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0" r:id="rId2"/>
    <p:sldId id="321" r:id="rId3"/>
    <p:sldId id="305" r:id="rId4"/>
    <p:sldId id="318" r:id="rId5"/>
    <p:sldId id="322" r:id="rId6"/>
    <p:sldId id="338" r:id="rId7"/>
    <p:sldId id="337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28" r:id="rId17"/>
    <p:sldId id="327" r:id="rId18"/>
    <p:sldId id="326" r:id="rId19"/>
    <p:sldId id="325" r:id="rId20"/>
    <p:sldId id="324" r:id="rId21"/>
    <p:sldId id="347" r:id="rId22"/>
    <p:sldId id="348" r:id="rId23"/>
  </p:sldIdLst>
  <p:sldSz cx="9144000" cy="6858000" type="screen4x3"/>
  <p:notesSz cx="6669088" cy="9918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99"/>
    <a:srgbClr val="00FFCC"/>
    <a:srgbClr val="FFCC00"/>
    <a:srgbClr val="00CC66"/>
    <a:srgbClr val="0099CC"/>
    <a:srgbClr val="FF9900"/>
    <a:srgbClr val="B2B2B2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40" autoAdjust="0"/>
    <p:restoredTop sz="94660"/>
  </p:normalViewPr>
  <p:slideViewPr>
    <p:cSldViewPr snapToGrid="0">
      <p:cViewPr>
        <p:scale>
          <a:sx n="100" d="100"/>
          <a:sy n="100" d="100"/>
        </p:scale>
        <p:origin x="-1328" y="-88"/>
      </p:cViewPr>
      <p:guideLst>
        <p:guide orient="horz" pos="2160"/>
        <p:guide pos="11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2736" y="-120"/>
      </p:cViewPr>
      <p:guideLst>
        <p:guide orient="horz" pos="3124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90721-B0EC-3D47-BABC-52BCBA33538D}" type="datetimeFigureOut">
              <a:rPr lang="de-DE" smtClean="0"/>
              <a:pPr/>
              <a:t>24.06.2013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CB28-EE74-374B-9AE7-1E47F157D9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CD699-65E1-7949-892F-87BFCCD965DE}" type="datetimeFigureOut">
              <a:rPr lang="de-DE" smtClean="0"/>
              <a:pPr/>
              <a:t>24.06.2013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4538"/>
            <a:ext cx="4957762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1700"/>
            <a:ext cx="5335588" cy="4462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11C63-2B60-AD4B-83D5-E7F809DEB3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2DF047-7A92-4240-98EE-4C8D4F18F8B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9D10A8-11FF-D144-AF7F-504BBECC540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64D970-6833-714F-AE45-1C8E9882D6F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4CE18E-046A-024A-9585-4521E5523FA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A6C3FF-0A87-E840-99B0-681FCA1F19B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Wissenschaftsregionen | 24.06.2013 | Müller-Böling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A379A37-D1A2-294C-A8A6-2C32C1CF127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941DF1-9392-C14E-8200-2A68C9C4765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9671F0-66D1-E145-9952-EAF680F291C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31FAE1-71A4-2E4B-B703-D83D265E64F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5751A8-778F-464D-B8DB-91BF44EDD35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895C348-B07B-3346-803F-9F1B7E875B1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54667" y="6245225"/>
            <a:ext cx="519853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de-DE" dirty="0" smtClean="0"/>
              <a:t>Wissenschaftsregionen | 24.06.2013 | Müller-Böling</a:t>
            </a: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CD3615-63BB-EB41-A636-227AE9023584}" type="slidenum">
              <a:rPr lang="de-DE"/>
              <a:pPr/>
              <a:t>‹Nr.›</a:t>
            </a:fld>
            <a:endParaRPr lang="de-DE" dirty="0"/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0" y="6177492"/>
            <a:ext cx="1219200" cy="44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-1" charset="0"/>
              <a:ea typeface="+mn-ea"/>
              <a:cs typeface="+mn-cs"/>
            </a:endParaRPr>
          </a:p>
        </p:txBody>
      </p:sp>
      <p:pic>
        <p:nvPicPr>
          <p:cNvPr id="10" name="Bild 9" descr="favicon.ico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86861" y="6290676"/>
            <a:ext cx="254000" cy="25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40267" y="1712939"/>
            <a:ext cx="821266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3200" dirty="0" smtClean="0"/>
              <a:t>Erfolgsfaktoren von Wissenschaftsregionen</a:t>
            </a:r>
          </a:p>
          <a:p>
            <a:pPr lvl="0"/>
            <a:endParaRPr lang="de-DE" sz="3200" dirty="0" smtClean="0"/>
          </a:p>
          <a:p>
            <a:pPr lvl="0" algn="r"/>
            <a:r>
              <a:rPr lang="de-DE" sz="2400" dirty="0" smtClean="0"/>
              <a:t>Königshügel-Gespräche</a:t>
            </a:r>
          </a:p>
          <a:p>
            <a:pPr lvl="0" algn="r"/>
            <a:r>
              <a:rPr lang="de-DE" sz="2000" dirty="0" smtClean="0"/>
              <a:t>„</a:t>
            </a:r>
            <a:r>
              <a:rPr lang="de-DE" sz="2000" b="1" dirty="0" smtClean="0"/>
              <a:t>Hochschulen und Stadt-/Regionalentwicklung</a:t>
            </a:r>
            <a:r>
              <a:rPr lang="de-DE" sz="2000" dirty="0" smtClean="0"/>
              <a:t>“</a:t>
            </a:r>
          </a:p>
          <a:p>
            <a:pPr lvl="0"/>
            <a:endParaRPr lang="de-DE" sz="3200" dirty="0" smtClean="0"/>
          </a:p>
          <a:p>
            <a:pPr lvl="0"/>
            <a:endParaRPr lang="de-DE" sz="3200" dirty="0" smtClean="0"/>
          </a:p>
          <a:p>
            <a:pPr algn="ctr"/>
            <a:r>
              <a:rPr lang="de-DE" sz="3200" dirty="0" smtClean="0"/>
              <a:t>Prof</a:t>
            </a:r>
            <a:r>
              <a:rPr lang="de-DE" sz="3200" dirty="0"/>
              <a:t>. Dr. Detlef Müller-Böling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87979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Erfolgsfaktoren = Handlungsfelder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7866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Wissenschaftliche Kompetenzfelder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7866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Flächen und Verkehr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7866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Bedingungen für Wissenschaftler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64667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Stadtgesellschaft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164667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Wirtschaft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64667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Marketing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685801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Wissenschaftsstädte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35966" y="2024931"/>
            <a:ext cx="6677559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>
                <a:solidFill>
                  <a:schemeClr val="tx1"/>
                </a:solidFill>
                <a:latin typeface="Arial" pitchFamily="-1" charset="0"/>
              </a:rPr>
              <a:t>historisch gewachsen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>
                <a:solidFill>
                  <a:schemeClr val="tx1"/>
                </a:solidFill>
                <a:latin typeface="Arial" pitchFamily="-1" charset="0"/>
              </a:rPr>
              <a:t>mindestens 150 Jahre Entwicklung</a:t>
            </a:r>
            <a:endParaRPr lang="de-DE" sz="2800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35966" y="3460179"/>
            <a:ext cx="6677559" cy="2178621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Jüngere Städte: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Entwicklungszeit durch 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planvolles Handeln 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verkürzen!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Textplatzhalter 6"/>
          <p:cNvSpPr txBox="1">
            <a:spLocks/>
          </p:cNvSpPr>
          <p:nvPr/>
        </p:nvSpPr>
        <p:spPr bwMode="auto">
          <a:xfrm>
            <a:off x="142874" y="142875"/>
            <a:ext cx="685801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Ergebnis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70934" y="812800"/>
            <a:ext cx="5740400" cy="513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100 Maßnahmenvorschläge </a:t>
            </a:r>
          </a:p>
          <a:p>
            <a:r>
              <a:rPr lang="de-DE" sz="2000" b="1" dirty="0" smtClean="0"/>
              <a:t>in den Handlungsfeldern</a:t>
            </a:r>
          </a:p>
          <a:p>
            <a:endParaRPr lang="de-DE" dirty="0" smtClean="0"/>
          </a:p>
          <a:p>
            <a:pPr>
              <a:buFont typeface="Arial"/>
              <a:buChar char="•"/>
            </a:pPr>
            <a:r>
              <a:rPr lang="de-DE" b="1" dirty="0" smtClean="0"/>
              <a:t> Wissenschaftliche Kompetenzfelder</a:t>
            </a:r>
          </a:p>
          <a:p>
            <a:pPr>
              <a:buFont typeface="Arial"/>
              <a:buChar char="•"/>
            </a:pPr>
            <a:endParaRPr lang="de-DE" b="1" dirty="0" smtClean="0"/>
          </a:p>
          <a:p>
            <a:pPr>
              <a:buFont typeface="Arial"/>
              <a:buChar char="•"/>
            </a:pPr>
            <a:r>
              <a:rPr lang="de-DE" b="1" dirty="0" smtClean="0"/>
              <a:t> Campusentwicklung</a:t>
            </a:r>
          </a:p>
          <a:p>
            <a:pPr>
              <a:buFont typeface="Arial"/>
              <a:buChar char="•"/>
            </a:pPr>
            <a:endParaRPr lang="de-DE" b="1" dirty="0" smtClean="0"/>
          </a:p>
          <a:p>
            <a:pPr>
              <a:buFont typeface="Arial"/>
              <a:buChar char="•"/>
            </a:pPr>
            <a:r>
              <a:rPr lang="de-DE" b="1" dirty="0" smtClean="0"/>
              <a:t> Wissenschaft fördernde Rahmenbedingungen</a:t>
            </a:r>
          </a:p>
          <a:p>
            <a:pPr>
              <a:buFont typeface="Arial"/>
              <a:buChar char="•"/>
            </a:pPr>
            <a:endParaRPr lang="de-DE" b="1" dirty="0" smtClean="0"/>
          </a:p>
          <a:p>
            <a:pPr>
              <a:buFont typeface="Arial"/>
              <a:buChar char="•"/>
            </a:pPr>
            <a:r>
              <a:rPr lang="de-DE" b="1" dirty="0" smtClean="0"/>
              <a:t> Wissenschaft und Stadtgesellschaft</a:t>
            </a:r>
          </a:p>
          <a:p>
            <a:pPr>
              <a:buFont typeface="Arial"/>
              <a:buChar char="•"/>
            </a:pPr>
            <a:endParaRPr lang="de-DE" b="1" dirty="0" smtClean="0"/>
          </a:p>
          <a:p>
            <a:pPr>
              <a:buFont typeface="Arial"/>
              <a:buChar char="•"/>
            </a:pPr>
            <a:r>
              <a:rPr lang="de-DE" b="1" dirty="0" smtClean="0"/>
              <a:t> Wissenschaft und Wirtschaft</a:t>
            </a:r>
          </a:p>
          <a:p>
            <a:pPr>
              <a:buFont typeface="Arial"/>
              <a:buChar char="•"/>
            </a:pPr>
            <a:endParaRPr lang="de-DE" b="1" dirty="0" smtClean="0"/>
          </a:p>
          <a:p>
            <a:pPr>
              <a:buFont typeface="Arial"/>
              <a:buChar char="•"/>
            </a:pPr>
            <a:r>
              <a:rPr lang="de-DE" b="1" dirty="0" smtClean="0"/>
              <a:t> Marketing</a:t>
            </a:r>
          </a:p>
          <a:p>
            <a:pPr>
              <a:buFont typeface="Arial"/>
              <a:buChar char="•"/>
            </a:pPr>
            <a:endParaRPr lang="de-DE" b="1" dirty="0" smtClean="0"/>
          </a:p>
          <a:p>
            <a:pPr>
              <a:buFont typeface="Arial"/>
              <a:buChar char="•"/>
            </a:pPr>
            <a:r>
              <a:rPr lang="de-DE" b="1" dirty="0" smtClean="0"/>
              <a:t> Sicherung der Umsetzung des Masterplans</a:t>
            </a: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7" name="Bild 6" descr="2103_02_15 Masterplan_B1_Deckblatt.jpg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579650" y="829734"/>
            <a:ext cx="3357614" cy="4758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90011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Handlungsfeld: Wissenschaftliche Kompetenzfelder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4" y="3352235"/>
            <a:ext cx="8820000" cy="228873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322233" y="932440"/>
            <a:ext cx="6677559" cy="2031325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Ort anerkannter wissenschaftlicher Kompetenz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 2 bis 3 Feldern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Aktuell</a:t>
            </a:r>
            <a:r>
              <a:rPr lang="de-DE" dirty="0" smtClean="0">
                <a:solidFill>
                  <a:schemeClr val="tx1"/>
                </a:solidFill>
              </a:rPr>
              <a:t>: Logistik, Produktionstechnik, Biomedizin und Wirkstoffforschung, Schul- und Bildungsforschung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Mit Potenzial: </a:t>
            </a:r>
            <a:r>
              <a:rPr lang="de-DE" dirty="0" smtClean="0">
                <a:solidFill>
                  <a:schemeClr val="tx1"/>
                </a:solidFill>
              </a:rPr>
              <a:t>Energie, Informationstechnik im Gesundheitswesen, Versicherungswirtschaft und Risikomanagement, Soziale Nachhaltigkeit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685801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Handlungsfeld: Campus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2" y="2077276"/>
            <a:ext cx="8820000" cy="1827400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02" y="4227593"/>
            <a:ext cx="8820000" cy="1816157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1254500" y="793481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0000"/>
                </a:solidFill>
              </a:rPr>
              <a:t>Fläche und Verkehr</a:t>
            </a:r>
            <a:endParaRPr lang="de-DE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90011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Handlungsfeld: Wissenschaft fördernde 					Rahmenbedingungen (1)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2" y="2622528"/>
            <a:ext cx="8820000" cy="2750419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254500" y="1369203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0000"/>
                </a:solidFill>
              </a:rPr>
              <a:t>3 Zielgruppen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Kinder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Studierende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Hochqualifizierte Fachkräfte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90011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Handlungsfeld: Wissenschaft fördernde 					Rahmenbedingungen (2)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7" y="1579033"/>
            <a:ext cx="8820000" cy="2741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90011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Handlungsfeld: Wissenschaft und Stadtgesellschaft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59751"/>
            <a:ext cx="8675918" cy="2249312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254500" y="1149074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0000"/>
                </a:solidFill>
              </a:rPr>
              <a:t>Adressatengruppen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urbane Stadtgesellschaft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Zuwanderungsgesellschaft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Kinder und Jugendliche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90011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Handlungsfeld: Wissenschaft und Wirtschaft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2670847"/>
            <a:ext cx="8669867" cy="2236203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254500" y="1132141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0000"/>
                </a:solidFill>
              </a:rPr>
              <a:t>Lange Tradition Wissenschaft - Wirtschaft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Fokussierung und Konzentration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685801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Handlungsfeld: Marketing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8" y="1947315"/>
            <a:ext cx="8820000" cy="402430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322233" y="708810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0000"/>
                </a:solidFill>
              </a:rPr>
              <a:t>Einbindung in allgemeines Stadtmarketing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Attribute Dortmunder Wissenschaft: jung, realitätsbezogen, anpackend, gestaltend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gray">
          <a:xfrm>
            <a:off x="944563" y="1819275"/>
            <a:ext cx="7742237" cy="1260475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000" dirty="0" smtClean="0">
                <a:ea typeface="+mn-ea"/>
                <a:cs typeface="+mn-cs"/>
              </a:rPr>
              <a:t>Studie Erfolgsfaktoren wissenschaftlicher Metropolregionen</a:t>
            </a:r>
            <a:endParaRPr lang="de-DE" sz="2000" noProof="1">
              <a:ea typeface="+mn-ea"/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gray">
          <a:xfrm>
            <a:off x="944563" y="3389312"/>
            <a:ext cx="7742237" cy="1258888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000" dirty="0" smtClean="0">
                <a:ea typeface="+mn-ea"/>
                <a:cs typeface="+mn-cs"/>
              </a:rPr>
              <a:t>Moderation: Masterplan Wissenschaft der Stadt Dortmund</a:t>
            </a:r>
            <a:endParaRPr lang="de-DE" sz="2000" noProof="1">
              <a:ea typeface="+mn-ea"/>
              <a:cs typeface="Arial" charset="0"/>
            </a:endParaRPr>
          </a:p>
        </p:txBody>
      </p:sp>
      <p:sp>
        <p:nvSpPr>
          <p:cNvPr id="7" name="Textplatzhalter 16"/>
          <p:cNvSpPr txBox="1">
            <a:spLocks/>
          </p:cNvSpPr>
          <p:nvPr/>
        </p:nvSpPr>
        <p:spPr bwMode="auto">
          <a:xfrm>
            <a:off x="142875" y="142875"/>
            <a:ext cx="68580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Hintergrund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685801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Sicherung der Umsetzung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339166" y="1030541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0000"/>
                </a:solidFill>
              </a:rPr>
              <a:t>strukturelle Sicherungsmaßnahmen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Wissenschaftsdialog, Beauftragte/r, Arbeitsgruppe, 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" y="2605708"/>
            <a:ext cx="8591550" cy="2633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Textplatzhalter 6"/>
          <p:cNvSpPr txBox="1">
            <a:spLocks/>
          </p:cNvSpPr>
          <p:nvPr/>
        </p:nvSpPr>
        <p:spPr bwMode="auto">
          <a:xfrm>
            <a:off x="142874" y="142875"/>
            <a:ext cx="685801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Fazit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86766" y="890394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Blickwinkel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Konkurrenten sind nicht Essen oder Bielefeld,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sondern Regionen wie Berlin, </a:t>
            </a:r>
            <a:r>
              <a:rPr lang="de-DE" dirty="0" smtClean="0">
                <a:solidFill>
                  <a:schemeClr val="tx1"/>
                </a:solidFill>
              </a:rPr>
              <a:t>München, Zürich, London, Boston.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86766" y="2173246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Kräftebündelung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Forschung wird nicht mehr auf Ebene Lehrstuhl, sondern im Verbund von verschiedenen – auch verschieden finanzierten - Einrichtungen erfolgreich betrieben.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186766" y="3456098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Interdependenz aller gesellschaftlichen Bereiche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Wissenschaft, Wirtschaft, Kultur, Bürgerinnen und Bürger profitieren im Zusammenspiel gegenseitig.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186766" y="4738949"/>
            <a:ext cx="6677559" cy="1123904"/>
          </a:xfrm>
          <a:prstGeom prst="rect">
            <a:avLst/>
          </a:prstGeom>
          <a:solidFill>
            <a:srgbClr val="B2B2B2"/>
          </a:solidFill>
          <a:ln>
            <a:solidFill>
              <a:srgbClr val="B2B2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Maßnahmen konkret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Wolkige Zielprosa mit unverbindlichem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Handlungskatalog vermeiden.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Textplatzhalter 6"/>
          <p:cNvSpPr txBox="1">
            <a:spLocks/>
          </p:cNvSpPr>
          <p:nvPr/>
        </p:nvSpPr>
        <p:spPr bwMode="auto">
          <a:xfrm>
            <a:off x="1346200" y="1371600"/>
            <a:ext cx="6388100" cy="224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Keine Eulen nach Aachen!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Aber auch von Underdogs lernen ...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platzhalter 6"/>
          <p:cNvSpPr txBox="1">
            <a:spLocks/>
          </p:cNvSpPr>
          <p:nvPr/>
        </p:nvSpPr>
        <p:spPr bwMode="auto">
          <a:xfrm>
            <a:off x="5067300" y="4305300"/>
            <a:ext cx="40767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Danke!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kern="0" dirty="0" err="1" smtClean="0">
                <a:latin typeface="Arial" pitchFamily="34" charset="0"/>
                <a:cs typeface="Arial" pitchFamily="34" charset="0"/>
              </a:rPr>
              <a:t>www.mueller-boeling.de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2" name="AutoShape 42"/>
          <p:cNvSpPr>
            <a:spLocks noChangeArrowheads="1"/>
          </p:cNvSpPr>
          <p:nvPr/>
        </p:nvSpPr>
        <p:spPr bwMode="auto">
          <a:xfrm>
            <a:off x="4561982" y="4262438"/>
            <a:ext cx="2244002" cy="1535113"/>
          </a:xfrm>
          <a:prstGeom prst="homePlate">
            <a:avLst>
              <a:gd name="adj" fmla="val 32989"/>
            </a:avLst>
          </a:prstGeom>
          <a:solidFill>
            <a:srgbClr val="0099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AG 3 - </a:t>
            </a:r>
            <a:r>
              <a:rPr lang="de-DE" sz="1200" dirty="0" smtClean="0">
                <a:solidFill>
                  <a:srgbClr val="FFFFFF"/>
                </a:solidFill>
              </a:rPr>
              <a:t>Zukunftskonzepte</a:t>
            </a:r>
            <a:endParaRPr lang="de-DE" sz="1200" dirty="0">
              <a:solidFill>
                <a:srgbClr val="FFFFFF"/>
              </a:solidFill>
            </a:endParaRP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1703387" y="4267200"/>
            <a:ext cx="2735297" cy="1535113"/>
          </a:xfrm>
          <a:prstGeom prst="homePlate">
            <a:avLst>
              <a:gd name="adj" fmla="val 36918"/>
            </a:avLst>
          </a:prstGeom>
          <a:solidFill>
            <a:srgbClr val="0099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AG 2 – </a:t>
            </a:r>
            <a:r>
              <a:rPr lang="de-DE" sz="1200" dirty="0" smtClean="0">
                <a:solidFill>
                  <a:srgbClr val="FFFFFF"/>
                </a:solidFill>
              </a:rPr>
              <a:t>Qualitätsmanagement</a:t>
            </a:r>
          </a:p>
          <a:p>
            <a:r>
              <a:rPr lang="de-DE" sz="1100" dirty="0" smtClean="0">
                <a:solidFill>
                  <a:srgbClr val="FFFFFF"/>
                </a:solidFill>
              </a:rPr>
              <a:t>AK Wissenschaftsnetze</a:t>
            </a:r>
          </a:p>
          <a:p>
            <a:r>
              <a:rPr lang="de-DE" sz="1100" dirty="0" smtClean="0">
                <a:solidFill>
                  <a:srgbClr val="FFFFFF"/>
                </a:solidFill>
              </a:rPr>
              <a:t>AK Campus</a:t>
            </a:r>
          </a:p>
          <a:p>
            <a:r>
              <a:rPr lang="de-DE" sz="1100" dirty="0" smtClean="0">
                <a:solidFill>
                  <a:srgbClr val="FFFFFF"/>
                </a:solidFill>
              </a:rPr>
              <a:t>AK wiss. fördernde Bedingungen</a:t>
            </a:r>
          </a:p>
          <a:p>
            <a:r>
              <a:rPr lang="de-DE" sz="1100" dirty="0" smtClean="0">
                <a:solidFill>
                  <a:srgbClr val="FFFFFF"/>
                </a:solidFill>
              </a:rPr>
              <a:t>AK Stadtgesellschaft</a:t>
            </a:r>
          </a:p>
          <a:p>
            <a:r>
              <a:rPr lang="de-DE" sz="1100" dirty="0" smtClean="0">
                <a:solidFill>
                  <a:srgbClr val="FFFFFF"/>
                </a:solidFill>
              </a:rPr>
              <a:t>AK Wirtschaft</a:t>
            </a:r>
          </a:p>
          <a:p>
            <a:r>
              <a:rPr lang="de-DE" sz="1100" dirty="0" smtClean="0">
                <a:solidFill>
                  <a:srgbClr val="FFFFFF"/>
                </a:solidFill>
              </a:rPr>
              <a:t>AK Marketing</a:t>
            </a:r>
            <a:endParaRPr lang="de-DE" sz="1100" dirty="0">
              <a:solidFill>
                <a:srgbClr val="FFFFFF"/>
              </a:solidFill>
            </a:endParaRPr>
          </a:p>
        </p:txBody>
      </p:sp>
      <p:sp>
        <p:nvSpPr>
          <p:cNvPr id="10269" name="AutoShape 29"/>
          <p:cNvSpPr>
            <a:spLocks noChangeArrowheads="1"/>
          </p:cNvSpPr>
          <p:nvPr/>
        </p:nvSpPr>
        <p:spPr bwMode="auto">
          <a:xfrm>
            <a:off x="1706563" y="3730625"/>
            <a:ext cx="5154613" cy="611188"/>
          </a:xfrm>
          <a:prstGeom prst="homePlate">
            <a:avLst>
              <a:gd name="adj" fmla="val 208442"/>
            </a:avLst>
          </a:prstGeom>
          <a:solidFill>
            <a:srgbClr val="0099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AG 1 - </a:t>
            </a:r>
            <a:r>
              <a:rPr lang="de-DE" sz="1200" dirty="0" smtClean="0">
                <a:solidFill>
                  <a:srgbClr val="FFFFFF"/>
                </a:solidFill>
              </a:rPr>
              <a:t>Potentiale</a:t>
            </a:r>
            <a:endParaRPr lang="de-DE" sz="1200" dirty="0">
              <a:solidFill>
                <a:srgbClr val="FFFFFF"/>
              </a:solidFill>
            </a:endParaRPr>
          </a:p>
        </p:txBody>
      </p:sp>
      <p:sp>
        <p:nvSpPr>
          <p:cNvPr id="10242" name="Line 2"/>
          <p:cNvSpPr>
            <a:spLocks noChangeShapeType="1"/>
          </p:cNvSpPr>
          <p:nvPr/>
        </p:nvSpPr>
        <p:spPr bwMode="auto">
          <a:xfrm flipH="1">
            <a:off x="996950" y="711200"/>
            <a:ext cx="30163" cy="522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1019175" y="5924550"/>
            <a:ext cx="726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093788" y="6035675"/>
            <a:ext cx="503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/>
              <a:t>Feb.</a:t>
            </a:r>
            <a:br>
              <a:rPr lang="de-DE" sz="900" b="1"/>
            </a:br>
            <a:r>
              <a:rPr lang="de-DE" sz="900" b="1"/>
              <a:t>2012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795963" y="6078538"/>
            <a:ext cx="503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/>
              <a:t>Dez.</a:t>
            </a:r>
            <a:br>
              <a:rPr lang="de-DE" sz="900" b="1"/>
            </a:br>
            <a:r>
              <a:rPr lang="de-DE" sz="900" b="1"/>
              <a:t>2012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042150" y="6097588"/>
            <a:ext cx="503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/>
              <a:t>März</a:t>
            </a:r>
            <a:br>
              <a:rPr lang="de-DE" sz="900" b="1"/>
            </a:br>
            <a:r>
              <a:rPr lang="de-DE" sz="900" b="1"/>
              <a:t>2013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 rot="5400000">
            <a:off x="5643563" y="2968625"/>
            <a:ext cx="4489450" cy="13684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/>
              <a:t>Masterplan / Zukunftspakt</a:t>
            </a:r>
            <a:endParaRPr lang="de-DE" dirty="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 rot="16200000">
            <a:off x="8478837" y="4425939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 b="1" dirty="0"/>
              <a:t>Masterplan Wissenschaft</a:t>
            </a:r>
            <a:br>
              <a:rPr lang="de-DE" sz="1000" b="1" dirty="0"/>
            </a:br>
            <a:r>
              <a:rPr lang="de-DE" sz="1000" b="1" dirty="0"/>
              <a:t>Zukunftspakt 2020</a:t>
            </a:r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579438" y="3063772"/>
            <a:ext cx="6264275" cy="508000"/>
          </a:xfrm>
          <a:prstGeom prst="ellipse">
            <a:avLst/>
          </a:prstGeom>
          <a:solidFill>
            <a:srgbClr val="FF990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Moderator: Detlef Müller-Böling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506413" y="2452109"/>
            <a:ext cx="6337300" cy="431800"/>
          </a:xfrm>
          <a:prstGeom prst="homePlate">
            <a:avLst>
              <a:gd name="adj" fmla="val 366912"/>
            </a:avLst>
          </a:prstGeom>
          <a:solidFill>
            <a:srgbClr val="00CC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Hochschulpolitischer Dialog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506413" y="1900505"/>
            <a:ext cx="6337300" cy="431800"/>
          </a:xfrm>
          <a:prstGeom prst="homePlate">
            <a:avLst>
              <a:gd name="adj" fmla="val 366912"/>
            </a:avLst>
          </a:prstGeom>
          <a:solidFill>
            <a:srgbClr val="00CC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Lenkungskreis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>
            <a:off x="506413" y="1348901"/>
            <a:ext cx="8121650" cy="431800"/>
          </a:xfrm>
          <a:prstGeom prst="homePlate">
            <a:avLst>
              <a:gd name="adj" fmla="val 366912"/>
            </a:avLst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Rat der Stadt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409575" y="368300"/>
            <a:ext cx="6665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/>
              <a:t>Masterplan Wissenschaft – Prozessablauf 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6916738" y="450850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dirty="0"/>
              <a:t>Stand: 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Juni 2013</a:t>
            </a:r>
            <a:endParaRPr lang="de-DE" sz="1200" dirty="0"/>
          </a:p>
        </p:txBody>
      </p:sp>
      <p:sp>
        <p:nvSpPr>
          <p:cNvPr id="34" name="Fußzeilenplatzhalter 33"/>
          <p:cNvSpPr>
            <a:spLocks noGrp="1"/>
          </p:cNvSpPr>
          <p:nvPr>
            <p:ph type="ftr" sz="quarter" idx="11"/>
          </p:nvPr>
        </p:nvSpPr>
        <p:spPr>
          <a:xfrm>
            <a:off x="2121327" y="6381750"/>
            <a:ext cx="4891212" cy="476250"/>
          </a:xfrm>
        </p:spPr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Textfeld 17"/>
          <p:cNvSpPr txBox="1">
            <a:spLocks noChangeArrowheads="1"/>
          </p:cNvSpPr>
          <p:nvPr/>
        </p:nvSpPr>
        <p:spPr bwMode="auto">
          <a:xfrm>
            <a:off x="406400" y="500759"/>
            <a:ext cx="8382000" cy="5509200"/>
          </a:xfrm>
          <a:prstGeom prst="rect">
            <a:avLst/>
          </a:prstGeom>
          <a:solidFill>
            <a:srgbClr val="C0504D"/>
          </a:solidFill>
          <a:ln w="76200" cmpd="sng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de-DE" sz="3200" i="1" dirty="0" smtClean="0">
              <a:solidFill>
                <a:schemeClr val="bg1"/>
              </a:solidFill>
            </a:endParaRPr>
          </a:p>
          <a:p>
            <a:pPr algn="ctr"/>
            <a:r>
              <a:rPr lang="de-DE" sz="3200" i="1" dirty="0" smtClean="0">
                <a:solidFill>
                  <a:schemeClr val="bg1"/>
                </a:solidFill>
              </a:rPr>
              <a:t>Grundphilosophie</a:t>
            </a:r>
            <a:endParaRPr lang="de-DE" sz="3200" dirty="0" smtClean="0">
              <a:solidFill>
                <a:schemeClr val="bg1"/>
              </a:solidFill>
            </a:endParaRPr>
          </a:p>
          <a:p>
            <a:pPr algn="ctr"/>
            <a:endParaRPr lang="de-DE" sz="3200" dirty="0" smtClean="0">
              <a:solidFill>
                <a:schemeClr val="bg1"/>
              </a:solidFill>
            </a:endParaRP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Zukünftig </a:t>
            </a:r>
            <a:r>
              <a:rPr lang="de-DE" sz="3200" dirty="0">
                <a:solidFill>
                  <a:schemeClr val="bg1"/>
                </a:solidFill>
              </a:rPr>
              <a:t>Wettbewerb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nicht </a:t>
            </a:r>
            <a:r>
              <a:rPr lang="de-DE" sz="3200" dirty="0">
                <a:solidFill>
                  <a:schemeClr val="bg1"/>
                </a:solidFill>
              </a:rPr>
              <a:t>über einzelne Hochschulen,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sondern Wissenschaftsregionen.</a:t>
            </a:r>
          </a:p>
          <a:p>
            <a:pPr algn="ctr"/>
            <a:endParaRPr lang="de-DE" sz="3200" dirty="0" smtClean="0">
              <a:solidFill>
                <a:schemeClr val="bg1"/>
              </a:solidFill>
            </a:endParaRP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Zusammenspiel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wissenschaftlicher Einrichtungen,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Stadtkultur, Wirtschaft, Kommunalpolitik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0"/>
            <a:ext cx="87979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Erfolgsfaktoren für Wissenschaftsregionen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7866" y="991658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Wissenschaftliche Kompetenzfelder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7866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Flächen und Verkehr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7866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Bedingungen für Wissenschaftler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64667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Stadtgesellschaft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164667" y="991658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Wirtschaft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64667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Marketing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87979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Erfolgsfaktoren für Wissenschaftsregionen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7866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Wissenschaftliche Kompetenzfelder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64667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Wirtschaft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87866" y="3294927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Konzentration auf Kernfelder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87866" y="457777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Zusammenarbeit aller Wissenschaftseinrichtungen</a:t>
            </a:r>
          </a:p>
        </p:txBody>
      </p:sp>
      <p:sp>
        <p:nvSpPr>
          <p:cNvPr id="10" name="Rechteck 9"/>
          <p:cNvSpPr/>
          <p:nvPr/>
        </p:nvSpPr>
        <p:spPr>
          <a:xfrm>
            <a:off x="5199965" y="3294928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Ausstrahlung auf Wirtschaft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199965" y="4645513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Ausstrahlung auf Wissenschaft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87979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Erfolgsfaktoren für Wissenschaftsregionen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7866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Bedingungen für Wissenschaftler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64667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Stadtgesellschaft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1732" y="1381461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Arbeit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87866" y="457777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Soziales</a:t>
            </a:r>
          </a:p>
        </p:txBody>
      </p:sp>
      <p:sp>
        <p:nvSpPr>
          <p:cNvPr id="10" name="Rechteck 9"/>
          <p:cNvSpPr/>
          <p:nvPr/>
        </p:nvSpPr>
        <p:spPr>
          <a:xfrm>
            <a:off x="5216899" y="1415328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Kultur (gegenseitig)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199965" y="4645513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Freizeit</a:t>
            </a:r>
          </a:p>
        </p:txBody>
      </p:sp>
      <p:sp>
        <p:nvSpPr>
          <p:cNvPr id="12" name="Textplatzhalter 1"/>
          <p:cNvSpPr txBox="1">
            <a:spLocks/>
          </p:cNvSpPr>
          <p:nvPr/>
        </p:nvSpPr>
        <p:spPr bwMode="auto">
          <a:xfrm>
            <a:off x="142874" y="142875"/>
            <a:ext cx="87979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Erfolgsfaktoren für Wissenschaftsregionen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87979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Erfolgsfaktoren für Wissenschaftsregionen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7866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Flächen und Verkehr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453467" y="975060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Räumliche Entwicklungsmöglichkeiten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453467" y="2296116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Zusammenarbeit aller Wissenschaftseinrichtungen</a:t>
            </a:r>
          </a:p>
        </p:txBody>
      </p:sp>
      <p:sp>
        <p:nvSpPr>
          <p:cNvPr id="9" name="Rechteck 8"/>
          <p:cNvSpPr/>
          <p:nvPr/>
        </p:nvSpPr>
        <p:spPr>
          <a:xfrm>
            <a:off x="4453467" y="3617172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Örtliche Präsens im Stadtgefüge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453467" y="493822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Erreichbarkeit (ÖPNV, Individualverkehr)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Wissenschaftsregionen | 24.06.2013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71F0-66D1-E145-9952-EAF680F291C8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Textplatzhalter 1"/>
          <p:cNvSpPr txBox="1">
            <a:spLocks/>
          </p:cNvSpPr>
          <p:nvPr/>
        </p:nvSpPr>
        <p:spPr bwMode="auto">
          <a:xfrm>
            <a:off x="142874" y="142875"/>
            <a:ext cx="87979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Erfolgsfaktoren für Wissenschaftsregionen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164667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Marketing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65200" y="991993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Sprich über Gutes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65200" y="231304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Identifikation der Bürger</a:t>
            </a:r>
          </a:p>
        </p:txBody>
      </p:sp>
      <p:sp>
        <p:nvSpPr>
          <p:cNvPr id="9" name="Rechteck 8"/>
          <p:cNvSpPr/>
          <p:nvPr/>
        </p:nvSpPr>
        <p:spPr>
          <a:xfrm>
            <a:off x="965200" y="3634105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Ansehen Wissenschaftsgemeinschaft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965200" y="4955162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Image in der Welt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Macintosh PowerPoint</Application>
  <PresentationFormat>Bildschirmpräsentation (4:3)</PresentationFormat>
  <Paragraphs>193</Paragraphs>
  <Slides>22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Standarddesign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</vt:vector>
  </TitlesOfParts>
  <Company>Stadt Dortmund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V01222</dc:creator>
  <cp:lastModifiedBy>Detlef Müller-Böling</cp:lastModifiedBy>
  <cp:revision>62</cp:revision>
  <dcterms:created xsi:type="dcterms:W3CDTF">2013-06-24T07:18:41Z</dcterms:created>
  <dcterms:modified xsi:type="dcterms:W3CDTF">2013-06-24T11:20:09Z</dcterms:modified>
</cp:coreProperties>
</file>