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0" r:id="rId2"/>
    <p:sldId id="305" r:id="rId3"/>
    <p:sldId id="366" r:id="rId4"/>
    <p:sldId id="322" r:id="rId5"/>
    <p:sldId id="342" r:id="rId6"/>
    <p:sldId id="350" r:id="rId7"/>
    <p:sldId id="344" r:id="rId8"/>
    <p:sldId id="361" r:id="rId9"/>
    <p:sldId id="345" r:id="rId10"/>
    <p:sldId id="346" r:id="rId11"/>
    <p:sldId id="327" r:id="rId12"/>
    <p:sldId id="362" r:id="rId13"/>
    <p:sldId id="326" r:id="rId14"/>
    <p:sldId id="363" r:id="rId15"/>
    <p:sldId id="325" r:id="rId16"/>
    <p:sldId id="324" r:id="rId17"/>
    <p:sldId id="364" r:id="rId18"/>
    <p:sldId id="347" r:id="rId19"/>
    <p:sldId id="365" r:id="rId20"/>
  </p:sldIdLst>
  <p:sldSz cx="9144000" cy="6858000" type="screen4x3"/>
  <p:notesSz cx="6669088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00FFCC"/>
    <a:srgbClr val="FFCC00"/>
    <a:srgbClr val="00CC66"/>
    <a:srgbClr val="0099CC"/>
    <a:srgbClr val="FF9900"/>
    <a:srgbClr val="B2B2B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horzBarState="maximized">
    <p:restoredLeft sz="15640" autoAdjust="0"/>
    <p:restoredTop sz="94660"/>
  </p:normalViewPr>
  <p:slideViewPr>
    <p:cSldViewPr snapToGrid="0">
      <p:cViewPr>
        <p:scale>
          <a:sx n="100" d="100"/>
          <a:sy n="100" d="100"/>
        </p:scale>
        <p:origin x="-1336" y="-88"/>
      </p:cViewPr>
      <p:guideLst>
        <p:guide orient="horz" pos="2160"/>
        <p:guide pos="11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736" y="-120"/>
      </p:cViewPr>
      <p:guideLst>
        <p:guide orient="horz" pos="3124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0721-B0EC-3D47-BABC-52BCBA33538D}" type="datetimeFigureOut">
              <a:rPr lang="de-DE" smtClean="0"/>
              <a:pPr/>
              <a:t>13.02.2014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CB28-EE74-374B-9AE7-1E47F157D9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D699-65E1-7949-892F-87BFCCD965DE}" type="datetimeFigureOut">
              <a:rPr lang="de-DE" smtClean="0"/>
              <a:pPr/>
              <a:t>13.02.2014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1700"/>
            <a:ext cx="5335588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1C63-2B60-AD4B-83D5-E7F809DEB35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2DF047-7A92-4240-98EE-4C8D4F18F8B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9D10A8-11FF-D144-AF7F-504BBECC540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64D970-6833-714F-AE45-1C8E9882D6F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4CE18E-046A-024A-9585-4521E5523FA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A6C3FF-0A87-E840-99B0-681FCA1F19B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79A37-D1A2-294C-A8A6-2C32C1CF127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941DF1-9392-C14E-8200-2A68C9C476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9671F0-66D1-E145-9952-EAF680F291C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31FAE1-71A4-2E4B-B703-D83D265E64F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5751A8-778F-464D-B8DB-91BF44EDD35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95C348-B07B-3346-803F-9F1B7E875B1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8867" y="6245225"/>
            <a:ext cx="5198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0600" y="6245225"/>
            <a:ext cx="1346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CD3615-63BB-EB41-A636-227AE9023584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0" y="6177492"/>
            <a:ext cx="1219200" cy="4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" charset="0"/>
              <a:ea typeface="+mn-ea"/>
              <a:cs typeface="+mn-cs"/>
            </a:endParaRPr>
          </a:p>
        </p:txBody>
      </p:sp>
      <p:pic>
        <p:nvPicPr>
          <p:cNvPr id="10" name="Bild 9" descr="favicon.ic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6861" y="6290676"/>
            <a:ext cx="254000" cy="25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13467" y="6245225"/>
            <a:ext cx="5198533" cy="476250"/>
          </a:xfrm>
        </p:spPr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6" name="Bild 5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250" y="0"/>
            <a:ext cx="4391186" cy="62230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25900" y="2794000"/>
            <a:ext cx="4597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Ziele, Maßnahmen und erste Ergebnisse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 fördernde 					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Rahmenbedingungen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4500" y="1369203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3 Zielgruppen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Kinder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Studierende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Hochqualifizierte Fachkräfte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829343"/>
            <a:ext cx="8293100" cy="3336506"/>
          </a:xfrm>
          <a:prstGeom prst="rect">
            <a:avLst/>
          </a:prstGeom>
        </p:spPr>
      </p:pic>
      <p:pic>
        <p:nvPicPr>
          <p:cNvPr id="9" name="Bild 8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 und Stadtgesellschaft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4500" y="1149074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Adressatengruppen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urbane Stadtgesellschaft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Zuwanderungsgesellschaft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Kinder und Jugendliche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687938"/>
            <a:ext cx="8331200" cy="3103262"/>
          </a:xfrm>
          <a:prstGeom prst="rect">
            <a:avLst/>
          </a:prstGeom>
        </p:spPr>
      </p:pic>
      <p:pic>
        <p:nvPicPr>
          <p:cNvPr id="9" name="Bild 8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 und Stadtgesellschaft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4500" y="1149074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Adressatengruppen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urbane Stadtgesellschaft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Zuwanderungsgesellschaft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Kinder und Jugendliche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2660488"/>
            <a:ext cx="8725251" cy="2698912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 rot="20237404">
            <a:off x="2768600" y="3835400"/>
            <a:ext cx="3060700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2.000 Theaterbesuche!</a:t>
            </a:r>
            <a:endParaRPr lang="de-DE" sz="2000" b="1" dirty="0"/>
          </a:p>
        </p:txBody>
      </p:sp>
      <p:pic>
        <p:nvPicPr>
          <p:cNvPr id="11" name="Bild 10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 und Wirtschaft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70847"/>
            <a:ext cx="8669867" cy="223620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254500" y="1132141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Lange Tradition Wissenschaft - Wirtschaft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Fokussierung und Konzentration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 und Wirtschaft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4500" y="1132141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Lange Tradition Wissenschaft - Wirtschaft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Fokussierung und Konzentration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560690"/>
            <a:ext cx="8503380" cy="2900309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 rot="20237404">
            <a:off x="2768600" y="3835400"/>
            <a:ext cx="3060700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Widerstand wegen Einzelinteressen!</a:t>
            </a:r>
            <a:endParaRPr lang="de-DE" sz="2000" b="1" dirty="0"/>
          </a:p>
        </p:txBody>
      </p:sp>
      <p:pic>
        <p:nvPicPr>
          <p:cNvPr id="10" name="Bild 9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Marketing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1947315"/>
            <a:ext cx="8820000" cy="40243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322233" y="708810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Einbindung in allgemeines Stadtmarketing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Attribute Dortmunder Wissenschaft: jung, realitätsbezogen, anpackend, gestaltend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Sicherung der Umsetzung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9166" y="1030541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strukturelle Sicherungsmaßnahmen</a:t>
            </a:r>
            <a:endParaRPr lang="de-DE" b="1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Ausschuss des Rates, Wissenschaftsdialog</a:t>
            </a:r>
            <a:r>
              <a:rPr lang="de-DE" dirty="0" smtClean="0">
                <a:solidFill>
                  <a:srgbClr val="000000"/>
                </a:solidFill>
              </a:rPr>
              <a:t>,</a:t>
            </a:r>
            <a:r>
              <a:rPr lang="de-DE" dirty="0" smtClean="0">
                <a:solidFill>
                  <a:srgbClr val="000000"/>
                </a:solidFill>
              </a:rPr>
              <a:t> Lenkungskreis, Beauftragter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smtClean="0">
                <a:solidFill>
                  <a:srgbClr val="000000"/>
                </a:solidFill>
              </a:rPr>
              <a:t>Arbeitsgruppe „Umsetzung und </a:t>
            </a:r>
            <a:r>
              <a:rPr lang="de-DE" dirty="0" err="1" smtClean="0">
                <a:solidFill>
                  <a:srgbClr val="000000"/>
                </a:solidFill>
              </a:rPr>
              <a:t>Monitoring</a:t>
            </a:r>
            <a:r>
              <a:rPr lang="de-DE" dirty="0" smtClean="0">
                <a:solidFill>
                  <a:srgbClr val="000000"/>
                </a:solidFill>
              </a:rPr>
              <a:t>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605708"/>
            <a:ext cx="8591550" cy="2633041"/>
          </a:xfrm>
          <a:prstGeom prst="rect">
            <a:avLst/>
          </a:prstGeom>
        </p:spPr>
      </p:pic>
      <p:pic>
        <p:nvPicPr>
          <p:cNvPr id="8" name="Bild 7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42875" y="142875"/>
            <a:ext cx="8823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800" b="1" dirty="0">
                <a:latin typeface="Arial" pitchFamily="-1" charset="0"/>
                <a:cs typeface="+mn-cs"/>
              </a:rPr>
              <a:t>100 Maßnahmen in den Handlungsfeldern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DE" sz="2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1775" y="1119188"/>
            <a:ext cx="3959225" cy="719137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Wissenschaftliche Kompetenzfelder</a:t>
            </a:r>
          </a:p>
        </p:txBody>
      </p:sp>
      <p:sp>
        <p:nvSpPr>
          <p:cNvPr id="7" name="Oval 6"/>
          <p:cNvSpPr/>
          <p:nvPr/>
        </p:nvSpPr>
        <p:spPr>
          <a:xfrm>
            <a:off x="1501775" y="1968500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de-DE" sz="1700" dirty="0">
                <a:solidFill>
                  <a:schemeClr val="bg1"/>
                </a:solidFill>
              </a:rPr>
              <a:t>Campusentwicklung</a:t>
            </a:r>
          </a:p>
        </p:txBody>
      </p:sp>
      <p:sp>
        <p:nvSpPr>
          <p:cNvPr id="8" name="Oval 7"/>
          <p:cNvSpPr/>
          <p:nvPr/>
        </p:nvSpPr>
        <p:spPr>
          <a:xfrm>
            <a:off x="1501775" y="2817813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Bedingungen für Wissenschaftler</a:t>
            </a:r>
          </a:p>
        </p:txBody>
      </p:sp>
      <p:sp>
        <p:nvSpPr>
          <p:cNvPr id="9" name="Oval 8"/>
          <p:cNvSpPr/>
          <p:nvPr/>
        </p:nvSpPr>
        <p:spPr>
          <a:xfrm>
            <a:off x="1501775" y="4518025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Bezug zur Wirtschaft</a:t>
            </a:r>
          </a:p>
        </p:txBody>
      </p:sp>
      <p:sp>
        <p:nvSpPr>
          <p:cNvPr id="10" name="Oval 9"/>
          <p:cNvSpPr/>
          <p:nvPr/>
        </p:nvSpPr>
        <p:spPr>
          <a:xfrm>
            <a:off x="1501775" y="3668713"/>
            <a:ext cx="3959225" cy="719137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Bezug zur Stadtgesellschaft</a:t>
            </a:r>
          </a:p>
        </p:txBody>
      </p:sp>
      <p:sp>
        <p:nvSpPr>
          <p:cNvPr id="11" name="Oval 10"/>
          <p:cNvSpPr/>
          <p:nvPr/>
        </p:nvSpPr>
        <p:spPr>
          <a:xfrm>
            <a:off x="1501775" y="5367338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2" name="Oval 11"/>
          <p:cNvSpPr/>
          <p:nvPr/>
        </p:nvSpPr>
        <p:spPr>
          <a:xfrm>
            <a:off x="5807075" y="1079500"/>
            <a:ext cx="1952625" cy="49403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Sicherung der </a:t>
            </a:r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Umsetzung</a:t>
            </a:r>
          </a:p>
        </p:txBody>
      </p:sp>
      <p:sp>
        <p:nvSpPr>
          <p:cNvPr id="13" name="Textfeld 15"/>
          <p:cNvSpPr txBox="1">
            <a:spLocks noChangeArrowheads="1"/>
          </p:cNvSpPr>
          <p:nvPr/>
        </p:nvSpPr>
        <p:spPr bwMode="auto">
          <a:xfrm>
            <a:off x="6286500" y="4191000"/>
            <a:ext cx="11398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8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88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4" name="Textfeld 16"/>
          <p:cNvSpPr txBox="1">
            <a:spLocks noChangeArrowheads="1"/>
          </p:cNvSpPr>
          <p:nvPr/>
        </p:nvSpPr>
        <p:spPr bwMode="auto">
          <a:xfrm>
            <a:off x="1651000" y="850900"/>
            <a:ext cx="900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6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66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5" name="Textfeld 18"/>
          <p:cNvSpPr txBox="1">
            <a:spLocks noChangeArrowheads="1"/>
          </p:cNvSpPr>
          <p:nvPr/>
        </p:nvSpPr>
        <p:spPr bwMode="auto">
          <a:xfrm>
            <a:off x="1651000" y="2540000"/>
            <a:ext cx="7810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5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55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6" name="Textfeld 19"/>
          <p:cNvSpPr txBox="1">
            <a:spLocks noChangeArrowheads="1"/>
          </p:cNvSpPr>
          <p:nvPr/>
        </p:nvSpPr>
        <p:spPr bwMode="auto">
          <a:xfrm>
            <a:off x="1689100" y="1866900"/>
            <a:ext cx="661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44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7" name="Textfeld 20"/>
          <p:cNvSpPr txBox="1">
            <a:spLocks noChangeArrowheads="1"/>
          </p:cNvSpPr>
          <p:nvPr/>
        </p:nvSpPr>
        <p:spPr bwMode="auto">
          <a:xfrm>
            <a:off x="1917700" y="4673600"/>
            <a:ext cx="423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22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8" name="Textfeld 21"/>
          <p:cNvSpPr txBox="1">
            <a:spLocks noChangeArrowheads="1"/>
          </p:cNvSpPr>
          <p:nvPr/>
        </p:nvSpPr>
        <p:spPr bwMode="auto">
          <a:xfrm>
            <a:off x="1879600" y="5397500"/>
            <a:ext cx="542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3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3300" dirty="0">
              <a:solidFill>
                <a:srgbClr val="14E53C"/>
              </a:solidFill>
              <a:latin typeface="Wingdings" pitchFamily="2" charset="2"/>
            </a:endParaRPr>
          </a:p>
        </p:txBody>
      </p:sp>
      <p:sp>
        <p:nvSpPr>
          <p:cNvPr id="19" name="Textfeld 19"/>
          <p:cNvSpPr txBox="1">
            <a:spLocks noChangeArrowheads="1"/>
          </p:cNvSpPr>
          <p:nvPr/>
        </p:nvSpPr>
        <p:spPr bwMode="auto">
          <a:xfrm>
            <a:off x="1739900" y="3568700"/>
            <a:ext cx="661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dirty="0">
                <a:solidFill>
                  <a:srgbClr val="14E53C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4400" dirty="0">
              <a:solidFill>
                <a:srgbClr val="14E53C"/>
              </a:solidFill>
              <a:latin typeface="Wingdings" pitchFamily="2" charset="2"/>
            </a:endParaRPr>
          </a:p>
        </p:txBody>
      </p:sp>
      <p:pic>
        <p:nvPicPr>
          <p:cNvPr id="20" name="Bild 19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Fazit Plan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86766" y="890394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Blickwinkel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Konkurrenten sind nicht Essen oder Bielefeld,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sondern Regionen wie Berlin, München, Zürich, London, Boston.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86766" y="2173246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Kräftebündelung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Forschung wird nicht mehr auf Ebene Lehrstuhl, sondern im Verbund von verschiedenen – auch verschieden finanzierten - Einrichtungen erfolgreich betrieben.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86766" y="3456098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Interdependenz aller gesellschaftlichen Bereiche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Wissenschaft, Wirtschaft, Kultur, Bürgerinnen und Bürger profitieren im Zusammenspiel gegenseitig.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86766" y="4738949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Maßnahmen konkret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Wolkige Zielprosa mit unverbindlichem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Handlungskatalog vermeiden.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 rot="20237404">
            <a:off x="2079314" y="2841695"/>
            <a:ext cx="5116333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Einmalig in Deutschland!</a:t>
            </a:r>
            <a:endParaRPr lang="de-DE" sz="2000" b="1" dirty="0"/>
          </a:p>
        </p:txBody>
      </p:sp>
      <p:pic>
        <p:nvPicPr>
          <p:cNvPr id="11" name="Bild 10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Fazit Umsetzung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86766" y="890394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Sicherung aufgebaut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Rat, Wissenschaftsdialog, Lenkungskreis, AG „Umsetzung und </a:t>
            </a:r>
            <a:r>
              <a:rPr lang="de-DE" dirty="0" err="1" smtClean="0">
                <a:solidFill>
                  <a:schemeClr val="tx1"/>
                </a:solidFill>
              </a:rPr>
              <a:t>Monitorin</a:t>
            </a:r>
            <a:r>
              <a:rPr lang="de-DE" dirty="0" smtClean="0">
                <a:solidFill>
                  <a:schemeClr val="tx1"/>
                </a:solidFill>
              </a:rPr>
              <a:t>, Beauftragter arbeiten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86766" y="2173246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Planungs</a:t>
            </a:r>
            <a:r>
              <a:rPr lang="de-DE" b="1" dirty="0" smtClean="0">
                <a:solidFill>
                  <a:schemeClr val="tx1"/>
                </a:solidFill>
              </a:rPr>
              <a:t>s</a:t>
            </a:r>
            <a:r>
              <a:rPr lang="de-DE" b="1" dirty="0" smtClean="0">
                <a:solidFill>
                  <a:schemeClr val="tx1"/>
                </a:solidFill>
              </a:rPr>
              <a:t>chwung bleibt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Der Enthusiasmus aus der Planung ist in Umsetzung mit hinübergenommen worden.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86766" y="3456098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Verantwortungen funktionieren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Nur ganz wenig ist </a:t>
            </a:r>
            <a:r>
              <a:rPr lang="de-DE" i="1" dirty="0" smtClean="0">
                <a:solidFill>
                  <a:schemeClr val="tx1"/>
                </a:solidFill>
              </a:rPr>
              <a:t>nicht </a:t>
            </a:r>
            <a:r>
              <a:rPr lang="de-DE" dirty="0" smtClean="0">
                <a:solidFill>
                  <a:schemeClr val="tx1"/>
                </a:solidFill>
              </a:rPr>
              <a:t>angepackt worden.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86766" y="4738949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Beachtlich ...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... f</a:t>
            </a:r>
            <a:r>
              <a:rPr lang="de-DE" dirty="0" smtClean="0">
                <a:solidFill>
                  <a:schemeClr val="tx1"/>
                </a:solidFill>
              </a:rPr>
              <a:t>ür ½ Jahr.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 rot="20237404">
            <a:off x="2079314" y="2841695"/>
            <a:ext cx="5116333" cy="9144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Aber jetzt natürlich nicht nachlassen!</a:t>
            </a:r>
            <a:endParaRPr lang="de-DE" sz="2000" b="1" dirty="0"/>
          </a:p>
        </p:txBody>
      </p:sp>
      <p:pic>
        <p:nvPicPr>
          <p:cNvPr id="11" name="Bild 10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4561982" y="4262438"/>
            <a:ext cx="2244002" cy="1535113"/>
          </a:xfrm>
          <a:prstGeom prst="homePlate">
            <a:avLst>
              <a:gd name="adj" fmla="val 32989"/>
            </a:avLst>
          </a:prstGeom>
          <a:solidFill>
            <a:srgbClr val="0099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AG 3 - </a:t>
            </a:r>
            <a:r>
              <a:rPr lang="de-DE" sz="1200" dirty="0" smtClean="0">
                <a:solidFill>
                  <a:srgbClr val="FFFFFF"/>
                </a:solidFill>
              </a:rPr>
              <a:t>Zukunftskonzepte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1703387" y="4267200"/>
            <a:ext cx="2735297" cy="1535113"/>
          </a:xfrm>
          <a:prstGeom prst="homePlate">
            <a:avLst>
              <a:gd name="adj" fmla="val 36918"/>
            </a:avLst>
          </a:prstGeom>
          <a:solidFill>
            <a:srgbClr val="0099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AG 2 – </a:t>
            </a:r>
            <a:r>
              <a:rPr lang="de-DE" sz="1200" dirty="0" smtClean="0">
                <a:solidFill>
                  <a:srgbClr val="FFFFFF"/>
                </a:solidFill>
              </a:rPr>
              <a:t>Qualitätsmanagement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Wissenschaftsnetze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Campus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wiss. fördernde Bedingungen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Stadtgesellschaft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Wirtschaft</a:t>
            </a:r>
          </a:p>
          <a:p>
            <a:r>
              <a:rPr lang="de-DE" sz="1100" dirty="0" smtClean="0">
                <a:solidFill>
                  <a:srgbClr val="FFFFFF"/>
                </a:solidFill>
              </a:rPr>
              <a:t>AK Marketing</a:t>
            </a:r>
            <a:endParaRPr lang="de-DE" sz="1100" dirty="0">
              <a:solidFill>
                <a:srgbClr val="FFFFFF"/>
              </a:solidFill>
            </a:endParaRPr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706563" y="3730625"/>
            <a:ext cx="5154613" cy="611188"/>
          </a:xfrm>
          <a:prstGeom prst="homePlate">
            <a:avLst>
              <a:gd name="adj" fmla="val 208442"/>
            </a:avLst>
          </a:prstGeom>
          <a:solidFill>
            <a:srgbClr val="0099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AG 1 - </a:t>
            </a:r>
            <a:r>
              <a:rPr lang="de-DE" sz="1200" dirty="0" smtClean="0">
                <a:solidFill>
                  <a:srgbClr val="FFFFFF"/>
                </a:solidFill>
              </a:rPr>
              <a:t>Potentiale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996950" y="711200"/>
            <a:ext cx="30163" cy="522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019175" y="5924550"/>
            <a:ext cx="726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93788" y="6035675"/>
            <a:ext cx="503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/>
              <a:t>Feb.</a:t>
            </a:r>
            <a:br>
              <a:rPr lang="de-DE" sz="900" b="1"/>
            </a:br>
            <a:r>
              <a:rPr lang="de-DE" sz="900" b="1"/>
              <a:t>2012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95963" y="6078538"/>
            <a:ext cx="503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/>
              <a:t>Dez.</a:t>
            </a:r>
            <a:br>
              <a:rPr lang="de-DE" sz="900" b="1"/>
            </a:br>
            <a:r>
              <a:rPr lang="de-DE" sz="900" b="1"/>
              <a:t>2012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42150" y="6097588"/>
            <a:ext cx="503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 dirty="0"/>
              <a:t>März</a:t>
            </a:r>
            <a:br>
              <a:rPr lang="de-DE" sz="900" b="1" dirty="0"/>
            </a:br>
            <a:r>
              <a:rPr lang="de-DE" sz="900" b="1" dirty="0"/>
              <a:t>2013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5400000">
            <a:off x="5440363" y="2968625"/>
            <a:ext cx="4489450" cy="13684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/>
              <a:t>Masterplan</a:t>
            </a:r>
            <a:endParaRPr lang="de-DE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16200000">
            <a:off x="8478837" y="4425939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 dirty="0"/>
              <a:t>Masterplan Wissenschaft</a:t>
            </a:r>
            <a:br>
              <a:rPr lang="de-DE" sz="1000" b="1" dirty="0"/>
            </a:br>
            <a:r>
              <a:rPr lang="de-DE" sz="1000" b="1" dirty="0"/>
              <a:t>Zukunftspakt 2020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579438" y="3063772"/>
            <a:ext cx="6264275" cy="5080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Moderator: Detlef Müller-Böling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506413" y="2452109"/>
            <a:ext cx="6337300" cy="431800"/>
          </a:xfrm>
          <a:prstGeom prst="homePlate">
            <a:avLst>
              <a:gd name="adj" fmla="val 366912"/>
            </a:avLst>
          </a:prstGeom>
          <a:solidFill>
            <a:srgbClr val="00CC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Hochschulpolitischer Dialog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506413" y="1900505"/>
            <a:ext cx="6337300" cy="431800"/>
          </a:xfrm>
          <a:prstGeom prst="homePlate">
            <a:avLst>
              <a:gd name="adj" fmla="val 366912"/>
            </a:avLst>
          </a:prstGeom>
          <a:solidFill>
            <a:srgbClr val="00CC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Lenkungskreis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506413" y="1348901"/>
            <a:ext cx="8121650" cy="431800"/>
          </a:xfrm>
          <a:prstGeom prst="homePlate">
            <a:avLst>
              <a:gd name="adj" fmla="val 366912"/>
            </a:avLst>
          </a:prstGeom>
          <a:solidFill>
            <a:srgbClr val="B2B2B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Rat der Stadt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409575" y="368300"/>
            <a:ext cx="666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Masterplan Wissenschaft – Prozessablauf </a:t>
            </a:r>
          </a:p>
        </p:txBody>
      </p:sp>
      <p:sp>
        <p:nvSpPr>
          <p:cNvPr id="34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2121327" y="6381750"/>
            <a:ext cx="4891212" cy="476250"/>
          </a:xfrm>
        </p:spPr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 rot="20237404">
            <a:off x="1617046" y="1168587"/>
            <a:ext cx="4919389" cy="187285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000" b="1" dirty="0" smtClean="0"/>
              <a:t>120 Personen aus 19 Einrichtungen:</a:t>
            </a:r>
          </a:p>
          <a:p>
            <a:pPr algn="ctr"/>
            <a:endParaRPr lang="de-DE" sz="2000" b="1" dirty="0" smtClean="0"/>
          </a:p>
          <a:p>
            <a:pPr algn="ctr"/>
            <a:r>
              <a:rPr lang="de-DE" sz="1600" b="1" dirty="0" smtClean="0"/>
              <a:t>AStA</a:t>
            </a:r>
            <a:r>
              <a:rPr lang="de-DE" sz="1600" b="1" dirty="0" smtClean="0"/>
              <a:t>,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BAuA</a:t>
            </a:r>
            <a:r>
              <a:rPr lang="de-DE" sz="1600" b="1" dirty="0" smtClean="0"/>
              <a:t>, DGB, DSW21, FH, </a:t>
            </a:r>
            <a:r>
              <a:rPr lang="de-DE" sz="1600" b="1" dirty="0" smtClean="0"/>
              <a:t>Fraunhofer</a:t>
            </a:r>
            <a:r>
              <a:rPr lang="de-DE" sz="1600" b="1" dirty="0" smtClean="0"/>
              <a:t>, HWK, IHK, ILS, ISM, ISAS, </a:t>
            </a:r>
            <a:r>
              <a:rPr lang="de-DE" sz="1600" b="1" dirty="0" err="1" smtClean="0"/>
              <a:t>IfADo</a:t>
            </a:r>
            <a:r>
              <a:rPr lang="de-DE" sz="1600" b="1" dirty="0" smtClean="0"/>
              <a:t>, MPI, Stadt, Studentenwerk, TU, </a:t>
            </a:r>
            <a:r>
              <a:rPr lang="de-DE" sz="1600" b="1" dirty="0" err="1" smtClean="0"/>
              <a:t>TZDo</a:t>
            </a:r>
            <a:r>
              <a:rPr lang="de-DE" sz="1600" b="1" dirty="0" smtClean="0"/>
              <a:t>, Wirtschaftsförderung</a:t>
            </a:r>
            <a:endParaRPr lang="de-DE" sz="1600" b="1" dirty="0"/>
          </a:p>
        </p:txBody>
      </p:sp>
      <p:sp>
        <p:nvSpPr>
          <p:cNvPr id="21" name="Oval 20"/>
          <p:cNvSpPr/>
          <p:nvPr/>
        </p:nvSpPr>
        <p:spPr>
          <a:xfrm>
            <a:off x="7467600" y="3111500"/>
            <a:ext cx="1676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de-DE" b="1" dirty="0" smtClean="0">
                <a:solidFill>
                  <a:srgbClr val="000000"/>
                </a:solidFill>
              </a:rPr>
              <a:t>Ratsbeschluss </a:t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13. Juni 2013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23" name="Bild 22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Ziel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48666" y="1110531"/>
            <a:ext cx="6677559" cy="1123904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8900000" scaled="1"/>
            <a:tileRect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blurRad="50800" dist="127000" dir="8100000" algn="ctr" rotWithShape="0">
              <a:schemeClr val="tx1">
                <a:alpha val="40000"/>
              </a:schemeClr>
            </a:outerShdw>
          </a:effectLst>
        </p:spPr>
        <p:txBody>
          <a:bodyPr lIns="108000" tIns="36000" rIns="36000" bIns="36000" anchor="ctr"/>
          <a:lstStyle/>
          <a:p>
            <a:pPr marL="457200" indent="-457200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>
                <a:solidFill>
                  <a:schemeClr val="tx1"/>
                </a:solidFill>
                <a:latin typeface="Arial" pitchFamily="-1" charset="0"/>
              </a:rPr>
              <a:t>Dortmund bis zum Jahre 2020</a:t>
            </a:r>
          </a:p>
          <a:p>
            <a:pPr marL="457200" indent="-457200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/>
              <a:t>z</a:t>
            </a:r>
            <a:r>
              <a:rPr lang="de-DE" sz="2800" dirty="0" smtClean="0">
                <a:solidFill>
                  <a:schemeClr val="tx1"/>
                </a:solidFill>
                <a:latin typeface="Arial" pitchFamily="-1" charset="0"/>
              </a:rPr>
              <a:t>u einer Stadt zu machen,</a:t>
            </a:r>
            <a:endParaRPr lang="de-DE" sz="2800" dirty="0">
              <a:solidFill>
                <a:schemeClr val="tx1"/>
              </a:solidFill>
              <a:latin typeface="Arial" pitchFamily="-1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61366" y="2683249"/>
            <a:ext cx="6677559" cy="1243280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8900000" scaled="1"/>
            <a:tileRect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blurRad="50800" dist="127000" dir="8100000" algn="ctr" rotWithShape="0">
              <a:schemeClr val="tx1">
                <a:alpha val="40000"/>
              </a:schemeClr>
            </a:outerShdw>
          </a:effectLst>
        </p:spPr>
        <p:txBody>
          <a:bodyPr lIns="108000" tIns="36000" rIns="36000" bIns="36000" anchor="ctr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30000"/>
              </a:spcAft>
              <a:buSzPct val="120000"/>
              <a:buFont typeface="Arial"/>
              <a:buChar char="•"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die in der Wissenschaftsgemeinschaft als Wissenschaftsstadt angesehen wird und</a:t>
            </a:r>
            <a:endParaRPr lang="de-DE" sz="2800" dirty="0" smtClean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48666" y="4229250"/>
            <a:ext cx="6677559" cy="1631078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8900000" scaled="1"/>
            <a:tileRect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blurRad="50800" dist="127000" dir="8100000" algn="ctr" rotWithShape="0">
              <a:schemeClr val="tx1">
                <a:alpha val="40000"/>
              </a:schemeClr>
            </a:outerShdw>
          </a:effectLst>
        </p:spPr>
        <p:txBody>
          <a:bodyPr lIns="108000" tIns="36000" rIns="36000" bIns="36000" anchor="ctr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ct val="30000"/>
              </a:spcAft>
              <a:buSzPct val="120000"/>
              <a:buFont typeface="Arial"/>
              <a:buChar char="•"/>
              <a:defRPr/>
            </a:pPr>
            <a:r>
              <a:rPr lang="de-DE" sz="2800" dirty="0" smtClean="0">
                <a:solidFill>
                  <a:srgbClr val="000000"/>
                </a:solidFill>
              </a:rPr>
              <a:t>in der die Bürgerinnen und Bürger Wissenschaft als Teil der Stadtgesellschaft erleben und sich damit identifizieren.</a:t>
            </a:r>
          </a:p>
        </p:txBody>
      </p:sp>
      <p:pic>
        <p:nvPicPr>
          <p:cNvPr id="9" name="Bild 8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52400"/>
            <a:ext cx="39338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Erfolgsfaktoren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7866" y="991658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Wissenschaftliche Kompetenzfelder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6766" y="2845329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Flächen und Verkehr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6766" y="4699000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Bedingungen für Wissenschaftler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39267" y="991658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Bezug zur Stadtgesellschaft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9267" y="2845329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Bezug zur Wirtschaft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39267" y="4699000"/>
            <a:ext cx="3420534" cy="13208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Marketing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platzhalter 1"/>
          <p:cNvSpPr txBox="1">
            <a:spLocks/>
          </p:cNvSpPr>
          <p:nvPr/>
        </p:nvSpPr>
        <p:spPr bwMode="auto">
          <a:xfrm>
            <a:off x="4229100" y="152400"/>
            <a:ext cx="4864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        Handlungsfelder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Bild 12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Wissenschaftsstädte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35966" y="1453431"/>
            <a:ext cx="6677559" cy="1123904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8900000" scaled="1"/>
            <a:tileRect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blurRad="50800" dist="127000" dir="8100000" algn="ctr" rotWithShape="0">
              <a:schemeClr val="tx1">
                <a:alpha val="40000"/>
              </a:schemeClr>
            </a:outerShdw>
          </a:effectLst>
        </p:spPr>
        <p:txBody>
          <a:bodyPr lIns="108000" tIns="36000" rIns="36000" bIns="36000" anchor="ctr"/>
          <a:lstStyle/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>
                <a:solidFill>
                  <a:schemeClr val="tx1"/>
                </a:solidFill>
                <a:latin typeface="Arial" pitchFamily="-1" charset="0"/>
              </a:rPr>
              <a:t>historisch gewachsen</a:t>
            </a:r>
          </a:p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>
                <a:solidFill>
                  <a:schemeClr val="tx1"/>
                </a:solidFill>
                <a:latin typeface="Arial" pitchFamily="-1" charset="0"/>
              </a:rPr>
              <a:t>mindestens 150 Jahre Entwicklung</a:t>
            </a:r>
            <a:endParaRPr lang="de-DE" sz="2800" dirty="0">
              <a:solidFill>
                <a:schemeClr val="tx1"/>
              </a:solidFill>
              <a:latin typeface="Arial" pitchFamily="-1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35966" y="2888679"/>
            <a:ext cx="6677559" cy="2178621"/>
          </a:xfrm>
          <a:prstGeom prst="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FFFFF"/>
              </a:gs>
            </a:gsLst>
            <a:lin ang="18900000" scaled="1"/>
            <a:tileRect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blurRad="50800" dist="127000" dir="8100000" algn="ctr" rotWithShape="0">
              <a:schemeClr val="tx1">
                <a:alpha val="40000"/>
              </a:schemeClr>
            </a:outerShdw>
          </a:effectLst>
        </p:spPr>
        <p:txBody>
          <a:bodyPr lIns="108000" tIns="36000" rIns="36000" bIns="36000" anchor="ctr"/>
          <a:lstStyle/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/>
              <a:t>Jüngere Städte:</a:t>
            </a:r>
          </a:p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/>
              <a:t>Entwicklungszeit durch </a:t>
            </a:r>
          </a:p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/>
              <a:t>planvolles Handeln </a:t>
            </a:r>
          </a:p>
          <a:p>
            <a:pPr marL="457200" indent="-457200" algn="ctr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SzPct val="120000"/>
              <a:defRPr/>
            </a:pPr>
            <a:r>
              <a:rPr lang="de-DE" sz="2800" dirty="0" smtClean="0"/>
              <a:t>verkürzen!</a:t>
            </a:r>
          </a:p>
        </p:txBody>
      </p:sp>
      <p:pic>
        <p:nvPicPr>
          <p:cNvPr id="8" name="Bild 7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354138" y="6245225"/>
            <a:ext cx="6519862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Rotary Club Dortmund-Neutor | 14.02.2014 | Müller-Böling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5" name="Textplatzhalter 6"/>
          <p:cNvSpPr txBox="1">
            <a:spLocks/>
          </p:cNvSpPr>
          <p:nvPr/>
        </p:nvSpPr>
        <p:spPr bwMode="auto">
          <a:xfrm>
            <a:off x="142875" y="142875"/>
            <a:ext cx="8823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800" b="1" dirty="0">
                <a:latin typeface="Arial" pitchFamily="-1" charset="0"/>
                <a:cs typeface="+mn-cs"/>
              </a:rPr>
              <a:t>100 Maßnahmen in den Handlungsfeldern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DE" sz="2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01775" y="1119188"/>
            <a:ext cx="3959225" cy="719137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Wissenschaftliche Kompetenzfelder</a:t>
            </a:r>
          </a:p>
        </p:txBody>
      </p:sp>
      <p:sp>
        <p:nvSpPr>
          <p:cNvPr id="9" name="Oval 8"/>
          <p:cNvSpPr/>
          <p:nvPr/>
        </p:nvSpPr>
        <p:spPr>
          <a:xfrm>
            <a:off x="1501775" y="1968500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de-DE" sz="1700" dirty="0">
                <a:solidFill>
                  <a:schemeClr val="bg1"/>
                </a:solidFill>
              </a:rPr>
              <a:t>Campusentwicklung</a:t>
            </a:r>
          </a:p>
        </p:txBody>
      </p:sp>
      <p:sp>
        <p:nvSpPr>
          <p:cNvPr id="11" name="Oval 10"/>
          <p:cNvSpPr/>
          <p:nvPr/>
        </p:nvSpPr>
        <p:spPr>
          <a:xfrm>
            <a:off x="1501775" y="2817813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Bedingungen für Wissenschaftler</a:t>
            </a:r>
          </a:p>
        </p:txBody>
      </p:sp>
      <p:sp>
        <p:nvSpPr>
          <p:cNvPr id="12" name="Oval 11"/>
          <p:cNvSpPr/>
          <p:nvPr/>
        </p:nvSpPr>
        <p:spPr>
          <a:xfrm>
            <a:off x="1501775" y="4518025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Bezug zur Wirtschaft</a:t>
            </a:r>
          </a:p>
        </p:txBody>
      </p:sp>
      <p:sp>
        <p:nvSpPr>
          <p:cNvPr id="13" name="Oval 12"/>
          <p:cNvSpPr/>
          <p:nvPr/>
        </p:nvSpPr>
        <p:spPr>
          <a:xfrm>
            <a:off x="1501775" y="3668713"/>
            <a:ext cx="3959225" cy="719137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Bezug zur Stadtgesellschaft</a:t>
            </a:r>
          </a:p>
        </p:txBody>
      </p:sp>
      <p:sp>
        <p:nvSpPr>
          <p:cNvPr id="14" name="Oval 13"/>
          <p:cNvSpPr/>
          <p:nvPr/>
        </p:nvSpPr>
        <p:spPr>
          <a:xfrm>
            <a:off x="1501775" y="5367338"/>
            <a:ext cx="3959225" cy="720725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5" name="Oval 14"/>
          <p:cNvSpPr/>
          <p:nvPr/>
        </p:nvSpPr>
        <p:spPr>
          <a:xfrm>
            <a:off x="5807075" y="1079500"/>
            <a:ext cx="1952625" cy="4940300"/>
          </a:xfrm>
          <a:prstGeom prst="ellipse">
            <a:avLst/>
          </a:prstGeom>
          <a:effectLst>
            <a:outerShdw blurRad="88900" dist="12700" dir="8100000" sy="-23000" kx="8004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Sicherung der </a:t>
            </a:r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Umsetzung</a:t>
            </a:r>
          </a:p>
        </p:txBody>
      </p:sp>
      <p:pic>
        <p:nvPicPr>
          <p:cNvPr id="17" name="Bild 16" descr="2103_02_15 Masterplan_B1_Deckblat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49967" y="6245225"/>
            <a:ext cx="5198533" cy="476250"/>
          </a:xfrm>
        </p:spPr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Wissenschaftliche Kompetenzfelder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22233" y="932440"/>
            <a:ext cx="6677559" cy="203132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 Ort anerkannter wissenschaftlicher Kompetenz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auf 2 bis 3 Feldern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Aktuell</a:t>
            </a:r>
            <a:r>
              <a:rPr lang="de-DE" dirty="0" smtClean="0">
                <a:solidFill>
                  <a:schemeClr val="tx1"/>
                </a:solidFill>
              </a:rPr>
              <a:t>: Logistik, Produktionstechnik, Biomedizin und Wirkstoffforschung, Schul- und Bildungsforschung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Mit Potenzial: </a:t>
            </a:r>
            <a:r>
              <a:rPr lang="de-DE" dirty="0" smtClean="0">
                <a:solidFill>
                  <a:schemeClr val="tx1"/>
                </a:solidFill>
              </a:rPr>
              <a:t>Energie, Informationstechnik im Gesundheitswesen, Versicherungswirtschaft und Risikomanagement, Soziale Nachhaltigkeit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57482"/>
            <a:ext cx="8547100" cy="2641667"/>
          </a:xfrm>
          <a:prstGeom prst="rect">
            <a:avLst/>
          </a:prstGeom>
        </p:spPr>
      </p:pic>
      <p:pic>
        <p:nvPicPr>
          <p:cNvPr id="9" name="Bild 8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49967" y="6245225"/>
            <a:ext cx="5198533" cy="476250"/>
          </a:xfrm>
        </p:spPr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90011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Wissenschaftliche Kompetenzfelder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22233" y="932440"/>
            <a:ext cx="6677559" cy="203132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 Ort anerkannter wissenschaftlicher Kompetenz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auf 2 bis 3 Feldern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Aktuell</a:t>
            </a:r>
            <a:r>
              <a:rPr lang="de-DE" dirty="0" smtClean="0">
                <a:solidFill>
                  <a:schemeClr val="tx1"/>
                </a:solidFill>
              </a:rPr>
              <a:t>: Logistik, Produktionstechnik, Biomedizin und Wirkstoffforschung, Schul- und Bildungsforschung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Mit Potenzial: </a:t>
            </a:r>
            <a:r>
              <a:rPr lang="de-DE" dirty="0" smtClean="0">
                <a:solidFill>
                  <a:schemeClr val="tx1"/>
                </a:solidFill>
              </a:rPr>
              <a:t>Energie, Informationstechnik im Gesundheitswesen, Versicherungswirtschaft und Risikomanagement, Soziale Nachhaltigkeit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8" y="3175000"/>
            <a:ext cx="8838472" cy="2933700"/>
          </a:xfrm>
          <a:prstGeom prst="rect">
            <a:avLst/>
          </a:prstGeom>
        </p:spPr>
      </p:pic>
      <p:pic>
        <p:nvPicPr>
          <p:cNvPr id="10" name="Bild 9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Rotary Club Dortmund-Neutor | 14.02.2014 | Müller-Böling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71F0-66D1-E145-9952-EAF680F291C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142874" y="142875"/>
            <a:ext cx="685801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Handlungsfeld: Campus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54500" y="793481"/>
            <a:ext cx="6677559" cy="112390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Fläche</a:t>
            </a:r>
            <a:r>
              <a:rPr lang="de-DE" b="1" dirty="0" smtClean="0">
                <a:solidFill>
                  <a:srgbClr val="000000"/>
                </a:solidFill>
              </a:rPr>
              <a:t>, </a:t>
            </a:r>
            <a:r>
              <a:rPr lang="de-DE" b="1" dirty="0" smtClean="0">
                <a:solidFill>
                  <a:srgbClr val="000000"/>
                </a:solidFill>
              </a:rPr>
              <a:t>Verkehr und Infrastruktur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33946"/>
            <a:ext cx="8356600" cy="4284303"/>
          </a:xfrm>
          <a:prstGeom prst="rect">
            <a:avLst/>
          </a:prstGeom>
        </p:spPr>
      </p:pic>
      <p:pic>
        <p:nvPicPr>
          <p:cNvPr id="10" name="Bild 9" descr="2103_02_15 Masterplan_B1_Deckblatt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88" y="6134100"/>
            <a:ext cx="510811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Macintosh PowerPoint</Application>
  <PresentationFormat>Bildschirmpräsentation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Company>Stadt Dortmund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V01222</dc:creator>
  <cp:lastModifiedBy>Detlef Müller-Böling</cp:lastModifiedBy>
  <cp:revision>70</cp:revision>
  <dcterms:created xsi:type="dcterms:W3CDTF">2014-02-13T09:15:19Z</dcterms:created>
  <dcterms:modified xsi:type="dcterms:W3CDTF">2014-02-13T14:04:49Z</dcterms:modified>
</cp:coreProperties>
</file>