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lvl1pPr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1pPr>
    <a:lvl2pPr indent="2286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2pPr>
    <a:lvl3pPr indent="4572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3pPr>
    <a:lvl4pPr indent="6858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4pPr>
    <a:lvl5pPr indent="9144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5pPr>
    <a:lvl6pPr indent="11430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6pPr>
    <a:lvl7pPr indent="13716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7pPr>
    <a:lvl8pPr indent="16002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8pPr>
    <a:lvl9pPr indent="18288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&amp; Unt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485900" y="4838700"/>
            <a:ext cx="10033000" cy="88900"/>
            <a:chOff x="0" y="0"/>
            <a:chExt cx="10033000" cy="88900"/>
          </a:xfrm>
        </p:grpSpPr>
        <p:pic>
          <p:nvPicPr>
            <p:cNvPr id="6" name="TypesetFlourish_Shape_Big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Shape 10"/>
          <p:cNvSpPr/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/>
            </a:pPr>
            <a:r>
              <a:rPr cap="all" sz="7000"/>
              <a:t>Titeltext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1</a:t>
            </a:r>
            <a:endParaRPr sz="3600">
              <a:solidFill>
                <a:srgbClr val="B6492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2</a:t>
            </a:r>
            <a:endParaRPr sz="3600">
              <a:solidFill>
                <a:srgbClr val="B6492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3</a:t>
            </a:r>
            <a:endParaRPr sz="3600">
              <a:solidFill>
                <a:srgbClr val="B6492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4</a:t>
            </a:r>
            <a:endParaRPr sz="3600">
              <a:solidFill>
                <a:srgbClr val="B6492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485900" y="2070100"/>
            <a:ext cx="10033000" cy="88900"/>
            <a:chOff x="0" y="0"/>
            <a:chExt cx="10033000" cy="88900"/>
          </a:xfrm>
        </p:grpSpPr>
        <p:pic>
          <p:nvPicPr>
            <p:cNvPr id="13" name="TypesetFlourish_Shape_Big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Shape 17"/>
          <p:cNvSpPr/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Titeltext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1</a:t>
            </a:r>
            <a:endParaRPr sz="3600">
              <a:solidFill>
                <a:srgbClr val="B6492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2</a:t>
            </a:r>
            <a:endParaRPr sz="3600">
              <a:solidFill>
                <a:srgbClr val="B6492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3</a:t>
            </a:r>
            <a:endParaRPr sz="3600">
              <a:solidFill>
                <a:srgbClr val="B6492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4</a:t>
            </a:r>
            <a:endParaRPr sz="3600">
              <a:solidFill>
                <a:srgbClr val="B6492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Vertik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>
            <a:off x="1638300" y="4889500"/>
            <a:ext cx="4368800" cy="88900"/>
            <a:chOff x="0" y="0"/>
            <a:chExt cx="4368800" cy="88900"/>
          </a:xfrm>
        </p:grpSpPr>
        <p:pic>
          <p:nvPicPr>
            <p:cNvPr id="22" name="TypesetFlourish_Shape_Big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20320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2336800" y="38100"/>
              <a:ext cx="20320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" name="Shape 26"/>
          <p:cNvSpPr/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 lvl="0">
              <a:defRPr cap="none" sz="1800"/>
            </a:pPr>
            <a:r>
              <a:rPr cap="all" sz="5600"/>
              <a:t>Titeltext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1</a:t>
            </a:r>
            <a:endParaRPr sz="3600">
              <a:solidFill>
                <a:srgbClr val="B6492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2</a:t>
            </a:r>
            <a:endParaRPr sz="3600">
              <a:solidFill>
                <a:srgbClr val="B6492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3</a:t>
            </a:r>
            <a:endParaRPr sz="3600">
              <a:solidFill>
                <a:srgbClr val="B6492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4</a:t>
            </a:r>
            <a:endParaRPr sz="3600">
              <a:solidFill>
                <a:srgbClr val="B6492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Textebene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317248" y="2438400"/>
            <a:ext cx="12383234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Titeltext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1</a:t>
            </a:r>
            <a:endParaRPr sz="40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2</a:t>
            </a:r>
            <a:endParaRPr sz="40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3</a:t>
            </a:r>
            <a:endParaRPr sz="40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4</a:t>
            </a:r>
            <a:endParaRPr sz="40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317248" y="2438400"/>
            <a:ext cx="12383234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Titeltext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Textebene 1</a:t>
            </a:r>
            <a:endParaRPr sz="33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Textebene 2</a:t>
            </a:r>
            <a:endParaRPr sz="33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Textebene 3</a:t>
            </a:r>
            <a:endParaRPr sz="33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Textebene 4</a:t>
            </a:r>
            <a:endParaRPr sz="33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Textebene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1</a:t>
            </a:r>
            <a:endParaRPr sz="40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2</a:t>
            </a:r>
            <a:endParaRPr sz="40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3</a:t>
            </a:r>
            <a:endParaRPr sz="40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4</a:t>
            </a:r>
            <a:endParaRPr sz="40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3 Stüc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92100" y="2438400"/>
            <a:ext cx="12420600" cy="129"/>
          </a:xfrm>
          <a:prstGeom prst="rect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/>
            </a:pPr>
            <a:r>
              <a:rPr cap="all" sz="7000"/>
              <a:t>Titeltext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1</a:t>
            </a:r>
            <a:endParaRPr sz="40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2</a:t>
            </a:r>
            <a:endParaRPr sz="40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3</a:t>
            </a:r>
            <a:endParaRPr sz="40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4</a:t>
            </a:r>
            <a:endParaRPr sz="40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"/>
        </a:defRPr>
      </a:lvl1pPr>
      <a:lvl2pPr indent="2286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"/>
        </a:defRPr>
      </a:lvl2pPr>
      <a:lvl3pPr indent="4572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"/>
        </a:defRPr>
      </a:lvl3pPr>
      <a:lvl4pPr indent="6858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"/>
        </a:defRPr>
      </a:lvl4pPr>
      <a:lvl5pPr indent="9144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"/>
        </a:defRPr>
      </a:lvl5pPr>
      <a:lvl6pPr indent="11430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"/>
        </a:defRPr>
      </a:lvl6pPr>
      <a:lvl7pPr indent="13716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"/>
        </a:defRPr>
      </a:lvl7pPr>
      <a:lvl8pPr indent="16002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"/>
        </a:defRPr>
      </a:lvl8pPr>
      <a:lvl9pPr indent="18288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Academy Engraved LET"/>
        </a:defRPr>
      </a:lvl9pPr>
    </p:titleStyle>
    <p:bodyStyle>
      <a:lvl1pPr marL="213359" indent="-213359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1pPr>
      <a:lvl2pPr marL="889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2pPr>
      <a:lvl3pPr marL="1333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3pPr>
      <a:lvl4pPr marL="1778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4pPr>
      <a:lvl5pPr marL="2222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5pPr>
      <a:lvl6pPr marL="2667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6pPr>
      <a:lvl7pPr marL="3111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7pPr>
      <a:lvl8pPr marL="3556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8pPr>
      <a:lvl9pPr marL="4000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9.tif"/><Relationship Id="rId5" Type="http://schemas.openxmlformats.org/officeDocument/2006/relationships/image" Target="../media/image2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11.tif"/><Relationship Id="rId4" Type="http://schemas.openxmlformats.org/officeDocument/2006/relationships/image" Target="../media/image6.jpe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1.png"/><Relationship Id="rId6" Type="http://schemas.openxmlformats.org/officeDocument/2006/relationships/image" Target="../media/image3.jpeg"/><Relationship Id="rId7" Type="http://schemas.openxmlformats.org/officeDocument/2006/relationships/image" Target="../media/image1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Relationship Id="rId3" Type="http://schemas.openxmlformats.org/officeDocument/2006/relationships/image" Target="../media/image6.tif"/><Relationship Id="rId4" Type="http://schemas.openxmlformats.org/officeDocument/2006/relationships/image" Target="../media/image7.ti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5.jpeg"/><Relationship Id="rId4" Type="http://schemas.openxmlformats.org/officeDocument/2006/relationships/image" Target="../media/image1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117600" y="1448246"/>
            <a:ext cx="10769600" cy="372065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cap="none" sz="1800"/>
            </a:pPr>
            <a:r>
              <a:rPr cap="all" sz="4200"/>
              <a:t>Auf dem Weg zur </a:t>
            </a:r>
            <a:endParaRPr cap="all" sz="4200"/>
          </a:p>
          <a:p>
            <a:pPr lvl="0">
              <a:defRPr cap="none" sz="1800"/>
            </a:pPr>
            <a:r>
              <a:rPr cap="all" sz="4200"/>
              <a:t>Wissenschaftsstadt Dortmund </a:t>
            </a:r>
            <a:endParaRPr cap="all" sz="4200"/>
          </a:p>
          <a:p>
            <a:pPr lvl="0">
              <a:defRPr cap="none" sz="1800"/>
            </a:pPr>
            <a:r>
              <a:rPr cap="all" sz="3600"/>
              <a:t>Der Masterplan Wissenschaft</a:t>
            </a:r>
            <a:r>
              <a:rPr cap="all" sz="7000"/>
              <a:t> 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1117600" y="5867400"/>
            <a:ext cx="10769600" cy="127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Detlef Müller-Böling</a:t>
            </a:r>
          </a:p>
        </p:txBody>
      </p:sp>
      <p:sp>
        <p:nvSpPr>
          <p:cNvPr id="49" name="Shape 49"/>
          <p:cNvSpPr/>
          <p:nvPr>
            <p:ph type="sldNum" sz="quarter" idx="4294967295"/>
          </p:nvPr>
        </p:nvSpPr>
        <p:spPr>
          <a:xfrm>
            <a:off x="6421881" y="9245600"/>
            <a:ext cx="173737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AEFE0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AEFE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z="5110"/>
            </a:lvl1pPr>
          </a:lstStyle>
          <a:p>
            <a:pPr lvl="0">
              <a:defRPr cap="none" sz="1800"/>
            </a:pPr>
            <a:r>
              <a:rPr cap="all" sz="5110"/>
              <a:t>Handlungsfeld: Marketing</a:t>
            </a:r>
          </a:p>
        </p:txBody>
      </p:sp>
      <p:pic>
        <p:nvPicPr>
          <p:cNvPr id="110" name="Bildschirmfoto 2015-06-08 um 09.57.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1111" y="3225100"/>
            <a:ext cx="10769601" cy="333655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11" name="Bildschirmfoto 2015-06-08 um 09.58.3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176" y="2231321"/>
            <a:ext cx="11440448" cy="5290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4270" y="3043353"/>
            <a:ext cx="10943283" cy="3666894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2"/>
      <p:bldP build="whole" bldLvl="1" animBg="1" rev="0" advAuto="0" spid="111" grpId="3"/>
      <p:bldP build="whole" bldLvl="1" animBg="1" rev="0" advAuto="0" spid="110" grpId="1"/>
      <p:bldP build="whole" bldLvl="1" animBg="1" rev="0" advAuto="0" spid="112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z="5110"/>
            </a:lvl1pPr>
          </a:lstStyle>
          <a:p>
            <a:pPr lvl="0">
              <a:defRPr cap="none" sz="1800"/>
            </a:pPr>
            <a:r>
              <a:rPr cap="all" sz="5110"/>
              <a:t>Handlungsfeld: Marketing</a:t>
            </a:r>
          </a:p>
        </p:txBody>
      </p:sp>
      <p:pic>
        <p:nvPicPr>
          <p:cNvPr id="116" name="Bildschirmfoto 2015-06-08 um 10.05.3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7507" y="3114561"/>
            <a:ext cx="10609786" cy="423219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17" name="Bildschirmfoto 2015-06-08 um 10.12.3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5284730"/>
            <a:ext cx="2667000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37770" y="632245"/>
            <a:ext cx="6729260" cy="848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0404" y="2992966"/>
            <a:ext cx="10903992" cy="4475381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1"/>
      <p:bldP build="whole" bldLvl="1" animBg="1" rev="0" advAuto="0" spid="118" grpId="3"/>
      <p:bldP build="whole" bldLvl="1" animBg="1" rev="0" advAuto="0" spid="118" grpId="4"/>
      <p:bldP build="whole" bldLvl="1" animBg="1" rev="0" advAuto="0" spid="117" grpId="2"/>
      <p:bldP build="whole" bldLvl="1" animBg="1" rev="0" advAuto="0" spid="119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5250"/>
            </a:lvl1pPr>
          </a:lstStyle>
          <a:p>
            <a:pPr lvl="0">
              <a:defRPr cap="none" sz="1800"/>
            </a:pPr>
            <a:r>
              <a:rPr cap="all" sz="5250"/>
              <a:t>Handlungsfeld Marketing</a:t>
            </a:r>
          </a:p>
        </p:txBody>
      </p:sp>
      <p:pic>
        <p:nvPicPr>
          <p:cNvPr id="12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0999" y="3006654"/>
            <a:ext cx="10302802" cy="374029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24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2804" y="2874433"/>
            <a:ext cx="10599192" cy="4004734"/>
          </a:xfrm>
          <a:prstGeom prst="rect">
            <a:avLst/>
          </a:prstGeom>
        </p:spPr>
      </p:pic>
      <p:pic>
        <p:nvPicPr>
          <p:cNvPr id="126" name="Bildschirmfoto 2015-06-03 um 18.14.1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3475" y="3362838"/>
            <a:ext cx="10377850" cy="3399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Bildschirmfoto 2015-06-03 um 18.18.1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7516" y="6819900"/>
            <a:ext cx="10409768" cy="1458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Bildschirmfoto 2015-06-08 um 10.28.07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02185" y="2372497"/>
            <a:ext cx="10600430" cy="6797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3"/>
      <p:bldP build="whole" bldLvl="1" animBg="1" rev="0" advAuto="0" spid="123" grpId="1"/>
      <p:bldP build="whole" bldLvl="1" animBg="1" rev="0" advAuto="0" spid="127" grpId="6"/>
      <p:bldP build="whole" bldLvl="1" animBg="1" rev="0" advAuto="0" spid="128" grpId="4"/>
      <p:bldP build="whole" bldLvl="1" animBg="1" rev="0" advAuto="0" spid="128" grpId="5"/>
      <p:bldP build="whole" bldLvl="1" animBg="1" rev="0" advAuto="0" spid="126" grpId="7"/>
      <p:bldP build="whole" bldLvl="1" animBg="1" rev="0" advAuto="0" spid="124" grpId="8"/>
      <p:bldP build="whole" bldLvl="1" animBg="1" rev="0" advAuto="0" spid="12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1117600" y="812800"/>
            <a:ext cx="10769600" cy="1143000"/>
          </a:xfrm>
          <a:prstGeom prst="rect">
            <a:avLst/>
          </a:prstGeom>
        </p:spPr>
        <p:txBody>
          <a:bodyPr/>
          <a:lstStyle>
            <a:lvl1pPr defTabSz="327152">
              <a:defRPr sz="3920"/>
            </a:lvl1pPr>
          </a:lstStyle>
          <a:p>
            <a:pPr lvl="0">
              <a:defRPr cap="none" sz="1800"/>
            </a:pPr>
            <a:r>
              <a:rPr cap="all" sz="3920"/>
              <a:t>Handlungsfeld: Umsetzung sichern</a:t>
            </a:r>
          </a:p>
        </p:txBody>
      </p:sp>
      <p:pic>
        <p:nvPicPr>
          <p:cNvPr id="13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1451" y="5220479"/>
            <a:ext cx="10350126" cy="319052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3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4184" y="2323622"/>
            <a:ext cx="10324660" cy="240453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33" name="media_13482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00567" y="2273300"/>
            <a:ext cx="2832881" cy="2832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471" y="2070100"/>
            <a:ext cx="10746086" cy="2911574"/>
          </a:xfrm>
          <a:prstGeom prst="rect">
            <a:avLst/>
          </a:prstGeom>
        </p:spPr>
      </p:pic>
      <p:pic>
        <p:nvPicPr>
          <p:cNvPr id="136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3471" y="5095973"/>
            <a:ext cx="10746086" cy="3439538"/>
          </a:xfrm>
          <a:prstGeom prst="rect">
            <a:avLst/>
          </a:prstGeom>
        </p:spPr>
      </p:pic>
      <p:pic>
        <p:nvPicPr>
          <p:cNvPr id="138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21600000">
            <a:off x="4806288" y="6676826"/>
            <a:ext cx="6589297" cy="50801"/>
          </a:xfrm>
          <a:prstGeom prst="rect">
            <a:avLst/>
          </a:prstGeom>
        </p:spPr>
      </p:pic>
      <p:pic>
        <p:nvPicPr>
          <p:cNvPr id="140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26488" y="6956226"/>
            <a:ext cx="4576945" cy="50801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8"/>
      <p:bldP build="whole" bldLvl="1" animBg="1" rev="0" advAuto="0" spid="131" grpId="5"/>
      <p:bldP build="whole" bldLvl="1" animBg="1" rev="0" advAuto="0" spid="133" grpId="2"/>
      <p:bldP build="whole" bldLvl="1" animBg="1" rev="0" advAuto="0" spid="133" grpId="3"/>
      <p:bldP build="whole" bldLvl="1" animBg="1" rev="0" advAuto="0" spid="132" grpId="1"/>
      <p:bldP build="whole" bldLvl="1" animBg="1" rev="0" advAuto="0" spid="138" grpId="6"/>
      <p:bldP build="whole" bldLvl="1" animBg="1" rev="0" advAuto="0" spid="134" grpId="4"/>
      <p:bldP build="whole" bldLvl="1" animBg="1" rev="0" advAuto="0" spid="140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300"/>
            </a:lvl1pPr>
          </a:lstStyle>
          <a:p>
            <a:pPr lvl="0">
              <a:defRPr cap="none" sz="1800"/>
            </a:pPr>
            <a:r>
              <a:rPr cap="all" sz="6300"/>
              <a:t>Wozu das Ganze?</a:t>
            </a:r>
          </a:p>
        </p:txBody>
      </p:sp>
      <p:pic>
        <p:nvPicPr>
          <p:cNvPr id="14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300" y="3213100"/>
            <a:ext cx="11506200" cy="332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6542" y="4512468"/>
            <a:ext cx="5847425" cy="559330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pic>
        <p:nvPicPr>
          <p:cNvPr id="14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2609" y="5977202"/>
            <a:ext cx="7001935" cy="559330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3"/>
      <p:bldP build="whole" bldLvl="1" animBg="1" rev="0" advAuto="0" spid="144" grpId="1"/>
      <p:bldP build="whole" bldLvl="1" animBg="1" rev="0" advAuto="0" spid="14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300"/>
            </a:lvl1pPr>
          </a:lstStyle>
          <a:p>
            <a:pPr lvl="0">
              <a:defRPr cap="none" sz="1800"/>
            </a:pPr>
            <a:r>
              <a:rPr cap="all" sz="6300"/>
              <a:t>Wozu das Ganze?</a:t>
            </a:r>
          </a:p>
        </p:txBody>
      </p:sp>
      <p:pic>
        <p:nvPicPr>
          <p:cNvPr id="14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200" y="3008684"/>
            <a:ext cx="11478400" cy="3830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3475" y="4089135"/>
            <a:ext cx="7782390" cy="559330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pic>
        <p:nvPicPr>
          <p:cNvPr id="151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6542" y="6180402"/>
            <a:ext cx="7627211" cy="559330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  <p:bldP build="whole" bldLvl="1" animBg="1" rev="0" advAuto="0" spid="150" grpId="2"/>
      <p:bldP build="whole" bldLvl="1" animBg="1" rev="0" advAuto="0" spid="151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300"/>
            </a:lvl1pPr>
          </a:lstStyle>
          <a:p>
            <a:pPr lvl="0">
              <a:defRPr cap="none" sz="1800"/>
            </a:pPr>
            <a:r>
              <a:rPr cap="all" sz="6300"/>
              <a:t>Wozu das Ganze?</a:t>
            </a:r>
          </a:p>
        </p:txBody>
      </p:sp>
      <p:pic>
        <p:nvPicPr>
          <p:cNvPr id="15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65" y="2598453"/>
            <a:ext cx="11454670" cy="4556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8809" y="3648604"/>
            <a:ext cx="5805290" cy="559330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pic>
        <p:nvPicPr>
          <p:cNvPr id="15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5675" y="5113601"/>
            <a:ext cx="4960939" cy="559331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pic>
        <p:nvPicPr>
          <p:cNvPr id="157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3475" y="6578600"/>
            <a:ext cx="5484947" cy="559330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  <p:bldP build="whole" bldLvl="1" animBg="1" rev="0" advAuto="0" spid="156" grpId="2"/>
      <p:bldP build="whole" bldLvl="1" animBg="1" rev="0" advAuto="0" spid="157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 lvl="0">
              <a:defRPr cap="none" sz="1800"/>
            </a:pPr>
            <a:r>
              <a:rPr cap="all" sz="6440"/>
              <a:t>bisher erreicht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Aufmerksamkeit für unseren Weg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mehr als ein Drittel der 100 Maßnahmen umgesetzt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nur fünf Maßnahmen nicht begonnen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erstaunlicher Einsatz aller Beteiligten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300"/>
            </a:lvl1pPr>
          </a:lstStyle>
          <a:p>
            <a:pPr lvl="0">
              <a:defRPr cap="none" sz="1800"/>
            </a:pPr>
            <a:r>
              <a:rPr cap="all" sz="6300"/>
              <a:t>Fazit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1117600" y="3581400"/>
            <a:ext cx="10769600" cy="647700"/>
          </a:xfrm>
          <a:prstGeom prst="rect">
            <a:avLst/>
          </a:prstGeom>
        </p:spPr>
        <p:txBody>
          <a:bodyPr/>
          <a:lstStyle>
            <a:lvl1pPr defTabSz="549148">
              <a:spcBef>
                <a:spcPts val="1100"/>
              </a:spcBef>
              <a:defRPr sz="3384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B6492C"/>
                </a:solidFill>
              </a:rPr>
              <a:t>Wir sind auf sehr gutem (von anderen bewundertem) Weg!</a:t>
            </a:r>
          </a:p>
        </p:txBody>
      </p:sp>
      <p:sp>
        <p:nvSpPr>
          <p:cNvPr id="164" name="Shape 164"/>
          <p:cNvSpPr/>
          <p:nvPr/>
        </p:nvSpPr>
        <p:spPr>
          <a:xfrm>
            <a:off x="1117600" y="5270500"/>
            <a:ext cx="107696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1200"/>
              </a:spcBef>
              <a:defRPr>
                <a:solidFill>
                  <a:srgbClr val="B6492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Wir haben noch eine gehörige Wegstrecke vor uns.</a:t>
            </a:r>
          </a:p>
        </p:txBody>
      </p:sp>
      <p:sp>
        <p:nvSpPr>
          <p:cNvPr id="165" name="Shape 165"/>
          <p:cNvSpPr/>
          <p:nvPr/>
        </p:nvSpPr>
        <p:spPr>
          <a:xfrm>
            <a:off x="1244600" y="6959600"/>
            <a:ext cx="107696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1200"/>
              </a:spcBef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600"/>
              <a:t>Danke!</a:t>
            </a:r>
          </a:p>
        </p:txBody>
      </p:sp>
      <p:sp>
        <p:nvSpPr>
          <p:cNvPr id="166" name="Shape 166"/>
          <p:cNvSpPr/>
          <p:nvPr/>
        </p:nvSpPr>
        <p:spPr>
          <a:xfrm>
            <a:off x="1244600" y="7658100"/>
            <a:ext cx="107696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1200"/>
              </a:spcBef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600"/>
              <a:t>… und machen Sie (weiter) mit!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2"/>
      <p:bldP build="whole" bldLvl="1" animBg="1" rev="0" advAuto="0" spid="16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6230"/>
            </a:lvl1pPr>
          </a:lstStyle>
          <a:p>
            <a:pPr lvl="0">
              <a:defRPr cap="none" sz="1800"/>
            </a:pPr>
            <a:r>
              <a:rPr cap="all" sz="6230"/>
              <a:t>Reaktionen von aussen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andere Städte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Veranstaltungen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wissenschaftliche Arbeiten</a:t>
            </a:r>
          </a:p>
        </p:txBody>
      </p:sp>
      <p:pic>
        <p:nvPicPr>
          <p:cNvPr id="53" name="Bildschirmfoto 2015-06-03 um 15.18.5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6300" y="3848100"/>
            <a:ext cx="1917700" cy="124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Bildschirmfoto 2015-06-03 um 15.19.3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2300" y="3860800"/>
            <a:ext cx="29464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Bildschirmfoto 2015-06-03 um 15.20.4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70600" y="5422900"/>
            <a:ext cx="26162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Bildschirmfoto 2015-06-03 um 15.30.07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50100" y="2768728"/>
            <a:ext cx="1587500" cy="97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Bildschirmfoto 2015-06-03 um 15.30.4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89750" y="4108449"/>
            <a:ext cx="1066800" cy="99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nodeType="afterEffect" presetClass="entr" presetSubtype="0" presetID="1" grpId="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nodeType="afterEffect" presetClass="entr" presetSubtype="0" presetID="1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3"/>
      <p:bldP build="whole" bldLvl="1" animBg="1" rev="0" advAuto="0" spid="56" grpId="2"/>
      <p:bldP build="whole" bldLvl="1" animBg="1" rev="0" advAuto="0" spid="53" grpId="1"/>
      <p:bldP build="whole" bldLvl="1" animBg="1" rev="0" advAuto="0" spid="55" grpId="5"/>
      <p:bldP build="whole" bldLvl="1" animBg="1" rev="0" advAuto="0" spid="57" grpId="4"/>
      <p:bldP build="p" bldLvl="5" animBg="1" rev="0" advAuto="0" spid="52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6370"/>
            </a:lvl1pPr>
          </a:lstStyle>
          <a:p>
            <a:pPr lvl="0">
              <a:defRPr cap="none" sz="1800"/>
            </a:pPr>
            <a:r>
              <a:rPr cap="all" sz="6370"/>
              <a:t>Was ist das Besondere?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Initiative durch Rektoren, OB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Mitwirkung 120 Persönlichkeiten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Unterschrift von 20 Institutionen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umfassend, visionär und konkret</a:t>
            </a:r>
          </a:p>
        </p:txBody>
      </p:sp>
      <p:pic>
        <p:nvPicPr>
          <p:cNvPr id="6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850" y="1739900"/>
            <a:ext cx="11341100" cy="723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" grpId="2"/>
      <p:bldP build="whole" bldLvl="1" animBg="1" rev="0" advAuto="0" spid="61" grpId="3"/>
      <p:bldP build="p" bldLvl="5" animBg="1" rev="0" advAuto="0" spid="6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5810"/>
            </a:lvl1pPr>
          </a:lstStyle>
          <a:p>
            <a:pPr lvl="0">
              <a:defRPr cap="none" sz="1800"/>
            </a:pPr>
            <a:r>
              <a:rPr cap="all" sz="5810"/>
              <a:t>Inhalte des Masterplans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554111" y="2598816"/>
            <a:ext cx="7008566" cy="6494256"/>
          </a:xfrm>
          <a:prstGeom prst="rect">
            <a:avLst/>
          </a:prstGeom>
        </p:spPr>
        <p:txBody>
          <a:bodyPr anchor="t"/>
          <a:lstStyle/>
          <a:p>
            <a:pPr lvl="0" marL="0" indent="0" defTabSz="42519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790"/>
              <a:t>100 Maßnahmenvorschläge </a:t>
            </a:r>
            <a:endParaRPr b="1" sz="2790"/>
          </a:p>
          <a:p>
            <a:pPr lvl="0" marL="0" indent="0" defTabSz="42519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790"/>
              <a:t>in den Handlungsfeldern</a:t>
            </a:r>
            <a:endParaRPr b="1" sz="2790"/>
          </a:p>
          <a:p>
            <a:pPr lvl="0" marL="0" indent="0" defTabSz="42519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116">
              <a:latin typeface="Helvetica"/>
              <a:ea typeface="Helvetica"/>
              <a:cs typeface="Helvetica"/>
              <a:sym typeface="Helvetica"/>
            </a:endParaRPr>
          </a:p>
          <a:p>
            <a:pPr lvl="0" marL="289369" indent="-124015" defTabSz="425195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25"/>
              <a:t> </a:t>
            </a:r>
            <a:r>
              <a:rPr b="1" sz="2325"/>
              <a:t>Wissenschaftliche Kompetenzfelder</a:t>
            </a:r>
            <a:endParaRPr b="1" sz="2325"/>
          </a:p>
          <a:p>
            <a:pPr lvl="0" marL="289369" indent="-124015" defTabSz="425195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325"/>
              <a:t> Campusentwicklung</a:t>
            </a:r>
            <a:endParaRPr b="1" sz="2325"/>
          </a:p>
          <a:p>
            <a:pPr lvl="0" marL="289369" indent="-124015" defTabSz="425195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325"/>
              <a:t> </a:t>
            </a:r>
            <a:r>
              <a:rPr b="1" sz="2325"/>
              <a:t>Wissenschaft fördernde Rahmenbedingungen</a:t>
            </a:r>
            <a:endParaRPr b="1" sz="2325"/>
          </a:p>
          <a:p>
            <a:pPr lvl="0" marL="289369" indent="-124015" defTabSz="425195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325"/>
              <a:t> Wissenschaft und Stadtgesellschaft</a:t>
            </a:r>
            <a:endParaRPr b="1" sz="2325"/>
          </a:p>
          <a:p>
            <a:pPr lvl="0" marL="289369" indent="-124015" defTabSz="425195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325"/>
              <a:t> Wissenschaft und Wirtschaft</a:t>
            </a:r>
            <a:endParaRPr b="1" sz="2325"/>
          </a:p>
          <a:p>
            <a:pPr lvl="0" marL="289369" indent="-124015" defTabSz="425195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325"/>
              <a:t> Marketing</a:t>
            </a:r>
            <a:endParaRPr b="1" sz="2325"/>
          </a:p>
          <a:p>
            <a:pPr lvl="0" marL="289369" indent="-124015" defTabSz="425195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325"/>
              <a:t> Sicherung der Umsetzung des Masterplans</a:t>
            </a:r>
          </a:p>
        </p:txBody>
      </p:sp>
      <p:pic>
        <p:nvPicPr>
          <p:cNvPr id="65" name="Masterplan Bd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6459" y="2536350"/>
            <a:ext cx="4659466" cy="67891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4677">
              <a:defRPr sz="4130"/>
            </a:lvl1pPr>
          </a:lstStyle>
          <a:p>
            <a:pPr lvl="0">
              <a:defRPr cap="none" sz="1800"/>
            </a:pPr>
            <a:r>
              <a:rPr cap="all" sz="4130"/>
              <a:t>Handlungsfeld: Kompetenzfelder</a:t>
            </a:r>
          </a:p>
        </p:txBody>
      </p:sp>
      <p:pic>
        <p:nvPicPr>
          <p:cNvPr id="6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9412" y="5731413"/>
            <a:ext cx="10025976" cy="328629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6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5900" y="2400756"/>
            <a:ext cx="10033000" cy="81560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7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9550" y="3191253"/>
            <a:ext cx="10045700" cy="195550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71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66105" y="2247900"/>
            <a:ext cx="10472590" cy="3042345"/>
          </a:xfrm>
          <a:prstGeom prst="rect">
            <a:avLst/>
          </a:prstGeom>
        </p:spPr>
      </p:pic>
      <p:pic>
        <p:nvPicPr>
          <p:cNvPr id="73" name="logistikcampus_gruppe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56446" y="2247900"/>
            <a:ext cx="5691908" cy="384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66105" y="5556944"/>
            <a:ext cx="10472590" cy="3635231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" grpId="4"/>
      <p:bldP build="whole" bldLvl="1" animBg="1" rev="0" advAuto="0" spid="71" grpId="5"/>
      <p:bldP build="whole" bldLvl="1" animBg="1" rev="0" advAuto="0" spid="68" grpId="6"/>
      <p:bldP build="whole" bldLvl="1" animBg="1" rev="0" advAuto="0" spid="70" grpId="2"/>
      <p:bldP build="whole" bldLvl="1" animBg="1" rev="0" advAuto="0" spid="69" grpId="1"/>
      <p:bldP build="whole" bldLvl="1" animBg="1" rev="0" advAuto="0" spid="74" grpId="7"/>
      <p:bldP build="whole" bldLvl="1" animBg="1" rev="0" advAuto="0" spid="73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5468">
              <a:defRPr sz="3780"/>
            </a:lvl1pPr>
          </a:lstStyle>
          <a:p>
            <a:pPr lvl="0">
              <a:defRPr cap="none" sz="1800"/>
            </a:pPr>
            <a:r>
              <a:rPr cap="all" sz="3780"/>
              <a:t>Handlungsfeld: Campusentwicklung</a:t>
            </a:r>
          </a:p>
        </p:txBody>
      </p:sp>
      <p:sp>
        <p:nvSpPr>
          <p:cNvPr id="78" name="Shape 78"/>
          <p:cNvSpPr/>
          <p:nvPr>
            <p:ph type="sldNum" sz="quarter" idx="4294967295"/>
          </p:nvPr>
        </p:nvSpPr>
        <p:spPr>
          <a:xfrm>
            <a:off x="6403136" y="9245600"/>
            <a:ext cx="21122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AEFE0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AEFE0"/>
                </a:solidFill>
              </a:rPr>
            </a:fld>
          </a:p>
        </p:txBody>
      </p:sp>
      <p:pic>
        <p:nvPicPr>
          <p:cNvPr id="7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7473" y="2642989"/>
            <a:ext cx="10322554" cy="251182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8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6387" y="5816600"/>
            <a:ext cx="10322553" cy="216773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8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8100" y="7906589"/>
            <a:ext cx="10322553" cy="104605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82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9154" y="2468033"/>
            <a:ext cx="10599192" cy="2861734"/>
          </a:xfrm>
          <a:prstGeom prst="rect">
            <a:avLst/>
          </a:prstGeom>
        </p:spPr>
      </p:pic>
      <p:pic>
        <p:nvPicPr>
          <p:cNvPr id="84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33081" y="5638800"/>
            <a:ext cx="10599193" cy="3489094"/>
          </a:xfrm>
          <a:prstGeom prst="rect">
            <a:avLst/>
          </a:prstGeom>
        </p:spPr>
      </p:pic>
      <p:pic>
        <p:nvPicPr>
          <p:cNvPr id="86" name="sbahn2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43335" y="1776711"/>
            <a:ext cx="7178685" cy="4845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7"/>
      <p:bldP build="whole" bldLvl="1" animBg="1" rev="0" advAuto="0" spid="79" grpId="1"/>
      <p:bldP build="whole" bldLvl="1" animBg="1" rev="0" advAuto="0" spid="81" grpId="6"/>
      <p:bldP build="whole" bldLvl="1" animBg="1" rev="0" advAuto="0" spid="80" grpId="5"/>
      <p:bldP build="whole" bldLvl="1" animBg="1" rev="0" advAuto="0" spid="86" grpId="2"/>
      <p:bldP build="whole" bldLvl="1" animBg="1" rev="0" advAuto="0" spid="86" grpId="3"/>
      <p:bldP build="whole" bldLvl="1" animBg="1" rev="0" advAuto="0" spid="82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9625">
              <a:defRPr sz="3709"/>
            </a:lvl1pPr>
          </a:lstStyle>
          <a:p>
            <a:pPr lvl="0">
              <a:defRPr cap="none" sz="1800"/>
            </a:pPr>
            <a:r>
              <a:rPr cap="all" sz="3709"/>
              <a:t>Handlungsfeld: Rahmenbedingungen</a:t>
            </a:r>
          </a:p>
        </p:txBody>
      </p:sp>
      <p:pic>
        <p:nvPicPr>
          <p:cNvPr id="8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7736" y="3029679"/>
            <a:ext cx="10651804" cy="333634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9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2804" y="2874433"/>
            <a:ext cx="10821669" cy="3646835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" grpId="1"/>
      <p:bldP build="whole" bldLvl="1" animBg="1" rev="0" advAuto="0" spid="9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2993">
              <a:defRPr sz="3989"/>
            </a:lvl1pPr>
          </a:lstStyle>
          <a:p>
            <a:pPr lvl="0">
              <a:defRPr cap="none" sz="1800"/>
            </a:pPr>
            <a:r>
              <a:rPr cap="all" sz="3989"/>
              <a:t>Handlungsfeld: Stadtgesellschaft</a:t>
            </a:r>
          </a:p>
        </p:txBody>
      </p:sp>
      <p:pic>
        <p:nvPicPr>
          <p:cNvPr id="9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998" y="3227821"/>
            <a:ext cx="10568803" cy="329795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95" name="Shape 95"/>
          <p:cNvSpPr/>
          <p:nvPr>
            <p:ph type="sldNum" sz="quarter" idx="4294967295"/>
          </p:nvPr>
        </p:nvSpPr>
        <p:spPr>
          <a:xfrm>
            <a:off x="6405422" y="9245600"/>
            <a:ext cx="206656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AEFE0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AEFE0"/>
                </a:solidFill>
              </a:rPr>
            </a:fld>
          </a:p>
        </p:txBody>
      </p:sp>
      <p:pic>
        <p:nvPicPr>
          <p:cNvPr id="96" name="2015_06_02 MA für umm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3044" y="2382020"/>
            <a:ext cx="4831412" cy="572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9820" y="3076240"/>
            <a:ext cx="10937859" cy="360112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4"/>
      <p:bldP build="whole" bldLvl="1" animBg="1" rev="0" advAuto="0" spid="94" grpId="1"/>
      <p:bldP build="whole" bldLvl="1" animBg="1" rev="0" advAuto="0" spid="96" grpId="3"/>
      <p:bldP build="whole" bldLvl="1" animBg="1" rev="0" advAuto="0" spid="9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z="4969"/>
            </a:lvl1pPr>
          </a:lstStyle>
          <a:p>
            <a:pPr lvl="0">
              <a:defRPr cap="none" sz="1800"/>
            </a:pPr>
            <a:r>
              <a:rPr cap="all" sz="4969"/>
              <a:t>Handlungsfeld: Wirtschaft</a:t>
            </a:r>
          </a:p>
        </p:txBody>
      </p:sp>
      <p:pic>
        <p:nvPicPr>
          <p:cNvPr id="10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1967" y="3372852"/>
            <a:ext cx="10300866" cy="382995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0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2804" y="3132253"/>
            <a:ext cx="10599192" cy="4311155"/>
          </a:xfrm>
          <a:prstGeom prst="rect">
            <a:avLst/>
          </a:prstGeom>
        </p:spPr>
      </p:pic>
      <p:pic>
        <p:nvPicPr>
          <p:cNvPr id="104" name="Bildschirmfoto 2015-06-08 um 09.36.4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1541" y="961043"/>
            <a:ext cx="9468018" cy="258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Bildschirmfoto 2015-06-08 um 09.37.0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71541" y="3381755"/>
            <a:ext cx="9468018" cy="5174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34517" y="3124729"/>
            <a:ext cx="2910616" cy="1294607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pic>
        <p:nvPicPr>
          <p:cNvPr id="107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60433" y="7789068"/>
            <a:ext cx="4118506" cy="947144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xi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xi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2"/>
      <p:bldP build="whole" bldLvl="1" animBg="1" rev="0" advAuto="0" spid="105" grpId="3"/>
      <p:bldP build="whole" bldLvl="1" animBg="1" rev="0" advAuto="0" spid="106" grpId="4"/>
      <p:bldP build="whole" bldLvl="1" animBg="1" rev="0" advAuto="0" spid="104" grpId="6"/>
      <p:bldP build="whole" bldLvl="1" animBg="1" rev="0" advAuto="0" spid="107" grpId="5"/>
      <p:bldP build="whole" bldLvl="1" animBg="1" rev="0" advAuto="0" spid="105" grpId="7"/>
      <p:bldP build="whole" bldLvl="1" animBg="1" rev="0" advAuto="0" spid="101" grpId="1"/>
      <p:bldP build="whole" bldLvl="1" animBg="1" rev="0" advAuto="0" spid="106" grpId="8"/>
      <p:bldP build="whole" bldLvl="1" animBg="1" rev="0" advAuto="0" spid="107" grpId="9"/>
      <p:bldP build="whole" bldLvl="1" animBg="1" rev="0" advAuto="0" spid="102" grpId="10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C633D">
              <a:alpha val="750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C633D">
              <a:alpha val="750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