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6" r:id="rId2"/>
    <p:sldId id="262" r:id="rId3"/>
    <p:sldId id="302" r:id="rId4"/>
    <p:sldId id="265" r:id="rId5"/>
    <p:sldId id="289" r:id="rId6"/>
    <p:sldId id="303" r:id="rId7"/>
    <p:sldId id="263" r:id="rId8"/>
    <p:sldId id="306" r:id="rId9"/>
    <p:sldId id="317" r:id="rId10"/>
    <p:sldId id="293" r:id="rId11"/>
    <p:sldId id="294" r:id="rId12"/>
    <p:sldId id="277" r:id="rId13"/>
    <p:sldId id="316" r:id="rId14"/>
    <p:sldId id="305" r:id="rId15"/>
    <p:sldId id="313" r:id="rId16"/>
    <p:sldId id="318" r:id="rId17"/>
    <p:sldId id="319" r:id="rId18"/>
  </p:sldIdLst>
  <p:sldSz cx="9144000" cy="6858000" type="letter"/>
  <p:notesSz cx="6662738" cy="9832975"/>
  <p:kinsoku lang="ja-JP" invalStChars="、。，．・：；？！゛゜ヽヾゝゞ々ー’”）〕］｝〉》」』】°‰′″℃￠％ぁぃぅぇぉっゃゅょゎァィゥェォッャュョヮヵヶ!%),.:;?]}｡｣､･ｧｨｩｪｫｬｭｮｯｰﾞﾟ" invalEndChars="‘“（〔［｛〈《「『【￥＄$([\{｢￡"/>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6">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p:scale>
          <a:sx n="75" d="100"/>
          <a:sy n="75" d="100"/>
        </p:scale>
        <p:origin x="2680" y="8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2130"/>
    </p:cViewPr>
  </p:sorterViewPr>
  <p:notesViewPr>
    <p:cSldViewPr>
      <p:cViewPr>
        <p:scale>
          <a:sx n="75" d="100"/>
          <a:sy n="75" d="100"/>
        </p:scale>
        <p:origin x="-732" y="372"/>
      </p:cViewPr>
      <p:guideLst>
        <p:guide orient="horz" pos="3096"/>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059C7AC-86C4-7845-ABA3-1A31DA6ADCA3}"/>
              </a:ext>
            </a:extLst>
          </p:cNvPr>
          <p:cNvSpPr>
            <a:spLocks noGrp="1" noChangeArrowheads="1"/>
          </p:cNvSpPr>
          <p:nvPr>
            <p:ph type="body" sz="quarter" idx="3"/>
          </p:nvPr>
        </p:nvSpPr>
        <p:spPr bwMode="auto">
          <a:xfrm>
            <a:off x="887413" y="4673600"/>
            <a:ext cx="4887912" cy="414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823" tIns="44614" rIns="90823" bIns="44614"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51" name="Rectangle 3">
            <a:extLst>
              <a:ext uri="{FF2B5EF4-FFF2-40B4-BE49-F238E27FC236}">
                <a16:creationId xmlns:a16="http://schemas.microsoft.com/office/drawing/2014/main" id="{F2601994-829E-CB42-82FF-481430B5A9E7}"/>
              </a:ext>
            </a:extLst>
          </p:cNvPr>
          <p:cNvSpPr>
            <a:spLocks noChangeArrowheads="1" noTextEdit="1"/>
          </p:cNvSpPr>
          <p:nvPr>
            <p:ph type="sldImg" idx="2"/>
          </p:nvPr>
        </p:nvSpPr>
        <p:spPr bwMode="auto">
          <a:xfrm>
            <a:off x="1033463" y="857250"/>
            <a:ext cx="4595812" cy="34464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1D343AB-81F0-1941-A579-89B286230924}"/>
              </a:ext>
            </a:extLst>
          </p:cNvPr>
          <p:cNvSpPr>
            <a:spLocks noGrp="1" noChangeArrowheads="1"/>
          </p:cNvSpPr>
          <p:nvPr>
            <p:ph type="body" idx="1"/>
          </p:nvPr>
        </p:nvSpPr>
        <p:spPr>
          <a:ln/>
        </p:spPr>
        <p:txBody>
          <a:bodyPr/>
          <a:lstStyle/>
          <a:p>
            <a:endParaRPr lang="de-DE" altLang="de-DE"/>
          </a:p>
        </p:txBody>
      </p:sp>
      <p:sp>
        <p:nvSpPr>
          <p:cNvPr id="5123" name="Rectangle 3">
            <a:extLst>
              <a:ext uri="{FF2B5EF4-FFF2-40B4-BE49-F238E27FC236}">
                <a16:creationId xmlns:a16="http://schemas.microsoft.com/office/drawing/2014/main" id="{A5D83D9F-F9AB-4E40-9D70-A655496BF5EE}"/>
              </a:ext>
            </a:extLst>
          </p:cNvPr>
          <p:cNvSpPr>
            <a:spLocks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4EC9A6D0-1327-F049-AD13-93E8DFD36603}"/>
              </a:ext>
            </a:extLst>
          </p:cNvPr>
          <p:cNvSpPr>
            <a:spLocks noChangeArrowheads="1" noTextEdit="1"/>
          </p:cNvSpPr>
          <p:nvPr>
            <p:ph type="sldImg"/>
          </p:nvPr>
        </p:nvSpPr>
        <p:spPr>
          <a:ln/>
        </p:spPr>
      </p:sp>
      <p:sp>
        <p:nvSpPr>
          <p:cNvPr id="76803" name="Rectangle 3">
            <a:extLst>
              <a:ext uri="{FF2B5EF4-FFF2-40B4-BE49-F238E27FC236}">
                <a16:creationId xmlns:a16="http://schemas.microsoft.com/office/drawing/2014/main" id="{F97045E0-FD7F-BB49-B90B-10518C2636F7}"/>
              </a:ext>
            </a:extLst>
          </p:cNvPr>
          <p:cNvSpPr>
            <a:spLocks noGrp="1" noChangeArrowheads="1"/>
          </p:cNvSpPr>
          <p:nvPr>
            <p:ph type="body" idx="1"/>
          </p:nvPr>
        </p:nvSpPr>
        <p:spPr/>
        <p:txBody>
          <a:bodyPr/>
          <a:lstStyle/>
          <a:p>
            <a:r>
              <a:rPr lang="de-DE" altLang="de-DE"/>
              <a:t>Vom Bürokratiemodell zum Wissenschaftsmanagement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617C5CA8-4460-9A4F-89F8-54ECAEA8E1B1}"/>
              </a:ext>
            </a:extLst>
          </p:cNvPr>
          <p:cNvSpPr>
            <a:spLocks noChangeArrowheads="1" noTextEdit="1"/>
          </p:cNvSpPr>
          <p:nvPr>
            <p:ph type="sldImg"/>
          </p:nvPr>
        </p:nvSpPr>
        <p:spPr>
          <a:ln/>
        </p:spPr>
      </p:sp>
      <p:sp>
        <p:nvSpPr>
          <p:cNvPr id="90115" name="Rectangle 3">
            <a:extLst>
              <a:ext uri="{FF2B5EF4-FFF2-40B4-BE49-F238E27FC236}">
                <a16:creationId xmlns:a16="http://schemas.microsoft.com/office/drawing/2014/main" id="{DFD0ED3A-B383-8647-BFD9-35BDAD0A375D}"/>
              </a:ext>
            </a:extLst>
          </p:cNvPr>
          <p:cNvSpPr>
            <a:spLocks noGrp="1" noChangeArrowheads="1"/>
          </p:cNvSpPr>
          <p:nvPr>
            <p:ph type="body" idx="1"/>
          </p:nvPr>
        </p:nvSpPr>
        <p:spPr/>
        <p:txBody>
          <a:bodyPr/>
          <a:lstStyle/>
          <a:p>
            <a:pPr lvl="1">
              <a:spcAft>
                <a:spcPts val="300"/>
              </a:spcAft>
              <a:buFont typeface="Symbol" pitchFamily="2" charset="2"/>
              <a:buChar char="·"/>
            </a:pPr>
            <a:r>
              <a:rPr lang="de-DE" altLang="de-DE">
                <a:solidFill>
                  <a:srgbClr val="000000"/>
                </a:solidFill>
              </a:rPr>
              <a:t>“on campus”, Ergänzung und Optimierung bestehender oder neuer Angebote insbesondere grundständiges Studiums. Zielgruppe Studierende der jeweiligen Hochschule bzw. der Verbundhochschulen,. Qualität und Effektivität, der Wirtschaftlichkeit und des angestrebten Hochschulprofils.</a:t>
            </a:r>
          </a:p>
          <a:p>
            <a:pPr lvl="1">
              <a:spcAft>
                <a:spcPts val="300"/>
              </a:spcAft>
              <a:buFont typeface="Symbol" pitchFamily="2" charset="2"/>
              <a:buChar char="·"/>
            </a:pPr>
            <a:r>
              <a:rPr lang="de-DE" altLang="de-DE">
                <a:solidFill>
                  <a:srgbClr val="000000"/>
                </a:solidFill>
              </a:rPr>
              <a:t>Off campus (Fernuni) im Rahmen einer “</a:t>
            </a:r>
            <a:r>
              <a:rPr lang="en-US" altLang="de-DE">
                <a:solidFill>
                  <a:srgbClr val="000000"/>
                </a:solidFill>
              </a:rPr>
              <a:t>outreach</a:t>
            </a:r>
            <a:r>
              <a:rPr lang="de-DE" altLang="de-DE">
                <a:solidFill>
                  <a:srgbClr val="000000"/>
                </a:solidFill>
              </a:rPr>
              <a:t>”-Strategie – für Interessenten (auch) außerhalb der jeweiligen Hochschule. Dies kann im Rahmen inter-universitärer Kooperationen erfolgen, ist aber nicht zwangsläufig daran gebunden.; die Institutionen, an denen sie entwickelt und angeboten werden, vereinigen Merkmale von Fernuniversitäten und (traditionellen) Campus-Universitäten. </a:t>
            </a:r>
          </a:p>
          <a:p>
            <a:pPr lvl="1">
              <a:buFont typeface="Symbol" pitchFamily="2" charset="2"/>
              <a:buChar char="·"/>
            </a:pPr>
            <a:r>
              <a:rPr lang="de-DE" altLang="de-DE">
                <a:solidFill>
                  <a:srgbClr val="000000"/>
                </a:solidFill>
              </a:rPr>
              <a:t>Virtualisierungsbemühungen im Bereich der post-gradualen Ausbildung, Nachwuchsqualifizierung, Paradigma des lebenslangen Lernens, wobei auch hier intra-universitäre wie inter-universitäre</a:t>
            </a:r>
          </a:p>
          <a:p>
            <a:pPr lvl="2">
              <a:buFontTx/>
              <a:buChar char="•"/>
            </a:pPr>
            <a:r>
              <a:rPr lang="de-DE" altLang="de-DE">
                <a:solidFill>
                  <a:srgbClr val="000000"/>
                </a:solidFill>
              </a:rPr>
              <a:t>Element einer Gesamtstrategie.. </a:t>
            </a:r>
          </a:p>
          <a:p>
            <a:pPr lvl="2">
              <a:spcBef>
                <a:spcPts val="1200"/>
              </a:spcBef>
              <a:spcAft>
                <a:spcPts val="600"/>
              </a:spcAft>
              <a:buFontTx/>
              <a:buChar char="•"/>
            </a:pPr>
            <a:r>
              <a:rPr lang="de-DE" altLang="de-DE">
                <a:solidFill>
                  <a:srgbClr val="000000"/>
                </a:solidFill>
              </a:rPr>
              <a:t>Infrastruktur und Support: “virtuelle” Bibliotheken, Datenbanken, Archive etc.; andererseits um technologiegestützte Formen der Einschreibung, des “course managements”, der Prüfungsverwaltung nicht nur Studieninhalte.– orts- und zeitunabhängiges Lernen, Studentenzentrierung, Customization, self-paced learning etc. Kanzler!!!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C33187BE-AE01-134D-A29E-2814AB1988B9}"/>
              </a:ext>
            </a:extLst>
          </p:cNvPr>
          <p:cNvSpPr>
            <a:spLocks noChangeArrowheads="1" noTextEdit="1"/>
          </p:cNvSpPr>
          <p:nvPr>
            <p:ph type="sldImg"/>
          </p:nvPr>
        </p:nvSpPr>
        <p:spPr>
          <a:ln/>
        </p:spPr>
      </p:sp>
      <p:sp>
        <p:nvSpPr>
          <p:cNvPr id="92163" name="Rectangle 3">
            <a:extLst>
              <a:ext uri="{FF2B5EF4-FFF2-40B4-BE49-F238E27FC236}">
                <a16:creationId xmlns:a16="http://schemas.microsoft.com/office/drawing/2014/main" id="{4D583C49-060F-4F4C-83DA-3F11896074F5}"/>
              </a:ext>
            </a:extLst>
          </p:cNvPr>
          <p:cNvSpPr>
            <a:spLocks noGrp="1" noChangeArrowheads="1"/>
          </p:cNvSpPr>
          <p:nvPr>
            <p:ph type="body" idx="1"/>
          </p:nvPr>
        </p:nvSpPr>
        <p:spPr/>
        <p:txBody>
          <a:bodyPr/>
          <a:lstStyle/>
          <a:p>
            <a:pPr lvl="2"/>
            <a:r>
              <a:rPr lang="de-DE" altLang="de-DE"/>
              <a:t>Globalisierung von Hochschulbudgets wesentliche Voraussetzung für der Medienentwicklung </a:t>
            </a:r>
          </a:p>
          <a:p>
            <a:pPr lvl="2"/>
            <a:r>
              <a:rPr lang="de-DE" altLang="de-DE"/>
              <a:t>Hochschulinterene strategischen Prioritätensetzung</a:t>
            </a:r>
          </a:p>
          <a:p>
            <a:pPr lvl="2"/>
            <a:r>
              <a:rPr lang="de-DE" altLang="de-DE"/>
              <a:t>staatliche Prioritätensetzung über innovationsbezogene Komponente eines Globalhaushalts Weder die Kameralistik noch das Jährlichkeitsprinzip eröffnen diejenigen Spielräume, die für die Nachhaltigkeit von Initiativen und ihre institutionelle Verankerung unbedingt erforderlich sind. </a:t>
            </a:r>
          </a:p>
          <a:p>
            <a:pPr lvl="2">
              <a:spcBef>
                <a:spcPts val="1200"/>
              </a:spcBef>
              <a:spcAft>
                <a:spcPts val="600"/>
              </a:spcAft>
            </a:pPr>
            <a:r>
              <a:rPr lang="de-DE" altLang="de-DE">
                <a:cs typeface="Times New Roman" panose="02020603050405020304" pitchFamily="18" charset="0"/>
              </a:rPr>
              <a:t>1.1.1	</a:t>
            </a:r>
            <a:r>
              <a:rPr lang="de-DE" altLang="de-DE"/>
              <a:t>Differenzierung von Mittelzuflüssen</a:t>
            </a:r>
          </a:p>
          <a:p>
            <a:pPr lvl="2"/>
            <a:r>
              <a:rPr lang="de-DE" altLang="de-DE"/>
              <a:t>Differenzierung der öffentlichen Mittelzuflüsse kommen müssen. (Teil-)Finanzierung von Hochschulen nach dem Prinzip “Geld folgt Studierenden”, “off campus” </a:t>
            </a:r>
          </a:p>
          <a:p>
            <a:pPr lvl="2"/>
            <a:r>
              <a:rPr lang="de-DE" altLang="de-DE"/>
              <a:t>partielle Übergang von einer institutionen- bzw. objektbezogenen Finanzierung zu einer nachfrageorientierten Finanzierung im Rahmen von Voucher-Systemen zwingend </a:t>
            </a:r>
            <a:r>
              <a:rPr lang="de-DE" altLang="de-DE">
                <a:cs typeface="Times New Roman" panose="02020603050405020304" pitchFamily="18" charset="0"/>
              </a:rPr>
              <a:t>1.1.2	</a:t>
            </a:r>
            <a:r>
              <a:rPr lang="de-DE" altLang="de-DE"/>
              <a:t>Einnahmendiversifizierung</a:t>
            </a:r>
          </a:p>
          <a:p>
            <a:pPr lvl="2"/>
            <a:r>
              <a:rPr lang="de-DE" altLang="de-DE"/>
              <a:t>Diversifizierung der Einnahmen: Studiengebühren, Einnahmen aus “Brokerage”, der Nutzung von Verwertungsrechten, des Engagements im Rahmen unternehmerischer Partnerschaften und strategischer Allianzen Bildungssoftware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5372F1F5-308D-314E-A8C8-026BC0C1CD58}"/>
              </a:ext>
            </a:extLst>
          </p:cNvPr>
          <p:cNvSpPr>
            <a:spLocks noChangeArrowheads="1" noTextEdit="1"/>
          </p:cNvSpPr>
          <p:nvPr>
            <p:ph type="sldImg"/>
          </p:nvPr>
        </p:nvSpPr>
        <p:spPr>
          <a:ln/>
        </p:spPr>
      </p:sp>
      <p:sp>
        <p:nvSpPr>
          <p:cNvPr id="102403" name="Rectangle 3">
            <a:extLst>
              <a:ext uri="{FF2B5EF4-FFF2-40B4-BE49-F238E27FC236}">
                <a16:creationId xmlns:a16="http://schemas.microsoft.com/office/drawing/2014/main" id="{0662A507-0596-DF41-87AF-6D91623A18B5}"/>
              </a:ext>
            </a:extLst>
          </p:cNvPr>
          <p:cNvSpPr>
            <a:spLocks noGrp="1" noChangeArrowheads="1"/>
          </p:cNvSpPr>
          <p:nvPr>
            <p:ph type="body" idx="1"/>
          </p:nvPr>
        </p:nvSpPr>
        <p:spPr/>
        <p:txBody>
          <a:bodyPr/>
          <a:lstStyle/>
          <a:p>
            <a:pPr lvl="2"/>
            <a:r>
              <a:rPr lang="de-DE" altLang="de-DE"/>
              <a:t>Globalisierung von Hochschulbudgets wesentliche Voraussetzung für der Medienentwicklung </a:t>
            </a:r>
          </a:p>
          <a:p>
            <a:pPr lvl="2"/>
            <a:r>
              <a:rPr lang="de-DE" altLang="de-DE"/>
              <a:t>Hochschulinterene strategischen Prioritätensetzung</a:t>
            </a:r>
          </a:p>
          <a:p>
            <a:pPr lvl="2"/>
            <a:r>
              <a:rPr lang="de-DE" altLang="de-DE"/>
              <a:t>staatliche Prioritätensetzung über innovationsbezogene Komponente eines Globalhaushalts Weder die Kameralistik noch das Jährlichkeitsprinzip eröffnen diejenigen Spielräume, die für die Nachhaltigkeit von Initiativen und ihre institutionelle Verankerung unbedingt erforderlich sind. </a:t>
            </a:r>
          </a:p>
          <a:p>
            <a:pPr lvl="2">
              <a:spcBef>
                <a:spcPts val="1200"/>
              </a:spcBef>
              <a:spcAft>
                <a:spcPts val="600"/>
              </a:spcAft>
            </a:pPr>
            <a:r>
              <a:rPr lang="de-DE" altLang="de-DE">
                <a:cs typeface="Times New Roman" panose="02020603050405020304" pitchFamily="18" charset="0"/>
              </a:rPr>
              <a:t>1.1.1	</a:t>
            </a:r>
            <a:r>
              <a:rPr lang="de-DE" altLang="de-DE"/>
              <a:t>Differenzierung von Mittelzuflüssen</a:t>
            </a:r>
          </a:p>
          <a:p>
            <a:pPr lvl="2"/>
            <a:r>
              <a:rPr lang="de-DE" altLang="de-DE"/>
              <a:t>Differenzierung der öffentlichen Mittelzuflüsse kommen müssen. (Teil-)Finanzierung von Hochschulen nach dem Prinzip “Geld folgt Studierenden”, “off campus” </a:t>
            </a:r>
          </a:p>
          <a:p>
            <a:pPr lvl="2"/>
            <a:r>
              <a:rPr lang="de-DE" altLang="de-DE"/>
              <a:t>partielle Übergang von einer institutionen- bzw. objektbezogenen Finanzierung zu einer nachfrageorientierten Finanzierung im Rahmen von Voucher-Systemen zwingend </a:t>
            </a:r>
            <a:r>
              <a:rPr lang="de-DE" altLang="de-DE">
                <a:cs typeface="Times New Roman" panose="02020603050405020304" pitchFamily="18" charset="0"/>
              </a:rPr>
              <a:t>1.1.2	</a:t>
            </a:r>
            <a:r>
              <a:rPr lang="de-DE" altLang="de-DE"/>
              <a:t>Einnahmendiversifizierung</a:t>
            </a:r>
          </a:p>
          <a:p>
            <a:pPr lvl="2"/>
            <a:r>
              <a:rPr lang="de-DE" altLang="de-DE"/>
              <a:t>Diversifizierung der Einnahmen: Studiengebühren, Einnahmen aus “Brokerage”, der Nutzung von Verwertungsrechten, des Engagements im Rahmen unternehmerischer Partnerschaften und strategischer Allianzen Bildungssoftware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1E98B8F5-14EC-DA48-96DD-4F055E8E4C7A}"/>
              </a:ext>
            </a:extLst>
          </p:cNvPr>
          <p:cNvSpPr>
            <a:spLocks noChangeArrowheads="1" noTextEdit="1"/>
          </p:cNvSpPr>
          <p:nvPr>
            <p:ph type="sldImg"/>
          </p:nvPr>
        </p:nvSpPr>
        <p:spPr>
          <a:ln/>
        </p:spPr>
      </p:sp>
      <p:sp>
        <p:nvSpPr>
          <p:cNvPr id="93187" name="Rectangle 3">
            <a:extLst>
              <a:ext uri="{FF2B5EF4-FFF2-40B4-BE49-F238E27FC236}">
                <a16:creationId xmlns:a16="http://schemas.microsoft.com/office/drawing/2014/main" id="{3D2826E8-976D-6149-8130-A2BC6C5E3043}"/>
              </a:ext>
            </a:extLst>
          </p:cNvPr>
          <p:cNvSpPr>
            <a:spLocks noGrp="1" noChangeArrowheads="1"/>
          </p:cNvSpPr>
          <p:nvPr>
            <p:ph type="body" idx="1"/>
          </p:nvPr>
        </p:nvSpPr>
        <p:spPr/>
        <p:txBody>
          <a:bodyPr/>
          <a:lstStyle/>
          <a:p>
            <a:pPr lvl="2">
              <a:spcBef>
                <a:spcPts val="1200"/>
              </a:spcBef>
              <a:spcAft>
                <a:spcPts val="600"/>
              </a:spcAft>
            </a:pPr>
            <a:r>
              <a:rPr lang="de-DE" altLang="de-DE">
                <a:cs typeface="Times New Roman" panose="02020603050405020304" pitchFamily="18" charset="0"/>
              </a:rPr>
              <a:t>1.1.1	</a:t>
            </a:r>
            <a:r>
              <a:rPr lang="de-DE" altLang="de-DE"/>
              <a:t>Hochschulinterne Mittelallokation</a:t>
            </a:r>
          </a:p>
          <a:p>
            <a:pPr lvl="2"/>
            <a:r>
              <a:rPr lang="de-DE" altLang="de-DE"/>
              <a:t>Verbindung Strategie und interne Mittelverteilung </a:t>
            </a:r>
          </a:p>
          <a:p>
            <a:pPr lvl="2">
              <a:spcBef>
                <a:spcPts val="1200"/>
              </a:spcBef>
              <a:spcAft>
                <a:spcPts val="600"/>
              </a:spcAft>
            </a:pPr>
            <a:r>
              <a:rPr lang="de-DE" altLang="de-DE">
                <a:cs typeface="Times New Roman" panose="02020603050405020304" pitchFamily="18" charset="0"/>
              </a:rPr>
              <a:t>1.1.2	</a:t>
            </a:r>
            <a:r>
              <a:rPr lang="de-DE" altLang="de-DE"/>
              <a:t>Wirtschaftlichkeitaspekte</a:t>
            </a:r>
          </a:p>
          <a:p>
            <a:pPr lvl="2"/>
            <a:r>
              <a:rPr lang="de-DE" altLang="de-DE"/>
              <a:t>bewirkt auch interne Wirtschaftslichkeitsüberlegungen Medieneinsatz erzielbare “economies of scale”, Substitutionsentscheidungen (CD-ROM statt Hörsaalbau) oder “make or buy”-Entscheidungen, die tendenziell zu einer Entkopplung von Entwicklungs- und Vorhaltekosten (Personal, Gebäude etc.) einerseits und Programmadministration andererseits führen können.</a:t>
            </a:r>
          </a:p>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B30B2437-512B-C34D-86CF-DCF3AC1DA9F9}"/>
              </a:ext>
            </a:extLst>
          </p:cNvPr>
          <p:cNvSpPr>
            <a:spLocks noChangeArrowheads="1" noTextEdit="1"/>
          </p:cNvSpPr>
          <p:nvPr>
            <p:ph type="sldImg"/>
          </p:nvPr>
        </p:nvSpPr>
        <p:spPr>
          <a:ln/>
        </p:spPr>
      </p:sp>
      <p:sp>
        <p:nvSpPr>
          <p:cNvPr id="95235" name="Rectangle 3">
            <a:extLst>
              <a:ext uri="{FF2B5EF4-FFF2-40B4-BE49-F238E27FC236}">
                <a16:creationId xmlns:a16="http://schemas.microsoft.com/office/drawing/2014/main" id="{44B5FE43-E273-BD4C-85D4-C2D31B2C68AA}"/>
              </a:ext>
            </a:extLst>
          </p:cNvPr>
          <p:cNvSpPr>
            <a:spLocks noGrp="1" noChangeArrowheads="1"/>
          </p:cNvSpPr>
          <p:nvPr>
            <p:ph type="body" idx="1"/>
          </p:nvPr>
        </p:nvSpPr>
        <p:spPr/>
        <p:txBody>
          <a:bodyPr/>
          <a:lstStyle/>
          <a:p>
            <a:pPr lvl="2">
              <a:spcBef>
                <a:spcPts val="1200"/>
              </a:spcBef>
              <a:spcAft>
                <a:spcPts val="600"/>
              </a:spcAft>
            </a:pPr>
            <a:r>
              <a:rPr lang="de-DE" altLang="de-DE">
                <a:cs typeface="Times New Roman" panose="02020603050405020304" pitchFamily="18" charset="0"/>
              </a:rPr>
              <a:t>1.1.1	</a:t>
            </a:r>
            <a:r>
              <a:rPr lang="de-DE" altLang="de-DE"/>
              <a:t>Hochschulinterne Mittelallokation</a:t>
            </a:r>
          </a:p>
          <a:p>
            <a:pPr lvl="2"/>
            <a:r>
              <a:rPr lang="de-DE" altLang="de-DE"/>
              <a:t>Verbindung Strategie und interne Mittelverteilung </a:t>
            </a:r>
          </a:p>
          <a:p>
            <a:pPr lvl="2">
              <a:spcBef>
                <a:spcPts val="1200"/>
              </a:spcBef>
              <a:spcAft>
                <a:spcPts val="600"/>
              </a:spcAft>
            </a:pPr>
            <a:r>
              <a:rPr lang="de-DE" altLang="de-DE">
                <a:cs typeface="Times New Roman" panose="02020603050405020304" pitchFamily="18" charset="0"/>
              </a:rPr>
              <a:t>1.1.2	</a:t>
            </a:r>
            <a:r>
              <a:rPr lang="de-DE" altLang="de-DE"/>
              <a:t>Wirtschaftlichkeitaspekte</a:t>
            </a:r>
          </a:p>
          <a:p>
            <a:pPr lvl="2"/>
            <a:r>
              <a:rPr lang="de-DE" altLang="de-DE"/>
              <a:t>bewirkt auch interne Wirtschaftslichkeitsüberlegungen Medieneinsatz erzielbare “economies of scale”, Substitutionsentscheidungen (CD-ROM statt Hörsaalbau) oder “make or buy”-Entscheidungen, die tendenziell zu einer Entkopplung von Entwicklungs- und Vorhaltekosten (Personal, Gebäude etc.) einerseits und Programmadministration andererseits führen können.</a:t>
            </a:r>
          </a:p>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D38FB495-4FAF-9B49-8FB8-7F5559BDEDD2}"/>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E62A0B04-D5E6-8A4C-8075-41AF417E5A0C}"/>
              </a:ext>
            </a:extLst>
          </p:cNvPr>
          <p:cNvSpPr>
            <a:spLocks noGrp="1" noChangeArrowheads="1"/>
          </p:cNvSpPr>
          <p:nvPr>
            <p:ph type="body" idx="1"/>
          </p:nvPr>
        </p:nvSpPr>
        <p:spPr/>
        <p:txBody>
          <a:bodyPr/>
          <a:lstStyle/>
          <a:p>
            <a:pPr lvl="2">
              <a:spcBef>
                <a:spcPts val="1200"/>
              </a:spcBef>
              <a:spcAft>
                <a:spcPts val="600"/>
              </a:spcAft>
            </a:pPr>
            <a:r>
              <a:rPr lang="de-DE" altLang="de-DE">
                <a:cs typeface="Times New Roman" panose="02020603050405020304" pitchFamily="18" charset="0"/>
              </a:rPr>
              <a:t>1.1.1	</a:t>
            </a:r>
            <a:r>
              <a:rPr lang="de-DE" altLang="de-DE"/>
              <a:t>Hochschulinterne Mittelallokation</a:t>
            </a:r>
          </a:p>
          <a:p>
            <a:pPr lvl="2"/>
            <a:r>
              <a:rPr lang="de-DE" altLang="de-DE"/>
              <a:t>Verbindung Strategie und interne Mittelverteilung </a:t>
            </a:r>
          </a:p>
          <a:p>
            <a:pPr lvl="2">
              <a:spcBef>
                <a:spcPts val="1200"/>
              </a:spcBef>
              <a:spcAft>
                <a:spcPts val="600"/>
              </a:spcAft>
            </a:pPr>
            <a:r>
              <a:rPr lang="de-DE" altLang="de-DE">
                <a:cs typeface="Times New Roman" panose="02020603050405020304" pitchFamily="18" charset="0"/>
              </a:rPr>
              <a:t>1.1.2	</a:t>
            </a:r>
            <a:r>
              <a:rPr lang="de-DE" altLang="de-DE"/>
              <a:t>Wirtschaftlichkeitaspekte</a:t>
            </a:r>
          </a:p>
          <a:p>
            <a:pPr lvl="2"/>
            <a:r>
              <a:rPr lang="de-DE" altLang="de-DE"/>
              <a:t>bewirkt auch interne Wirtschaftslichkeitsüberlegungen Medieneinsatz erzielbare “economies of scale”, Substitutionsentscheidungen (CD-ROM statt Hörsaalbau) oder “make or buy”-Entscheidungen, die tendenziell zu einer Entkopplung von Entwicklungs- und Vorhaltekosten (Personal, Gebäude etc.) einerseits und Programmadministration andererseits führen können.</a:t>
            </a:r>
          </a:p>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1C34D61B-6D49-5245-9B56-A52D9DE1DCCA}"/>
              </a:ext>
            </a:extLst>
          </p:cNvPr>
          <p:cNvSpPr>
            <a:spLocks noChangeArrowheads="1" noTextEdit="1"/>
          </p:cNvSpPr>
          <p:nvPr>
            <p:ph type="sldImg"/>
          </p:nvPr>
        </p:nvSpPr>
        <p:spPr>
          <a:ln/>
        </p:spPr>
      </p:sp>
      <p:sp>
        <p:nvSpPr>
          <p:cNvPr id="108547" name="Rectangle 3">
            <a:extLst>
              <a:ext uri="{FF2B5EF4-FFF2-40B4-BE49-F238E27FC236}">
                <a16:creationId xmlns:a16="http://schemas.microsoft.com/office/drawing/2014/main" id="{D1F32050-B3C0-8B4A-A0B2-9C96EED4C1CD}"/>
              </a:ext>
            </a:extLst>
          </p:cNvPr>
          <p:cNvSpPr>
            <a:spLocks noGrp="1" noChangeArrowheads="1"/>
          </p:cNvSpPr>
          <p:nvPr>
            <p:ph type="body" idx="1"/>
          </p:nvPr>
        </p:nvSpPr>
        <p:spPr/>
        <p:txBody>
          <a:bodyPr/>
          <a:lstStyle/>
          <a:p>
            <a:pPr lvl="2">
              <a:spcBef>
                <a:spcPts val="1200"/>
              </a:spcBef>
              <a:spcAft>
                <a:spcPts val="600"/>
              </a:spcAft>
            </a:pPr>
            <a:r>
              <a:rPr lang="de-DE" altLang="de-DE">
                <a:cs typeface="Times New Roman" panose="02020603050405020304" pitchFamily="18" charset="0"/>
              </a:rPr>
              <a:t>1.1.1	</a:t>
            </a:r>
            <a:r>
              <a:rPr lang="de-DE" altLang="de-DE"/>
              <a:t>Hochschulinterne Mittelallokation</a:t>
            </a:r>
          </a:p>
          <a:p>
            <a:pPr lvl="2"/>
            <a:r>
              <a:rPr lang="de-DE" altLang="de-DE"/>
              <a:t>Verbindung Strategie und interne Mittelverteilung </a:t>
            </a:r>
          </a:p>
          <a:p>
            <a:pPr lvl="2">
              <a:spcBef>
                <a:spcPts val="1200"/>
              </a:spcBef>
              <a:spcAft>
                <a:spcPts val="600"/>
              </a:spcAft>
            </a:pPr>
            <a:r>
              <a:rPr lang="de-DE" altLang="de-DE">
                <a:cs typeface="Times New Roman" panose="02020603050405020304" pitchFamily="18" charset="0"/>
              </a:rPr>
              <a:t>1.1.2	</a:t>
            </a:r>
            <a:r>
              <a:rPr lang="de-DE" altLang="de-DE"/>
              <a:t>Wirtschaftlichkeitaspekte</a:t>
            </a:r>
          </a:p>
          <a:p>
            <a:pPr lvl="2"/>
            <a:r>
              <a:rPr lang="de-DE" altLang="de-DE"/>
              <a:t>bewirkt auch interne Wirtschaftslichkeitsüberlegungen Medieneinsatz erzielbare “economies of scale”, Substitutionsentscheidungen (CD-ROM statt Hörsaalbau) oder “make or buy”-Entscheidungen, die tendenziell zu einer Entkopplung von Entwicklungs- und Vorhaltekosten (Personal, Gebäude etc.) einerseits und Programmadministration andererseits führen können.</a:t>
            </a:r>
          </a:p>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410E889-0A24-5648-8007-2456BECBD50B}"/>
              </a:ext>
            </a:extLst>
          </p:cNvPr>
          <p:cNvSpPr>
            <a:spLocks noChangeArrowheads="1" noTextEdit="1"/>
          </p:cNvSpPr>
          <p:nvPr>
            <p:ph type="sldImg"/>
          </p:nvPr>
        </p:nvSpPr>
        <p:spPr>
          <a:ln/>
        </p:spPr>
      </p:sp>
      <p:sp>
        <p:nvSpPr>
          <p:cNvPr id="70659" name="Rectangle 3">
            <a:extLst>
              <a:ext uri="{FF2B5EF4-FFF2-40B4-BE49-F238E27FC236}">
                <a16:creationId xmlns:a16="http://schemas.microsoft.com/office/drawing/2014/main" id="{94A69BC1-C335-7B4B-A439-3663CB26F2A2}"/>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69C5E4FA-0FC4-584C-A227-E7F3BA333666}"/>
              </a:ext>
            </a:extLst>
          </p:cNvPr>
          <p:cNvSpPr>
            <a:spLocks noChangeArrowheads="1" noTextEdit="1"/>
          </p:cNvSpPr>
          <p:nvPr>
            <p:ph type="sldImg"/>
          </p:nvPr>
        </p:nvSpPr>
        <p:spPr>
          <a:ln/>
        </p:spPr>
      </p:sp>
      <p:sp>
        <p:nvSpPr>
          <p:cNvPr id="68611" name="Rectangle 3">
            <a:extLst>
              <a:ext uri="{FF2B5EF4-FFF2-40B4-BE49-F238E27FC236}">
                <a16:creationId xmlns:a16="http://schemas.microsoft.com/office/drawing/2014/main" id="{0B7B51CB-9C97-6A47-9FE7-11B0DD722604}"/>
              </a:ext>
            </a:extLst>
          </p:cNvPr>
          <p:cNvSpPr>
            <a:spLocks noGrp="1" noChangeArrowheads="1"/>
          </p:cNvSpPr>
          <p:nvPr>
            <p:ph type="body" idx="1"/>
          </p:nvPr>
        </p:nvSpPr>
        <p:spPr/>
        <p:txBody>
          <a:bodyPr/>
          <a:lstStyle/>
          <a:p>
            <a:r>
              <a:rPr lang="de-DE" altLang="de-DE"/>
              <a:t>1. Nicht von mir zu vertreten, Veranstalter: wieso ist die Hochschule eine Unternehmung? Beziehe mich gern auf Lord Dearing, der gesagt hat, sofern die Hochschule Ziele verfolgt, Ressourcen einsetzt, Menschen dort zusammenarbeiten, ist die Hochschule ein business. Selbstverständlich Non-Profit-unternehmen. Selbstverständlich eines in einer spezifischen „Branche“. Aber so wie es eine spezielle BWL für Versicherungsunternehmen oder Produktionsunternehmen gibt, so gibt es auch Spezialitäten für das Management von Hochschulen.</a:t>
            </a:r>
          </a:p>
          <a:p>
            <a:r>
              <a:rPr lang="de-DE" altLang="de-DE"/>
              <a:t>Kulturbruch, Paradigmenwechsel, Machtfrage damit verbunden. Aber: sofern man Hochschule nicht als Unternehmen begreift, wird man IT-Herausforderung nicht bewältigen können.</a:t>
            </a:r>
          </a:p>
          <a:p>
            <a:r>
              <a:rPr lang="de-DE" altLang="de-DE"/>
              <a:t>2. Herausforderung? Sind Hochschulen nicht die stabilsten Organisationen neben der rk Kirche? Standort Arbeitsweise Zielsetzung 1560 bis heute.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65DC8D17-0A2D-CA4A-BE37-A061917EB5DA}"/>
              </a:ext>
            </a:extLst>
          </p:cNvPr>
          <p:cNvSpPr>
            <a:spLocks noChangeArrowheads="1" noTextEdit="1"/>
          </p:cNvSpPr>
          <p:nvPr>
            <p:ph type="sldImg"/>
          </p:nvPr>
        </p:nvSpPr>
        <p:spPr>
          <a:ln/>
        </p:spPr>
      </p:sp>
      <p:sp>
        <p:nvSpPr>
          <p:cNvPr id="89091" name="Rectangle 3">
            <a:extLst>
              <a:ext uri="{FF2B5EF4-FFF2-40B4-BE49-F238E27FC236}">
                <a16:creationId xmlns:a16="http://schemas.microsoft.com/office/drawing/2014/main" id="{85CB1E47-6E45-3C43-A0C3-BAF19AD49512}"/>
              </a:ext>
            </a:extLst>
          </p:cNvPr>
          <p:cNvSpPr>
            <a:spLocks noGrp="1" noChangeArrowheads="1"/>
          </p:cNvSpPr>
          <p:nvPr>
            <p:ph type="body" idx="1"/>
          </p:nvPr>
        </p:nvSpPr>
        <p:spPr/>
        <p:txBody>
          <a:bodyPr/>
          <a:lstStyle/>
          <a:p>
            <a:pPr lvl="2"/>
            <a:r>
              <a:rPr lang="de-DE" altLang="de-DE"/>
              <a:t>Lehr- und Lernprozesse werden künftig in größerem Maße in einem virtuellen Rahmen stattfinden und darüber hinaus auch in ein globales Netz von Bildungsangeboten eingebunden sein. </a:t>
            </a:r>
          </a:p>
          <a:p>
            <a:pPr lvl="2" algn="just"/>
            <a:r>
              <a:rPr lang="de-DE" altLang="de-DE"/>
              <a:t>grundständige Ausbildungsphasen und berufliche Fort- und Weiterbildung im Paradigma des lebenslangen Lernens miteinander verschmelzen. </a:t>
            </a:r>
          </a:p>
          <a:p>
            <a:pPr lvl="2"/>
            <a:r>
              <a:rPr lang="de-DE" altLang="de-DE"/>
              <a:t>Denn es ist ja keinesfalls so, daß alles, was multimedial aufbereitet und technologiegestützt vermittelt wird, zugleich dem Bereich des lebenslangen Lernens zuzuordnen wäre. Der prinzipielle Schranken- und Grenzenlosigkeit von neuen Medien und virtuellen Angeboten kann durch restriktive Zugangsberechtigungen sehr wohl und sehr deutlich wieder eingeschränkt werden: kommerziellen Gründe, aufgrund von strategischen Prioritätensetzungen einzelner Anbieter, erfolgreiche Positionierung deutlichen Profils und damit von der klaren Abgrenzung von Zielgruppen  </a:t>
            </a:r>
          </a:p>
          <a:p>
            <a:pPr lvl="2" algn="just"/>
            <a:r>
              <a:rPr lang="de-DE" altLang="de-DE"/>
              <a:t>neue “sozialen Fragen” Zugang zu Wissen als einer der entscheidenden Erfolgsfaktoren gehandelt wird. </a:t>
            </a:r>
          </a:p>
          <a:p>
            <a:pPr lvl="2" algn="just"/>
            <a:r>
              <a:rPr lang="de-DE" altLang="de-DE">
                <a:cs typeface="Times New Roman" panose="02020603050405020304" pitchFamily="18" charset="0"/>
              </a:rPr>
              <a:t>1.1.1	</a:t>
            </a:r>
            <a:r>
              <a:rPr lang="de-DE" altLang="de-DE"/>
              <a:t>Integration</a:t>
            </a:r>
          </a:p>
          <a:p>
            <a:pPr lvl="2"/>
            <a:r>
              <a:rPr lang="de-DE" altLang="de-DE"/>
              <a:t>Integration von Information, Kommunikation und Computertechnologie ermöglicht eine enge Kombination von Ton, Bild und Film mit entsprechenden Zugriffsmöglichkeiten in synchronen wie asynchronen Kommunikationskontexten. Internet, dessen Möglichkeiten andere Formen der wissenschaftlichen Kommunikation, aber auch andere technologiebasierte Lehr- und Lernformen (wie z.B. die Übertragung per Satellit) zurückdrängen werden – dies nicht aus Gründen der Praktikabilität, sondern auch Wirtschaftlichkeitgründen. </a:t>
            </a:r>
          </a:p>
          <a:p>
            <a:pPr lvl="2">
              <a:spcBef>
                <a:spcPts val="1200"/>
              </a:spcBef>
              <a:spcAft>
                <a:spcPts val="600"/>
              </a:spcAft>
            </a:pPr>
            <a:r>
              <a:rPr lang="de-DE" altLang="de-DE">
                <a:cs typeface="Times New Roman" panose="02020603050405020304" pitchFamily="18" charset="0"/>
              </a:rPr>
              <a:t>1.1.2	</a:t>
            </a:r>
            <a:r>
              <a:rPr lang="de-DE" altLang="de-DE"/>
              <a:t>Entmediatisierung und Diffusion</a:t>
            </a:r>
          </a:p>
          <a:p>
            <a:pPr lvl="2"/>
            <a:r>
              <a:rPr lang="de-DE" altLang="de-DE"/>
              <a:t>Der Prozeß der Wissensvermittlung wird von einer zunehmenden Entmediatisierung und Diffusion gekennzeichnet sein. An Stelle der bekannten Vermittlungsinstitutionen und der durch diese autorisierten, strukturierten Vermittlungsprozesse treten direkte Zugriffs- und Zugangsmöglichkeiten. Die Weitergabe von Wissen erfolgt somit zunehmend unter Umgehung derjenigen Institutionen, deren traditionelle Rolle auch zu einem wesentlichen Teil in der Vermittlung von Wissen bestand. Dieser Prozeß der Entmediatisierung wird begleitet durch eine zunehmende Diffusion von Wissen, welche sich beschleunigt und institutionelle, geographische, politische oder sonstige Grenzen überwindet. Auch dies führt zu einer Ablösung traditioneller “Bildungsmonopole” durch ein zunehmend vernetztes, in Netzwerken eingebundenes und dort vermitteltes bzw. abrufbares Wissen. </a:t>
            </a:r>
          </a:p>
          <a:p>
            <a:pPr lvl="2">
              <a:spcBef>
                <a:spcPts val="1200"/>
              </a:spcBef>
              <a:spcAft>
                <a:spcPts val="600"/>
              </a:spcAft>
            </a:pPr>
            <a:r>
              <a:rPr lang="de-DE" altLang="de-DE">
                <a:cs typeface="Times New Roman" panose="02020603050405020304" pitchFamily="18" charset="0"/>
              </a:rPr>
              <a:t>1.1.3	</a:t>
            </a:r>
            <a:r>
              <a:rPr lang="de-DE" altLang="de-DE"/>
              <a:t>Disaggregierung und Differenzierung</a:t>
            </a:r>
          </a:p>
          <a:p>
            <a:pPr lvl="2"/>
            <a:r>
              <a:rPr lang="de-DE" altLang="de-DE"/>
              <a:t>Wissen selbst unterliegt einer fortschreitenden </a:t>
            </a:r>
            <a:r>
              <a:rPr lang="de-DE" altLang="de-DE" i="1"/>
              <a:t>Disaggregierung </a:t>
            </a:r>
            <a:r>
              <a:rPr lang="de-DE" altLang="de-DE"/>
              <a:t>und </a:t>
            </a:r>
            <a:r>
              <a:rPr lang="de-DE" altLang="de-DE" i="1"/>
              <a:t>Differenzierung</a:t>
            </a:r>
            <a:r>
              <a:rPr lang="de-DE" altLang="de-DE"/>
              <a:t>. Informationen und Wissensbestände können in beliebiger Weise aufgebrochen, neu kombiniert, auf individuelle Bedürfnisse zugeschnitten und für unterschiedliche Zwecke verwendet werden. Bei großer Reichweite von Angeboten und breiten Zugangsmöglichkeiten besteht damit zugleich die Möglichkeit individueller, maßgeschneiderter Adaption und Kombination verschiedener Wissensmodule (mass-customization).</a:t>
            </a:r>
          </a:p>
          <a:p>
            <a:pPr lvl="2">
              <a:spcBef>
                <a:spcPts val="1200"/>
              </a:spcBef>
              <a:spcAft>
                <a:spcPts val="600"/>
              </a:spcAft>
            </a:pPr>
            <a:r>
              <a:rPr lang="de-DE" altLang="de-DE">
                <a:cs typeface="Times New Roman" panose="02020603050405020304" pitchFamily="18" charset="0"/>
              </a:rPr>
              <a:t>1.1.4	</a:t>
            </a:r>
            <a:r>
              <a:rPr lang="de-DE" altLang="de-DE"/>
              <a:t>Lernerzentrierung</a:t>
            </a:r>
          </a:p>
          <a:p>
            <a:pPr lvl="2"/>
            <a:r>
              <a:rPr lang="de-DE" altLang="de-DE"/>
              <a:t>Im Ergebnis werden damit mediengestützte Lernprozesse in Zukunft sehr viel stärker lernerzentriert sein als dies derzeit der Fall ist. In der Tendenz führt dies zu einer Ablösung des am industriellen, tayloristischen Paradigma orientierten lehrerzentrierten Unterrichtsmodells (“einer für viele, hier und jetzt”) zugunsten eines Wissenserwerbs in verteilten Systemen, wobei der Lernende selbst die Inhalte und die Geschwindigkeit des Lernens bestimmt (self-paced learning). </a:t>
            </a:r>
          </a:p>
          <a:p>
            <a:pPr lvl="2">
              <a:spcBef>
                <a:spcPts val="1200"/>
              </a:spcBef>
              <a:spcAft>
                <a:spcPts val="600"/>
              </a:spcAft>
            </a:pPr>
            <a:r>
              <a:rPr lang="de-DE" altLang="de-DE">
                <a:cs typeface="Times New Roman" panose="02020603050405020304" pitchFamily="18" charset="0"/>
              </a:rPr>
              <a:t>1.1.5	</a:t>
            </a:r>
            <a:r>
              <a:rPr lang="de-DE" altLang="de-DE"/>
              <a:t>“Outcomes”-Orientierung</a:t>
            </a:r>
          </a:p>
          <a:p>
            <a:pPr lvl="2"/>
            <a:r>
              <a:rPr lang="de-DE" altLang="de-DE"/>
              <a:t>Im Gegenzug wird der Wissenserwerb sehr viel unabhängiger von seinen “Produktionsbedingungen”. In den Vordergrund rückt das </a:t>
            </a:r>
            <a:r>
              <a:rPr lang="de-DE" altLang="de-DE" i="1"/>
              <a:t>Ergebnis </a:t>
            </a:r>
            <a:r>
              <a:rPr lang="de-DE" altLang="de-DE"/>
              <a:t>eines Lernprozesses, hinter dem die Frage seiner organisatorischen Anbindung an Institutionen zurücktritt. Entscheidend ist dann in erster Linie “was hinten rauskommt”, also das Qualifikationsprofil oder die “Outcomes”, die nicht mehr mit den herkömmlichen Instrumenten der Leistungsmessung überprüft werden können. Lernerzentrierung und die Orientierung an Qualifikationsprofilen (“Outcomes”) erfordert somit neue Formen und Instanzen zur Validierung von Lernanstrengungen, wie sie andererseits auch neue Verfahren der Autorisierung bzw. Akkreditierung von Inhalten und Angeboten notwendig machen. </a:t>
            </a:r>
          </a:p>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9F0F8F43-77C8-E04A-991D-1A0CA921B3F6}"/>
              </a:ext>
            </a:extLst>
          </p:cNvPr>
          <p:cNvSpPr>
            <a:spLocks noChangeArrowheads="1" noTextEdit="1"/>
          </p:cNvSpPr>
          <p:nvPr>
            <p:ph type="sldImg"/>
          </p:nvPr>
        </p:nvSpPr>
        <p:spPr>
          <a:ln/>
        </p:spPr>
      </p:sp>
      <p:sp>
        <p:nvSpPr>
          <p:cNvPr id="71683" name="Rectangle 3">
            <a:extLst>
              <a:ext uri="{FF2B5EF4-FFF2-40B4-BE49-F238E27FC236}">
                <a16:creationId xmlns:a16="http://schemas.microsoft.com/office/drawing/2014/main" id="{93FDB1D1-02DB-804D-B056-A9B13BFD8249}"/>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D8D7091C-3A02-7F4D-B705-B1EAD277E94E}"/>
              </a:ext>
            </a:extLst>
          </p:cNvPr>
          <p:cNvSpPr>
            <a:spLocks noChangeArrowheads="1" noTextEdit="1"/>
          </p:cNvSpPr>
          <p:nvPr>
            <p:ph type="sldImg"/>
          </p:nvPr>
        </p:nvSpPr>
        <p:spPr>
          <a:ln/>
        </p:spPr>
      </p:sp>
      <p:sp>
        <p:nvSpPr>
          <p:cNvPr id="91139" name="Rectangle 3">
            <a:extLst>
              <a:ext uri="{FF2B5EF4-FFF2-40B4-BE49-F238E27FC236}">
                <a16:creationId xmlns:a16="http://schemas.microsoft.com/office/drawing/2014/main" id="{3C3C556B-4BE4-1045-B5B6-7E3F9AC5D8BA}"/>
              </a:ext>
            </a:extLst>
          </p:cNvPr>
          <p:cNvSpPr>
            <a:spLocks noGrp="1" noChangeArrowheads="1"/>
          </p:cNvSpPr>
          <p:nvPr>
            <p:ph type="body" idx="1"/>
          </p:nvPr>
        </p:nvSpPr>
        <p:spPr/>
        <p:txBody>
          <a:bodyPr/>
          <a:lstStyle/>
          <a:p>
            <a:pPr lvl="1">
              <a:spcBef>
                <a:spcPts val="300"/>
              </a:spcBef>
              <a:buFont typeface="Symbol" pitchFamily="2" charset="2"/>
              <a:buChar char="·"/>
            </a:pPr>
            <a:r>
              <a:rPr lang="de-DE" altLang="de-DE">
                <a:solidFill>
                  <a:srgbClr val="000000"/>
                </a:solidFill>
              </a:rPr>
              <a:t>Zusammenführung von Spezialkenntnissen aus der jeweiligen Disziplin, den Bereichen Didaktik/Pädagogik/”instructional design” sowie dem Bereich der technischen Realisierung von Medienangeboten. Entwicklungsleistungen einzelnen Personen zugerechnen individuelle Lehrverpflichtung, aber auch für das gesamte System der “Lehrordnung” hat.</a:t>
            </a:r>
          </a:p>
          <a:p>
            <a:pPr lvl="1">
              <a:spcBef>
                <a:spcPts val="300"/>
              </a:spcBef>
              <a:buFont typeface="Symbol" pitchFamily="2" charset="2"/>
              <a:buChar char="·"/>
            </a:pPr>
            <a:r>
              <a:rPr lang="de-DE" altLang="de-DE">
                <a:solidFill>
                  <a:srgbClr val="000000"/>
                </a:solidFill>
              </a:rPr>
              <a:t>Formen der Betreuung, der Wissensüberprüfung und die Kommunikation zwischen “Lehrenden” und Lernern verändern sich. angemessene Leistungsverrechnung im Rahmen individueller Lehrdeputate, Präsenzzeiten, Sprechstunden etc..</a:t>
            </a:r>
          </a:p>
          <a:p>
            <a:pPr lvl="1">
              <a:spcBef>
                <a:spcPts val="300"/>
              </a:spcBef>
              <a:buFont typeface="Symbol" pitchFamily="2" charset="2"/>
              <a:buChar char="·"/>
            </a:pPr>
            <a:r>
              <a:rPr lang="de-DE" altLang="de-DE">
                <a:solidFill>
                  <a:srgbClr val="000000"/>
                </a:solidFill>
              </a:rPr>
              <a:t>Virtuelle Studienangebote sind tendenziell kooperativ und interdisziplinär, modular. inneruniversitäre Lehr- und Dienstleistungsverflechtung.</a:t>
            </a:r>
          </a:p>
          <a:p>
            <a:pPr lvl="1">
              <a:spcBef>
                <a:spcPts val="300"/>
              </a:spcBef>
              <a:buFont typeface="Symbol" pitchFamily="2" charset="2"/>
              <a:buChar char="·"/>
            </a:pPr>
            <a:r>
              <a:rPr lang="de-DE" altLang="de-DE">
                <a:solidFill>
                  <a:srgbClr val="000000"/>
                </a:solidFill>
              </a:rPr>
              <a:t>Organisation, Formen und Inhalte von Prüfungen – sowohl studienbegleitenden als auch solchen am Ende eines Qualifizierungsabschnitts – werden sich verändern. Entwicklung neuer Abstimmungs- und Autorisierungsverfahren, Verrechnungsfragen für die Leistungen der Prüfer und Prüflinge umfassen.</a:t>
            </a:r>
          </a:p>
          <a:p>
            <a:pPr lvl="1">
              <a:spcAft>
                <a:spcPts val="300"/>
              </a:spcAft>
              <a:buFont typeface="Symbol" pitchFamily="2" charset="2"/>
              <a:buChar char="·"/>
            </a:pPr>
            <a:r>
              <a:rPr lang="de-DE" altLang="de-DE">
                <a:solidFill>
                  <a:srgbClr val="000000"/>
                </a:solidFill>
              </a:rPr>
              <a:t>Aufgabenzuschnitt und das Berufsbild von Hochschullehrern. Lehrverpflichtungen, Forschungs- und Entwicklungsaufgaben greifen ineinander, neue Aufgaben (z.B. Betreuung virtueller Tutorien). Berücksichtigung bei Berufungsentscheidungen, Beförderungen, bei der inhaltlichen und zeitlichen Gestaltung von Arbeitsverträgen, bei Entscheidungen im Rahmen der leistungs-/ergebnisorientierten MittelvergabeBesoldung </a:t>
            </a:r>
          </a:p>
          <a:p>
            <a:pPr lvl="1">
              <a:spcAft>
                <a:spcPts val="300"/>
              </a:spcAft>
              <a:buFont typeface="Symbol" pitchFamily="2" charset="2"/>
              <a:buChar char="·"/>
            </a:pPr>
            <a:r>
              <a:rPr lang="de-DE" altLang="de-DE">
                <a:solidFill>
                  <a:srgbClr val="000000"/>
                </a:solidFill>
              </a:rPr>
              <a:t>gezielte Qualifizierungsmaßnahmen und eine kontinuierliche Weiterbildung der “lehrenden” Wissenschaftler, weil “learning by doing” nicht länger ausreicht, </a:t>
            </a:r>
          </a:p>
          <a:p>
            <a:r>
              <a:rPr lang="de-DE" altLang="de-DE"/>
              <a:t>Auch diese Aufzählung ist keineswegs erschöpfend.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9DF35C44-B973-5B44-A2C3-26EA51E4D786}"/>
              </a:ext>
            </a:extLst>
          </p:cNvPr>
          <p:cNvSpPr>
            <a:spLocks noChangeArrowheads="1" noTextEdit="1"/>
          </p:cNvSpPr>
          <p:nvPr>
            <p:ph type="sldImg"/>
          </p:nvPr>
        </p:nvSpPr>
        <p:spPr>
          <a:ln/>
        </p:spPr>
      </p:sp>
      <p:sp>
        <p:nvSpPr>
          <p:cNvPr id="72707" name="Rectangle 3">
            <a:extLst>
              <a:ext uri="{FF2B5EF4-FFF2-40B4-BE49-F238E27FC236}">
                <a16:creationId xmlns:a16="http://schemas.microsoft.com/office/drawing/2014/main" id="{8425A620-60E7-6B4C-87EE-239C3C19C3E4}"/>
              </a:ext>
            </a:extLst>
          </p:cNvPr>
          <p:cNvSpPr>
            <a:spLocks noGrp="1" noChangeArrowheads="1"/>
          </p:cNvSpPr>
          <p:nvPr>
            <p:ph type="body" idx="1"/>
          </p:nvPr>
        </p:nvSpPr>
        <p:spPr/>
        <p:txBody>
          <a:bodyPr/>
          <a:lstStyle/>
          <a:p>
            <a:pPr lvl="2"/>
            <a:r>
              <a:rPr lang="de-DE" altLang="de-DE"/>
              <a:t>Müssen wir unter der Prämisse einer zunehmenden Digitalisierung und Virtualisierung in der Wissensgenerierung und Wissensvermittlung Hochschulentwicklung völlig neu zu denken. </a:t>
            </a:r>
          </a:p>
          <a:p>
            <a:pPr lvl="2"/>
            <a:endParaRPr lang="de-DE" altLang="de-DE"/>
          </a:p>
          <a:p>
            <a:pPr lvl="2"/>
            <a:r>
              <a:rPr lang="de-DE" altLang="de-DE"/>
              <a:t>wohin die Entwicklung der Hochschulen letztlich gehen wird und wie ihre künftige Gestalt und Struktur aussehen wird, ist derzeit ebenso wenig in allen Einzelheiten vorherzusagen wie die Frage zu entscheiden ist, ob die Hochschulen in der Form, wie wir sie kennen, auch weiterhin Bestand haben werden. </a:t>
            </a:r>
          </a:p>
          <a:p>
            <a:pPr lvl="2"/>
            <a:r>
              <a:rPr lang="de-DE" altLang="de-DE"/>
              <a:t>Nur eines scheint zum jetzigen Zeitpunkt festzustehen: Der wohl unausweichliche Zwang zum Wandel, der eine fortlaufende Veränderung von Arbeitsformen und institutionellen Strukturen erfordert. Sie müssen an neue Handlungserfordernissen angepaßt werden, wenn die Hochschulen ihre zentralen Aufgaben in der Wissensgesellschaft angemessen wahrnehmen sollen.</a:t>
            </a:r>
          </a:p>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4EAB9C95-3868-AB4E-9AB9-980CD09911D5}"/>
              </a:ext>
            </a:extLst>
          </p:cNvPr>
          <p:cNvSpPr>
            <a:spLocks noChangeArrowheads="1" noTextEdit="1"/>
          </p:cNvSpPr>
          <p:nvPr>
            <p:ph type="sldImg"/>
          </p:nvPr>
        </p:nvSpPr>
        <p:spPr>
          <a:ln/>
        </p:spPr>
      </p:sp>
      <p:sp>
        <p:nvSpPr>
          <p:cNvPr id="69635" name="Rectangle 3">
            <a:extLst>
              <a:ext uri="{FF2B5EF4-FFF2-40B4-BE49-F238E27FC236}">
                <a16:creationId xmlns:a16="http://schemas.microsoft.com/office/drawing/2014/main" id="{7CCC9ACD-740A-CA40-B830-7BE89E57E89A}"/>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2A343B15-03FB-314B-A919-80466A5C172B}"/>
              </a:ext>
            </a:extLst>
          </p:cNvPr>
          <p:cNvSpPr>
            <a:spLocks noChangeArrowheads="1" noTextEdit="1"/>
          </p:cNvSpPr>
          <p:nvPr>
            <p:ph type="sldImg"/>
          </p:nvPr>
        </p:nvSpPr>
        <p:spPr>
          <a:ln/>
        </p:spPr>
      </p:sp>
      <p:sp>
        <p:nvSpPr>
          <p:cNvPr id="104451" name="Rectangle 3">
            <a:extLst>
              <a:ext uri="{FF2B5EF4-FFF2-40B4-BE49-F238E27FC236}">
                <a16:creationId xmlns:a16="http://schemas.microsoft.com/office/drawing/2014/main" id="{31AA6906-DF70-7D40-B183-410120E02590}"/>
              </a:ext>
            </a:extLst>
          </p:cNvPr>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584A23-5F35-0440-B4F3-DAD7C58AF262}"/>
              </a:ext>
            </a:extLst>
          </p:cNvPr>
          <p:cNvSpPr>
            <a:spLocks noGrp="1"/>
          </p:cNvSpPr>
          <p:nvPr>
            <p:ph type="ctrTitle"/>
          </p:nvPr>
        </p:nvSpPr>
        <p:spPr>
          <a:xfrm>
            <a:off x="1143000" y="1122363"/>
            <a:ext cx="6858000" cy="2387600"/>
          </a:xfrm>
        </p:spPr>
        <p:txBody>
          <a:bodyPr/>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C5A786A-989A-C841-9B2C-7CC635E3A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Tree>
    <p:extLst>
      <p:ext uri="{BB962C8B-B14F-4D97-AF65-F5344CB8AC3E}">
        <p14:creationId xmlns:p14="http://schemas.microsoft.com/office/powerpoint/2010/main" val="3330511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5D5607-5101-5E48-8C03-64D8608C355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38E9746-03AC-BE49-8E07-67A1A3A8522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77878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6E33760-CCEA-384D-AE7D-571681B74443}"/>
              </a:ext>
            </a:extLst>
          </p:cNvPr>
          <p:cNvSpPr>
            <a:spLocks noGrp="1"/>
          </p:cNvSpPr>
          <p:nvPr>
            <p:ph type="title" orient="vert"/>
          </p:nvPr>
        </p:nvSpPr>
        <p:spPr>
          <a:xfrm>
            <a:off x="6667500" y="266700"/>
            <a:ext cx="2095500" cy="55245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E94792B-D005-3445-BA7F-23BE8A990961}"/>
              </a:ext>
            </a:extLst>
          </p:cNvPr>
          <p:cNvSpPr>
            <a:spLocks noGrp="1"/>
          </p:cNvSpPr>
          <p:nvPr>
            <p:ph type="body" orient="vert" idx="1"/>
          </p:nvPr>
        </p:nvSpPr>
        <p:spPr>
          <a:xfrm>
            <a:off x="381000" y="266700"/>
            <a:ext cx="6134100" cy="55245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23125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9EFE72-53E6-834C-82FB-194194B6253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31A7F83-7634-814F-AA84-0DC96FEAE0A0}"/>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2517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A1E761-C702-CB47-91D5-5CACEB73E9CC}"/>
              </a:ext>
            </a:extLst>
          </p:cNvPr>
          <p:cNvSpPr>
            <a:spLocks noGrp="1"/>
          </p:cNvSpPr>
          <p:nvPr>
            <p:ph type="title"/>
          </p:nvPr>
        </p:nvSpPr>
        <p:spPr>
          <a:xfrm>
            <a:off x="623888" y="1709738"/>
            <a:ext cx="7886700" cy="2852737"/>
          </a:xfrm>
        </p:spPr>
        <p:txBody>
          <a:bodyPr/>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948AA39-65A1-E64F-BFBA-AB09D015E48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Tree>
    <p:extLst>
      <p:ext uri="{BB962C8B-B14F-4D97-AF65-F5344CB8AC3E}">
        <p14:creationId xmlns:p14="http://schemas.microsoft.com/office/powerpoint/2010/main" val="167919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E4A1B-91C8-A44D-96EE-3DE190CDF36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9A25161-C8CB-4640-99D4-8FD896C451BB}"/>
              </a:ext>
            </a:extLst>
          </p:cNvPr>
          <p:cNvSpPr>
            <a:spLocks noGrp="1"/>
          </p:cNvSpPr>
          <p:nvPr>
            <p:ph sz="half" idx="1"/>
          </p:nvPr>
        </p:nvSpPr>
        <p:spPr>
          <a:xfrm>
            <a:off x="9906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29EFA8A-A5F4-CB48-9AD2-94FCE0B0A51F}"/>
              </a:ext>
            </a:extLst>
          </p:cNvPr>
          <p:cNvSpPr>
            <a:spLocks noGrp="1"/>
          </p:cNvSpPr>
          <p:nvPr>
            <p:ph sz="half" idx="2"/>
          </p:nvPr>
        </p:nvSpPr>
        <p:spPr>
          <a:xfrm>
            <a:off x="4953000" y="16764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1571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7FFCD8-6140-974D-8120-562447207419}"/>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AD77C7D-0FC6-0748-81E3-5C8495F6CE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E031B60-5F38-174E-B13E-78DD3A4220A1}"/>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E1F75226-86AC-E249-870C-1D9F45B203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D3CD946-EF5F-7C4B-A42C-17EE02AE2482}"/>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92399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DB3B15-71C6-0A46-B2E8-21E68B45E02E}"/>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534798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06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B53CFB-2A9D-5546-AB16-E7E95393B008}"/>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67989AE-6A9C-194C-9A3D-064EB23BB33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5A0BBF5-06F9-DF4A-95B6-7D74D0F6580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644499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CC9193-FE13-1441-A499-D54D8FE69427}"/>
              </a:ext>
            </a:extLst>
          </p:cNvPr>
          <p:cNvSpPr>
            <a:spLocks noGrp="1"/>
          </p:cNvSpPr>
          <p:nvPr>
            <p:ph type="title"/>
          </p:nvPr>
        </p:nvSpPr>
        <p:spPr>
          <a:xfrm>
            <a:off x="630238" y="457200"/>
            <a:ext cx="2949575" cy="1600200"/>
          </a:xfrm>
        </p:spPr>
        <p:txBody>
          <a:bodyPr/>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A67F0F2-3C73-0743-A861-C6FED32A83E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EDC2598-E3C4-D144-B663-64AEA2B28A8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1736733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30B4A2FD-327C-3541-A58A-12D58C3AB6A5}"/>
              </a:ext>
            </a:extLst>
          </p:cNvPr>
          <p:cNvSpPr>
            <a:spLocks noChangeShapeType="1"/>
          </p:cNvSpPr>
          <p:nvPr/>
        </p:nvSpPr>
        <p:spPr bwMode="auto">
          <a:xfrm>
            <a:off x="25400" y="1371600"/>
            <a:ext cx="7975600" cy="0"/>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7" name="Rectangle 3">
            <a:extLst>
              <a:ext uri="{FF2B5EF4-FFF2-40B4-BE49-F238E27FC236}">
                <a16:creationId xmlns:a16="http://schemas.microsoft.com/office/drawing/2014/main" id="{922558AC-3211-BC40-A508-651A76492241}"/>
              </a:ext>
            </a:extLst>
          </p:cNvPr>
          <p:cNvSpPr>
            <a:spLocks noGrp="1" noChangeArrowheads="1"/>
          </p:cNvSpPr>
          <p:nvPr>
            <p:ph type="title"/>
          </p:nvPr>
        </p:nvSpPr>
        <p:spPr bwMode="auto">
          <a:xfrm>
            <a:off x="381000" y="266700"/>
            <a:ext cx="7772400" cy="110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b" anchorCtr="0" compatLnSpc="1">
            <a:prstTxWarp prst="textNoShape">
              <a:avLst/>
            </a:prstTxWarp>
          </a:bodyPr>
          <a:lstStyle/>
          <a:p>
            <a:pPr lvl="0"/>
            <a:r>
              <a:rPr lang="de-DE" altLang="de-DE"/>
              <a:t>Klicken Sie,  um das Titelformat zu bearbeiten</a:t>
            </a:r>
          </a:p>
        </p:txBody>
      </p:sp>
      <p:sp>
        <p:nvSpPr>
          <p:cNvPr id="1028" name="Rectangle 4">
            <a:extLst>
              <a:ext uri="{FF2B5EF4-FFF2-40B4-BE49-F238E27FC236}">
                <a16:creationId xmlns:a16="http://schemas.microsoft.com/office/drawing/2014/main" id="{4379BB0D-755C-D746-AF60-1508297F849B}"/>
              </a:ext>
            </a:extLst>
          </p:cNvPr>
          <p:cNvSpPr>
            <a:spLocks noGrp="1" noChangeArrowheads="1"/>
          </p:cNvSpPr>
          <p:nvPr>
            <p:ph type="body" idx="1"/>
          </p:nvPr>
        </p:nvSpPr>
        <p:spPr bwMode="auto">
          <a:xfrm>
            <a:off x="9906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1"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9" name="Rectangle 5">
            <a:extLst>
              <a:ext uri="{FF2B5EF4-FFF2-40B4-BE49-F238E27FC236}">
                <a16:creationId xmlns:a16="http://schemas.microsoft.com/office/drawing/2014/main" id="{18581D06-E951-BB49-8E54-D2A5DE0B32C2}"/>
              </a:ext>
            </a:extLst>
          </p:cNvPr>
          <p:cNvSpPr>
            <a:spLocks noChangeArrowheads="1"/>
          </p:cNvSpPr>
          <p:nvPr/>
        </p:nvSpPr>
        <p:spPr bwMode="auto">
          <a:xfrm>
            <a:off x="4479925" y="3108325"/>
            <a:ext cx="354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98B3A569-BBBB-C646-87F6-484A881439E9}"/>
              </a:ext>
            </a:extLst>
          </p:cNvPr>
          <p:cNvSpPr>
            <a:spLocks noChangeArrowheads="1"/>
          </p:cNvSpPr>
          <p:nvPr/>
        </p:nvSpPr>
        <p:spPr bwMode="auto">
          <a:xfrm>
            <a:off x="6172200" y="6403975"/>
            <a:ext cx="24241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fld id="{CF0B81FB-07C9-A94B-8046-65680C42631C}" type="slidenum">
              <a:rPr lang="de-DE" altLang="de-DE"/>
              <a:pPr/>
              <a:t>‹Nr.›</a:t>
            </a:fld>
            <a:r>
              <a:rPr lang="de-DE" altLang="de-DE"/>
              <a:t> </a:t>
            </a:r>
            <a:r>
              <a:rPr lang="de-DE" altLang="de-DE" sz="1000"/>
              <a:t>Tübingen, 18. November 1999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imes New Roman" panose="02020603050405020304" pitchFamily="18" charset="0"/>
        </a:defRPr>
      </a:lvl2pPr>
      <a:lvl3pPr algn="l" rtl="0" eaLnBrk="0" fontAlgn="base" hangingPunct="0">
        <a:spcBef>
          <a:spcPct val="0"/>
        </a:spcBef>
        <a:spcAft>
          <a:spcPct val="0"/>
        </a:spcAft>
        <a:defRPr sz="4400">
          <a:solidFill>
            <a:schemeClr val="tx1"/>
          </a:solidFill>
          <a:latin typeface="Times New Roman" panose="02020603050405020304" pitchFamily="18" charset="0"/>
        </a:defRPr>
      </a:lvl3pPr>
      <a:lvl4pPr algn="l" rtl="0" eaLnBrk="0" fontAlgn="base" hangingPunct="0">
        <a:spcBef>
          <a:spcPct val="0"/>
        </a:spcBef>
        <a:spcAft>
          <a:spcPct val="0"/>
        </a:spcAft>
        <a:defRPr sz="4400">
          <a:solidFill>
            <a:schemeClr val="tx1"/>
          </a:solidFill>
          <a:latin typeface="Times New Roman" panose="02020603050405020304" pitchFamily="18" charset="0"/>
        </a:defRPr>
      </a:lvl4pPr>
      <a:lvl5pPr algn="l" rtl="0" eaLnBrk="0" fontAlgn="base" hangingPunct="0">
        <a:spcBef>
          <a:spcPct val="0"/>
        </a:spcBef>
        <a:spcAft>
          <a:spcPct val="0"/>
        </a:spcAft>
        <a:defRPr sz="4400">
          <a:solidFill>
            <a:schemeClr val="tx1"/>
          </a:solidFill>
          <a:latin typeface="Times New Roman" panose="02020603050405020304" pitchFamily="18" charset="0"/>
        </a:defRPr>
      </a:lvl5pPr>
      <a:lvl6pPr marL="457200" algn="l" rtl="0" eaLnBrk="0" fontAlgn="base" hangingPunct="0">
        <a:spcBef>
          <a:spcPct val="0"/>
        </a:spcBef>
        <a:spcAft>
          <a:spcPct val="0"/>
        </a:spcAft>
        <a:defRPr sz="4400">
          <a:solidFill>
            <a:schemeClr val="tx1"/>
          </a:solidFill>
          <a:latin typeface="Times New Roman" panose="02020603050405020304" pitchFamily="18" charset="0"/>
        </a:defRPr>
      </a:lvl6pPr>
      <a:lvl7pPr marL="914400" algn="l" rtl="0" eaLnBrk="0" fontAlgn="base" hangingPunct="0">
        <a:spcBef>
          <a:spcPct val="0"/>
        </a:spcBef>
        <a:spcAft>
          <a:spcPct val="0"/>
        </a:spcAft>
        <a:defRPr sz="4400">
          <a:solidFill>
            <a:schemeClr val="tx1"/>
          </a:solidFill>
          <a:latin typeface="Times New Roman" panose="02020603050405020304" pitchFamily="18" charset="0"/>
        </a:defRPr>
      </a:lvl7pPr>
      <a:lvl8pPr marL="1371600" algn="l" rtl="0" eaLnBrk="0" fontAlgn="base" hangingPunct="0">
        <a:spcBef>
          <a:spcPct val="0"/>
        </a:spcBef>
        <a:spcAft>
          <a:spcPct val="0"/>
        </a:spcAft>
        <a:defRPr sz="4400">
          <a:solidFill>
            <a:schemeClr val="tx1"/>
          </a:solidFill>
          <a:latin typeface="Times New Roman" panose="02020603050405020304" pitchFamily="18" charset="0"/>
        </a:defRPr>
      </a:lvl8pPr>
      <a:lvl9pPr marL="1828800" algn="l" rtl="0" eaLnBrk="0" fontAlgn="base" hangingPunct="0">
        <a:spcBef>
          <a:spcPct val="0"/>
        </a:spcBef>
        <a:spcAft>
          <a:spcPct val="0"/>
        </a:spcAft>
        <a:defRPr sz="4400">
          <a:solidFill>
            <a:schemeClr val="tx1"/>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accent2"/>
        </a:buClr>
        <a:buSzPct val="85000"/>
        <a:buFont typeface="Monotype Sort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Monotype Sorts" pitchFamily="2" charset="2"/>
        <a:buChar char="V"/>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5000"/>
        <a:buFont typeface="Monotype Sorts" pitchFamily="2" charset="2"/>
        <a:buChar char="V"/>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65000"/>
        <a:buFont typeface="Monotype Sort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100000"/>
        <a:buFont typeface="Monotype Sort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619736F7-66AE-7F4C-AF9E-59BAD5760FD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3375" y="1704975"/>
            <a:ext cx="7504113"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Rectangle 3">
            <a:extLst>
              <a:ext uri="{FF2B5EF4-FFF2-40B4-BE49-F238E27FC236}">
                <a16:creationId xmlns:a16="http://schemas.microsoft.com/office/drawing/2014/main" id="{53A38DEF-E5C2-8B46-A7F5-5CCA21A42534}"/>
              </a:ext>
            </a:extLst>
          </p:cNvPr>
          <p:cNvSpPr>
            <a:spLocks noGrp="1" noChangeArrowheads="1"/>
          </p:cNvSpPr>
          <p:nvPr>
            <p:ph type="ctrTitle"/>
          </p:nvPr>
        </p:nvSpPr>
        <p:spPr>
          <a:xfrm>
            <a:off x="609600" y="1676400"/>
            <a:ext cx="7772400" cy="1143000"/>
          </a:xfrm>
          <a:noFill/>
          <a:ln/>
        </p:spPr>
        <p:txBody>
          <a:bodyPr anchor="ctr"/>
          <a:lstStyle/>
          <a:p>
            <a:br>
              <a:rPr lang="de-DE" altLang="de-DE" sz="4400"/>
            </a:br>
            <a:br>
              <a:rPr lang="de-DE" altLang="de-DE" sz="4400"/>
            </a:br>
            <a:r>
              <a:rPr lang="de-DE" altLang="de-DE" sz="4000"/>
              <a:t>Hochschulentwicklung </a:t>
            </a:r>
            <a:br>
              <a:rPr lang="de-DE" altLang="de-DE" sz="4000"/>
            </a:br>
            <a:r>
              <a:rPr lang="de-DE" altLang="de-DE" sz="4000"/>
              <a:t>durch neue Medien </a:t>
            </a:r>
            <a:br>
              <a:rPr lang="de-DE" altLang="de-DE" sz="4000"/>
            </a:br>
            <a:r>
              <a:rPr lang="de-DE" altLang="de-DE" sz="3600"/>
              <a:t>- Entwicklungen, Herausforderungen, Aufgaben -</a:t>
            </a:r>
            <a:br>
              <a:rPr lang="de-DE" altLang="de-DE" sz="3600"/>
            </a:br>
            <a:endParaRPr lang="de-DE" altLang="de-DE" sz="4400"/>
          </a:p>
        </p:txBody>
      </p:sp>
      <p:sp>
        <p:nvSpPr>
          <p:cNvPr id="4100" name="Rectangle 4">
            <a:extLst>
              <a:ext uri="{FF2B5EF4-FFF2-40B4-BE49-F238E27FC236}">
                <a16:creationId xmlns:a16="http://schemas.microsoft.com/office/drawing/2014/main" id="{7F70D77D-B26D-384F-9E5D-62085B2A8F47}"/>
              </a:ext>
            </a:extLst>
          </p:cNvPr>
          <p:cNvSpPr>
            <a:spLocks noGrp="1" noChangeArrowheads="1"/>
          </p:cNvSpPr>
          <p:nvPr>
            <p:ph type="subTitle" idx="1"/>
          </p:nvPr>
        </p:nvSpPr>
        <p:spPr>
          <a:xfrm>
            <a:off x="1371600" y="4419600"/>
            <a:ext cx="6400800" cy="1752600"/>
          </a:xfrm>
          <a:noFill/>
          <a:ln/>
        </p:spPr>
        <p:txBody>
          <a:bodyPr anchor="t" anchorCtr="0"/>
          <a:lstStyle/>
          <a:p>
            <a:pPr marL="342900" indent="-342900"/>
            <a:r>
              <a:rPr lang="de-DE" altLang="de-DE" sz="3200"/>
              <a:t>Professor Dr. Detlef Müller-Böling</a:t>
            </a:r>
          </a:p>
        </p:txBody>
      </p:sp>
      <p:sp>
        <p:nvSpPr>
          <p:cNvPr id="4101" name="Rectangle 5">
            <a:extLst>
              <a:ext uri="{FF2B5EF4-FFF2-40B4-BE49-F238E27FC236}">
                <a16:creationId xmlns:a16="http://schemas.microsoft.com/office/drawing/2014/main" id="{C86BE663-9F04-B740-8F74-B9DE012EE36B}"/>
              </a:ext>
            </a:extLst>
          </p:cNvPr>
          <p:cNvSpPr>
            <a:spLocks noChangeArrowheads="1"/>
          </p:cNvSpPr>
          <p:nvPr/>
        </p:nvSpPr>
        <p:spPr bwMode="auto">
          <a:xfrm>
            <a:off x="2246313" y="5024438"/>
            <a:ext cx="4651375"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spAutoFit/>
          </a:bodyPr>
          <a:lstStyle/>
          <a:p>
            <a:pPr algn="ctr"/>
            <a:r>
              <a:rPr lang="de-DE" altLang="de-DE"/>
              <a:t> Centrum für Hochschulentwicklung</a:t>
            </a:r>
          </a:p>
        </p:txBody>
      </p:sp>
      <p:pic>
        <p:nvPicPr>
          <p:cNvPr id="4102" name="Picture 6">
            <a:extLst>
              <a:ext uri="{FF2B5EF4-FFF2-40B4-BE49-F238E27FC236}">
                <a16:creationId xmlns:a16="http://schemas.microsoft.com/office/drawing/2014/main" id="{84BFEF17-CCE6-334D-858D-2C4738DEF8B5}"/>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5925" y="5029200"/>
            <a:ext cx="652463" cy="39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a:extLst>
              <a:ext uri="{FF2B5EF4-FFF2-40B4-BE49-F238E27FC236}">
                <a16:creationId xmlns:a16="http://schemas.microsoft.com/office/drawing/2014/main" id="{78C05C39-C9A1-ED49-B50D-EE5D6E27D88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6083" name="Rectangle 3">
            <a:extLst>
              <a:ext uri="{FF2B5EF4-FFF2-40B4-BE49-F238E27FC236}">
                <a16:creationId xmlns:a16="http://schemas.microsoft.com/office/drawing/2014/main" id="{3BF85F17-BA24-E542-8D58-C028106AF914}"/>
              </a:ext>
            </a:extLst>
          </p:cNvPr>
          <p:cNvSpPr>
            <a:spLocks noGrp="1" noChangeArrowheads="1"/>
          </p:cNvSpPr>
          <p:nvPr>
            <p:ph type="body" idx="1"/>
          </p:nvPr>
        </p:nvSpPr>
        <p:spPr>
          <a:xfrm>
            <a:off x="990600" y="1905000"/>
            <a:ext cx="7772400" cy="4114800"/>
          </a:xfrm>
          <a:noFill/>
          <a:ln/>
        </p:spPr>
        <p:txBody>
          <a:bodyPr/>
          <a:lstStyle/>
          <a:p>
            <a:r>
              <a:rPr lang="de-DE" altLang="de-DE" sz="3600"/>
              <a:t>Hochschulen bei Entwicklung Multimedia-Strategie unterstützen</a:t>
            </a:r>
          </a:p>
          <a:p>
            <a:r>
              <a:rPr lang="de-DE" altLang="de-DE" sz="3600"/>
              <a:t>Steuerung des Programms</a:t>
            </a:r>
          </a:p>
          <a:p>
            <a:r>
              <a:rPr lang="de-DE" altLang="de-DE" sz="3600"/>
              <a:t>Qualitätssicherung der Verbundprojekte</a:t>
            </a:r>
          </a:p>
          <a:p>
            <a:r>
              <a:rPr lang="de-DE" altLang="de-DE" sz="3600"/>
              <a:t>Koordination und Abstimmung</a:t>
            </a:r>
            <a:endParaRPr lang="de-DE" altLang="de-DE"/>
          </a:p>
          <a:p>
            <a:pPr lvl="1"/>
            <a:endParaRPr lang="de-DE" altLang="de-DE"/>
          </a:p>
        </p:txBody>
      </p:sp>
      <p:sp>
        <p:nvSpPr>
          <p:cNvPr id="46084" name="Rectangle 4">
            <a:extLst>
              <a:ext uri="{FF2B5EF4-FFF2-40B4-BE49-F238E27FC236}">
                <a16:creationId xmlns:a16="http://schemas.microsoft.com/office/drawing/2014/main" id="{9E07ED5E-BCA1-154C-B296-6ECDBA41735D}"/>
              </a:ext>
            </a:extLst>
          </p:cNvPr>
          <p:cNvSpPr>
            <a:spLocks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 Aufgabe des Programmbeirats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a:extLst>
              <a:ext uri="{FF2B5EF4-FFF2-40B4-BE49-F238E27FC236}">
                <a16:creationId xmlns:a16="http://schemas.microsoft.com/office/drawing/2014/main" id="{01B602AA-0624-4942-AADD-016C4A60B44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107" name="Rectangle 3">
            <a:extLst>
              <a:ext uri="{FF2B5EF4-FFF2-40B4-BE49-F238E27FC236}">
                <a16:creationId xmlns:a16="http://schemas.microsoft.com/office/drawing/2014/main" id="{A603F32E-946E-2C44-A9A8-2D4FCF1D33F8}"/>
              </a:ext>
            </a:extLst>
          </p:cNvPr>
          <p:cNvSpPr>
            <a:spLocks noGrp="1" noChangeArrowheads="1"/>
          </p:cNvSpPr>
          <p:nvPr>
            <p:ph type="body" idx="1"/>
          </p:nvPr>
        </p:nvSpPr>
        <p:spPr>
          <a:xfrm>
            <a:off x="990600" y="1905000"/>
            <a:ext cx="7772400" cy="4114800"/>
          </a:xfrm>
          <a:noFill/>
          <a:ln/>
        </p:spPr>
        <p:txBody>
          <a:bodyPr/>
          <a:lstStyle/>
          <a:p>
            <a:r>
              <a:rPr lang="de-DE" altLang="de-DE" sz="3600"/>
              <a:t>formative prozessorientierte Evaluation</a:t>
            </a:r>
          </a:p>
          <a:p>
            <a:r>
              <a:rPr lang="de-DE" altLang="de-DE" sz="3600"/>
              <a:t>summative ergebnisorientierte Evaluation (Mitte 2001)</a:t>
            </a:r>
            <a:endParaRPr lang="de-DE" altLang="de-DE"/>
          </a:p>
        </p:txBody>
      </p:sp>
      <p:sp>
        <p:nvSpPr>
          <p:cNvPr id="47108" name="Rectangle 4">
            <a:extLst>
              <a:ext uri="{FF2B5EF4-FFF2-40B4-BE49-F238E27FC236}">
                <a16:creationId xmlns:a16="http://schemas.microsoft.com/office/drawing/2014/main" id="{B8898120-50CE-894E-9D18-B1E0730A445C}"/>
              </a:ext>
            </a:extLst>
          </p:cNvPr>
          <p:cNvSpPr>
            <a:spLocks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 Projektevaluation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a:extLst>
              <a:ext uri="{FF2B5EF4-FFF2-40B4-BE49-F238E27FC236}">
                <a16:creationId xmlns:a16="http://schemas.microsoft.com/office/drawing/2014/main" id="{D31823F4-11F5-E444-9EB1-F269793B98C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27" name="Rectangle 3">
            <a:extLst>
              <a:ext uri="{FF2B5EF4-FFF2-40B4-BE49-F238E27FC236}">
                <a16:creationId xmlns:a16="http://schemas.microsoft.com/office/drawing/2014/main" id="{3BD5C7BC-F8C0-AC49-9919-B6B713DE2DEF}"/>
              </a:ext>
            </a:extLst>
          </p:cNvPr>
          <p:cNvSpPr>
            <a:spLocks noGrp="1" noChangeArrowheads="1"/>
          </p:cNvSpPr>
          <p:nvPr>
            <p:ph type="title"/>
          </p:nvPr>
        </p:nvSpPr>
        <p:spPr>
          <a:xfrm>
            <a:off x="381000" y="266700"/>
            <a:ext cx="8763000" cy="1104900"/>
          </a:xfrm>
          <a:noFill/>
          <a:ln/>
        </p:spPr>
        <p:txBody>
          <a:bodyPr/>
          <a:lstStyle/>
          <a:p>
            <a:pPr>
              <a:buClr>
                <a:schemeClr val="accent1"/>
              </a:buClr>
              <a:buSzPct val="130000"/>
              <a:buFont typeface="Monotype Sorts" pitchFamily="2" charset="2"/>
              <a:buNone/>
            </a:pPr>
            <a:r>
              <a:rPr lang="de-DE" altLang="de-DE"/>
              <a:t> Evaluation - wie und wozu?</a:t>
            </a:r>
          </a:p>
        </p:txBody>
      </p:sp>
      <p:sp>
        <p:nvSpPr>
          <p:cNvPr id="26628" name="Rectangle 4">
            <a:extLst>
              <a:ext uri="{FF2B5EF4-FFF2-40B4-BE49-F238E27FC236}">
                <a16:creationId xmlns:a16="http://schemas.microsoft.com/office/drawing/2014/main" id="{F46C46D9-0BE5-0943-ADAD-7A86E72871D3}"/>
              </a:ext>
            </a:extLst>
          </p:cNvPr>
          <p:cNvSpPr>
            <a:spLocks noGrp="1" noChangeArrowheads="1"/>
          </p:cNvSpPr>
          <p:nvPr>
            <p:ph type="body" idx="1"/>
          </p:nvPr>
        </p:nvSpPr>
        <p:spPr>
          <a:noFill/>
          <a:ln/>
        </p:spPr>
        <p:txBody>
          <a:bodyPr/>
          <a:lstStyle/>
          <a:p>
            <a:r>
              <a:rPr lang="de-DE" altLang="de-DE" sz="3600"/>
              <a:t>aus Erfahrungen lernen</a:t>
            </a:r>
          </a:p>
          <a:p>
            <a:r>
              <a:rPr lang="de-DE" altLang="de-DE" sz="3600"/>
              <a:t>kritische externe Beobachtung</a:t>
            </a:r>
          </a:p>
          <a:p>
            <a:r>
              <a:rPr lang="de-DE" altLang="de-DE" sz="3600"/>
              <a:t>Prüfdimensionen</a:t>
            </a:r>
          </a:p>
          <a:p>
            <a:pPr lvl="1"/>
            <a:r>
              <a:rPr lang="de-DE" altLang="de-DE" sz="3200"/>
              <a:t>Qualität</a:t>
            </a:r>
          </a:p>
          <a:p>
            <a:pPr lvl="1"/>
            <a:r>
              <a:rPr lang="de-DE" altLang="de-DE" sz="3200"/>
              <a:t>Effektivität</a:t>
            </a:r>
          </a:p>
          <a:p>
            <a:pPr lvl="1"/>
            <a:r>
              <a:rPr lang="de-DE" altLang="de-DE" sz="3200"/>
              <a:t>Effizienz</a:t>
            </a:r>
          </a:p>
          <a:p>
            <a:pPr lvl="1"/>
            <a:r>
              <a:rPr lang="de-DE" altLang="de-DE" sz="3200"/>
              <a:t>Wirkungen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8" name="Picture 2">
            <a:extLst>
              <a:ext uri="{FF2B5EF4-FFF2-40B4-BE49-F238E27FC236}">
                <a16:creationId xmlns:a16="http://schemas.microsoft.com/office/drawing/2014/main" id="{B5E3034F-9620-7D4D-B8E6-D6CC87C87A4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379" name="Rectangle 3">
            <a:extLst>
              <a:ext uri="{FF2B5EF4-FFF2-40B4-BE49-F238E27FC236}">
                <a16:creationId xmlns:a16="http://schemas.microsoft.com/office/drawing/2014/main" id="{34AA900A-206A-2F4C-8FBC-968997C16E30}"/>
              </a:ext>
            </a:extLst>
          </p:cNvPr>
          <p:cNvSpPr>
            <a:spLocks noGrp="1" noChangeArrowheads="1"/>
          </p:cNvSpPr>
          <p:nvPr>
            <p:ph type="title"/>
          </p:nvPr>
        </p:nvSpPr>
        <p:spPr>
          <a:noFill/>
          <a:ln/>
        </p:spPr>
        <p:txBody>
          <a:bodyPr/>
          <a:lstStyle/>
          <a:p>
            <a:pPr>
              <a:buClr>
                <a:schemeClr val="accent1"/>
              </a:buClr>
              <a:buSzPct val="130000"/>
              <a:buFont typeface="Monotype Sorts" pitchFamily="2" charset="2"/>
              <a:buNone/>
            </a:pPr>
            <a:r>
              <a:rPr lang="de-DE" altLang="de-DE"/>
              <a:t> Ziele des Programms ...</a:t>
            </a:r>
          </a:p>
        </p:txBody>
      </p:sp>
      <p:sp>
        <p:nvSpPr>
          <p:cNvPr id="101380" name="Rectangle 4">
            <a:extLst>
              <a:ext uri="{FF2B5EF4-FFF2-40B4-BE49-F238E27FC236}">
                <a16:creationId xmlns:a16="http://schemas.microsoft.com/office/drawing/2014/main" id="{2F95B254-9814-4C43-9C03-88910117FF9C}"/>
              </a:ext>
            </a:extLst>
          </p:cNvPr>
          <p:cNvSpPr>
            <a:spLocks noGrp="1" noChangeArrowheads="1"/>
          </p:cNvSpPr>
          <p:nvPr>
            <p:ph type="body" idx="1"/>
          </p:nvPr>
        </p:nvSpPr>
        <p:spPr>
          <a:noFill/>
          <a:ln/>
        </p:spPr>
        <p:txBody>
          <a:bodyPr/>
          <a:lstStyle/>
          <a:p>
            <a:r>
              <a:rPr lang="de-DE" altLang="de-DE" sz="3600"/>
              <a:t>selbstgesteuertes Lernen unterstützen</a:t>
            </a:r>
          </a:p>
          <a:p>
            <a:r>
              <a:rPr lang="de-DE" altLang="de-DE" sz="3600"/>
              <a:t>Interesse, Motivation, Lernerfolg erhöhen</a:t>
            </a:r>
          </a:p>
          <a:p>
            <a:r>
              <a:rPr lang="de-DE" altLang="de-DE" sz="3600"/>
              <a:t>Zeit- / Ortsabhängigkeit vermindern</a:t>
            </a:r>
          </a:p>
          <a:p>
            <a:r>
              <a:rPr lang="de-DE" altLang="de-DE" sz="3600"/>
              <a:t>Ressourcen-Sharing</a:t>
            </a:r>
            <a:endParaRPr lang="de-DE" altLang="de-DE"/>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a:extLst>
              <a:ext uri="{FF2B5EF4-FFF2-40B4-BE49-F238E27FC236}">
                <a16:creationId xmlns:a16="http://schemas.microsoft.com/office/drawing/2014/main" id="{055BBAA1-2F18-2447-8966-050A7710CB2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371" name="Rectangle 3">
            <a:extLst>
              <a:ext uri="{FF2B5EF4-FFF2-40B4-BE49-F238E27FC236}">
                <a16:creationId xmlns:a16="http://schemas.microsoft.com/office/drawing/2014/main" id="{F9F10FE3-AE5F-6544-87CB-A7F9A735922C}"/>
              </a:ext>
            </a:extLst>
          </p:cNvPr>
          <p:cNvSpPr>
            <a:spLocks noGrp="1" noChangeArrowheads="1"/>
          </p:cNvSpPr>
          <p:nvPr>
            <p:ph type="title"/>
          </p:nvPr>
        </p:nvSpPr>
        <p:spPr>
          <a:noFill/>
          <a:ln/>
        </p:spPr>
        <p:txBody>
          <a:bodyPr/>
          <a:lstStyle/>
          <a:p>
            <a:pPr>
              <a:buClr>
                <a:schemeClr val="accent1"/>
              </a:buClr>
              <a:buSzPct val="130000"/>
              <a:buFont typeface="Monotype Sorts" pitchFamily="2" charset="2"/>
              <a:buNone/>
            </a:pPr>
            <a:r>
              <a:rPr lang="de-DE" altLang="de-DE"/>
              <a:t> Landesregierung</a:t>
            </a:r>
          </a:p>
        </p:txBody>
      </p:sp>
      <p:sp>
        <p:nvSpPr>
          <p:cNvPr id="58372" name="Rectangle 4">
            <a:extLst>
              <a:ext uri="{FF2B5EF4-FFF2-40B4-BE49-F238E27FC236}">
                <a16:creationId xmlns:a16="http://schemas.microsoft.com/office/drawing/2014/main" id="{AB74E7CA-62AD-AB41-9AFD-AADDB5969FA6}"/>
              </a:ext>
            </a:extLst>
          </p:cNvPr>
          <p:cNvSpPr>
            <a:spLocks noGrp="1" noChangeArrowheads="1"/>
          </p:cNvSpPr>
          <p:nvPr>
            <p:ph type="body" idx="1"/>
          </p:nvPr>
        </p:nvSpPr>
        <p:spPr>
          <a:noFill/>
          <a:ln/>
        </p:spPr>
        <p:txBody>
          <a:bodyPr/>
          <a:lstStyle/>
          <a:p>
            <a:r>
              <a:rPr lang="de-DE" altLang="de-DE" sz="2800"/>
              <a:t>„Die Verbundprojekte des Programms sollen ihre Ziele und unterschiedlichen Ansätze darauf ausrichten, dass</a:t>
            </a:r>
          </a:p>
          <a:p>
            <a:pPr lvl="2"/>
            <a:r>
              <a:rPr lang="de-DE" altLang="de-DE" sz="2000"/>
              <a:t>der durch den Einsatz multimedialer und telematischer Techniken erreichte </a:t>
            </a:r>
            <a:r>
              <a:rPr lang="de-DE" altLang="de-DE" sz="2000" b="1"/>
              <a:t>Zusatznutzen</a:t>
            </a:r>
            <a:r>
              <a:rPr lang="de-DE" altLang="de-DE" sz="2000"/>
              <a:t> deutlich wird,</a:t>
            </a:r>
          </a:p>
          <a:p>
            <a:pPr lvl="2"/>
            <a:r>
              <a:rPr lang="de-DE" altLang="de-DE" sz="2000"/>
              <a:t>über die Laufzeit des Projektes hinausreichende </a:t>
            </a:r>
            <a:r>
              <a:rPr lang="de-DE" altLang="de-DE" sz="2000" b="1"/>
              <a:t>nachhaltige</a:t>
            </a:r>
            <a:r>
              <a:rPr lang="de-DE" altLang="de-DE" sz="2000"/>
              <a:t> strukturelle Veränderungen bewirkt werden und</a:t>
            </a:r>
          </a:p>
          <a:p>
            <a:pPr lvl="2"/>
            <a:r>
              <a:rPr lang="de-DE" altLang="de-DE" sz="2000"/>
              <a:t>die </a:t>
            </a:r>
            <a:r>
              <a:rPr lang="de-DE" altLang="de-DE" sz="2000" b="1"/>
              <a:t>Übertragbarkeit</a:t>
            </a:r>
            <a:r>
              <a:rPr lang="de-DE" altLang="de-DE" sz="2000"/>
              <a:t> (durch Übernahme, Fremdnutzung, Vermarktung) auf andere Fächer, Institutionen oder Lehr und Lernformen gewährleistet wird.“</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210" name="Picture 2">
            <a:extLst>
              <a:ext uri="{FF2B5EF4-FFF2-40B4-BE49-F238E27FC236}">
                <a16:creationId xmlns:a16="http://schemas.microsoft.com/office/drawing/2014/main" id="{EE4C934C-8BAF-3743-85DD-E60CA546179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211" name="Rectangle 3">
            <a:extLst>
              <a:ext uri="{FF2B5EF4-FFF2-40B4-BE49-F238E27FC236}">
                <a16:creationId xmlns:a16="http://schemas.microsoft.com/office/drawing/2014/main" id="{58FCA990-25A2-F045-9579-EBD50082990B}"/>
              </a:ext>
            </a:extLst>
          </p:cNvPr>
          <p:cNvSpPr>
            <a:spLocks noGrp="1"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...Prüfung im Rahmen der Evaluation</a:t>
            </a:r>
          </a:p>
        </p:txBody>
      </p:sp>
      <p:sp>
        <p:nvSpPr>
          <p:cNvPr id="94212" name="Rectangle 4">
            <a:extLst>
              <a:ext uri="{FF2B5EF4-FFF2-40B4-BE49-F238E27FC236}">
                <a16:creationId xmlns:a16="http://schemas.microsoft.com/office/drawing/2014/main" id="{7543D8AA-B269-E34B-B462-7C27070F7303}"/>
              </a:ext>
            </a:extLst>
          </p:cNvPr>
          <p:cNvSpPr>
            <a:spLocks noGrp="1" noChangeArrowheads="1"/>
          </p:cNvSpPr>
          <p:nvPr>
            <p:ph type="body" idx="1"/>
          </p:nvPr>
        </p:nvSpPr>
        <p:spPr>
          <a:noFill/>
          <a:ln/>
        </p:spPr>
        <p:txBody>
          <a:bodyPr/>
          <a:lstStyle/>
          <a:p>
            <a:r>
              <a:rPr lang="de-DE" altLang="de-DE"/>
              <a:t>Zusatznutzen</a:t>
            </a:r>
          </a:p>
          <a:p>
            <a:pPr lvl="1"/>
            <a:r>
              <a:rPr lang="de-DE" altLang="de-DE"/>
              <a:t>inhaltliche und didaktische Neuerungen</a:t>
            </a:r>
          </a:p>
          <a:p>
            <a:pPr lvl="1"/>
            <a:r>
              <a:rPr lang="de-DE" altLang="de-DE"/>
              <a:t>hochschulübergreifende Zusammenarbeit</a:t>
            </a:r>
          </a:p>
          <a:p>
            <a:pPr lvl="1"/>
            <a:r>
              <a:rPr lang="de-DE" altLang="de-DE"/>
              <a:t>Kooperation innerhalb der Hochschule</a:t>
            </a:r>
          </a:p>
          <a:p>
            <a:pPr lvl="1"/>
            <a:r>
              <a:rPr lang="de-DE" altLang="de-DE"/>
              <a:t>Förderung fächerübergreifender Lehr-/Lernformen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2">
            <a:extLst>
              <a:ext uri="{FF2B5EF4-FFF2-40B4-BE49-F238E27FC236}">
                <a16:creationId xmlns:a16="http://schemas.microsoft.com/office/drawing/2014/main" id="{6771FE84-A705-5C48-9FF1-77166CA84D4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75" name="Rectangle 3">
            <a:extLst>
              <a:ext uri="{FF2B5EF4-FFF2-40B4-BE49-F238E27FC236}">
                <a16:creationId xmlns:a16="http://schemas.microsoft.com/office/drawing/2014/main" id="{B49919AA-BE36-7A47-BB32-7E0EF26799C6}"/>
              </a:ext>
            </a:extLst>
          </p:cNvPr>
          <p:cNvSpPr>
            <a:spLocks noGrp="1"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...Prüfung im Rahmen der Evaluation</a:t>
            </a:r>
          </a:p>
        </p:txBody>
      </p:sp>
      <p:sp>
        <p:nvSpPr>
          <p:cNvPr id="105476" name="Rectangle 4">
            <a:extLst>
              <a:ext uri="{FF2B5EF4-FFF2-40B4-BE49-F238E27FC236}">
                <a16:creationId xmlns:a16="http://schemas.microsoft.com/office/drawing/2014/main" id="{29A86643-08DA-5A40-B9E3-63B96293331D}"/>
              </a:ext>
            </a:extLst>
          </p:cNvPr>
          <p:cNvSpPr>
            <a:spLocks noGrp="1" noChangeArrowheads="1"/>
          </p:cNvSpPr>
          <p:nvPr>
            <p:ph type="body" idx="1"/>
          </p:nvPr>
        </p:nvSpPr>
        <p:spPr>
          <a:noFill/>
          <a:ln/>
        </p:spPr>
        <p:txBody>
          <a:bodyPr/>
          <a:lstStyle/>
          <a:p>
            <a:r>
              <a:rPr lang="de-DE" altLang="de-DE"/>
              <a:t>Nachhaltigkeit</a:t>
            </a:r>
          </a:p>
          <a:p>
            <a:pPr lvl="1"/>
            <a:r>
              <a:rPr lang="de-DE" altLang="de-DE"/>
              <a:t>Kohärenz innerhalb des Verbundes</a:t>
            </a:r>
          </a:p>
          <a:p>
            <a:pPr lvl="1"/>
            <a:r>
              <a:rPr lang="de-DE" altLang="de-DE"/>
              <a:t>Nachfrager- und Nutzerinteressen</a:t>
            </a:r>
          </a:p>
          <a:p>
            <a:pPr lvl="1"/>
            <a:r>
              <a:rPr lang="de-DE" altLang="de-DE"/>
              <a:t>Integration in Curricula</a:t>
            </a:r>
          </a:p>
          <a:p>
            <a:pPr lvl="1"/>
            <a:r>
              <a:rPr lang="de-DE" altLang="de-DE"/>
              <a:t>Integration in Hochschulstrategie</a:t>
            </a:r>
          </a:p>
          <a:p>
            <a:pPr lvl="1"/>
            <a:r>
              <a:rPr lang="de-DE" altLang="de-DE"/>
              <a:t>Implementation „alltagstauglicher“ Angebote</a:t>
            </a:r>
          </a:p>
          <a:p>
            <a:pPr lvl="1"/>
            <a:r>
              <a:rPr lang="de-DE" altLang="de-DE"/>
              <a:t>wirtschaftliche Absicherung und Verstetigung</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2">
            <a:extLst>
              <a:ext uri="{FF2B5EF4-FFF2-40B4-BE49-F238E27FC236}">
                <a16:creationId xmlns:a16="http://schemas.microsoft.com/office/drawing/2014/main" id="{2341BF36-BF0F-374D-ADF4-901F9761E5E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7523" name="Rectangle 3">
            <a:extLst>
              <a:ext uri="{FF2B5EF4-FFF2-40B4-BE49-F238E27FC236}">
                <a16:creationId xmlns:a16="http://schemas.microsoft.com/office/drawing/2014/main" id="{0396FFD8-CAE4-9646-BED8-EB861E5BC49F}"/>
              </a:ext>
            </a:extLst>
          </p:cNvPr>
          <p:cNvSpPr>
            <a:spLocks noGrp="1"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...Prüfung im Rahmen der Evaluation</a:t>
            </a:r>
          </a:p>
        </p:txBody>
      </p:sp>
      <p:sp>
        <p:nvSpPr>
          <p:cNvPr id="107524" name="Rectangle 4">
            <a:extLst>
              <a:ext uri="{FF2B5EF4-FFF2-40B4-BE49-F238E27FC236}">
                <a16:creationId xmlns:a16="http://schemas.microsoft.com/office/drawing/2014/main" id="{7B20A0A7-DF3F-424E-8BDA-BA24C55DF57E}"/>
              </a:ext>
            </a:extLst>
          </p:cNvPr>
          <p:cNvSpPr>
            <a:spLocks noGrp="1" noChangeArrowheads="1"/>
          </p:cNvSpPr>
          <p:nvPr>
            <p:ph type="body" idx="1"/>
          </p:nvPr>
        </p:nvSpPr>
        <p:spPr>
          <a:noFill/>
          <a:ln/>
        </p:spPr>
        <p:txBody>
          <a:bodyPr/>
          <a:lstStyle/>
          <a:p>
            <a:r>
              <a:rPr lang="de-DE" altLang="de-DE"/>
              <a:t>Übertragbarkeit</a:t>
            </a:r>
          </a:p>
          <a:p>
            <a:pPr lvl="1"/>
            <a:r>
              <a:rPr lang="de-DE" altLang="de-DE"/>
              <a:t>Nutzung marktgängiger Produkte</a:t>
            </a:r>
          </a:p>
          <a:p>
            <a:pPr lvl="1"/>
            <a:r>
              <a:rPr lang="de-DE" altLang="de-DE"/>
              <a:t>Orientierung an Standards</a:t>
            </a:r>
          </a:p>
          <a:p>
            <a:pPr lvl="1"/>
            <a:r>
              <a:rPr lang="de-DE" altLang="de-DE"/>
              <a:t>Aktivitäten „Produktvermarktung“</a:t>
            </a:r>
          </a:p>
          <a:p>
            <a:pPr lvl="1"/>
            <a:r>
              <a:rPr lang="de-DE" altLang="de-DE"/>
              <a:t>Kooperation mit anderen Projekten</a:t>
            </a:r>
          </a:p>
          <a:p>
            <a:pPr lvl="1"/>
            <a:r>
              <a:rPr lang="de-DE" altLang="de-DE"/>
              <a:t>Öffentlichkeitsarbeit</a:t>
            </a:r>
          </a:p>
          <a:p>
            <a:pPr lvl="1"/>
            <a:r>
              <a:rPr lang="de-DE" altLang="de-DE"/>
              <a:t>Positionierung zu anderen Projekten ähnlicher Ausrichtung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2A5D8D7D-F739-0449-8724-0DF5C7EAFAF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267" name="Rectangle 3">
            <a:extLst>
              <a:ext uri="{FF2B5EF4-FFF2-40B4-BE49-F238E27FC236}">
                <a16:creationId xmlns:a16="http://schemas.microsoft.com/office/drawing/2014/main" id="{51AB9A61-334F-9C45-B42A-3899F1F15B39}"/>
              </a:ext>
            </a:extLst>
          </p:cNvPr>
          <p:cNvSpPr>
            <a:spLocks noGrp="1" noChangeArrowheads="1"/>
          </p:cNvSpPr>
          <p:nvPr>
            <p:ph type="title"/>
          </p:nvPr>
        </p:nvSpPr>
        <p:spPr>
          <a:noFill/>
          <a:ln/>
        </p:spPr>
        <p:txBody>
          <a:bodyPr/>
          <a:lstStyle/>
          <a:p>
            <a:r>
              <a:rPr lang="de-DE" altLang="de-DE"/>
              <a:t>Gedankengang</a:t>
            </a:r>
          </a:p>
        </p:txBody>
      </p:sp>
      <p:sp>
        <p:nvSpPr>
          <p:cNvPr id="11268" name="Rectangle 4">
            <a:extLst>
              <a:ext uri="{FF2B5EF4-FFF2-40B4-BE49-F238E27FC236}">
                <a16:creationId xmlns:a16="http://schemas.microsoft.com/office/drawing/2014/main" id="{68C4698E-C71A-A443-B1F0-C9FAB2BBE9B3}"/>
              </a:ext>
            </a:extLst>
          </p:cNvPr>
          <p:cNvSpPr>
            <a:spLocks noGrp="1" noChangeArrowheads="1"/>
          </p:cNvSpPr>
          <p:nvPr>
            <p:ph type="body" idx="1"/>
          </p:nvPr>
        </p:nvSpPr>
        <p:spPr>
          <a:noFill/>
          <a:ln/>
        </p:spPr>
        <p:txBody>
          <a:bodyPr/>
          <a:lstStyle/>
          <a:p>
            <a:pPr>
              <a:buSzTx/>
              <a:buFont typeface="Monotype Sorts" pitchFamily="2" charset="2"/>
              <a:buChar char="¶"/>
            </a:pPr>
            <a:r>
              <a:rPr lang="de-DE" altLang="de-DE" sz="4000"/>
              <a:t>Virtuelle Hochschulen und reale Herausforderungen</a:t>
            </a:r>
          </a:p>
          <a:p>
            <a:pPr>
              <a:buSzTx/>
              <a:buFont typeface="Monotype Sorts" pitchFamily="2" charset="2"/>
              <a:buChar char="·"/>
            </a:pPr>
            <a:r>
              <a:rPr lang="de-DE" altLang="de-DE" sz="4000"/>
              <a:t>Landesprogramm „Virtuelle Hochschulen BW“</a:t>
            </a:r>
            <a:endParaRPr lang="de-DE" altLang="de-DE"/>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a:extLst>
              <a:ext uri="{FF2B5EF4-FFF2-40B4-BE49-F238E27FC236}">
                <a16:creationId xmlns:a16="http://schemas.microsoft.com/office/drawing/2014/main" id="{F25C554A-5DD0-694E-8CC1-808F52BD600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76400"/>
            <a:ext cx="7956550" cy="462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299" name="Rectangle 3">
            <a:extLst>
              <a:ext uri="{FF2B5EF4-FFF2-40B4-BE49-F238E27FC236}">
                <a16:creationId xmlns:a16="http://schemas.microsoft.com/office/drawing/2014/main" id="{7070E41F-9CE7-5C45-AFF6-CD6934388707}"/>
              </a:ext>
            </a:extLst>
          </p:cNvPr>
          <p:cNvSpPr>
            <a:spLocks noGrp="1" noChangeArrowheads="1"/>
          </p:cNvSpPr>
          <p:nvPr>
            <p:ph type="title"/>
          </p:nvPr>
        </p:nvSpPr>
        <p:spPr>
          <a:noFill/>
          <a:ln/>
        </p:spPr>
        <p:txBody>
          <a:bodyPr/>
          <a:lstStyle/>
          <a:p>
            <a:r>
              <a:rPr lang="de-DE" altLang="de-DE"/>
              <a:t>Entwicklungstendenzen</a:t>
            </a:r>
          </a:p>
        </p:txBody>
      </p:sp>
      <p:sp>
        <p:nvSpPr>
          <p:cNvPr id="55300" name="Rectangle 4">
            <a:extLst>
              <a:ext uri="{FF2B5EF4-FFF2-40B4-BE49-F238E27FC236}">
                <a16:creationId xmlns:a16="http://schemas.microsoft.com/office/drawing/2014/main" id="{DA1CBF97-8F2F-D34D-BB4A-B0A7E4BA05EC}"/>
              </a:ext>
            </a:extLst>
          </p:cNvPr>
          <p:cNvSpPr>
            <a:spLocks noGrp="1" noChangeArrowheads="1"/>
          </p:cNvSpPr>
          <p:nvPr>
            <p:ph type="body" idx="1"/>
          </p:nvPr>
        </p:nvSpPr>
        <p:spPr>
          <a:xfrm>
            <a:off x="304800" y="1752600"/>
            <a:ext cx="8382000" cy="4114800"/>
          </a:xfrm>
          <a:noFill/>
          <a:ln/>
        </p:spPr>
        <p:txBody>
          <a:bodyPr/>
          <a:lstStyle/>
          <a:p>
            <a:r>
              <a:rPr lang="de-DE" altLang="de-DE" sz="3600"/>
              <a:t>on campus</a:t>
            </a:r>
          </a:p>
          <a:p>
            <a:r>
              <a:rPr lang="de-DE" altLang="de-DE" sz="3600"/>
              <a:t>off campus</a:t>
            </a:r>
          </a:p>
          <a:p>
            <a:r>
              <a:rPr lang="de-DE" altLang="de-DE" sz="3600"/>
              <a:t>grenzenlos?</a:t>
            </a:r>
            <a:endParaRPr lang="de-DE" altLang="de-DE"/>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69FCA65B-D8FD-194D-BAEC-CFB449FB1F9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9" name="Rectangle 3">
            <a:extLst>
              <a:ext uri="{FF2B5EF4-FFF2-40B4-BE49-F238E27FC236}">
                <a16:creationId xmlns:a16="http://schemas.microsoft.com/office/drawing/2014/main" id="{BC474D68-C072-F84F-9880-0F251FB9A032}"/>
              </a:ext>
            </a:extLst>
          </p:cNvPr>
          <p:cNvSpPr>
            <a:spLocks noGrp="1" noChangeArrowheads="1"/>
          </p:cNvSpPr>
          <p:nvPr>
            <p:ph type="title"/>
          </p:nvPr>
        </p:nvSpPr>
        <p:spPr>
          <a:xfrm>
            <a:off x="381000" y="266700"/>
            <a:ext cx="8763000" cy="1104900"/>
          </a:xfrm>
          <a:noFill/>
          <a:ln/>
        </p:spPr>
        <p:txBody>
          <a:bodyPr/>
          <a:lstStyle/>
          <a:p>
            <a:pPr>
              <a:buClr>
                <a:schemeClr val="accent1"/>
              </a:buClr>
              <a:buSzPct val="130000"/>
              <a:buFont typeface="Monotype Sorts" pitchFamily="2" charset="2"/>
              <a:buNone/>
            </a:pPr>
            <a:r>
              <a:rPr lang="de-DE" altLang="de-DE"/>
              <a:t> Trends</a:t>
            </a:r>
          </a:p>
        </p:txBody>
      </p:sp>
      <p:sp>
        <p:nvSpPr>
          <p:cNvPr id="14340" name="Rectangle 4">
            <a:extLst>
              <a:ext uri="{FF2B5EF4-FFF2-40B4-BE49-F238E27FC236}">
                <a16:creationId xmlns:a16="http://schemas.microsoft.com/office/drawing/2014/main" id="{F314FBF8-448D-4C46-97B4-87DB00786AE1}"/>
              </a:ext>
            </a:extLst>
          </p:cNvPr>
          <p:cNvSpPr>
            <a:spLocks noGrp="1" noChangeArrowheads="1"/>
          </p:cNvSpPr>
          <p:nvPr>
            <p:ph type="body" idx="1"/>
          </p:nvPr>
        </p:nvSpPr>
        <p:spPr>
          <a:noFill/>
          <a:ln/>
        </p:spPr>
        <p:txBody>
          <a:bodyPr/>
          <a:lstStyle/>
          <a:p>
            <a:r>
              <a:rPr lang="de-DE" altLang="de-DE" sz="3600"/>
              <a:t>Integration</a:t>
            </a:r>
          </a:p>
          <a:p>
            <a:r>
              <a:rPr lang="de-DE" altLang="de-DE" sz="3600"/>
              <a:t>Entmediatisierung und Diffusion</a:t>
            </a:r>
          </a:p>
          <a:p>
            <a:r>
              <a:rPr lang="de-DE" altLang="de-DE" sz="3600"/>
              <a:t>Disaggregierung und Differenzierung</a:t>
            </a:r>
          </a:p>
          <a:p>
            <a:r>
              <a:rPr lang="de-DE" altLang="de-DE" sz="3600"/>
              <a:t>Lernerzentrierung</a:t>
            </a:r>
          </a:p>
          <a:p>
            <a:r>
              <a:rPr lang="de-DE" altLang="de-DE" sz="3600"/>
              <a:t>Outcomes-Orientierung</a:t>
            </a:r>
          </a:p>
          <a:p>
            <a:endParaRPr lang="de-DE" altLang="de-DE"/>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a:extLst>
              <a:ext uri="{FF2B5EF4-FFF2-40B4-BE49-F238E27FC236}">
                <a16:creationId xmlns:a16="http://schemas.microsoft.com/office/drawing/2014/main" id="{D4E10EC1-D5D5-2A46-BC92-0DE3D749264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987" name="Rectangle 3">
            <a:extLst>
              <a:ext uri="{FF2B5EF4-FFF2-40B4-BE49-F238E27FC236}">
                <a16:creationId xmlns:a16="http://schemas.microsoft.com/office/drawing/2014/main" id="{E1CC811B-E930-AB4B-AE2F-65D4A530690A}"/>
              </a:ext>
            </a:extLst>
          </p:cNvPr>
          <p:cNvSpPr>
            <a:spLocks noGrp="1" noChangeArrowheads="1"/>
          </p:cNvSpPr>
          <p:nvPr>
            <p:ph type="title"/>
          </p:nvPr>
        </p:nvSpPr>
        <p:spPr>
          <a:xfrm>
            <a:off x="0" y="266700"/>
            <a:ext cx="8915400" cy="1104900"/>
          </a:xfrm>
          <a:noFill/>
          <a:ln/>
        </p:spPr>
        <p:txBody>
          <a:bodyPr/>
          <a:lstStyle/>
          <a:p>
            <a:pPr>
              <a:buClr>
                <a:schemeClr val="accent1"/>
              </a:buClr>
              <a:buSzPct val="130000"/>
              <a:buFont typeface="Monotype Sorts" pitchFamily="2" charset="2"/>
              <a:buNone/>
            </a:pPr>
            <a:r>
              <a:rPr lang="de-DE" altLang="de-DE"/>
              <a:t> „Unternehmen“ Hochschule</a:t>
            </a:r>
          </a:p>
        </p:txBody>
      </p:sp>
      <p:sp>
        <p:nvSpPr>
          <p:cNvPr id="41988" name="Rectangle 4">
            <a:extLst>
              <a:ext uri="{FF2B5EF4-FFF2-40B4-BE49-F238E27FC236}">
                <a16:creationId xmlns:a16="http://schemas.microsoft.com/office/drawing/2014/main" id="{0A12861A-7866-0448-A85A-069F1DB75E50}"/>
              </a:ext>
            </a:extLst>
          </p:cNvPr>
          <p:cNvSpPr>
            <a:spLocks noGrp="1" noChangeArrowheads="1"/>
          </p:cNvSpPr>
          <p:nvPr>
            <p:ph type="body" idx="1"/>
          </p:nvPr>
        </p:nvSpPr>
        <p:spPr>
          <a:xfrm>
            <a:off x="609600" y="2057400"/>
            <a:ext cx="8305800" cy="4114800"/>
          </a:xfrm>
          <a:noFill/>
          <a:ln/>
        </p:spPr>
        <p:txBody>
          <a:bodyPr/>
          <a:lstStyle/>
          <a:p>
            <a:r>
              <a:rPr lang="de-DE" altLang="de-DE" sz="3600"/>
              <a:t>Strategische Planung</a:t>
            </a:r>
          </a:p>
          <a:p>
            <a:pPr lvl="2"/>
            <a:r>
              <a:rPr lang="de-DE" altLang="de-DE" sz="2800"/>
              <a:t>on campus</a:t>
            </a:r>
          </a:p>
          <a:p>
            <a:pPr lvl="2"/>
            <a:r>
              <a:rPr lang="de-DE" altLang="de-DE" sz="2800"/>
              <a:t>off campus</a:t>
            </a:r>
          </a:p>
          <a:p>
            <a:pPr lvl="2"/>
            <a:r>
              <a:rPr lang="de-DE" altLang="de-DE" sz="2800"/>
              <a:t>post-gradual</a:t>
            </a:r>
          </a:p>
          <a:p>
            <a:r>
              <a:rPr lang="de-DE" altLang="de-DE" sz="3600"/>
              <a:t>Infrastruktur und Support</a:t>
            </a:r>
          </a:p>
          <a:p>
            <a:pPr lvl="2"/>
            <a:r>
              <a:rPr lang="de-DE" altLang="de-DE" sz="2800"/>
              <a:t>Bibliothek</a:t>
            </a:r>
          </a:p>
          <a:p>
            <a:pPr lvl="2"/>
            <a:r>
              <a:rPr lang="de-DE" altLang="de-DE" sz="2800"/>
              <a:t>course management</a:t>
            </a:r>
          </a:p>
          <a:p>
            <a:pPr lvl="2"/>
            <a:r>
              <a:rPr lang="de-DE" altLang="de-DE" sz="2800"/>
              <a:t>Prüfungsverwaltung</a:t>
            </a:r>
          </a:p>
          <a:p>
            <a:pPr lvl="2"/>
            <a:r>
              <a:rPr lang="de-DE" altLang="de-DE" sz="2800"/>
              <a: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a:extLst>
              <a:ext uri="{FF2B5EF4-FFF2-40B4-BE49-F238E27FC236}">
                <a16:creationId xmlns:a16="http://schemas.microsoft.com/office/drawing/2014/main" id="{98D4BF1A-F2F2-A04A-BAD8-2ED164029CC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323" name="Rectangle 3">
            <a:extLst>
              <a:ext uri="{FF2B5EF4-FFF2-40B4-BE49-F238E27FC236}">
                <a16:creationId xmlns:a16="http://schemas.microsoft.com/office/drawing/2014/main" id="{553BC458-BC86-2141-B231-4F23169A4766}"/>
              </a:ext>
            </a:extLst>
          </p:cNvPr>
          <p:cNvSpPr>
            <a:spLocks noGrp="1" noChangeArrowheads="1"/>
          </p:cNvSpPr>
          <p:nvPr>
            <p:ph type="body" idx="1"/>
          </p:nvPr>
        </p:nvSpPr>
        <p:spPr>
          <a:xfrm>
            <a:off x="914400" y="1981200"/>
            <a:ext cx="7772400" cy="4114800"/>
          </a:xfrm>
          <a:noFill/>
          <a:ln/>
        </p:spPr>
        <p:txBody>
          <a:bodyPr/>
          <a:lstStyle/>
          <a:p>
            <a:r>
              <a:rPr lang="de-DE" altLang="de-DE" sz="2800"/>
              <a:t>Integration und individuelle Lehrverpflichtung</a:t>
            </a:r>
          </a:p>
          <a:p>
            <a:r>
              <a:rPr lang="de-DE" altLang="de-DE" sz="2800"/>
              <a:t>Entwicklung, Betreuung und Lehrdeputat</a:t>
            </a:r>
          </a:p>
          <a:p>
            <a:r>
              <a:rPr lang="de-DE" altLang="de-DE" sz="2800"/>
              <a:t>Interdisziplinarität und Dienstleistungsverflechtung</a:t>
            </a:r>
          </a:p>
          <a:p>
            <a:r>
              <a:rPr lang="de-DE" altLang="de-DE" sz="2800"/>
              <a:t>Organisation, Form und Inhalt von Prüfungen</a:t>
            </a:r>
          </a:p>
          <a:p>
            <a:r>
              <a:rPr lang="de-DE" altLang="de-DE" sz="2800"/>
              <a:t>Berufsbild des Hochschullehrers</a:t>
            </a:r>
          </a:p>
          <a:p>
            <a:r>
              <a:rPr lang="de-DE" altLang="de-DE" sz="2800"/>
              <a:t>Personalentwicklung</a:t>
            </a:r>
          </a:p>
        </p:txBody>
      </p:sp>
      <p:sp>
        <p:nvSpPr>
          <p:cNvPr id="56324" name="Rectangle 4">
            <a:extLst>
              <a:ext uri="{FF2B5EF4-FFF2-40B4-BE49-F238E27FC236}">
                <a16:creationId xmlns:a16="http://schemas.microsoft.com/office/drawing/2014/main" id="{9CAC553F-9819-BB40-A731-86CE1ABD9AD1}"/>
              </a:ext>
            </a:extLst>
          </p:cNvPr>
          <p:cNvSpPr>
            <a:spLocks noChangeArrowheads="1"/>
          </p:cNvSpPr>
          <p:nvPr>
            <p:ph type="title"/>
          </p:nvPr>
        </p:nvSpPr>
        <p:spPr>
          <a:xfrm>
            <a:off x="0" y="266700"/>
            <a:ext cx="9144000" cy="1104900"/>
          </a:xfrm>
          <a:noFill/>
          <a:ln/>
        </p:spPr>
        <p:txBody>
          <a:bodyPr/>
          <a:lstStyle/>
          <a:p>
            <a:pPr>
              <a:buClr>
                <a:schemeClr val="accent1"/>
              </a:buClr>
              <a:buSzPct val="130000"/>
              <a:buFont typeface="Monotype Sorts" pitchFamily="2" charset="2"/>
              <a:buNone/>
            </a:pPr>
            <a:r>
              <a:rPr lang="de-DE" altLang="de-DE"/>
              <a:t> Lehrorganisation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0A034281-7C0F-9640-A0B4-D428BDED592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2" name="Rectangle 4">
            <a:extLst>
              <a:ext uri="{FF2B5EF4-FFF2-40B4-BE49-F238E27FC236}">
                <a16:creationId xmlns:a16="http://schemas.microsoft.com/office/drawing/2014/main" id="{1254D131-AF3E-5E42-A2B8-939C42A10167}"/>
              </a:ext>
            </a:extLst>
          </p:cNvPr>
          <p:cNvSpPr>
            <a:spLocks noGrp="1" noChangeArrowheads="1"/>
          </p:cNvSpPr>
          <p:nvPr>
            <p:ph type="body" idx="1"/>
          </p:nvPr>
        </p:nvSpPr>
        <p:spPr>
          <a:xfrm>
            <a:off x="990600" y="1600200"/>
            <a:ext cx="7772400" cy="4114800"/>
          </a:xfrm>
          <a:noFill/>
          <a:ln/>
        </p:spPr>
        <p:txBody>
          <a:bodyPr/>
          <a:lstStyle/>
          <a:p>
            <a:r>
              <a:rPr lang="de-DE" altLang="de-DE" sz="3600"/>
              <a:t>Globalisierung von Hochschulhaushalten</a:t>
            </a:r>
          </a:p>
          <a:p>
            <a:r>
              <a:rPr lang="de-DE" altLang="de-DE" sz="3600"/>
              <a:t>Veränderung der Mittelzuflüsse</a:t>
            </a:r>
          </a:p>
          <a:p>
            <a:r>
              <a:rPr lang="de-DE" altLang="de-DE" sz="3600"/>
              <a:t>Diversifizierung der Einnahmequellen</a:t>
            </a:r>
          </a:p>
          <a:p>
            <a:r>
              <a:rPr lang="de-DE" altLang="de-DE" sz="3600"/>
              <a:t>interne Mittelallokation</a:t>
            </a:r>
          </a:p>
          <a:p>
            <a:r>
              <a:rPr lang="de-DE" altLang="de-DE" sz="3600"/>
              <a:t>Wirtschaftlichkeit </a:t>
            </a:r>
            <a:endParaRPr lang="de-DE" altLang="de-DE"/>
          </a:p>
        </p:txBody>
      </p:sp>
      <p:sp>
        <p:nvSpPr>
          <p:cNvPr id="12295" name="Rectangle 7">
            <a:extLst>
              <a:ext uri="{FF2B5EF4-FFF2-40B4-BE49-F238E27FC236}">
                <a16:creationId xmlns:a16="http://schemas.microsoft.com/office/drawing/2014/main" id="{559420FD-CD07-4242-BF92-D8F2F6465E9C}"/>
              </a:ext>
            </a:extLst>
          </p:cNvPr>
          <p:cNvSpPr>
            <a:spLocks noChangeArrowheads="1"/>
          </p:cNvSpPr>
          <p:nvPr>
            <p:ph type="title"/>
          </p:nvPr>
        </p:nvSpPr>
        <p:spPr>
          <a:xfrm>
            <a:off x="0" y="266700"/>
            <a:ext cx="8839200" cy="1104900"/>
          </a:xfrm>
          <a:noFill/>
          <a:ln/>
        </p:spPr>
        <p:txBody>
          <a:bodyPr/>
          <a:lstStyle/>
          <a:p>
            <a:pPr>
              <a:buClr>
                <a:schemeClr val="accent1"/>
              </a:buClr>
              <a:buSzPct val="130000"/>
              <a:buFont typeface="Monotype Sorts" pitchFamily="2" charset="2"/>
              <a:buNone/>
            </a:pPr>
            <a:r>
              <a:rPr lang="de-DE" altLang="de-DE"/>
              <a:t>Finanzierung und Wirtschaftlichkeit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a:extLst>
              <a:ext uri="{FF2B5EF4-FFF2-40B4-BE49-F238E27FC236}">
                <a16:creationId xmlns:a16="http://schemas.microsoft.com/office/drawing/2014/main" id="{A2A00AAE-C3B5-0A4E-A91C-6483B15A842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752600"/>
            <a:ext cx="7956550" cy="462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587" name="Rectangle 3">
            <a:extLst>
              <a:ext uri="{FF2B5EF4-FFF2-40B4-BE49-F238E27FC236}">
                <a16:creationId xmlns:a16="http://schemas.microsoft.com/office/drawing/2014/main" id="{2B3AE47E-CFE9-DE4B-B474-4912D6B16FB1}"/>
              </a:ext>
            </a:extLst>
          </p:cNvPr>
          <p:cNvSpPr>
            <a:spLocks noGrp="1" noChangeArrowheads="1"/>
          </p:cNvSpPr>
          <p:nvPr>
            <p:ph type="title"/>
          </p:nvPr>
        </p:nvSpPr>
        <p:spPr>
          <a:noFill/>
          <a:ln/>
        </p:spPr>
        <p:txBody>
          <a:bodyPr/>
          <a:lstStyle/>
          <a:p>
            <a:r>
              <a:rPr lang="de-DE" altLang="de-DE"/>
              <a:t>Zwischenfazit ?</a:t>
            </a:r>
          </a:p>
        </p:txBody>
      </p:sp>
      <p:sp>
        <p:nvSpPr>
          <p:cNvPr id="67588" name="Rectangle 4">
            <a:extLst>
              <a:ext uri="{FF2B5EF4-FFF2-40B4-BE49-F238E27FC236}">
                <a16:creationId xmlns:a16="http://schemas.microsoft.com/office/drawing/2014/main" id="{65A8228E-D15C-B64C-9456-09C6E9324AC0}"/>
              </a:ext>
            </a:extLst>
          </p:cNvPr>
          <p:cNvSpPr>
            <a:spLocks noGrp="1" noChangeArrowheads="1"/>
          </p:cNvSpPr>
          <p:nvPr>
            <p:ph type="body" idx="1"/>
          </p:nvPr>
        </p:nvSpPr>
        <p:spPr>
          <a:xfrm>
            <a:off x="-381000" y="2286000"/>
            <a:ext cx="9144000" cy="4114800"/>
          </a:xfrm>
          <a:noFill/>
          <a:ln/>
        </p:spPr>
        <p:txBody>
          <a:bodyPr/>
          <a:lstStyle/>
          <a:p>
            <a:pPr lvl="1" algn="just">
              <a:spcBef>
                <a:spcPts val="600"/>
              </a:spcBef>
            </a:pPr>
            <a:r>
              <a:rPr lang="de-DE" altLang="de-DE"/>
              <a:t>“In 30 Jahren von heute an gerechnet werden die großen Campus-Universitäten Relikte sein. Sie werden als physisch erlebbare Institutionen, zu denen die Studenten kommen, um ihren Wissens- und Erfahrungshorizont zu erweitern, nicht überleben. Ihre Gebäude sind für diese Aufgabe nicht nur häufig ungeeignet, sie werden in Zukunft auch gar nicht mehr benötigt. Die Zukunft der Universitäten liegt außerhalb des Campus, sie liegt außerhalb klassischer Hörsäle und Seminarräume.” (Drucker 1997)”.</a:t>
            </a:r>
            <a:endParaRPr lang="de-DE" altLang="de-DE">
              <a:latin typeface="Arial" panose="020B0604020202020204" pitchFamily="34" charset="0"/>
            </a:endParaRPr>
          </a:p>
          <a:p>
            <a:endParaRPr lang="de-DE" altLang="de-DE"/>
          </a:p>
          <a:p>
            <a:endParaRPr lang="de-DE" altLang="de-DE"/>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26" name="Picture 2">
            <a:extLst>
              <a:ext uri="{FF2B5EF4-FFF2-40B4-BE49-F238E27FC236}">
                <a16:creationId xmlns:a16="http://schemas.microsoft.com/office/drawing/2014/main" id="{FCD5A4C8-F6D4-4B4F-A6E8-473A47A8258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4750" y="1455738"/>
            <a:ext cx="795655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27" name="Rectangle 3">
            <a:extLst>
              <a:ext uri="{FF2B5EF4-FFF2-40B4-BE49-F238E27FC236}">
                <a16:creationId xmlns:a16="http://schemas.microsoft.com/office/drawing/2014/main" id="{D5392885-BC37-3A4A-98BF-865633685450}"/>
              </a:ext>
            </a:extLst>
          </p:cNvPr>
          <p:cNvSpPr>
            <a:spLocks noGrp="1" noChangeArrowheads="1"/>
          </p:cNvSpPr>
          <p:nvPr>
            <p:ph type="title"/>
          </p:nvPr>
        </p:nvSpPr>
        <p:spPr>
          <a:noFill/>
          <a:ln/>
        </p:spPr>
        <p:txBody>
          <a:bodyPr/>
          <a:lstStyle/>
          <a:p>
            <a:r>
              <a:rPr lang="de-DE" altLang="de-DE"/>
              <a:t>Gedankengang</a:t>
            </a:r>
          </a:p>
        </p:txBody>
      </p:sp>
      <p:sp>
        <p:nvSpPr>
          <p:cNvPr id="103428" name="Rectangle 4">
            <a:extLst>
              <a:ext uri="{FF2B5EF4-FFF2-40B4-BE49-F238E27FC236}">
                <a16:creationId xmlns:a16="http://schemas.microsoft.com/office/drawing/2014/main" id="{CDE7AE42-1284-0B47-BACA-EA3B6F192816}"/>
              </a:ext>
            </a:extLst>
          </p:cNvPr>
          <p:cNvSpPr>
            <a:spLocks noGrp="1" noChangeArrowheads="1"/>
          </p:cNvSpPr>
          <p:nvPr>
            <p:ph type="body" idx="1"/>
          </p:nvPr>
        </p:nvSpPr>
        <p:spPr>
          <a:noFill/>
          <a:ln/>
        </p:spPr>
        <p:txBody>
          <a:bodyPr/>
          <a:lstStyle/>
          <a:p>
            <a:pPr>
              <a:buSzTx/>
              <a:buFont typeface="Monotype Sorts" pitchFamily="2" charset="2"/>
              <a:buChar char="¶"/>
            </a:pPr>
            <a:r>
              <a:rPr lang="de-DE" altLang="de-DE" sz="4000"/>
              <a:t>Virtuelle Hochschulen und reale Herausforderungen</a:t>
            </a:r>
          </a:p>
          <a:p>
            <a:pPr>
              <a:buSzTx/>
              <a:buFont typeface="Monotype Sorts" pitchFamily="2" charset="2"/>
              <a:buChar char="·"/>
            </a:pPr>
            <a:r>
              <a:rPr lang="de-DE" altLang="de-DE" sz="4000"/>
              <a:t>Landesprogramm „Virtuelle Hochschulen BW“</a:t>
            </a:r>
            <a:endParaRPr lang="de-DE" altLang="de-DE"/>
          </a:p>
        </p:txBody>
      </p:sp>
    </p:spTree>
  </p:cSld>
  <p:clrMapOvr>
    <a:masterClrMapping/>
  </p:clrMapOvr>
  <p:transition/>
</p:sld>
</file>

<file path=ppt/theme/theme1.xml><?xml version="1.0" encoding="utf-8"?>
<a:theme xmlns:a="http://schemas.openxmlformats.org/drawingml/2006/main" name="seitlinf.ppt">
  <a:themeElements>
    <a:clrScheme name="">
      <a:dk1>
        <a:srgbClr val="000000"/>
      </a:dk1>
      <a:lt1>
        <a:srgbClr val="FFFFFF"/>
      </a:lt1>
      <a:dk2>
        <a:srgbClr val="081D58"/>
      </a:dk2>
      <a:lt2>
        <a:srgbClr val="919191"/>
      </a:lt2>
      <a:accent1>
        <a:srgbClr val="FC0128"/>
      </a:accent1>
      <a:accent2>
        <a:srgbClr val="E5405D"/>
      </a:accent2>
      <a:accent3>
        <a:srgbClr val="FFFFFF"/>
      </a:accent3>
      <a:accent4>
        <a:srgbClr val="000000"/>
      </a:accent4>
      <a:accent5>
        <a:srgbClr val="FDAAAC"/>
      </a:accent5>
      <a:accent6>
        <a:srgbClr val="CF3953"/>
      </a:accent6>
      <a:hlink>
        <a:srgbClr val="00DFCA"/>
      </a:hlink>
      <a:folHlink>
        <a:srgbClr val="EAEC5E"/>
      </a:folHlink>
    </a:clrScheme>
    <a:fontScheme name="seitlinf.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eitlinf.pp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itlinf.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itlinf.pp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itlinf.pp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itlinf.pp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itlinf.pp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itlinf.pp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x:\appl\powpnt40\layout\farbovhd\seitlinf.ppt</Template>
  <TotalTime>0</TotalTime>
  <Pages>10</Pages>
  <Words>2080</Words>
  <Application>Microsoft Macintosh PowerPoint</Application>
  <PresentationFormat>Letter (8,5x11 Zoll)</PresentationFormat>
  <Paragraphs>156</Paragraphs>
  <Slides>17</Slides>
  <Notes>17</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17</vt:i4>
      </vt:variant>
    </vt:vector>
  </HeadingPairs>
  <TitlesOfParts>
    <vt:vector size="22" baseType="lpstr">
      <vt:lpstr>Times New Roman</vt:lpstr>
      <vt:lpstr>Monotype Sorts</vt:lpstr>
      <vt:lpstr>Arial</vt:lpstr>
      <vt:lpstr>Symbol</vt:lpstr>
      <vt:lpstr>seitlinf.ppt</vt:lpstr>
      <vt:lpstr>  Hochschulentwicklung  durch neue Medien  - Entwicklungen, Herausforderungen, Aufgaben - </vt:lpstr>
      <vt:lpstr>Gedankengang</vt:lpstr>
      <vt:lpstr>Entwicklungstendenzen</vt:lpstr>
      <vt:lpstr> Trends</vt:lpstr>
      <vt:lpstr> „Unternehmen“ Hochschule</vt:lpstr>
      <vt:lpstr> Lehrorganisation</vt:lpstr>
      <vt:lpstr>Finanzierung und Wirtschaftlichkeit</vt:lpstr>
      <vt:lpstr>Zwischenfazit ?</vt:lpstr>
      <vt:lpstr>Gedankengang</vt:lpstr>
      <vt:lpstr> Aufgabe des Programmbeirats</vt:lpstr>
      <vt:lpstr> Projektevaluation</vt:lpstr>
      <vt:lpstr> Evaluation - wie und wozu?</vt:lpstr>
      <vt:lpstr> Ziele des Programms ...</vt:lpstr>
      <vt:lpstr> Landesregierung</vt:lpstr>
      <vt:lpstr>...Prüfung im Rahmen der Evaluation</vt:lpstr>
      <vt:lpstr>...Prüfung im Rahmen der Evaluation</vt:lpstr>
      <vt:lpstr>...Prüfung im Rahmen der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für Reden</dc:title>
  <dc:subject/>
  <dc:creator>Mü-Bö</dc:creator>
  <cp:keywords/>
  <dc:description/>
  <cp:lastModifiedBy>Detlef Müller-Böling</cp:lastModifiedBy>
  <cp:revision>29</cp:revision>
  <cp:lastPrinted>1999-10-21T13:38:50Z</cp:lastPrinted>
  <dcterms:created xsi:type="dcterms:W3CDTF">1997-02-18T10:39:58Z</dcterms:created>
  <dcterms:modified xsi:type="dcterms:W3CDTF">2022-02-23T13:40:07Z</dcterms:modified>
</cp:coreProperties>
</file>