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60" r:id="rId5"/>
    <p:sldId id="259" r:id="rId6"/>
    <p:sldId id="268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letter"/>
  <p:notesSz cx="6662738" cy="98663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16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>
      <p:cViewPr varScale="1">
        <p:scale>
          <a:sx n="106" d="100"/>
          <a:sy n="106" d="100"/>
        </p:scale>
        <p:origin x="1800" y="144"/>
      </p:cViewPr>
      <p:guideLst>
        <p:guide orient="horz" pos="3216"/>
        <p:guide pos="575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9F15E6B-F072-BC48-ACE6-2B45CAD8E3E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87888"/>
            <a:ext cx="4884738" cy="415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F04E606-D2D0-9245-9EF4-5D58A757E264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25525" y="860425"/>
            <a:ext cx="4610100" cy="3457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DFFAA63-AA66-444B-9042-DB946B76B6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de-DE" altLang="de-DE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B179A5C-778F-7142-9530-74DA1A488A8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443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9907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5307D4-3D83-744E-807F-8DD578D83C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9E10871-FE91-684A-9A18-FD03E67719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7260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69996-9E11-1048-80BE-C66E88BD9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1726C19-3104-334A-8C62-49A09A0C1E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24478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C59BC7C-446B-6646-B6B8-1ABD82F0E4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67500" y="266700"/>
            <a:ext cx="2095500" cy="55245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F1A85F4-7F1B-D849-96A1-1A3AF2C0B0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81000" y="266700"/>
            <a:ext cx="6134100" cy="55245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830000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7A0D8F-2175-A84D-8269-8250B16B1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8610487-4567-0A48-800B-0D2E9024E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885604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444155-E577-9A49-A7CF-445D6A2CA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5471C43-2C5A-1349-A912-1AE7569417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260458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52CF04-97D0-604C-BB6D-2EA84FFD9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1323C6F-4C4D-8547-ACCA-E3D4EFEA60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90600" y="1676400"/>
            <a:ext cx="3810000" cy="41148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02EF234-D06E-FF48-8735-05A5C68EA1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53000" y="1676400"/>
            <a:ext cx="3810000" cy="41148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024479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B5631E-B3BB-9540-94C3-1D9BF1A72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81FA6BA-AE5D-3945-A2FC-4E242F663A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C3E1932-75D4-FB48-917C-8B59B9E660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5D61D97-590F-4F4D-860C-C2B4384A50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D53387A-5037-F44A-A1F0-BE48FD240A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7722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B063B8-0309-104C-91B4-B073CC196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02774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7291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10438B-A665-C94F-A564-599E05137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7F58E9-D002-B143-9776-E050A8426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438C2BD-817F-A641-8944-EA073F0A59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699482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656FFE-0B25-D146-A4BF-9FFA9E33C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FABEF84-F439-AC47-B934-A7F84E2261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843F04-E0BE-8F42-B79C-1A857C5CC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16326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>
            <a:extLst>
              <a:ext uri="{FF2B5EF4-FFF2-40B4-BE49-F238E27FC236}">
                <a16:creationId xmlns:a16="http://schemas.microsoft.com/office/drawing/2014/main" id="{ED9D6D10-9DC1-434F-8ABA-772DA5335D73}"/>
              </a:ext>
            </a:extLst>
          </p:cNvPr>
          <p:cNvSpPr>
            <a:spLocks noChangeShapeType="1"/>
          </p:cNvSpPr>
          <p:nvPr/>
        </p:nvSpPr>
        <p:spPr bwMode="auto">
          <a:xfrm>
            <a:off x="25400" y="1371600"/>
            <a:ext cx="79756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2DBF2A1-74FA-3640-A524-41C5833BDC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66700"/>
            <a:ext cx="7772400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 um das Titelformat zu bearbeiten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FA84687-BFDF-D44D-9340-F074A7510F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764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922F71F-49ED-1A4D-A63D-DA149B673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925" y="310832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BA1A341-5C7D-224D-8BDF-CE1414C5BD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6403975"/>
            <a:ext cx="12954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fld id="{A81B505F-FC7A-A24A-9591-A77D6B9DD9E6}" type="slidenum">
              <a:rPr lang="de-DE" altLang="de-DE"/>
              <a:pPr/>
              <a:t>‹Nr.›</a:t>
            </a:fld>
            <a:r>
              <a:rPr lang="de-DE" altLang="de-DE"/>
              <a:t> </a:t>
            </a:r>
            <a:r>
              <a:rPr lang="de-DE" altLang="de-DE" sz="1000"/>
              <a:t>Stuttgart</a:t>
            </a:r>
          </a:p>
        </p:txBody>
      </p:sp>
      <p:pic>
        <p:nvPicPr>
          <p:cNvPr id="1031" name="Picture 7">
            <a:extLst>
              <a:ext uri="{FF2B5EF4-FFF2-40B4-BE49-F238E27FC236}">
                <a16:creationId xmlns:a16="http://schemas.microsoft.com/office/drawing/2014/main" id="{2C53945B-1508-4449-A229-4584E27AC7A7}"/>
              </a:ext>
            </a:extLst>
          </p:cNvPr>
          <p:cNvPicPr>
            <a:picLocks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188" y="1435100"/>
            <a:ext cx="7504112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Monotype Sorts" pitchFamily="2" charset="2"/>
        <a:buChar char="*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Monotype Sorts" pitchFamily="2" charset="2"/>
        <a:buChar char="V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Monotype Sorts" pitchFamily="2" charset="2"/>
        <a:buChar char="V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*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Monotype Sorts" pitchFamily="2" charset="2"/>
        <a:buChar char="*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0649A625-9AF8-8744-9163-F1DF4B4C7BC0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375" y="1704975"/>
            <a:ext cx="7504113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9" name="Rectangle 3">
            <a:extLst>
              <a:ext uri="{FF2B5EF4-FFF2-40B4-BE49-F238E27FC236}">
                <a16:creationId xmlns:a16="http://schemas.microsoft.com/office/drawing/2014/main" id="{756DC5B8-A33B-D54F-A3ED-A99FCEEFFC4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 anchor="ctr"/>
          <a:lstStyle/>
          <a:p>
            <a:r>
              <a:rPr lang="de-DE" altLang="de-DE" sz="4400" dirty="0"/>
              <a:t>Einführung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4D69A232-3B52-3547-8B01-72FB51CE55B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noFill/>
          <a:ln/>
        </p:spPr>
        <p:txBody>
          <a:bodyPr anchor="t" anchorCtr="0"/>
          <a:lstStyle/>
          <a:p>
            <a:pPr marL="342900" indent="-342900"/>
            <a:r>
              <a:rPr lang="de-DE" altLang="de-DE" sz="3200" dirty="0"/>
              <a:t>Professor Dr. Detlef Müller-Böling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4C6C475C-F291-C841-B381-A2B483FECC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6313" y="5024438"/>
            <a:ext cx="46513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de-DE" altLang="de-DE"/>
              <a:t> Centrum für Hochschulentwicklung</a:t>
            </a:r>
          </a:p>
        </p:txBody>
      </p:sp>
      <p:pic>
        <p:nvPicPr>
          <p:cNvPr id="4102" name="Picture 6">
            <a:extLst>
              <a:ext uri="{FF2B5EF4-FFF2-40B4-BE49-F238E27FC236}">
                <a16:creationId xmlns:a16="http://schemas.microsoft.com/office/drawing/2014/main" id="{F783E49C-B756-034C-A494-964105F9614E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5" y="5029200"/>
            <a:ext cx="652463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926BE386-2216-3544-93BE-F8F579927B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Thema </a:t>
            </a:r>
            <a:r>
              <a:rPr lang="de-DE" altLang="de-DE" sz="3600">
                <a:solidFill>
                  <a:schemeClr val="accent1"/>
                </a:solidFill>
                <a:sym typeface="Monotype Sorts" pitchFamily="2" charset="2"/>
              </a:rPr>
              <a:t></a:t>
            </a:r>
            <a:r>
              <a:rPr lang="de-DE" altLang="de-DE" sz="3600">
                <a:sym typeface="Monotype Sorts" pitchFamily="2" charset="2"/>
              </a:rPr>
              <a:t>: Instrumente der strategischen</a:t>
            </a:r>
            <a:br>
              <a:rPr lang="de-DE" altLang="de-DE" sz="3600">
                <a:sym typeface="Monotype Sorts" pitchFamily="2" charset="2"/>
              </a:rPr>
            </a:br>
            <a:r>
              <a:rPr lang="de-DE" altLang="de-DE" sz="3600">
                <a:sym typeface="Monotype Sorts" pitchFamily="2" charset="2"/>
              </a:rPr>
              <a:t>		 Planung</a:t>
            </a:r>
            <a:endParaRPr lang="de-DE" altLang="de-DE" sz="3600"/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17FB245F-402D-F143-8599-5D1BFB26A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1524000"/>
            <a:ext cx="2286000" cy="1981200"/>
          </a:xfrm>
          <a:prstGeom prst="rect">
            <a:avLst/>
          </a:prstGeom>
          <a:solidFill>
            <a:srgbClr val="EAEAEA">
              <a:alpha val="50000"/>
            </a:srgbClr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000"/>
              <a:t>Bestandsaufnahme</a:t>
            </a:r>
          </a:p>
          <a:p>
            <a:pPr algn="ctr"/>
            <a:r>
              <a:rPr lang="de-DE" altLang="de-DE" sz="2000"/>
              <a:t>bestehender Ansätze</a:t>
            </a:r>
          </a:p>
          <a:p>
            <a:pPr algn="ctr"/>
            <a:r>
              <a:rPr lang="de-DE" altLang="de-DE" sz="2000"/>
              <a:t>der strategischen </a:t>
            </a:r>
          </a:p>
          <a:p>
            <a:pPr algn="ctr"/>
            <a:r>
              <a:rPr lang="de-DE" altLang="de-DE" sz="2000"/>
              <a:t>Planungen</a:t>
            </a:r>
          </a:p>
        </p:txBody>
      </p:sp>
      <p:sp>
        <p:nvSpPr>
          <p:cNvPr id="61446" name="Rectangle 6">
            <a:extLst>
              <a:ext uri="{FF2B5EF4-FFF2-40B4-BE49-F238E27FC236}">
                <a16:creationId xmlns:a16="http://schemas.microsoft.com/office/drawing/2014/main" id="{D41A6D8A-97F3-7F40-9729-EC9F4EBAAF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1524000"/>
            <a:ext cx="2514600" cy="1981200"/>
          </a:xfrm>
          <a:prstGeom prst="rect">
            <a:avLst/>
          </a:prstGeom>
          <a:solidFill>
            <a:srgbClr val="EAEAEA">
              <a:alpha val="50000"/>
            </a:srgbClr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000"/>
              <a:t>ggf. Erarbeitung neuer</a:t>
            </a:r>
          </a:p>
          <a:p>
            <a:pPr algn="ctr"/>
            <a:r>
              <a:rPr lang="de-DE" altLang="de-DE" sz="2000"/>
              <a:t>Instrumente zur</a:t>
            </a:r>
          </a:p>
          <a:p>
            <a:pPr algn="ctr"/>
            <a:r>
              <a:rPr lang="de-DE" altLang="de-DE" sz="2000"/>
              <a:t>Generierung </a:t>
            </a:r>
          </a:p>
          <a:p>
            <a:pPr algn="ctr"/>
            <a:r>
              <a:rPr lang="de-DE" altLang="de-DE" sz="2000"/>
              <a:t>strategischer Planungen,</a:t>
            </a:r>
          </a:p>
          <a:p>
            <a:pPr algn="ctr"/>
            <a:r>
              <a:rPr lang="de-DE" altLang="de-DE" sz="2000"/>
              <a:t>die zu neuer Rolle des</a:t>
            </a:r>
          </a:p>
          <a:p>
            <a:pPr algn="ctr"/>
            <a:r>
              <a:rPr lang="de-DE" altLang="de-DE" sz="2000"/>
              <a:t>Ministeriums  passen</a:t>
            </a:r>
          </a:p>
        </p:txBody>
      </p:sp>
      <p:sp>
        <p:nvSpPr>
          <p:cNvPr id="61447" name="Rectangle 7">
            <a:extLst>
              <a:ext uri="{FF2B5EF4-FFF2-40B4-BE49-F238E27FC236}">
                <a16:creationId xmlns:a16="http://schemas.microsoft.com/office/drawing/2014/main" id="{D78517DA-6A08-0F47-9285-95D985AF78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1524000"/>
            <a:ext cx="2286000" cy="1981200"/>
          </a:xfrm>
          <a:prstGeom prst="rect">
            <a:avLst/>
          </a:prstGeom>
          <a:solidFill>
            <a:srgbClr val="EAEAEA">
              <a:alpha val="50000"/>
            </a:srgbClr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000"/>
              <a:t>Schaffung von </a:t>
            </a:r>
          </a:p>
          <a:p>
            <a:pPr algn="ctr"/>
            <a:r>
              <a:rPr lang="de-DE" altLang="de-DE" sz="2000"/>
              <a:t>Instrumenten zur</a:t>
            </a:r>
          </a:p>
          <a:p>
            <a:pPr algn="ctr"/>
            <a:r>
              <a:rPr lang="de-DE" altLang="de-DE" sz="2000"/>
              <a:t>Durchsetzung</a:t>
            </a:r>
          </a:p>
          <a:p>
            <a:pPr algn="ctr"/>
            <a:r>
              <a:rPr lang="de-DE" altLang="de-DE" sz="2000"/>
              <a:t>strategischer </a:t>
            </a:r>
          </a:p>
          <a:p>
            <a:pPr algn="ctr"/>
            <a:r>
              <a:rPr lang="de-DE" altLang="de-DE" sz="2000"/>
              <a:t>Planungen</a:t>
            </a:r>
          </a:p>
        </p:txBody>
      </p:sp>
      <p:sp>
        <p:nvSpPr>
          <p:cNvPr id="61448" name="AutoShape 8">
            <a:extLst>
              <a:ext uri="{FF2B5EF4-FFF2-40B4-BE49-F238E27FC236}">
                <a16:creationId xmlns:a16="http://schemas.microsoft.com/office/drawing/2014/main" id="{D2D00EE2-1DC3-4A4F-84C8-9A4B2D71E7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9350" y="2362200"/>
            <a:ext cx="685800" cy="533400"/>
          </a:xfrm>
          <a:prstGeom prst="notchedRightArrow">
            <a:avLst>
              <a:gd name="adj1" fmla="val 50000"/>
              <a:gd name="adj2" fmla="val 3214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449" name="AutoShape 9">
            <a:extLst>
              <a:ext uri="{FF2B5EF4-FFF2-40B4-BE49-F238E27FC236}">
                <a16:creationId xmlns:a16="http://schemas.microsoft.com/office/drawing/2014/main" id="{3E10E36A-C2C5-774B-B75A-4F9AE90BF2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2362200"/>
            <a:ext cx="685800" cy="533400"/>
          </a:xfrm>
          <a:prstGeom prst="notchedRightArrow">
            <a:avLst>
              <a:gd name="adj1" fmla="val 50000"/>
              <a:gd name="adj2" fmla="val 3214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450" name="AutoShape 10">
            <a:extLst>
              <a:ext uri="{FF2B5EF4-FFF2-40B4-BE49-F238E27FC236}">
                <a16:creationId xmlns:a16="http://schemas.microsoft.com/office/drawing/2014/main" id="{AEBA604A-4485-4542-BC66-0834CA7E5D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050" y="3619500"/>
            <a:ext cx="609600" cy="4572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451" name="AutoShape 11">
            <a:extLst>
              <a:ext uri="{FF2B5EF4-FFF2-40B4-BE49-F238E27FC236}">
                <a16:creationId xmlns:a16="http://schemas.microsoft.com/office/drawing/2014/main" id="{54E9A2F4-EB29-ED41-B27B-F1DB746BFC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3619500"/>
            <a:ext cx="609600" cy="4572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452" name="AutoShape 12">
            <a:extLst>
              <a:ext uri="{FF2B5EF4-FFF2-40B4-BE49-F238E27FC236}">
                <a16:creationId xmlns:a16="http://schemas.microsoft.com/office/drawing/2014/main" id="{92C5045E-EF48-414D-A8AB-DF3A2B923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3619500"/>
            <a:ext cx="609600" cy="4572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454" name="Text Box 14">
            <a:extLst>
              <a:ext uri="{FF2B5EF4-FFF2-40B4-BE49-F238E27FC236}">
                <a16:creationId xmlns:a16="http://schemas.microsoft.com/office/drawing/2014/main" id="{DAEFC96A-1659-0C45-9A0E-8F4A122AF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88" y="4191000"/>
            <a:ext cx="20701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 sz="2000"/>
              <a:t> Rolle der</a:t>
            </a:r>
          </a:p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sz="2000"/>
              <a:t>    „intermediären“</a:t>
            </a:r>
          </a:p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sz="2000"/>
              <a:t>    Kommissionen</a:t>
            </a:r>
          </a:p>
        </p:txBody>
      </p:sp>
      <p:sp>
        <p:nvSpPr>
          <p:cNvPr id="61455" name="Text Box 15">
            <a:extLst>
              <a:ext uri="{FF2B5EF4-FFF2-40B4-BE49-F238E27FC236}">
                <a16:creationId xmlns:a16="http://schemas.microsoft.com/office/drawing/2014/main" id="{3124F75D-F1CE-7846-A083-EFF7C2B5C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2125" y="4038600"/>
            <a:ext cx="3090863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 sz="2000"/>
              <a:t> Stärken-Schwächen-</a:t>
            </a:r>
          </a:p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sz="2000"/>
              <a:t>     Analysen</a:t>
            </a:r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 sz="2000"/>
              <a:t> Wettbewerbs-/Umwelt-</a:t>
            </a:r>
          </a:p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sz="2000"/>
              <a:t>     analysen</a:t>
            </a:r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 sz="2000"/>
              <a:t> Delphi-Studien</a:t>
            </a:r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 sz="2000"/>
              <a:t> ministeriumsinterne</a:t>
            </a:r>
          </a:p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sz="2000"/>
              <a:t>     Workshops</a:t>
            </a:r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 sz="2000"/>
              <a:t> Auswertung strategisches</a:t>
            </a:r>
          </a:p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sz="2000"/>
              <a:t>     Berichtswesen</a:t>
            </a:r>
          </a:p>
        </p:txBody>
      </p:sp>
      <p:sp>
        <p:nvSpPr>
          <p:cNvPr id="61456" name="Text Box 16">
            <a:extLst>
              <a:ext uri="{FF2B5EF4-FFF2-40B4-BE49-F238E27FC236}">
                <a16:creationId xmlns:a16="http://schemas.microsoft.com/office/drawing/2014/main" id="{482B60E7-4DB4-CD45-B429-20773A21CC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4925" y="4175125"/>
            <a:ext cx="263207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 sz="2000"/>
              <a:t> Pakte/Kontrakte</a:t>
            </a:r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 sz="2000"/>
              <a:t> Berichtspflichten</a:t>
            </a:r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 sz="2000"/>
              <a:t> Programmförderung</a:t>
            </a:r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 sz="2000"/>
              <a:t> Finanzierungsmodell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F52CC9D5-C147-A540-A6D0-D27D298472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Thema </a:t>
            </a:r>
            <a:r>
              <a:rPr lang="de-DE" altLang="de-DE" sz="3600">
                <a:solidFill>
                  <a:schemeClr val="accent1"/>
                </a:solidFill>
                <a:sym typeface="Monotype Sorts" pitchFamily="2" charset="2"/>
              </a:rPr>
              <a:t></a:t>
            </a:r>
            <a:r>
              <a:rPr lang="de-DE" altLang="de-DE" sz="3600">
                <a:sym typeface="Monotype Sorts" pitchFamily="2" charset="2"/>
              </a:rPr>
              <a:t>: Aktuelle Beispiele</a:t>
            </a:r>
            <a:endParaRPr lang="de-DE" altLang="de-DE" sz="3600"/>
          </a:p>
        </p:txBody>
      </p:sp>
      <p:sp>
        <p:nvSpPr>
          <p:cNvPr id="62467" name="Text Box 3">
            <a:extLst>
              <a:ext uri="{FF2B5EF4-FFF2-40B4-BE49-F238E27FC236}">
                <a16:creationId xmlns:a16="http://schemas.microsoft.com/office/drawing/2014/main" id="{B3BAC89B-7F6F-AE4F-AE85-37B9351406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1666875"/>
            <a:ext cx="7897813" cy="3563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/>
              <a:t>	</a:t>
            </a:r>
            <a:r>
              <a:rPr lang="de-DE" altLang="de-DE">
                <a:solidFill>
                  <a:schemeClr val="accent1"/>
                </a:solidFill>
                <a:sym typeface="Monotype Sorts" pitchFamily="2" charset="2"/>
              </a:rPr>
              <a:t></a:t>
            </a:r>
            <a:r>
              <a:rPr lang="de-DE" altLang="de-DE">
                <a:sym typeface="Monotype Sorts" pitchFamily="2" charset="2"/>
              </a:rPr>
              <a:t> </a:t>
            </a:r>
            <a:r>
              <a:rPr lang="de-DE" altLang="de-DE" sz="2800">
                <a:sym typeface="Monotype Sorts" pitchFamily="2" charset="2"/>
              </a:rPr>
              <a:t>Virtualisierung der Hochschule</a:t>
            </a:r>
          </a:p>
          <a:p>
            <a:r>
              <a:rPr lang="de-DE" altLang="de-DE" sz="2800">
                <a:sym typeface="Monotype Sorts" pitchFamily="2" charset="2"/>
              </a:rPr>
              <a:t>		</a:t>
            </a:r>
          </a:p>
          <a:p>
            <a:r>
              <a:rPr lang="de-DE" altLang="de-DE">
                <a:sym typeface="Monotype Sorts" pitchFamily="2" charset="2"/>
              </a:rPr>
              <a:t>		   derzeitiger Ansatz: Forschungsförderung,</a:t>
            </a:r>
          </a:p>
          <a:p>
            <a:r>
              <a:rPr lang="de-DE" altLang="de-DE">
                <a:sym typeface="Monotype Sorts" pitchFamily="2" charset="2"/>
              </a:rPr>
              <a:t>		   Wie dauerhaft verankern?</a:t>
            </a:r>
          </a:p>
          <a:p>
            <a:endParaRPr lang="de-DE" altLang="de-DE">
              <a:sym typeface="Monotype Sorts" pitchFamily="2" charset="2"/>
            </a:endParaRPr>
          </a:p>
          <a:p>
            <a:endParaRPr lang="de-DE" altLang="de-DE">
              <a:sym typeface="Monotype Sorts" pitchFamily="2" charset="2"/>
            </a:endParaRPr>
          </a:p>
          <a:p>
            <a:r>
              <a:rPr lang="de-DE" altLang="de-DE">
                <a:sym typeface="Monotype Sorts" pitchFamily="2" charset="2"/>
              </a:rPr>
              <a:t>	</a:t>
            </a:r>
            <a:r>
              <a:rPr lang="de-DE" altLang="de-DE">
                <a:solidFill>
                  <a:schemeClr val="accent1"/>
                </a:solidFill>
                <a:sym typeface="Monotype Sorts" pitchFamily="2" charset="2"/>
              </a:rPr>
              <a:t></a:t>
            </a:r>
            <a:r>
              <a:rPr lang="de-DE" altLang="de-DE">
                <a:sym typeface="Monotype Sorts" pitchFamily="2" charset="2"/>
              </a:rPr>
              <a:t> </a:t>
            </a:r>
            <a:r>
              <a:rPr lang="de-DE" altLang="de-DE" sz="2800">
                <a:sym typeface="Monotype Sorts" pitchFamily="2" charset="2"/>
              </a:rPr>
              <a:t>Öffnung zum Beschäftigungssystem</a:t>
            </a:r>
            <a:endParaRPr lang="de-DE" altLang="de-DE">
              <a:sym typeface="Monotype Sorts" pitchFamily="2" charset="2"/>
            </a:endParaRPr>
          </a:p>
          <a:p>
            <a:endParaRPr lang="de-DE" altLang="de-DE">
              <a:sym typeface="Monotype Sorts" pitchFamily="2" charset="2"/>
            </a:endParaRPr>
          </a:p>
          <a:p>
            <a:r>
              <a:rPr lang="de-DE" altLang="de-DE">
                <a:sym typeface="Monotype Sorts" pitchFamily="2" charset="2"/>
              </a:rPr>
              <a:t>                            strategische Orientierung: Bologna-Erklärung</a:t>
            </a:r>
            <a:endParaRPr lang="de-DE" altLang="de-DE"/>
          </a:p>
        </p:txBody>
      </p:sp>
      <p:sp>
        <p:nvSpPr>
          <p:cNvPr id="62468" name="AutoShape 4">
            <a:extLst>
              <a:ext uri="{FF2B5EF4-FFF2-40B4-BE49-F238E27FC236}">
                <a16:creationId xmlns:a16="http://schemas.microsoft.com/office/drawing/2014/main" id="{F8E2E553-91B0-A644-86FB-7E3039D641BB}"/>
              </a:ext>
            </a:extLst>
          </p:cNvPr>
          <p:cNvSpPr>
            <a:spLocks noChangeArrowheads="1"/>
          </p:cNvSpPr>
          <p:nvPr/>
        </p:nvSpPr>
        <p:spPr bwMode="auto">
          <a:xfrm rot="-16141373">
            <a:off x="1903413" y="3143250"/>
            <a:ext cx="609600" cy="342900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2469" name="AutoShape 5">
            <a:extLst>
              <a:ext uri="{FF2B5EF4-FFF2-40B4-BE49-F238E27FC236}">
                <a16:creationId xmlns:a16="http://schemas.microsoft.com/office/drawing/2014/main" id="{E8250B1B-6862-3940-B2BB-14F49FFBE4F9}"/>
              </a:ext>
            </a:extLst>
          </p:cNvPr>
          <p:cNvSpPr>
            <a:spLocks noChangeArrowheads="1"/>
          </p:cNvSpPr>
          <p:nvPr/>
        </p:nvSpPr>
        <p:spPr bwMode="auto">
          <a:xfrm rot="-16141373">
            <a:off x="1924050" y="5314950"/>
            <a:ext cx="609600" cy="342900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2E58B292-84D0-CD46-B5AF-CC3771F033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Bologna-Erklärung</a:t>
            </a:r>
          </a:p>
        </p:txBody>
      </p:sp>
      <p:sp>
        <p:nvSpPr>
          <p:cNvPr id="63491" name="Text Box 3">
            <a:extLst>
              <a:ext uri="{FF2B5EF4-FFF2-40B4-BE49-F238E27FC236}">
                <a16:creationId xmlns:a16="http://schemas.microsoft.com/office/drawing/2014/main" id="{DEB70B51-7F37-994F-AB03-4D7BA2455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793875"/>
            <a:ext cx="8982075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/>
              <a:t>Teilziel „Öffnung zum Beschäftigungssystem“:</a:t>
            </a:r>
          </a:p>
          <a:p>
            <a:endParaRPr lang="de-DE" altLang="de-DE"/>
          </a:p>
          <a:p>
            <a:r>
              <a:rPr lang="de-DE" altLang="de-DE"/>
              <a:t>	</a:t>
            </a:r>
            <a:r>
              <a:rPr lang="de-DE" altLang="de-DE">
                <a:solidFill>
                  <a:schemeClr val="accent1"/>
                </a:solidFill>
                <a:sym typeface="Monotype Sorts" pitchFamily="2" charset="2"/>
              </a:rPr>
              <a:t></a:t>
            </a:r>
            <a:r>
              <a:rPr lang="de-DE" altLang="de-DE">
                <a:sym typeface="Monotype Sorts" pitchFamily="2" charset="2"/>
              </a:rPr>
              <a:t> europaweite Beschäftigungsmöglichkeiten durch transparente</a:t>
            </a:r>
          </a:p>
          <a:p>
            <a:r>
              <a:rPr lang="de-DE" altLang="de-DE">
                <a:sym typeface="Monotype Sorts" pitchFamily="2" charset="2"/>
              </a:rPr>
              <a:t>	     und vergleichbare Abschlüsse (Beitrag dazu auch durch</a:t>
            </a:r>
          </a:p>
          <a:p>
            <a:r>
              <a:rPr lang="de-DE" altLang="de-DE">
                <a:sym typeface="Monotype Sorts" pitchFamily="2" charset="2"/>
              </a:rPr>
              <a:t>	     Kooperation bei Qualitätssicherung)</a:t>
            </a:r>
          </a:p>
          <a:p>
            <a:r>
              <a:rPr lang="de-DE" altLang="de-DE">
                <a:sym typeface="Monotype Sorts" pitchFamily="2" charset="2"/>
              </a:rPr>
              <a:t>	</a:t>
            </a:r>
            <a:r>
              <a:rPr lang="de-DE" altLang="de-DE">
                <a:solidFill>
                  <a:schemeClr val="accent1"/>
                </a:solidFill>
                <a:sym typeface="Monotype Sorts" pitchFamily="2" charset="2"/>
              </a:rPr>
              <a:t></a:t>
            </a:r>
            <a:r>
              <a:rPr lang="de-DE" altLang="de-DE">
                <a:sym typeface="Monotype Sorts" pitchFamily="2" charset="2"/>
              </a:rPr>
              <a:t> gestufte Abschlüsse, erster mind. 3 Jahre und relevant für</a:t>
            </a:r>
          </a:p>
          <a:p>
            <a:r>
              <a:rPr lang="de-DE" altLang="de-DE">
                <a:sym typeface="Monotype Sorts" pitchFamily="2" charset="2"/>
              </a:rPr>
              <a:t>	     europ. Arbeitsmarkt</a:t>
            </a:r>
          </a:p>
          <a:p>
            <a:r>
              <a:rPr lang="de-DE" altLang="de-DE">
                <a:sym typeface="Monotype Sorts" pitchFamily="2" charset="2"/>
              </a:rPr>
              <a:t>	</a:t>
            </a:r>
            <a:r>
              <a:rPr lang="de-DE" altLang="de-DE">
                <a:solidFill>
                  <a:schemeClr val="accent1"/>
                </a:solidFill>
                <a:sym typeface="Monotype Sorts" pitchFamily="2" charset="2"/>
              </a:rPr>
              <a:t></a:t>
            </a:r>
            <a:r>
              <a:rPr lang="de-DE" altLang="de-DE">
                <a:sym typeface="Monotype Sorts" pitchFamily="2" charset="2"/>
              </a:rPr>
              <a:t> Einführung credit point system (inkl. lifelong learning)</a:t>
            </a:r>
          </a:p>
          <a:p>
            <a:endParaRPr lang="de-DE" altLang="de-DE">
              <a:sym typeface="Monotype Sorts" pitchFamily="2" charset="2"/>
            </a:endParaRPr>
          </a:p>
          <a:p>
            <a:pPr>
              <a:buClr>
                <a:schemeClr val="accent1"/>
              </a:buClr>
              <a:buFont typeface="Monotype Sorts" pitchFamily="2" charset="2"/>
              <a:buChar char="ê"/>
            </a:pPr>
            <a:r>
              <a:rPr lang="de-DE" altLang="de-DE"/>
              <a:t> klarer Weg vorgegeben,</a:t>
            </a:r>
          </a:p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/>
              <a:t>    Anstrengungen zur Umsetzung nötig!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>
            <a:extLst>
              <a:ext uri="{FF2B5EF4-FFF2-40B4-BE49-F238E27FC236}">
                <a16:creationId xmlns:a16="http://schemas.microsoft.com/office/drawing/2014/main" id="{88B98FD5-0A02-A143-806D-E2017146C753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0" y="1455738"/>
            <a:ext cx="7956550" cy="462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7" name="Rectangle 3">
            <a:extLst>
              <a:ext uri="{FF2B5EF4-FFF2-40B4-BE49-F238E27FC236}">
                <a16:creationId xmlns:a16="http://schemas.microsoft.com/office/drawing/2014/main" id="{66F45C4F-D8A1-CB44-B72E-8E23416197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 dirty="0"/>
              <a:t>Ziele des Workshops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92FFB238-389B-0749-94C0-14A947A835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de-DE" altLang="de-DE" dirty="0"/>
              <a:t>Bestandsaufnahme der Reform</a:t>
            </a:r>
            <a:br>
              <a:rPr lang="de-DE" altLang="de-DE" dirty="0"/>
            </a:br>
            <a:r>
              <a:rPr lang="de-DE" altLang="de-DE" dirty="0"/>
              <a:t>- „Selbstevaluation“ des MWK</a:t>
            </a:r>
          </a:p>
          <a:p>
            <a:r>
              <a:rPr lang="de-DE" altLang="de-DE" dirty="0"/>
              <a:t>Informationsaustausch über „</a:t>
            </a:r>
            <a:r>
              <a:rPr lang="de-DE" altLang="de-DE" dirty="0" err="1"/>
              <a:t>best</a:t>
            </a:r>
            <a:r>
              <a:rPr lang="de-DE" altLang="de-DE" dirty="0"/>
              <a:t> </a:t>
            </a:r>
            <a:r>
              <a:rPr lang="de-DE" altLang="de-DE" dirty="0" err="1"/>
              <a:t>practice</a:t>
            </a:r>
            <a:r>
              <a:rPr lang="de-DE" altLang="de-DE" dirty="0"/>
              <a:t>“</a:t>
            </a:r>
          </a:p>
          <a:p>
            <a:r>
              <a:rPr lang="de-DE" altLang="de-DE" dirty="0"/>
              <a:t>Rolle des MWK im </a:t>
            </a:r>
            <a:br>
              <a:rPr lang="de-DE" altLang="de-DE" dirty="0"/>
            </a:br>
            <a:r>
              <a:rPr lang="de-DE" altLang="de-DE" dirty="0"/>
              <a:t>Neuen Steuerungsmodell</a:t>
            </a:r>
          </a:p>
          <a:p>
            <a:r>
              <a:rPr lang="de-DE" altLang="de-DE" dirty="0"/>
              <a:t>weiterer Handlungsbedarf</a:t>
            </a:r>
          </a:p>
          <a:p>
            <a:r>
              <a:rPr lang="de-DE" altLang="de-DE" dirty="0"/>
              <a:t>mittelfristige Perspektive der Reform</a:t>
            </a:r>
          </a:p>
          <a:p>
            <a:endParaRPr lang="de-DE" altLang="de-DE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>
            <a:extLst>
              <a:ext uri="{FF2B5EF4-FFF2-40B4-BE49-F238E27FC236}">
                <a16:creationId xmlns:a16="http://schemas.microsoft.com/office/drawing/2014/main" id="{FC8C6592-5767-7249-B263-7CAE718D6C33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0" y="1455738"/>
            <a:ext cx="7956550" cy="462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F019EBDC-4F7B-FB41-96BD-91EA4D624E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 dirty="0"/>
              <a:t>Rolle des CHE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97405F8-4A26-F140-882E-E7C8B9EC38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de-DE" altLang="de-DE" dirty="0"/>
              <a:t>Moderator / „Katalysator“</a:t>
            </a:r>
          </a:p>
          <a:p>
            <a:r>
              <a:rPr lang="de-DE" altLang="de-DE" dirty="0"/>
              <a:t>Sparringspartner</a:t>
            </a:r>
          </a:p>
          <a:p>
            <a:r>
              <a:rPr lang="de-DE" altLang="de-DE" dirty="0"/>
              <a:t>Informationsvermittler </a:t>
            </a:r>
          </a:p>
          <a:p>
            <a:r>
              <a:rPr lang="de-DE" altLang="de-DE" dirty="0"/>
              <a:t>Dienstleister (Dokumentation)</a:t>
            </a:r>
            <a:br>
              <a:rPr lang="de-DE" altLang="de-DE" dirty="0"/>
            </a:br>
            <a:endParaRPr lang="de-DE" altLang="de-DE" dirty="0"/>
          </a:p>
          <a:p>
            <a:pPr>
              <a:buFont typeface="Monotype Sorts" pitchFamily="2" charset="2"/>
              <a:buChar char="ê"/>
            </a:pPr>
            <a:r>
              <a:rPr lang="de-DE" altLang="de-DE" dirty="0"/>
              <a:t>kein „Besserwisser“</a:t>
            </a:r>
          </a:p>
          <a:p>
            <a:pPr>
              <a:buFont typeface="Monotype Sorts" pitchFamily="2" charset="2"/>
              <a:buChar char="ê"/>
            </a:pPr>
            <a:r>
              <a:rPr lang="de-DE" altLang="de-DE" dirty="0"/>
              <a:t>Elaboration statt Proklamation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0FBE61D9-AEA2-B84A-A18F-4A665F17FAA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74625" y="2667000"/>
            <a:ext cx="8969375" cy="1143000"/>
          </a:xfrm>
          <a:noFill/>
          <a:ln/>
        </p:spPr>
        <p:txBody>
          <a:bodyPr anchor="ctr"/>
          <a:lstStyle/>
          <a:p>
            <a:r>
              <a:rPr lang="de-DE" altLang="de-DE" sz="4000" b="1">
                <a:solidFill>
                  <a:schemeClr val="tx1"/>
                </a:solidFill>
              </a:rPr>
              <a:t>Hochschulstrukturplanung</a:t>
            </a:r>
            <a:br>
              <a:rPr lang="de-DE" altLang="de-DE" sz="4000" b="1">
                <a:solidFill>
                  <a:schemeClr val="tx1"/>
                </a:solidFill>
              </a:rPr>
            </a:br>
            <a:r>
              <a:rPr lang="de-DE" altLang="de-DE" sz="4000">
                <a:solidFill>
                  <a:schemeClr val="tx1"/>
                </a:solidFill>
              </a:rPr>
              <a:t>Die Rolle des Staates</a:t>
            </a:r>
            <a:br>
              <a:rPr lang="de-DE" altLang="de-DE" sz="4000">
                <a:solidFill>
                  <a:schemeClr val="tx1"/>
                </a:solidFill>
              </a:rPr>
            </a:br>
            <a:br>
              <a:rPr lang="de-DE" altLang="de-DE" sz="4000">
                <a:solidFill>
                  <a:schemeClr val="tx1"/>
                </a:solidFill>
              </a:rPr>
            </a:br>
            <a:r>
              <a:rPr lang="de-DE" altLang="de-DE" sz="4000" b="1">
                <a:solidFill>
                  <a:schemeClr val="tx1"/>
                </a:solidFill>
              </a:rPr>
              <a:t>- Kurzstatement -</a:t>
            </a:r>
            <a:endParaRPr lang="de-DE" altLang="de-DE" sz="4000">
              <a:solidFill>
                <a:schemeClr val="tx1"/>
              </a:solidFill>
            </a:endParaRP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3603E981-DC36-EF46-AD2A-5D6F4E59876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55725" y="4800600"/>
            <a:ext cx="6400800" cy="1752600"/>
          </a:xfrm>
          <a:noFill/>
          <a:ln/>
        </p:spPr>
        <p:txBody>
          <a:bodyPr anchor="t" anchorCtr="0"/>
          <a:lstStyle/>
          <a:p>
            <a:pPr marL="342900" indent="-342900"/>
            <a:r>
              <a:rPr lang="de-DE" altLang="de-DE" sz="2800"/>
              <a:t>Prof. Dr. Detlef Müller-Böling</a:t>
            </a:r>
          </a:p>
          <a:p>
            <a:pPr marL="342900" indent="-342900"/>
            <a:r>
              <a:rPr lang="de-DE" altLang="de-DE" sz="2800"/>
              <a:t>CHE Centrum für Hochschulentwicklung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92A2F1F4-7177-DA43-9000-9FD3CFB0FB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Themen</a:t>
            </a:r>
          </a:p>
        </p:txBody>
      </p:sp>
      <p:sp>
        <p:nvSpPr>
          <p:cNvPr id="52229" name="Text Box 5">
            <a:extLst>
              <a:ext uri="{FF2B5EF4-FFF2-40B4-BE49-F238E27FC236}">
                <a16:creationId xmlns:a16="http://schemas.microsoft.com/office/drawing/2014/main" id="{EEFB33F7-C310-2040-9595-1A2D18D9A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5700" y="2328863"/>
            <a:ext cx="6480175" cy="308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chemeClr val="accent1"/>
              </a:buClr>
              <a:buFont typeface="Monotype Sorts" pitchFamily="2" charset="2"/>
              <a:buChar char="¬"/>
            </a:pPr>
            <a:r>
              <a:rPr lang="de-DE" altLang="de-DE" sz="2800"/>
              <a:t> Rolle des Staates bei der Strategiebildung</a:t>
            </a:r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endParaRPr lang="de-DE" altLang="de-DE" sz="2800"/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endParaRPr lang="de-DE" altLang="de-DE" sz="2800"/>
          </a:p>
          <a:p>
            <a:pPr>
              <a:buClr>
                <a:schemeClr val="accent1"/>
              </a:buClr>
              <a:buFont typeface="Monotype Sorts" pitchFamily="2" charset="2"/>
              <a:buChar char="­"/>
            </a:pPr>
            <a:r>
              <a:rPr lang="de-DE" altLang="de-DE" sz="2800"/>
              <a:t> Instrumente der strategischen Planung</a:t>
            </a:r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endParaRPr lang="de-DE" altLang="de-DE" sz="2800"/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endParaRPr lang="de-DE" altLang="de-DE" sz="2800"/>
          </a:p>
          <a:p>
            <a:pPr>
              <a:buClr>
                <a:schemeClr val="accent1"/>
              </a:buClr>
              <a:buFont typeface="Monotype Sorts" pitchFamily="2" charset="2"/>
              <a:buChar char="®"/>
            </a:pPr>
            <a:r>
              <a:rPr lang="de-DE" altLang="de-DE" sz="2800"/>
              <a:t> Aktuelle Beispiele für strategischer Ziele</a:t>
            </a:r>
            <a:endParaRPr lang="de-DE" altLang="de-D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>
            <a:extLst>
              <a:ext uri="{FF2B5EF4-FFF2-40B4-BE49-F238E27FC236}">
                <a16:creationId xmlns:a16="http://schemas.microsoft.com/office/drawing/2014/main" id="{1B12D863-60F2-A444-BF65-81CF3C091B04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0" y="1455738"/>
            <a:ext cx="7956550" cy="462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4515" name="Rectangle 3">
            <a:extLst>
              <a:ext uri="{FF2B5EF4-FFF2-40B4-BE49-F238E27FC236}">
                <a16:creationId xmlns:a16="http://schemas.microsoft.com/office/drawing/2014/main" id="{C8B53141-EE9D-3245-A26D-24B4F7AF59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 sz="3600"/>
              <a:t>Thema </a:t>
            </a:r>
            <a:r>
              <a:rPr lang="de-DE" altLang="de-DE" sz="3600">
                <a:solidFill>
                  <a:schemeClr val="accent1"/>
                </a:solidFill>
                <a:sym typeface="Monotype Sorts" pitchFamily="2" charset="2"/>
              </a:rPr>
              <a:t></a:t>
            </a:r>
            <a:r>
              <a:rPr lang="de-DE" altLang="de-DE" sz="3600">
                <a:sym typeface="Monotype Sorts" pitchFamily="2" charset="2"/>
              </a:rPr>
              <a:t>: Rolle des Staates</a:t>
            </a:r>
          </a:p>
        </p:txBody>
      </p:sp>
      <p:sp>
        <p:nvSpPr>
          <p:cNvPr id="64516" name="Rectangle 4">
            <a:extLst>
              <a:ext uri="{FF2B5EF4-FFF2-40B4-BE49-F238E27FC236}">
                <a16:creationId xmlns:a16="http://schemas.microsoft.com/office/drawing/2014/main" id="{9236098A-1167-454D-9838-B2E0BA6A0A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de-DE" altLang="de-DE">
                <a:sym typeface="Monotype Sorts" pitchFamily="2" charset="2"/>
              </a:rPr>
              <a:t>Hochschulstrukturkommission</a:t>
            </a:r>
          </a:p>
          <a:p>
            <a:r>
              <a:rPr lang="de-DE" altLang="de-DE">
                <a:sym typeface="Monotype Sorts" pitchFamily="2" charset="2"/>
              </a:rPr>
              <a:t>„atmendes“ System</a:t>
            </a:r>
          </a:p>
          <a:p>
            <a:pPr lvl="1"/>
            <a:r>
              <a:rPr lang="de-DE" altLang="de-DE"/>
              <a:t>Strategische Planung bei Hochschulen</a:t>
            </a:r>
          </a:p>
          <a:p>
            <a:pPr lvl="1"/>
            <a:r>
              <a:rPr lang="de-DE" altLang="de-DE"/>
              <a:t>Partner Hochschulrat</a:t>
            </a:r>
            <a:br>
              <a:rPr lang="de-DE" altLang="de-DE"/>
            </a:br>
            <a:endParaRPr lang="de-DE" altLang="de-DE"/>
          </a:p>
          <a:p>
            <a:pPr>
              <a:buFont typeface="Monotype Sorts" pitchFamily="2" charset="2"/>
              <a:buChar char="ê"/>
            </a:pPr>
            <a:r>
              <a:rPr lang="de-DE" altLang="de-DE"/>
              <a:t>Was bleibt beim Ministerium?</a:t>
            </a:r>
          </a:p>
          <a:p>
            <a:pPr>
              <a:buFont typeface="Monotype Sorts" pitchFamily="2" charset="2"/>
              <a:buChar char="ê"/>
            </a:pPr>
            <a:r>
              <a:rPr lang="de-DE" altLang="de-DE"/>
              <a:t>Wie werden „Landesinteressen“ realisiert?</a:t>
            </a:r>
          </a:p>
          <a:p>
            <a:pPr>
              <a:buFont typeface="Monotype Sorts" pitchFamily="2" charset="2"/>
              <a:buChar char="ê"/>
            </a:pPr>
            <a:endParaRPr lang="de-DE" altLang="de-DE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52ED2DF8-0875-944C-ABA1-A5367EA709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Thema </a:t>
            </a:r>
            <a:r>
              <a:rPr lang="de-DE" altLang="de-DE" sz="3600">
                <a:solidFill>
                  <a:schemeClr val="accent1"/>
                </a:solidFill>
                <a:sym typeface="Monotype Sorts" pitchFamily="2" charset="2"/>
              </a:rPr>
              <a:t></a:t>
            </a:r>
            <a:r>
              <a:rPr lang="de-DE" altLang="de-DE" sz="3600">
                <a:sym typeface="Monotype Sorts" pitchFamily="2" charset="2"/>
              </a:rPr>
              <a:t>: Rolle des Staates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3C94313C-C94C-6841-810C-9B872F64B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057400"/>
            <a:ext cx="4343400" cy="533400"/>
          </a:xfrm>
          <a:prstGeom prst="rect">
            <a:avLst/>
          </a:prstGeom>
          <a:solidFill>
            <a:srgbClr val="EAEAEA">
              <a:alpha val="50000"/>
            </a:srgbClr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ym typeface="Monotype Sorts" pitchFamily="2" charset="2"/>
              </a:rPr>
              <a:t> politische Ziele definieren</a:t>
            </a:r>
            <a:endParaRPr lang="de-DE" altLang="de-DE"/>
          </a:p>
        </p:txBody>
      </p:sp>
      <p:sp>
        <p:nvSpPr>
          <p:cNvPr id="58373" name="Text Box 5">
            <a:extLst>
              <a:ext uri="{FF2B5EF4-FFF2-40B4-BE49-F238E27FC236}">
                <a16:creationId xmlns:a16="http://schemas.microsoft.com/office/drawing/2014/main" id="{D3EB62BC-3269-B24B-9943-42FB48EB38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67000"/>
            <a:ext cx="8426450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/>
              <a:t> Rahmen für strategische Planung/Profilbildung der Hochschulen</a:t>
            </a:r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/>
              <a:t> signalisieren politische Prioritäten</a:t>
            </a:r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endParaRPr lang="de-DE" altLang="de-DE"/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endParaRPr lang="de-DE" altLang="de-DE"/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/>
              <a:t> Gesamtkonzept für Forschungs-/Lehrfelder und -angebote </a:t>
            </a:r>
          </a:p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/>
              <a:t>     sowie Kapazitäten</a:t>
            </a:r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/>
              <a:t> konsistente Gesamtplanung im Land (Doppelaktivitäten</a:t>
            </a:r>
            <a:r>
              <a:rPr lang="de-DE" altLang="de-DE" b="1"/>
              <a:t> ...</a:t>
            </a:r>
            <a:r>
              <a:rPr lang="de-DE" altLang="de-DE"/>
              <a:t>) </a:t>
            </a:r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/>
              <a:t> realisierbar in der Rolle als Kontraktpartner für Einzelpläne</a:t>
            </a:r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/>
              <a:t> eventuell in Verbindung mit Landeshochschulrat</a:t>
            </a:r>
          </a:p>
        </p:txBody>
      </p:sp>
      <p:sp>
        <p:nvSpPr>
          <p:cNvPr id="58374" name="Rectangle 6">
            <a:extLst>
              <a:ext uri="{FF2B5EF4-FFF2-40B4-BE49-F238E27FC236}">
                <a16:creationId xmlns:a16="http://schemas.microsoft.com/office/drawing/2014/main" id="{90E1CCDE-ACF2-5147-A9E1-114D7B3325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657600"/>
            <a:ext cx="5181600" cy="533400"/>
          </a:xfrm>
          <a:prstGeom prst="rect">
            <a:avLst/>
          </a:prstGeom>
          <a:solidFill>
            <a:srgbClr val="EAEAEA">
              <a:alpha val="50000"/>
            </a:srgbClr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ym typeface="Monotype Sorts" pitchFamily="2" charset="2"/>
              </a:rPr>
              <a:t> strategische Einzelpläne abstimmen</a:t>
            </a:r>
            <a:endParaRPr lang="de-DE" altLang="de-D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8253D797-9DC0-6F4E-9EBC-29915218F3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Thema </a:t>
            </a:r>
            <a:r>
              <a:rPr lang="de-DE" altLang="de-DE" sz="3600">
                <a:solidFill>
                  <a:schemeClr val="accent1"/>
                </a:solidFill>
                <a:sym typeface="Monotype Sorts" pitchFamily="2" charset="2"/>
              </a:rPr>
              <a:t></a:t>
            </a:r>
            <a:r>
              <a:rPr lang="de-DE" altLang="de-DE" sz="3600">
                <a:sym typeface="Monotype Sorts" pitchFamily="2" charset="2"/>
              </a:rPr>
              <a:t>: Rolle des Staates 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11D85B6A-73FD-6D4B-8C0B-8E7063A9C1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338" y="1600200"/>
            <a:ext cx="6400800" cy="838200"/>
          </a:xfrm>
          <a:prstGeom prst="rect">
            <a:avLst/>
          </a:prstGeom>
          <a:solidFill>
            <a:srgbClr val="EAEAEA">
              <a:alpha val="50000"/>
            </a:srgbClr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ym typeface="Monotype Sorts" pitchFamily="2" charset="2"/>
              </a:rPr>
              <a:t> Strukturen schaffen, die strategische Planung an </a:t>
            </a:r>
          </a:p>
          <a:p>
            <a:pPr algn="ctr"/>
            <a:r>
              <a:rPr lang="de-DE" altLang="de-DE">
                <a:sym typeface="Monotype Sorts" pitchFamily="2" charset="2"/>
              </a:rPr>
              <a:t>Hochschulen befördern</a:t>
            </a:r>
            <a:endParaRPr lang="de-DE" altLang="de-DE"/>
          </a:p>
        </p:txBody>
      </p:sp>
      <p:sp>
        <p:nvSpPr>
          <p:cNvPr id="59396" name="Text Box 4">
            <a:extLst>
              <a:ext uri="{FF2B5EF4-FFF2-40B4-BE49-F238E27FC236}">
                <a16:creationId xmlns:a16="http://schemas.microsoft.com/office/drawing/2014/main" id="{51022320-74E3-AA40-8557-B09474D551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38" y="2549525"/>
            <a:ext cx="7866062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/>
              <a:t> Mindestanforderungen setzen</a:t>
            </a:r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/>
              <a:t> strategische Pläne abfordern</a:t>
            </a:r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/>
              <a:t> Hochschulrat einführen </a:t>
            </a:r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/>
              <a:t> strategische Kompetenz klar zuweisen (Leitungsstrukturen)</a:t>
            </a:r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/>
              <a:t> Kontrakte schließen</a:t>
            </a:r>
            <a:br>
              <a:rPr lang="de-DE" altLang="de-DE"/>
            </a:br>
            <a:br>
              <a:rPr lang="de-DE" altLang="de-DE"/>
            </a:br>
            <a:br>
              <a:rPr lang="de-DE" altLang="de-DE"/>
            </a:br>
            <a:endParaRPr lang="de-DE" altLang="de-DE"/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/>
              <a:t> Berichtswesen über Erreichung der strategischen Ziele</a:t>
            </a:r>
          </a:p>
        </p:txBody>
      </p:sp>
      <p:sp>
        <p:nvSpPr>
          <p:cNvPr id="59397" name="Rectangle 5">
            <a:extLst>
              <a:ext uri="{FF2B5EF4-FFF2-40B4-BE49-F238E27FC236}">
                <a16:creationId xmlns:a16="http://schemas.microsoft.com/office/drawing/2014/main" id="{E49FA160-E3AE-5B40-B2B3-D56F581B82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876800"/>
            <a:ext cx="7467600" cy="457200"/>
          </a:xfrm>
          <a:prstGeom prst="rect">
            <a:avLst/>
          </a:prstGeom>
          <a:solidFill>
            <a:srgbClr val="EAEAEA">
              <a:alpha val="50000"/>
            </a:srgbClr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ym typeface="Monotype Sorts" pitchFamily="2" charset="2"/>
              </a:rPr>
              <a:t> Ergebnisse/Erfolg der strategischen Planungen messen</a:t>
            </a:r>
            <a:endParaRPr lang="de-DE" altLang="de-D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C658F751-8640-354D-961F-520E4975C5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Thema </a:t>
            </a:r>
            <a:r>
              <a:rPr lang="de-DE" altLang="de-DE" sz="3600">
                <a:solidFill>
                  <a:schemeClr val="accent1"/>
                </a:solidFill>
                <a:sym typeface="Monotype Sorts" pitchFamily="2" charset="2"/>
              </a:rPr>
              <a:t></a:t>
            </a:r>
            <a:r>
              <a:rPr lang="de-DE" altLang="de-DE" sz="3600">
                <a:sym typeface="Monotype Sorts" pitchFamily="2" charset="2"/>
              </a:rPr>
              <a:t>: Rolle des Staates</a:t>
            </a:r>
          </a:p>
        </p:txBody>
      </p:sp>
      <p:sp>
        <p:nvSpPr>
          <p:cNvPr id="60420" name="Rectangle 4">
            <a:extLst>
              <a:ext uri="{FF2B5EF4-FFF2-40B4-BE49-F238E27FC236}">
                <a16:creationId xmlns:a16="http://schemas.microsoft.com/office/drawing/2014/main" id="{AEE516A5-6D3D-E94A-A739-722243E178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266950"/>
            <a:ext cx="7467600" cy="457200"/>
          </a:xfrm>
          <a:prstGeom prst="rect">
            <a:avLst/>
          </a:prstGeom>
          <a:solidFill>
            <a:srgbClr val="EAEAEA">
              <a:alpha val="50000"/>
            </a:srgbClr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ym typeface="Monotype Sorts" pitchFamily="2" charset="2"/>
              </a:rPr>
              <a:t> Module strategischer Planung als Service anbieten</a:t>
            </a:r>
            <a:endParaRPr lang="de-DE" altLang="de-DE"/>
          </a:p>
        </p:txBody>
      </p:sp>
      <p:sp>
        <p:nvSpPr>
          <p:cNvPr id="60421" name="Text Box 5">
            <a:extLst>
              <a:ext uri="{FF2B5EF4-FFF2-40B4-BE49-F238E27FC236}">
                <a16:creationId xmlns:a16="http://schemas.microsoft.com/office/drawing/2014/main" id="{A98F4C3A-14B8-9C47-9CD6-D7CFF6749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987675"/>
            <a:ext cx="5972175" cy="3379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/>
              <a:t> Methodenhilfen geben</a:t>
            </a:r>
          </a:p>
          <a:p>
            <a:pPr lvl="1">
              <a:buClr>
                <a:schemeClr val="accent1"/>
              </a:buClr>
              <a:buFont typeface="Monotype Sorts" pitchFamily="2" charset="2"/>
              <a:buChar char=" "/>
            </a:pPr>
            <a:r>
              <a:rPr lang="de-DE" altLang="de-DE" sz="2200"/>
              <a:t>z. B. Stärken-Schwächen-Analyse durchführen</a:t>
            </a:r>
            <a:endParaRPr lang="de-DE" altLang="de-DE"/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/>
              <a:t>„intermediäre“ Kommissionen einrichten</a:t>
            </a:r>
            <a:br>
              <a:rPr lang="de-DE" altLang="de-DE"/>
            </a:br>
            <a:r>
              <a:rPr lang="de-DE" altLang="de-DE"/>
              <a:t>     </a:t>
            </a:r>
            <a:r>
              <a:rPr lang="de-DE" altLang="de-DE" sz="2200"/>
              <a:t>z. B. Landesforschungsrat, Programmbeirat VU</a:t>
            </a:r>
            <a:br>
              <a:rPr lang="de-DE" altLang="de-DE" sz="2200"/>
            </a:br>
            <a:endParaRPr lang="de-DE" altLang="de-DE" sz="2200"/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 sz="3200"/>
              <a:t>Konsequenz neue Rolle:</a:t>
            </a:r>
            <a:endParaRPr lang="de-DE" altLang="de-DE" sz="2200"/>
          </a:p>
          <a:p>
            <a:pPr lvl="1">
              <a:buClr>
                <a:schemeClr val="accent1"/>
              </a:buClr>
              <a:buFont typeface="Monotype Sorts" pitchFamily="2" charset="2"/>
              <a:buChar char="*"/>
            </a:pPr>
            <a:r>
              <a:rPr lang="de-DE" altLang="de-DE" sz="2200"/>
              <a:t> Holding von mit sehr selbständigen</a:t>
            </a:r>
            <a:br>
              <a:rPr lang="de-DE" altLang="de-DE" sz="2200"/>
            </a:br>
            <a:r>
              <a:rPr lang="de-DE" altLang="de-DE" sz="2200"/>
              <a:t>     Landesunternehmen</a:t>
            </a:r>
          </a:p>
          <a:p>
            <a:pPr>
              <a:buClr>
                <a:schemeClr val="accent1"/>
              </a:buClr>
              <a:buFont typeface="Monotype Sorts" pitchFamily="2" charset="2"/>
              <a:buChar char="*"/>
            </a:pPr>
            <a:endParaRPr lang="de-DE" alt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eitlinf.ppt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E5405D"/>
      </a:accent2>
      <a:accent3>
        <a:srgbClr val="FFFFFF"/>
      </a:accent3>
      <a:accent4>
        <a:srgbClr val="000000"/>
      </a:accent4>
      <a:accent5>
        <a:srgbClr val="FDAAAC"/>
      </a:accent5>
      <a:accent6>
        <a:srgbClr val="CF3953"/>
      </a:accent6>
      <a:hlink>
        <a:srgbClr val="00DFCA"/>
      </a:hlink>
      <a:folHlink>
        <a:srgbClr val="EAEC5E"/>
      </a:folHlink>
    </a:clrScheme>
    <a:fontScheme name="seitlinf.pp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seitlinf.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tlinf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tlinf.pp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tlinf.pp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tlinf.pp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tlinf.pp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tlinf.pp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x:\appl\powpnt40\layout\farbovhd\seitlinf.ppt</Template>
  <TotalTime>0</TotalTime>
  <Pages>13</Pages>
  <Words>490</Words>
  <Application>Microsoft Macintosh PowerPoint</Application>
  <PresentationFormat>Letter (8,5x11 Zoll)</PresentationFormat>
  <Paragraphs>117</Paragraphs>
  <Slides>12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5" baseType="lpstr">
      <vt:lpstr>Times New Roman</vt:lpstr>
      <vt:lpstr>Monotype Sorts</vt:lpstr>
      <vt:lpstr>seitlinf.ppt</vt:lpstr>
      <vt:lpstr>Einführung</vt:lpstr>
      <vt:lpstr>Ziele des Workshops</vt:lpstr>
      <vt:lpstr>Rolle des CHE</vt:lpstr>
      <vt:lpstr>Hochschulstrukturplanung Die Rolle des Staates  - Kurzstatement -</vt:lpstr>
      <vt:lpstr>Themen</vt:lpstr>
      <vt:lpstr>Thema : Rolle des Staates</vt:lpstr>
      <vt:lpstr>Thema : Rolle des Staates</vt:lpstr>
      <vt:lpstr>Thema : Rolle des Staates </vt:lpstr>
      <vt:lpstr>Thema : Rolle des Staates</vt:lpstr>
      <vt:lpstr>Thema : Instrumente der strategischen    Planung</vt:lpstr>
      <vt:lpstr>Thema : Aktuelle Beispiele</vt:lpstr>
      <vt:lpstr>Bologna-Erklärung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Niedersächsische Unileitungen</dc:title>
  <dc:subject/>
  <dc:creator>Dr. Frank Ziegele</dc:creator>
  <cp:keywords/>
  <dc:description/>
  <cp:lastModifiedBy>Detlef Müller-Böling</cp:lastModifiedBy>
  <cp:revision>80</cp:revision>
  <cp:lastPrinted>2000-01-06T08:38:02Z</cp:lastPrinted>
  <dcterms:created xsi:type="dcterms:W3CDTF">1998-02-11T11:09:22Z</dcterms:created>
  <dcterms:modified xsi:type="dcterms:W3CDTF">2022-02-10T13:57:24Z</dcterms:modified>
</cp:coreProperties>
</file>