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29" r:id="rId2"/>
    <p:sldId id="331" r:id="rId3"/>
    <p:sldId id="332" r:id="rId4"/>
    <p:sldId id="338" r:id="rId5"/>
    <p:sldId id="339" r:id="rId6"/>
    <p:sldId id="340" r:id="rId7"/>
    <p:sldId id="341" r:id="rId8"/>
    <p:sldId id="342" r:id="rId9"/>
    <p:sldId id="343" r:id="rId1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64" y="-72"/>
      </p:cViewPr>
      <p:guideLst>
        <p:guide orient="horz" pos="2160"/>
        <p:guide pos="2880"/>
      </p:guideLst>
    </p:cSldViewPr>
  </p:slideViewPr>
  <p:sorterViewPr>
    <p:cViewPr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14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51082A8-AD06-8641-8278-33BE808ED1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FB4C06A-BD82-754E-8B73-9244682852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7689096-8BC1-094B-882F-DB661CB03EC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387E280-B2B2-824E-AF6D-45AD6896DE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9CC9DF8-30B0-1440-9180-7BD90600B3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B82698CD-5D47-574C-A597-C3E355489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0D7E97-C820-FE4D-BC06-C55B62C1544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A1C397-2EF2-524B-8FDC-9A2E06064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96126-3F82-2947-81C7-B34EE4C818E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50530" name="Rectangle 3074">
            <a:extLst>
              <a:ext uri="{FF2B5EF4-FFF2-40B4-BE49-F238E27FC236}">
                <a16:creationId xmlns:a16="http://schemas.microsoft.com/office/drawing/2014/main" id="{1A426F5C-9834-3D4E-A223-9314662941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075">
            <a:extLst>
              <a:ext uri="{FF2B5EF4-FFF2-40B4-BE49-F238E27FC236}">
                <a16:creationId xmlns:a16="http://schemas.microsoft.com/office/drawing/2014/main" id="{04AE794C-D041-BA49-9020-EC6A7E596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Die Hochschulen in Deutschland sind in ein Geflecht </a:t>
            </a:r>
          </a:p>
          <a:p>
            <a:pPr>
              <a:buFontTx/>
              <a:buChar char="•"/>
            </a:pPr>
            <a:r>
              <a:rPr lang="de-DE" altLang="de-DE"/>
              <a:t>von staatlichen Regulierungen, </a:t>
            </a:r>
          </a:p>
          <a:p>
            <a:pPr>
              <a:buFontTx/>
              <a:buChar char="•"/>
            </a:pPr>
            <a:r>
              <a:rPr lang="de-DE" altLang="de-DE"/>
              <a:t>hochschulpolitischen Denkblockaden und </a:t>
            </a:r>
          </a:p>
          <a:p>
            <a:pPr>
              <a:buFontTx/>
              <a:buChar char="•"/>
            </a:pPr>
            <a:r>
              <a:rPr lang="de-DE" altLang="de-DE"/>
              <a:t>innerer Entscheidungsohnmacht eingebunden, </a:t>
            </a:r>
          </a:p>
          <a:p>
            <a:r>
              <a:rPr lang="de-DE" altLang="de-DE"/>
              <a:t>die sie bis zur Bewegungsunfähigkeit einschnüren. </a:t>
            </a:r>
          </a:p>
          <a:p>
            <a:endParaRPr lang="de-DE" altLang="de-DE"/>
          </a:p>
          <a:p>
            <a:r>
              <a:rPr lang="de-DE" altLang="de-DE"/>
              <a:t>Man muss sich nicht gleich den (deutschen!) Leitspruch der Stanford University “Die Luft der Freiheit weht” zum Vorbild nehmen, </a:t>
            </a:r>
          </a:p>
          <a:p>
            <a:endParaRPr lang="de-DE" altLang="de-DE"/>
          </a:p>
          <a:p>
            <a:r>
              <a:rPr lang="de-DE" altLang="de-DE"/>
              <a:t>aber in jedem Fall ist eine Entfesselung der deutschen Hochschule notwendig, will sie wieder kreativ, initiativ und resonanzstark unsere Gesellschaft der Zukunft mitgestalten.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3138E2-45E1-874D-99A0-92F3EF830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DB86A-F9BD-1E48-87FA-1AD1A1621A5B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4D905039-7319-8A47-8C32-3E3BDABACA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017DE917-6C7F-8C44-A2D2-7F72BE853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284E2C-BB94-2B40-9C3E-58EACAD23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B1BD-5E35-1747-8654-1CC124EE8653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56674" name="Rectangle 2050">
            <a:extLst>
              <a:ext uri="{FF2B5EF4-FFF2-40B4-BE49-F238E27FC236}">
                <a16:creationId xmlns:a16="http://schemas.microsoft.com/office/drawing/2014/main" id="{22677445-B410-B243-BEF3-76DCB310E5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2051">
            <a:extLst>
              <a:ext uri="{FF2B5EF4-FFF2-40B4-BE49-F238E27FC236}">
                <a16:creationId xmlns:a16="http://schemas.microsoft.com/office/drawing/2014/main" id="{74987A28-4069-5D42-B684-16DA5A961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BE0616-6F14-164B-8144-3DE8A16B2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7C676-FA68-DD4F-A8B6-99F3F6AE306B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09F6BDD4-546E-B24B-B2D9-1B4C63D5F2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DC6DA52-E9F1-3745-899F-7F70AF776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Die Hochschulen in Deutschland sind in ein Geflecht </a:t>
            </a:r>
          </a:p>
          <a:p>
            <a:pPr>
              <a:buFontTx/>
              <a:buChar char="•"/>
            </a:pPr>
            <a:r>
              <a:rPr lang="de-DE" altLang="de-DE"/>
              <a:t>von staatlichen Regulierungen, </a:t>
            </a:r>
          </a:p>
          <a:p>
            <a:pPr>
              <a:buFontTx/>
              <a:buChar char="•"/>
            </a:pPr>
            <a:r>
              <a:rPr lang="de-DE" altLang="de-DE"/>
              <a:t>hochschulpolitischen Denkblockaden und </a:t>
            </a:r>
          </a:p>
          <a:p>
            <a:pPr>
              <a:buFontTx/>
              <a:buChar char="•"/>
            </a:pPr>
            <a:r>
              <a:rPr lang="de-DE" altLang="de-DE"/>
              <a:t>innerer Entscheidungsohnmacht eingebunden, </a:t>
            </a:r>
          </a:p>
          <a:p>
            <a:r>
              <a:rPr lang="de-DE" altLang="de-DE"/>
              <a:t>die sie bis zur Bewegungsunfähigkeit einschnüren. </a:t>
            </a:r>
          </a:p>
          <a:p>
            <a:endParaRPr lang="de-DE" altLang="de-DE"/>
          </a:p>
          <a:p>
            <a:r>
              <a:rPr lang="de-DE" altLang="de-DE"/>
              <a:t>Man muss sich nicht gleich den (deutschen!) Leitspruch der Stanford University “Die Luft der Freiheit weht” zum Vorbild nehmen, </a:t>
            </a:r>
          </a:p>
          <a:p>
            <a:endParaRPr lang="de-DE" altLang="de-DE"/>
          </a:p>
          <a:p>
            <a:r>
              <a:rPr lang="de-DE" altLang="de-DE"/>
              <a:t>aber in jedem Fall ist eine Entfesselung der deutschen Hochschule notwendig, will sie wieder kreativ, initiativ und resonanzstark unsere Gesellschaft der Zukunft mitgestalten.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6FA29D-23F5-0A41-B01F-5BC557412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176DE-69D6-024F-ACE3-9E8288E18DC4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55F0BFD0-0F48-2B4E-8356-C6AA315DB2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3DC5A96-5A3E-CC4E-95DE-3BD03CFD6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Die Hochschulen in Deutschland sind in ein Geflecht </a:t>
            </a:r>
          </a:p>
          <a:p>
            <a:pPr>
              <a:buFontTx/>
              <a:buChar char="•"/>
            </a:pPr>
            <a:r>
              <a:rPr lang="de-DE" altLang="de-DE"/>
              <a:t>von staatlichen Regulierungen, </a:t>
            </a:r>
          </a:p>
          <a:p>
            <a:pPr>
              <a:buFontTx/>
              <a:buChar char="•"/>
            </a:pPr>
            <a:r>
              <a:rPr lang="de-DE" altLang="de-DE"/>
              <a:t>hochschulpolitischen Denkblockaden und </a:t>
            </a:r>
          </a:p>
          <a:p>
            <a:pPr>
              <a:buFontTx/>
              <a:buChar char="•"/>
            </a:pPr>
            <a:r>
              <a:rPr lang="de-DE" altLang="de-DE"/>
              <a:t>innerer Entscheidungsohnmacht eingebunden, </a:t>
            </a:r>
          </a:p>
          <a:p>
            <a:r>
              <a:rPr lang="de-DE" altLang="de-DE"/>
              <a:t>die sie bis zur Bewegungsunfähigkeit einschnüren. </a:t>
            </a:r>
          </a:p>
          <a:p>
            <a:endParaRPr lang="de-DE" altLang="de-DE"/>
          </a:p>
          <a:p>
            <a:r>
              <a:rPr lang="de-DE" altLang="de-DE"/>
              <a:t>Man muss sich nicht gleich den (deutschen!) Leitspruch der Stanford University “Die Luft der Freiheit weht” zum Vorbild nehmen, </a:t>
            </a:r>
          </a:p>
          <a:p>
            <a:endParaRPr lang="de-DE" altLang="de-DE"/>
          </a:p>
          <a:p>
            <a:r>
              <a:rPr lang="de-DE" altLang="de-DE"/>
              <a:t>aber in jedem Fall ist eine Entfesselung der deutschen Hochschule notwendig, will sie wieder kreativ, initiativ und resonanzstark unsere Gesellschaft der Zukunft mitgestalten.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C2A97-BA8E-CB4E-B030-E335AD4B3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F9718B-6B12-224A-9219-2B9BF6B65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AF0E2F-F0D8-274E-8D96-D8C96E58B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8F144-392C-1847-9E8C-1DC5D9389837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644970745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C65D0-E8FF-FB4C-B6AF-6D9B7966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CE565B-0CA8-2948-84A4-E756F4105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F653A9-0127-2045-82F2-AF1F0514D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CA367-7409-CD4E-B8C4-B4E44DC246F6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2627930742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FFC59E-C0DF-0E4E-9EAF-DEA42AAF0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B1C519-9E80-9249-B8AC-CC9947C36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51E72B-07C3-F441-A7F0-AFF167760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5B79E7-2907-D241-AB52-66A42A55C312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4052014221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9ECB-5925-F640-AB56-7F94C309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290EC0-6B3C-EC4B-9C02-708E60D0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AEA19B-8A9F-AC44-870E-884342223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360031-B76A-B84B-B6EF-77F659A293C3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3608840808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E8B41-6635-0948-BC83-4E2DD1A6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B291E2-A006-1849-B367-4BA95AD1C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05F6B6-49B3-C04A-9C06-E9386B1A0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6AEA47-2A2C-D64C-99FE-FF2906720ACB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1944599959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D7400-E572-8645-B82B-BBDA3EAE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AF539-EB93-144B-BE17-C35D7A361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20FA72-7658-1240-BC01-A5E0479E7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378CA5-3828-3945-B6F2-5BF12E3B2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771701-7138-BB4A-9E3E-AE27973EE524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2152748105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A4D99-5170-094B-8B08-560FCEBD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7C3D7A-D12D-B54F-998C-B67F74A5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175A6C-A9C2-CA4D-882D-D37A0F089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CB1443-E8B1-EB49-8FA5-021820502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209233-0A70-3043-9F8E-D67E188A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1A7E-F09E-8149-9C6F-EE7D188B4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B726C-0DE3-9246-A038-C3509CFC7467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1171298326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D38AB-EE89-4243-AFA7-46CD4F87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ED94F2-1571-1A47-A810-33F7672D3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203B31-6D75-BE44-9D6B-609FA95E06B4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2365484390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05D4FAB-E69F-E249-A9EC-36133F338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C9CE4-0ECC-B647-A520-DA001905015A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56545251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606DA-6094-074C-97C5-A017C9A9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1069DD-CE81-9E45-9457-CD7E3C57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BC4B6C-1F07-2547-A2A1-98CF47825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CAAA0D-4BCA-5D40-ABAE-690AC88A7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3336A-CA03-2D44-B6EE-3E2D7DFB3355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1457515323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FEAE2-1A42-9445-B143-37C6DCB6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52F8A4-5746-A542-ADCA-C0417EA3F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B9E814-174F-0F4A-A57D-84550E220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6D511B-C528-AE42-AE75-82C0D418B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3C6D7-9B3D-DD42-9F36-5AD4EF39155E}" type="slidenum">
              <a:rPr lang="de-DE" altLang="de-DE"/>
              <a:pPr/>
              <a:t>‹Nr.›</a:t>
            </a:fld>
            <a:endParaRPr lang="de-DE" altLang="de-DE" b="0"/>
          </a:p>
        </p:txBody>
      </p:sp>
    </p:spTree>
    <p:extLst>
      <p:ext uri="{BB962C8B-B14F-4D97-AF65-F5344CB8AC3E}">
        <p14:creationId xmlns:p14="http://schemas.microsoft.com/office/powerpoint/2010/main" val="3541861991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120FA4C3-BC18-7546-A76D-9FD20D7402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90391259-7820-A441-AA12-A1FD6899A84C}" type="slidenum">
              <a:rPr lang="de-DE" altLang="de-DE"/>
              <a:pPr/>
              <a:t>‹Nr.›</a:t>
            </a:fld>
            <a:endParaRPr lang="de-DE" altLang="de-DE" b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9892F1C-4054-F345-9CD8-AC683FE1943F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5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F5EDB65E-B559-F145-AAE2-CD0CF5928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61D4-9CC9-264A-A049-DE066DB863D8}" type="slidenum">
              <a:rPr lang="de-DE" altLang="de-DE"/>
              <a:pPr/>
              <a:t>1</a:t>
            </a:fld>
            <a:endParaRPr lang="de-DE" altLang="de-DE" b="0"/>
          </a:p>
        </p:txBody>
      </p:sp>
      <p:sp>
        <p:nvSpPr>
          <p:cNvPr id="149506" name="Text Box 2">
            <a:extLst>
              <a:ext uri="{FF2B5EF4-FFF2-40B4-BE49-F238E27FC236}">
                <a16:creationId xmlns:a16="http://schemas.microsoft.com/office/drawing/2014/main" id="{D2CFCB43-CC6E-E946-B51F-D44959C84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pic>
        <p:nvPicPr>
          <p:cNvPr id="149507" name="Picture 3">
            <a:extLst>
              <a:ext uri="{FF2B5EF4-FFF2-40B4-BE49-F238E27FC236}">
                <a16:creationId xmlns:a16="http://schemas.microsoft.com/office/drawing/2014/main" id="{2D5F378B-D762-BA4C-8B0F-22F44C30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388143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id="{7473B7DC-AD85-EB45-B15C-A11FA74BC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661E-57FB-BB40-BDA4-38919F684436}" type="slidenum">
              <a:rPr lang="de-DE" altLang="de-DE"/>
              <a:pPr/>
              <a:t>2</a:t>
            </a:fld>
            <a:endParaRPr lang="de-DE" altLang="de-DE" b="0"/>
          </a:p>
        </p:txBody>
      </p:sp>
      <p:pic>
        <p:nvPicPr>
          <p:cNvPr id="153602" name="Picture 2">
            <a:extLst>
              <a:ext uri="{FF2B5EF4-FFF2-40B4-BE49-F238E27FC236}">
                <a16:creationId xmlns:a16="http://schemas.microsoft.com/office/drawing/2014/main" id="{B210BC86-271C-484C-9442-91512A45D47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3" name="Rectangle 3">
            <a:extLst>
              <a:ext uri="{FF2B5EF4-FFF2-40B4-BE49-F238E27FC236}">
                <a16:creationId xmlns:a16="http://schemas.microsoft.com/office/drawing/2014/main" id="{67C0D4AE-36F3-7243-9C47-6C5F1418C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62600"/>
            <a:ext cx="8839200" cy="12954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entfesselte Hochschule</a:t>
            </a:r>
            <a:endParaRPr lang="de-DE" altLang="de-DE"/>
          </a:p>
        </p:txBody>
      </p:sp>
      <p:graphicFrame>
        <p:nvGraphicFramePr>
          <p:cNvPr id="153604" name="Object 4">
            <a:extLst>
              <a:ext uri="{FF2B5EF4-FFF2-40B4-BE49-F238E27FC236}">
                <a16:creationId xmlns:a16="http://schemas.microsoft.com/office/drawing/2014/main" id="{EB5398DE-DBAF-E740-A0D2-7D06B66B0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5" name="Object 5">
            <a:extLst>
              <a:ext uri="{FF2B5EF4-FFF2-40B4-BE49-F238E27FC236}">
                <a16:creationId xmlns:a16="http://schemas.microsoft.com/office/drawing/2014/main" id="{849B5719-2DBB-DC4B-9795-BEA5E7CF8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362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1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6">
            <a:extLst>
              <a:ext uri="{FF2B5EF4-FFF2-40B4-BE49-F238E27FC236}">
                <a16:creationId xmlns:a16="http://schemas.microsoft.com/office/drawing/2014/main" id="{729253ED-68EE-CA40-9F26-9011D45AD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209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2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7" name="Object 7">
            <a:extLst>
              <a:ext uri="{FF2B5EF4-FFF2-40B4-BE49-F238E27FC236}">
                <a16:creationId xmlns:a16="http://schemas.microsoft.com/office/drawing/2014/main" id="{4E882128-955A-1447-AA08-775C5BCE3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38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3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8">
            <a:extLst>
              <a:ext uri="{FF2B5EF4-FFF2-40B4-BE49-F238E27FC236}">
                <a16:creationId xmlns:a16="http://schemas.microsoft.com/office/drawing/2014/main" id="{2618B214-9A8E-F54E-A7B9-BDED16CD3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4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9" name="Object 9">
            <a:extLst>
              <a:ext uri="{FF2B5EF4-FFF2-40B4-BE49-F238E27FC236}">
                <a16:creationId xmlns:a16="http://schemas.microsoft.com/office/drawing/2014/main" id="{3AF7467E-D298-894E-8F83-58F65B7C00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92112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5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2112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>
            <a:extLst>
              <a:ext uri="{FF2B5EF4-FFF2-40B4-BE49-F238E27FC236}">
                <a16:creationId xmlns:a16="http://schemas.microsoft.com/office/drawing/2014/main" id="{DA4369BB-A647-A34B-B264-8BCDF238F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886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6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1" name="Object 11">
            <a:extLst>
              <a:ext uri="{FF2B5EF4-FFF2-40B4-BE49-F238E27FC236}">
                <a16:creationId xmlns:a16="http://schemas.microsoft.com/office/drawing/2014/main" id="{6B1169C1-214B-3147-88D7-881A8A4396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905000"/>
          <a:ext cx="175895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7" name="Clip" r:id="rId19" imgW="17589500" imgH="15532100" progId="MS_ClipArt_Gallery.2">
                  <p:embed/>
                </p:oleObj>
              </mc:Choice>
              <mc:Fallback>
                <p:oleObj name="Clip" r:id="rId19" imgW="17589500" imgH="155321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75895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F790EB97-1628-F04F-8ADC-205D2681F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3AD9-2F65-2347-BAC7-AEC66A541371}" type="slidenum">
              <a:rPr lang="de-DE" altLang="de-DE"/>
              <a:pPr/>
              <a:t>3</a:t>
            </a:fld>
            <a:endParaRPr lang="de-DE" altLang="de-DE" b="0"/>
          </a:p>
        </p:txBody>
      </p:sp>
      <p:pic>
        <p:nvPicPr>
          <p:cNvPr id="155650" name="Picture 2">
            <a:extLst>
              <a:ext uri="{FF2B5EF4-FFF2-40B4-BE49-F238E27FC236}">
                <a16:creationId xmlns:a16="http://schemas.microsoft.com/office/drawing/2014/main" id="{CC7220EA-45B6-4C4C-A980-9AE38CA3D2A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5651" name="Object 3">
            <a:extLst>
              <a:ext uri="{FF2B5EF4-FFF2-40B4-BE49-F238E27FC236}">
                <a16:creationId xmlns:a16="http://schemas.microsoft.com/office/drawing/2014/main" id="{325AC2DA-14B7-4943-B1AB-FEE60B4BC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3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2" name="Object 4">
            <a:extLst>
              <a:ext uri="{FF2B5EF4-FFF2-40B4-BE49-F238E27FC236}">
                <a16:creationId xmlns:a16="http://schemas.microsoft.com/office/drawing/2014/main" id="{DA26EE5E-0CB4-D94A-8D8B-BDF4FA8F3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362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4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>
            <a:extLst>
              <a:ext uri="{FF2B5EF4-FFF2-40B4-BE49-F238E27FC236}">
                <a16:creationId xmlns:a16="http://schemas.microsoft.com/office/drawing/2014/main" id="{28E08253-7EBB-A94E-A37C-E8AF9ADFD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209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5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Object 6">
            <a:extLst>
              <a:ext uri="{FF2B5EF4-FFF2-40B4-BE49-F238E27FC236}">
                <a16:creationId xmlns:a16="http://schemas.microsoft.com/office/drawing/2014/main" id="{35D95F8E-A022-FC4E-8E57-640169F00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38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6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5" name="Object 7">
            <a:extLst>
              <a:ext uri="{FF2B5EF4-FFF2-40B4-BE49-F238E27FC236}">
                <a16:creationId xmlns:a16="http://schemas.microsoft.com/office/drawing/2014/main" id="{0F8133BD-6E74-594E-A87B-A2DA52CF9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7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6" name="Object 8">
            <a:extLst>
              <a:ext uri="{FF2B5EF4-FFF2-40B4-BE49-F238E27FC236}">
                <a16:creationId xmlns:a16="http://schemas.microsoft.com/office/drawing/2014/main" id="{6FCECEB7-08BF-4F4A-ABDE-B9CB2E8A98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92112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8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2112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7" name="Object 9">
            <a:extLst>
              <a:ext uri="{FF2B5EF4-FFF2-40B4-BE49-F238E27FC236}">
                <a16:creationId xmlns:a16="http://schemas.microsoft.com/office/drawing/2014/main" id="{737CCC5B-91D0-F64E-83CE-4DDF9EC5A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886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9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5658" name="AutoShape 10">
            <a:extLst>
              <a:ext uri="{FF2B5EF4-FFF2-40B4-BE49-F238E27FC236}">
                <a16:creationId xmlns:a16="http://schemas.microsoft.com/office/drawing/2014/main" id="{1EF2BCA9-AEB3-234E-8DB0-9840DC94467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24931" y="1164432"/>
            <a:ext cx="1589087" cy="2292350"/>
          </a:xfrm>
          <a:prstGeom prst="curvedConnector2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59" name="AutoShape 11">
            <a:extLst>
              <a:ext uri="{FF2B5EF4-FFF2-40B4-BE49-F238E27FC236}">
                <a16:creationId xmlns:a16="http://schemas.microsoft.com/office/drawing/2014/main" id="{1290F24F-97B3-0043-9845-DB0158F5F4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8100" y="773113"/>
            <a:ext cx="1231900" cy="35083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60" name="AutoShape 12">
            <a:extLst>
              <a:ext uri="{FF2B5EF4-FFF2-40B4-BE49-F238E27FC236}">
                <a16:creationId xmlns:a16="http://schemas.microsoft.com/office/drawing/2014/main" id="{B5C058E7-04D9-B64A-8234-B503D2BC875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2759869" y="1359694"/>
            <a:ext cx="3148012" cy="1974850"/>
          </a:xfrm>
          <a:prstGeom prst="curvedConnector4">
            <a:avLst>
              <a:gd name="adj1" fmla="val 25718"/>
              <a:gd name="adj2" fmla="val 111574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61" name="AutoShape 13">
            <a:extLst>
              <a:ext uri="{FF2B5EF4-FFF2-40B4-BE49-F238E27FC236}">
                <a16:creationId xmlns:a16="http://schemas.microsoft.com/office/drawing/2014/main" id="{7FB98C74-3343-994E-B876-03693A4A91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02100" y="4629150"/>
            <a:ext cx="927100" cy="349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62" name="AutoShape 14">
            <a:extLst>
              <a:ext uri="{FF2B5EF4-FFF2-40B4-BE49-F238E27FC236}">
                <a16:creationId xmlns:a16="http://schemas.microsoft.com/office/drawing/2014/main" id="{1980C886-289A-444C-AC6D-0B91A9D16C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7289800" y="1885950"/>
            <a:ext cx="342900" cy="3048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63" name="AutoShape 15">
            <a:extLst>
              <a:ext uri="{FF2B5EF4-FFF2-40B4-BE49-F238E27FC236}">
                <a16:creationId xmlns:a16="http://schemas.microsoft.com/office/drawing/2014/main" id="{A00DAE2E-8C11-FD4A-B957-BD2268F53DE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10350" y="3625850"/>
            <a:ext cx="933450" cy="1073150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664" name="Rectangle 16">
            <a:extLst>
              <a:ext uri="{FF2B5EF4-FFF2-40B4-BE49-F238E27FC236}">
                <a16:creationId xmlns:a16="http://schemas.microsoft.com/office/drawing/2014/main" id="{24981736-932A-B943-A78E-BB903FC2A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557838"/>
            <a:ext cx="8839200" cy="12954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entfesselte Hochschule</a:t>
            </a:r>
            <a:endParaRPr lang="de-DE" altLang="de-DE">
              <a:solidFill>
                <a:schemeClr val="bg1"/>
              </a:solidFill>
            </a:endParaRPr>
          </a:p>
        </p:txBody>
      </p:sp>
      <p:cxnSp>
        <p:nvCxnSpPr>
          <p:cNvPr id="155665" name="AutoShape 17">
            <a:extLst>
              <a:ext uri="{FF2B5EF4-FFF2-40B4-BE49-F238E27FC236}">
                <a16:creationId xmlns:a16="http://schemas.microsoft.com/office/drawing/2014/main" id="{1E5790E8-58A4-C845-8A69-ACF6B14283FC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5321300" y="742950"/>
            <a:ext cx="1231900" cy="3810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liennummernplatzhalter 1">
            <a:extLst>
              <a:ext uri="{FF2B5EF4-FFF2-40B4-BE49-F238E27FC236}">
                <a16:creationId xmlns:a16="http://schemas.microsoft.com/office/drawing/2014/main" id="{06D0C22D-406E-8247-82BF-2CAC8FEFC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F70B3-22B5-4D45-8123-4CB3D2CEC6A3}" type="slidenum">
              <a:rPr lang="de-DE" altLang="de-DE"/>
              <a:pPr/>
              <a:t>4</a:t>
            </a:fld>
            <a:endParaRPr lang="de-DE" altLang="de-DE" b="0"/>
          </a:p>
        </p:txBody>
      </p:sp>
      <p:pic>
        <p:nvPicPr>
          <p:cNvPr id="163842" name="Picture 2">
            <a:extLst>
              <a:ext uri="{FF2B5EF4-FFF2-40B4-BE49-F238E27FC236}">
                <a16:creationId xmlns:a16="http://schemas.microsoft.com/office/drawing/2014/main" id="{763051EF-729C-504E-BDDF-B39BF142FDF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9060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3" name="Text Box 3">
            <a:extLst>
              <a:ext uri="{FF2B5EF4-FFF2-40B4-BE49-F238E27FC236}">
                <a16:creationId xmlns:a16="http://schemas.microsoft.com/office/drawing/2014/main" id="{14E226B7-04BF-4A4D-B7E6-33647022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420E652C-00DD-DF40-B558-B5552DD6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762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Personal-autonomie</a:t>
            </a:r>
            <a:endParaRPr lang="de-DE" altLang="de-DE" sz="1000"/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CFA7F658-9165-7D4C-9864-0FB0BB47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133600"/>
            <a:ext cx="990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Organisations-</a:t>
            </a:r>
          </a:p>
          <a:p>
            <a:pPr algn="ctr"/>
            <a:r>
              <a:rPr lang="de-DE" altLang="de-DE" sz="1000" b="1"/>
              <a:t>autonomie</a:t>
            </a:r>
            <a:endParaRPr lang="de-DE" altLang="de-DE" sz="1000"/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E691A135-8E07-A64A-8133-B875FC3E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1000" b="1"/>
              <a:t>Finanz-</a:t>
            </a:r>
          </a:p>
          <a:p>
            <a:r>
              <a:rPr lang="de-DE" altLang="de-DE" sz="1000" b="1"/>
              <a:t>autonomie</a:t>
            </a:r>
          </a:p>
        </p:txBody>
      </p:sp>
      <p:sp>
        <p:nvSpPr>
          <p:cNvPr id="163847" name="Text Box 7">
            <a:extLst>
              <a:ext uri="{FF2B5EF4-FFF2-40B4-BE49-F238E27FC236}">
                <a16:creationId xmlns:a16="http://schemas.microsoft.com/office/drawing/2014/main" id="{627CD5EF-815D-334D-B85C-5D2927D7B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34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3848" name="Text Box 8">
            <a:extLst>
              <a:ext uri="{FF2B5EF4-FFF2-40B4-BE49-F238E27FC236}">
                <a16:creationId xmlns:a16="http://schemas.microsoft.com/office/drawing/2014/main" id="{E29EEE0B-7A06-4E44-8F7A-CEB49EB3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"/>
            <a:ext cx="1316038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000"/>
              <a:t>Ministerium</a:t>
            </a:r>
            <a:endParaRPr lang="de-DE" altLang="de-DE"/>
          </a:p>
        </p:txBody>
      </p:sp>
      <p:sp>
        <p:nvSpPr>
          <p:cNvPr id="163849" name="Text Box 9">
            <a:extLst>
              <a:ext uri="{FF2B5EF4-FFF2-40B4-BE49-F238E27FC236}">
                <a16:creationId xmlns:a16="http://schemas.microsoft.com/office/drawing/2014/main" id="{7208C7FF-93E8-7640-B56A-56F48900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35438"/>
            <a:ext cx="900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de-DE" altLang="de-DE" sz="1000"/>
              <a:t>Globalbudget</a:t>
            </a:r>
          </a:p>
        </p:txBody>
      </p:sp>
      <p:sp>
        <p:nvSpPr>
          <p:cNvPr id="163850" name="Text Box 10">
            <a:extLst>
              <a:ext uri="{FF2B5EF4-FFF2-40B4-BE49-F238E27FC236}">
                <a16:creationId xmlns:a16="http://schemas.microsoft.com/office/drawing/2014/main" id="{32D51072-B181-D840-B906-24DED1F74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1146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Politische Führung</a:t>
            </a:r>
            <a:endParaRPr lang="de-DE" altLang="de-DE" sz="1000"/>
          </a:p>
        </p:txBody>
      </p:sp>
      <p:sp>
        <p:nvSpPr>
          <p:cNvPr id="163851" name="Text Box 11">
            <a:extLst>
              <a:ext uri="{FF2B5EF4-FFF2-40B4-BE49-F238E27FC236}">
                <a16:creationId xmlns:a16="http://schemas.microsoft.com/office/drawing/2014/main" id="{F4A11DD3-6AF8-544B-8C45-D118DCDA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1965325"/>
            <a:ext cx="1268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Strategische Führung</a:t>
            </a:r>
          </a:p>
        </p:txBody>
      </p:sp>
      <p:sp>
        <p:nvSpPr>
          <p:cNvPr id="163852" name="Text Box 12">
            <a:extLst>
              <a:ext uri="{FF2B5EF4-FFF2-40B4-BE49-F238E27FC236}">
                <a16:creationId xmlns:a16="http://schemas.microsoft.com/office/drawing/2014/main" id="{DB1E70BE-300F-5843-8E9C-B7517F76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1295400"/>
            <a:ext cx="795337" cy="254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Hochschule</a:t>
            </a:r>
          </a:p>
        </p:txBody>
      </p:sp>
      <p:sp>
        <p:nvSpPr>
          <p:cNvPr id="163853" name="Text Box 13">
            <a:extLst>
              <a:ext uri="{FF2B5EF4-FFF2-40B4-BE49-F238E27FC236}">
                <a16:creationId xmlns:a16="http://schemas.microsoft.com/office/drawing/2014/main" id="{7A805363-EA7D-2B49-A29C-5F1419F1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1219200"/>
            <a:ext cx="750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Zielverein-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barungen</a:t>
            </a:r>
            <a:endParaRPr lang="de-DE" altLang="de-DE" sz="1000"/>
          </a:p>
        </p:txBody>
      </p:sp>
      <p:sp>
        <p:nvSpPr>
          <p:cNvPr id="163854" name="Oval 14">
            <a:extLst>
              <a:ext uri="{FF2B5EF4-FFF2-40B4-BE49-F238E27FC236}">
                <a16:creationId xmlns:a16="http://schemas.microsoft.com/office/drawing/2014/main" id="{B7D47F72-F132-1342-9130-24849DE2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9906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Wissenschaft-</a:t>
            </a:r>
          </a:p>
          <a:p>
            <a:pPr algn="ctr"/>
            <a:r>
              <a:rPr lang="de-DE" altLang="de-DE" sz="1000"/>
              <a:t>lichkeit</a:t>
            </a:r>
          </a:p>
        </p:txBody>
      </p:sp>
      <p:sp>
        <p:nvSpPr>
          <p:cNvPr id="163855" name="Oval 15">
            <a:extLst>
              <a:ext uri="{FF2B5EF4-FFF2-40B4-BE49-F238E27FC236}">
                <a16:creationId xmlns:a16="http://schemas.microsoft.com/office/drawing/2014/main" id="{BF1F65A0-984F-3C47-ADFE-703DCB85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10668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Internationalität</a:t>
            </a:r>
          </a:p>
        </p:txBody>
      </p:sp>
      <p:sp>
        <p:nvSpPr>
          <p:cNvPr id="163856" name="Oval 16">
            <a:extLst>
              <a:ext uri="{FF2B5EF4-FFF2-40B4-BE49-F238E27FC236}">
                <a16:creationId xmlns:a16="http://schemas.microsoft.com/office/drawing/2014/main" id="{26F0BD93-2628-4F4E-AAAF-C453065BF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19400"/>
            <a:ext cx="10668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Profilorientierung</a:t>
            </a:r>
          </a:p>
        </p:txBody>
      </p:sp>
      <p:sp>
        <p:nvSpPr>
          <p:cNvPr id="163857" name="Oval 17">
            <a:extLst>
              <a:ext uri="{FF2B5EF4-FFF2-40B4-BE49-F238E27FC236}">
                <a16:creationId xmlns:a16="http://schemas.microsoft.com/office/drawing/2014/main" id="{EC756FF6-29E4-6749-92FE-185DF608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1143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Wettbewerb</a:t>
            </a:r>
          </a:p>
        </p:txBody>
      </p:sp>
      <p:sp>
        <p:nvSpPr>
          <p:cNvPr id="163858" name="Oval 18">
            <a:extLst>
              <a:ext uri="{FF2B5EF4-FFF2-40B4-BE49-F238E27FC236}">
                <a16:creationId xmlns:a16="http://schemas.microsoft.com/office/drawing/2014/main" id="{C60A3484-2848-B547-B465-2A1F69CA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86400"/>
            <a:ext cx="11430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Wirtschaftlichkeit</a:t>
            </a:r>
          </a:p>
        </p:txBody>
      </p:sp>
      <p:sp>
        <p:nvSpPr>
          <p:cNvPr id="163859" name="Oval 19">
            <a:extLst>
              <a:ext uri="{FF2B5EF4-FFF2-40B4-BE49-F238E27FC236}">
                <a16:creationId xmlns:a16="http://schemas.microsoft.com/office/drawing/2014/main" id="{7A49381F-1FBA-F94D-9A6E-5D899826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Virtualität</a:t>
            </a:r>
          </a:p>
        </p:txBody>
      </p:sp>
      <p:sp>
        <p:nvSpPr>
          <p:cNvPr id="163860" name="Oval 20">
            <a:extLst>
              <a:ext uri="{FF2B5EF4-FFF2-40B4-BE49-F238E27FC236}">
                <a16:creationId xmlns:a16="http://schemas.microsoft.com/office/drawing/2014/main" id="{A890F7BC-478B-E145-B98A-66963AEF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Autonomie</a:t>
            </a:r>
          </a:p>
        </p:txBody>
      </p:sp>
      <p:cxnSp>
        <p:nvCxnSpPr>
          <p:cNvPr id="163861" name="AutoShape 21">
            <a:extLst>
              <a:ext uri="{FF2B5EF4-FFF2-40B4-BE49-F238E27FC236}">
                <a16:creationId xmlns:a16="http://schemas.microsoft.com/office/drawing/2014/main" id="{71709475-9ACE-BD4C-86AC-DB5118510194}"/>
              </a:ext>
            </a:extLst>
          </p:cNvPr>
          <p:cNvCxnSpPr>
            <a:cxnSpLocks noChangeShapeType="1"/>
            <a:stCxn id="163860" idx="4"/>
            <a:endCxn id="163844" idx="0"/>
          </p:cNvCxnSpPr>
          <p:nvPr/>
        </p:nvCxnSpPr>
        <p:spPr bwMode="auto">
          <a:xfrm rot="5400000">
            <a:off x="3295650" y="1809750"/>
            <a:ext cx="457200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2" name="AutoShape 22">
            <a:extLst>
              <a:ext uri="{FF2B5EF4-FFF2-40B4-BE49-F238E27FC236}">
                <a16:creationId xmlns:a16="http://schemas.microsoft.com/office/drawing/2014/main" id="{2EC3F101-A4F5-F640-A71A-3CB5D21F767C}"/>
              </a:ext>
            </a:extLst>
          </p:cNvPr>
          <p:cNvCxnSpPr>
            <a:cxnSpLocks noChangeShapeType="1"/>
            <a:stCxn id="163860" idx="4"/>
            <a:endCxn id="163846" idx="0"/>
          </p:cNvCxnSpPr>
          <p:nvPr/>
        </p:nvCxnSpPr>
        <p:spPr bwMode="auto">
          <a:xfrm rot="16200000" flipH="1">
            <a:off x="3714750" y="2038350"/>
            <a:ext cx="609600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3" name="AutoShape 23">
            <a:extLst>
              <a:ext uri="{FF2B5EF4-FFF2-40B4-BE49-F238E27FC236}">
                <a16:creationId xmlns:a16="http://schemas.microsoft.com/office/drawing/2014/main" id="{5F689093-581E-3B48-87AB-87C0C6D88186}"/>
              </a:ext>
            </a:extLst>
          </p:cNvPr>
          <p:cNvCxnSpPr>
            <a:cxnSpLocks noChangeShapeType="1"/>
            <a:stCxn id="163860" idx="4"/>
            <a:endCxn id="163845" idx="0"/>
          </p:cNvCxnSpPr>
          <p:nvPr/>
        </p:nvCxnSpPr>
        <p:spPr bwMode="auto">
          <a:xfrm rot="16200000" flipH="1">
            <a:off x="4114800" y="1638300"/>
            <a:ext cx="228600" cy="762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4" name="AutoShape 24">
            <a:extLst>
              <a:ext uri="{FF2B5EF4-FFF2-40B4-BE49-F238E27FC236}">
                <a16:creationId xmlns:a16="http://schemas.microsoft.com/office/drawing/2014/main" id="{DBE0D28E-2F97-2B47-B1FA-D35722E869A0}"/>
              </a:ext>
            </a:extLst>
          </p:cNvPr>
          <p:cNvCxnSpPr>
            <a:cxnSpLocks noChangeShapeType="1"/>
            <a:stCxn id="163852" idx="3"/>
            <a:endCxn id="163853" idx="1"/>
          </p:cNvCxnSpPr>
          <p:nvPr/>
        </p:nvCxnSpPr>
        <p:spPr bwMode="auto">
          <a:xfrm flipV="1">
            <a:off x="5334000" y="1417638"/>
            <a:ext cx="496888" cy="4762"/>
          </a:xfrm>
          <a:prstGeom prst="curved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5" name="AutoShape 25">
            <a:extLst>
              <a:ext uri="{FF2B5EF4-FFF2-40B4-BE49-F238E27FC236}">
                <a16:creationId xmlns:a16="http://schemas.microsoft.com/office/drawing/2014/main" id="{B0F63719-0EE5-F742-A9F5-3E103E02C5A9}"/>
              </a:ext>
            </a:extLst>
          </p:cNvPr>
          <p:cNvCxnSpPr>
            <a:cxnSpLocks noChangeShapeType="1"/>
            <a:stCxn id="163848" idx="1"/>
            <a:endCxn id="163850" idx="0"/>
          </p:cNvCxnSpPr>
          <p:nvPr/>
        </p:nvCxnSpPr>
        <p:spPr bwMode="auto">
          <a:xfrm rot="10800000" flipH="1" flipV="1">
            <a:off x="4724400" y="355600"/>
            <a:ext cx="725488" cy="254000"/>
          </a:xfrm>
          <a:prstGeom prst="curvedConnector4">
            <a:avLst>
              <a:gd name="adj1" fmla="val -31509"/>
              <a:gd name="adj2" fmla="val 75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6" name="AutoShape 26">
            <a:extLst>
              <a:ext uri="{FF2B5EF4-FFF2-40B4-BE49-F238E27FC236}">
                <a16:creationId xmlns:a16="http://schemas.microsoft.com/office/drawing/2014/main" id="{DCCAB87C-6013-EB41-A5FD-B809DE8BD330}"/>
              </a:ext>
            </a:extLst>
          </p:cNvPr>
          <p:cNvCxnSpPr>
            <a:cxnSpLocks noChangeShapeType="1"/>
            <a:stCxn id="163851" idx="0"/>
            <a:endCxn id="163853" idx="2"/>
          </p:cNvCxnSpPr>
          <p:nvPr/>
        </p:nvCxnSpPr>
        <p:spPr bwMode="auto">
          <a:xfrm rot="16200000">
            <a:off x="5812632" y="1570831"/>
            <a:ext cx="349250" cy="4397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7" name="AutoShape 27">
            <a:extLst>
              <a:ext uri="{FF2B5EF4-FFF2-40B4-BE49-F238E27FC236}">
                <a16:creationId xmlns:a16="http://schemas.microsoft.com/office/drawing/2014/main" id="{5020B941-64EA-EF44-B472-8014E4C8E2A1}"/>
              </a:ext>
            </a:extLst>
          </p:cNvPr>
          <p:cNvCxnSpPr>
            <a:cxnSpLocks noChangeShapeType="1"/>
            <a:stCxn id="163852" idx="3"/>
            <a:endCxn id="163851" idx="0"/>
          </p:cNvCxnSpPr>
          <p:nvPr/>
        </p:nvCxnSpPr>
        <p:spPr bwMode="auto">
          <a:xfrm>
            <a:off x="5334000" y="1422400"/>
            <a:ext cx="433388" cy="5429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68" name="Text Box 28">
            <a:extLst>
              <a:ext uri="{FF2B5EF4-FFF2-40B4-BE49-F238E27FC236}">
                <a16:creationId xmlns:a16="http://schemas.microsoft.com/office/drawing/2014/main" id="{16AED739-8A53-2448-BD59-82F88AF4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46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Strategische </a:t>
            </a:r>
          </a:p>
          <a:p>
            <a:pPr algn="ctr"/>
            <a:r>
              <a:rPr lang="de-DE" altLang="de-DE" sz="1000"/>
              <a:t>Planung</a:t>
            </a:r>
          </a:p>
        </p:txBody>
      </p:sp>
      <p:sp>
        <p:nvSpPr>
          <p:cNvPr id="163869" name="Text Box 29">
            <a:extLst>
              <a:ext uri="{FF2B5EF4-FFF2-40B4-BE49-F238E27FC236}">
                <a16:creationId xmlns:a16="http://schemas.microsoft.com/office/drawing/2014/main" id="{29F98B27-A60E-5443-942E-33ABBA0B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/>
              <a:t>Hochschul-</a:t>
            </a:r>
          </a:p>
          <a:p>
            <a:r>
              <a:rPr lang="de-DE" altLang="de-DE" sz="1000" b="1"/>
              <a:t>management</a:t>
            </a:r>
          </a:p>
        </p:txBody>
      </p:sp>
      <p:cxnSp>
        <p:nvCxnSpPr>
          <p:cNvPr id="163870" name="AutoShape 30">
            <a:extLst>
              <a:ext uri="{FF2B5EF4-FFF2-40B4-BE49-F238E27FC236}">
                <a16:creationId xmlns:a16="http://schemas.microsoft.com/office/drawing/2014/main" id="{438D3ACD-3F4E-4444-98F5-12B5DFCDCAB5}"/>
              </a:ext>
            </a:extLst>
          </p:cNvPr>
          <p:cNvCxnSpPr>
            <a:cxnSpLocks noChangeShapeType="1"/>
            <a:stCxn id="163846" idx="2"/>
            <a:endCxn id="163869" idx="1"/>
          </p:cNvCxnSpPr>
          <p:nvPr/>
        </p:nvCxnSpPr>
        <p:spPr bwMode="auto">
          <a:xfrm rot="16200000" flipH="1">
            <a:off x="4282281" y="2804319"/>
            <a:ext cx="427038" cy="609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71" name="AutoShape 31">
            <a:extLst>
              <a:ext uri="{FF2B5EF4-FFF2-40B4-BE49-F238E27FC236}">
                <a16:creationId xmlns:a16="http://schemas.microsoft.com/office/drawing/2014/main" id="{BF4CE242-E327-9949-A820-5D8135D5E6FE}"/>
              </a:ext>
            </a:extLst>
          </p:cNvPr>
          <p:cNvCxnSpPr>
            <a:cxnSpLocks noChangeShapeType="1"/>
            <a:stCxn id="163845" idx="2"/>
            <a:endCxn id="163869" idx="1"/>
          </p:cNvCxnSpPr>
          <p:nvPr/>
        </p:nvCxnSpPr>
        <p:spPr bwMode="auto">
          <a:xfrm rot="16200000" flipH="1">
            <a:off x="4301331" y="2823369"/>
            <a:ext cx="808038" cy="190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72" name="AutoShape 32">
            <a:extLst>
              <a:ext uri="{FF2B5EF4-FFF2-40B4-BE49-F238E27FC236}">
                <a16:creationId xmlns:a16="http://schemas.microsoft.com/office/drawing/2014/main" id="{18D6CD02-0EED-4141-A223-FFE95048102C}"/>
              </a:ext>
            </a:extLst>
          </p:cNvPr>
          <p:cNvCxnSpPr>
            <a:cxnSpLocks noChangeShapeType="1"/>
            <a:stCxn id="163869" idx="0"/>
            <a:endCxn id="163868" idx="2"/>
          </p:cNvCxnSpPr>
          <p:nvPr/>
        </p:nvCxnSpPr>
        <p:spPr bwMode="auto">
          <a:xfrm rot="16200000">
            <a:off x="5879307" y="2107406"/>
            <a:ext cx="381000" cy="1652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73" name="Text Box 33">
            <a:extLst>
              <a:ext uri="{FF2B5EF4-FFF2-40B4-BE49-F238E27FC236}">
                <a16:creationId xmlns:a16="http://schemas.microsoft.com/office/drawing/2014/main" id="{D4701E97-2905-2E4B-9313-C824B161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3048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Qualitäts-</a:t>
            </a:r>
          </a:p>
          <a:p>
            <a:r>
              <a:rPr lang="de-DE" altLang="de-DE" sz="1000"/>
              <a:t>sicherung</a:t>
            </a:r>
          </a:p>
        </p:txBody>
      </p:sp>
      <p:cxnSp>
        <p:nvCxnSpPr>
          <p:cNvPr id="163874" name="AutoShape 34">
            <a:extLst>
              <a:ext uri="{FF2B5EF4-FFF2-40B4-BE49-F238E27FC236}">
                <a16:creationId xmlns:a16="http://schemas.microsoft.com/office/drawing/2014/main" id="{83DDA0EB-0874-BF4C-9D30-94426E026B92}"/>
              </a:ext>
            </a:extLst>
          </p:cNvPr>
          <p:cNvCxnSpPr>
            <a:cxnSpLocks noChangeShapeType="1"/>
            <a:stCxn id="163860" idx="4"/>
            <a:endCxn id="163873" idx="0"/>
          </p:cNvCxnSpPr>
          <p:nvPr/>
        </p:nvCxnSpPr>
        <p:spPr bwMode="auto">
          <a:xfrm rot="5400000">
            <a:off x="2797969" y="1997869"/>
            <a:ext cx="1143000" cy="957262"/>
          </a:xfrm>
          <a:prstGeom prst="curvedConnector3">
            <a:avLst>
              <a:gd name="adj1" fmla="val 7860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75" name="Text Box 35">
            <a:extLst>
              <a:ext uri="{FF2B5EF4-FFF2-40B4-BE49-F238E27FC236}">
                <a16:creationId xmlns:a16="http://schemas.microsoft.com/office/drawing/2014/main" id="{578D03CD-1687-9041-8928-C617344A8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3505200"/>
            <a:ext cx="735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Evaluation</a:t>
            </a:r>
          </a:p>
        </p:txBody>
      </p:sp>
      <p:cxnSp>
        <p:nvCxnSpPr>
          <p:cNvPr id="163876" name="AutoShape 36">
            <a:extLst>
              <a:ext uri="{FF2B5EF4-FFF2-40B4-BE49-F238E27FC236}">
                <a16:creationId xmlns:a16="http://schemas.microsoft.com/office/drawing/2014/main" id="{A0999138-0998-D741-A097-5B5731FECA22}"/>
              </a:ext>
            </a:extLst>
          </p:cNvPr>
          <p:cNvCxnSpPr>
            <a:cxnSpLocks noChangeShapeType="1"/>
            <a:stCxn id="163873" idx="2"/>
            <a:endCxn id="163875" idx="3"/>
          </p:cNvCxnSpPr>
          <p:nvPr/>
        </p:nvCxnSpPr>
        <p:spPr bwMode="auto">
          <a:xfrm rot="5400000">
            <a:off x="2649537" y="3386138"/>
            <a:ext cx="182563" cy="300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77" name="AutoShape 37">
            <a:extLst>
              <a:ext uri="{FF2B5EF4-FFF2-40B4-BE49-F238E27FC236}">
                <a16:creationId xmlns:a16="http://schemas.microsoft.com/office/drawing/2014/main" id="{069AE9F2-EE01-464A-ACB7-476C5BB050F5}"/>
              </a:ext>
            </a:extLst>
          </p:cNvPr>
          <p:cNvCxnSpPr>
            <a:cxnSpLocks noChangeShapeType="1"/>
            <a:stCxn id="163875" idx="1"/>
            <a:endCxn id="163854" idx="4"/>
          </p:cNvCxnSpPr>
          <p:nvPr/>
        </p:nvCxnSpPr>
        <p:spPr bwMode="auto">
          <a:xfrm rot="10800000">
            <a:off x="1485900" y="3276600"/>
            <a:ext cx="369888" cy="350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78" name="Text Box 38">
            <a:extLst>
              <a:ext uri="{FF2B5EF4-FFF2-40B4-BE49-F238E27FC236}">
                <a16:creationId xmlns:a16="http://schemas.microsoft.com/office/drawing/2014/main" id="{DD3A9A62-CE5C-BC4D-B39E-68CB425B1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0"/>
            <a:ext cx="1338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>
                <a:solidFill>
                  <a:srgbClr val="0000FF"/>
                </a:solidFill>
              </a:rPr>
              <a:t>Rahmenbedingungen</a:t>
            </a:r>
            <a:endParaRPr lang="de-DE" altLang="de-DE" sz="1000">
              <a:solidFill>
                <a:schemeClr val="accent1"/>
              </a:solidFill>
            </a:endParaRPr>
          </a:p>
        </p:txBody>
      </p:sp>
      <p:cxnSp>
        <p:nvCxnSpPr>
          <p:cNvPr id="163879" name="AutoShape 39">
            <a:extLst>
              <a:ext uri="{FF2B5EF4-FFF2-40B4-BE49-F238E27FC236}">
                <a16:creationId xmlns:a16="http://schemas.microsoft.com/office/drawing/2014/main" id="{7FABF2EA-28E9-1944-AAD6-A0EB6777C2DB}"/>
              </a:ext>
            </a:extLst>
          </p:cNvPr>
          <p:cNvCxnSpPr>
            <a:cxnSpLocks noChangeShapeType="1"/>
            <a:stCxn id="163869" idx="1"/>
            <a:endCxn id="163873" idx="2"/>
          </p:cNvCxnSpPr>
          <p:nvPr/>
        </p:nvCxnSpPr>
        <p:spPr bwMode="auto">
          <a:xfrm rot="10800000" flipV="1">
            <a:off x="2890838" y="3322638"/>
            <a:ext cx="1909762" cy="122237"/>
          </a:xfrm>
          <a:prstGeom prst="curvedConnector4">
            <a:avLst>
              <a:gd name="adj1" fmla="val 40981"/>
              <a:gd name="adj2" fmla="val 287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0" name="Text Box 40">
            <a:extLst>
              <a:ext uri="{FF2B5EF4-FFF2-40B4-BE49-F238E27FC236}">
                <a16:creationId xmlns:a16="http://schemas.microsoft.com/office/drawing/2014/main" id="{1A6A7654-5159-1C42-A037-B2FBD714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Anreize u.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 Sanktionen</a:t>
            </a:r>
            <a:endParaRPr lang="de-DE" altLang="de-DE" sz="1000"/>
          </a:p>
        </p:txBody>
      </p:sp>
      <p:cxnSp>
        <p:nvCxnSpPr>
          <p:cNvPr id="163881" name="AutoShape 41">
            <a:extLst>
              <a:ext uri="{FF2B5EF4-FFF2-40B4-BE49-F238E27FC236}">
                <a16:creationId xmlns:a16="http://schemas.microsoft.com/office/drawing/2014/main" id="{269DFB8F-3CF0-ED43-8397-669114338200}"/>
              </a:ext>
            </a:extLst>
          </p:cNvPr>
          <p:cNvCxnSpPr>
            <a:cxnSpLocks noChangeShapeType="1"/>
            <a:stCxn id="163878" idx="2"/>
            <a:endCxn id="163880" idx="0"/>
          </p:cNvCxnSpPr>
          <p:nvPr/>
        </p:nvCxnSpPr>
        <p:spPr bwMode="auto">
          <a:xfrm rot="16200000" flipH="1">
            <a:off x="6521450" y="793750"/>
            <a:ext cx="517525" cy="1095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2" name="Text Box 42">
            <a:extLst>
              <a:ext uri="{FF2B5EF4-FFF2-40B4-BE49-F238E27FC236}">
                <a16:creationId xmlns:a16="http://schemas.microsoft.com/office/drawing/2014/main" id="{E009F94F-51A7-7245-ACEE-C81F12D4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31925"/>
            <a:ext cx="96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Rechenschafts-</a:t>
            </a:r>
          </a:p>
          <a:p>
            <a:pPr algn="ctr"/>
            <a:r>
              <a:rPr lang="de-DE" altLang="de-DE" sz="1000"/>
              <a:t>legung</a:t>
            </a:r>
          </a:p>
        </p:txBody>
      </p:sp>
      <p:cxnSp>
        <p:nvCxnSpPr>
          <p:cNvPr id="163883" name="AutoShape 43">
            <a:extLst>
              <a:ext uri="{FF2B5EF4-FFF2-40B4-BE49-F238E27FC236}">
                <a16:creationId xmlns:a16="http://schemas.microsoft.com/office/drawing/2014/main" id="{673C2C36-6C76-1C43-92E9-C562C8408294}"/>
              </a:ext>
            </a:extLst>
          </p:cNvPr>
          <p:cNvCxnSpPr>
            <a:cxnSpLocks noChangeShapeType="1"/>
            <a:stCxn id="163882" idx="0"/>
            <a:endCxn id="163848" idx="1"/>
          </p:cNvCxnSpPr>
          <p:nvPr/>
        </p:nvCxnSpPr>
        <p:spPr bwMode="auto">
          <a:xfrm rot="16200000">
            <a:off x="3284537" y="-7937"/>
            <a:ext cx="1076325" cy="180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84" name="AutoShape 44">
            <a:extLst>
              <a:ext uri="{FF2B5EF4-FFF2-40B4-BE49-F238E27FC236}">
                <a16:creationId xmlns:a16="http://schemas.microsoft.com/office/drawing/2014/main" id="{5216CA80-70E7-4843-BE15-CD3F1486044D}"/>
              </a:ext>
            </a:extLst>
          </p:cNvPr>
          <p:cNvCxnSpPr>
            <a:cxnSpLocks noChangeShapeType="1"/>
            <a:stCxn id="163849" idx="0"/>
            <a:endCxn id="163868" idx="2"/>
          </p:cNvCxnSpPr>
          <p:nvPr/>
        </p:nvCxnSpPr>
        <p:spPr bwMode="auto">
          <a:xfrm rot="16200000">
            <a:off x="5568156" y="2807494"/>
            <a:ext cx="1392238" cy="1263650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85" name="AutoShape 45">
            <a:extLst>
              <a:ext uri="{FF2B5EF4-FFF2-40B4-BE49-F238E27FC236}">
                <a16:creationId xmlns:a16="http://schemas.microsoft.com/office/drawing/2014/main" id="{4DAFB42F-CAC3-B44B-A359-0A377662B347}"/>
              </a:ext>
            </a:extLst>
          </p:cNvPr>
          <p:cNvCxnSpPr>
            <a:cxnSpLocks noChangeShapeType="1"/>
            <a:stCxn id="163880" idx="0"/>
            <a:endCxn id="163853" idx="3"/>
          </p:cNvCxnSpPr>
          <p:nvPr/>
        </p:nvCxnSpPr>
        <p:spPr bwMode="auto">
          <a:xfrm rot="5400000" flipH="1">
            <a:off x="6863557" y="1135856"/>
            <a:ext cx="182562" cy="7461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6" name="Text Box 46">
            <a:extLst>
              <a:ext uri="{FF2B5EF4-FFF2-40B4-BE49-F238E27FC236}">
                <a16:creationId xmlns:a16="http://schemas.microsoft.com/office/drawing/2014/main" id="{866D1ADF-7E19-3740-A0F6-615BB72B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3413125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Hochschul-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zugang</a:t>
            </a:r>
          </a:p>
        </p:txBody>
      </p:sp>
      <p:cxnSp>
        <p:nvCxnSpPr>
          <p:cNvPr id="163887" name="AutoShape 47">
            <a:extLst>
              <a:ext uri="{FF2B5EF4-FFF2-40B4-BE49-F238E27FC236}">
                <a16:creationId xmlns:a16="http://schemas.microsoft.com/office/drawing/2014/main" id="{17136942-4DB2-0341-9E3F-B86C1B92F991}"/>
              </a:ext>
            </a:extLst>
          </p:cNvPr>
          <p:cNvCxnSpPr>
            <a:cxnSpLocks noChangeShapeType="1"/>
            <a:stCxn id="163886" idx="0"/>
            <a:endCxn id="163856" idx="4"/>
          </p:cNvCxnSpPr>
          <p:nvPr/>
        </p:nvCxnSpPr>
        <p:spPr bwMode="auto">
          <a:xfrm rot="5400000" flipH="1">
            <a:off x="7739856" y="3004344"/>
            <a:ext cx="212725" cy="6048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88" name="AutoShape 48">
            <a:extLst>
              <a:ext uri="{FF2B5EF4-FFF2-40B4-BE49-F238E27FC236}">
                <a16:creationId xmlns:a16="http://schemas.microsoft.com/office/drawing/2014/main" id="{825816CB-DCBA-D048-A3AD-2D63F5D932A8}"/>
              </a:ext>
            </a:extLst>
          </p:cNvPr>
          <p:cNvCxnSpPr>
            <a:cxnSpLocks noChangeShapeType="1"/>
            <a:stCxn id="163857" idx="0"/>
            <a:endCxn id="163856" idx="4"/>
          </p:cNvCxnSpPr>
          <p:nvPr/>
        </p:nvCxnSpPr>
        <p:spPr bwMode="auto">
          <a:xfrm rot="16200000">
            <a:off x="6953250" y="3448050"/>
            <a:ext cx="838200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9" name="Text Box 49">
            <a:extLst>
              <a:ext uri="{FF2B5EF4-FFF2-40B4-BE49-F238E27FC236}">
                <a16:creationId xmlns:a16="http://schemas.microsoft.com/office/drawing/2014/main" id="{637283BF-45F5-8741-9AF0-75C005FA5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029200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Studiengebühren,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Bildungsgutscheine</a:t>
            </a:r>
            <a:endParaRPr lang="de-DE" altLang="de-DE" sz="1000"/>
          </a:p>
        </p:txBody>
      </p:sp>
      <p:cxnSp>
        <p:nvCxnSpPr>
          <p:cNvPr id="163890" name="AutoShape 50">
            <a:extLst>
              <a:ext uri="{FF2B5EF4-FFF2-40B4-BE49-F238E27FC236}">
                <a16:creationId xmlns:a16="http://schemas.microsoft.com/office/drawing/2014/main" id="{98DD21B3-EF53-0D4D-A0B2-7A38F130FC47}"/>
              </a:ext>
            </a:extLst>
          </p:cNvPr>
          <p:cNvCxnSpPr>
            <a:cxnSpLocks noChangeShapeType="1"/>
            <a:stCxn id="163878" idx="3"/>
            <a:endCxn id="163889" idx="3"/>
          </p:cNvCxnSpPr>
          <p:nvPr/>
        </p:nvCxnSpPr>
        <p:spPr bwMode="auto">
          <a:xfrm>
            <a:off x="6900863" y="960438"/>
            <a:ext cx="1447800" cy="4267200"/>
          </a:xfrm>
          <a:prstGeom prst="curvedConnector3">
            <a:avLst>
              <a:gd name="adj1" fmla="val 1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1" name="AutoShape 51">
            <a:extLst>
              <a:ext uri="{FF2B5EF4-FFF2-40B4-BE49-F238E27FC236}">
                <a16:creationId xmlns:a16="http://schemas.microsoft.com/office/drawing/2014/main" id="{FDEAA88C-008B-D941-B5C7-48AFCC12262D}"/>
              </a:ext>
            </a:extLst>
          </p:cNvPr>
          <p:cNvCxnSpPr>
            <a:cxnSpLocks noChangeShapeType="1"/>
            <a:stCxn id="163857" idx="4"/>
            <a:endCxn id="163889" idx="0"/>
          </p:cNvCxnSpPr>
          <p:nvPr/>
        </p:nvCxnSpPr>
        <p:spPr bwMode="auto">
          <a:xfrm rot="16200000" flipH="1">
            <a:off x="7173913" y="4446587"/>
            <a:ext cx="609600" cy="555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2" name="AutoShape 52">
            <a:extLst>
              <a:ext uri="{FF2B5EF4-FFF2-40B4-BE49-F238E27FC236}">
                <a16:creationId xmlns:a16="http://schemas.microsoft.com/office/drawing/2014/main" id="{6CFF8C94-BAB8-414F-B3B9-8B29007856AC}"/>
              </a:ext>
            </a:extLst>
          </p:cNvPr>
          <p:cNvCxnSpPr>
            <a:cxnSpLocks noChangeShapeType="1"/>
            <a:stCxn id="163889" idx="2"/>
            <a:endCxn id="163858" idx="6"/>
          </p:cNvCxnSpPr>
          <p:nvPr/>
        </p:nvCxnSpPr>
        <p:spPr bwMode="auto">
          <a:xfrm rot="5400000">
            <a:off x="7200900" y="5083175"/>
            <a:ext cx="212725" cy="898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3" name="Text Box 53">
            <a:extLst>
              <a:ext uri="{FF2B5EF4-FFF2-40B4-BE49-F238E27FC236}">
                <a16:creationId xmlns:a16="http://schemas.microsoft.com/office/drawing/2014/main" id="{ED38ECE9-D8C2-0940-90F9-491FCCD2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0"/>
            <a:ext cx="81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Transparenz</a:t>
            </a:r>
          </a:p>
        </p:txBody>
      </p:sp>
      <p:cxnSp>
        <p:nvCxnSpPr>
          <p:cNvPr id="163894" name="AutoShape 54">
            <a:extLst>
              <a:ext uri="{FF2B5EF4-FFF2-40B4-BE49-F238E27FC236}">
                <a16:creationId xmlns:a16="http://schemas.microsoft.com/office/drawing/2014/main" id="{025A4751-0C7C-BA4F-BE5C-2732E358D792}"/>
              </a:ext>
            </a:extLst>
          </p:cNvPr>
          <p:cNvCxnSpPr>
            <a:cxnSpLocks noChangeShapeType="1"/>
            <a:stCxn id="163893" idx="0"/>
            <a:endCxn id="163856" idx="4"/>
          </p:cNvCxnSpPr>
          <p:nvPr/>
        </p:nvCxnSpPr>
        <p:spPr bwMode="auto">
          <a:xfrm rot="5400000" flipH="1">
            <a:off x="7176294" y="3567906"/>
            <a:ext cx="1295400" cy="5603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5" name="AutoShape 55">
            <a:extLst>
              <a:ext uri="{FF2B5EF4-FFF2-40B4-BE49-F238E27FC236}">
                <a16:creationId xmlns:a16="http://schemas.microsoft.com/office/drawing/2014/main" id="{5C6FD858-C36D-6A49-9D01-4B6BB9424EB3}"/>
              </a:ext>
            </a:extLst>
          </p:cNvPr>
          <p:cNvCxnSpPr>
            <a:cxnSpLocks noChangeShapeType="1"/>
            <a:stCxn id="163880" idx="2"/>
            <a:endCxn id="163868" idx="0"/>
          </p:cNvCxnSpPr>
          <p:nvPr/>
        </p:nvCxnSpPr>
        <p:spPr bwMode="auto">
          <a:xfrm rot="5400000">
            <a:off x="6937375" y="1955800"/>
            <a:ext cx="349250" cy="431800"/>
          </a:xfrm>
          <a:prstGeom prst="curvedConnector3">
            <a:avLst>
              <a:gd name="adj1" fmla="val 727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6" name="AutoShape 56">
            <a:extLst>
              <a:ext uri="{FF2B5EF4-FFF2-40B4-BE49-F238E27FC236}">
                <a16:creationId xmlns:a16="http://schemas.microsoft.com/office/drawing/2014/main" id="{3BD01A41-9EB4-674A-BDB6-78CFAD2E3877}"/>
              </a:ext>
            </a:extLst>
          </p:cNvPr>
          <p:cNvCxnSpPr>
            <a:cxnSpLocks noChangeShapeType="1"/>
            <a:stCxn id="163880" idx="2"/>
            <a:endCxn id="163869" idx="0"/>
          </p:cNvCxnSpPr>
          <p:nvPr/>
        </p:nvCxnSpPr>
        <p:spPr bwMode="auto">
          <a:xfrm rot="5400000">
            <a:off x="5722144" y="1518444"/>
            <a:ext cx="1127125" cy="2084387"/>
          </a:xfrm>
          <a:prstGeom prst="curvedConnector3">
            <a:avLst>
              <a:gd name="adj1" fmla="val 20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7" name="AutoShape 57">
            <a:extLst>
              <a:ext uri="{FF2B5EF4-FFF2-40B4-BE49-F238E27FC236}">
                <a16:creationId xmlns:a16="http://schemas.microsoft.com/office/drawing/2014/main" id="{202A1724-E91E-C447-BA2C-B1DB81D6A99B}"/>
              </a:ext>
            </a:extLst>
          </p:cNvPr>
          <p:cNvCxnSpPr>
            <a:cxnSpLocks noChangeShapeType="1"/>
            <a:stCxn id="163893" idx="0"/>
            <a:endCxn id="163886" idx="2"/>
          </p:cNvCxnSpPr>
          <p:nvPr/>
        </p:nvCxnSpPr>
        <p:spPr bwMode="auto">
          <a:xfrm rot="16200000">
            <a:off x="7783513" y="4130675"/>
            <a:ext cx="685800" cy="444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8" name="AutoShape 58">
            <a:extLst>
              <a:ext uri="{FF2B5EF4-FFF2-40B4-BE49-F238E27FC236}">
                <a16:creationId xmlns:a16="http://schemas.microsoft.com/office/drawing/2014/main" id="{CF27AEBF-422C-5548-8157-72A0639CF2D7}"/>
              </a:ext>
            </a:extLst>
          </p:cNvPr>
          <p:cNvCxnSpPr>
            <a:cxnSpLocks noChangeShapeType="1"/>
            <a:stCxn id="163869" idx="2"/>
            <a:endCxn id="163849" idx="0"/>
          </p:cNvCxnSpPr>
          <p:nvPr/>
        </p:nvCxnSpPr>
        <p:spPr bwMode="auto">
          <a:xfrm rot="16200000" flipH="1">
            <a:off x="5130800" y="3633788"/>
            <a:ext cx="614363" cy="388937"/>
          </a:xfrm>
          <a:prstGeom prst="curved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9" name="Text Box 59">
            <a:extLst>
              <a:ext uri="{FF2B5EF4-FFF2-40B4-BE49-F238E27FC236}">
                <a16:creationId xmlns:a16="http://schemas.microsoft.com/office/drawing/2014/main" id="{A1E15818-4176-DC47-BF58-56829724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514600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Personal-</a:t>
            </a:r>
          </a:p>
          <a:p>
            <a:pPr algn="ctr"/>
            <a:r>
              <a:rPr lang="de-DE" altLang="de-DE" sz="1000"/>
              <a:t>entwicklung</a:t>
            </a:r>
          </a:p>
        </p:txBody>
      </p:sp>
      <p:sp>
        <p:nvSpPr>
          <p:cNvPr id="163900" name="Text Box 60">
            <a:extLst>
              <a:ext uri="{FF2B5EF4-FFF2-40B4-BE49-F238E27FC236}">
                <a16:creationId xmlns:a16="http://schemas.microsoft.com/office/drawing/2014/main" id="{7B463506-85F6-6744-B974-2A3DC9D4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022725"/>
            <a:ext cx="962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Akkreditierung</a:t>
            </a:r>
            <a:endParaRPr lang="de-DE" altLang="de-DE" sz="1000"/>
          </a:p>
        </p:txBody>
      </p:sp>
      <p:cxnSp>
        <p:nvCxnSpPr>
          <p:cNvPr id="163901" name="AutoShape 61">
            <a:extLst>
              <a:ext uri="{FF2B5EF4-FFF2-40B4-BE49-F238E27FC236}">
                <a16:creationId xmlns:a16="http://schemas.microsoft.com/office/drawing/2014/main" id="{25E9A5E9-12AF-6449-B2D0-CF749CB1ADC7}"/>
              </a:ext>
            </a:extLst>
          </p:cNvPr>
          <p:cNvCxnSpPr>
            <a:cxnSpLocks noChangeShapeType="1"/>
            <a:stCxn id="163875" idx="2"/>
            <a:endCxn id="163900" idx="0"/>
          </p:cNvCxnSpPr>
          <p:nvPr/>
        </p:nvCxnSpPr>
        <p:spPr bwMode="auto">
          <a:xfrm rot="5400000">
            <a:off x="1687513" y="3486150"/>
            <a:ext cx="273050" cy="800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2" name="AutoShape 62">
            <a:extLst>
              <a:ext uri="{FF2B5EF4-FFF2-40B4-BE49-F238E27FC236}">
                <a16:creationId xmlns:a16="http://schemas.microsoft.com/office/drawing/2014/main" id="{F01BAC48-9928-B945-A371-DC4A216FCD99}"/>
              </a:ext>
            </a:extLst>
          </p:cNvPr>
          <p:cNvCxnSpPr>
            <a:cxnSpLocks noChangeShapeType="1"/>
            <a:stCxn id="163900" idx="2"/>
            <a:endCxn id="163855" idx="0"/>
          </p:cNvCxnSpPr>
          <p:nvPr/>
        </p:nvCxnSpPr>
        <p:spPr bwMode="auto">
          <a:xfrm rot="16200000" flipH="1">
            <a:off x="1512094" y="4179094"/>
            <a:ext cx="533400" cy="709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03" name="Text Box 63">
            <a:extLst>
              <a:ext uri="{FF2B5EF4-FFF2-40B4-BE49-F238E27FC236}">
                <a16:creationId xmlns:a16="http://schemas.microsoft.com/office/drawing/2014/main" id="{8D40402F-6CDB-2045-B511-B6F36532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44958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Interne </a:t>
            </a:r>
          </a:p>
          <a:p>
            <a:pPr algn="ctr"/>
            <a:r>
              <a:rPr lang="de-DE" altLang="de-DE" sz="1000"/>
              <a:t>Mittelverteilung</a:t>
            </a:r>
          </a:p>
        </p:txBody>
      </p:sp>
      <p:cxnSp>
        <p:nvCxnSpPr>
          <p:cNvPr id="163904" name="AutoShape 64">
            <a:extLst>
              <a:ext uri="{FF2B5EF4-FFF2-40B4-BE49-F238E27FC236}">
                <a16:creationId xmlns:a16="http://schemas.microsoft.com/office/drawing/2014/main" id="{EC202655-5564-A94E-89FE-D6AE98FE04EA}"/>
              </a:ext>
            </a:extLst>
          </p:cNvPr>
          <p:cNvCxnSpPr>
            <a:cxnSpLocks noChangeShapeType="1"/>
            <a:stCxn id="163886" idx="1"/>
            <a:endCxn id="163857" idx="0"/>
          </p:cNvCxnSpPr>
          <p:nvPr/>
        </p:nvCxnSpPr>
        <p:spPr bwMode="auto">
          <a:xfrm rot="10800000" flipV="1">
            <a:off x="7200900" y="3611563"/>
            <a:ext cx="561975" cy="4270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5" name="AutoShape 65">
            <a:extLst>
              <a:ext uri="{FF2B5EF4-FFF2-40B4-BE49-F238E27FC236}">
                <a16:creationId xmlns:a16="http://schemas.microsoft.com/office/drawing/2014/main" id="{8F76B0C6-4FAE-B94D-A892-683FE3B0B6E3}"/>
              </a:ext>
            </a:extLst>
          </p:cNvPr>
          <p:cNvCxnSpPr>
            <a:cxnSpLocks noChangeShapeType="1"/>
            <a:stCxn id="163893" idx="1"/>
            <a:endCxn id="163857" idx="4"/>
          </p:cNvCxnSpPr>
          <p:nvPr/>
        </p:nvCxnSpPr>
        <p:spPr bwMode="auto">
          <a:xfrm rot="10800000">
            <a:off x="7200900" y="4419600"/>
            <a:ext cx="495300" cy="198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6" name="AutoShape 66">
            <a:extLst>
              <a:ext uri="{FF2B5EF4-FFF2-40B4-BE49-F238E27FC236}">
                <a16:creationId xmlns:a16="http://schemas.microsoft.com/office/drawing/2014/main" id="{A1EB5003-B97C-C242-A622-F471F528661F}"/>
              </a:ext>
            </a:extLst>
          </p:cNvPr>
          <p:cNvCxnSpPr>
            <a:cxnSpLocks noChangeShapeType="1"/>
            <a:stCxn id="163852" idx="1"/>
            <a:endCxn id="163860" idx="0"/>
          </p:cNvCxnSpPr>
          <p:nvPr/>
        </p:nvCxnSpPr>
        <p:spPr bwMode="auto">
          <a:xfrm rot="10800000" flipV="1">
            <a:off x="3848100" y="1422400"/>
            <a:ext cx="690563" cy="101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7" name="AutoShape 67">
            <a:extLst>
              <a:ext uri="{FF2B5EF4-FFF2-40B4-BE49-F238E27FC236}">
                <a16:creationId xmlns:a16="http://schemas.microsoft.com/office/drawing/2014/main" id="{B48C21C3-4630-6B40-AC54-C4A4AB3F7819}"/>
              </a:ext>
            </a:extLst>
          </p:cNvPr>
          <p:cNvCxnSpPr>
            <a:cxnSpLocks noChangeShapeType="1"/>
            <a:stCxn id="163853" idx="3"/>
            <a:endCxn id="163849" idx="3"/>
          </p:cNvCxnSpPr>
          <p:nvPr/>
        </p:nvCxnSpPr>
        <p:spPr bwMode="auto">
          <a:xfrm flipH="1">
            <a:off x="6081713" y="1417638"/>
            <a:ext cx="500062" cy="2898775"/>
          </a:xfrm>
          <a:prstGeom prst="curvedConnector3">
            <a:avLst>
              <a:gd name="adj1" fmla="val 142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8" name="AutoShape 68">
            <a:extLst>
              <a:ext uri="{FF2B5EF4-FFF2-40B4-BE49-F238E27FC236}">
                <a16:creationId xmlns:a16="http://schemas.microsoft.com/office/drawing/2014/main" id="{E909AE2E-53A4-2B4D-9A5C-ED9D70027550}"/>
              </a:ext>
            </a:extLst>
          </p:cNvPr>
          <p:cNvCxnSpPr>
            <a:cxnSpLocks noChangeShapeType="1"/>
            <a:stCxn id="163849" idx="3"/>
            <a:endCxn id="163903" idx="3"/>
          </p:cNvCxnSpPr>
          <p:nvPr/>
        </p:nvCxnSpPr>
        <p:spPr bwMode="auto">
          <a:xfrm>
            <a:off x="6081713" y="4316413"/>
            <a:ext cx="319087" cy="377825"/>
          </a:xfrm>
          <a:prstGeom prst="curvedConnector3">
            <a:avLst>
              <a:gd name="adj1" fmla="val 1716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09" name="Text Box 69">
            <a:extLst>
              <a:ext uri="{FF2B5EF4-FFF2-40B4-BE49-F238E27FC236}">
                <a16:creationId xmlns:a16="http://schemas.microsoft.com/office/drawing/2014/main" id="{8780ECF6-A684-454C-9FFA-E0C37337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76800"/>
            <a:ext cx="750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Zielverein-</a:t>
            </a:r>
          </a:p>
          <a:p>
            <a:pPr algn="ctr"/>
            <a:r>
              <a:rPr lang="de-DE" altLang="de-DE" sz="1000"/>
              <a:t>barungen</a:t>
            </a:r>
          </a:p>
        </p:txBody>
      </p:sp>
      <p:cxnSp>
        <p:nvCxnSpPr>
          <p:cNvPr id="163910" name="AutoShape 70">
            <a:extLst>
              <a:ext uri="{FF2B5EF4-FFF2-40B4-BE49-F238E27FC236}">
                <a16:creationId xmlns:a16="http://schemas.microsoft.com/office/drawing/2014/main" id="{028AC610-4957-7648-877A-A39906A3D670}"/>
              </a:ext>
            </a:extLst>
          </p:cNvPr>
          <p:cNvCxnSpPr>
            <a:cxnSpLocks noChangeShapeType="1"/>
            <a:stCxn id="163903" idx="2"/>
            <a:endCxn id="163909" idx="3"/>
          </p:cNvCxnSpPr>
          <p:nvPr/>
        </p:nvCxnSpPr>
        <p:spPr bwMode="auto">
          <a:xfrm rot="5400000">
            <a:off x="5632450" y="4811713"/>
            <a:ext cx="182563" cy="344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11" name="Text Box 71">
            <a:extLst>
              <a:ext uri="{FF2B5EF4-FFF2-40B4-BE49-F238E27FC236}">
                <a16:creationId xmlns:a16="http://schemas.microsoft.com/office/drawing/2014/main" id="{0A151BC1-ED92-7146-8622-17E82D0B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4343400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Berichts-</a:t>
            </a:r>
          </a:p>
          <a:p>
            <a:pPr algn="ctr"/>
            <a:r>
              <a:rPr lang="de-DE" altLang="de-DE" sz="1000"/>
              <a:t>wesen</a:t>
            </a:r>
          </a:p>
        </p:txBody>
      </p:sp>
      <p:cxnSp>
        <p:nvCxnSpPr>
          <p:cNvPr id="163912" name="AutoShape 72">
            <a:extLst>
              <a:ext uri="{FF2B5EF4-FFF2-40B4-BE49-F238E27FC236}">
                <a16:creationId xmlns:a16="http://schemas.microsoft.com/office/drawing/2014/main" id="{AB57F8A0-342A-044C-8CD4-16F388C9CFA8}"/>
              </a:ext>
            </a:extLst>
          </p:cNvPr>
          <p:cNvCxnSpPr>
            <a:cxnSpLocks noChangeShapeType="1"/>
            <a:stCxn id="163909" idx="1"/>
            <a:endCxn id="163911" idx="2"/>
          </p:cNvCxnSpPr>
          <p:nvPr/>
        </p:nvCxnSpPr>
        <p:spPr bwMode="auto">
          <a:xfrm rot="10800000">
            <a:off x="4533900" y="4740275"/>
            <a:ext cx="266700" cy="3349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3" name="AutoShape 73">
            <a:extLst>
              <a:ext uri="{FF2B5EF4-FFF2-40B4-BE49-F238E27FC236}">
                <a16:creationId xmlns:a16="http://schemas.microsoft.com/office/drawing/2014/main" id="{B4099982-7508-E147-802C-69E2CD74F750}"/>
              </a:ext>
            </a:extLst>
          </p:cNvPr>
          <p:cNvCxnSpPr>
            <a:cxnSpLocks noChangeShapeType="1"/>
            <a:stCxn id="163903" idx="1"/>
            <a:endCxn id="163911" idx="3"/>
          </p:cNvCxnSpPr>
          <p:nvPr/>
        </p:nvCxnSpPr>
        <p:spPr bwMode="auto">
          <a:xfrm rot="10800000">
            <a:off x="4859338" y="4541838"/>
            <a:ext cx="531812" cy="152400"/>
          </a:xfrm>
          <a:prstGeom prst="curvedConnector3">
            <a:avLst>
              <a:gd name="adj1" fmla="val 498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4" name="AutoShape 74">
            <a:extLst>
              <a:ext uri="{FF2B5EF4-FFF2-40B4-BE49-F238E27FC236}">
                <a16:creationId xmlns:a16="http://schemas.microsoft.com/office/drawing/2014/main" id="{CFD581A2-485C-3249-821E-3A1F4F7B26D0}"/>
              </a:ext>
            </a:extLst>
          </p:cNvPr>
          <p:cNvCxnSpPr>
            <a:cxnSpLocks noChangeShapeType="1"/>
            <a:stCxn id="163869" idx="1"/>
            <a:endCxn id="163911" idx="0"/>
          </p:cNvCxnSpPr>
          <p:nvPr/>
        </p:nvCxnSpPr>
        <p:spPr bwMode="auto">
          <a:xfrm rot="10800000" flipV="1">
            <a:off x="4533900" y="3322638"/>
            <a:ext cx="266700" cy="10207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5" name="AutoShape 75">
            <a:extLst>
              <a:ext uri="{FF2B5EF4-FFF2-40B4-BE49-F238E27FC236}">
                <a16:creationId xmlns:a16="http://schemas.microsoft.com/office/drawing/2014/main" id="{B30768C0-AFF0-0F4A-B362-4381212A1E33}"/>
              </a:ext>
            </a:extLst>
          </p:cNvPr>
          <p:cNvCxnSpPr>
            <a:cxnSpLocks noChangeShapeType="1"/>
            <a:stCxn id="163846" idx="1"/>
            <a:endCxn id="163849" idx="1"/>
          </p:cNvCxnSpPr>
          <p:nvPr/>
        </p:nvCxnSpPr>
        <p:spPr bwMode="auto">
          <a:xfrm rot="10800000" flipH="1" flipV="1">
            <a:off x="3733800" y="2705100"/>
            <a:ext cx="1447800" cy="1611313"/>
          </a:xfrm>
          <a:prstGeom prst="curvedConnector3">
            <a:avLst>
              <a:gd name="adj1" fmla="val -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6" name="AutoShape 76">
            <a:extLst>
              <a:ext uri="{FF2B5EF4-FFF2-40B4-BE49-F238E27FC236}">
                <a16:creationId xmlns:a16="http://schemas.microsoft.com/office/drawing/2014/main" id="{70F311BF-B0B3-F047-9413-42DA4755430A}"/>
              </a:ext>
            </a:extLst>
          </p:cNvPr>
          <p:cNvCxnSpPr>
            <a:cxnSpLocks noChangeShapeType="1"/>
            <a:stCxn id="163850" idx="2"/>
            <a:endCxn id="163853" idx="1"/>
          </p:cNvCxnSpPr>
          <p:nvPr/>
        </p:nvCxnSpPr>
        <p:spPr bwMode="auto">
          <a:xfrm rot="16200000" flipH="1">
            <a:off x="5358606" y="945357"/>
            <a:ext cx="563563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7" name="AutoShape 77">
            <a:extLst>
              <a:ext uri="{FF2B5EF4-FFF2-40B4-BE49-F238E27FC236}">
                <a16:creationId xmlns:a16="http://schemas.microsoft.com/office/drawing/2014/main" id="{73FB666C-F0DB-EA42-9F40-DC7176D5F8DE}"/>
              </a:ext>
            </a:extLst>
          </p:cNvPr>
          <p:cNvCxnSpPr>
            <a:cxnSpLocks noChangeShapeType="1"/>
            <a:stCxn id="163850" idx="3"/>
            <a:endCxn id="163878" idx="0"/>
          </p:cNvCxnSpPr>
          <p:nvPr/>
        </p:nvCxnSpPr>
        <p:spPr bwMode="auto">
          <a:xfrm>
            <a:off x="6022975" y="731838"/>
            <a:ext cx="209550" cy="1063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8" name="AutoShape 78">
            <a:extLst>
              <a:ext uri="{FF2B5EF4-FFF2-40B4-BE49-F238E27FC236}">
                <a16:creationId xmlns:a16="http://schemas.microsoft.com/office/drawing/2014/main" id="{A376BE2E-8733-324B-9215-3DD39C48E498}"/>
              </a:ext>
            </a:extLst>
          </p:cNvPr>
          <p:cNvCxnSpPr>
            <a:cxnSpLocks noChangeShapeType="1"/>
            <a:stCxn id="163873" idx="2"/>
            <a:endCxn id="163900" idx="3"/>
          </p:cNvCxnSpPr>
          <p:nvPr/>
        </p:nvCxnSpPr>
        <p:spPr bwMode="auto">
          <a:xfrm rot="5400000">
            <a:off x="2047875" y="3302000"/>
            <a:ext cx="700088" cy="985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9" name="AutoShape 79">
            <a:extLst>
              <a:ext uri="{FF2B5EF4-FFF2-40B4-BE49-F238E27FC236}">
                <a16:creationId xmlns:a16="http://schemas.microsoft.com/office/drawing/2014/main" id="{C72C9659-00D3-2442-B2CF-C43632F013C7}"/>
              </a:ext>
            </a:extLst>
          </p:cNvPr>
          <p:cNvCxnSpPr>
            <a:cxnSpLocks noChangeShapeType="1"/>
            <a:stCxn id="163844" idx="1"/>
            <a:endCxn id="163899" idx="0"/>
          </p:cNvCxnSpPr>
          <p:nvPr/>
        </p:nvCxnSpPr>
        <p:spPr bwMode="auto">
          <a:xfrm rot="10800000">
            <a:off x="2260600" y="2514600"/>
            <a:ext cx="558800" cy="38100"/>
          </a:xfrm>
          <a:prstGeom prst="curvedConnector4">
            <a:avLst>
              <a:gd name="adj1" fmla="val 13634"/>
              <a:gd name="adj2" fmla="val 7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0" name="AutoShape 80">
            <a:extLst>
              <a:ext uri="{FF2B5EF4-FFF2-40B4-BE49-F238E27FC236}">
                <a16:creationId xmlns:a16="http://schemas.microsoft.com/office/drawing/2014/main" id="{6B52D4AB-6593-A347-ABA2-1EA5BD5AE5DD}"/>
              </a:ext>
            </a:extLst>
          </p:cNvPr>
          <p:cNvCxnSpPr>
            <a:cxnSpLocks noChangeShapeType="1"/>
            <a:stCxn id="163878" idx="1"/>
            <a:endCxn id="163900" idx="1"/>
          </p:cNvCxnSpPr>
          <p:nvPr/>
        </p:nvCxnSpPr>
        <p:spPr bwMode="auto">
          <a:xfrm rot="10800000" flipV="1">
            <a:off x="942975" y="960438"/>
            <a:ext cx="4619625" cy="3184525"/>
          </a:xfrm>
          <a:prstGeom prst="curvedConnector3">
            <a:avLst>
              <a:gd name="adj1" fmla="val 11381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1" name="AutoShape 81">
            <a:extLst>
              <a:ext uri="{FF2B5EF4-FFF2-40B4-BE49-F238E27FC236}">
                <a16:creationId xmlns:a16="http://schemas.microsoft.com/office/drawing/2014/main" id="{5F177118-06FE-DD4D-BCA2-37EA9C6DFD5F}"/>
              </a:ext>
            </a:extLst>
          </p:cNvPr>
          <p:cNvCxnSpPr>
            <a:cxnSpLocks noChangeShapeType="1"/>
            <a:stCxn id="163878" idx="3"/>
            <a:endCxn id="163886" idx="0"/>
          </p:cNvCxnSpPr>
          <p:nvPr/>
        </p:nvCxnSpPr>
        <p:spPr bwMode="auto">
          <a:xfrm>
            <a:off x="6900863" y="960438"/>
            <a:ext cx="1247775" cy="24526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2" name="AutoShape 82">
            <a:extLst>
              <a:ext uri="{FF2B5EF4-FFF2-40B4-BE49-F238E27FC236}">
                <a16:creationId xmlns:a16="http://schemas.microsoft.com/office/drawing/2014/main" id="{E29FD49E-03F5-4B48-AFB4-DCEABCFAFB15}"/>
              </a:ext>
            </a:extLst>
          </p:cNvPr>
          <p:cNvCxnSpPr>
            <a:cxnSpLocks noChangeShapeType="1"/>
            <a:stCxn id="163911" idx="2"/>
            <a:endCxn id="163858" idx="2"/>
          </p:cNvCxnSpPr>
          <p:nvPr/>
        </p:nvCxnSpPr>
        <p:spPr bwMode="auto">
          <a:xfrm rot="16200000" flipH="1">
            <a:off x="4675187" y="4598988"/>
            <a:ext cx="898525" cy="1181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3" name="AutoShape 83">
            <a:extLst>
              <a:ext uri="{FF2B5EF4-FFF2-40B4-BE49-F238E27FC236}">
                <a16:creationId xmlns:a16="http://schemas.microsoft.com/office/drawing/2014/main" id="{D136DD13-7972-EE4D-B797-D75CD35630D3}"/>
              </a:ext>
            </a:extLst>
          </p:cNvPr>
          <p:cNvCxnSpPr>
            <a:cxnSpLocks noChangeShapeType="1"/>
            <a:stCxn id="163903" idx="2"/>
            <a:endCxn id="163858" idx="0"/>
          </p:cNvCxnSpPr>
          <p:nvPr/>
        </p:nvCxnSpPr>
        <p:spPr bwMode="auto">
          <a:xfrm rot="16200000" flipH="1">
            <a:off x="5794375" y="4994275"/>
            <a:ext cx="593725" cy="390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4" name="AutoShape 84">
            <a:extLst>
              <a:ext uri="{FF2B5EF4-FFF2-40B4-BE49-F238E27FC236}">
                <a16:creationId xmlns:a16="http://schemas.microsoft.com/office/drawing/2014/main" id="{A5710A89-4A1A-B641-8163-5B6DD46F9EF8}"/>
              </a:ext>
            </a:extLst>
          </p:cNvPr>
          <p:cNvCxnSpPr>
            <a:cxnSpLocks noChangeShapeType="1"/>
            <a:stCxn id="163844" idx="2"/>
            <a:endCxn id="163869" idx="1"/>
          </p:cNvCxnSpPr>
          <p:nvPr/>
        </p:nvCxnSpPr>
        <p:spPr bwMode="auto">
          <a:xfrm rot="16200000" flipH="1">
            <a:off x="3710781" y="2232819"/>
            <a:ext cx="579438" cy="1600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5" name="AutoShape 85">
            <a:extLst>
              <a:ext uri="{FF2B5EF4-FFF2-40B4-BE49-F238E27FC236}">
                <a16:creationId xmlns:a16="http://schemas.microsoft.com/office/drawing/2014/main" id="{21DFFF55-578E-5146-90FB-C48415252098}"/>
              </a:ext>
            </a:extLst>
          </p:cNvPr>
          <p:cNvCxnSpPr>
            <a:cxnSpLocks noChangeShapeType="1"/>
            <a:stCxn id="163845" idx="0"/>
            <a:endCxn id="163851" idx="0"/>
          </p:cNvCxnSpPr>
          <p:nvPr/>
        </p:nvCxnSpPr>
        <p:spPr bwMode="auto">
          <a:xfrm rot="16200000">
            <a:off x="5104606" y="1470819"/>
            <a:ext cx="168275" cy="1157288"/>
          </a:xfrm>
          <a:prstGeom prst="curvedConnector3">
            <a:avLst>
              <a:gd name="adj1" fmla="val 235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26" name="Text Box 86">
            <a:extLst>
              <a:ext uri="{FF2B5EF4-FFF2-40B4-BE49-F238E27FC236}">
                <a16:creationId xmlns:a16="http://schemas.microsoft.com/office/drawing/2014/main" id="{98AA49A6-0A8C-6F49-A707-3339B13A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56125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Medien-</a:t>
            </a:r>
          </a:p>
          <a:p>
            <a:r>
              <a:rPr lang="de-DE" altLang="de-DE" sz="1000"/>
              <a:t>strategie</a:t>
            </a:r>
          </a:p>
        </p:txBody>
      </p:sp>
      <p:cxnSp>
        <p:nvCxnSpPr>
          <p:cNvPr id="163927" name="AutoShape 87">
            <a:extLst>
              <a:ext uri="{FF2B5EF4-FFF2-40B4-BE49-F238E27FC236}">
                <a16:creationId xmlns:a16="http://schemas.microsoft.com/office/drawing/2014/main" id="{5C750835-0641-9F4A-BAA9-04115E90A142}"/>
              </a:ext>
            </a:extLst>
          </p:cNvPr>
          <p:cNvCxnSpPr>
            <a:cxnSpLocks noChangeShapeType="1"/>
            <a:stCxn id="163869" idx="1"/>
            <a:endCxn id="163926" idx="0"/>
          </p:cNvCxnSpPr>
          <p:nvPr/>
        </p:nvCxnSpPr>
        <p:spPr bwMode="auto">
          <a:xfrm rot="10800000" flipV="1">
            <a:off x="3508375" y="3322638"/>
            <a:ext cx="1292225" cy="1233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8" name="AutoShape 88">
            <a:extLst>
              <a:ext uri="{FF2B5EF4-FFF2-40B4-BE49-F238E27FC236}">
                <a16:creationId xmlns:a16="http://schemas.microsoft.com/office/drawing/2014/main" id="{7FF2F23C-9D6B-0943-9E15-FB837F0D01D4}"/>
              </a:ext>
            </a:extLst>
          </p:cNvPr>
          <p:cNvCxnSpPr>
            <a:cxnSpLocks noChangeShapeType="1"/>
            <a:stCxn id="163926" idx="2"/>
            <a:endCxn id="163859" idx="0"/>
          </p:cNvCxnSpPr>
          <p:nvPr/>
        </p:nvCxnSpPr>
        <p:spPr bwMode="auto">
          <a:xfrm rot="16200000" flipH="1">
            <a:off x="3411538" y="5049837"/>
            <a:ext cx="533400" cy="339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9" name="AutoShape 89">
            <a:extLst>
              <a:ext uri="{FF2B5EF4-FFF2-40B4-BE49-F238E27FC236}">
                <a16:creationId xmlns:a16="http://schemas.microsoft.com/office/drawing/2014/main" id="{83E5664D-BCDF-DC4B-A946-CB50E47A6407}"/>
              </a:ext>
            </a:extLst>
          </p:cNvPr>
          <p:cNvCxnSpPr>
            <a:cxnSpLocks noChangeShapeType="1"/>
            <a:stCxn id="163859" idx="6"/>
            <a:endCxn id="163903" idx="2"/>
          </p:cNvCxnSpPr>
          <p:nvPr/>
        </p:nvCxnSpPr>
        <p:spPr bwMode="auto">
          <a:xfrm flipV="1">
            <a:off x="4343400" y="4892675"/>
            <a:ext cx="1552575" cy="784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0" name="AutoShape 90">
            <a:extLst>
              <a:ext uri="{FF2B5EF4-FFF2-40B4-BE49-F238E27FC236}">
                <a16:creationId xmlns:a16="http://schemas.microsoft.com/office/drawing/2014/main" id="{4294337B-8E6A-D242-A45C-FA4275453066}"/>
              </a:ext>
            </a:extLst>
          </p:cNvPr>
          <p:cNvCxnSpPr>
            <a:cxnSpLocks noChangeShapeType="1"/>
            <a:stCxn id="163851" idx="2"/>
            <a:endCxn id="163868" idx="1"/>
          </p:cNvCxnSpPr>
          <p:nvPr/>
        </p:nvCxnSpPr>
        <p:spPr bwMode="auto">
          <a:xfrm rot="16200000" flipH="1">
            <a:off x="5954712" y="2022476"/>
            <a:ext cx="334963" cy="7096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1" name="AutoShape 91">
            <a:extLst>
              <a:ext uri="{FF2B5EF4-FFF2-40B4-BE49-F238E27FC236}">
                <a16:creationId xmlns:a16="http://schemas.microsoft.com/office/drawing/2014/main" id="{62EC2D52-F2E2-9642-B4F9-517C37F1CFF8}"/>
              </a:ext>
            </a:extLst>
          </p:cNvPr>
          <p:cNvCxnSpPr>
            <a:cxnSpLocks noChangeShapeType="1"/>
            <a:stCxn id="163882" idx="0"/>
            <a:endCxn id="163853" idx="0"/>
          </p:cNvCxnSpPr>
          <p:nvPr/>
        </p:nvCxnSpPr>
        <p:spPr bwMode="auto">
          <a:xfrm rot="16200000">
            <a:off x="4457700" y="-317500"/>
            <a:ext cx="212725" cy="3286125"/>
          </a:xfrm>
          <a:prstGeom prst="curvedConnector3">
            <a:avLst>
              <a:gd name="adj1" fmla="val 13134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2" name="AutoShape 92">
            <a:extLst>
              <a:ext uri="{FF2B5EF4-FFF2-40B4-BE49-F238E27FC236}">
                <a16:creationId xmlns:a16="http://schemas.microsoft.com/office/drawing/2014/main" id="{5F2D4075-9A50-7045-A267-9080D4260F9E}"/>
              </a:ext>
            </a:extLst>
          </p:cNvPr>
          <p:cNvCxnSpPr>
            <a:cxnSpLocks noChangeShapeType="1"/>
            <a:stCxn id="163860" idx="4"/>
            <a:endCxn id="163882" idx="2"/>
          </p:cNvCxnSpPr>
          <p:nvPr/>
        </p:nvCxnSpPr>
        <p:spPr bwMode="auto">
          <a:xfrm rot="16200000" flipV="1">
            <a:off x="3346450" y="1403350"/>
            <a:ext cx="76200" cy="927100"/>
          </a:xfrm>
          <a:prstGeom prst="curvedConnector3">
            <a:avLst>
              <a:gd name="adj1" fmla="val -137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33" name="Text Box 93">
            <a:extLst>
              <a:ext uri="{FF2B5EF4-FFF2-40B4-BE49-F238E27FC236}">
                <a16:creationId xmlns:a16="http://schemas.microsoft.com/office/drawing/2014/main" id="{DCBADCA5-EEF8-114F-8975-EF34C96F4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812925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>
                <a:solidFill>
                  <a:srgbClr val="0000FF"/>
                </a:solidFill>
              </a:rPr>
              <a:t>Personal-</a:t>
            </a:r>
          </a:p>
          <a:p>
            <a:pPr algn="ctr"/>
            <a:r>
              <a:rPr lang="de-DE" altLang="de-DE" sz="1000">
                <a:solidFill>
                  <a:srgbClr val="0000FF"/>
                </a:solidFill>
              </a:rPr>
              <a:t>reform</a:t>
            </a:r>
            <a:endParaRPr lang="de-DE" altLang="de-DE" sz="1000"/>
          </a:p>
        </p:txBody>
      </p:sp>
      <p:cxnSp>
        <p:nvCxnSpPr>
          <p:cNvPr id="163934" name="AutoShape 94">
            <a:extLst>
              <a:ext uri="{FF2B5EF4-FFF2-40B4-BE49-F238E27FC236}">
                <a16:creationId xmlns:a16="http://schemas.microsoft.com/office/drawing/2014/main" id="{365BBDA7-F40E-A147-B140-C6154AA36DA4}"/>
              </a:ext>
            </a:extLst>
          </p:cNvPr>
          <p:cNvCxnSpPr>
            <a:cxnSpLocks noChangeShapeType="1"/>
            <a:stCxn id="163933" idx="3"/>
            <a:endCxn id="163844" idx="0"/>
          </p:cNvCxnSpPr>
          <p:nvPr/>
        </p:nvCxnSpPr>
        <p:spPr bwMode="auto">
          <a:xfrm>
            <a:off x="2133600" y="2011363"/>
            <a:ext cx="1066800" cy="350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5" name="AutoShape 95">
            <a:extLst>
              <a:ext uri="{FF2B5EF4-FFF2-40B4-BE49-F238E27FC236}">
                <a16:creationId xmlns:a16="http://schemas.microsoft.com/office/drawing/2014/main" id="{263E1242-4570-9041-A11D-0CB45ED5C43A}"/>
              </a:ext>
            </a:extLst>
          </p:cNvPr>
          <p:cNvCxnSpPr>
            <a:cxnSpLocks noChangeShapeType="1"/>
            <a:stCxn id="163933" idx="2"/>
            <a:endCxn id="163854" idx="0"/>
          </p:cNvCxnSpPr>
          <p:nvPr/>
        </p:nvCxnSpPr>
        <p:spPr bwMode="auto">
          <a:xfrm rot="5400000">
            <a:off x="1339057" y="2356643"/>
            <a:ext cx="609600" cy="3159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6" name="AutoShape 96">
            <a:extLst>
              <a:ext uri="{FF2B5EF4-FFF2-40B4-BE49-F238E27FC236}">
                <a16:creationId xmlns:a16="http://schemas.microsoft.com/office/drawing/2014/main" id="{B99BFA29-9167-FD46-A3B4-60570D62AABF}"/>
              </a:ext>
            </a:extLst>
          </p:cNvPr>
          <p:cNvCxnSpPr>
            <a:cxnSpLocks noChangeShapeType="1"/>
            <a:stCxn id="163878" idx="1"/>
            <a:endCxn id="163933" idx="0"/>
          </p:cNvCxnSpPr>
          <p:nvPr/>
        </p:nvCxnSpPr>
        <p:spPr bwMode="auto">
          <a:xfrm rot="10800000" flipV="1">
            <a:off x="1801813" y="960438"/>
            <a:ext cx="3760787" cy="852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7" name="AutoShape 97">
            <a:extLst>
              <a:ext uri="{FF2B5EF4-FFF2-40B4-BE49-F238E27FC236}">
                <a16:creationId xmlns:a16="http://schemas.microsoft.com/office/drawing/2014/main" id="{8E70043C-178D-B945-AE10-E73D9768D67D}"/>
              </a:ext>
            </a:extLst>
          </p:cNvPr>
          <p:cNvCxnSpPr>
            <a:cxnSpLocks noChangeShapeType="1"/>
            <a:stCxn id="163899" idx="2"/>
            <a:endCxn id="163854" idx="6"/>
          </p:cNvCxnSpPr>
          <p:nvPr/>
        </p:nvCxnSpPr>
        <p:spPr bwMode="auto">
          <a:xfrm rot="5400000">
            <a:off x="2052637" y="2840038"/>
            <a:ext cx="136525" cy="279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38" name="Text Box 98">
            <a:extLst>
              <a:ext uri="{FF2B5EF4-FFF2-40B4-BE49-F238E27FC236}">
                <a16:creationId xmlns:a16="http://schemas.microsoft.com/office/drawing/2014/main" id="{9266A29D-95E3-A047-ABD3-2343A3D21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46325"/>
            <a:ext cx="68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Operative</a:t>
            </a:r>
          </a:p>
          <a:p>
            <a:r>
              <a:rPr lang="de-DE" altLang="de-DE" sz="1000"/>
              <a:t>Führung</a:t>
            </a:r>
          </a:p>
        </p:txBody>
      </p:sp>
      <p:cxnSp>
        <p:nvCxnSpPr>
          <p:cNvPr id="163939" name="AutoShape 99">
            <a:extLst>
              <a:ext uri="{FF2B5EF4-FFF2-40B4-BE49-F238E27FC236}">
                <a16:creationId xmlns:a16="http://schemas.microsoft.com/office/drawing/2014/main" id="{AFEBC067-D62D-3E46-ACAC-85B411087D15}"/>
              </a:ext>
            </a:extLst>
          </p:cNvPr>
          <p:cNvCxnSpPr>
            <a:cxnSpLocks noChangeShapeType="1"/>
            <a:stCxn id="163851" idx="2"/>
            <a:endCxn id="163938" idx="0"/>
          </p:cNvCxnSpPr>
          <p:nvPr/>
        </p:nvCxnSpPr>
        <p:spPr bwMode="auto">
          <a:xfrm rot="5400000">
            <a:off x="5426075" y="2005013"/>
            <a:ext cx="136525" cy="546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0" name="AutoShape 100">
            <a:extLst>
              <a:ext uri="{FF2B5EF4-FFF2-40B4-BE49-F238E27FC236}">
                <a16:creationId xmlns:a16="http://schemas.microsoft.com/office/drawing/2014/main" id="{D6537047-5E9D-A941-A4C6-3353373984D1}"/>
              </a:ext>
            </a:extLst>
          </p:cNvPr>
          <p:cNvCxnSpPr>
            <a:cxnSpLocks noChangeShapeType="1"/>
            <a:stCxn id="163938" idx="2"/>
            <a:endCxn id="163869" idx="0"/>
          </p:cNvCxnSpPr>
          <p:nvPr/>
        </p:nvCxnSpPr>
        <p:spPr bwMode="auto">
          <a:xfrm rot="16200000" flipH="1">
            <a:off x="5041901" y="2922587"/>
            <a:ext cx="381000" cy="22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1" name="AutoShape 101">
            <a:extLst>
              <a:ext uri="{FF2B5EF4-FFF2-40B4-BE49-F238E27FC236}">
                <a16:creationId xmlns:a16="http://schemas.microsoft.com/office/drawing/2014/main" id="{4564E6B7-45DA-9245-9DF6-33A1F6742D05}"/>
              </a:ext>
            </a:extLst>
          </p:cNvPr>
          <p:cNvCxnSpPr>
            <a:cxnSpLocks noChangeShapeType="1"/>
            <a:stCxn id="163868" idx="2"/>
            <a:endCxn id="163926" idx="0"/>
          </p:cNvCxnSpPr>
          <p:nvPr/>
        </p:nvCxnSpPr>
        <p:spPr bwMode="auto">
          <a:xfrm rot="5400000">
            <a:off x="4295775" y="1955800"/>
            <a:ext cx="1812925" cy="3387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2" name="AutoShape 102">
            <a:extLst>
              <a:ext uri="{FF2B5EF4-FFF2-40B4-BE49-F238E27FC236}">
                <a16:creationId xmlns:a16="http://schemas.microsoft.com/office/drawing/2014/main" id="{FA857EF9-B3D7-8844-8F5F-6ADE899F1703}"/>
              </a:ext>
            </a:extLst>
          </p:cNvPr>
          <p:cNvCxnSpPr>
            <a:cxnSpLocks noChangeShapeType="1"/>
            <a:stCxn id="163849" idx="1"/>
            <a:endCxn id="163926" idx="0"/>
          </p:cNvCxnSpPr>
          <p:nvPr/>
        </p:nvCxnSpPr>
        <p:spPr bwMode="auto">
          <a:xfrm rot="10800000" flipV="1">
            <a:off x="3508375" y="4316413"/>
            <a:ext cx="1673225" cy="2397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43" name="Text Box 103">
            <a:extLst>
              <a:ext uri="{FF2B5EF4-FFF2-40B4-BE49-F238E27FC236}">
                <a16:creationId xmlns:a16="http://schemas.microsoft.com/office/drawing/2014/main" id="{7274F0B5-9288-7A45-A383-58A7D203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91200"/>
            <a:ext cx="1135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Strateg. Allianzen,</a:t>
            </a:r>
          </a:p>
          <a:p>
            <a:pPr algn="ctr"/>
            <a:r>
              <a:rPr lang="de-DE" altLang="de-DE" sz="1000"/>
              <a:t>Kooperationen,</a:t>
            </a:r>
          </a:p>
          <a:p>
            <a:pPr algn="ctr"/>
            <a:r>
              <a:rPr lang="de-DE" altLang="de-DE" sz="1000"/>
              <a:t>PPP</a:t>
            </a:r>
          </a:p>
        </p:txBody>
      </p:sp>
      <p:cxnSp>
        <p:nvCxnSpPr>
          <p:cNvPr id="163944" name="AutoShape 104">
            <a:extLst>
              <a:ext uri="{FF2B5EF4-FFF2-40B4-BE49-F238E27FC236}">
                <a16:creationId xmlns:a16="http://schemas.microsoft.com/office/drawing/2014/main" id="{D352A57A-5764-BF43-8D61-11218EEDA76A}"/>
              </a:ext>
            </a:extLst>
          </p:cNvPr>
          <p:cNvCxnSpPr>
            <a:cxnSpLocks noChangeShapeType="1"/>
            <a:stCxn id="163943" idx="1"/>
            <a:endCxn id="163859" idx="4"/>
          </p:cNvCxnSpPr>
          <p:nvPr/>
        </p:nvCxnSpPr>
        <p:spPr bwMode="auto">
          <a:xfrm rot="10800000">
            <a:off x="3848100" y="5867400"/>
            <a:ext cx="952500" cy="198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5" name="AutoShape 105">
            <a:extLst>
              <a:ext uri="{FF2B5EF4-FFF2-40B4-BE49-F238E27FC236}">
                <a16:creationId xmlns:a16="http://schemas.microsoft.com/office/drawing/2014/main" id="{9E8C9210-D59E-9540-A882-0D2276AED799}"/>
              </a:ext>
            </a:extLst>
          </p:cNvPr>
          <p:cNvCxnSpPr>
            <a:cxnSpLocks noChangeShapeType="1"/>
            <a:stCxn id="163943" idx="3"/>
            <a:endCxn id="163858" idx="4"/>
          </p:cNvCxnSpPr>
          <p:nvPr/>
        </p:nvCxnSpPr>
        <p:spPr bwMode="auto">
          <a:xfrm flipV="1">
            <a:off x="5935663" y="5791200"/>
            <a:ext cx="350837" cy="274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6" name="AutoShape 106">
            <a:extLst>
              <a:ext uri="{FF2B5EF4-FFF2-40B4-BE49-F238E27FC236}">
                <a16:creationId xmlns:a16="http://schemas.microsoft.com/office/drawing/2014/main" id="{152BBABE-7FFA-024F-93CB-90BF7BE5287B}"/>
              </a:ext>
            </a:extLst>
          </p:cNvPr>
          <p:cNvCxnSpPr>
            <a:cxnSpLocks noChangeShapeType="1"/>
            <a:stCxn id="163859" idx="2"/>
            <a:endCxn id="163855" idx="5"/>
          </p:cNvCxnSpPr>
          <p:nvPr/>
        </p:nvCxnSpPr>
        <p:spPr bwMode="auto">
          <a:xfrm rot="10800000">
            <a:off x="2511425" y="5191125"/>
            <a:ext cx="841375" cy="4857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47" name="Text Box 107">
            <a:extLst>
              <a:ext uri="{FF2B5EF4-FFF2-40B4-BE49-F238E27FC236}">
                <a16:creationId xmlns:a16="http://schemas.microsoft.com/office/drawing/2014/main" id="{D51C2E1A-223D-864E-A4D3-F7C775F95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51325"/>
            <a:ext cx="727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B.A./M.A.</a:t>
            </a:r>
          </a:p>
        </p:txBody>
      </p:sp>
      <p:cxnSp>
        <p:nvCxnSpPr>
          <p:cNvPr id="163948" name="AutoShape 108">
            <a:extLst>
              <a:ext uri="{FF2B5EF4-FFF2-40B4-BE49-F238E27FC236}">
                <a16:creationId xmlns:a16="http://schemas.microsoft.com/office/drawing/2014/main" id="{651FF866-4B47-4E4E-8209-9CBAD59D4936}"/>
              </a:ext>
            </a:extLst>
          </p:cNvPr>
          <p:cNvCxnSpPr>
            <a:cxnSpLocks noChangeShapeType="1"/>
            <a:stCxn id="163900" idx="2"/>
            <a:endCxn id="163947" idx="1"/>
          </p:cNvCxnSpPr>
          <p:nvPr/>
        </p:nvCxnSpPr>
        <p:spPr bwMode="auto">
          <a:xfrm rot="16200000" flipH="1">
            <a:off x="1839912" y="3851276"/>
            <a:ext cx="106363" cy="9382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9" name="AutoShape 109">
            <a:extLst>
              <a:ext uri="{FF2B5EF4-FFF2-40B4-BE49-F238E27FC236}">
                <a16:creationId xmlns:a16="http://schemas.microsoft.com/office/drawing/2014/main" id="{A550A98A-2E43-9D42-9801-D617AC630A86}"/>
              </a:ext>
            </a:extLst>
          </p:cNvPr>
          <p:cNvCxnSpPr>
            <a:cxnSpLocks noChangeShapeType="1"/>
            <a:stCxn id="163947" idx="2"/>
            <a:endCxn id="163855" idx="0"/>
          </p:cNvCxnSpPr>
          <p:nvPr/>
        </p:nvCxnSpPr>
        <p:spPr bwMode="auto">
          <a:xfrm rot="5400000">
            <a:off x="2277269" y="4352131"/>
            <a:ext cx="304800" cy="5921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0" name="AutoShape 110">
            <a:extLst>
              <a:ext uri="{FF2B5EF4-FFF2-40B4-BE49-F238E27FC236}">
                <a16:creationId xmlns:a16="http://schemas.microsoft.com/office/drawing/2014/main" id="{64916473-F8E9-E146-BCD1-9CB89D246EB8}"/>
              </a:ext>
            </a:extLst>
          </p:cNvPr>
          <p:cNvCxnSpPr>
            <a:cxnSpLocks noChangeShapeType="1"/>
            <a:stCxn id="163859" idx="4"/>
            <a:endCxn id="163856" idx="6"/>
          </p:cNvCxnSpPr>
          <p:nvPr/>
        </p:nvCxnSpPr>
        <p:spPr bwMode="auto">
          <a:xfrm rot="5400000" flipH="1" flipV="1">
            <a:off x="4533900" y="2324100"/>
            <a:ext cx="2857500" cy="4229100"/>
          </a:xfrm>
          <a:prstGeom prst="curvedConnector4">
            <a:avLst>
              <a:gd name="adj1" fmla="val -22722"/>
              <a:gd name="adj2" fmla="val 113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1" name="AutoShape 111">
            <a:extLst>
              <a:ext uri="{FF2B5EF4-FFF2-40B4-BE49-F238E27FC236}">
                <a16:creationId xmlns:a16="http://schemas.microsoft.com/office/drawing/2014/main" id="{5A88B188-E194-4A44-A4B6-E4FCD11A8B6E}"/>
              </a:ext>
            </a:extLst>
          </p:cNvPr>
          <p:cNvCxnSpPr>
            <a:cxnSpLocks noChangeShapeType="1"/>
            <a:stCxn id="163873" idx="2"/>
            <a:endCxn id="163947" idx="0"/>
          </p:cNvCxnSpPr>
          <p:nvPr/>
        </p:nvCxnSpPr>
        <p:spPr bwMode="auto">
          <a:xfrm rot="5400000">
            <a:off x="2405063" y="3765550"/>
            <a:ext cx="806450" cy="165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2" name="AutoShape 112">
            <a:extLst>
              <a:ext uri="{FF2B5EF4-FFF2-40B4-BE49-F238E27FC236}">
                <a16:creationId xmlns:a16="http://schemas.microsoft.com/office/drawing/2014/main" id="{69F15106-A732-8347-A073-30A92DCA6144}"/>
              </a:ext>
            </a:extLst>
          </p:cNvPr>
          <p:cNvCxnSpPr>
            <a:cxnSpLocks noChangeShapeType="1"/>
            <a:stCxn id="163889" idx="2"/>
            <a:endCxn id="163859" idx="4"/>
          </p:cNvCxnSpPr>
          <p:nvPr/>
        </p:nvCxnSpPr>
        <p:spPr bwMode="auto">
          <a:xfrm rot="5400000">
            <a:off x="5581650" y="3692525"/>
            <a:ext cx="441325" cy="3908425"/>
          </a:xfrm>
          <a:prstGeom prst="curvedConnector3">
            <a:avLst>
              <a:gd name="adj1" fmla="val 1517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3" name="AutoShape 113">
            <a:extLst>
              <a:ext uri="{FF2B5EF4-FFF2-40B4-BE49-F238E27FC236}">
                <a16:creationId xmlns:a16="http://schemas.microsoft.com/office/drawing/2014/main" id="{274625F3-B7CA-3A48-A505-2C98B246C5EB}"/>
              </a:ext>
            </a:extLst>
          </p:cNvPr>
          <p:cNvCxnSpPr>
            <a:cxnSpLocks noChangeShapeType="1"/>
            <a:stCxn id="163868" idx="3"/>
            <a:endCxn id="163856" idx="0"/>
          </p:cNvCxnSpPr>
          <p:nvPr/>
        </p:nvCxnSpPr>
        <p:spPr bwMode="auto">
          <a:xfrm>
            <a:off x="7315200" y="2544763"/>
            <a:ext cx="228600" cy="2746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4" name="AutoShape 114">
            <a:extLst>
              <a:ext uri="{FF2B5EF4-FFF2-40B4-BE49-F238E27FC236}">
                <a16:creationId xmlns:a16="http://schemas.microsoft.com/office/drawing/2014/main" id="{3E8AD729-3F14-6044-8328-87C88B169C0A}"/>
              </a:ext>
            </a:extLst>
          </p:cNvPr>
          <p:cNvCxnSpPr>
            <a:cxnSpLocks noChangeShapeType="1"/>
            <a:stCxn id="163899" idx="2"/>
            <a:endCxn id="163873" idx="1"/>
          </p:cNvCxnSpPr>
          <p:nvPr/>
        </p:nvCxnSpPr>
        <p:spPr bwMode="auto">
          <a:xfrm rot="16200000" flipH="1">
            <a:off x="2236787" y="2935288"/>
            <a:ext cx="334963" cy="2873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liennummernplatzhalter 1">
            <a:extLst>
              <a:ext uri="{FF2B5EF4-FFF2-40B4-BE49-F238E27FC236}">
                <a16:creationId xmlns:a16="http://schemas.microsoft.com/office/drawing/2014/main" id="{1E6F79C5-3F1D-1148-939C-F5111F65F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30B0C-DCBF-3049-997A-004EEC10AE8F}" type="slidenum">
              <a:rPr lang="de-DE" altLang="de-DE"/>
              <a:pPr/>
              <a:t>5</a:t>
            </a:fld>
            <a:endParaRPr lang="de-DE" altLang="de-DE" b="0"/>
          </a:p>
        </p:txBody>
      </p:sp>
      <p:pic>
        <p:nvPicPr>
          <p:cNvPr id="164866" name="Picture 2">
            <a:extLst>
              <a:ext uri="{FF2B5EF4-FFF2-40B4-BE49-F238E27FC236}">
                <a16:creationId xmlns:a16="http://schemas.microsoft.com/office/drawing/2014/main" id="{83183974-B63B-6B4E-9B55-754175171C0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9060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7" name="Text Box 3">
            <a:extLst>
              <a:ext uri="{FF2B5EF4-FFF2-40B4-BE49-F238E27FC236}">
                <a16:creationId xmlns:a16="http://schemas.microsoft.com/office/drawing/2014/main" id="{2260FA03-C09D-0F47-BE83-F02643C9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FB18FEFD-79DC-4945-AB7E-C061B3B9D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762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Personal-autonomie</a:t>
            </a:r>
            <a:endParaRPr lang="de-DE" altLang="de-DE" sz="1000"/>
          </a:p>
        </p:txBody>
      </p:sp>
      <p:sp>
        <p:nvSpPr>
          <p:cNvPr id="164869" name="Text Box 5">
            <a:extLst>
              <a:ext uri="{FF2B5EF4-FFF2-40B4-BE49-F238E27FC236}">
                <a16:creationId xmlns:a16="http://schemas.microsoft.com/office/drawing/2014/main" id="{FBF49EBF-BD1C-434A-AEE5-3D5A1A5D4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133600"/>
            <a:ext cx="990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Organisations-</a:t>
            </a:r>
          </a:p>
          <a:p>
            <a:pPr algn="ctr"/>
            <a:r>
              <a:rPr lang="de-DE" altLang="de-DE" sz="1000" b="1"/>
              <a:t>autonomie</a:t>
            </a:r>
            <a:endParaRPr lang="de-DE" altLang="de-DE" sz="1000"/>
          </a:p>
        </p:txBody>
      </p:sp>
      <p:sp>
        <p:nvSpPr>
          <p:cNvPr id="164870" name="Text Box 6">
            <a:extLst>
              <a:ext uri="{FF2B5EF4-FFF2-40B4-BE49-F238E27FC236}">
                <a16:creationId xmlns:a16="http://schemas.microsoft.com/office/drawing/2014/main" id="{29AF673A-C5C1-AC43-AC77-8E773619D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1000" b="1"/>
              <a:t>Finanz-</a:t>
            </a:r>
          </a:p>
          <a:p>
            <a:r>
              <a:rPr lang="de-DE" altLang="de-DE" sz="1000" b="1"/>
              <a:t>autonomie</a:t>
            </a:r>
          </a:p>
        </p:txBody>
      </p:sp>
      <p:sp>
        <p:nvSpPr>
          <p:cNvPr id="164871" name="Text Box 7">
            <a:extLst>
              <a:ext uri="{FF2B5EF4-FFF2-40B4-BE49-F238E27FC236}">
                <a16:creationId xmlns:a16="http://schemas.microsoft.com/office/drawing/2014/main" id="{5E72EC1B-8E88-4243-8C3E-DA436A6A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34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4872" name="Text Box 8">
            <a:extLst>
              <a:ext uri="{FF2B5EF4-FFF2-40B4-BE49-F238E27FC236}">
                <a16:creationId xmlns:a16="http://schemas.microsoft.com/office/drawing/2014/main" id="{CA1501C6-BBE5-1347-93C6-E0BADF06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"/>
            <a:ext cx="1316038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000"/>
              <a:t>Ministerium</a:t>
            </a:r>
            <a:endParaRPr lang="de-DE" altLang="de-DE"/>
          </a:p>
        </p:txBody>
      </p:sp>
      <p:sp>
        <p:nvSpPr>
          <p:cNvPr id="164873" name="Text Box 9">
            <a:extLst>
              <a:ext uri="{FF2B5EF4-FFF2-40B4-BE49-F238E27FC236}">
                <a16:creationId xmlns:a16="http://schemas.microsoft.com/office/drawing/2014/main" id="{00595372-6F73-4B43-875A-BFD332309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35438"/>
            <a:ext cx="900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de-DE" altLang="de-DE" sz="1000"/>
              <a:t>Globalbudget</a:t>
            </a:r>
          </a:p>
        </p:txBody>
      </p:sp>
      <p:sp>
        <p:nvSpPr>
          <p:cNvPr id="164874" name="Text Box 10">
            <a:extLst>
              <a:ext uri="{FF2B5EF4-FFF2-40B4-BE49-F238E27FC236}">
                <a16:creationId xmlns:a16="http://schemas.microsoft.com/office/drawing/2014/main" id="{DF121A79-AD0B-FB4E-864A-758FEADC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1146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Politische Führung</a:t>
            </a:r>
            <a:endParaRPr lang="de-DE" altLang="de-DE" sz="1000"/>
          </a:p>
        </p:txBody>
      </p:sp>
      <p:sp>
        <p:nvSpPr>
          <p:cNvPr id="164875" name="Text Box 11">
            <a:extLst>
              <a:ext uri="{FF2B5EF4-FFF2-40B4-BE49-F238E27FC236}">
                <a16:creationId xmlns:a16="http://schemas.microsoft.com/office/drawing/2014/main" id="{7ED2BFE5-44BA-2640-9CCD-BC7A0AD2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1965325"/>
            <a:ext cx="1268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Strategische Führung</a:t>
            </a:r>
          </a:p>
        </p:txBody>
      </p:sp>
      <p:sp>
        <p:nvSpPr>
          <p:cNvPr id="164876" name="Text Box 12">
            <a:extLst>
              <a:ext uri="{FF2B5EF4-FFF2-40B4-BE49-F238E27FC236}">
                <a16:creationId xmlns:a16="http://schemas.microsoft.com/office/drawing/2014/main" id="{878C8994-F30B-1A42-9B73-58FC2921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1295400"/>
            <a:ext cx="795337" cy="254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Hochschule</a:t>
            </a:r>
          </a:p>
        </p:txBody>
      </p:sp>
      <p:sp>
        <p:nvSpPr>
          <p:cNvPr id="164877" name="Text Box 13">
            <a:extLst>
              <a:ext uri="{FF2B5EF4-FFF2-40B4-BE49-F238E27FC236}">
                <a16:creationId xmlns:a16="http://schemas.microsoft.com/office/drawing/2014/main" id="{BCD80DF4-7AEA-6145-B2A5-F87F7DFB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1219200"/>
            <a:ext cx="750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Zielverein-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barungen</a:t>
            </a:r>
            <a:endParaRPr lang="de-DE" altLang="de-DE" sz="1000"/>
          </a:p>
        </p:txBody>
      </p:sp>
      <p:sp>
        <p:nvSpPr>
          <p:cNvPr id="164878" name="Oval 14">
            <a:extLst>
              <a:ext uri="{FF2B5EF4-FFF2-40B4-BE49-F238E27FC236}">
                <a16:creationId xmlns:a16="http://schemas.microsoft.com/office/drawing/2014/main" id="{328671D0-1F1E-6C41-80F5-1B8818F77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9906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Wissenschaft-</a:t>
            </a:r>
          </a:p>
          <a:p>
            <a:pPr algn="ctr"/>
            <a:r>
              <a:rPr lang="de-DE" altLang="de-DE" sz="1000"/>
              <a:t>lichkeit</a:t>
            </a:r>
          </a:p>
        </p:txBody>
      </p:sp>
      <p:sp>
        <p:nvSpPr>
          <p:cNvPr id="164879" name="Oval 15">
            <a:extLst>
              <a:ext uri="{FF2B5EF4-FFF2-40B4-BE49-F238E27FC236}">
                <a16:creationId xmlns:a16="http://schemas.microsoft.com/office/drawing/2014/main" id="{3169E0A2-5DD1-6C4C-8880-8546F2A2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10668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Internationalität</a:t>
            </a:r>
          </a:p>
        </p:txBody>
      </p:sp>
      <p:sp>
        <p:nvSpPr>
          <p:cNvPr id="164880" name="Oval 16">
            <a:extLst>
              <a:ext uri="{FF2B5EF4-FFF2-40B4-BE49-F238E27FC236}">
                <a16:creationId xmlns:a16="http://schemas.microsoft.com/office/drawing/2014/main" id="{58A8EC72-4DF1-BC4C-97CC-AE0A9191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19400"/>
            <a:ext cx="10668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Profilorientierung</a:t>
            </a:r>
          </a:p>
        </p:txBody>
      </p:sp>
      <p:sp>
        <p:nvSpPr>
          <p:cNvPr id="164881" name="Oval 17">
            <a:extLst>
              <a:ext uri="{FF2B5EF4-FFF2-40B4-BE49-F238E27FC236}">
                <a16:creationId xmlns:a16="http://schemas.microsoft.com/office/drawing/2014/main" id="{4B8B7AD2-2997-2E40-9863-AE1A4BFB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1143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Wettbewerb</a:t>
            </a:r>
          </a:p>
        </p:txBody>
      </p:sp>
      <p:sp>
        <p:nvSpPr>
          <p:cNvPr id="164882" name="Oval 18">
            <a:extLst>
              <a:ext uri="{FF2B5EF4-FFF2-40B4-BE49-F238E27FC236}">
                <a16:creationId xmlns:a16="http://schemas.microsoft.com/office/drawing/2014/main" id="{4FA183B3-8B47-414A-846D-6ADA5440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86400"/>
            <a:ext cx="11430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Wirtschaftlichkeit</a:t>
            </a:r>
          </a:p>
        </p:txBody>
      </p:sp>
      <p:sp>
        <p:nvSpPr>
          <p:cNvPr id="164883" name="Oval 19">
            <a:extLst>
              <a:ext uri="{FF2B5EF4-FFF2-40B4-BE49-F238E27FC236}">
                <a16:creationId xmlns:a16="http://schemas.microsoft.com/office/drawing/2014/main" id="{087C98E7-894D-C042-9D74-CE90582C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Virtualität</a:t>
            </a:r>
          </a:p>
        </p:txBody>
      </p:sp>
      <p:sp>
        <p:nvSpPr>
          <p:cNvPr id="164884" name="Oval 20">
            <a:extLst>
              <a:ext uri="{FF2B5EF4-FFF2-40B4-BE49-F238E27FC236}">
                <a16:creationId xmlns:a16="http://schemas.microsoft.com/office/drawing/2014/main" id="{6C18B025-FD14-874E-86F6-B0D0CA40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Autonomie</a:t>
            </a:r>
          </a:p>
        </p:txBody>
      </p:sp>
      <p:cxnSp>
        <p:nvCxnSpPr>
          <p:cNvPr id="164885" name="AutoShape 21">
            <a:extLst>
              <a:ext uri="{FF2B5EF4-FFF2-40B4-BE49-F238E27FC236}">
                <a16:creationId xmlns:a16="http://schemas.microsoft.com/office/drawing/2014/main" id="{BECE64D4-A2BA-B847-975C-4B3E27BFBA36}"/>
              </a:ext>
            </a:extLst>
          </p:cNvPr>
          <p:cNvCxnSpPr>
            <a:cxnSpLocks noChangeShapeType="1"/>
            <a:stCxn id="164884" idx="4"/>
            <a:endCxn id="164868" idx="0"/>
          </p:cNvCxnSpPr>
          <p:nvPr/>
        </p:nvCxnSpPr>
        <p:spPr bwMode="auto">
          <a:xfrm rot="5400000">
            <a:off x="3295650" y="1809750"/>
            <a:ext cx="457200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86" name="AutoShape 22">
            <a:extLst>
              <a:ext uri="{FF2B5EF4-FFF2-40B4-BE49-F238E27FC236}">
                <a16:creationId xmlns:a16="http://schemas.microsoft.com/office/drawing/2014/main" id="{D232A668-3CE3-DC49-AD6E-6BC0ED96EA1A}"/>
              </a:ext>
            </a:extLst>
          </p:cNvPr>
          <p:cNvCxnSpPr>
            <a:cxnSpLocks noChangeShapeType="1"/>
            <a:stCxn id="164884" idx="4"/>
            <a:endCxn id="164870" idx="0"/>
          </p:cNvCxnSpPr>
          <p:nvPr/>
        </p:nvCxnSpPr>
        <p:spPr bwMode="auto">
          <a:xfrm rot="16200000" flipH="1">
            <a:off x="3714750" y="2038350"/>
            <a:ext cx="609600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87" name="AutoShape 23">
            <a:extLst>
              <a:ext uri="{FF2B5EF4-FFF2-40B4-BE49-F238E27FC236}">
                <a16:creationId xmlns:a16="http://schemas.microsoft.com/office/drawing/2014/main" id="{DA9B0125-7576-BC4D-A735-1983E116B431}"/>
              </a:ext>
            </a:extLst>
          </p:cNvPr>
          <p:cNvCxnSpPr>
            <a:cxnSpLocks noChangeShapeType="1"/>
            <a:stCxn id="164884" idx="4"/>
            <a:endCxn id="164869" idx="0"/>
          </p:cNvCxnSpPr>
          <p:nvPr/>
        </p:nvCxnSpPr>
        <p:spPr bwMode="auto">
          <a:xfrm rot="16200000" flipH="1">
            <a:off x="4114800" y="1638300"/>
            <a:ext cx="228600" cy="762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88" name="AutoShape 24">
            <a:extLst>
              <a:ext uri="{FF2B5EF4-FFF2-40B4-BE49-F238E27FC236}">
                <a16:creationId xmlns:a16="http://schemas.microsoft.com/office/drawing/2014/main" id="{F946F182-CDA1-3441-A281-5380CDDBF73E}"/>
              </a:ext>
            </a:extLst>
          </p:cNvPr>
          <p:cNvCxnSpPr>
            <a:cxnSpLocks noChangeShapeType="1"/>
            <a:stCxn id="164876" idx="3"/>
            <a:endCxn id="164877" idx="1"/>
          </p:cNvCxnSpPr>
          <p:nvPr/>
        </p:nvCxnSpPr>
        <p:spPr bwMode="auto">
          <a:xfrm flipV="1">
            <a:off x="5334000" y="1417638"/>
            <a:ext cx="496888" cy="4762"/>
          </a:xfrm>
          <a:prstGeom prst="curved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89" name="AutoShape 25">
            <a:extLst>
              <a:ext uri="{FF2B5EF4-FFF2-40B4-BE49-F238E27FC236}">
                <a16:creationId xmlns:a16="http://schemas.microsoft.com/office/drawing/2014/main" id="{C3E3C40E-74F5-1B40-8311-73512EA7CFD1}"/>
              </a:ext>
            </a:extLst>
          </p:cNvPr>
          <p:cNvCxnSpPr>
            <a:cxnSpLocks noChangeShapeType="1"/>
            <a:stCxn id="164872" idx="1"/>
            <a:endCxn id="164874" idx="0"/>
          </p:cNvCxnSpPr>
          <p:nvPr/>
        </p:nvCxnSpPr>
        <p:spPr bwMode="auto">
          <a:xfrm rot="10800000" flipH="1" flipV="1">
            <a:off x="4724400" y="355600"/>
            <a:ext cx="725488" cy="254000"/>
          </a:xfrm>
          <a:prstGeom prst="curvedConnector4">
            <a:avLst>
              <a:gd name="adj1" fmla="val -31509"/>
              <a:gd name="adj2" fmla="val 75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90" name="AutoShape 26">
            <a:extLst>
              <a:ext uri="{FF2B5EF4-FFF2-40B4-BE49-F238E27FC236}">
                <a16:creationId xmlns:a16="http://schemas.microsoft.com/office/drawing/2014/main" id="{56A2CB15-FB31-B548-9139-3486D8DB2E2A}"/>
              </a:ext>
            </a:extLst>
          </p:cNvPr>
          <p:cNvCxnSpPr>
            <a:cxnSpLocks noChangeShapeType="1"/>
            <a:stCxn id="164875" idx="0"/>
            <a:endCxn id="164877" idx="2"/>
          </p:cNvCxnSpPr>
          <p:nvPr/>
        </p:nvCxnSpPr>
        <p:spPr bwMode="auto">
          <a:xfrm rot="16200000">
            <a:off x="5812632" y="1570831"/>
            <a:ext cx="349250" cy="4397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91" name="AutoShape 27">
            <a:extLst>
              <a:ext uri="{FF2B5EF4-FFF2-40B4-BE49-F238E27FC236}">
                <a16:creationId xmlns:a16="http://schemas.microsoft.com/office/drawing/2014/main" id="{D21BE34B-8CD3-804C-8686-EFDCC3ED630D}"/>
              </a:ext>
            </a:extLst>
          </p:cNvPr>
          <p:cNvCxnSpPr>
            <a:cxnSpLocks noChangeShapeType="1"/>
            <a:stCxn id="164876" idx="3"/>
            <a:endCxn id="164875" idx="0"/>
          </p:cNvCxnSpPr>
          <p:nvPr/>
        </p:nvCxnSpPr>
        <p:spPr bwMode="auto">
          <a:xfrm>
            <a:off x="5334000" y="1422400"/>
            <a:ext cx="433388" cy="5429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892" name="Text Box 28">
            <a:extLst>
              <a:ext uri="{FF2B5EF4-FFF2-40B4-BE49-F238E27FC236}">
                <a16:creationId xmlns:a16="http://schemas.microsoft.com/office/drawing/2014/main" id="{CE6B9959-34CB-E745-A901-8E809F09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46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Strategische </a:t>
            </a:r>
          </a:p>
          <a:p>
            <a:pPr algn="ctr"/>
            <a:r>
              <a:rPr lang="de-DE" altLang="de-DE" sz="1000"/>
              <a:t>Planung</a:t>
            </a:r>
          </a:p>
        </p:txBody>
      </p:sp>
      <p:sp>
        <p:nvSpPr>
          <p:cNvPr id="164893" name="Text Box 29">
            <a:extLst>
              <a:ext uri="{FF2B5EF4-FFF2-40B4-BE49-F238E27FC236}">
                <a16:creationId xmlns:a16="http://schemas.microsoft.com/office/drawing/2014/main" id="{634D79D2-1FE2-DC4A-BD6A-2B292D83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/>
              <a:t>Hochschul-</a:t>
            </a:r>
          </a:p>
          <a:p>
            <a:r>
              <a:rPr lang="de-DE" altLang="de-DE" sz="1000" b="1"/>
              <a:t>management</a:t>
            </a:r>
          </a:p>
        </p:txBody>
      </p:sp>
      <p:cxnSp>
        <p:nvCxnSpPr>
          <p:cNvPr id="164894" name="AutoShape 30">
            <a:extLst>
              <a:ext uri="{FF2B5EF4-FFF2-40B4-BE49-F238E27FC236}">
                <a16:creationId xmlns:a16="http://schemas.microsoft.com/office/drawing/2014/main" id="{BE8FC0DA-CE7A-564E-9793-A16DFFB53A91}"/>
              </a:ext>
            </a:extLst>
          </p:cNvPr>
          <p:cNvCxnSpPr>
            <a:cxnSpLocks noChangeShapeType="1"/>
            <a:stCxn id="164870" idx="2"/>
            <a:endCxn id="164893" idx="1"/>
          </p:cNvCxnSpPr>
          <p:nvPr/>
        </p:nvCxnSpPr>
        <p:spPr bwMode="auto">
          <a:xfrm rot="16200000" flipH="1">
            <a:off x="4282281" y="2804319"/>
            <a:ext cx="427038" cy="609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95" name="AutoShape 31">
            <a:extLst>
              <a:ext uri="{FF2B5EF4-FFF2-40B4-BE49-F238E27FC236}">
                <a16:creationId xmlns:a16="http://schemas.microsoft.com/office/drawing/2014/main" id="{922C1BF3-3D5B-BF4A-B909-2B02D385D40A}"/>
              </a:ext>
            </a:extLst>
          </p:cNvPr>
          <p:cNvCxnSpPr>
            <a:cxnSpLocks noChangeShapeType="1"/>
            <a:stCxn id="164869" idx="2"/>
            <a:endCxn id="164893" idx="1"/>
          </p:cNvCxnSpPr>
          <p:nvPr/>
        </p:nvCxnSpPr>
        <p:spPr bwMode="auto">
          <a:xfrm rot="16200000" flipH="1">
            <a:off x="4301331" y="2823369"/>
            <a:ext cx="808038" cy="190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96" name="AutoShape 32">
            <a:extLst>
              <a:ext uri="{FF2B5EF4-FFF2-40B4-BE49-F238E27FC236}">
                <a16:creationId xmlns:a16="http://schemas.microsoft.com/office/drawing/2014/main" id="{DA1AA75F-0882-DF49-9BC4-BEC9D04623ED}"/>
              </a:ext>
            </a:extLst>
          </p:cNvPr>
          <p:cNvCxnSpPr>
            <a:cxnSpLocks noChangeShapeType="1"/>
            <a:stCxn id="164893" idx="0"/>
            <a:endCxn id="164892" idx="2"/>
          </p:cNvCxnSpPr>
          <p:nvPr/>
        </p:nvCxnSpPr>
        <p:spPr bwMode="auto">
          <a:xfrm rot="16200000">
            <a:off x="5879307" y="2107406"/>
            <a:ext cx="381000" cy="1652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897" name="Text Box 33">
            <a:extLst>
              <a:ext uri="{FF2B5EF4-FFF2-40B4-BE49-F238E27FC236}">
                <a16:creationId xmlns:a16="http://schemas.microsoft.com/office/drawing/2014/main" id="{0171FD4C-91BB-E640-9AFC-3F594E42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3048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Qualitäts-</a:t>
            </a:r>
          </a:p>
          <a:p>
            <a:r>
              <a:rPr lang="de-DE" altLang="de-DE" sz="1000"/>
              <a:t>sicherung</a:t>
            </a:r>
          </a:p>
        </p:txBody>
      </p:sp>
      <p:cxnSp>
        <p:nvCxnSpPr>
          <p:cNvPr id="164898" name="AutoShape 34">
            <a:extLst>
              <a:ext uri="{FF2B5EF4-FFF2-40B4-BE49-F238E27FC236}">
                <a16:creationId xmlns:a16="http://schemas.microsoft.com/office/drawing/2014/main" id="{D1CAD9D6-13F1-404A-9CC8-7CE287321835}"/>
              </a:ext>
            </a:extLst>
          </p:cNvPr>
          <p:cNvCxnSpPr>
            <a:cxnSpLocks noChangeShapeType="1"/>
            <a:stCxn id="164884" idx="4"/>
            <a:endCxn id="164897" idx="0"/>
          </p:cNvCxnSpPr>
          <p:nvPr/>
        </p:nvCxnSpPr>
        <p:spPr bwMode="auto">
          <a:xfrm rot="5400000">
            <a:off x="2797969" y="1997869"/>
            <a:ext cx="1143000" cy="957262"/>
          </a:xfrm>
          <a:prstGeom prst="curvedConnector3">
            <a:avLst>
              <a:gd name="adj1" fmla="val 7860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899" name="Text Box 35">
            <a:extLst>
              <a:ext uri="{FF2B5EF4-FFF2-40B4-BE49-F238E27FC236}">
                <a16:creationId xmlns:a16="http://schemas.microsoft.com/office/drawing/2014/main" id="{707A1FE8-7DA5-974E-9ADC-5B566EC3D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3505200"/>
            <a:ext cx="735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Evaluation</a:t>
            </a:r>
          </a:p>
        </p:txBody>
      </p:sp>
      <p:cxnSp>
        <p:nvCxnSpPr>
          <p:cNvPr id="164900" name="AutoShape 36">
            <a:extLst>
              <a:ext uri="{FF2B5EF4-FFF2-40B4-BE49-F238E27FC236}">
                <a16:creationId xmlns:a16="http://schemas.microsoft.com/office/drawing/2014/main" id="{AE5831D8-34D3-F744-A36B-C05B625CF091}"/>
              </a:ext>
            </a:extLst>
          </p:cNvPr>
          <p:cNvCxnSpPr>
            <a:cxnSpLocks noChangeShapeType="1"/>
            <a:stCxn id="164897" idx="2"/>
            <a:endCxn id="164899" idx="3"/>
          </p:cNvCxnSpPr>
          <p:nvPr/>
        </p:nvCxnSpPr>
        <p:spPr bwMode="auto">
          <a:xfrm rot="5400000">
            <a:off x="2649537" y="3386138"/>
            <a:ext cx="182563" cy="300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01" name="AutoShape 37">
            <a:extLst>
              <a:ext uri="{FF2B5EF4-FFF2-40B4-BE49-F238E27FC236}">
                <a16:creationId xmlns:a16="http://schemas.microsoft.com/office/drawing/2014/main" id="{58A2E581-A30A-2D41-8A05-27839A3A2E59}"/>
              </a:ext>
            </a:extLst>
          </p:cNvPr>
          <p:cNvCxnSpPr>
            <a:cxnSpLocks noChangeShapeType="1"/>
            <a:stCxn id="164899" idx="1"/>
            <a:endCxn id="164878" idx="4"/>
          </p:cNvCxnSpPr>
          <p:nvPr/>
        </p:nvCxnSpPr>
        <p:spPr bwMode="auto">
          <a:xfrm rot="10800000">
            <a:off x="1485900" y="3276600"/>
            <a:ext cx="369888" cy="350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02" name="Text Box 38">
            <a:extLst>
              <a:ext uri="{FF2B5EF4-FFF2-40B4-BE49-F238E27FC236}">
                <a16:creationId xmlns:a16="http://schemas.microsoft.com/office/drawing/2014/main" id="{DA48F3F7-66C7-B44A-A05A-499EDC28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0"/>
            <a:ext cx="1338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>
                <a:solidFill>
                  <a:srgbClr val="0000FF"/>
                </a:solidFill>
              </a:rPr>
              <a:t>Rahmenbedingungen</a:t>
            </a:r>
            <a:endParaRPr lang="de-DE" altLang="de-DE" sz="1000">
              <a:solidFill>
                <a:schemeClr val="accent1"/>
              </a:solidFill>
            </a:endParaRPr>
          </a:p>
        </p:txBody>
      </p:sp>
      <p:cxnSp>
        <p:nvCxnSpPr>
          <p:cNvPr id="164903" name="AutoShape 39">
            <a:extLst>
              <a:ext uri="{FF2B5EF4-FFF2-40B4-BE49-F238E27FC236}">
                <a16:creationId xmlns:a16="http://schemas.microsoft.com/office/drawing/2014/main" id="{195D6078-A832-1341-93B7-02CBC2283D7B}"/>
              </a:ext>
            </a:extLst>
          </p:cNvPr>
          <p:cNvCxnSpPr>
            <a:cxnSpLocks noChangeShapeType="1"/>
            <a:stCxn id="164893" idx="1"/>
            <a:endCxn id="164897" idx="2"/>
          </p:cNvCxnSpPr>
          <p:nvPr/>
        </p:nvCxnSpPr>
        <p:spPr bwMode="auto">
          <a:xfrm rot="10800000" flipV="1">
            <a:off x="2890838" y="3322638"/>
            <a:ext cx="1909762" cy="122237"/>
          </a:xfrm>
          <a:prstGeom prst="curvedConnector4">
            <a:avLst>
              <a:gd name="adj1" fmla="val 40981"/>
              <a:gd name="adj2" fmla="val 287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04" name="Text Box 40">
            <a:extLst>
              <a:ext uri="{FF2B5EF4-FFF2-40B4-BE49-F238E27FC236}">
                <a16:creationId xmlns:a16="http://schemas.microsoft.com/office/drawing/2014/main" id="{EBDF3970-A4A0-994A-AE9D-626D7E525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Anreize u.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 Sanktionen</a:t>
            </a:r>
            <a:endParaRPr lang="de-DE" altLang="de-DE" sz="1000"/>
          </a:p>
        </p:txBody>
      </p:sp>
      <p:cxnSp>
        <p:nvCxnSpPr>
          <p:cNvPr id="164905" name="AutoShape 41">
            <a:extLst>
              <a:ext uri="{FF2B5EF4-FFF2-40B4-BE49-F238E27FC236}">
                <a16:creationId xmlns:a16="http://schemas.microsoft.com/office/drawing/2014/main" id="{13E819F7-1B49-7B46-B07F-2A62FF0541C1}"/>
              </a:ext>
            </a:extLst>
          </p:cNvPr>
          <p:cNvCxnSpPr>
            <a:cxnSpLocks noChangeShapeType="1"/>
            <a:stCxn id="164902" idx="2"/>
            <a:endCxn id="164904" idx="0"/>
          </p:cNvCxnSpPr>
          <p:nvPr/>
        </p:nvCxnSpPr>
        <p:spPr bwMode="auto">
          <a:xfrm rot="16200000" flipH="1">
            <a:off x="6521450" y="793750"/>
            <a:ext cx="517525" cy="1095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06" name="Text Box 42">
            <a:extLst>
              <a:ext uri="{FF2B5EF4-FFF2-40B4-BE49-F238E27FC236}">
                <a16:creationId xmlns:a16="http://schemas.microsoft.com/office/drawing/2014/main" id="{6E79975D-4398-A94A-8989-5BB90789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31925"/>
            <a:ext cx="96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Rechenschafts-</a:t>
            </a:r>
          </a:p>
          <a:p>
            <a:pPr algn="ctr"/>
            <a:r>
              <a:rPr lang="de-DE" altLang="de-DE" sz="1000"/>
              <a:t>legung</a:t>
            </a:r>
          </a:p>
        </p:txBody>
      </p:sp>
      <p:cxnSp>
        <p:nvCxnSpPr>
          <p:cNvPr id="164907" name="AutoShape 43">
            <a:extLst>
              <a:ext uri="{FF2B5EF4-FFF2-40B4-BE49-F238E27FC236}">
                <a16:creationId xmlns:a16="http://schemas.microsoft.com/office/drawing/2014/main" id="{91532055-AEB6-4445-949D-E2026A254A19}"/>
              </a:ext>
            </a:extLst>
          </p:cNvPr>
          <p:cNvCxnSpPr>
            <a:cxnSpLocks noChangeShapeType="1"/>
            <a:stCxn id="164906" idx="0"/>
            <a:endCxn id="164872" idx="1"/>
          </p:cNvCxnSpPr>
          <p:nvPr/>
        </p:nvCxnSpPr>
        <p:spPr bwMode="auto">
          <a:xfrm rot="16200000">
            <a:off x="3284537" y="-7937"/>
            <a:ext cx="1076325" cy="180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08" name="AutoShape 44">
            <a:extLst>
              <a:ext uri="{FF2B5EF4-FFF2-40B4-BE49-F238E27FC236}">
                <a16:creationId xmlns:a16="http://schemas.microsoft.com/office/drawing/2014/main" id="{E3A38BCE-8F41-0043-A450-E80D8281F28B}"/>
              </a:ext>
            </a:extLst>
          </p:cNvPr>
          <p:cNvCxnSpPr>
            <a:cxnSpLocks noChangeShapeType="1"/>
            <a:stCxn id="164873" idx="0"/>
            <a:endCxn id="164892" idx="2"/>
          </p:cNvCxnSpPr>
          <p:nvPr/>
        </p:nvCxnSpPr>
        <p:spPr bwMode="auto">
          <a:xfrm rot="16200000">
            <a:off x="5568156" y="2807494"/>
            <a:ext cx="1392238" cy="1263650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09" name="AutoShape 45">
            <a:extLst>
              <a:ext uri="{FF2B5EF4-FFF2-40B4-BE49-F238E27FC236}">
                <a16:creationId xmlns:a16="http://schemas.microsoft.com/office/drawing/2014/main" id="{796140FE-230C-5D4A-8DCA-D37FF06E3BAC}"/>
              </a:ext>
            </a:extLst>
          </p:cNvPr>
          <p:cNvCxnSpPr>
            <a:cxnSpLocks noChangeShapeType="1"/>
            <a:stCxn id="164904" idx="0"/>
            <a:endCxn id="164877" idx="3"/>
          </p:cNvCxnSpPr>
          <p:nvPr/>
        </p:nvCxnSpPr>
        <p:spPr bwMode="auto">
          <a:xfrm rot="5400000" flipH="1">
            <a:off x="6863557" y="1135856"/>
            <a:ext cx="182562" cy="7461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10" name="Text Box 46">
            <a:extLst>
              <a:ext uri="{FF2B5EF4-FFF2-40B4-BE49-F238E27FC236}">
                <a16:creationId xmlns:a16="http://schemas.microsoft.com/office/drawing/2014/main" id="{7BAA13C2-D828-1E4D-92C4-E07B5282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3413125"/>
            <a:ext cx="79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 b="1">
                <a:solidFill>
                  <a:srgbClr val="FF3300"/>
                </a:solidFill>
              </a:rPr>
              <a:t>Hochschul-</a:t>
            </a:r>
          </a:p>
          <a:p>
            <a:pPr algn="ctr"/>
            <a:r>
              <a:rPr lang="de-DE" altLang="de-DE" sz="1000" b="1">
                <a:solidFill>
                  <a:srgbClr val="FF3300"/>
                </a:solidFill>
              </a:rPr>
              <a:t>zugang</a:t>
            </a:r>
          </a:p>
        </p:txBody>
      </p:sp>
      <p:cxnSp>
        <p:nvCxnSpPr>
          <p:cNvPr id="164911" name="AutoShape 47">
            <a:extLst>
              <a:ext uri="{FF2B5EF4-FFF2-40B4-BE49-F238E27FC236}">
                <a16:creationId xmlns:a16="http://schemas.microsoft.com/office/drawing/2014/main" id="{A89E60DC-BBE3-FD4A-9981-E882B0B99302}"/>
              </a:ext>
            </a:extLst>
          </p:cNvPr>
          <p:cNvCxnSpPr>
            <a:cxnSpLocks noChangeShapeType="1"/>
            <a:stCxn id="164910" idx="0"/>
            <a:endCxn id="164880" idx="4"/>
          </p:cNvCxnSpPr>
          <p:nvPr/>
        </p:nvCxnSpPr>
        <p:spPr bwMode="auto">
          <a:xfrm rot="5400000" flipH="1">
            <a:off x="7746206" y="2997994"/>
            <a:ext cx="212725" cy="6175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12" name="AutoShape 48">
            <a:extLst>
              <a:ext uri="{FF2B5EF4-FFF2-40B4-BE49-F238E27FC236}">
                <a16:creationId xmlns:a16="http://schemas.microsoft.com/office/drawing/2014/main" id="{42F672B0-1DCB-1F48-9256-F197CCA3BD73}"/>
              </a:ext>
            </a:extLst>
          </p:cNvPr>
          <p:cNvCxnSpPr>
            <a:cxnSpLocks noChangeShapeType="1"/>
            <a:stCxn id="164881" idx="0"/>
            <a:endCxn id="164880" idx="4"/>
          </p:cNvCxnSpPr>
          <p:nvPr/>
        </p:nvCxnSpPr>
        <p:spPr bwMode="auto">
          <a:xfrm rot="16200000">
            <a:off x="6953250" y="3448050"/>
            <a:ext cx="838200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13" name="Text Box 49">
            <a:extLst>
              <a:ext uri="{FF2B5EF4-FFF2-40B4-BE49-F238E27FC236}">
                <a16:creationId xmlns:a16="http://schemas.microsoft.com/office/drawing/2014/main" id="{4731FB7B-0850-4045-921D-81007131F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029200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Studiengebühren,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Bildungsgutscheine</a:t>
            </a:r>
            <a:endParaRPr lang="de-DE" altLang="de-DE" sz="1000"/>
          </a:p>
        </p:txBody>
      </p:sp>
      <p:cxnSp>
        <p:nvCxnSpPr>
          <p:cNvPr id="164914" name="AutoShape 50">
            <a:extLst>
              <a:ext uri="{FF2B5EF4-FFF2-40B4-BE49-F238E27FC236}">
                <a16:creationId xmlns:a16="http://schemas.microsoft.com/office/drawing/2014/main" id="{60BE3F5E-9C9D-5E4C-B0A0-0B4ACC930A34}"/>
              </a:ext>
            </a:extLst>
          </p:cNvPr>
          <p:cNvCxnSpPr>
            <a:cxnSpLocks noChangeShapeType="1"/>
            <a:stCxn id="164902" idx="3"/>
            <a:endCxn id="164913" idx="3"/>
          </p:cNvCxnSpPr>
          <p:nvPr/>
        </p:nvCxnSpPr>
        <p:spPr bwMode="auto">
          <a:xfrm>
            <a:off x="6900863" y="960438"/>
            <a:ext cx="1447800" cy="4267200"/>
          </a:xfrm>
          <a:prstGeom prst="curvedConnector3">
            <a:avLst>
              <a:gd name="adj1" fmla="val 1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15" name="AutoShape 51">
            <a:extLst>
              <a:ext uri="{FF2B5EF4-FFF2-40B4-BE49-F238E27FC236}">
                <a16:creationId xmlns:a16="http://schemas.microsoft.com/office/drawing/2014/main" id="{0147D51A-561D-B347-AD97-EE938F3B121E}"/>
              </a:ext>
            </a:extLst>
          </p:cNvPr>
          <p:cNvCxnSpPr>
            <a:cxnSpLocks noChangeShapeType="1"/>
            <a:stCxn id="164881" idx="4"/>
            <a:endCxn id="164913" idx="0"/>
          </p:cNvCxnSpPr>
          <p:nvPr/>
        </p:nvCxnSpPr>
        <p:spPr bwMode="auto">
          <a:xfrm rot="16200000" flipH="1">
            <a:off x="7173913" y="4446587"/>
            <a:ext cx="609600" cy="555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16" name="AutoShape 52">
            <a:extLst>
              <a:ext uri="{FF2B5EF4-FFF2-40B4-BE49-F238E27FC236}">
                <a16:creationId xmlns:a16="http://schemas.microsoft.com/office/drawing/2014/main" id="{2D721581-F81E-D14D-84F2-CEB70FCFED57}"/>
              </a:ext>
            </a:extLst>
          </p:cNvPr>
          <p:cNvCxnSpPr>
            <a:cxnSpLocks noChangeShapeType="1"/>
            <a:stCxn id="164913" idx="2"/>
            <a:endCxn id="164882" idx="6"/>
          </p:cNvCxnSpPr>
          <p:nvPr/>
        </p:nvCxnSpPr>
        <p:spPr bwMode="auto">
          <a:xfrm rot="5400000">
            <a:off x="7200900" y="5083175"/>
            <a:ext cx="212725" cy="898525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17" name="Text Box 53">
            <a:extLst>
              <a:ext uri="{FF2B5EF4-FFF2-40B4-BE49-F238E27FC236}">
                <a16:creationId xmlns:a16="http://schemas.microsoft.com/office/drawing/2014/main" id="{97150A97-6563-8D44-9CEB-F8FE4055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0"/>
            <a:ext cx="81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Transparenz</a:t>
            </a:r>
          </a:p>
        </p:txBody>
      </p:sp>
      <p:cxnSp>
        <p:nvCxnSpPr>
          <p:cNvPr id="164918" name="AutoShape 54">
            <a:extLst>
              <a:ext uri="{FF2B5EF4-FFF2-40B4-BE49-F238E27FC236}">
                <a16:creationId xmlns:a16="http://schemas.microsoft.com/office/drawing/2014/main" id="{9E0CED11-C484-EC4F-8526-479292429EF5}"/>
              </a:ext>
            </a:extLst>
          </p:cNvPr>
          <p:cNvCxnSpPr>
            <a:cxnSpLocks noChangeShapeType="1"/>
            <a:stCxn id="164917" idx="0"/>
            <a:endCxn id="164880" idx="4"/>
          </p:cNvCxnSpPr>
          <p:nvPr/>
        </p:nvCxnSpPr>
        <p:spPr bwMode="auto">
          <a:xfrm rot="5400000" flipH="1">
            <a:off x="7176294" y="3567906"/>
            <a:ext cx="1295400" cy="5603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19" name="AutoShape 55">
            <a:extLst>
              <a:ext uri="{FF2B5EF4-FFF2-40B4-BE49-F238E27FC236}">
                <a16:creationId xmlns:a16="http://schemas.microsoft.com/office/drawing/2014/main" id="{EEE3673E-4C80-8147-8ED3-A54D6430CC0A}"/>
              </a:ext>
            </a:extLst>
          </p:cNvPr>
          <p:cNvCxnSpPr>
            <a:cxnSpLocks noChangeShapeType="1"/>
            <a:stCxn id="164904" idx="2"/>
            <a:endCxn id="164892" idx="0"/>
          </p:cNvCxnSpPr>
          <p:nvPr/>
        </p:nvCxnSpPr>
        <p:spPr bwMode="auto">
          <a:xfrm rot="5400000">
            <a:off x="6937375" y="1955800"/>
            <a:ext cx="349250" cy="431800"/>
          </a:xfrm>
          <a:prstGeom prst="curvedConnector3">
            <a:avLst>
              <a:gd name="adj1" fmla="val 727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20" name="AutoShape 56">
            <a:extLst>
              <a:ext uri="{FF2B5EF4-FFF2-40B4-BE49-F238E27FC236}">
                <a16:creationId xmlns:a16="http://schemas.microsoft.com/office/drawing/2014/main" id="{359EDA7E-CC1B-2A49-B053-725D9849F5A6}"/>
              </a:ext>
            </a:extLst>
          </p:cNvPr>
          <p:cNvCxnSpPr>
            <a:cxnSpLocks noChangeShapeType="1"/>
            <a:stCxn id="164904" idx="2"/>
            <a:endCxn id="164893" idx="0"/>
          </p:cNvCxnSpPr>
          <p:nvPr/>
        </p:nvCxnSpPr>
        <p:spPr bwMode="auto">
          <a:xfrm rot="5400000">
            <a:off x="5722144" y="1518444"/>
            <a:ext cx="1127125" cy="2084387"/>
          </a:xfrm>
          <a:prstGeom prst="curvedConnector3">
            <a:avLst>
              <a:gd name="adj1" fmla="val 20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21" name="AutoShape 57">
            <a:extLst>
              <a:ext uri="{FF2B5EF4-FFF2-40B4-BE49-F238E27FC236}">
                <a16:creationId xmlns:a16="http://schemas.microsoft.com/office/drawing/2014/main" id="{F30E1D5A-4EBB-C94A-A10F-A4D50B4AD6EF}"/>
              </a:ext>
            </a:extLst>
          </p:cNvPr>
          <p:cNvCxnSpPr>
            <a:cxnSpLocks noChangeShapeType="1"/>
            <a:stCxn id="164917" idx="0"/>
            <a:endCxn id="164910" idx="2"/>
          </p:cNvCxnSpPr>
          <p:nvPr/>
        </p:nvCxnSpPr>
        <p:spPr bwMode="auto">
          <a:xfrm rot="16200000">
            <a:off x="7789863" y="4124325"/>
            <a:ext cx="685800" cy="571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22" name="AutoShape 58">
            <a:extLst>
              <a:ext uri="{FF2B5EF4-FFF2-40B4-BE49-F238E27FC236}">
                <a16:creationId xmlns:a16="http://schemas.microsoft.com/office/drawing/2014/main" id="{CF80DDCD-F011-6F41-B2F6-438E5E319C8E}"/>
              </a:ext>
            </a:extLst>
          </p:cNvPr>
          <p:cNvCxnSpPr>
            <a:cxnSpLocks noChangeShapeType="1"/>
            <a:stCxn id="164893" idx="2"/>
            <a:endCxn id="164873" idx="0"/>
          </p:cNvCxnSpPr>
          <p:nvPr/>
        </p:nvCxnSpPr>
        <p:spPr bwMode="auto">
          <a:xfrm rot="16200000" flipH="1">
            <a:off x="5130800" y="3633788"/>
            <a:ext cx="614363" cy="388937"/>
          </a:xfrm>
          <a:prstGeom prst="curved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23" name="Text Box 59">
            <a:extLst>
              <a:ext uri="{FF2B5EF4-FFF2-40B4-BE49-F238E27FC236}">
                <a16:creationId xmlns:a16="http://schemas.microsoft.com/office/drawing/2014/main" id="{E36D4A2C-8A99-C540-B790-AF1A816C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514600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Personal-</a:t>
            </a:r>
          </a:p>
          <a:p>
            <a:pPr algn="ctr"/>
            <a:r>
              <a:rPr lang="de-DE" altLang="de-DE" sz="1000"/>
              <a:t>entwicklung</a:t>
            </a:r>
          </a:p>
        </p:txBody>
      </p:sp>
      <p:sp>
        <p:nvSpPr>
          <p:cNvPr id="164924" name="Text Box 60">
            <a:extLst>
              <a:ext uri="{FF2B5EF4-FFF2-40B4-BE49-F238E27FC236}">
                <a16:creationId xmlns:a16="http://schemas.microsoft.com/office/drawing/2014/main" id="{C64A9348-4C86-6A4C-BC3A-3C9E2E275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022725"/>
            <a:ext cx="962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Akkreditierung</a:t>
            </a:r>
            <a:endParaRPr lang="de-DE" altLang="de-DE" sz="1000"/>
          </a:p>
        </p:txBody>
      </p:sp>
      <p:cxnSp>
        <p:nvCxnSpPr>
          <p:cNvPr id="164925" name="AutoShape 61">
            <a:extLst>
              <a:ext uri="{FF2B5EF4-FFF2-40B4-BE49-F238E27FC236}">
                <a16:creationId xmlns:a16="http://schemas.microsoft.com/office/drawing/2014/main" id="{046913E4-26CA-564A-B55C-BEE16E11C513}"/>
              </a:ext>
            </a:extLst>
          </p:cNvPr>
          <p:cNvCxnSpPr>
            <a:cxnSpLocks noChangeShapeType="1"/>
            <a:stCxn id="164899" idx="2"/>
            <a:endCxn id="164924" idx="0"/>
          </p:cNvCxnSpPr>
          <p:nvPr/>
        </p:nvCxnSpPr>
        <p:spPr bwMode="auto">
          <a:xfrm rot="5400000">
            <a:off x="1687513" y="3486150"/>
            <a:ext cx="273050" cy="800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26" name="AutoShape 62">
            <a:extLst>
              <a:ext uri="{FF2B5EF4-FFF2-40B4-BE49-F238E27FC236}">
                <a16:creationId xmlns:a16="http://schemas.microsoft.com/office/drawing/2014/main" id="{025E14BE-1078-444D-895E-42F4AB1371B3}"/>
              </a:ext>
            </a:extLst>
          </p:cNvPr>
          <p:cNvCxnSpPr>
            <a:cxnSpLocks noChangeShapeType="1"/>
            <a:stCxn id="164924" idx="2"/>
            <a:endCxn id="164879" idx="0"/>
          </p:cNvCxnSpPr>
          <p:nvPr/>
        </p:nvCxnSpPr>
        <p:spPr bwMode="auto">
          <a:xfrm rot="16200000" flipH="1">
            <a:off x="1512094" y="4179094"/>
            <a:ext cx="533400" cy="709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27" name="Text Box 63">
            <a:extLst>
              <a:ext uri="{FF2B5EF4-FFF2-40B4-BE49-F238E27FC236}">
                <a16:creationId xmlns:a16="http://schemas.microsoft.com/office/drawing/2014/main" id="{416CF5D9-0A3D-0D4E-B0BF-4E27DA0F0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44958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Interne </a:t>
            </a:r>
          </a:p>
          <a:p>
            <a:pPr algn="ctr"/>
            <a:r>
              <a:rPr lang="de-DE" altLang="de-DE" sz="1000"/>
              <a:t>Mittelverteilung</a:t>
            </a:r>
          </a:p>
        </p:txBody>
      </p:sp>
      <p:cxnSp>
        <p:nvCxnSpPr>
          <p:cNvPr id="164928" name="AutoShape 64">
            <a:extLst>
              <a:ext uri="{FF2B5EF4-FFF2-40B4-BE49-F238E27FC236}">
                <a16:creationId xmlns:a16="http://schemas.microsoft.com/office/drawing/2014/main" id="{6DB5AA88-F9B1-7645-9974-BB82CA551429}"/>
              </a:ext>
            </a:extLst>
          </p:cNvPr>
          <p:cNvCxnSpPr>
            <a:cxnSpLocks noChangeShapeType="1"/>
            <a:stCxn id="164910" idx="1"/>
            <a:endCxn id="164881" idx="0"/>
          </p:cNvCxnSpPr>
          <p:nvPr/>
        </p:nvCxnSpPr>
        <p:spPr bwMode="auto">
          <a:xfrm rot="10800000" flipV="1">
            <a:off x="7200900" y="3611563"/>
            <a:ext cx="561975" cy="427037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29" name="AutoShape 65">
            <a:extLst>
              <a:ext uri="{FF2B5EF4-FFF2-40B4-BE49-F238E27FC236}">
                <a16:creationId xmlns:a16="http://schemas.microsoft.com/office/drawing/2014/main" id="{106BA517-CA15-6F4A-AECA-7206C00A6BFF}"/>
              </a:ext>
            </a:extLst>
          </p:cNvPr>
          <p:cNvCxnSpPr>
            <a:cxnSpLocks noChangeShapeType="1"/>
            <a:stCxn id="164917" idx="1"/>
            <a:endCxn id="164881" idx="4"/>
          </p:cNvCxnSpPr>
          <p:nvPr/>
        </p:nvCxnSpPr>
        <p:spPr bwMode="auto">
          <a:xfrm rot="10800000">
            <a:off x="7200900" y="4419600"/>
            <a:ext cx="495300" cy="198438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30" name="AutoShape 66">
            <a:extLst>
              <a:ext uri="{FF2B5EF4-FFF2-40B4-BE49-F238E27FC236}">
                <a16:creationId xmlns:a16="http://schemas.microsoft.com/office/drawing/2014/main" id="{FEA73870-EC12-C045-8073-751E9E50D420}"/>
              </a:ext>
            </a:extLst>
          </p:cNvPr>
          <p:cNvCxnSpPr>
            <a:cxnSpLocks noChangeShapeType="1"/>
            <a:stCxn id="164876" idx="1"/>
            <a:endCxn id="164884" idx="0"/>
          </p:cNvCxnSpPr>
          <p:nvPr/>
        </p:nvCxnSpPr>
        <p:spPr bwMode="auto">
          <a:xfrm rot="10800000" flipV="1">
            <a:off x="3848100" y="1422400"/>
            <a:ext cx="690563" cy="101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31" name="AutoShape 67">
            <a:extLst>
              <a:ext uri="{FF2B5EF4-FFF2-40B4-BE49-F238E27FC236}">
                <a16:creationId xmlns:a16="http://schemas.microsoft.com/office/drawing/2014/main" id="{C244C163-A906-EC47-897C-19AD24F7BD5A}"/>
              </a:ext>
            </a:extLst>
          </p:cNvPr>
          <p:cNvCxnSpPr>
            <a:cxnSpLocks noChangeShapeType="1"/>
            <a:stCxn id="164877" idx="3"/>
            <a:endCxn id="164873" idx="3"/>
          </p:cNvCxnSpPr>
          <p:nvPr/>
        </p:nvCxnSpPr>
        <p:spPr bwMode="auto">
          <a:xfrm flipH="1">
            <a:off x="6081713" y="1417638"/>
            <a:ext cx="500062" cy="2898775"/>
          </a:xfrm>
          <a:prstGeom prst="curvedConnector3">
            <a:avLst>
              <a:gd name="adj1" fmla="val 142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32" name="AutoShape 68">
            <a:extLst>
              <a:ext uri="{FF2B5EF4-FFF2-40B4-BE49-F238E27FC236}">
                <a16:creationId xmlns:a16="http://schemas.microsoft.com/office/drawing/2014/main" id="{853E9A2E-CDCC-BD43-97C9-B3F7A87E2491}"/>
              </a:ext>
            </a:extLst>
          </p:cNvPr>
          <p:cNvCxnSpPr>
            <a:cxnSpLocks noChangeShapeType="1"/>
            <a:stCxn id="164873" idx="3"/>
            <a:endCxn id="164927" idx="3"/>
          </p:cNvCxnSpPr>
          <p:nvPr/>
        </p:nvCxnSpPr>
        <p:spPr bwMode="auto">
          <a:xfrm>
            <a:off x="6081713" y="4316413"/>
            <a:ext cx="319087" cy="377825"/>
          </a:xfrm>
          <a:prstGeom prst="curvedConnector3">
            <a:avLst>
              <a:gd name="adj1" fmla="val 1716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33" name="Text Box 69">
            <a:extLst>
              <a:ext uri="{FF2B5EF4-FFF2-40B4-BE49-F238E27FC236}">
                <a16:creationId xmlns:a16="http://schemas.microsoft.com/office/drawing/2014/main" id="{8C0B4448-160C-8646-B785-E17D6B51A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76800"/>
            <a:ext cx="750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Zielverein-</a:t>
            </a:r>
          </a:p>
          <a:p>
            <a:pPr algn="ctr"/>
            <a:r>
              <a:rPr lang="de-DE" altLang="de-DE" sz="1000"/>
              <a:t>barungen</a:t>
            </a:r>
          </a:p>
        </p:txBody>
      </p:sp>
      <p:cxnSp>
        <p:nvCxnSpPr>
          <p:cNvPr id="164934" name="AutoShape 70">
            <a:extLst>
              <a:ext uri="{FF2B5EF4-FFF2-40B4-BE49-F238E27FC236}">
                <a16:creationId xmlns:a16="http://schemas.microsoft.com/office/drawing/2014/main" id="{15015F11-F94C-8B4B-A8CB-E1D098CBA19B}"/>
              </a:ext>
            </a:extLst>
          </p:cNvPr>
          <p:cNvCxnSpPr>
            <a:cxnSpLocks noChangeShapeType="1"/>
            <a:stCxn id="164927" idx="2"/>
            <a:endCxn id="164933" idx="3"/>
          </p:cNvCxnSpPr>
          <p:nvPr/>
        </p:nvCxnSpPr>
        <p:spPr bwMode="auto">
          <a:xfrm rot="5400000">
            <a:off x="5632450" y="4811713"/>
            <a:ext cx="182563" cy="344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35" name="Text Box 71">
            <a:extLst>
              <a:ext uri="{FF2B5EF4-FFF2-40B4-BE49-F238E27FC236}">
                <a16:creationId xmlns:a16="http://schemas.microsoft.com/office/drawing/2014/main" id="{F9248353-DE36-2148-AC71-74B3B618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4343400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Berichts-</a:t>
            </a:r>
          </a:p>
          <a:p>
            <a:pPr algn="ctr"/>
            <a:r>
              <a:rPr lang="de-DE" altLang="de-DE" sz="1000"/>
              <a:t>wesen</a:t>
            </a:r>
          </a:p>
        </p:txBody>
      </p:sp>
      <p:cxnSp>
        <p:nvCxnSpPr>
          <p:cNvPr id="164936" name="AutoShape 72">
            <a:extLst>
              <a:ext uri="{FF2B5EF4-FFF2-40B4-BE49-F238E27FC236}">
                <a16:creationId xmlns:a16="http://schemas.microsoft.com/office/drawing/2014/main" id="{9867675F-9F16-CB43-B69D-5CA11F8B6238}"/>
              </a:ext>
            </a:extLst>
          </p:cNvPr>
          <p:cNvCxnSpPr>
            <a:cxnSpLocks noChangeShapeType="1"/>
            <a:stCxn id="164933" idx="1"/>
            <a:endCxn id="164935" idx="2"/>
          </p:cNvCxnSpPr>
          <p:nvPr/>
        </p:nvCxnSpPr>
        <p:spPr bwMode="auto">
          <a:xfrm rot="10800000">
            <a:off x="4533900" y="4740275"/>
            <a:ext cx="266700" cy="3349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37" name="AutoShape 73">
            <a:extLst>
              <a:ext uri="{FF2B5EF4-FFF2-40B4-BE49-F238E27FC236}">
                <a16:creationId xmlns:a16="http://schemas.microsoft.com/office/drawing/2014/main" id="{B4B376C1-6B70-DA4D-89F6-030071CA20D7}"/>
              </a:ext>
            </a:extLst>
          </p:cNvPr>
          <p:cNvCxnSpPr>
            <a:cxnSpLocks noChangeShapeType="1"/>
            <a:stCxn id="164927" idx="1"/>
            <a:endCxn id="164935" idx="3"/>
          </p:cNvCxnSpPr>
          <p:nvPr/>
        </p:nvCxnSpPr>
        <p:spPr bwMode="auto">
          <a:xfrm rot="10800000">
            <a:off x="4859338" y="4541838"/>
            <a:ext cx="531812" cy="152400"/>
          </a:xfrm>
          <a:prstGeom prst="curvedConnector3">
            <a:avLst>
              <a:gd name="adj1" fmla="val 498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38" name="AutoShape 74">
            <a:extLst>
              <a:ext uri="{FF2B5EF4-FFF2-40B4-BE49-F238E27FC236}">
                <a16:creationId xmlns:a16="http://schemas.microsoft.com/office/drawing/2014/main" id="{4C690905-0093-F84E-8BA7-4D37F1D3930D}"/>
              </a:ext>
            </a:extLst>
          </p:cNvPr>
          <p:cNvCxnSpPr>
            <a:cxnSpLocks noChangeShapeType="1"/>
            <a:stCxn id="164893" idx="1"/>
            <a:endCxn id="164935" idx="0"/>
          </p:cNvCxnSpPr>
          <p:nvPr/>
        </p:nvCxnSpPr>
        <p:spPr bwMode="auto">
          <a:xfrm rot="10800000" flipV="1">
            <a:off x="4533900" y="3322638"/>
            <a:ext cx="266700" cy="10207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39" name="AutoShape 75">
            <a:extLst>
              <a:ext uri="{FF2B5EF4-FFF2-40B4-BE49-F238E27FC236}">
                <a16:creationId xmlns:a16="http://schemas.microsoft.com/office/drawing/2014/main" id="{264318D0-797C-8B47-9044-A068597C8EC6}"/>
              </a:ext>
            </a:extLst>
          </p:cNvPr>
          <p:cNvCxnSpPr>
            <a:cxnSpLocks noChangeShapeType="1"/>
            <a:stCxn id="164870" idx="1"/>
            <a:endCxn id="164873" idx="1"/>
          </p:cNvCxnSpPr>
          <p:nvPr/>
        </p:nvCxnSpPr>
        <p:spPr bwMode="auto">
          <a:xfrm rot="10800000" flipH="1" flipV="1">
            <a:off x="3733800" y="2705100"/>
            <a:ext cx="1447800" cy="1611313"/>
          </a:xfrm>
          <a:prstGeom prst="curvedConnector3">
            <a:avLst>
              <a:gd name="adj1" fmla="val -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0" name="AutoShape 76">
            <a:extLst>
              <a:ext uri="{FF2B5EF4-FFF2-40B4-BE49-F238E27FC236}">
                <a16:creationId xmlns:a16="http://schemas.microsoft.com/office/drawing/2014/main" id="{9B81C4F5-C172-CE4A-A81C-6DEA493CB5E7}"/>
              </a:ext>
            </a:extLst>
          </p:cNvPr>
          <p:cNvCxnSpPr>
            <a:cxnSpLocks noChangeShapeType="1"/>
            <a:stCxn id="164874" idx="2"/>
            <a:endCxn id="164877" idx="1"/>
          </p:cNvCxnSpPr>
          <p:nvPr/>
        </p:nvCxnSpPr>
        <p:spPr bwMode="auto">
          <a:xfrm rot="16200000" flipH="1">
            <a:off x="5358606" y="945357"/>
            <a:ext cx="563563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1" name="AutoShape 77">
            <a:extLst>
              <a:ext uri="{FF2B5EF4-FFF2-40B4-BE49-F238E27FC236}">
                <a16:creationId xmlns:a16="http://schemas.microsoft.com/office/drawing/2014/main" id="{624A006D-DBB4-C747-9DB3-1C389C47464B}"/>
              </a:ext>
            </a:extLst>
          </p:cNvPr>
          <p:cNvCxnSpPr>
            <a:cxnSpLocks noChangeShapeType="1"/>
            <a:stCxn id="164874" idx="3"/>
            <a:endCxn id="164902" idx="0"/>
          </p:cNvCxnSpPr>
          <p:nvPr/>
        </p:nvCxnSpPr>
        <p:spPr bwMode="auto">
          <a:xfrm>
            <a:off x="6022975" y="731838"/>
            <a:ext cx="209550" cy="10636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2" name="AutoShape 78">
            <a:extLst>
              <a:ext uri="{FF2B5EF4-FFF2-40B4-BE49-F238E27FC236}">
                <a16:creationId xmlns:a16="http://schemas.microsoft.com/office/drawing/2014/main" id="{A7FD3B5F-F7EC-B040-8FDC-0F8ECDFA61C5}"/>
              </a:ext>
            </a:extLst>
          </p:cNvPr>
          <p:cNvCxnSpPr>
            <a:cxnSpLocks noChangeShapeType="1"/>
            <a:stCxn id="164897" idx="2"/>
            <a:endCxn id="164924" idx="3"/>
          </p:cNvCxnSpPr>
          <p:nvPr/>
        </p:nvCxnSpPr>
        <p:spPr bwMode="auto">
          <a:xfrm rot="5400000">
            <a:off x="2047875" y="3302000"/>
            <a:ext cx="700088" cy="985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3" name="AutoShape 79">
            <a:extLst>
              <a:ext uri="{FF2B5EF4-FFF2-40B4-BE49-F238E27FC236}">
                <a16:creationId xmlns:a16="http://schemas.microsoft.com/office/drawing/2014/main" id="{1DF1A608-D746-3B45-9E4B-8B9B39FD0D26}"/>
              </a:ext>
            </a:extLst>
          </p:cNvPr>
          <p:cNvCxnSpPr>
            <a:cxnSpLocks noChangeShapeType="1"/>
            <a:stCxn id="164868" idx="1"/>
            <a:endCxn id="164923" idx="0"/>
          </p:cNvCxnSpPr>
          <p:nvPr/>
        </p:nvCxnSpPr>
        <p:spPr bwMode="auto">
          <a:xfrm rot="10800000">
            <a:off x="2260600" y="2514600"/>
            <a:ext cx="558800" cy="38100"/>
          </a:xfrm>
          <a:prstGeom prst="curvedConnector4">
            <a:avLst>
              <a:gd name="adj1" fmla="val 13634"/>
              <a:gd name="adj2" fmla="val 7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4" name="AutoShape 80">
            <a:extLst>
              <a:ext uri="{FF2B5EF4-FFF2-40B4-BE49-F238E27FC236}">
                <a16:creationId xmlns:a16="http://schemas.microsoft.com/office/drawing/2014/main" id="{066B3C7F-8169-A345-A0C4-FF26FD9BF656}"/>
              </a:ext>
            </a:extLst>
          </p:cNvPr>
          <p:cNvCxnSpPr>
            <a:cxnSpLocks noChangeShapeType="1"/>
            <a:stCxn id="164902" idx="1"/>
            <a:endCxn id="164924" idx="1"/>
          </p:cNvCxnSpPr>
          <p:nvPr/>
        </p:nvCxnSpPr>
        <p:spPr bwMode="auto">
          <a:xfrm rot="10800000" flipV="1">
            <a:off x="942975" y="960438"/>
            <a:ext cx="4619625" cy="3184525"/>
          </a:xfrm>
          <a:prstGeom prst="curvedConnector3">
            <a:avLst>
              <a:gd name="adj1" fmla="val 11381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5" name="AutoShape 81">
            <a:extLst>
              <a:ext uri="{FF2B5EF4-FFF2-40B4-BE49-F238E27FC236}">
                <a16:creationId xmlns:a16="http://schemas.microsoft.com/office/drawing/2014/main" id="{E103B304-9973-2148-8C5D-58AD3FC6AEBB}"/>
              </a:ext>
            </a:extLst>
          </p:cNvPr>
          <p:cNvCxnSpPr>
            <a:cxnSpLocks noChangeShapeType="1"/>
            <a:stCxn id="164902" idx="3"/>
            <a:endCxn id="164910" idx="0"/>
          </p:cNvCxnSpPr>
          <p:nvPr/>
        </p:nvCxnSpPr>
        <p:spPr bwMode="auto">
          <a:xfrm>
            <a:off x="6900863" y="960438"/>
            <a:ext cx="1260475" cy="2452687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6" name="AutoShape 82">
            <a:extLst>
              <a:ext uri="{FF2B5EF4-FFF2-40B4-BE49-F238E27FC236}">
                <a16:creationId xmlns:a16="http://schemas.microsoft.com/office/drawing/2014/main" id="{AF805698-A6DA-3942-B40D-8E9C12BB6497}"/>
              </a:ext>
            </a:extLst>
          </p:cNvPr>
          <p:cNvCxnSpPr>
            <a:cxnSpLocks noChangeShapeType="1"/>
            <a:stCxn id="164935" idx="2"/>
            <a:endCxn id="164882" idx="2"/>
          </p:cNvCxnSpPr>
          <p:nvPr/>
        </p:nvCxnSpPr>
        <p:spPr bwMode="auto">
          <a:xfrm rot="16200000" flipH="1">
            <a:off x="4675187" y="4598988"/>
            <a:ext cx="898525" cy="1181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7" name="AutoShape 83">
            <a:extLst>
              <a:ext uri="{FF2B5EF4-FFF2-40B4-BE49-F238E27FC236}">
                <a16:creationId xmlns:a16="http://schemas.microsoft.com/office/drawing/2014/main" id="{09D7EBE8-8696-2949-B39E-4E888E16B204}"/>
              </a:ext>
            </a:extLst>
          </p:cNvPr>
          <p:cNvCxnSpPr>
            <a:cxnSpLocks noChangeShapeType="1"/>
            <a:stCxn id="164927" idx="2"/>
            <a:endCxn id="164882" idx="0"/>
          </p:cNvCxnSpPr>
          <p:nvPr/>
        </p:nvCxnSpPr>
        <p:spPr bwMode="auto">
          <a:xfrm rot="16200000" flipH="1">
            <a:off x="5794375" y="4994275"/>
            <a:ext cx="593725" cy="390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8" name="AutoShape 84">
            <a:extLst>
              <a:ext uri="{FF2B5EF4-FFF2-40B4-BE49-F238E27FC236}">
                <a16:creationId xmlns:a16="http://schemas.microsoft.com/office/drawing/2014/main" id="{C7FCFD3F-DF72-FA40-BEDF-44EDD9FEAEB4}"/>
              </a:ext>
            </a:extLst>
          </p:cNvPr>
          <p:cNvCxnSpPr>
            <a:cxnSpLocks noChangeShapeType="1"/>
            <a:stCxn id="164868" idx="2"/>
            <a:endCxn id="164893" idx="1"/>
          </p:cNvCxnSpPr>
          <p:nvPr/>
        </p:nvCxnSpPr>
        <p:spPr bwMode="auto">
          <a:xfrm rot="16200000" flipH="1">
            <a:off x="3710781" y="2232819"/>
            <a:ext cx="579438" cy="1600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49" name="AutoShape 85">
            <a:extLst>
              <a:ext uri="{FF2B5EF4-FFF2-40B4-BE49-F238E27FC236}">
                <a16:creationId xmlns:a16="http://schemas.microsoft.com/office/drawing/2014/main" id="{B4AD1FF0-968B-3C44-926F-D55CF0105B2F}"/>
              </a:ext>
            </a:extLst>
          </p:cNvPr>
          <p:cNvCxnSpPr>
            <a:cxnSpLocks noChangeShapeType="1"/>
            <a:stCxn id="164869" idx="0"/>
            <a:endCxn id="164875" idx="0"/>
          </p:cNvCxnSpPr>
          <p:nvPr/>
        </p:nvCxnSpPr>
        <p:spPr bwMode="auto">
          <a:xfrm rot="16200000">
            <a:off x="5104606" y="1470819"/>
            <a:ext cx="168275" cy="1157288"/>
          </a:xfrm>
          <a:prstGeom prst="curvedConnector3">
            <a:avLst>
              <a:gd name="adj1" fmla="val 235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50" name="Text Box 86">
            <a:extLst>
              <a:ext uri="{FF2B5EF4-FFF2-40B4-BE49-F238E27FC236}">
                <a16:creationId xmlns:a16="http://schemas.microsoft.com/office/drawing/2014/main" id="{B9DF517A-3D2E-F944-A09B-D66BB192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56125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Medien-</a:t>
            </a:r>
          </a:p>
          <a:p>
            <a:r>
              <a:rPr lang="de-DE" altLang="de-DE" sz="1000"/>
              <a:t>strategie</a:t>
            </a:r>
          </a:p>
        </p:txBody>
      </p:sp>
      <p:cxnSp>
        <p:nvCxnSpPr>
          <p:cNvPr id="164951" name="AutoShape 87">
            <a:extLst>
              <a:ext uri="{FF2B5EF4-FFF2-40B4-BE49-F238E27FC236}">
                <a16:creationId xmlns:a16="http://schemas.microsoft.com/office/drawing/2014/main" id="{41D3D0BB-62EC-F948-BEAF-0D3D6FA4A38B}"/>
              </a:ext>
            </a:extLst>
          </p:cNvPr>
          <p:cNvCxnSpPr>
            <a:cxnSpLocks noChangeShapeType="1"/>
            <a:stCxn id="164893" idx="1"/>
            <a:endCxn id="164950" idx="0"/>
          </p:cNvCxnSpPr>
          <p:nvPr/>
        </p:nvCxnSpPr>
        <p:spPr bwMode="auto">
          <a:xfrm rot="10800000" flipV="1">
            <a:off x="3508375" y="3322638"/>
            <a:ext cx="1292225" cy="1233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52" name="AutoShape 88">
            <a:extLst>
              <a:ext uri="{FF2B5EF4-FFF2-40B4-BE49-F238E27FC236}">
                <a16:creationId xmlns:a16="http://schemas.microsoft.com/office/drawing/2014/main" id="{4D9D503B-EFAA-A246-8E5F-526AA351D52B}"/>
              </a:ext>
            </a:extLst>
          </p:cNvPr>
          <p:cNvCxnSpPr>
            <a:cxnSpLocks noChangeShapeType="1"/>
            <a:stCxn id="164950" idx="2"/>
            <a:endCxn id="164883" idx="0"/>
          </p:cNvCxnSpPr>
          <p:nvPr/>
        </p:nvCxnSpPr>
        <p:spPr bwMode="auto">
          <a:xfrm rot="16200000" flipH="1">
            <a:off x="3411538" y="5049837"/>
            <a:ext cx="533400" cy="339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53" name="AutoShape 89">
            <a:extLst>
              <a:ext uri="{FF2B5EF4-FFF2-40B4-BE49-F238E27FC236}">
                <a16:creationId xmlns:a16="http://schemas.microsoft.com/office/drawing/2014/main" id="{36F87984-8C86-2341-987E-35F08EBFE2DD}"/>
              </a:ext>
            </a:extLst>
          </p:cNvPr>
          <p:cNvCxnSpPr>
            <a:cxnSpLocks noChangeShapeType="1"/>
            <a:stCxn id="164883" idx="6"/>
            <a:endCxn id="164927" idx="2"/>
          </p:cNvCxnSpPr>
          <p:nvPr/>
        </p:nvCxnSpPr>
        <p:spPr bwMode="auto">
          <a:xfrm flipV="1">
            <a:off x="4343400" y="4892675"/>
            <a:ext cx="1552575" cy="784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54" name="AutoShape 90">
            <a:extLst>
              <a:ext uri="{FF2B5EF4-FFF2-40B4-BE49-F238E27FC236}">
                <a16:creationId xmlns:a16="http://schemas.microsoft.com/office/drawing/2014/main" id="{0183B9B3-C4BA-4244-BE94-2C686ABA4473}"/>
              </a:ext>
            </a:extLst>
          </p:cNvPr>
          <p:cNvCxnSpPr>
            <a:cxnSpLocks noChangeShapeType="1"/>
            <a:stCxn id="164875" idx="2"/>
            <a:endCxn id="164892" idx="1"/>
          </p:cNvCxnSpPr>
          <p:nvPr/>
        </p:nvCxnSpPr>
        <p:spPr bwMode="auto">
          <a:xfrm rot="16200000" flipH="1">
            <a:off x="5954712" y="2022476"/>
            <a:ext cx="334963" cy="70961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55" name="AutoShape 91">
            <a:extLst>
              <a:ext uri="{FF2B5EF4-FFF2-40B4-BE49-F238E27FC236}">
                <a16:creationId xmlns:a16="http://schemas.microsoft.com/office/drawing/2014/main" id="{E20EE3A1-B549-154C-9580-08856C2CC829}"/>
              </a:ext>
            </a:extLst>
          </p:cNvPr>
          <p:cNvCxnSpPr>
            <a:cxnSpLocks noChangeShapeType="1"/>
            <a:stCxn id="164906" idx="0"/>
            <a:endCxn id="164877" idx="0"/>
          </p:cNvCxnSpPr>
          <p:nvPr/>
        </p:nvCxnSpPr>
        <p:spPr bwMode="auto">
          <a:xfrm rot="16200000">
            <a:off x="4457700" y="-317500"/>
            <a:ext cx="212725" cy="3286125"/>
          </a:xfrm>
          <a:prstGeom prst="curvedConnector3">
            <a:avLst>
              <a:gd name="adj1" fmla="val 13134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56" name="AutoShape 92">
            <a:extLst>
              <a:ext uri="{FF2B5EF4-FFF2-40B4-BE49-F238E27FC236}">
                <a16:creationId xmlns:a16="http://schemas.microsoft.com/office/drawing/2014/main" id="{C50C623F-77E5-A842-9073-0727FB8B371E}"/>
              </a:ext>
            </a:extLst>
          </p:cNvPr>
          <p:cNvCxnSpPr>
            <a:cxnSpLocks noChangeShapeType="1"/>
            <a:stCxn id="164884" idx="4"/>
            <a:endCxn id="164906" idx="2"/>
          </p:cNvCxnSpPr>
          <p:nvPr/>
        </p:nvCxnSpPr>
        <p:spPr bwMode="auto">
          <a:xfrm rot="16200000" flipV="1">
            <a:off x="3346450" y="1403350"/>
            <a:ext cx="76200" cy="927100"/>
          </a:xfrm>
          <a:prstGeom prst="curvedConnector3">
            <a:avLst>
              <a:gd name="adj1" fmla="val -137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57" name="Text Box 93">
            <a:extLst>
              <a:ext uri="{FF2B5EF4-FFF2-40B4-BE49-F238E27FC236}">
                <a16:creationId xmlns:a16="http://schemas.microsoft.com/office/drawing/2014/main" id="{C58021F7-7654-F640-9D9D-A852F75B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812925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>
                <a:solidFill>
                  <a:srgbClr val="0000FF"/>
                </a:solidFill>
              </a:rPr>
              <a:t>Personal-</a:t>
            </a:r>
          </a:p>
          <a:p>
            <a:pPr algn="ctr"/>
            <a:r>
              <a:rPr lang="de-DE" altLang="de-DE" sz="1000">
                <a:solidFill>
                  <a:srgbClr val="0000FF"/>
                </a:solidFill>
              </a:rPr>
              <a:t>reform</a:t>
            </a:r>
            <a:endParaRPr lang="de-DE" altLang="de-DE" sz="1000"/>
          </a:p>
        </p:txBody>
      </p:sp>
      <p:cxnSp>
        <p:nvCxnSpPr>
          <p:cNvPr id="164958" name="AutoShape 94">
            <a:extLst>
              <a:ext uri="{FF2B5EF4-FFF2-40B4-BE49-F238E27FC236}">
                <a16:creationId xmlns:a16="http://schemas.microsoft.com/office/drawing/2014/main" id="{4530BB9C-055B-154A-AE9D-23DE05BFDCCD}"/>
              </a:ext>
            </a:extLst>
          </p:cNvPr>
          <p:cNvCxnSpPr>
            <a:cxnSpLocks noChangeShapeType="1"/>
            <a:stCxn id="164957" idx="3"/>
            <a:endCxn id="164868" idx="0"/>
          </p:cNvCxnSpPr>
          <p:nvPr/>
        </p:nvCxnSpPr>
        <p:spPr bwMode="auto">
          <a:xfrm>
            <a:off x="2133600" y="2011363"/>
            <a:ext cx="1066800" cy="350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59" name="AutoShape 95">
            <a:extLst>
              <a:ext uri="{FF2B5EF4-FFF2-40B4-BE49-F238E27FC236}">
                <a16:creationId xmlns:a16="http://schemas.microsoft.com/office/drawing/2014/main" id="{B9813D9E-77E3-8C43-9A89-5F5AB2938CE6}"/>
              </a:ext>
            </a:extLst>
          </p:cNvPr>
          <p:cNvCxnSpPr>
            <a:cxnSpLocks noChangeShapeType="1"/>
            <a:stCxn id="164957" idx="2"/>
            <a:endCxn id="164878" idx="0"/>
          </p:cNvCxnSpPr>
          <p:nvPr/>
        </p:nvCxnSpPr>
        <p:spPr bwMode="auto">
          <a:xfrm rot="5400000">
            <a:off x="1339057" y="2356643"/>
            <a:ext cx="609600" cy="3159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60" name="AutoShape 96">
            <a:extLst>
              <a:ext uri="{FF2B5EF4-FFF2-40B4-BE49-F238E27FC236}">
                <a16:creationId xmlns:a16="http://schemas.microsoft.com/office/drawing/2014/main" id="{47599DF0-9837-B343-9A67-55C3D09A06A3}"/>
              </a:ext>
            </a:extLst>
          </p:cNvPr>
          <p:cNvCxnSpPr>
            <a:cxnSpLocks noChangeShapeType="1"/>
            <a:stCxn id="164902" idx="1"/>
            <a:endCxn id="164957" idx="0"/>
          </p:cNvCxnSpPr>
          <p:nvPr/>
        </p:nvCxnSpPr>
        <p:spPr bwMode="auto">
          <a:xfrm rot="10800000" flipV="1">
            <a:off x="1801813" y="960438"/>
            <a:ext cx="3760787" cy="852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61" name="AutoShape 97">
            <a:extLst>
              <a:ext uri="{FF2B5EF4-FFF2-40B4-BE49-F238E27FC236}">
                <a16:creationId xmlns:a16="http://schemas.microsoft.com/office/drawing/2014/main" id="{D28D921A-C73D-A745-B0EC-8CDD36AFE489}"/>
              </a:ext>
            </a:extLst>
          </p:cNvPr>
          <p:cNvCxnSpPr>
            <a:cxnSpLocks noChangeShapeType="1"/>
            <a:stCxn id="164923" idx="2"/>
            <a:endCxn id="164878" idx="6"/>
          </p:cNvCxnSpPr>
          <p:nvPr/>
        </p:nvCxnSpPr>
        <p:spPr bwMode="auto">
          <a:xfrm rot="5400000">
            <a:off x="2052637" y="2840038"/>
            <a:ext cx="136525" cy="279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62" name="Text Box 98">
            <a:extLst>
              <a:ext uri="{FF2B5EF4-FFF2-40B4-BE49-F238E27FC236}">
                <a16:creationId xmlns:a16="http://schemas.microsoft.com/office/drawing/2014/main" id="{90C66B67-B699-5842-AD7E-C89D1A28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46325"/>
            <a:ext cx="68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Operative</a:t>
            </a:r>
          </a:p>
          <a:p>
            <a:r>
              <a:rPr lang="de-DE" altLang="de-DE" sz="1000"/>
              <a:t>Führung</a:t>
            </a:r>
          </a:p>
        </p:txBody>
      </p:sp>
      <p:cxnSp>
        <p:nvCxnSpPr>
          <p:cNvPr id="164963" name="AutoShape 99">
            <a:extLst>
              <a:ext uri="{FF2B5EF4-FFF2-40B4-BE49-F238E27FC236}">
                <a16:creationId xmlns:a16="http://schemas.microsoft.com/office/drawing/2014/main" id="{0CF83D1A-9388-E942-B851-253C8CCDF7BC}"/>
              </a:ext>
            </a:extLst>
          </p:cNvPr>
          <p:cNvCxnSpPr>
            <a:cxnSpLocks noChangeShapeType="1"/>
            <a:stCxn id="164875" idx="2"/>
            <a:endCxn id="164962" idx="0"/>
          </p:cNvCxnSpPr>
          <p:nvPr/>
        </p:nvCxnSpPr>
        <p:spPr bwMode="auto">
          <a:xfrm rot="5400000">
            <a:off x="5426075" y="2005013"/>
            <a:ext cx="136525" cy="546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64" name="AutoShape 100">
            <a:extLst>
              <a:ext uri="{FF2B5EF4-FFF2-40B4-BE49-F238E27FC236}">
                <a16:creationId xmlns:a16="http://schemas.microsoft.com/office/drawing/2014/main" id="{B3BECAF7-91AA-624F-9F18-4C96DAFED001}"/>
              </a:ext>
            </a:extLst>
          </p:cNvPr>
          <p:cNvCxnSpPr>
            <a:cxnSpLocks noChangeShapeType="1"/>
            <a:stCxn id="164962" idx="2"/>
            <a:endCxn id="164893" idx="0"/>
          </p:cNvCxnSpPr>
          <p:nvPr/>
        </p:nvCxnSpPr>
        <p:spPr bwMode="auto">
          <a:xfrm rot="16200000" flipH="1">
            <a:off x="5041901" y="2922587"/>
            <a:ext cx="381000" cy="22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65" name="AutoShape 101">
            <a:extLst>
              <a:ext uri="{FF2B5EF4-FFF2-40B4-BE49-F238E27FC236}">
                <a16:creationId xmlns:a16="http://schemas.microsoft.com/office/drawing/2014/main" id="{1C73967B-6151-A04A-B931-867C2B50C666}"/>
              </a:ext>
            </a:extLst>
          </p:cNvPr>
          <p:cNvCxnSpPr>
            <a:cxnSpLocks noChangeShapeType="1"/>
            <a:stCxn id="164892" idx="2"/>
            <a:endCxn id="164950" idx="0"/>
          </p:cNvCxnSpPr>
          <p:nvPr/>
        </p:nvCxnSpPr>
        <p:spPr bwMode="auto">
          <a:xfrm rot="5400000">
            <a:off x="4295775" y="1955800"/>
            <a:ext cx="1812925" cy="3387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66" name="AutoShape 102">
            <a:extLst>
              <a:ext uri="{FF2B5EF4-FFF2-40B4-BE49-F238E27FC236}">
                <a16:creationId xmlns:a16="http://schemas.microsoft.com/office/drawing/2014/main" id="{FC9B5B32-EB05-774C-9367-5BC543FAF40E}"/>
              </a:ext>
            </a:extLst>
          </p:cNvPr>
          <p:cNvCxnSpPr>
            <a:cxnSpLocks noChangeShapeType="1"/>
            <a:stCxn id="164873" idx="1"/>
            <a:endCxn id="164950" idx="0"/>
          </p:cNvCxnSpPr>
          <p:nvPr/>
        </p:nvCxnSpPr>
        <p:spPr bwMode="auto">
          <a:xfrm rot="10800000" flipV="1">
            <a:off x="3508375" y="4316413"/>
            <a:ext cx="1673225" cy="2397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67" name="Text Box 103">
            <a:extLst>
              <a:ext uri="{FF2B5EF4-FFF2-40B4-BE49-F238E27FC236}">
                <a16:creationId xmlns:a16="http://schemas.microsoft.com/office/drawing/2014/main" id="{A74774A2-41CC-1D45-A1A4-60B809BB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91200"/>
            <a:ext cx="1135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Strateg. Allianzen,</a:t>
            </a:r>
          </a:p>
          <a:p>
            <a:pPr algn="ctr"/>
            <a:r>
              <a:rPr lang="de-DE" altLang="de-DE" sz="1000"/>
              <a:t>Kooperationen,</a:t>
            </a:r>
          </a:p>
          <a:p>
            <a:pPr algn="ctr"/>
            <a:r>
              <a:rPr lang="de-DE" altLang="de-DE" sz="1000"/>
              <a:t>PPP</a:t>
            </a:r>
          </a:p>
        </p:txBody>
      </p:sp>
      <p:cxnSp>
        <p:nvCxnSpPr>
          <p:cNvPr id="164968" name="AutoShape 104">
            <a:extLst>
              <a:ext uri="{FF2B5EF4-FFF2-40B4-BE49-F238E27FC236}">
                <a16:creationId xmlns:a16="http://schemas.microsoft.com/office/drawing/2014/main" id="{DAA9ADCE-052D-3A4E-A743-36D66DC9DF13}"/>
              </a:ext>
            </a:extLst>
          </p:cNvPr>
          <p:cNvCxnSpPr>
            <a:cxnSpLocks noChangeShapeType="1"/>
            <a:stCxn id="164967" idx="1"/>
            <a:endCxn id="164883" idx="4"/>
          </p:cNvCxnSpPr>
          <p:nvPr/>
        </p:nvCxnSpPr>
        <p:spPr bwMode="auto">
          <a:xfrm rot="10800000">
            <a:off x="3848100" y="5867400"/>
            <a:ext cx="952500" cy="198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69" name="AutoShape 105">
            <a:extLst>
              <a:ext uri="{FF2B5EF4-FFF2-40B4-BE49-F238E27FC236}">
                <a16:creationId xmlns:a16="http://schemas.microsoft.com/office/drawing/2014/main" id="{F3DD2B4C-DCC1-7E43-AD0B-05843255F801}"/>
              </a:ext>
            </a:extLst>
          </p:cNvPr>
          <p:cNvCxnSpPr>
            <a:cxnSpLocks noChangeShapeType="1"/>
            <a:stCxn id="164967" idx="3"/>
            <a:endCxn id="164882" idx="4"/>
          </p:cNvCxnSpPr>
          <p:nvPr/>
        </p:nvCxnSpPr>
        <p:spPr bwMode="auto">
          <a:xfrm flipV="1">
            <a:off x="5935663" y="5791200"/>
            <a:ext cx="350837" cy="274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70" name="AutoShape 106">
            <a:extLst>
              <a:ext uri="{FF2B5EF4-FFF2-40B4-BE49-F238E27FC236}">
                <a16:creationId xmlns:a16="http://schemas.microsoft.com/office/drawing/2014/main" id="{48F38675-D156-5443-A65D-F3987B4D44DF}"/>
              </a:ext>
            </a:extLst>
          </p:cNvPr>
          <p:cNvCxnSpPr>
            <a:cxnSpLocks noChangeShapeType="1"/>
            <a:stCxn id="164883" idx="2"/>
            <a:endCxn id="164879" idx="5"/>
          </p:cNvCxnSpPr>
          <p:nvPr/>
        </p:nvCxnSpPr>
        <p:spPr bwMode="auto">
          <a:xfrm rot="10800000">
            <a:off x="2511425" y="5191125"/>
            <a:ext cx="841375" cy="4857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971" name="Text Box 107">
            <a:extLst>
              <a:ext uri="{FF2B5EF4-FFF2-40B4-BE49-F238E27FC236}">
                <a16:creationId xmlns:a16="http://schemas.microsoft.com/office/drawing/2014/main" id="{3D163499-0C17-E848-89BB-86A126CCD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51325"/>
            <a:ext cx="727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B.A./M.A.</a:t>
            </a:r>
          </a:p>
        </p:txBody>
      </p:sp>
      <p:cxnSp>
        <p:nvCxnSpPr>
          <p:cNvPr id="164972" name="AutoShape 108">
            <a:extLst>
              <a:ext uri="{FF2B5EF4-FFF2-40B4-BE49-F238E27FC236}">
                <a16:creationId xmlns:a16="http://schemas.microsoft.com/office/drawing/2014/main" id="{EDF7ADEE-BEB6-8D46-AE2D-2D298B336795}"/>
              </a:ext>
            </a:extLst>
          </p:cNvPr>
          <p:cNvCxnSpPr>
            <a:cxnSpLocks noChangeShapeType="1"/>
            <a:stCxn id="164924" idx="2"/>
            <a:endCxn id="164971" idx="1"/>
          </p:cNvCxnSpPr>
          <p:nvPr/>
        </p:nvCxnSpPr>
        <p:spPr bwMode="auto">
          <a:xfrm rot="16200000" flipH="1">
            <a:off x="1839912" y="3851276"/>
            <a:ext cx="106363" cy="9382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73" name="AutoShape 109">
            <a:extLst>
              <a:ext uri="{FF2B5EF4-FFF2-40B4-BE49-F238E27FC236}">
                <a16:creationId xmlns:a16="http://schemas.microsoft.com/office/drawing/2014/main" id="{E48B64AC-CCE3-C145-ADB1-B1D02F66B23A}"/>
              </a:ext>
            </a:extLst>
          </p:cNvPr>
          <p:cNvCxnSpPr>
            <a:cxnSpLocks noChangeShapeType="1"/>
            <a:stCxn id="164971" idx="2"/>
            <a:endCxn id="164879" idx="0"/>
          </p:cNvCxnSpPr>
          <p:nvPr/>
        </p:nvCxnSpPr>
        <p:spPr bwMode="auto">
          <a:xfrm rot="5400000">
            <a:off x="2277269" y="4352131"/>
            <a:ext cx="304800" cy="5921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74" name="AutoShape 110">
            <a:extLst>
              <a:ext uri="{FF2B5EF4-FFF2-40B4-BE49-F238E27FC236}">
                <a16:creationId xmlns:a16="http://schemas.microsoft.com/office/drawing/2014/main" id="{113A5BBF-5F82-B842-8A52-DE7B3ACC7CFC}"/>
              </a:ext>
            </a:extLst>
          </p:cNvPr>
          <p:cNvCxnSpPr>
            <a:cxnSpLocks noChangeShapeType="1"/>
            <a:stCxn id="164883" idx="4"/>
            <a:endCxn id="164880" idx="6"/>
          </p:cNvCxnSpPr>
          <p:nvPr/>
        </p:nvCxnSpPr>
        <p:spPr bwMode="auto">
          <a:xfrm rot="5400000" flipH="1" flipV="1">
            <a:off x="4533900" y="2324100"/>
            <a:ext cx="2857500" cy="4229100"/>
          </a:xfrm>
          <a:prstGeom prst="curvedConnector4">
            <a:avLst>
              <a:gd name="adj1" fmla="val -22722"/>
              <a:gd name="adj2" fmla="val 113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75" name="AutoShape 111">
            <a:extLst>
              <a:ext uri="{FF2B5EF4-FFF2-40B4-BE49-F238E27FC236}">
                <a16:creationId xmlns:a16="http://schemas.microsoft.com/office/drawing/2014/main" id="{D7D4A640-6657-BC47-8D8A-F3BB715EB561}"/>
              </a:ext>
            </a:extLst>
          </p:cNvPr>
          <p:cNvCxnSpPr>
            <a:cxnSpLocks noChangeShapeType="1"/>
            <a:stCxn id="164897" idx="2"/>
            <a:endCxn id="164971" idx="0"/>
          </p:cNvCxnSpPr>
          <p:nvPr/>
        </p:nvCxnSpPr>
        <p:spPr bwMode="auto">
          <a:xfrm rot="5400000">
            <a:off x="2405063" y="3765550"/>
            <a:ext cx="806450" cy="165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76" name="AutoShape 112">
            <a:extLst>
              <a:ext uri="{FF2B5EF4-FFF2-40B4-BE49-F238E27FC236}">
                <a16:creationId xmlns:a16="http://schemas.microsoft.com/office/drawing/2014/main" id="{67E99CB7-F3B2-5B47-9549-5C62A79DC858}"/>
              </a:ext>
            </a:extLst>
          </p:cNvPr>
          <p:cNvCxnSpPr>
            <a:cxnSpLocks noChangeShapeType="1"/>
            <a:stCxn id="164913" idx="2"/>
            <a:endCxn id="164883" idx="4"/>
          </p:cNvCxnSpPr>
          <p:nvPr/>
        </p:nvCxnSpPr>
        <p:spPr bwMode="auto">
          <a:xfrm rot="5400000">
            <a:off x="5581650" y="3692525"/>
            <a:ext cx="441325" cy="3908425"/>
          </a:xfrm>
          <a:prstGeom prst="curvedConnector3">
            <a:avLst>
              <a:gd name="adj1" fmla="val 20970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77" name="AutoShape 113">
            <a:extLst>
              <a:ext uri="{FF2B5EF4-FFF2-40B4-BE49-F238E27FC236}">
                <a16:creationId xmlns:a16="http://schemas.microsoft.com/office/drawing/2014/main" id="{C96175D2-AF74-1944-8073-D799FDC62229}"/>
              </a:ext>
            </a:extLst>
          </p:cNvPr>
          <p:cNvCxnSpPr>
            <a:cxnSpLocks noChangeShapeType="1"/>
            <a:stCxn id="164892" idx="3"/>
            <a:endCxn id="164880" idx="0"/>
          </p:cNvCxnSpPr>
          <p:nvPr/>
        </p:nvCxnSpPr>
        <p:spPr bwMode="auto">
          <a:xfrm>
            <a:off x="7315200" y="2544763"/>
            <a:ext cx="228600" cy="274637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978" name="AutoShape 114">
            <a:extLst>
              <a:ext uri="{FF2B5EF4-FFF2-40B4-BE49-F238E27FC236}">
                <a16:creationId xmlns:a16="http://schemas.microsoft.com/office/drawing/2014/main" id="{6C13EDA3-F2BC-434C-BCB7-39D5A133E089}"/>
              </a:ext>
            </a:extLst>
          </p:cNvPr>
          <p:cNvCxnSpPr>
            <a:cxnSpLocks noChangeShapeType="1"/>
            <a:stCxn id="164923" idx="2"/>
            <a:endCxn id="164897" idx="1"/>
          </p:cNvCxnSpPr>
          <p:nvPr/>
        </p:nvCxnSpPr>
        <p:spPr bwMode="auto">
          <a:xfrm rot="16200000" flipH="1">
            <a:off x="2236787" y="2935288"/>
            <a:ext cx="334963" cy="2873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liennummernplatzhalter 1">
            <a:extLst>
              <a:ext uri="{FF2B5EF4-FFF2-40B4-BE49-F238E27FC236}">
                <a16:creationId xmlns:a16="http://schemas.microsoft.com/office/drawing/2014/main" id="{13271963-853B-9A41-9464-D0F9093D8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96149-7686-F144-9988-2A78EB7BF788}" type="slidenum">
              <a:rPr lang="de-DE" altLang="de-DE"/>
              <a:pPr/>
              <a:t>6</a:t>
            </a:fld>
            <a:endParaRPr lang="de-DE" altLang="de-DE" b="0"/>
          </a:p>
        </p:txBody>
      </p:sp>
      <p:pic>
        <p:nvPicPr>
          <p:cNvPr id="165890" name="Picture 2">
            <a:extLst>
              <a:ext uri="{FF2B5EF4-FFF2-40B4-BE49-F238E27FC236}">
                <a16:creationId xmlns:a16="http://schemas.microsoft.com/office/drawing/2014/main" id="{18696810-2038-5D42-AD3B-D8A33202ECC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9060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Text Box 3">
            <a:extLst>
              <a:ext uri="{FF2B5EF4-FFF2-40B4-BE49-F238E27FC236}">
                <a16:creationId xmlns:a16="http://schemas.microsoft.com/office/drawing/2014/main" id="{0DB1AF9F-4E15-5545-800F-013D80545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A973A0BC-E208-4A41-91C4-0DBF89DB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762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Personal-autonomie</a:t>
            </a:r>
            <a:endParaRPr lang="de-DE" altLang="de-DE" sz="1000"/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E0BEBA88-745A-9F4D-8A0B-B59784EF2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133600"/>
            <a:ext cx="990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Organisations-</a:t>
            </a:r>
          </a:p>
          <a:p>
            <a:pPr algn="ctr"/>
            <a:r>
              <a:rPr lang="de-DE" altLang="de-DE" sz="1000" b="1"/>
              <a:t>autonomie</a:t>
            </a:r>
            <a:endParaRPr lang="de-DE" altLang="de-DE" sz="1000"/>
          </a:p>
        </p:txBody>
      </p:sp>
      <p:sp>
        <p:nvSpPr>
          <p:cNvPr id="165894" name="Text Box 6">
            <a:extLst>
              <a:ext uri="{FF2B5EF4-FFF2-40B4-BE49-F238E27FC236}">
                <a16:creationId xmlns:a16="http://schemas.microsoft.com/office/drawing/2014/main" id="{75513F28-D5EE-754A-9EA7-E483A6FC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1000" b="1"/>
              <a:t>Finanz-</a:t>
            </a:r>
          </a:p>
          <a:p>
            <a:r>
              <a:rPr lang="de-DE" altLang="de-DE" sz="1000" b="1"/>
              <a:t>autonomie</a:t>
            </a:r>
          </a:p>
        </p:txBody>
      </p:sp>
      <p:sp>
        <p:nvSpPr>
          <p:cNvPr id="165895" name="Text Box 7">
            <a:extLst>
              <a:ext uri="{FF2B5EF4-FFF2-40B4-BE49-F238E27FC236}">
                <a16:creationId xmlns:a16="http://schemas.microsoft.com/office/drawing/2014/main" id="{9C0CACF4-C671-7C43-AA3F-C6176AAC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34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5896" name="Text Box 8">
            <a:extLst>
              <a:ext uri="{FF2B5EF4-FFF2-40B4-BE49-F238E27FC236}">
                <a16:creationId xmlns:a16="http://schemas.microsoft.com/office/drawing/2014/main" id="{C28EEFE1-F606-574B-AEBB-E03AA0B5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"/>
            <a:ext cx="1316038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000"/>
              <a:t>Ministerium</a:t>
            </a:r>
            <a:endParaRPr lang="de-DE" altLang="de-DE"/>
          </a:p>
        </p:txBody>
      </p:sp>
      <p:sp>
        <p:nvSpPr>
          <p:cNvPr id="165897" name="Text Box 9">
            <a:extLst>
              <a:ext uri="{FF2B5EF4-FFF2-40B4-BE49-F238E27FC236}">
                <a16:creationId xmlns:a16="http://schemas.microsoft.com/office/drawing/2014/main" id="{7B298A2C-8502-2C49-81F3-9B617427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35438"/>
            <a:ext cx="900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de-DE" altLang="de-DE" sz="1000" b="1">
                <a:solidFill>
                  <a:schemeClr val="accent1"/>
                </a:solidFill>
              </a:rPr>
              <a:t>Globalbudget</a:t>
            </a:r>
            <a:endParaRPr lang="de-DE" altLang="de-DE" sz="1000"/>
          </a:p>
        </p:txBody>
      </p:sp>
      <p:sp>
        <p:nvSpPr>
          <p:cNvPr id="165898" name="Text Box 10">
            <a:extLst>
              <a:ext uri="{FF2B5EF4-FFF2-40B4-BE49-F238E27FC236}">
                <a16:creationId xmlns:a16="http://schemas.microsoft.com/office/drawing/2014/main" id="{00F24BC1-266E-AB47-839E-6208A21A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1146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Politische Führung</a:t>
            </a:r>
            <a:endParaRPr lang="de-DE" altLang="de-DE" sz="1000"/>
          </a:p>
        </p:txBody>
      </p:sp>
      <p:sp>
        <p:nvSpPr>
          <p:cNvPr id="165899" name="Text Box 11">
            <a:extLst>
              <a:ext uri="{FF2B5EF4-FFF2-40B4-BE49-F238E27FC236}">
                <a16:creationId xmlns:a16="http://schemas.microsoft.com/office/drawing/2014/main" id="{DCB3E7FE-ACB3-2D48-92E4-BF0B71CC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1965325"/>
            <a:ext cx="1268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Strategische Führung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0F9F9463-715D-324B-B6F1-FDC3FFCE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1295400"/>
            <a:ext cx="795337" cy="254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Hochschule</a:t>
            </a: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544DE400-CC04-8A40-BF96-72524B131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1219200"/>
            <a:ext cx="750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Zielverein-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barungen</a:t>
            </a:r>
            <a:endParaRPr lang="de-DE" altLang="de-DE" sz="1000"/>
          </a:p>
        </p:txBody>
      </p:sp>
      <p:sp>
        <p:nvSpPr>
          <p:cNvPr id="165902" name="Oval 14">
            <a:extLst>
              <a:ext uri="{FF2B5EF4-FFF2-40B4-BE49-F238E27FC236}">
                <a16:creationId xmlns:a16="http://schemas.microsoft.com/office/drawing/2014/main" id="{41E12786-EAE0-3749-997D-C59B75C0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9906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Wissenschaft-</a:t>
            </a:r>
          </a:p>
          <a:p>
            <a:pPr algn="ctr"/>
            <a:r>
              <a:rPr lang="de-DE" altLang="de-DE" sz="1000"/>
              <a:t>lichkeit</a:t>
            </a:r>
          </a:p>
        </p:txBody>
      </p:sp>
      <p:sp>
        <p:nvSpPr>
          <p:cNvPr id="165903" name="Oval 15">
            <a:extLst>
              <a:ext uri="{FF2B5EF4-FFF2-40B4-BE49-F238E27FC236}">
                <a16:creationId xmlns:a16="http://schemas.microsoft.com/office/drawing/2014/main" id="{84E4F131-D0C7-184B-8EF7-8E3EEFDF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10668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Internationalität</a:t>
            </a:r>
          </a:p>
        </p:txBody>
      </p:sp>
      <p:sp>
        <p:nvSpPr>
          <p:cNvPr id="165904" name="Oval 16">
            <a:extLst>
              <a:ext uri="{FF2B5EF4-FFF2-40B4-BE49-F238E27FC236}">
                <a16:creationId xmlns:a16="http://schemas.microsoft.com/office/drawing/2014/main" id="{227E7FA5-2FDC-1947-B66A-5E36808A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19400"/>
            <a:ext cx="10668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Profilorientierung</a:t>
            </a:r>
          </a:p>
        </p:txBody>
      </p:sp>
      <p:sp>
        <p:nvSpPr>
          <p:cNvPr id="165905" name="Oval 17">
            <a:extLst>
              <a:ext uri="{FF2B5EF4-FFF2-40B4-BE49-F238E27FC236}">
                <a16:creationId xmlns:a16="http://schemas.microsoft.com/office/drawing/2014/main" id="{8A2DC8BC-56C9-C54C-A1F9-2798CBE29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1143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Wettbewerb</a:t>
            </a:r>
          </a:p>
        </p:txBody>
      </p:sp>
      <p:sp>
        <p:nvSpPr>
          <p:cNvPr id="165906" name="Oval 18">
            <a:extLst>
              <a:ext uri="{FF2B5EF4-FFF2-40B4-BE49-F238E27FC236}">
                <a16:creationId xmlns:a16="http://schemas.microsoft.com/office/drawing/2014/main" id="{8B06F92E-8013-2C4F-9D81-DC265AB5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86400"/>
            <a:ext cx="11430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Wirtschaftlichkeit</a:t>
            </a:r>
          </a:p>
        </p:txBody>
      </p:sp>
      <p:sp>
        <p:nvSpPr>
          <p:cNvPr id="165907" name="Oval 19">
            <a:extLst>
              <a:ext uri="{FF2B5EF4-FFF2-40B4-BE49-F238E27FC236}">
                <a16:creationId xmlns:a16="http://schemas.microsoft.com/office/drawing/2014/main" id="{814B926E-8D9B-2546-88D3-5503D82CC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Virtualität</a:t>
            </a:r>
          </a:p>
        </p:txBody>
      </p:sp>
      <p:sp>
        <p:nvSpPr>
          <p:cNvPr id="165908" name="Oval 20">
            <a:extLst>
              <a:ext uri="{FF2B5EF4-FFF2-40B4-BE49-F238E27FC236}">
                <a16:creationId xmlns:a16="http://schemas.microsoft.com/office/drawing/2014/main" id="{F32690B3-5700-E549-9826-349D59FD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Autonomie</a:t>
            </a:r>
          </a:p>
        </p:txBody>
      </p:sp>
      <p:cxnSp>
        <p:nvCxnSpPr>
          <p:cNvPr id="165909" name="AutoShape 21">
            <a:extLst>
              <a:ext uri="{FF2B5EF4-FFF2-40B4-BE49-F238E27FC236}">
                <a16:creationId xmlns:a16="http://schemas.microsoft.com/office/drawing/2014/main" id="{9A3E6FBB-C946-4C42-98F8-3F3DC4D3BFBE}"/>
              </a:ext>
            </a:extLst>
          </p:cNvPr>
          <p:cNvCxnSpPr>
            <a:cxnSpLocks noChangeShapeType="1"/>
            <a:stCxn id="165908" idx="4"/>
            <a:endCxn id="165892" idx="0"/>
          </p:cNvCxnSpPr>
          <p:nvPr/>
        </p:nvCxnSpPr>
        <p:spPr bwMode="auto">
          <a:xfrm rot="5400000">
            <a:off x="3295650" y="1809750"/>
            <a:ext cx="457200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10" name="AutoShape 22">
            <a:extLst>
              <a:ext uri="{FF2B5EF4-FFF2-40B4-BE49-F238E27FC236}">
                <a16:creationId xmlns:a16="http://schemas.microsoft.com/office/drawing/2014/main" id="{7F55655A-35B3-9F47-9102-C46919598635}"/>
              </a:ext>
            </a:extLst>
          </p:cNvPr>
          <p:cNvCxnSpPr>
            <a:cxnSpLocks noChangeShapeType="1"/>
            <a:stCxn id="165908" idx="4"/>
            <a:endCxn id="165894" idx="0"/>
          </p:cNvCxnSpPr>
          <p:nvPr/>
        </p:nvCxnSpPr>
        <p:spPr bwMode="auto">
          <a:xfrm rot="16200000" flipH="1">
            <a:off x="3714750" y="2038350"/>
            <a:ext cx="609600" cy="3429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11" name="AutoShape 23">
            <a:extLst>
              <a:ext uri="{FF2B5EF4-FFF2-40B4-BE49-F238E27FC236}">
                <a16:creationId xmlns:a16="http://schemas.microsoft.com/office/drawing/2014/main" id="{404119AC-DAB1-7C4F-9724-07128D662173}"/>
              </a:ext>
            </a:extLst>
          </p:cNvPr>
          <p:cNvCxnSpPr>
            <a:cxnSpLocks noChangeShapeType="1"/>
            <a:stCxn id="165908" idx="4"/>
            <a:endCxn id="165893" idx="0"/>
          </p:cNvCxnSpPr>
          <p:nvPr/>
        </p:nvCxnSpPr>
        <p:spPr bwMode="auto">
          <a:xfrm rot="16200000" flipH="1">
            <a:off x="4114800" y="1638300"/>
            <a:ext cx="228600" cy="762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12" name="AutoShape 24">
            <a:extLst>
              <a:ext uri="{FF2B5EF4-FFF2-40B4-BE49-F238E27FC236}">
                <a16:creationId xmlns:a16="http://schemas.microsoft.com/office/drawing/2014/main" id="{70B58F41-D485-5C49-AA59-306CD0BB85DC}"/>
              </a:ext>
            </a:extLst>
          </p:cNvPr>
          <p:cNvCxnSpPr>
            <a:cxnSpLocks noChangeShapeType="1"/>
            <a:stCxn id="165900" idx="3"/>
            <a:endCxn id="165901" idx="1"/>
          </p:cNvCxnSpPr>
          <p:nvPr/>
        </p:nvCxnSpPr>
        <p:spPr bwMode="auto">
          <a:xfrm flipV="1">
            <a:off x="5334000" y="1417638"/>
            <a:ext cx="496888" cy="4762"/>
          </a:xfrm>
          <a:prstGeom prst="curved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13" name="AutoShape 25">
            <a:extLst>
              <a:ext uri="{FF2B5EF4-FFF2-40B4-BE49-F238E27FC236}">
                <a16:creationId xmlns:a16="http://schemas.microsoft.com/office/drawing/2014/main" id="{8E7DC658-F0E9-3F47-BC66-A51D6BDC9924}"/>
              </a:ext>
            </a:extLst>
          </p:cNvPr>
          <p:cNvCxnSpPr>
            <a:cxnSpLocks noChangeShapeType="1"/>
            <a:stCxn id="165896" idx="1"/>
            <a:endCxn id="165898" idx="0"/>
          </p:cNvCxnSpPr>
          <p:nvPr/>
        </p:nvCxnSpPr>
        <p:spPr bwMode="auto">
          <a:xfrm rot="10800000" flipH="1" flipV="1">
            <a:off x="4724400" y="355600"/>
            <a:ext cx="725488" cy="254000"/>
          </a:xfrm>
          <a:prstGeom prst="curvedConnector4">
            <a:avLst>
              <a:gd name="adj1" fmla="val -31509"/>
              <a:gd name="adj2" fmla="val 75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14" name="AutoShape 26">
            <a:extLst>
              <a:ext uri="{FF2B5EF4-FFF2-40B4-BE49-F238E27FC236}">
                <a16:creationId xmlns:a16="http://schemas.microsoft.com/office/drawing/2014/main" id="{D2683000-A174-624D-9F0D-DAC5D8FE6332}"/>
              </a:ext>
            </a:extLst>
          </p:cNvPr>
          <p:cNvCxnSpPr>
            <a:cxnSpLocks noChangeShapeType="1"/>
            <a:stCxn id="165899" idx="0"/>
            <a:endCxn id="165901" idx="2"/>
          </p:cNvCxnSpPr>
          <p:nvPr/>
        </p:nvCxnSpPr>
        <p:spPr bwMode="auto">
          <a:xfrm rot="16200000">
            <a:off x="5812632" y="1570831"/>
            <a:ext cx="349250" cy="4397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15" name="AutoShape 27">
            <a:extLst>
              <a:ext uri="{FF2B5EF4-FFF2-40B4-BE49-F238E27FC236}">
                <a16:creationId xmlns:a16="http://schemas.microsoft.com/office/drawing/2014/main" id="{5EEACDB1-0744-3C41-9ECD-F0EF0250978E}"/>
              </a:ext>
            </a:extLst>
          </p:cNvPr>
          <p:cNvCxnSpPr>
            <a:cxnSpLocks noChangeShapeType="1"/>
            <a:stCxn id="165900" idx="3"/>
            <a:endCxn id="165899" idx="0"/>
          </p:cNvCxnSpPr>
          <p:nvPr/>
        </p:nvCxnSpPr>
        <p:spPr bwMode="auto">
          <a:xfrm>
            <a:off x="5334000" y="1422400"/>
            <a:ext cx="433388" cy="5429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16" name="Text Box 28">
            <a:extLst>
              <a:ext uri="{FF2B5EF4-FFF2-40B4-BE49-F238E27FC236}">
                <a16:creationId xmlns:a16="http://schemas.microsoft.com/office/drawing/2014/main" id="{4E50A5B2-54E9-9F40-9ADE-68A9CA1D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46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Strategische </a:t>
            </a:r>
          </a:p>
          <a:p>
            <a:pPr algn="ctr"/>
            <a:r>
              <a:rPr lang="de-DE" altLang="de-DE" sz="1000"/>
              <a:t>Planung</a:t>
            </a:r>
          </a:p>
        </p:txBody>
      </p:sp>
      <p:sp>
        <p:nvSpPr>
          <p:cNvPr id="165917" name="Text Box 29">
            <a:extLst>
              <a:ext uri="{FF2B5EF4-FFF2-40B4-BE49-F238E27FC236}">
                <a16:creationId xmlns:a16="http://schemas.microsoft.com/office/drawing/2014/main" id="{E9ACB87D-BD44-2D45-9033-6B94F2A9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/>
              <a:t>Hochschul-</a:t>
            </a:r>
          </a:p>
          <a:p>
            <a:r>
              <a:rPr lang="de-DE" altLang="de-DE" sz="1000" b="1"/>
              <a:t>management</a:t>
            </a:r>
          </a:p>
        </p:txBody>
      </p:sp>
      <p:cxnSp>
        <p:nvCxnSpPr>
          <p:cNvPr id="165918" name="AutoShape 30">
            <a:extLst>
              <a:ext uri="{FF2B5EF4-FFF2-40B4-BE49-F238E27FC236}">
                <a16:creationId xmlns:a16="http://schemas.microsoft.com/office/drawing/2014/main" id="{FC760B56-3552-DA43-AFA4-96923EDB3AA1}"/>
              </a:ext>
            </a:extLst>
          </p:cNvPr>
          <p:cNvCxnSpPr>
            <a:cxnSpLocks noChangeShapeType="1"/>
            <a:stCxn id="165894" idx="2"/>
            <a:endCxn id="165917" idx="1"/>
          </p:cNvCxnSpPr>
          <p:nvPr/>
        </p:nvCxnSpPr>
        <p:spPr bwMode="auto">
          <a:xfrm rot="16200000" flipH="1">
            <a:off x="4282281" y="2804319"/>
            <a:ext cx="427038" cy="60960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19" name="AutoShape 31">
            <a:extLst>
              <a:ext uri="{FF2B5EF4-FFF2-40B4-BE49-F238E27FC236}">
                <a16:creationId xmlns:a16="http://schemas.microsoft.com/office/drawing/2014/main" id="{ACDCB47F-58B0-4C4E-9D6F-5DB7B2D1A98B}"/>
              </a:ext>
            </a:extLst>
          </p:cNvPr>
          <p:cNvCxnSpPr>
            <a:cxnSpLocks noChangeShapeType="1"/>
            <a:stCxn id="165893" idx="2"/>
            <a:endCxn id="165917" idx="1"/>
          </p:cNvCxnSpPr>
          <p:nvPr/>
        </p:nvCxnSpPr>
        <p:spPr bwMode="auto">
          <a:xfrm rot="16200000" flipH="1">
            <a:off x="4301331" y="2823369"/>
            <a:ext cx="808038" cy="190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20" name="AutoShape 32">
            <a:extLst>
              <a:ext uri="{FF2B5EF4-FFF2-40B4-BE49-F238E27FC236}">
                <a16:creationId xmlns:a16="http://schemas.microsoft.com/office/drawing/2014/main" id="{FFA39322-BCFF-C847-A7E8-60CE2C47A041}"/>
              </a:ext>
            </a:extLst>
          </p:cNvPr>
          <p:cNvCxnSpPr>
            <a:cxnSpLocks noChangeShapeType="1"/>
            <a:stCxn id="165917" idx="0"/>
            <a:endCxn id="165916" idx="2"/>
          </p:cNvCxnSpPr>
          <p:nvPr/>
        </p:nvCxnSpPr>
        <p:spPr bwMode="auto">
          <a:xfrm rot="16200000">
            <a:off x="5879307" y="2107406"/>
            <a:ext cx="381000" cy="1652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21" name="Text Box 33">
            <a:extLst>
              <a:ext uri="{FF2B5EF4-FFF2-40B4-BE49-F238E27FC236}">
                <a16:creationId xmlns:a16="http://schemas.microsoft.com/office/drawing/2014/main" id="{A7CF0C6F-B4A9-904E-9E9F-3F06D0F3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3048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Qualitäts-</a:t>
            </a:r>
          </a:p>
          <a:p>
            <a:r>
              <a:rPr lang="de-DE" altLang="de-DE" sz="1000"/>
              <a:t>sicherung</a:t>
            </a:r>
          </a:p>
        </p:txBody>
      </p:sp>
      <p:cxnSp>
        <p:nvCxnSpPr>
          <p:cNvPr id="165922" name="AutoShape 34">
            <a:extLst>
              <a:ext uri="{FF2B5EF4-FFF2-40B4-BE49-F238E27FC236}">
                <a16:creationId xmlns:a16="http://schemas.microsoft.com/office/drawing/2014/main" id="{5A32C481-A4C3-4342-B51E-C71BA69DA040}"/>
              </a:ext>
            </a:extLst>
          </p:cNvPr>
          <p:cNvCxnSpPr>
            <a:cxnSpLocks noChangeShapeType="1"/>
            <a:stCxn id="165908" idx="4"/>
            <a:endCxn id="165921" idx="0"/>
          </p:cNvCxnSpPr>
          <p:nvPr/>
        </p:nvCxnSpPr>
        <p:spPr bwMode="auto">
          <a:xfrm rot="5400000">
            <a:off x="2797969" y="1997869"/>
            <a:ext cx="1143000" cy="957262"/>
          </a:xfrm>
          <a:prstGeom prst="curvedConnector3">
            <a:avLst>
              <a:gd name="adj1" fmla="val 7860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23" name="Text Box 35">
            <a:extLst>
              <a:ext uri="{FF2B5EF4-FFF2-40B4-BE49-F238E27FC236}">
                <a16:creationId xmlns:a16="http://schemas.microsoft.com/office/drawing/2014/main" id="{7E6B1258-6DE8-3040-9223-D70F900A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3505200"/>
            <a:ext cx="735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Evaluation</a:t>
            </a:r>
          </a:p>
        </p:txBody>
      </p:sp>
      <p:cxnSp>
        <p:nvCxnSpPr>
          <p:cNvPr id="165924" name="AutoShape 36">
            <a:extLst>
              <a:ext uri="{FF2B5EF4-FFF2-40B4-BE49-F238E27FC236}">
                <a16:creationId xmlns:a16="http://schemas.microsoft.com/office/drawing/2014/main" id="{2EF90C1C-C625-9D45-899C-907043CF9E94}"/>
              </a:ext>
            </a:extLst>
          </p:cNvPr>
          <p:cNvCxnSpPr>
            <a:cxnSpLocks noChangeShapeType="1"/>
            <a:stCxn id="165921" idx="2"/>
            <a:endCxn id="165923" idx="3"/>
          </p:cNvCxnSpPr>
          <p:nvPr/>
        </p:nvCxnSpPr>
        <p:spPr bwMode="auto">
          <a:xfrm rot="5400000">
            <a:off x="2649537" y="3386138"/>
            <a:ext cx="182563" cy="300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25" name="AutoShape 37">
            <a:extLst>
              <a:ext uri="{FF2B5EF4-FFF2-40B4-BE49-F238E27FC236}">
                <a16:creationId xmlns:a16="http://schemas.microsoft.com/office/drawing/2014/main" id="{EEB582C7-D9B8-7A40-9F6C-F6231623C71A}"/>
              </a:ext>
            </a:extLst>
          </p:cNvPr>
          <p:cNvCxnSpPr>
            <a:cxnSpLocks noChangeShapeType="1"/>
            <a:stCxn id="165923" idx="1"/>
            <a:endCxn id="165902" idx="4"/>
          </p:cNvCxnSpPr>
          <p:nvPr/>
        </p:nvCxnSpPr>
        <p:spPr bwMode="auto">
          <a:xfrm rot="10800000">
            <a:off x="1485900" y="3276600"/>
            <a:ext cx="369888" cy="350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26" name="Text Box 38">
            <a:extLst>
              <a:ext uri="{FF2B5EF4-FFF2-40B4-BE49-F238E27FC236}">
                <a16:creationId xmlns:a16="http://schemas.microsoft.com/office/drawing/2014/main" id="{4EBC7D15-9DE8-064C-B451-A80B9BB8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0"/>
            <a:ext cx="1338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>
                <a:solidFill>
                  <a:srgbClr val="0000FF"/>
                </a:solidFill>
              </a:rPr>
              <a:t>Rahmenbedingungen</a:t>
            </a:r>
            <a:endParaRPr lang="de-DE" altLang="de-DE" sz="1000">
              <a:solidFill>
                <a:schemeClr val="accent1"/>
              </a:solidFill>
            </a:endParaRPr>
          </a:p>
        </p:txBody>
      </p:sp>
      <p:cxnSp>
        <p:nvCxnSpPr>
          <p:cNvPr id="165927" name="AutoShape 39">
            <a:extLst>
              <a:ext uri="{FF2B5EF4-FFF2-40B4-BE49-F238E27FC236}">
                <a16:creationId xmlns:a16="http://schemas.microsoft.com/office/drawing/2014/main" id="{5DD206AE-7A9B-FA4B-856C-F385173C8BA3}"/>
              </a:ext>
            </a:extLst>
          </p:cNvPr>
          <p:cNvCxnSpPr>
            <a:cxnSpLocks noChangeShapeType="1"/>
            <a:stCxn id="165917" idx="1"/>
            <a:endCxn id="165921" idx="2"/>
          </p:cNvCxnSpPr>
          <p:nvPr/>
        </p:nvCxnSpPr>
        <p:spPr bwMode="auto">
          <a:xfrm rot="10800000" flipV="1">
            <a:off x="2890838" y="3322638"/>
            <a:ext cx="1909762" cy="122237"/>
          </a:xfrm>
          <a:prstGeom prst="curvedConnector4">
            <a:avLst>
              <a:gd name="adj1" fmla="val 40981"/>
              <a:gd name="adj2" fmla="val 287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28" name="Text Box 40">
            <a:extLst>
              <a:ext uri="{FF2B5EF4-FFF2-40B4-BE49-F238E27FC236}">
                <a16:creationId xmlns:a16="http://schemas.microsoft.com/office/drawing/2014/main" id="{95370B08-83D7-754F-BB76-6D0E64A1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Anreize u.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 Sanktionen</a:t>
            </a:r>
            <a:endParaRPr lang="de-DE" altLang="de-DE" sz="1000"/>
          </a:p>
        </p:txBody>
      </p:sp>
      <p:cxnSp>
        <p:nvCxnSpPr>
          <p:cNvPr id="165929" name="AutoShape 41">
            <a:extLst>
              <a:ext uri="{FF2B5EF4-FFF2-40B4-BE49-F238E27FC236}">
                <a16:creationId xmlns:a16="http://schemas.microsoft.com/office/drawing/2014/main" id="{C8CF3560-131F-1D49-853E-F10E5E4E8CF0}"/>
              </a:ext>
            </a:extLst>
          </p:cNvPr>
          <p:cNvCxnSpPr>
            <a:cxnSpLocks noChangeShapeType="1"/>
            <a:stCxn id="165926" idx="2"/>
            <a:endCxn id="165928" idx="0"/>
          </p:cNvCxnSpPr>
          <p:nvPr/>
        </p:nvCxnSpPr>
        <p:spPr bwMode="auto">
          <a:xfrm rot="16200000" flipH="1">
            <a:off x="6521450" y="793750"/>
            <a:ext cx="517525" cy="10953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30" name="Text Box 42">
            <a:extLst>
              <a:ext uri="{FF2B5EF4-FFF2-40B4-BE49-F238E27FC236}">
                <a16:creationId xmlns:a16="http://schemas.microsoft.com/office/drawing/2014/main" id="{42FE61A1-4929-5E47-B802-D6D2A363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31925"/>
            <a:ext cx="96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Rechenschafts-</a:t>
            </a:r>
          </a:p>
          <a:p>
            <a:pPr algn="ctr"/>
            <a:r>
              <a:rPr lang="de-DE" altLang="de-DE" sz="1000"/>
              <a:t>legung</a:t>
            </a:r>
          </a:p>
        </p:txBody>
      </p:sp>
      <p:cxnSp>
        <p:nvCxnSpPr>
          <p:cNvPr id="165931" name="AutoShape 43">
            <a:extLst>
              <a:ext uri="{FF2B5EF4-FFF2-40B4-BE49-F238E27FC236}">
                <a16:creationId xmlns:a16="http://schemas.microsoft.com/office/drawing/2014/main" id="{1033E269-662E-1245-9794-C09896A8BD9C}"/>
              </a:ext>
            </a:extLst>
          </p:cNvPr>
          <p:cNvCxnSpPr>
            <a:cxnSpLocks noChangeShapeType="1"/>
            <a:stCxn id="165930" idx="0"/>
            <a:endCxn id="165896" idx="1"/>
          </p:cNvCxnSpPr>
          <p:nvPr/>
        </p:nvCxnSpPr>
        <p:spPr bwMode="auto">
          <a:xfrm rot="16200000">
            <a:off x="3284537" y="-7937"/>
            <a:ext cx="1076325" cy="180340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2" name="AutoShape 44">
            <a:extLst>
              <a:ext uri="{FF2B5EF4-FFF2-40B4-BE49-F238E27FC236}">
                <a16:creationId xmlns:a16="http://schemas.microsoft.com/office/drawing/2014/main" id="{42C2C81E-4629-6444-BF7F-6D00FE80DD0A}"/>
              </a:ext>
            </a:extLst>
          </p:cNvPr>
          <p:cNvCxnSpPr>
            <a:cxnSpLocks noChangeShapeType="1"/>
            <a:stCxn id="165897" idx="0"/>
            <a:endCxn id="165916" idx="2"/>
          </p:cNvCxnSpPr>
          <p:nvPr/>
        </p:nvCxnSpPr>
        <p:spPr bwMode="auto">
          <a:xfrm rot="16200000">
            <a:off x="5568156" y="2807494"/>
            <a:ext cx="1392238" cy="1263650"/>
          </a:xfrm>
          <a:prstGeom prst="curvedConnector3">
            <a:avLst>
              <a:gd name="adj1" fmla="val 43782"/>
            </a:avLst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3" name="AutoShape 45">
            <a:extLst>
              <a:ext uri="{FF2B5EF4-FFF2-40B4-BE49-F238E27FC236}">
                <a16:creationId xmlns:a16="http://schemas.microsoft.com/office/drawing/2014/main" id="{EF2B3B41-F501-FC40-9567-13DFC4FA5116}"/>
              </a:ext>
            </a:extLst>
          </p:cNvPr>
          <p:cNvCxnSpPr>
            <a:cxnSpLocks noChangeShapeType="1"/>
            <a:stCxn id="165928" idx="0"/>
            <a:endCxn id="165901" idx="3"/>
          </p:cNvCxnSpPr>
          <p:nvPr/>
        </p:nvCxnSpPr>
        <p:spPr bwMode="auto">
          <a:xfrm rot="5400000" flipH="1">
            <a:off x="6863557" y="1135856"/>
            <a:ext cx="182562" cy="746125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34" name="Text Box 46">
            <a:extLst>
              <a:ext uri="{FF2B5EF4-FFF2-40B4-BE49-F238E27FC236}">
                <a16:creationId xmlns:a16="http://schemas.microsoft.com/office/drawing/2014/main" id="{2E7567EE-B8F4-CD4A-BA7C-344E8A9C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3413125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Hochschul-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zugang</a:t>
            </a:r>
          </a:p>
        </p:txBody>
      </p:sp>
      <p:cxnSp>
        <p:nvCxnSpPr>
          <p:cNvPr id="165935" name="AutoShape 47">
            <a:extLst>
              <a:ext uri="{FF2B5EF4-FFF2-40B4-BE49-F238E27FC236}">
                <a16:creationId xmlns:a16="http://schemas.microsoft.com/office/drawing/2014/main" id="{85351E67-8E92-DB46-B54E-B00F9752E86B}"/>
              </a:ext>
            </a:extLst>
          </p:cNvPr>
          <p:cNvCxnSpPr>
            <a:cxnSpLocks noChangeShapeType="1"/>
            <a:stCxn id="165934" idx="0"/>
            <a:endCxn id="165904" idx="4"/>
          </p:cNvCxnSpPr>
          <p:nvPr/>
        </p:nvCxnSpPr>
        <p:spPr bwMode="auto">
          <a:xfrm rot="5400000" flipH="1">
            <a:off x="7739856" y="3004344"/>
            <a:ext cx="212725" cy="6048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6" name="AutoShape 48">
            <a:extLst>
              <a:ext uri="{FF2B5EF4-FFF2-40B4-BE49-F238E27FC236}">
                <a16:creationId xmlns:a16="http://schemas.microsoft.com/office/drawing/2014/main" id="{717F926D-EC41-0149-A159-1444F97D3CED}"/>
              </a:ext>
            </a:extLst>
          </p:cNvPr>
          <p:cNvCxnSpPr>
            <a:cxnSpLocks noChangeShapeType="1"/>
            <a:stCxn id="165905" idx="0"/>
            <a:endCxn id="165904" idx="4"/>
          </p:cNvCxnSpPr>
          <p:nvPr/>
        </p:nvCxnSpPr>
        <p:spPr bwMode="auto">
          <a:xfrm rot="16200000">
            <a:off x="6953250" y="3448050"/>
            <a:ext cx="838200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37" name="Text Box 49">
            <a:extLst>
              <a:ext uri="{FF2B5EF4-FFF2-40B4-BE49-F238E27FC236}">
                <a16:creationId xmlns:a16="http://schemas.microsoft.com/office/drawing/2014/main" id="{701B31F7-669D-7843-8AE9-2E999E75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029200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Studiengebühren,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Bildungsgutscheine</a:t>
            </a:r>
            <a:endParaRPr lang="de-DE" altLang="de-DE" sz="1000"/>
          </a:p>
        </p:txBody>
      </p:sp>
      <p:cxnSp>
        <p:nvCxnSpPr>
          <p:cNvPr id="165938" name="AutoShape 50">
            <a:extLst>
              <a:ext uri="{FF2B5EF4-FFF2-40B4-BE49-F238E27FC236}">
                <a16:creationId xmlns:a16="http://schemas.microsoft.com/office/drawing/2014/main" id="{7502B654-8205-7B4F-B472-6449B5934263}"/>
              </a:ext>
            </a:extLst>
          </p:cNvPr>
          <p:cNvCxnSpPr>
            <a:cxnSpLocks noChangeShapeType="1"/>
            <a:stCxn id="165926" idx="3"/>
            <a:endCxn id="165937" idx="3"/>
          </p:cNvCxnSpPr>
          <p:nvPr/>
        </p:nvCxnSpPr>
        <p:spPr bwMode="auto">
          <a:xfrm>
            <a:off x="6900863" y="960438"/>
            <a:ext cx="1447800" cy="4267200"/>
          </a:xfrm>
          <a:prstGeom prst="curvedConnector3">
            <a:avLst>
              <a:gd name="adj1" fmla="val 1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9" name="AutoShape 51">
            <a:extLst>
              <a:ext uri="{FF2B5EF4-FFF2-40B4-BE49-F238E27FC236}">
                <a16:creationId xmlns:a16="http://schemas.microsoft.com/office/drawing/2014/main" id="{55BF2A88-1391-2049-98CD-AAA43BEC3597}"/>
              </a:ext>
            </a:extLst>
          </p:cNvPr>
          <p:cNvCxnSpPr>
            <a:cxnSpLocks noChangeShapeType="1"/>
            <a:stCxn id="165905" idx="4"/>
            <a:endCxn id="165937" idx="0"/>
          </p:cNvCxnSpPr>
          <p:nvPr/>
        </p:nvCxnSpPr>
        <p:spPr bwMode="auto">
          <a:xfrm rot="16200000" flipH="1">
            <a:off x="7173913" y="4446587"/>
            <a:ext cx="609600" cy="555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40" name="AutoShape 52">
            <a:extLst>
              <a:ext uri="{FF2B5EF4-FFF2-40B4-BE49-F238E27FC236}">
                <a16:creationId xmlns:a16="http://schemas.microsoft.com/office/drawing/2014/main" id="{86AF21B5-1883-5449-AB38-3BAFB66404AF}"/>
              </a:ext>
            </a:extLst>
          </p:cNvPr>
          <p:cNvCxnSpPr>
            <a:cxnSpLocks noChangeShapeType="1"/>
            <a:stCxn id="165937" idx="2"/>
            <a:endCxn id="165906" idx="6"/>
          </p:cNvCxnSpPr>
          <p:nvPr/>
        </p:nvCxnSpPr>
        <p:spPr bwMode="auto">
          <a:xfrm rot="5400000">
            <a:off x="7200900" y="5083175"/>
            <a:ext cx="212725" cy="898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41" name="Text Box 53">
            <a:extLst>
              <a:ext uri="{FF2B5EF4-FFF2-40B4-BE49-F238E27FC236}">
                <a16:creationId xmlns:a16="http://schemas.microsoft.com/office/drawing/2014/main" id="{0855B4E2-1CAC-0B43-BFBE-79293FF4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0"/>
            <a:ext cx="81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Transparenz</a:t>
            </a:r>
          </a:p>
        </p:txBody>
      </p:sp>
      <p:cxnSp>
        <p:nvCxnSpPr>
          <p:cNvPr id="165942" name="AutoShape 54">
            <a:extLst>
              <a:ext uri="{FF2B5EF4-FFF2-40B4-BE49-F238E27FC236}">
                <a16:creationId xmlns:a16="http://schemas.microsoft.com/office/drawing/2014/main" id="{9AF8B632-4B03-3941-8F04-DCF206839764}"/>
              </a:ext>
            </a:extLst>
          </p:cNvPr>
          <p:cNvCxnSpPr>
            <a:cxnSpLocks noChangeShapeType="1"/>
            <a:stCxn id="165941" idx="0"/>
            <a:endCxn id="165904" idx="4"/>
          </p:cNvCxnSpPr>
          <p:nvPr/>
        </p:nvCxnSpPr>
        <p:spPr bwMode="auto">
          <a:xfrm rot="5400000" flipH="1">
            <a:off x="7176294" y="3567906"/>
            <a:ext cx="1295400" cy="5603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43" name="AutoShape 55">
            <a:extLst>
              <a:ext uri="{FF2B5EF4-FFF2-40B4-BE49-F238E27FC236}">
                <a16:creationId xmlns:a16="http://schemas.microsoft.com/office/drawing/2014/main" id="{4CA31951-666A-0947-9837-C6C5687D5E68}"/>
              </a:ext>
            </a:extLst>
          </p:cNvPr>
          <p:cNvCxnSpPr>
            <a:cxnSpLocks noChangeShapeType="1"/>
            <a:stCxn id="165928" idx="2"/>
            <a:endCxn id="165916" idx="0"/>
          </p:cNvCxnSpPr>
          <p:nvPr/>
        </p:nvCxnSpPr>
        <p:spPr bwMode="auto">
          <a:xfrm rot="5400000">
            <a:off x="6937375" y="1955800"/>
            <a:ext cx="349250" cy="431800"/>
          </a:xfrm>
          <a:prstGeom prst="curvedConnector3">
            <a:avLst>
              <a:gd name="adj1" fmla="val 7272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44" name="AutoShape 56">
            <a:extLst>
              <a:ext uri="{FF2B5EF4-FFF2-40B4-BE49-F238E27FC236}">
                <a16:creationId xmlns:a16="http://schemas.microsoft.com/office/drawing/2014/main" id="{C94293FF-FADC-A540-8F8D-D022441A2362}"/>
              </a:ext>
            </a:extLst>
          </p:cNvPr>
          <p:cNvCxnSpPr>
            <a:cxnSpLocks noChangeShapeType="1"/>
            <a:stCxn id="165928" idx="2"/>
            <a:endCxn id="165917" idx="0"/>
          </p:cNvCxnSpPr>
          <p:nvPr/>
        </p:nvCxnSpPr>
        <p:spPr bwMode="auto">
          <a:xfrm rot="5400000">
            <a:off x="5722144" y="1518444"/>
            <a:ext cx="1127125" cy="2084387"/>
          </a:xfrm>
          <a:prstGeom prst="curvedConnector3">
            <a:avLst>
              <a:gd name="adj1" fmla="val 20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45" name="AutoShape 57">
            <a:extLst>
              <a:ext uri="{FF2B5EF4-FFF2-40B4-BE49-F238E27FC236}">
                <a16:creationId xmlns:a16="http://schemas.microsoft.com/office/drawing/2014/main" id="{B7916195-C9A1-0846-8D39-590EDFEEA6CE}"/>
              </a:ext>
            </a:extLst>
          </p:cNvPr>
          <p:cNvCxnSpPr>
            <a:cxnSpLocks noChangeShapeType="1"/>
            <a:stCxn id="165941" idx="0"/>
            <a:endCxn id="165934" idx="2"/>
          </p:cNvCxnSpPr>
          <p:nvPr/>
        </p:nvCxnSpPr>
        <p:spPr bwMode="auto">
          <a:xfrm rot="16200000">
            <a:off x="7783513" y="4130675"/>
            <a:ext cx="685800" cy="444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46" name="AutoShape 58">
            <a:extLst>
              <a:ext uri="{FF2B5EF4-FFF2-40B4-BE49-F238E27FC236}">
                <a16:creationId xmlns:a16="http://schemas.microsoft.com/office/drawing/2014/main" id="{EC421F9B-723B-B147-B1D2-FC23201223A6}"/>
              </a:ext>
            </a:extLst>
          </p:cNvPr>
          <p:cNvCxnSpPr>
            <a:cxnSpLocks noChangeShapeType="1"/>
            <a:stCxn id="165917" idx="2"/>
            <a:endCxn id="165897" idx="0"/>
          </p:cNvCxnSpPr>
          <p:nvPr/>
        </p:nvCxnSpPr>
        <p:spPr bwMode="auto">
          <a:xfrm rot="16200000" flipH="1">
            <a:off x="5130800" y="3633788"/>
            <a:ext cx="614363" cy="388937"/>
          </a:xfrm>
          <a:prstGeom prst="curvedConnector3">
            <a:avLst>
              <a:gd name="adj1" fmla="val 4987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47" name="Text Box 59">
            <a:extLst>
              <a:ext uri="{FF2B5EF4-FFF2-40B4-BE49-F238E27FC236}">
                <a16:creationId xmlns:a16="http://schemas.microsoft.com/office/drawing/2014/main" id="{37D66DE0-DF45-FB41-9B39-E2897C70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514600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Personal-</a:t>
            </a:r>
          </a:p>
          <a:p>
            <a:pPr algn="ctr"/>
            <a:r>
              <a:rPr lang="de-DE" altLang="de-DE" sz="1000"/>
              <a:t>entwicklung</a:t>
            </a:r>
          </a:p>
        </p:txBody>
      </p:sp>
      <p:sp>
        <p:nvSpPr>
          <p:cNvPr id="165948" name="Text Box 60">
            <a:extLst>
              <a:ext uri="{FF2B5EF4-FFF2-40B4-BE49-F238E27FC236}">
                <a16:creationId xmlns:a16="http://schemas.microsoft.com/office/drawing/2014/main" id="{0F329D6D-852B-A542-89BC-256D0ED6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022725"/>
            <a:ext cx="962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Akkreditierung</a:t>
            </a:r>
            <a:endParaRPr lang="de-DE" altLang="de-DE" sz="1000"/>
          </a:p>
        </p:txBody>
      </p:sp>
      <p:cxnSp>
        <p:nvCxnSpPr>
          <p:cNvPr id="165949" name="AutoShape 61">
            <a:extLst>
              <a:ext uri="{FF2B5EF4-FFF2-40B4-BE49-F238E27FC236}">
                <a16:creationId xmlns:a16="http://schemas.microsoft.com/office/drawing/2014/main" id="{0B972E05-798E-094A-B756-B4E45F114EA0}"/>
              </a:ext>
            </a:extLst>
          </p:cNvPr>
          <p:cNvCxnSpPr>
            <a:cxnSpLocks noChangeShapeType="1"/>
            <a:stCxn id="165923" idx="2"/>
            <a:endCxn id="165948" idx="0"/>
          </p:cNvCxnSpPr>
          <p:nvPr/>
        </p:nvCxnSpPr>
        <p:spPr bwMode="auto">
          <a:xfrm rot="5400000">
            <a:off x="1687513" y="3486150"/>
            <a:ext cx="273050" cy="800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50" name="AutoShape 62">
            <a:extLst>
              <a:ext uri="{FF2B5EF4-FFF2-40B4-BE49-F238E27FC236}">
                <a16:creationId xmlns:a16="http://schemas.microsoft.com/office/drawing/2014/main" id="{1E800062-4859-1546-99F9-7F9DFB153D1C}"/>
              </a:ext>
            </a:extLst>
          </p:cNvPr>
          <p:cNvCxnSpPr>
            <a:cxnSpLocks noChangeShapeType="1"/>
            <a:stCxn id="165948" idx="2"/>
            <a:endCxn id="165903" idx="0"/>
          </p:cNvCxnSpPr>
          <p:nvPr/>
        </p:nvCxnSpPr>
        <p:spPr bwMode="auto">
          <a:xfrm rot="16200000" flipH="1">
            <a:off x="1512094" y="4179094"/>
            <a:ext cx="533400" cy="709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51" name="Text Box 63">
            <a:extLst>
              <a:ext uri="{FF2B5EF4-FFF2-40B4-BE49-F238E27FC236}">
                <a16:creationId xmlns:a16="http://schemas.microsoft.com/office/drawing/2014/main" id="{08CF46C3-D9EA-6D41-A83E-F7A620522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44958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Interne </a:t>
            </a:r>
          </a:p>
          <a:p>
            <a:pPr algn="ctr"/>
            <a:r>
              <a:rPr lang="de-DE" altLang="de-DE" sz="1000"/>
              <a:t>Mittelverteilung</a:t>
            </a:r>
          </a:p>
        </p:txBody>
      </p:sp>
      <p:cxnSp>
        <p:nvCxnSpPr>
          <p:cNvPr id="165952" name="AutoShape 64">
            <a:extLst>
              <a:ext uri="{FF2B5EF4-FFF2-40B4-BE49-F238E27FC236}">
                <a16:creationId xmlns:a16="http://schemas.microsoft.com/office/drawing/2014/main" id="{9F51EFA6-6E09-7A4A-9D51-0C2C7C63746D}"/>
              </a:ext>
            </a:extLst>
          </p:cNvPr>
          <p:cNvCxnSpPr>
            <a:cxnSpLocks noChangeShapeType="1"/>
            <a:stCxn id="165934" idx="1"/>
            <a:endCxn id="165905" idx="0"/>
          </p:cNvCxnSpPr>
          <p:nvPr/>
        </p:nvCxnSpPr>
        <p:spPr bwMode="auto">
          <a:xfrm rot="10800000" flipV="1">
            <a:off x="7200900" y="3611563"/>
            <a:ext cx="561975" cy="4270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53" name="AutoShape 65">
            <a:extLst>
              <a:ext uri="{FF2B5EF4-FFF2-40B4-BE49-F238E27FC236}">
                <a16:creationId xmlns:a16="http://schemas.microsoft.com/office/drawing/2014/main" id="{99FDE283-A909-C24A-A360-40CBEFF83818}"/>
              </a:ext>
            </a:extLst>
          </p:cNvPr>
          <p:cNvCxnSpPr>
            <a:cxnSpLocks noChangeShapeType="1"/>
            <a:stCxn id="165941" idx="1"/>
            <a:endCxn id="165905" idx="4"/>
          </p:cNvCxnSpPr>
          <p:nvPr/>
        </p:nvCxnSpPr>
        <p:spPr bwMode="auto">
          <a:xfrm rot="10800000">
            <a:off x="7200900" y="4419600"/>
            <a:ext cx="495300" cy="198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54" name="AutoShape 66">
            <a:extLst>
              <a:ext uri="{FF2B5EF4-FFF2-40B4-BE49-F238E27FC236}">
                <a16:creationId xmlns:a16="http://schemas.microsoft.com/office/drawing/2014/main" id="{8AE3FE98-0B24-2449-B83A-EED0DD632C3F}"/>
              </a:ext>
            </a:extLst>
          </p:cNvPr>
          <p:cNvCxnSpPr>
            <a:cxnSpLocks noChangeShapeType="1"/>
            <a:stCxn id="165900" idx="1"/>
            <a:endCxn id="165908" idx="0"/>
          </p:cNvCxnSpPr>
          <p:nvPr/>
        </p:nvCxnSpPr>
        <p:spPr bwMode="auto">
          <a:xfrm rot="10800000" flipV="1">
            <a:off x="3848100" y="1422400"/>
            <a:ext cx="690563" cy="101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55" name="AutoShape 67">
            <a:extLst>
              <a:ext uri="{FF2B5EF4-FFF2-40B4-BE49-F238E27FC236}">
                <a16:creationId xmlns:a16="http://schemas.microsoft.com/office/drawing/2014/main" id="{82E28640-58BC-4D41-BFB2-5CC1E60EA704}"/>
              </a:ext>
            </a:extLst>
          </p:cNvPr>
          <p:cNvCxnSpPr>
            <a:cxnSpLocks noChangeShapeType="1"/>
            <a:stCxn id="165901" idx="3"/>
            <a:endCxn id="165897" idx="3"/>
          </p:cNvCxnSpPr>
          <p:nvPr/>
        </p:nvCxnSpPr>
        <p:spPr bwMode="auto">
          <a:xfrm flipH="1">
            <a:off x="6081713" y="1417638"/>
            <a:ext cx="500062" cy="2898775"/>
          </a:xfrm>
          <a:prstGeom prst="curvedConnector3">
            <a:avLst>
              <a:gd name="adj1" fmla="val 1428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56" name="AutoShape 68">
            <a:extLst>
              <a:ext uri="{FF2B5EF4-FFF2-40B4-BE49-F238E27FC236}">
                <a16:creationId xmlns:a16="http://schemas.microsoft.com/office/drawing/2014/main" id="{22D02236-D0E2-304F-A325-299C96351EF7}"/>
              </a:ext>
            </a:extLst>
          </p:cNvPr>
          <p:cNvCxnSpPr>
            <a:cxnSpLocks noChangeShapeType="1"/>
            <a:stCxn id="165897" idx="3"/>
            <a:endCxn id="165951" idx="3"/>
          </p:cNvCxnSpPr>
          <p:nvPr/>
        </p:nvCxnSpPr>
        <p:spPr bwMode="auto">
          <a:xfrm>
            <a:off x="6081713" y="4316413"/>
            <a:ext cx="319087" cy="377825"/>
          </a:xfrm>
          <a:prstGeom prst="curvedConnector3">
            <a:avLst>
              <a:gd name="adj1" fmla="val 17164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57" name="Text Box 69">
            <a:extLst>
              <a:ext uri="{FF2B5EF4-FFF2-40B4-BE49-F238E27FC236}">
                <a16:creationId xmlns:a16="http://schemas.microsoft.com/office/drawing/2014/main" id="{5D64CE46-6E60-214E-A8B3-61C53498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76800"/>
            <a:ext cx="750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Zielverein-</a:t>
            </a:r>
          </a:p>
          <a:p>
            <a:pPr algn="ctr"/>
            <a:r>
              <a:rPr lang="de-DE" altLang="de-DE" sz="1000"/>
              <a:t>barungen</a:t>
            </a:r>
          </a:p>
        </p:txBody>
      </p:sp>
      <p:cxnSp>
        <p:nvCxnSpPr>
          <p:cNvPr id="165958" name="AutoShape 70">
            <a:extLst>
              <a:ext uri="{FF2B5EF4-FFF2-40B4-BE49-F238E27FC236}">
                <a16:creationId xmlns:a16="http://schemas.microsoft.com/office/drawing/2014/main" id="{438E4093-5970-214F-8888-8AE7DB46249A}"/>
              </a:ext>
            </a:extLst>
          </p:cNvPr>
          <p:cNvCxnSpPr>
            <a:cxnSpLocks noChangeShapeType="1"/>
            <a:stCxn id="165951" idx="2"/>
            <a:endCxn id="165957" idx="3"/>
          </p:cNvCxnSpPr>
          <p:nvPr/>
        </p:nvCxnSpPr>
        <p:spPr bwMode="auto">
          <a:xfrm rot="5400000">
            <a:off x="5632450" y="4811713"/>
            <a:ext cx="182563" cy="344487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59" name="Text Box 71">
            <a:extLst>
              <a:ext uri="{FF2B5EF4-FFF2-40B4-BE49-F238E27FC236}">
                <a16:creationId xmlns:a16="http://schemas.microsoft.com/office/drawing/2014/main" id="{09F533C3-2F18-A046-B3DD-6B146F1B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4343400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Berichts-</a:t>
            </a:r>
          </a:p>
          <a:p>
            <a:pPr algn="ctr"/>
            <a:r>
              <a:rPr lang="de-DE" altLang="de-DE" sz="1000"/>
              <a:t>wesen</a:t>
            </a:r>
          </a:p>
        </p:txBody>
      </p:sp>
      <p:cxnSp>
        <p:nvCxnSpPr>
          <p:cNvPr id="165960" name="AutoShape 72">
            <a:extLst>
              <a:ext uri="{FF2B5EF4-FFF2-40B4-BE49-F238E27FC236}">
                <a16:creationId xmlns:a16="http://schemas.microsoft.com/office/drawing/2014/main" id="{61BBBD1A-4A5A-CC46-A5B5-EBBDE7FC2CD7}"/>
              </a:ext>
            </a:extLst>
          </p:cNvPr>
          <p:cNvCxnSpPr>
            <a:cxnSpLocks noChangeShapeType="1"/>
            <a:stCxn id="165957" idx="1"/>
            <a:endCxn id="165959" idx="2"/>
          </p:cNvCxnSpPr>
          <p:nvPr/>
        </p:nvCxnSpPr>
        <p:spPr bwMode="auto">
          <a:xfrm rot="10800000">
            <a:off x="4533900" y="4740275"/>
            <a:ext cx="266700" cy="334963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1" name="AutoShape 73">
            <a:extLst>
              <a:ext uri="{FF2B5EF4-FFF2-40B4-BE49-F238E27FC236}">
                <a16:creationId xmlns:a16="http://schemas.microsoft.com/office/drawing/2014/main" id="{EA8F767F-13CB-C146-8A10-BDF617F94D7B}"/>
              </a:ext>
            </a:extLst>
          </p:cNvPr>
          <p:cNvCxnSpPr>
            <a:cxnSpLocks noChangeShapeType="1"/>
            <a:stCxn id="165951" idx="1"/>
            <a:endCxn id="165959" idx="3"/>
          </p:cNvCxnSpPr>
          <p:nvPr/>
        </p:nvCxnSpPr>
        <p:spPr bwMode="auto">
          <a:xfrm rot="10800000">
            <a:off x="4859338" y="4541838"/>
            <a:ext cx="531812" cy="152400"/>
          </a:xfrm>
          <a:prstGeom prst="curvedConnector3">
            <a:avLst>
              <a:gd name="adj1" fmla="val 498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2" name="AutoShape 74">
            <a:extLst>
              <a:ext uri="{FF2B5EF4-FFF2-40B4-BE49-F238E27FC236}">
                <a16:creationId xmlns:a16="http://schemas.microsoft.com/office/drawing/2014/main" id="{33955DA5-A7E4-B846-B647-7A8C610FFE90}"/>
              </a:ext>
            </a:extLst>
          </p:cNvPr>
          <p:cNvCxnSpPr>
            <a:cxnSpLocks noChangeShapeType="1"/>
            <a:stCxn id="165917" idx="1"/>
            <a:endCxn id="165959" idx="0"/>
          </p:cNvCxnSpPr>
          <p:nvPr/>
        </p:nvCxnSpPr>
        <p:spPr bwMode="auto">
          <a:xfrm rot="10800000" flipV="1">
            <a:off x="4533900" y="3322638"/>
            <a:ext cx="266700" cy="10207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3" name="AutoShape 75">
            <a:extLst>
              <a:ext uri="{FF2B5EF4-FFF2-40B4-BE49-F238E27FC236}">
                <a16:creationId xmlns:a16="http://schemas.microsoft.com/office/drawing/2014/main" id="{9EC83072-035D-6A49-9B3E-62338169852A}"/>
              </a:ext>
            </a:extLst>
          </p:cNvPr>
          <p:cNvCxnSpPr>
            <a:cxnSpLocks noChangeShapeType="1"/>
            <a:stCxn id="165894" idx="1"/>
            <a:endCxn id="165897" idx="1"/>
          </p:cNvCxnSpPr>
          <p:nvPr/>
        </p:nvCxnSpPr>
        <p:spPr bwMode="auto">
          <a:xfrm rot="10800000" flipH="1" flipV="1">
            <a:off x="3733800" y="2705100"/>
            <a:ext cx="1447800" cy="1611313"/>
          </a:xfrm>
          <a:prstGeom prst="curvedConnector3">
            <a:avLst>
              <a:gd name="adj1" fmla="val -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4" name="AutoShape 76">
            <a:extLst>
              <a:ext uri="{FF2B5EF4-FFF2-40B4-BE49-F238E27FC236}">
                <a16:creationId xmlns:a16="http://schemas.microsoft.com/office/drawing/2014/main" id="{F2D5D055-AD9C-F340-A951-9BAA116F11F3}"/>
              </a:ext>
            </a:extLst>
          </p:cNvPr>
          <p:cNvCxnSpPr>
            <a:cxnSpLocks noChangeShapeType="1"/>
            <a:stCxn id="165898" idx="2"/>
            <a:endCxn id="165901" idx="1"/>
          </p:cNvCxnSpPr>
          <p:nvPr/>
        </p:nvCxnSpPr>
        <p:spPr bwMode="auto">
          <a:xfrm rot="16200000" flipH="1">
            <a:off x="5358606" y="945357"/>
            <a:ext cx="563563" cy="38100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5" name="AutoShape 77">
            <a:extLst>
              <a:ext uri="{FF2B5EF4-FFF2-40B4-BE49-F238E27FC236}">
                <a16:creationId xmlns:a16="http://schemas.microsoft.com/office/drawing/2014/main" id="{DAD1DB17-4D2C-B245-B407-9D2A3741189C}"/>
              </a:ext>
            </a:extLst>
          </p:cNvPr>
          <p:cNvCxnSpPr>
            <a:cxnSpLocks noChangeShapeType="1"/>
            <a:stCxn id="165898" idx="3"/>
            <a:endCxn id="165926" idx="0"/>
          </p:cNvCxnSpPr>
          <p:nvPr/>
        </p:nvCxnSpPr>
        <p:spPr bwMode="auto">
          <a:xfrm>
            <a:off x="6022975" y="731838"/>
            <a:ext cx="209550" cy="1063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6" name="AutoShape 78">
            <a:extLst>
              <a:ext uri="{FF2B5EF4-FFF2-40B4-BE49-F238E27FC236}">
                <a16:creationId xmlns:a16="http://schemas.microsoft.com/office/drawing/2014/main" id="{18F8346A-084A-6F44-9BE3-5717DFA04603}"/>
              </a:ext>
            </a:extLst>
          </p:cNvPr>
          <p:cNvCxnSpPr>
            <a:cxnSpLocks noChangeShapeType="1"/>
            <a:stCxn id="165921" idx="2"/>
            <a:endCxn id="165948" idx="3"/>
          </p:cNvCxnSpPr>
          <p:nvPr/>
        </p:nvCxnSpPr>
        <p:spPr bwMode="auto">
          <a:xfrm rot="5400000">
            <a:off x="2047875" y="3302000"/>
            <a:ext cx="700088" cy="985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7" name="AutoShape 79">
            <a:extLst>
              <a:ext uri="{FF2B5EF4-FFF2-40B4-BE49-F238E27FC236}">
                <a16:creationId xmlns:a16="http://schemas.microsoft.com/office/drawing/2014/main" id="{788BCA34-9EFF-9541-9952-00C094507FC6}"/>
              </a:ext>
            </a:extLst>
          </p:cNvPr>
          <p:cNvCxnSpPr>
            <a:cxnSpLocks noChangeShapeType="1"/>
            <a:stCxn id="165892" idx="1"/>
            <a:endCxn id="165947" idx="0"/>
          </p:cNvCxnSpPr>
          <p:nvPr/>
        </p:nvCxnSpPr>
        <p:spPr bwMode="auto">
          <a:xfrm rot="10800000">
            <a:off x="2260600" y="2514600"/>
            <a:ext cx="558800" cy="38100"/>
          </a:xfrm>
          <a:prstGeom prst="curvedConnector4">
            <a:avLst>
              <a:gd name="adj1" fmla="val 13634"/>
              <a:gd name="adj2" fmla="val 7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8" name="AutoShape 80">
            <a:extLst>
              <a:ext uri="{FF2B5EF4-FFF2-40B4-BE49-F238E27FC236}">
                <a16:creationId xmlns:a16="http://schemas.microsoft.com/office/drawing/2014/main" id="{30846581-F81B-0B4D-A7DE-FE701D6625EA}"/>
              </a:ext>
            </a:extLst>
          </p:cNvPr>
          <p:cNvCxnSpPr>
            <a:cxnSpLocks noChangeShapeType="1"/>
            <a:stCxn id="165926" idx="1"/>
            <a:endCxn id="165948" idx="1"/>
          </p:cNvCxnSpPr>
          <p:nvPr/>
        </p:nvCxnSpPr>
        <p:spPr bwMode="auto">
          <a:xfrm rot="10800000" flipV="1">
            <a:off x="942975" y="960438"/>
            <a:ext cx="4619625" cy="3184525"/>
          </a:xfrm>
          <a:prstGeom prst="curvedConnector3">
            <a:avLst>
              <a:gd name="adj1" fmla="val 11381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69" name="AutoShape 81">
            <a:extLst>
              <a:ext uri="{FF2B5EF4-FFF2-40B4-BE49-F238E27FC236}">
                <a16:creationId xmlns:a16="http://schemas.microsoft.com/office/drawing/2014/main" id="{06DF8BBD-93D8-1B4D-BB43-09F12640FEB3}"/>
              </a:ext>
            </a:extLst>
          </p:cNvPr>
          <p:cNvCxnSpPr>
            <a:cxnSpLocks noChangeShapeType="1"/>
            <a:stCxn id="165926" idx="3"/>
            <a:endCxn id="165934" idx="0"/>
          </p:cNvCxnSpPr>
          <p:nvPr/>
        </p:nvCxnSpPr>
        <p:spPr bwMode="auto">
          <a:xfrm>
            <a:off x="6900863" y="960438"/>
            <a:ext cx="1247775" cy="24526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0" name="AutoShape 82">
            <a:extLst>
              <a:ext uri="{FF2B5EF4-FFF2-40B4-BE49-F238E27FC236}">
                <a16:creationId xmlns:a16="http://schemas.microsoft.com/office/drawing/2014/main" id="{F917F620-6213-9843-B1A1-A0DF04344BB5}"/>
              </a:ext>
            </a:extLst>
          </p:cNvPr>
          <p:cNvCxnSpPr>
            <a:cxnSpLocks noChangeShapeType="1"/>
            <a:stCxn id="165959" idx="2"/>
            <a:endCxn id="165906" idx="2"/>
          </p:cNvCxnSpPr>
          <p:nvPr/>
        </p:nvCxnSpPr>
        <p:spPr bwMode="auto">
          <a:xfrm rot="16200000" flipH="1">
            <a:off x="4675187" y="4598988"/>
            <a:ext cx="898525" cy="1181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1" name="AutoShape 83">
            <a:extLst>
              <a:ext uri="{FF2B5EF4-FFF2-40B4-BE49-F238E27FC236}">
                <a16:creationId xmlns:a16="http://schemas.microsoft.com/office/drawing/2014/main" id="{60307186-B9AF-CF41-BD3E-2AE7A06BF643}"/>
              </a:ext>
            </a:extLst>
          </p:cNvPr>
          <p:cNvCxnSpPr>
            <a:cxnSpLocks noChangeShapeType="1"/>
            <a:stCxn id="165951" idx="2"/>
            <a:endCxn id="165906" idx="0"/>
          </p:cNvCxnSpPr>
          <p:nvPr/>
        </p:nvCxnSpPr>
        <p:spPr bwMode="auto">
          <a:xfrm rot="16200000" flipH="1">
            <a:off x="5794375" y="4994275"/>
            <a:ext cx="593725" cy="3905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2" name="AutoShape 84">
            <a:extLst>
              <a:ext uri="{FF2B5EF4-FFF2-40B4-BE49-F238E27FC236}">
                <a16:creationId xmlns:a16="http://schemas.microsoft.com/office/drawing/2014/main" id="{316554B6-BF0A-1546-8CE3-3568D5E20D5F}"/>
              </a:ext>
            </a:extLst>
          </p:cNvPr>
          <p:cNvCxnSpPr>
            <a:cxnSpLocks noChangeShapeType="1"/>
            <a:stCxn id="165892" idx="2"/>
            <a:endCxn id="165917" idx="1"/>
          </p:cNvCxnSpPr>
          <p:nvPr/>
        </p:nvCxnSpPr>
        <p:spPr bwMode="auto">
          <a:xfrm rot="16200000" flipH="1">
            <a:off x="3710781" y="2232819"/>
            <a:ext cx="579438" cy="1600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3" name="AutoShape 85">
            <a:extLst>
              <a:ext uri="{FF2B5EF4-FFF2-40B4-BE49-F238E27FC236}">
                <a16:creationId xmlns:a16="http://schemas.microsoft.com/office/drawing/2014/main" id="{36F8ED73-5A48-D94D-A8B1-20FD7B3BB09C}"/>
              </a:ext>
            </a:extLst>
          </p:cNvPr>
          <p:cNvCxnSpPr>
            <a:cxnSpLocks noChangeShapeType="1"/>
            <a:stCxn id="165893" idx="0"/>
            <a:endCxn id="165899" idx="0"/>
          </p:cNvCxnSpPr>
          <p:nvPr/>
        </p:nvCxnSpPr>
        <p:spPr bwMode="auto">
          <a:xfrm rot="16200000">
            <a:off x="5104606" y="1470819"/>
            <a:ext cx="168275" cy="1157288"/>
          </a:xfrm>
          <a:prstGeom prst="curvedConnector3">
            <a:avLst>
              <a:gd name="adj1" fmla="val 235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74" name="Text Box 86">
            <a:extLst>
              <a:ext uri="{FF2B5EF4-FFF2-40B4-BE49-F238E27FC236}">
                <a16:creationId xmlns:a16="http://schemas.microsoft.com/office/drawing/2014/main" id="{DC9B9EF0-898E-C54F-AC2F-85192C70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56125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Medien-</a:t>
            </a:r>
          </a:p>
          <a:p>
            <a:r>
              <a:rPr lang="de-DE" altLang="de-DE" sz="1000"/>
              <a:t>strategie</a:t>
            </a:r>
          </a:p>
        </p:txBody>
      </p:sp>
      <p:cxnSp>
        <p:nvCxnSpPr>
          <p:cNvPr id="165975" name="AutoShape 87">
            <a:extLst>
              <a:ext uri="{FF2B5EF4-FFF2-40B4-BE49-F238E27FC236}">
                <a16:creationId xmlns:a16="http://schemas.microsoft.com/office/drawing/2014/main" id="{F95D727B-95C1-F04A-82C2-F05154EB45D5}"/>
              </a:ext>
            </a:extLst>
          </p:cNvPr>
          <p:cNvCxnSpPr>
            <a:cxnSpLocks noChangeShapeType="1"/>
            <a:stCxn id="165917" idx="1"/>
            <a:endCxn id="165974" idx="0"/>
          </p:cNvCxnSpPr>
          <p:nvPr/>
        </p:nvCxnSpPr>
        <p:spPr bwMode="auto">
          <a:xfrm rot="10800000" flipV="1">
            <a:off x="3508375" y="3322638"/>
            <a:ext cx="1292225" cy="1233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6" name="AutoShape 88">
            <a:extLst>
              <a:ext uri="{FF2B5EF4-FFF2-40B4-BE49-F238E27FC236}">
                <a16:creationId xmlns:a16="http://schemas.microsoft.com/office/drawing/2014/main" id="{133476E3-19AE-4249-B5C1-0254974F6A57}"/>
              </a:ext>
            </a:extLst>
          </p:cNvPr>
          <p:cNvCxnSpPr>
            <a:cxnSpLocks noChangeShapeType="1"/>
            <a:stCxn id="165974" idx="2"/>
            <a:endCxn id="165907" idx="0"/>
          </p:cNvCxnSpPr>
          <p:nvPr/>
        </p:nvCxnSpPr>
        <p:spPr bwMode="auto">
          <a:xfrm rot="16200000" flipH="1">
            <a:off x="3411538" y="5049837"/>
            <a:ext cx="533400" cy="3397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7" name="AutoShape 89">
            <a:extLst>
              <a:ext uri="{FF2B5EF4-FFF2-40B4-BE49-F238E27FC236}">
                <a16:creationId xmlns:a16="http://schemas.microsoft.com/office/drawing/2014/main" id="{0B69E90A-2174-5D44-B022-C5689EC6502A}"/>
              </a:ext>
            </a:extLst>
          </p:cNvPr>
          <p:cNvCxnSpPr>
            <a:cxnSpLocks noChangeShapeType="1"/>
            <a:stCxn id="165907" idx="6"/>
            <a:endCxn id="165951" idx="2"/>
          </p:cNvCxnSpPr>
          <p:nvPr/>
        </p:nvCxnSpPr>
        <p:spPr bwMode="auto">
          <a:xfrm flipV="1">
            <a:off x="4343400" y="4892675"/>
            <a:ext cx="1552575" cy="784225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8" name="AutoShape 90">
            <a:extLst>
              <a:ext uri="{FF2B5EF4-FFF2-40B4-BE49-F238E27FC236}">
                <a16:creationId xmlns:a16="http://schemas.microsoft.com/office/drawing/2014/main" id="{6CD49DD7-5CCE-0A49-B2B8-982670E26CA4}"/>
              </a:ext>
            </a:extLst>
          </p:cNvPr>
          <p:cNvCxnSpPr>
            <a:cxnSpLocks noChangeShapeType="1"/>
            <a:stCxn id="165899" idx="2"/>
            <a:endCxn id="165916" idx="1"/>
          </p:cNvCxnSpPr>
          <p:nvPr/>
        </p:nvCxnSpPr>
        <p:spPr bwMode="auto">
          <a:xfrm rot="16200000" flipH="1">
            <a:off x="5954712" y="2022476"/>
            <a:ext cx="334963" cy="709612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79" name="AutoShape 91">
            <a:extLst>
              <a:ext uri="{FF2B5EF4-FFF2-40B4-BE49-F238E27FC236}">
                <a16:creationId xmlns:a16="http://schemas.microsoft.com/office/drawing/2014/main" id="{D9489640-7D46-E241-8A6B-557A90CE26B7}"/>
              </a:ext>
            </a:extLst>
          </p:cNvPr>
          <p:cNvCxnSpPr>
            <a:cxnSpLocks noChangeShapeType="1"/>
            <a:stCxn id="165930" idx="0"/>
            <a:endCxn id="165901" idx="0"/>
          </p:cNvCxnSpPr>
          <p:nvPr/>
        </p:nvCxnSpPr>
        <p:spPr bwMode="auto">
          <a:xfrm rot="16200000">
            <a:off x="4457700" y="-317500"/>
            <a:ext cx="212725" cy="3286125"/>
          </a:xfrm>
          <a:prstGeom prst="curvedConnector3">
            <a:avLst>
              <a:gd name="adj1" fmla="val 13134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80" name="AutoShape 92">
            <a:extLst>
              <a:ext uri="{FF2B5EF4-FFF2-40B4-BE49-F238E27FC236}">
                <a16:creationId xmlns:a16="http://schemas.microsoft.com/office/drawing/2014/main" id="{483E5A22-573C-0140-A5E0-B1FAABCFA2BE}"/>
              </a:ext>
            </a:extLst>
          </p:cNvPr>
          <p:cNvCxnSpPr>
            <a:cxnSpLocks noChangeShapeType="1"/>
            <a:stCxn id="165908" idx="4"/>
            <a:endCxn id="165930" idx="2"/>
          </p:cNvCxnSpPr>
          <p:nvPr/>
        </p:nvCxnSpPr>
        <p:spPr bwMode="auto">
          <a:xfrm rot="16200000" flipV="1">
            <a:off x="3346450" y="1403350"/>
            <a:ext cx="76200" cy="927100"/>
          </a:xfrm>
          <a:prstGeom prst="curvedConnector3">
            <a:avLst>
              <a:gd name="adj1" fmla="val -13750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81" name="Text Box 93">
            <a:extLst>
              <a:ext uri="{FF2B5EF4-FFF2-40B4-BE49-F238E27FC236}">
                <a16:creationId xmlns:a16="http://schemas.microsoft.com/office/drawing/2014/main" id="{786D9148-B902-204D-A642-8CB0663B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812925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>
                <a:solidFill>
                  <a:srgbClr val="0000FF"/>
                </a:solidFill>
              </a:rPr>
              <a:t>Personal-</a:t>
            </a:r>
          </a:p>
          <a:p>
            <a:pPr algn="ctr"/>
            <a:r>
              <a:rPr lang="de-DE" altLang="de-DE" sz="1000">
                <a:solidFill>
                  <a:srgbClr val="0000FF"/>
                </a:solidFill>
              </a:rPr>
              <a:t>reform</a:t>
            </a:r>
            <a:endParaRPr lang="de-DE" altLang="de-DE" sz="1000"/>
          </a:p>
        </p:txBody>
      </p:sp>
      <p:cxnSp>
        <p:nvCxnSpPr>
          <p:cNvPr id="165982" name="AutoShape 94">
            <a:extLst>
              <a:ext uri="{FF2B5EF4-FFF2-40B4-BE49-F238E27FC236}">
                <a16:creationId xmlns:a16="http://schemas.microsoft.com/office/drawing/2014/main" id="{DBE12174-9B4E-D14A-92A0-36F20C27D36F}"/>
              </a:ext>
            </a:extLst>
          </p:cNvPr>
          <p:cNvCxnSpPr>
            <a:cxnSpLocks noChangeShapeType="1"/>
            <a:stCxn id="165981" idx="3"/>
            <a:endCxn id="165892" idx="0"/>
          </p:cNvCxnSpPr>
          <p:nvPr/>
        </p:nvCxnSpPr>
        <p:spPr bwMode="auto">
          <a:xfrm>
            <a:off x="2133600" y="2011363"/>
            <a:ext cx="1066800" cy="350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83" name="AutoShape 95">
            <a:extLst>
              <a:ext uri="{FF2B5EF4-FFF2-40B4-BE49-F238E27FC236}">
                <a16:creationId xmlns:a16="http://schemas.microsoft.com/office/drawing/2014/main" id="{7E2372F3-0C7B-A244-9C50-0BECA740BC23}"/>
              </a:ext>
            </a:extLst>
          </p:cNvPr>
          <p:cNvCxnSpPr>
            <a:cxnSpLocks noChangeShapeType="1"/>
            <a:stCxn id="165981" idx="2"/>
            <a:endCxn id="165902" idx="0"/>
          </p:cNvCxnSpPr>
          <p:nvPr/>
        </p:nvCxnSpPr>
        <p:spPr bwMode="auto">
          <a:xfrm rot="5400000">
            <a:off x="1339057" y="2356643"/>
            <a:ext cx="609600" cy="3159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84" name="AutoShape 96">
            <a:extLst>
              <a:ext uri="{FF2B5EF4-FFF2-40B4-BE49-F238E27FC236}">
                <a16:creationId xmlns:a16="http://schemas.microsoft.com/office/drawing/2014/main" id="{5D8924D7-8442-AC41-B80C-D3D51EE44190}"/>
              </a:ext>
            </a:extLst>
          </p:cNvPr>
          <p:cNvCxnSpPr>
            <a:cxnSpLocks noChangeShapeType="1"/>
            <a:stCxn id="165926" idx="1"/>
            <a:endCxn id="165981" idx="0"/>
          </p:cNvCxnSpPr>
          <p:nvPr/>
        </p:nvCxnSpPr>
        <p:spPr bwMode="auto">
          <a:xfrm rot="10800000" flipV="1">
            <a:off x="1801813" y="960438"/>
            <a:ext cx="3760787" cy="852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85" name="AutoShape 97">
            <a:extLst>
              <a:ext uri="{FF2B5EF4-FFF2-40B4-BE49-F238E27FC236}">
                <a16:creationId xmlns:a16="http://schemas.microsoft.com/office/drawing/2014/main" id="{BEC59B1E-8C12-2049-9D02-BBCD07312E0D}"/>
              </a:ext>
            </a:extLst>
          </p:cNvPr>
          <p:cNvCxnSpPr>
            <a:cxnSpLocks noChangeShapeType="1"/>
            <a:stCxn id="165947" idx="2"/>
            <a:endCxn id="165902" idx="6"/>
          </p:cNvCxnSpPr>
          <p:nvPr/>
        </p:nvCxnSpPr>
        <p:spPr bwMode="auto">
          <a:xfrm rot="5400000">
            <a:off x="2052637" y="2840038"/>
            <a:ext cx="136525" cy="279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86" name="Text Box 98">
            <a:extLst>
              <a:ext uri="{FF2B5EF4-FFF2-40B4-BE49-F238E27FC236}">
                <a16:creationId xmlns:a16="http://schemas.microsoft.com/office/drawing/2014/main" id="{FE41A297-BAAF-7A47-BD93-7D201542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46325"/>
            <a:ext cx="68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Operative</a:t>
            </a:r>
          </a:p>
          <a:p>
            <a:r>
              <a:rPr lang="de-DE" altLang="de-DE" sz="1000"/>
              <a:t>Führung</a:t>
            </a:r>
          </a:p>
        </p:txBody>
      </p:sp>
      <p:cxnSp>
        <p:nvCxnSpPr>
          <p:cNvPr id="165987" name="AutoShape 99">
            <a:extLst>
              <a:ext uri="{FF2B5EF4-FFF2-40B4-BE49-F238E27FC236}">
                <a16:creationId xmlns:a16="http://schemas.microsoft.com/office/drawing/2014/main" id="{59ECE14F-83AB-9244-B8AE-C9925A45C41E}"/>
              </a:ext>
            </a:extLst>
          </p:cNvPr>
          <p:cNvCxnSpPr>
            <a:cxnSpLocks noChangeShapeType="1"/>
            <a:stCxn id="165899" idx="2"/>
            <a:endCxn id="165986" idx="0"/>
          </p:cNvCxnSpPr>
          <p:nvPr/>
        </p:nvCxnSpPr>
        <p:spPr bwMode="auto">
          <a:xfrm rot="5400000">
            <a:off x="5426075" y="2005013"/>
            <a:ext cx="136525" cy="546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88" name="AutoShape 100">
            <a:extLst>
              <a:ext uri="{FF2B5EF4-FFF2-40B4-BE49-F238E27FC236}">
                <a16:creationId xmlns:a16="http://schemas.microsoft.com/office/drawing/2014/main" id="{CC1AA20D-3336-6948-83AB-998CAB1458EF}"/>
              </a:ext>
            </a:extLst>
          </p:cNvPr>
          <p:cNvCxnSpPr>
            <a:cxnSpLocks noChangeShapeType="1"/>
            <a:stCxn id="165986" idx="2"/>
            <a:endCxn id="165917" idx="0"/>
          </p:cNvCxnSpPr>
          <p:nvPr/>
        </p:nvCxnSpPr>
        <p:spPr bwMode="auto">
          <a:xfrm rot="16200000" flipH="1">
            <a:off x="5041901" y="2922587"/>
            <a:ext cx="381000" cy="22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89" name="AutoShape 101">
            <a:extLst>
              <a:ext uri="{FF2B5EF4-FFF2-40B4-BE49-F238E27FC236}">
                <a16:creationId xmlns:a16="http://schemas.microsoft.com/office/drawing/2014/main" id="{167F92AF-A298-1D45-80D7-23778BB154B5}"/>
              </a:ext>
            </a:extLst>
          </p:cNvPr>
          <p:cNvCxnSpPr>
            <a:cxnSpLocks noChangeShapeType="1"/>
            <a:stCxn id="165916" idx="2"/>
            <a:endCxn id="165974" idx="0"/>
          </p:cNvCxnSpPr>
          <p:nvPr/>
        </p:nvCxnSpPr>
        <p:spPr bwMode="auto">
          <a:xfrm rot="5400000">
            <a:off x="4295775" y="1955800"/>
            <a:ext cx="1812925" cy="3387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90" name="AutoShape 102">
            <a:extLst>
              <a:ext uri="{FF2B5EF4-FFF2-40B4-BE49-F238E27FC236}">
                <a16:creationId xmlns:a16="http://schemas.microsoft.com/office/drawing/2014/main" id="{16B2C0A9-EC06-6F4D-8341-61C51788373B}"/>
              </a:ext>
            </a:extLst>
          </p:cNvPr>
          <p:cNvCxnSpPr>
            <a:cxnSpLocks noChangeShapeType="1"/>
            <a:stCxn id="165897" idx="1"/>
            <a:endCxn id="165974" idx="0"/>
          </p:cNvCxnSpPr>
          <p:nvPr/>
        </p:nvCxnSpPr>
        <p:spPr bwMode="auto">
          <a:xfrm rot="10800000" flipV="1">
            <a:off x="3508375" y="4316413"/>
            <a:ext cx="1673225" cy="2397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91" name="Text Box 103">
            <a:extLst>
              <a:ext uri="{FF2B5EF4-FFF2-40B4-BE49-F238E27FC236}">
                <a16:creationId xmlns:a16="http://schemas.microsoft.com/office/drawing/2014/main" id="{97F92DAE-BB54-1646-A8C9-3F42CB3E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91200"/>
            <a:ext cx="1135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Strateg. Allianzen,</a:t>
            </a:r>
          </a:p>
          <a:p>
            <a:pPr algn="ctr"/>
            <a:r>
              <a:rPr lang="de-DE" altLang="de-DE" sz="1000"/>
              <a:t>Kooperationen,</a:t>
            </a:r>
          </a:p>
          <a:p>
            <a:pPr algn="ctr"/>
            <a:r>
              <a:rPr lang="de-DE" altLang="de-DE" sz="1000"/>
              <a:t>PPP</a:t>
            </a:r>
          </a:p>
        </p:txBody>
      </p:sp>
      <p:cxnSp>
        <p:nvCxnSpPr>
          <p:cNvPr id="165992" name="AutoShape 104">
            <a:extLst>
              <a:ext uri="{FF2B5EF4-FFF2-40B4-BE49-F238E27FC236}">
                <a16:creationId xmlns:a16="http://schemas.microsoft.com/office/drawing/2014/main" id="{005A825D-769E-904C-9D2E-09B0C9CAA852}"/>
              </a:ext>
            </a:extLst>
          </p:cNvPr>
          <p:cNvCxnSpPr>
            <a:cxnSpLocks noChangeShapeType="1"/>
            <a:stCxn id="165991" idx="1"/>
            <a:endCxn id="165907" idx="4"/>
          </p:cNvCxnSpPr>
          <p:nvPr/>
        </p:nvCxnSpPr>
        <p:spPr bwMode="auto">
          <a:xfrm rot="10800000">
            <a:off x="3848100" y="5867400"/>
            <a:ext cx="952500" cy="198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93" name="AutoShape 105">
            <a:extLst>
              <a:ext uri="{FF2B5EF4-FFF2-40B4-BE49-F238E27FC236}">
                <a16:creationId xmlns:a16="http://schemas.microsoft.com/office/drawing/2014/main" id="{95D3419C-F04E-FD43-BFA8-3D0584F513DC}"/>
              </a:ext>
            </a:extLst>
          </p:cNvPr>
          <p:cNvCxnSpPr>
            <a:cxnSpLocks noChangeShapeType="1"/>
            <a:stCxn id="165991" idx="3"/>
            <a:endCxn id="165906" idx="4"/>
          </p:cNvCxnSpPr>
          <p:nvPr/>
        </p:nvCxnSpPr>
        <p:spPr bwMode="auto">
          <a:xfrm flipV="1">
            <a:off x="5935663" y="5791200"/>
            <a:ext cx="350837" cy="274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94" name="AutoShape 106">
            <a:extLst>
              <a:ext uri="{FF2B5EF4-FFF2-40B4-BE49-F238E27FC236}">
                <a16:creationId xmlns:a16="http://schemas.microsoft.com/office/drawing/2014/main" id="{B6DCAD91-D8A4-EA45-90F2-FE41FA7CB667}"/>
              </a:ext>
            </a:extLst>
          </p:cNvPr>
          <p:cNvCxnSpPr>
            <a:cxnSpLocks noChangeShapeType="1"/>
            <a:stCxn id="165907" idx="2"/>
            <a:endCxn id="165903" idx="5"/>
          </p:cNvCxnSpPr>
          <p:nvPr/>
        </p:nvCxnSpPr>
        <p:spPr bwMode="auto">
          <a:xfrm rot="10800000">
            <a:off x="2511425" y="5191125"/>
            <a:ext cx="841375" cy="4857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95" name="Text Box 107">
            <a:extLst>
              <a:ext uri="{FF2B5EF4-FFF2-40B4-BE49-F238E27FC236}">
                <a16:creationId xmlns:a16="http://schemas.microsoft.com/office/drawing/2014/main" id="{AEB633C0-52C0-BF41-960B-16F1A204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51325"/>
            <a:ext cx="727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B.A./M.A.</a:t>
            </a:r>
          </a:p>
        </p:txBody>
      </p:sp>
      <p:cxnSp>
        <p:nvCxnSpPr>
          <p:cNvPr id="165996" name="AutoShape 108">
            <a:extLst>
              <a:ext uri="{FF2B5EF4-FFF2-40B4-BE49-F238E27FC236}">
                <a16:creationId xmlns:a16="http://schemas.microsoft.com/office/drawing/2014/main" id="{B362F6F4-C76D-4840-8F95-E3BF366D9509}"/>
              </a:ext>
            </a:extLst>
          </p:cNvPr>
          <p:cNvCxnSpPr>
            <a:cxnSpLocks noChangeShapeType="1"/>
            <a:stCxn id="165948" idx="2"/>
            <a:endCxn id="165995" idx="1"/>
          </p:cNvCxnSpPr>
          <p:nvPr/>
        </p:nvCxnSpPr>
        <p:spPr bwMode="auto">
          <a:xfrm rot="16200000" flipH="1">
            <a:off x="1839912" y="3851276"/>
            <a:ext cx="106363" cy="9382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97" name="AutoShape 109">
            <a:extLst>
              <a:ext uri="{FF2B5EF4-FFF2-40B4-BE49-F238E27FC236}">
                <a16:creationId xmlns:a16="http://schemas.microsoft.com/office/drawing/2014/main" id="{404E133E-C079-6945-A554-BEAED0F4FD42}"/>
              </a:ext>
            </a:extLst>
          </p:cNvPr>
          <p:cNvCxnSpPr>
            <a:cxnSpLocks noChangeShapeType="1"/>
            <a:stCxn id="165995" idx="2"/>
            <a:endCxn id="165903" idx="0"/>
          </p:cNvCxnSpPr>
          <p:nvPr/>
        </p:nvCxnSpPr>
        <p:spPr bwMode="auto">
          <a:xfrm rot="5400000">
            <a:off x="2277269" y="4352131"/>
            <a:ext cx="304800" cy="5921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98" name="AutoShape 110">
            <a:extLst>
              <a:ext uri="{FF2B5EF4-FFF2-40B4-BE49-F238E27FC236}">
                <a16:creationId xmlns:a16="http://schemas.microsoft.com/office/drawing/2014/main" id="{679CFD15-7DEF-AE44-9EE4-EF6AB11BF39E}"/>
              </a:ext>
            </a:extLst>
          </p:cNvPr>
          <p:cNvCxnSpPr>
            <a:cxnSpLocks noChangeShapeType="1"/>
            <a:stCxn id="165907" idx="4"/>
            <a:endCxn id="165904" idx="6"/>
          </p:cNvCxnSpPr>
          <p:nvPr/>
        </p:nvCxnSpPr>
        <p:spPr bwMode="auto">
          <a:xfrm rot="5400000" flipH="1" flipV="1">
            <a:off x="4533900" y="2324100"/>
            <a:ext cx="2857500" cy="4229100"/>
          </a:xfrm>
          <a:prstGeom prst="curvedConnector4">
            <a:avLst>
              <a:gd name="adj1" fmla="val -22722"/>
              <a:gd name="adj2" fmla="val 113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99" name="AutoShape 111">
            <a:extLst>
              <a:ext uri="{FF2B5EF4-FFF2-40B4-BE49-F238E27FC236}">
                <a16:creationId xmlns:a16="http://schemas.microsoft.com/office/drawing/2014/main" id="{092777C2-B033-2045-B14E-7C05523DDEF0}"/>
              </a:ext>
            </a:extLst>
          </p:cNvPr>
          <p:cNvCxnSpPr>
            <a:cxnSpLocks noChangeShapeType="1"/>
            <a:stCxn id="165921" idx="2"/>
            <a:endCxn id="165995" idx="0"/>
          </p:cNvCxnSpPr>
          <p:nvPr/>
        </p:nvCxnSpPr>
        <p:spPr bwMode="auto">
          <a:xfrm rot="5400000">
            <a:off x="2405063" y="3765550"/>
            <a:ext cx="806450" cy="165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000" name="AutoShape 112">
            <a:extLst>
              <a:ext uri="{FF2B5EF4-FFF2-40B4-BE49-F238E27FC236}">
                <a16:creationId xmlns:a16="http://schemas.microsoft.com/office/drawing/2014/main" id="{9F84573B-D417-2648-AEC1-75CC653F26D2}"/>
              </a:ext>
            </a:extLst>
          </p:cNvPr>
          <p:cNvCxnSpPr>
            <a:cxnSpLocks noChangeShapeType="1"/>
            <a:stCxn id="165937" idx="2"/>
            <a:endCxn id="165907" idx="4"/>
          </p:cNvCxnSpPr>
          <p:nvPr/>
        </p:nvCxnSpPr>
        <p:spPr bwMode="auto">
          <a:xfrm rot="5400000">
            <a:off x="5581650" y="3692525"/>
            <a:ext cx="441325" cy="3908425"/>
          </a:xfrm>
          <a:prstGeom prst="curvedConnector3">
            <a:avLst>
              <a:gd name="adj1" fmla="val 2118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001" name="AutoShape 113">
            <a:extLst>
              <a:ext uri="{FF2B5EF4-FFF2-40B4-BE49-F238E27FC236}">
                <a16:creationId xmlns:a16="http://schemas.microsoft.com/office/drawing/2014/main" id="{AD7B0ED8-2A4E-9C4A-AC5D-1851734977E5}"/>
              </a:ext>
            </a:extLst>
          </p:cNvPr>
          <p:cNvCxnSpPr>
            <a:cxnSpLocks noChangeShapeType="1"/>
            <a:stCxn id="165916" idx="3"/>
            <a:endCxn id="165904" idx="0"/>
          </p:cNvCxnSpPr>
          <p:nvPr/>
        </p:nvCxnSpPr>
        <p:spPr bwMode="auto">
          <a:xfrm>
            <a:off x="7315200" y="2544763"/>
            <a:ext cx="228600" cy="2746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002" name="AutoShape 114">
            <a:extLst>
              <a:ext uri="{FF2B5EF4-FFF2-40B4-BE49-F238E27FC236}">
                <a16:creationId xmlns:a16="http://schemas.microsoft.com/office/drawing/2014/main" id="{32F9C663-9D0E-574D-BAB5-94209B9894F6}"/>
              </a:ext>
            </a:extLst>
          </p:cNvPr>
          <p:cNvCxnSpPr>
            <a:cxnSpLocks noChangeShapeType="1"/>
            <a:stCxn id="165947" idx="2"/>
            <a:endCxn id="165921" idx="1"/>
          </p:cNvCxnSpPr>
          <p:nvPr/>
        </p:nvCxnSpPr>
        <p:spPr bwMode="auto">
          <a:xfrm rot="16200000" flipH="1">
            <a:off x="2236787" y="2935288"/>
            <a:ext cx="334963" cy="2873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liennummernplatzhalter 1">
            <a:extLst>
              <a:ext uri="{FF2B5EF4-FFF2-40B4-BE49-F238E27FC236}">
                <a16:creationId xmlns:a16="http://schemas.microsoft.com/office/drawing/2014/main" id="{EF26395B-EF18-4C49-A79C-53125A4DF4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B813-7D08-1C4D-9C7D-70ACFFEFBED5}" type="slidenum">
              <a:rPr lang="de-DE" altLang="de-DE"/>
              <a:pPr/>
              <a:t>7</a:t>
            </a:fld>
            <a:endParaRPr lang="de-DE" altLang="de-DE" b="0"/>
          </a:p>
        </p:txBody>
      </p:sp>
      <p:pic>
        <p:nvPicPr>
          <p:cNvPr id="166914" name="Picture 2">
            <a:extLst>
              <a:ext uri="{FF2B5EF4-FFF2-40B4-BE49-F238E27FC236}">
                <a16:creationId xmlns:a16="http://schemas.microsoft.com/office/drawing/2014/main" id="{1E02F8CC-E500-F243-8D70-FB6F9F6268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9060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5" name="Text Box 3">
            <a:extLst>
              <a:ext uri="{FF2B5EF4-FFF2-40B4-BE49-F238E27FC236}">
                <a16:creationId xmlns:a16="http://schemas.microsoft.com/office/drawing/2014/main" id="{40475DE4-AB90-644C-AC6E-1103605D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6916" name="Text Box 4">
            <a:extLst>
              <a:ext uri="{FF2B5EF4-FFF2-40B4-BE49-F238E27FC236}">
                <a16:creationId xmlns:a16="http://schemas.microsoft.com/office/drawing/2014/main" id="{E52559C0-D538-BB46-8058-E0B65D93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762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Personal-autonomie</a:t>
            </a:r>
            <a:endParaRPr lang="de-DE" altLang="de-DE" sz="1000"/>
          </a:p>
        </p:txBody>
      </p:sp>
      <p:sp>
        <p:nvSpPr>
          <p:cNvPr id="166917" name="Text Box 5">
            <a:extLst>
              <a:ext uri="{FF2B5EF4-FFF2-40B4-BE49-F238E27FC236}">
                <a16:creationId xmlns:a16="http://schemas.microsoft.com/office/drawing/2014/main" id="{5675F551-EE19-B642-BDBF-525F5CC3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133600"/>
            <a:ext cx="990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de-DE" altLang="de-DE" sz="1000" b="1"/>
              <a:t>Organisations-</a:t>
            </a:r>
          </a:p>
          <a:p>
            <a:pPr algn="ctr"/>
            <a:r>
              <a:rPr lang="de-DE" altLang="de-DE" sz="1000" b="1"/>
              <a:t>autonomie</a:t>
            </a:r>
            <a:endParaRPr lang="de-DE" altLang="de-DE" sz="1000"/>
          </a:p>
        </p:txBody>
      </p:sp>
      <p:sp>
        <p:nvSpPr>
          <p:cNvPr id="166918" name="Text Box 6">
            <a:extLst>
              <a:ext uri="{FF2B5EF4-FFF2-40B4-BE49-F238E27FC236}">
                <a16:creationId xmlns:a16="http://schemas.microsoft.com/office/drawing/2014/main" id="{A5F5760F-D045-3447-964B-24E42DA04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1000" b="1"/>
              <a:t>Finanz-</a:t>
            </a:r>
          </a:p>
          <a:p>
            <a:r>
              <a:rPr lang="de-DE" altLang="de-DE" sz="1000" b="1"/>
              <a:t>autonomie</a:t>
            </a:r>
          </a:p>
        </p:txBody>
      </p:sp>
      <p:sp>
        <p:nvSpPr>
          <p:cNvPr id="166919" name="Text Box 7">
            <a:extLst>
              <a:ext uri="{FF2B5EF4-FFF2-40B4-BE49-F238E27FC236}">
                <a16:creationId xmlns:a16="http://schemas.microsoft.com/office/drawing/2014/main" id="{CD799251-2693-2D46-89E7-32D4B907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34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6920" name="Text Box 8">
            <a:extLst>
              <a:ext uri="{FF2B5EF4-FFF2-40B4-BE49-F238E27FC236}">
                <a16:creationId xmlns:a16="http://schemas.microsoft.com/office/drawing/2014/main" id="{19572705-218E-5F48-A261-BB59B7F6E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"/>
            <a:ext cx="1316038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000"/>
              <a:t>Ministerium</a:t>
            </a:r>
            <a:endParaRPr lang="de-DE" altLang="de-DE"/>
          </a:p>
        </p:txBody>
      </p:sp>
      <p:sp>
        <p:nvSpPr>
          <p:cNvPr id="166921" name="Text Box 9">
            <a:extLst>
              <a:ext uri="{FF2B5EF4-FFF2-40B4-BE49-F238E27FC236}">
                <a16:creationId xmlns:a16="http://schemas.microsoft.com/office/drawing/2014/main" id="{956568BA-F4C1-AC46-B1D1-D07C2937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35438"/>
            <a:ext cx="900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de-DE" altLang="de-DE" sz="1000"/>
              <a:t>Globalbudget</a:t>
            </a:r>
          </a:p>
        </p:txBody>
      </p:sp>
      <p:sp>
        <p:nvSpPr>
          <p:cNvPr id="166922" name="Text Box 10">
            <a:extLst>
              <a:ext uri="{FF2B5EF4-FFF2-40B4-BE49-F238E27FC236}">
                <a16:creationId xmlns:a16="http://schemas.microsoft.com/office/drawing/2014/main" id="{0298A325-A9E0-5242-A005-4BC8BF1C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1146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Politische Führung</a:t>
            </a:r>
            <a:endParaRPr lang="de-DE" altLang="de-DE" sz="1000"/>
          </a:p>
        </p:txBody>
      </p:sp>
      <p:sp>
        <p:nvSpPr>
          <p:cNvPr id="166923" name="Text Box 11">
            <a:extLst>
              <a:ext uri="{FF2B5EF4-FFF2-40B4-BE49-F238E27FC236}">
                <a16:creationId xmlns:a16="http://schemas.microsoft.com/office/drawing/2014/main" id="{40E11F77-1525-B845-8389-BA5FE261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1965325"/>
            <a:ext cx="1268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Strategische Führung</a:t>
            </a:r>
          </a:p>
        </p:txBody>
      </p:sp>
      <p:sp>
        <p:nvSpPr>
          <p:cNvPr id="166924" name="Text Box 12">
            <a:extLst>
              <a:ext uri="{FF2B5EF4-FFF2-40B4-BE49-F238E27FC236}">
                <a16:creationId xmlns:a16="http://schemas.microsoft.com/office/drawing/2014/main" id="{1029DF9E-E628-2244-8A96-CB5D4E28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1295400"/>
            <a:ext cx="795337" cy="254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Hochschule</a:t>
            </a:r>
          </a:p>
        </p:txBody>
      </p:sp>
      <p:sp>
        <p:nvSpPr>
          <p:cNvPr id="166925" name="Text Box 13">
            <a:extLst>
              <a:ext uri="{FF2B5EF4-FFF2-40B4-BE49-F238E27FC236}">
                <a16:creationId xmlns:a16="http://schemas.microsoft.com/office/drawing/2014/main" id="{DF76C58D-20CE-684F-B6BF-DD7707EF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1219200"/>
            <a:ext cx="750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Zielverein-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barungen</a:t>
            </a:r>
            <a:endParaRPr lang="de-DE" altLang="de-DE" sz="1000"/>
          </a:p>
        </p:txBody>
      </p:sp>
      <p:sp>
        <p:nvSpPr>
          <p:cNvPr id="166926" name="Oval 14">
            <a:extLst>
              <a:ext uri="{FF2B5EF4-FFF2-40B4-BE49-F238E27FC236}">
                <a16:creationId xmlns:a16="http://schemas.microsoft.com/office/drawing/2014/main" id="{E300C87F-A5D7-BA4F-A7CC-E094EDB1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9906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Wissenschaft-</a:t>
            </a:r>
          </a:p>
          <a:p>
            <a:pPr algn="ctr"/>
            <a:r>
              <a:rPr lang="de-DE" altLang="de-DE" sz="1000"/>
              <a:t>lichkeit</a:t>
            </a:r>
          </a:p>
        </p:txBody>
      </p:sp>
      <p:sp>
        <p:nvSpPr>
          <p:cNvPr id="166927" name="Oval 15">
            <a:extLst>
              <a:ext uri="{FF2B5EF4-FFF2-40B4-BE49-F238E27FC236}">
                <a16:creationId xmlns:a16="http://schemas.microsoft.com/office/drawing/2014/main" id="{461F65B8-CC55-A844-9C67-ED841ED6D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10668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Internationalität</a:t>
            </a:r>
          </a:p>
        </p:txBody>
      </p:sp>
      <p:sp>
        <p:nvSpPr>
          <p:cNvPr id="166928" name="Oval 16">
            <a:extLst>
              <a:ext uri="{FF2B5EF4-FFF2-40B4-BE49-F238E27FC236}">
                <a16:creationId xmlns:a16="http://schemas.microsoft.com/office/drawing/2014/main" id="{294EBC1C-8837-7A40-9BA1-DDA9F9A0C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19400"/>
            <a:ext cx="10668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Profilorientierung</a:t>
            </a:r>
          </a:p>
        </p:txBody>
      </p:sp>
      <p:sp>
        <p:nvSpPr>
          <p:cNvPr id="166929" name="Oval 17">
            <a:extLst>
              <a:ext uri="{FF2B5EF4-FFF2-40B4-BE49-F238E27FC236}">
                <a16:creationId xmlns:a16="http://schemas.microsoft.com/office/drawing/2014/main" id="{9B983E67-C686-4A40-99F8-E92FD0CF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1143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Wettbewerb</a:t>
            </a:r>
          </a:p>
        </p:txBody>
      </p:sp>
      <p:sp>
        <p:nvSpPr>
          <p:cNvPr id="166930" name="Oval 18">
            <a:extLst>
              <a:ext uri="{FF2B5EF4-FFF2-40B4-BE49-F238E27FC236}">
                <a16:creationId xmlns:a16="http://schemas.microsoft.com/office/drawing/2014/main" id="{82F179F1-EFEC-BC42-AAE6-5E2FC3DE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86400"/>
            <a:ext cx="11430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Wirtschaftlichkeit</a:t>
            </a:r>
          </a:p>
        </p:txBody>
      </p:sp>
      <p:sp>
        <p:nvSpPr>
          <p:cNvPr id="166931" name="Oval 19">
            <a:extLst>
              <a:ext uri="{FF2B5EF4-FFF2-40B4-BE49-F238E27FC236}">
                <a16:creationId xmlns:a16="http://schemas.microsoft.com/office/drawing/2014/main" id="{01BE9CC2-45D3-5A44-B6F7-C997FAFF5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Virtualität</a:t>
            </a:r>
          </a:p>
        </p:txBody>
      </p:sp>
      <p:sp>
        <p:nvSpPr>
          <p:cNvPr id="166932" name="Oval 20">
            <a:extLst>
              <a:ext uri="{FF2B5EF4-FFF2-40B4-BE49-F238E27FC236}">
                <a16:creationId xmlns:a16="http://schemas.microsoft.com/office/drawing/2014/main" id="{B744C29E-FAFD-5849-A42C-FE69C063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0"/>
            <a:ext cx="990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000"/>
              <a:t>Autonomie</a:t>
            </a:r>
          </a:p>
        </p:txBody>
      </p:sp>
      <p:cxnSp>
        <p:nvCxnSpPr>
          <p:cNvPr id="166933" name="AutoShape 21">
            <a:extLst>
              <a:ext uri="{FF2B5EF4-FFF2-40B4-BE49-F238E27FC236}">
                <a16:creationId xmlns:a16="http://schemas.microsoft.com/office/drawing/2014/main" id="{B2184CA1-E4B9-0342-AA8A-8ECDB037D01C}"/>
              </a:ext>
            </a:extLst>
          </p:cNvPr>
          <p:cNvCxnSpPr>
            <a:cxnSpLocks noChangeShapeType="1"/>
            <a:stCxn id="166932" idx="4"/>
            <a:endCxn id="166916" idx="0"/>
          </p:cNvCxnSpPr>
          <p:nvPr/>
        </p:nvCxnSpPr>
        <p:spPr bwMode="auto">
          <a:xfrm rot="5400000">
            <a:off x="3295650" y="1809750"/>
            <a:ext cx="457200" cy="6477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34" name="AutoShape 22">
            <a:extLst>
              <a:ext uri="{FF2B5EF4-FFF2-40B4-BE49-F238E27FC236}">
                <a16:creationId xmlns:a16="http://schemas.microsoft.com/office/drawing/2014/main" id="{9A48F5E0-4FD2-884B-BD16-70F92448B215}"/>
              </a:ext>
            </a:extLst>
          </p:cNvPr>
          <p:cNvCxnSpPr>
            <a:cxnSpLocks noChangeShapeType="1"/>
            <a:stCxn id="166932" idx="4"/>
            <a:endCxn id="166918" idx="0"/>
          </p:cNvCxnSpPr>
          <p:nvPr/>
        </p:nvCxnSpPr>
        <p:spPr bwMode="auto">
          <a:xfrm rot="16200000" flipH="1">
            <a:off x="3714750" y="2038350"/>
            <a:ext cx="609600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35" name="AutoShape 23">
            <a:extLst>
              <a:ext uri="{FF2B5EF4-FFF2-40B4-BE49-F238E27FC236}">
                <a16:creationId xmlns:a16="http://schemas.microsoft.com/office/drawing/2014/main" id="{57108D37-90D1-B44A-B57F-0B3BC0E16512}"/>
              </a:ext>
            </a:extLst>
          </p:cNvPr>
          <p:cNvCxnSpPr>
            <a:cxnSpLocks noChangeShapeType="1"/>
            <a:stCxn id="166932" idx="4"/>
            <a:endCxn id="166917" idx="0"/>
          </p:cNvCxnSpPr>
          <p:nvPr/>
        </p:nvCxnSpPr>
        <p:spPr bwMode="auto">
          <a:xfrm rot="16200000" flipH="1">
            <a:off x="4114800" y="1638300"/>
            <a:ext cx="228600" cy="762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36" name="AutoShape 24">
            <a:extLst>
              <a:ext uri="{FF2B5EF4-FFF2-40B4-BE49-F238E27FC236}">
                <a16:creationId xmlns:a16="http://schemas.microsoft.com/office/drawing/2014/main" id="{3F569C67-3419-3F44-AF7A-9BFD2FDD5AB4}"/>
              </a:ext>
            </a:extLst>
          </p:cNvPr>
          <p:cNvCxnSpPr>
            <a:cxnSpLocks noChangeShapeType="1"/>
            <a:stCxn id="166924" idx="3"/>
            <a:endCxn id="166925" idx="1"/>
          </p:cNvCxnSpPr>
          <p:nvPr/>
        </p:nvCxnSpPr>
        <p:spPr bwMode="auto">
          <a:xfrm flipV="1">
            <a:off x="5334000" y="1417638"/>
            <a:ext cx="496888" cy="4762"/>
          </a:xfrm>
          <a:prstGeom prst="curved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37" name="AutoShape 25">
            <a:extLst>
              <a:ext uri="{FF2B5EF4-FFF2-40B4-BE49-F238E27FC236}">
                <a16:creationId xmlns:a16="http://schemas.microsoft.com/office/drawing/2014/main" id="{359EAA9C-A20D-9C45-AB66-BF9451AC2E58}"/>
              </a:ext>
            </a:extLst>
          </p:cNvPr>
          <p:cNvCxnSpPr>
            <a:cxnSpLocks noChangeShapeType="1"/>
            <a:stCxn id="166920" idx="1"/>
            <a:endCxn id="166922" idx="0"/>
          </p:cNvCxnSpPr>
          <p:nvPr/>
        </p:nvCxnSpPr>
        <p:spPr bwMode="auto">
          <a:xfrm rot="10800000" flipH="1" flipV="1">
            <a:off x="4724400" y="355600"/>
            <a:ext cx="725488" cy="254000"/>
          </a:xfrm>
          <a:prstGeom prst="curvedConnector4">
            <a:avLst>
              <a:gd name="adj1" fmla="val -31509"/>
              <a:gd name="adj2" fmla="val 75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38" name="AutoShape 26">
            <a:extLst>
              <a:ext uri="{FF2B5EF4-FFF2-40B4-BE49-F238E27FC236}">
                <a16:creationId xmlns:a16="http://schemas.microsoft.com/office/drawing/2014/main" id="{3F8ED6F5-68D7-AB4B-8638-F9D6F676C05B}"/>
              </a:ext>
            </a:extLst>
          </p:cNvPr>
          <p:cNvCxnSpPr>
            <a:cxnSpLocks noChangeShapeType="1"/>
            <a:stCxn id="166923" idx="0"/>
            <a:endCxn id="166925" idx="2"/>
          </p:cNvCxnSpPr>
          <p:nvPr/>
        </p:nvCxnSpPr>
        <p:spPr bwMode="auto">
          <a:xfrm rot="16200000">
            <a:off x="5812632" y="1570831"/>
            <a:ext cx="349250" cy="4397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39" name="AutoShape 27">
            <a:extLst>
              <a:ext uri="{FF2B5EF4-FFF2-40B4-BE49-F238E27FC236}">
                <a16:creationId xmlns:a16="http://schemas.microsoft.com/office/drawing/2014/main" id="{B04BE186-1219-444C-BBC7-53C35F239F3F}"/>
              </a:ext>
            </a:extLst>
          </p:cNvPr>
          <p:cNvCxnSpPr>
            <a:cxnSpLocks noChangeShapeType="1"/>
            <a:stCxn id="166924" idx="3"/>
            <a:endCxn id="166923" idx="0"/>
          </p:cNvCxnSpPr>
          <p:nvPr/>
        </p:nvCxnSpPr>
        <p:spPr bwMode="auto">
          <a:xfrm>
            <a:off x="5334000" y="1422400"/>
            <a:ext cx="433388" cy="5429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40" name="Text Box 28">
            <a:extLst>
              <a:ext uri="{FF2B5EF4-FFF2-40B4-BE49-F238E27FC236}">
                <a16:creationId xmlns:a16="http://schemas.microsoft.com/office/drawing/2014/main" id="{01B8EE0A-2A53-A84D-8F54-283CD0379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46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Strategische </a:t>
            </a:r>
          </a:p>
          <a:p>
            <a:pPr algn="ctr"/>
            <a:r>
              <a:rPr lang="de-DE" altLang="de-DE" sz="1000"/>
              <a:t>Planung</a:t>
            </a:r>
          </a:p>
        </p:txBody>
      </p:sp>
      <p:sp>
        <p:nvSpPr>
          <p:cNvPr id="166941" name="Text Box 29">
            <a:extLst>
              <a:ext uri="{FF2B5EF4-FFF2-40B4-BE49-F238E27FC236}">
                <a16:creationId xmlns:a16="http://schemas.microsoft.com/office/drawing/2014/main" id="{11CDBFB6-B26D-B242-B6EA-C64C77E4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/>
              <a:t>Hochschul-</a:t>
            </a:r>
          </a:p>
          <a:p>
            <a:r>
              <a:rPr lang="de-DE" altLang="de-DE" sz="1000" b="1"/>
              <a:t>management</a:t>
            </a:r>
          </a:p>
        </p:txBody>
      </p:sp>
      <p:cxnSp>
        <p:nvCxnSpPr>
          <p:cNvPr id="166942" name="AutoShape 30">
            <a:extLst>
              <a:ext uri="{FF2B5EF4-FFF2-40B4-BE49-F238E27FC236}">
                <a16:creationId xmlns:a16="http://schemas.microsoft.com/office/drawing/2014/main" id="{E30F145A-BABF-1947-8C02-65AA987CE9F4}"/>
              </a:ext>
            </a:extLst>
          </p:cNvPr>
          <p:cNvCxnSpPr>
            <a:cxnSpLocks noChangeShapeType="1"/>
            <a:stCxn id="166918" idx="2"/>
            <a:endCxn id="166941" idx="1"/>
          </p:cNvCxnSpPr>
          <p:nvPr/>
        </p:nvCxnSpPr>
        <p:spPr bwMode="auto">
          <a:xfrm rot="16200000" flipH="1">
            <a:off x="4282281" y="2804319"/>
            <a:ext cx="427038" cy="609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43" name="AutoShape 31">
            <a:extLst>
              <a:ext uri="{FF2B5EF4-FFF2-40B4-BE49-F238E27FC236}">
                <a16:creationId xmlns:a16="http://schemas.microsoft.com/office/drawing/2014/main" id="{57DEB534-E134-BB47-8879-5DC9DBE04C8D}"/>
              </a:ext>
            </a:extLst>
          </p:cNvPr>
          <p:cNvCxnSpPr>
            <a:cxnSpLocks noChangeShapeType="1"/>
            <a:stCxn id="166917" idx="2"/>
            <a:endCxn id="166941" idx="1"/>
          </p:cNvCxnSpPr>
          <p:nvPr/>
        </p:nvCxnSpPr>
        <p:spPr bwMode="auto">
          <a:xfrm rot="16200000" flipH="1">
            <a:off x="4301331" y="2823369"/>
            <a:ext cx="808038" cy="190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44" name="AutoShape 32">
            <a:extLst>
              <a:ext uri="{FF2B5EF4-FFF2-40B4-BE49-F238E27FC236}">
                <a16:creationId xmlns:a16="http://schemas.microsoft.com/office/drawing/2014/main" id="{2CAC56B8-D6DE-724F-952A-F13722666397}"/>
              </a:ext>
            </a:extLst>
          </p:cNvPr>
          <p:cNvCxnSpPr>
            <a:cxnSpLocks noChangeShapeType="1"/>
            <a:stCxn id="166941" idx="0"/>
            <a:endCxn id="166940" idx="2"/>
          </p:cNvCxnSpPr>
          <p:nvPr/>
        </p:nvCxnSpPr>
        <p:spPr bwMode="auto">
          <a:xfrm rot="16200000">
            <a:off x="5879307" y="2107406"/>
            <a:ext cx="381000" cy="1652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45" name="Text Box 33">
            <a:extLst>
              <a:ext uri="{FF2B5EF4-FFF2-40B4-BE49-F238E27FC236}">
                <a16:creationId xmlns:a16="http://schemas.microsoft.com/office/drawing/2014/main" id="{6F68DA5B-7FCE-9347-9204-FC3D0DBC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3048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Qualitäts-</a:t>
            </a:r>
          </a:p>
          <a:p>
            <a:r>
              <a:rPr lang="de-DE" altLang="de-DE" sz="1000"/>
              <a:t>sicherung</a:t>
            </a:r>
          </a:p>
        </p:txBody>
      </p:sp>
      <p:cxnSp>
        <p:nvCxnSpPr>
          <p:cNvPr id="166946" name="AutoShape 34">
            <a:extLst>
              <a:ext uri="{FF2B5EF4-FFF2-40B4-BE49-F238E27FC236}">
                <a16:creationId xmlns:a16="http://schemas.microsoft.com/office/drawing/2014/main" id="{24FB8C3C-3932-C644-B65A-15A36FEA9EA1}"/>
              </a:ext>
            </a:extLst>
          </p:cNvPr>
          <p:cNvCxnSpPr>
            <a:cxnSpLocks noChangeShapeType="1"/>
            <a:stCxn id="166932" idx="4"/>
            <a:endCxn id="166945" idx="0"/>
          </p:cNvCxnSpPr>
          <p:nvPr/>
        </p:nvCxnSpPr>
        <p:spPr bwMode="auto">
          <a:xfrm rot="5400000">
            <a:off x="2797969" y="1997869"/>
            <a:ext cx="1143000" cy="957262"/>
          </a:xfrm>
          <a:prstGeom prst="curvedConnector3">
            <a:avLst>
              <a:gd name="adj1" fmla="val 78606"/>
            </a:avLst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47" name="Text Box 35">
            <a:extLst>
              <a:ext uri="{FF2B5EF4-FFF2-40B4-BE49-F238E27FC236}">
                <a16:creationId xmlns:a16="http://schemas.microsoft.com/office/drawing/2014/main" id="{D68C345E-E1EF-DF46-8E29-2B8ED7C6F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3505200"/>
            <a:ext cx="735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Evaluation</a:t>
            </a:r>
          </a:p>
        </p:txBody>
      </p:sp>
      <p:cxnSp>
        <p:nvCxnSpPr>
          <p:cNvPr id="166948" name="AutoShape 36">
            <a:extLst>
              <a:ext uri="{FF2B5EF4-FFF2-40B4-BE49-F238E27FC236}">
                <a16:creationId xmlns:a16="http://schemas.microsoft.com/office/drawing/2014/main" id="{E5E14729-C602-574C-A5A9-9638E806F6EF}"/>
              </a:ext>
            </a:extLst>
          </p:cNvPr>
          <p:cNvCxnSpPr>
            <a:cxnSpLocks noChangeShapeType="1"/>
            <a:stCxn id="166945" idx="2"/>
            <a:endCxn id="166947" idx="3"/>
          </p:cNvCxnSpPr>
          <p:nvPr/>
        </p:nvCxnSpPr>
        <p:spPr bwMode="auto">
          <a:xfrm rot="5400000">
            <a:off x="2649537" y="3386138"/>
            <a:ext cx="182563" cy="300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49" name="AutoShape 37">
            <a:extLst>
              <a:ext uri="{FF2B5EF4-FFF2-40B4-BE49-F238E27FC236}">
                <a16:creationId xmlns:a16="http://schemas.microsoft.com/office/drawing/2014/main" id="{EA044B55-0043-6342-88F9-70DF48A14374}"/>
              </a:ext>
            </a:extLst>
          </p:cNvPr>
          <p:cNvCxnSpPr>
            <a:cxnSpLocks noChangeShapeType="1"/>
            <a:stCxn id="166947" idx="1"/>
            <a:endCxn id="166926" idx="4"/>
          </p:cNvCxnSpPr>
          <p:nvPr/>
        </p:nvCxnSpPr>
        <p:spPr bwMode="auto">
          <a:xfrm rot="10800000">
            <a:off x="1485900" y="3276600"/>
            <a:ext cx="369888" cy="350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50" name="Text Box 38">
            <a:extLst>
              <a:ext uri="{FF2B5EF4-FFF2-40B4-BE49-F238E27FC236}">
                <a16:creationId xmlns:a16="http://schemas.microsoft.com/office/drawing/2014/main" id="{0AC2DC2A-2BCC-0D40-9B72-D19F5E14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0"/>
            <a:ext cx="1338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1">
                <a:solidFill>
                  <a:srgbClr val="0000FF"/>
                </a:solidFill>
              </a:rPr>
              <a:t>Rahmenbedingungen</a:t>
            </a:r>
            <a:endParaRPr lang="de-DE" altLang="de-DE" sz="1000">
              <a:solidFill>
                <a:schemeClr val="accent1"/>
              </a:solidFill>
            </a:endParaRPr>
          </a:p>
        </p:txBody>
      </p:sp>
      <p:cxnSp>
        <p:nvCxnSpPr>
          <p:cNvPr id="166951" name="AutoShape 39">
            <a:extLst>
              <a:ext uri="{FF2B5EF4-FFF2-40B4-BE49-F238E27FC236}">
                <a16:creationId xmlns:a16="http://schemas.microsoft.com/office/drawing/2014/main" id="{AB6058E0-E355-4D41-99E6-C88B65615985}"/>
              </a:ext>
            </a:extLst>
          </p:cNvPr>
          <p:cNvCxnSpPr>
            <a:cxnSpLocks noChangeShapeType="1"/>
            <a:stCxn id="166941" idx="1"/>
            <a:endCxn id="166945" idx="2"/>
          </p:cNvCxnSpPr>
          <p:nvPr/>
        </p:nvCxnSpPr>
        <p:spPr bwMode="auto">
          <a:xfrm rot="10800000" flipV="1">
            <a:off x="2890838" y="3322638"/>
            <a:ext cx="1909762" cy="122237"/>
          </a:xfrm>
          <a:prstGeom prst="curvedConnector4">
            <a:avLst>
              <a:gd name="adj1" fmla="val 40981"/>
              <a:gd name="adj2" fmla="val 287014"/>
            </a:avLst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52" name="Text Box 40">
            <a:extLst>
              <a:ext uri="{FF2B5EF4-FFF2-40B4-BE49-F238E27FC236}">
                <a16:creationId xmlns:a16="http://schemas.microsoft.com/office/drawing/2014/main" id="{55143C3D-9C20-2048-8CC0-AD7FD735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Anreize u.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 Sanktionen</a:t>
            </a:r>
            <a:endParaRPr lang="de-DE" altLang="de-DE" sz="1000"/>
          </a:p>
        </p:txBody>
      </p:sp>
      <p:cxnSp>
        <p:nvCxnSpPr>
          <p:cNvPr id="166953" name="AutoShape 41">
            <a:extLst>
              <a:ext uri="{FF2B5EF4-FFF2-40B4-BE49-F238E27FC236}">
                <a16:creationId xmlns:a16="http://schemas.microsoft.com/office/drawing/2014/main" id="{2D64ECD5-7C7A-B248-929F-C937332AC67E}"/>
              </a:ext>
            </a:extLst>
          </p:cNvPr>
          <p:cNvCxnSpPr>
            <a:cxnSpLocks noChangeShapeType="1"/>
            <a:stCxn id="166950" idx="2"/>
            <a:endCxn id="166952" idx="0"/>
          </p:cNvCxnSpPr>
          <p:nvPr/>
        </p:nvCxnSpPr>
        <p:spPr bwMode="auto">
          <a:xfrm rot="16200000" flipH="1">
            <a:off x="6521450" y="793750"/>
            <a:ext cx="517525" cy="1095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54" name="Text Box 42">
            <a:extLst>
              <a:ext uri="{FF2B5EF4-FFF2-40B4-BE49-F238E27FC236}">
                <a16:creationId xmlns:a16="http://schemas.microsoft.com/office/drawing/2014/main" id="{3206B1B8-F53C-3D48-A387-2EE39D3EC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31925"/>
            <a:ext cx="96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Rechenschafts-</a:t>
            </a:r>
          </a:p>
          <a:p>
            <a:pPr algn="ctr"/>
            <a:r>
              <a:rPr lang="de-DE" altLang="de-DE" sz="1000"/>
              <a:t>legung</a:t>
            </a:r>
          </a:p>
        </p:txBody>
      </p:sp>
      <p:cxnSp>
        <p:nvCxnSpPr>
          <p:cNvPr id="166955" name="AutoShape 43">
            <a:extLst>
              <a:ext uri="{FF2B5EF4-FFF2-40B4-BE49-F238E27FC236}">
                <a16:creationId xmlns:a16="http://schemas.microsoft.com/office/drawing/2014/main" id="{ACE41B4E-4D15-A64E-BD18-F86595547069}"/>
              </a:ext>
            </a:extLst>
          </p:cNvPr>
          <p:cNvCxnSpPr>
            <a:cxnSpLocks noChangeShapeType="1"/>
            <a:stCxn id="166954" idx="0"/>
            <a:endCxn id="166920" idx="1"/>
          </p:cNvCxnSpPr>
          <p:nvPr/>
        </p:nvCxnSpPr>
        <p:spPr bwMode="auto">
          <a:xfrm rot="16200000">
            <a:off x="3284537" y="-7937"/>
            <a:ext cx="1076325" cy="180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56" name="AutoShape 44">
            <a:extLst>
              <a:ext uri="{FF2B5EF4-FFF2-40B4-BE49-F238E27FC236}">
                <a16:creationId xmlns:a16="http://schemas.microsoft.com/office/drawing/2014/main" id="{FF35646C-B055-3F46-BDD9-DC10106309B8}"/>
              </a:ext>
            </a:extLst>
          </p:cNvPr>
          <p:cNvCxnSpPr>
            <a:cxnSpLocks noChangeShapeType="1"/>
            <a:stCxn id="166921" idx="0"/>
            <a:endCxn id="166940" idx="2"/>
          </p:cNvCxnSpPr>
          <p:nvPr/>
        </p:nvCxnSpPr>
        <p:spPr bwMode="auto">
          <a:xfrm rot="16200000">
            <a:off x="5568156" y="2807494"/>
            <a:ext cx="1392238" cy="1263650"/>
          </a:xfrm>
          <a:prstGeom prst="curvedConnector3">
            <a:avLst>
              <a:gd name="adj1" fmla="val 4309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57" name="AutoShape 45">
            <a:extLst>
              <a:ext uri="{FF2B5EF4-FFF2-40B4-BE49-F238E27FC236}">
                <a16:creationId xmlns:a16="http://schemas.microsoft.com/office/drawing/2014/main" id="{C95641BD-6D1F-5444-ADA5-A0F9BE52A2A0}"/>
              </a:ext>
            </a:extLst>
          </p:cNvPr>
          <p:cNvCxnSpPr>
            <a:cxnSpLocks noChangeShapeType="1"/>
            <a:stCxn id="166952" idx="0"/>
            <a:endCxn id="166925" idx="3"/>
          </p:cNvCxnSpPr>
          <p:nvPr/>
        </p:nvCxnSpPr>
        <p:spPr bwMode="auto">
          <a:xfrm rot="5400000" flipH="1">
            <a:off x="6863557" y="1135856"/>
            <a:ext cx="182562" cy="7461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58" name="Text Box 46">
            <a:extLst>
              <a:ext uri="{FF2B5EF4-FFF2-40B4-BE49-F238E27FC236}">
                <a16:creationId xmlns:a16="http://schemas.microsoft.com/office/drawing/2014/main" id="{8A69C7D5-80B9-164E-A667-1FFBF4079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3413125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Hochschul-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zugang</a:t>
            </a:r>
          </a:p>
        </p:txBody>
      </p:sp>
      <p:cxnSp>
        <p:nvCxnSpPr>
          <p:cNvPr id="166959" name="AutoShape 47">
            <a:extLst>
              <a:ext uri="{FF2B5EF4-FFF2-40B4-BE49-F238E27FC236}">
                <a16:creationId xmlns:a16="http://schemas.microsoft.com/office/drawing/2014/main" id="{A502F99F-6825-A849-93C9-DF2E18D24202}"/>
              </a:ext>
            </a:extLst>
          </p:cNvPr>
          <p:cNvCxnSpPr>
            <a:cxnSpLocks noChangeShapeType="1"/>
            <a:stCxn id="166958" idx="0"/>
            <a:endCxn id="166928" idx="4"/>
          </p:cNvCxnSpPr>
          <p:nvPr/>
        </p:nvCxnSpPr>
        <p:spPr bwMode="auto">
          <a:xfrm rot="5400000" flipH="1">
            <a:off x="7739856" y="3004344"/>
            <a:ext cx="212725" cy="6048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60" name="AutoShape 48">
            <a:extLst>
              <a:ext uri="{FF2B5EF4-FFF2-40B4-BE49-F238E27FC236}">
                <a16:creationId xmlns:a16="http://schemas.microsoft.com/office/drawing/2014/main" id="{C9D98670-0BA9-134E-948B-341C54932547}"/>
              </a:ext>
            </a:extLst>
          </p:cNvPr>
          <p:cNvCxnSpPr>
            <a:cxnSpLocks noChangeShapeType="1"/>
            <a:stCxn id="166929" idx="0"/>
            <a:endCxn id="166928" idx="4"/>
          </p:cNvCxnSpPr>
          <p:nvPr/>
        </p:nvCxnSpPr>
        <p:spPr bwMode="auto">
          <a:xfrm rot="16200000">
            <a:off x="6953250" y="3448050"/>
            <a:ext cx="838200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61" name="Text Box 49">
            <a:extLst>
              <a:ext uri="{FF2B5EF4-FFF2-40B4-BE49-F238E27FC236}">
                <a16:creationId xmlns:a16="http://schemas.microsoft.com/office/drawing/2014/main" id="{5F501198-8A44-1747-AF70-1B27612C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029200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Studiengebühren,</a:t>
            </a:r>
          </a:p>
          <a:p>
            <a:r>
              <a:rPr lang="de-DE" altLang="de-DE" sz="1000">
                <a:solidFill>
                  <a:srgbClr val="0000FF"/>
                </a:solidFill>
              </a:rPr>
              <a:t>Bildungsgutscheine</a:t>
            </a:r>
            <a:endParaRPr lang="de-DE" altLang="de-DE" sz="1000"/>
          </a:p>
        </p:txBody>
      </p:sp>
      <p:cxnSp>
        <p:nvCxnSpPr>
          <p:cNvPr id="166962" name="AutoShape 50">
            <a:extLst>
              <a:ext uri="{FF2B5EF4-FFF2-40B4-BE49-F238E27FC236}">
                <a16:creationId xmlns:a16="http://schemas.microsoft.com/office/drawing/2014/main" id="{8303B33B-1161-934B-A813-5FF7B651AB64}"/>
              </a:ext>
            </a:extLst>
          </p:cNvPr>
          <p:cNvCxnSpPr>
            <a:cxnSpLocks noChangeShapeType="1"/>
            <a:stCxn id="166950" idx="3"/>
            <a:endCxn id="166961" idx="3"/>
          </p:cNvCxnSpPr>
          <p:nvPr/>
        </p:nvCxnSpPr>
        <p:spPr bwMode="auto">
          <a:xfrm>
            <a:off x="6900863" y="960438"/>
            <a:ext cx="1447800" cy="4267200"/>
          </a:xfrm>
          <a:prstGeom prst="curvedConnector3">
            <a:avLst>
              <a:gd name="adj1" fmla="val 1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63" name="AutoShape 51">
            <a:extLst>
              <a:ext uri="{FF2B5EF4-FFF2-40B4-BE49-F238E27FC236}">
                <a16:creationId xmlns:a16="http://schemas.microsoft.com/office/drawing/2014/main" id="{B8A90BD7-C5C0-AA4F-9375-9B7E936FE758}"/>
              </a:ext>
            </a:extLst>
          </p:cNvPr>
          <p:cNvCxnSpPr>
            <a:cxnSpLocks noChangeShapeType="1"/>
            <a:stCxn id="166929" idx="4"/>
            <a:endCxn id="166961" idx="0"/>
          </p:cNvCxnSpPr>
          <p:nvPr/>
        </p:nvCxnSpPr>
        <p:spPr bwMode="auto">
          <a:xfrm rot="16200000" flipH="1">
            <a:off x="7173913" y="4446587"/>
            <a:ext cx="609600" cy="555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64" name="AutoShape 52">
            <a:extLst>
              <a:ext uri="{FF2B5EF4-FFF2-40B4-BE49-F238E27FC236}">
                <a16:creationId xmlns:a16="http://schemas.microsoft.com/office/drawing/2014/main" id="{BE946DC3-2A81-8E4E-846C-F9157E2EC05F}"/>
              </a:ext>
            </a:extLst>
          </p:cNvPr>
          <p:cNvCxnSpPr>
            <a:cxnSpLocks noChangeShapeType="1"/>
            <a:stCxn id="166961" idx="2"/>
            <a:endCxn id="166930" idx="6"/>
          </p:cNvCxnSpPr>
          <p:nvPr/>
        </p:nvCxnSpPr>
        <p:spPr bwMode="auto">
          <a:xfrm rot="5400000">
            <a:off x="7200900" y="5083175"/>
            <a:ext cx="212725" cy="898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65" name="Text Box 53">
            <a:extLst>
              <a:ext uri="{FF2B5EF4-FFF2-40B4-BE49-F238E27FC236}">
                <a16:creationId xmlns:a16="http://schemas.microsoft.com/office/drawing/2014/main" id="{27328B11-0B6D-E54F-941B-D7ECA3CBE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0"/>
            <a:ext cx="81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Transparenz</a:t>
            </a:r>
          </a:p>
        </p:txBody>
      </p:sp>
      <p:cxnSp>
        <p:nvCxnSpPr>
          <p:cNvPr id="166966" name="AutoShape 54">
            <a:extLst>
              <a:ext uri="{FF2B5EF4-FFF2-40B4-BE49-F238E27FC236}">
                <a16:creationId xmlns:a16="http://schemas.microsoft.com/office/drawing/2014/main" id="{A30BF8C8-2B32-5147-9346-0A79F378D9A1}"/>
              </a:ext>
            </a:extLst>
          </p:cNvPr>
          <p:cNvCxnSpPr>
            <a:cxnSpLocks noChangeShapeType="1"/>
            <a:stCxn id="166965" idx="0"/>
            <a:endCxn id="166928" idx="4"/>
          </p:cNvCxnSpPr>
          <p:nvPr/>
        </p:nvCxnSpPr>
        <p:spPr bwMode="auto">
          <a:xfrm rot="5400000" flipH="1">
            <a:off x="7176294" y="3567906"/>
            <a:ext cx="1295400" cy="5603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67" name="AutoShape 55">
            <a:extLst>
              <a:ext uri="{FF2B5EF4-FFF2-40B4-BE49-F238E27FC236}">
                <a16:creationId xmlns:a16="http://schemas.microsoft.com/office/drawing/2014/main" id="{558F7B49-C281-2D40-8030-359970B39A83}"/>
              </a:ext>
            </a:extLst>
          </p:cNvPr>
          <p:cNvCxnSpPr>
            <a:cxnSpLocks noChangeShapeType="1"/>
            <a:stCxn id="166952" idx="2"/>
            <a:endCxn id="166940" idx="0"/>
          </p:cNvCxnSpPr>
          <p:nvPr/>
        </p:nvCxnSpPr>
        <p:spPr bwMode="auto">
          <a:xfrm rot="5400000">
            <a:off x="6937375" y="1955800"/>
            <a:ext cx="349250" cy="431800"/>
          </a:xfrm>
          <a:prstGeom prst="curvedConnector3">
            <a:avLst>
              <a:gd name="adj1" fmla="val 727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68" name="AutoShape 56">
            <a:extLst>
              <a:ext uri="{FF2B5EF4-FFF2-40B4-BE49-F238E27FC236}">
                <a16:creationId xmlns:a16="http://schemas.microsoft.com/office/drawing/2014/main" id="{2D8DEC48-62C5-6D43-9BBF-D23FEE75B799}"/>
              </a:ext>
            </a:extLst>
          </p:cNvPr>
          <p:cNvCxnSpPr>
            <a:cxnSpLocks noChangeShapeType="1"/>
            <a:stCxn id="166952" idx="2"/>
            <a:endCxn id="166941" idx="0"/>
          </p:cNvCxnSpPr>
          <p:nvPr/>
        </p:nvCxnSpPr>
        <p:spPr bwMode="auto">
          <a:xfrm rot="5400000">
            <a:off x="5722144" y="1518444"/>
            <a:ext cx="1127125" cy="2084387"/>
          </a:xfrm>
          <a:prstGeom prst="curvedConnector3">
            <a:avLst>
              <a:gd name="adj1" fmla="val 20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69" name="AutoShape 57">
            <a:extLst>
              <a:ext uri="{FF2B5EF4-FFF2-40B4-BE49-F238E27FC236}">
                <a16:creationId xmlns:a16="http://schemas.microsoft.com/office/drawing/2014/main" id="{382EE51D-6BAA-8D46-88BD-6DC5E64DE520}"/>
              </a:ext>
            </a:extLst>
          </p:cNvPr>
          <p:cNvCxnSpPr>
            <a:cxnSpLocks noChangeShapeType="1"/>
            <a:stCxn id="166965" idx="0"/>
            <a:endCxn id="166958" idx="2"/>
          </p:cNvCxnSpPr>
          <p:nvPr/>
        </p:nvCxnSpPr>
        <p:spPr bwMode="auto">
          <a:xfrm rot="16200000">
            <a:off x="7783513" y="4130675"/>
            <a:ext cx="685800" cy="444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70" name="AutoShape 58">
            <a:extLst>
              <a:ext uri="{FF2B5EF4-FFF2-40B4-BE49-F238E27FC236}">
                <a16:creationId xmlns:a16="http://schemas.microsoft.com/office/drawing/2014/main" id="{0381C92E-493F-1645-A1CF-34BDF5847DFD}"/>
              </a:ext>
            </a:extLst>
          </p:cNvPr>
          <p:cNvCxnSpPr>
            <a:cxnSpLocks noChangeShapeType="1"/>
            <a:stCxn id="166941" idx="2"/>
            <a:endCxn id="166921" idx="0"/>
          </p:cNvCxnSpPr>
          <p:nvPr/>
        </p:nvCxnSpPr>
        <p:spPr bwMode="auto">
          <a:xfrm rot="16200000" flipH="1">
            <a:off x="5130800" y="3633788"/>
            <a:ext cx="614363" cy="388937"/>
          </a:xfrm>
          <a:prstGeom prst="curved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71" name="Text Box 59">
            <a:extLst>
              <a:ext uri="{FF2B5EF4-FFF2-40B4-BE49-F238E27FC236}">
                <a16:creationId xmlns:a16="http://schemas.microsoft.com/office/drawing/2014/main" id="{5BF0522F-39C8-C34B-8965-A7D15DAFB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514600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Personal-</a:t>
            </a:r>
          </a:p>
          <a:p>
            <a:pPr algn="ctr"/>
            <a:r>
              <a:rPr lang="de-DE" altLang="de-DE" sz="1000"/>
              <a:t>entwicklung</a:t>
            </a:r>
          </a:p>
        </p:txBody>
      </p:sp>
      <p:sp>
        <p:nvSpPr>
          <p:cNvPr id="166972" name="Text Box 60">
            <a:extLst>
              <a:ext uri="{FF2B5EF4-FFF2-40B4-BE49-F238E27FC236}">
                <a16:creationId xmlns:a16="http://schemas.microsoft.com/office/drawing/2014/main" id="{107AC135-F178-2E43-AE0A-5D276589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022725"/>
            <a:ext cx="962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FF"/>
                </a:solidFill>
              </a:rPr>
              <a:t>Akkreditierung</a:t>
            </a:r>
            <a:endParaRPr lang="de-DE" altLang="de-DE" sz="1000"/>
          </a:p>
        </p:txBody>
      </p:sp>
      <p:cxnSp>
        <p:nvCxnSpPr>
          <p:cNvPr id="166973" name="AutoShape 61">
            <a:extLst>
              <a:ext uri="{FF2B5EF4-FFF2-40B4-BE49-F238E27FC236}">
                <a16:creationId xmlns:a16="http://schemas.microsoft.com/office/drawing/2014/main" id="{C290F5E1-97DD-E241-B686-11731460D7BF}"/>
              </a:ext>
            </a:extLst>
          </p:cNvPr>
          <p:cNvCxnSpPr>
            <a:cxnSpLocks noChangeShapeType="1"/>
            <a:stCxn id="166947" idx="2"/>
            <a:endCxn id="166972" idx="0"/>
          </p:cNvCxnSpPr>
          <p:nvPr/>
        </p:nvCxnSpPr>
        <p:spPr bwMode="auto">
          <a:xfrm rot="5400000">
            <a:off x="1687513" y="3486150"/>
            <a:ext cx="273050" cy="800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74" name="AutoShape 62">
            <a:extLst>
              <a:ext uri="{FF2B5EF4-FFF2-40B4-BE49-F238E27FC236}">
                <a16:creationId xmlns:a16="http://schemas.microsoft.com/office/drawing/2014/main" id="{25A95AE4-1F61-044C-9BFA-F7756C95130D}"/>
              </a:ext>
            </a:extLst>
          </p:cNvPr>
          <p:cNvCxnSpPr>
            <a:cxnSpLocks noChangeShapeType="1"/>
            <a:stCxn id="166972" idx="2"/>
            <a:endCxn id="166927" idx="0"/>
          </p:cNvCxnSpPr>
          <p:nvPr/>
        </p:nvCxnSpPr>
        <p:spPr bwMode="auto">
          <a:xfrm rot="16200000" flipH="1">
            <a:off x="1512094" y="4179094"/>
            <a:ext cx="533400" cy="709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75" name="Text Box 63">
            <a:extLst>
              <a:ext uri="{FF2B5EF4-FFF2-40B4-BE49-F238E27FC236}">
                <a16:creationId xmlns:a16="http://schemas.microsoft.com/office/drawing/2014/main" id="{73084225-E476-DB4E-8B5A-81C38EF8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44958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Interne </a:t>
            </a:r>
          </a:p>
          <a:p>
            <a:pPr algn="ctr"/>
            <a:r>
              <a:rPr lang="de-DE" altLang="de-DE" sz="1000"/>
              <a:t>Mittelverteilung</a:t>
            </a:r>
          </a:p>
        </p:txBody>
      </p:sp>
      <p:cxnSp>
        <p:nvCxnSpPr>
          <p:cNvPr id="166976" name="AutoShape 64">
            <a:extLst>
              <a:ext uri="{FF2B5EF4-FFF2-40B4-BE49-F238E27FC236}">
                <a16:creationId xmlns:a16="http://schemas.microsoft.com/office/drawing/2014/main" id="{99401E5E-592A-A741-927E-A0C6C98D7C51}"/>
              </a:ext>
            </a:extLst>
          </p:cNvPr>
          <p:cNvCxnSpPr>
            <a:cxnSpLocks noChangeShapeType="1"/>
            <a:stCxn id="166958" idx="1"/>
            <a:endCxn id="166929" idx="0"/>
          </p:cNvCxnSpPr>
          <p:nvPr/>
        </p:nvCxnSpPr>
        <p:spPr bwMode="auto">
          <a:xfrm rot="10800000" flipV="1">
            <a:off x="7200900" y="3611563"/>
            <a:ext cx="561975" cy="4270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77" name="AutoShape 65">
            <a:extLst>
              <a:ext uri="{FF2B5EF4-FFF2-40B4-BE49-F238E27FC236}">
                <a16:creationId xmlns:a16="http://schemas.microsoft.com/office/drawing/2014/main" id="{7B692064-DBA6-9B49-82D8-4B2F070B958A}"/>
              </a:ext>
            </a:extLst>
          </p:cNvPr>
          <p:cNvCxnSpPr>
            <a:cxnSpLocks noChangeShapeType="1"/>
            <a:stCxn id="166965" idx="1"/>
            <a:endCxn id="166929" idx="4"/>
          </p:cNvCxnSpPr>
          <p:nvPr/>
        </p:nvCxnSpPr>
        <p:spPr bwMode="auto">
          <a:xfrm rot="10800000">
            <a:off x="7200900" y="4419600"/>
            <a:ext cx="495300" cy="198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78" name="AutoShape 66">
            <a:extLst>
              <a:ext uri="{FF2B5EF4-FFF2-40B4-BE49-F238E27FC236}">
                <a16:creationId xmlns:a16="http://schemas.microsoft.com/office/drawing/2014/main" id="{EAFECC61-4A7B-364B-9184-7D1A4E9B5932}"/>
              </a:ext>
            </a:extLst>
          </p:cNvPr>
          <p:cNvCxnSpPr>
            <a:cxnSpLocks noChangeShapeType="1"/>
            <a:stCxn id="166924" idx="1"/>
            <a:endCxn id="166932" idx="0"/>
          </p:cNvCxnSpPr>
          <p:nvPr/>
        </p:nvCxnSpPr>
        <p:spPr bwMode="auto">
          <a:xfrm rot="10800000" flipV="1">
            <a:off x="3848100" y="1422400"/>
            <a:ext cx="690563" cy="101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79" name="AutoShape 67">
            <a:extLst>
              <a:ext uri="{FF2B5EF4-FFF2-40B4-BE49-F238E27FC236}">
                <a16:creationId xmlns:a16="http://schemas.microsoft.com/office/drawing/2014/main" id="{10A32B29-56AB-A048-A64A-FD8A56122C0F}"/>
              </a:ext>
            </a:extLst>
          </p:cNvPr>
          <p:cNvCxnSpPr>
            <a:cxnSpLocks noChangeShapeType="1"/>
            <a:stCxn id="166925" idx="3"/>
            <a:endCxn id="166921" idx="3"/>
          </p:cNvCxnSpPr>
          <p:nvPr/>
        </p:nvCxnSpPr>
        <p:spPr bwMode="auto">
          <a:xfrm flipH="1">
            <a:off x="6081713" y="1417638"/>
            <a:ext cx="500062" cy="2898775"/>
          </a:xfrm>
          <a:prstGeom prst="curvedConnector3">
            <a:avLst>
              <a:gd name="adj1" fmla="val 142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80" name="AutoShape 68">
            <a:extLst>
              <a:ext uri="{FF2B5EF4-FFF2-40B4-BE49-F238E27FC236}">
                <a16:creationId xmlns:a16="http://schemas.microsoft.com/office/drawing/2014/main" id="{639D2C98-6229-4043-8DC9-9CECBE9899B4}"/>
              </a:ext>
            </a:extLst>
          </p:cNvPr>
          <p:cNvCxnSpPr>
            <a:cxnSpLocks noChangeShapeType="1"/>
            <a:stCxn id="166921" idx="3"/>
            <a:endCxn id="166975" idx="3"/>
          </p:cNvCxnSpPr>
          <p:nvPr/>
        </p:nvCxnSpPr>
        <p:spPr bwMode="auto">
          <a:xfrm>
            <a:off x="6081713" y="4316413"/>
            <a:ext cx="319087" cy="377825"/>
          </a:xfrm>
          <a:prstGeom prst="curvedConnector3">
            <a:avLst>
              <a:gd name="adj1" fmla="val 1716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81" name="Text Box 69">
            <a:extLst>
              <a:ext uri="{FF2B5EF4-FFF2-40B4-BE49-F238E27FC236}">
                <a16:creationId xmlns:a16="http://schemas.microsoft.com/office/drawing/2014/main" id="{4C63348B-8368-A848-8F50-7A44DC30F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76800"/>
            <a:ext cx="750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Zielverein-</a:t>
            </a:r>
          </a:p>
          <a:p>
            <a:pPr algn="ctr"/>
            <a:r>
              <a:rPr lang="de-DE" altLang="de-DE" sz="1000"/>
              <a:t>barungen</a:t>
            </a:r>
          </a:p>
        </p:txBody>
      </p:sp>
      <p:cxnSp>
        <p:nvCxnSpPr>
          <p:cNvPr id="166982" name="AutoShape 70">
            <a:extLst>
              <a:ext uri="{FF2B5EF4-FFF2-40B4-BE49-F238E27FC236}">
                <a16:creationId xmlns:a16="http://schemas.microsoft.com/office/drawing/2014/main" id="{8DD2B42A-C544-6C4A-AD67-F6AF272B5551}"/>
              </a:ext>
            </a:extLst>
          </p:cNvPr>
          <p:cNvCxnSpPr>
            <a:cxnSpLocks noChangeShapeType="1"/>
            <a:stCxn id="166975" idx="2"/>
            <a:endCxn id="166981" idx="3"/>
          </p:cNvCxnSpPr>
          <p:nvPr/>
        </p:nvCxnSpPr>
        <p:spPr bwMode="auto">
          <a:xfrm rot="5400000">
            <a:off x="5632450" y="4811713"/>
            <a:ext cx="182563" cy="344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83" name="Text Box 71">
            <a:extLst>
              <a:ext uri="{FF2B5EF4-FFF2-40B4-BE49-F238E27FC236}">
                <a16:creationId xmlns:a16="http://schemas.microsoft.com/office/drawing/2014/main" id="{C72C2D81-CB75-E042-A77D-77543F2D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4343400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Berichts-</a:t>
            </a:r>
          </a:p>
          <a:p>
            <a:pPr algn="ctr"/>
            <a:r>
              <a:rPr lang="de-DE" altLang="de-DE" sz="1000"/>
              <a:t>wesen</a:t>
            </a:r>
          </a:p>
        </p:txBody>
      </p:sp>
      <p:cxnSp>
        <p:nvCxnSpPr>
          <p:cNvPr id="166984" name="AutoShape 72">
            <a:extLst>
              <a:ext uri="{FF2B5EF4-FFF2-40B4-BE49-F238E27FC236}">
                <a16:creationId xmlns:a16="http://schemas.microsoft.com/office/drawing/2014/main" id="{CF497300-CC04-D147-B05B-8616973F2935}"/>
              </a:ext>
            </a:extLst>
          </p:cNvPr>
          <p:cNvCxnSpPr>
            <a:cxnSpLocks noChangeShapeType="1"/>
            <a:stCxn id="166981" idx="1"/>
            <a:endCxn id="166983" idx="2"/>
          </p:cNvCxnSpPr>
          <p:nvPr/>
        </p:nvCxnSpPr>
        <p:spPr bwMode="auto">
          <a:xfrm rot="10800000">
            <a:off x="4533900" y="4740275"/>
            <a:ext cx="266700" cy="3349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85" name="AutoShape 73">
            <a:extLst>
              <a:ext uri="{FF2B5EF4-FFF2-40B4-BE49-F238E27FC236}">
                <a16:creationId xmlns:a16="http://schemas.microsoft.com/office/drawing/2014/main" id="{C1E4B20F-4794-234E-A0AA-44C0BB88E571}"/>
              </a:ext>
            </a:extLst>
          </p:cNvPr>
          <p:cNvCxnSpPr>
            <a:cxnSpLocks noChangeShapeType="1"/>
            <a:stCxn id="166975" idx="1"/>
            <a:endCxn id="166983" idx="3"/>
          </p:cNvCxnSpPr>
          <p:nvPr/>
        </p:nvCxnSpPr>
        <p:spPr bwMode="auto">
          <a:xfrm rot="10800000">
            <a:off x="4859338" y="4541838"/>
            <a:ext cx="531812" cy="152400"/>
          </a:xfrm>
          <a:prstGeom prst="curvedConnector3">
            <a:avLst>
              <a:gd name="adj1" fmla="val 498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86" name="AutoShape 74">
            <a:extLst>
              <a:ext uri="{FF2B5EF4-FFF2-40B4-BE49-F238E27FC236}">
                <a16:creationId xmlns:a16="http://schemas.microsoft.com/office/drawing/2014/main" id="{63F1D1D0-5A69-644B-B2E3-6F7C928FB529}"/>
              </a:ext>
            </a:extLst>
          </p:cNvPr>
          <p:cNvCxnSpPr>
            <a:cxnSpLocks noChangeShapeType="1"/>
            <a:stCxn id="166941" idx="1"/>
            <a:endCxn id="166983" idx="0"/>
          </p:cNvCxnSpPr>
          <p:nvPr/>
        </p:nvCxnSpPr>
        <p:spPr bwMode="auto">
          <a:xfrm rot="10800000" flipV="1">
            <a:off x="4533900" y="3322638"/>
            <a:ext cx="266700" cy="10207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87" name="AutoShape 75">
            <a:extLst>
              <a:ext uri="{FF2B5EF4-FFF2-40B4-BE49-F238E27FC236}">
                <a16:creationId xmlns:a16="http://schemas.microsoft.com/office/drawing/2014/main" id="{4881C0B7-3399-4642-B3DF-DAB3C1232ED3}"/>
              </a:ext>
            </a:extLst>
          </p:cNvPr>
          <p:cNvCxnSpPr>
            <a:cxnSpLocks noChangeShapeType="1"/>
            <a:stCxn id="166918" idx="1"/>
            <a:endCxn id="166921" idx="1"/>
          </p:cNvCxnSpPr>
          <p:nvPr/>
        </p:nvCxnSpPr>
        <p:spPr bwMode="auto">
          <a:xfrm rot="10800000" flipH="1" flipV="1">
            <a:off x="3733800" y="2705100"/>
            <a:ext cx="1447800" cy="1611313"/>
          </a:xfrm>
          <a:prstGeom prst="curvedConnector3">
            <a:avLst>
              <a:gd name="adj1" fmla="val -15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88" name="AutoShape 76">
            <a:extLst>
              <a:ext uri="{FF2B5EF4-FFF2-40B4-BE49-F238E27FC236}">
                <a16:creationId xmlns:a16="http://schemas.microsoft.com/office/drawing/2014/main" id="{0C697F24-AFDD-2240-9621-27B4FD8FD4D1}"/>
              </a:ext>
            </a:extLst>
          </p:cNvPr>
          <p:cNvCxnSpPr>
            <a:cxnSpLocks noChangeShapeType="1"/>
            <a:stCxn id="166922" idx="2"/>
            <a:endCxn id="166925" idx="1"/>
          </p:cNvCxnSpPr>
          <p:nvPr/>
        </p:nvCxnSpPr>
        <p:spPr bwMode="auto">
          <a:xfrm rot="16200000" flipH="1">
            <a:off x="5358606" y="945357"/>
            <a:ext cx="563563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89" name="AutoShape 77">
            <a:extLst>
              <a:ext uri="{FF2B5EF4-FFF2-40B4-BE49-F238E27FC236}">
                <a16:creationId xmlns:a16="http://schemas.microsoft.com/office/drawing/2014/main" id="{FA9AEE1C-3ACE-3341-8C3D-C41A3EA51613}"/>
              </a:ext>
            </a:extLst>
          </p:cNvPr>
          <p:cNvCxnSpPr>
            <a:cxnSpLocks noChangeShapeType="1"/>
            <a:stCxn id="166922" idx="3"/>
            <a:endCxn id="166950" idx="0"/>
          </p:cNvCxnSpPr>
          <p:nvPr/>
        </p:nvCxnSpPr>
        <p:spPr bwMode="auto">
          <a:xfrm>
            <a:off x="6022975" y="731838"/>
            <a:ext cx="209550" cy="106362"/>
          </a:xfrm>
          <a:prstGeom prst="curvedConnector2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0" name="AutoShape 78">
            <a:extLst>
              <a:ext uri="{FF2B5EF4-FFF2-40B4-BE49-F238E27FC236}">
                <a16:creationId xmlns:a16="http://schemas.microsoft.com/office/drawing/2014/main" id="{FC395A5A-1BB3-5C43-9F8F-8A5036DF4267}"/>
              </a:ext>
            </a:extLst>
          </p:cNvPr>
          <p:cNvCxnSpPr>
            <a:cxnSpLocks noChangeShapeType="1"/>
            <a:stCxn id="166945" idx="2"/>
            <a:endCxn id="166972" idx="3"/>
          </p:cNvCxnSpPr>
          <p:nvPr/>
        </p:nvCxnSpPr>
        <p:spPr bwMode="auto">
          <a:xfrm rot="5400000">
            <a:off x="2047875" y="3302000"/>
            <a:ext cx="700088" cy="985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1" name="AutoShape 79">
            <a:extLst>
              <a:ext uri="{FF2B5EF4-FFF2-40B4-BE49-F238E27FC236}">
                <a16:creationId xmlns:a16="http://schemas.microsoft.com/office/drawing/2014/main" id="{AEFEBF45-610A-1242-BB11-3F966BDFD679}"/>
              </a:ext>
            </a:extLst>
          </p:cNvPr>
          <p:cNvCxnSpPr>
            <a:cxnSpLocks noChangeShapeType="1"/>
            <a:stCxn id="166916" idx="1"/>
            <a:endCxn id="166971" idx="0"/>
          </p:cNvCxnSpPr>
          <p:nvPr/>
        </p:nvCxnSpPr>
        <p:spPr bwMode="auto">
          <a:xfrm rot="10800000">
            <a:off x="2260600" y="2514600"/>
            <a:ext cx="558800" cy="38100"/>
          </a:xfrm>
          <a:prstGeom prst="curvedConnector4">
            <a:avLst>
              <a:gd name="adj1" fmla="val 13634"/>
              <a:gd name="adj2" fmla="val 700000"/>
            </a:avLst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2" name="AutoShape 80">
            <a:extLst>
              <a:ext uri="{FF2B5EF4-FFF2-40B4-BE49-F238E27FC236}">
                <a16:creationId xmlns:a16="http://schemas.microsoft.com/office/drawing/2014/main" id="{16BA326C-BC9D-6A4A-9627-26891BFC73D2}"/>
              </a:ext>
            </a:extLst>
          </p:cNvPr>
          <p:cNvCxnSpPr>
            <a:cxnSpLocks noChangeShapeType="1"/>
            <a:stCxn id="166950" idx="1"/>
            <a:endCxn id="166972" idx="1"/>
          </p:cNvCxnSpPr>
          <p:nvPr/>
        </p:nvCxnSpPr>
        <p:spPr bwMode="auto">
          <a:xfrm rot="10800000" flipV="1">
            <a:off x="942975" y="960438"/>
            <a:ext cx="4619625" cy="3184525"/>
          </a:xfrm>
          <a:prstGeom prst="curvedConnector3">
            <a:avLst>
              <a:gd name="adj1" fmla="val 11381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3" name="AutoShape 81">
            <a:extLst>
              <a:ext uri="{FF2B5EF4-FFF2-40B4-BE49-F238E27FC236}">
                <a16:creationId xmlns:a16="http://schemas.microsoft.com/office/drawing/2014/main" id="{A6355252-6F57-8F4C-B398-83F9C43660D4}"/>
              </a:ext>
            </a:extLst>
          </p:cNvPr>
          <p:cNvCxnSpPr>
            <a:cxnSpLocks noChangeShapeType="1"/>
            <a:stCxn id="166950" idx="3"/>
            <a:endCxn id="166958" idx="0"/>
          </p:cNvCxnSpPr>
          <p:nvPr/>
        </p:nvCxnSpPr>
        <p:spPr bwMode="auto">
          <a:xfrm>
            <a:off x="6900863" y="960438"/>
            <a:ext cx="1247775" cy="24526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4" name="AutoShape 82">
            <a:extLst>
              <a:ext uri="{FF2B5EF4-FFF2-40B4-BE49-F238E27FC236}">
                <a16:creationId xmlns:a16="http://schemas.microsoft.com/office/drawing/2014/main" id="{19AEF657-9CF3-664C-B48B-1EECB2B34124}"/>
              </a:ext>
            </a:extLst>
          </p:cNvPr>
          <p:cNvCxnSpPr>
            <a:cxnSpLocks noChangeShapeType="1"/>
            <a:stCxn id="166983" idx="2"/>
            <a:endCxn id="166930" idx="2"/>
          </p:cNvCxnSpPr>
          <p:nvPr/>
        </p:nvCxnSpPr>
        <p:spPr bwMode="auto">
          <a:xfrm rot="16200000" flipH="1">
            <a:off x="4675187" y="4598988"/>
            <a:ext cx="898525" cy="1181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5" name="AutoShape 83">
            <a:extLst>
              <a:ext uri="{FF2B5EF4-FFF2-40B4-BE49-F238E27FC236}">
                <a16:creationId xmlns:a16="http://schemas.microsoft.com/office/drawing/2014/main" id="{D49DE1D2-0C50-8549-8F1B-61D692099494}"/>
              </a:ext>
            </a:extLst>
          </p:cNvPr>
          <p:cNvCxnSpPr>
            <a:cxnSpLocks noChangeShapeType="1"/>
            <a:stCxn id="166975" idx="2"/>
            <a:endCxn id="166930" idx="0"/>
          </p:cNvCxnSpPr>
          <p:nvPr/>
        </p:nvCxnSpPr>
        <p:spPr bwMode="auto">
          <a:xfrm rot="16200000" flipH="1">
            <a:off x="5794375" y="4994275"/>
            <a:ext cx="593725" cy="390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6" name="AutoShape 84">
            <a:extLst>
              <a:ext uri="{FF2B5EF4-FFF2-40B4-BE49-F238E27FC236}">
                <a16:creationId xmlns:a16="http://schemas.microsoft.com/office/drawing/2014/main" id="{47DBCED6-E584-924E-AA0A-0B6EA5170AB1}"/>
              </a:ext>
            </a:extLst>
          </p:cNvPr>
          <p:cNvCxnSpPr>
            <a:cxnSpLocks noChangeShapeType="1"/>
            <a:stCxn id="166916" idx="2"/>
            <a:endCxn id="166941" idx="1"/>
          </p:cNvCxnSpPr>
          <p:nvPr/>
        </p:nvCxnSpPr>
        <p:spPr bwMode="auto">
          <a:xfrm rot="16200000" flipH="1">
            <a:off x="3710781" y="2232819"/>
            <a:ext cx="579438" cy="1600200"/>
          </a:xfrm>
          <a:prstGeom prst="curvedConnector2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997" name="AutoShape 85">
            <a:extLst>
              <a:ext uri="{FF2B5EF4-FFF2-40B4-BE49-F238E27FC236}">
                <a16:creationId xmlns:a16="http://schemas.microsoft.com/office/drawing/2014/main" id="{D27AE551-7503-454C-BDB7-A26C75CAE8BE}"/>
              </a:ext>
            </a:extLst>
          </p:cNvPr>
          <p:cNvCxnSpPr>
            <a:cxnSpLocks noChangeShapeType="1"/>
            <a:stCxn id="166917" idx="0"/>
            <a:endCxn id="166923" idx="0"/>
          </p:cNvCxnSpPr>
          <p:nvPr/>
        </p:nvCxnSpPr>
        <p:spPr bwMode="auto">
          <a:xfrm rot="16200000">
            <a:off x="5104606" y="1470819"/>
            <a:ext cx="168275" cy="1157288"/>
          </a:xfrm>
          <a:prstGeom prst="curvedConnector3">
            <a:avLst>
              <a:gd name="adj1" fmla="val 235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998" name="Text Box 86">
            <a:extLst>
              <a:ext uri="{FF2B5EF4-FFF2-40B4-BE49-F238E27FC236}">
                <a16:creationId xmlns:a16="http://schemas.microsoft.com/office/drawing/2014/main" id="{2B088EFF-5B96-4B48-B47E-33818F883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56125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Medien-</a:t>
            </a:r>
          </a:p>
          <a:p>
            <a:r>
              <a:rPr lang="de-DE" altLang="de-DE" sz="1000"/>
              <a:t>strategie</a:t>
            </a:r>
          </a:p>
        </p:txBody>
      </p:sp>
      <p:cxnSp>
        <p:nvCxnSpPr>
          <p:cNvPr id="166999" name="AutoShape 87">
            <a:extLst>
              <a:ext uri="{FF2B5EF4-FFF2-40B4-BE49-F238E27FC236}">
                <a16:creationId xmlns:a16="http://schemas.microsoft.com/office/drawing/2014/main" id="{43A5C287-9F95-4746-82D0-E57CBF9BF274}"/>
              </a:ext>
            </a:extLst>
          </p:cNvPr>
          <p:cNvCxnSpPr>
            <a:cxnSpLocks noChangeShapeType="1"/>
            <a:stCxn id="166941" idx="1"/>
            <a:endCxn id="166998" idx="0"/>
          </p:cNvCxnSpPr>
          <p:nvPr/>
        </p:nvCxnSpPr>
        <p:spPr bwMode="auto">
          <a:xfrm rot="10800000" flipV="1">
            <a:off x="3508375" y="3322638"/>
            <a:ext cx="1292225" cy="1233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0" name="AutoShape 88">
            <a:extLst>
              <a:ext uri="{FF2B5EF4-FFF2-40B4-BE49-F238E27FC236}">
                <a16:creationId xmlns:a16="http://schemas.microsoft.com/office/drawing/2014/main" id="{AC50E9F1-EABF-5B4D-9950-B4ADAD87CB51}"/>
              </a:ext>
            </a:extLst>
          </p:cNvPr>
          <p:cNvCxnSpPr>
            <a:cxnSpLocks noChangeShapeType="1"/>
            <a:stCxn id="166998" idx="2"/>
            <a:endCxn id="166931" idx="0"/>
          </p:cNvCxnSpPr>
          <p:nvPr/>
        </p:nvCxnSpPr>
        <p:spPr bwMode="auto">
          <a:xfrm rot="16200000" flipH="1">
            <a:off x="3411538" y="5049837"/>
            <a:ext cx="533400" cy="339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1" name="AutoShape 89">
            <a:extLst>
              <a:ext uri="{FF2B5EF4-FFF2-40B4-BE49-F238E27FC236}">
                <a16:creationId xmlns:a16="http://schemas.microsoft.com/office/drawing/2014/main" id="{B241CF9B-CEAC-4D44-AF07-60B9C8EE58AC}"/>
              </a:ext>
            </a:extLst>
          </p:cNvPr>
          <p:cNvCxnSpPr>
            <a:cxnSpLocks noChangeShapeType="1"/>
            <a:stCxn id="166931" idx="6"/>
            <a:endCxn id="166975" idx="2"/>
          </p:cNvCxnSpPr>
          <p:nvPr/>
        </p:nvCxnSpPr>
        <p:spPr bwMode="auto">
          <a:xfrm flipV="1">
            <a:off x="4343400" y="4892675"/>
            <a:ext cx="1552575" cy="784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2" name="AutoShape 90">
            <a:extLst>
              <a:ext uri="{FF2B5EF4-FFF2-40B4-BE49-F238E27FC236}">
                <a16:creationId xmlns:a16="http://schemas.microsoft.com/office/drawing/2014/main" id="{E18C4847-438B-3243-9597-D954551349C4}"/>
              </a:ext>
            </a:extLst>
          </p:cNvPr>
          <p:cNvCxnSpPr>
            <a:cxnSpLocks noChangeShapeType="1"/>
            <a:stCxn id="166923" idx="2"/>
            <a:endCxn id="166940" idx="1"/>
          </p:cNvCxnSpPr>
          <p:nvPr/>
        </p:nvCxnSpPr>
        <p:spPr bwMode="auto">
          <a:xfrm rot="16200000" flipH="1">
            <a:off x="5954712" y="2022476"/>
            <a:ext cx="334963" cy="7096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3" name="AutoShape 91">
            <a:extLst>
              <a:ext uri="{FF2B5EF4-FFF2-40B4-BE49-F238E27FC236}">
                <a16:creationId xmlns:a16="http://schemas.microsoft.com/office/drawing/2014/main" id="{3D9DAA13-6E9E-2C43-BE57-34C9CBBBC543}"/>
              </a:ext>
            </a:extLst>
          </p:cNvPr>
          <p:cNvCxnSpPr>
            <a:cxnSpLocks noChangeShapeType="1"/>
            <a:stCxn id="166954" idx="0"/>
            <a:endCxn id="166925" idx="0"/>
          </p:cNvCxnSpPr>
          <p:nvPr/>
        </p:nvCxnSpPr>
        <p:spPr bwMode="auto">
          <a:xfrm rot="16200000">
            <a:off x="4457700" y="-317500"/>
            <a:ext cx="212725" cy="3286125"/>
          </a:xfrm>
          <a:prstGeom prst="curvedConnector3">
            <a:avLst>
              <a:gd name="adj1" fmla="val 13134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4" name="AutoShape 92">
            <a:extLst>
              <a:ext uri="{FF2B5EF4-FFF2-40B4-BE49-F238E27FC236}">
                <a16:creationId xmlns:a16="http://schemas.microsoft.com/office/drawing/2014/main" id="{BE5FBA74-F11F-714C-9616-9F32BB713C01}"/>
              </a:ext>
            </a:extLst>
          </p:cNvPr>
          <p:cNvCxnSpPr>
            <a:cxnSpLocks noChangeShapeType="1"/>
            <a:stCxn id="166932" idx="4"/>
            <a:endCxn id="166954" idx="2"/>
          </p:cNvCxnSpPr>
          <p:nvPr/>
        </p:nvCxnSpPr>
        <p:spPr bwMode="auto">
          <a:xfrm rot="16200000" flipV="1">
            <a:off x="3346450" y="1403350"/>
            <a:ext cx="76200" cy="927100"/>
          </a:xfrm>
          <a:prstGeom prst="curvedConnector3">
            <a:avLst>
              <a:gd name="adj1" fmla="val -137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005" name="Text Box 93">
            <a:extLst>
              <a:ext uri="{FF2B5EF4-FFF2-40B4-BE49-F238E27FC236}">
                <a16:creationId xmlns:a16="http://schemas.microsoft.com/office/drawing/2014/main" id="{7FF02D6D-5D3B-D340-B66C-D5BF76674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1812925"/>
            <a:ext cx="70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 b="1">
                <a:solidFill>
                  <a:srgbClr val="990099"/>
                </a:solidFill>
              </a:rPr>
              <a:t>Personal-</a:t>
            </a:r>
          </a:p>
          <a:p>
            <a:pPr algn="ctr"/>
            <a:r>
              <a:rPr lang="de-DE" altLang="de-DE" sz="1000" b="1">
                <a:solidFill>
                  <a:srgbClr val="990099"/>
                </a:solidFill>
              </a:rPr>
              <a:t>reform</a:t>
            </a:r>
            <a:endParaRPr lang="de-DE" altLang="de-DE" sz="1000"/>
          </a:p>
        </p:txBody>
      </p:sp>
      <p:cxnSp>
        <p:nvCxnSpPr>
          <p:cNvPr id="167006" name="AutoShape 94">
            <a:extLst>
              <a:ext uri="{FF2B5EF4-FFF2-40B4-BE49-F238E27FC236}">
                <a16:creationId xmlns:a16="http://schemas.microsoft.com/office/drawing/2014/main" id="{7AD6C8CE-9696-D745-A818-9C18B45D96D7}"/>
              </a:ext>
            </a:extLst>
          </p:cNvPr>
          <p:cNvCxnSpPr>
            <a:cxnSpLocks noChangeShapeType="1"/>
            <a:stCxn id="167005" idx="3"/>
            <a:endCxn id="166916" idx="0"/>
          </p:cNvCxnSpPr>
          <p:nvPr/>
        </p:nvCxnSpPr>
        <p:spPr bwMode="auto">
          <a:xfrm>
            <a:off x="2151063" y="2011363"/>
            <a:ext cx="1049337" cy="350837"/>
          </a:xfrm>
          <a:prstGeom prst="curvedConnector2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7" name="AutoShape 95">
            <a:extLst>
              <a:ext uri="{FF2B5EF4-FFF2-40B4-BE49-F238E27FC236}">
                <a16:creationId xmlns:a16="http://schemas.microsoft.com/office/drawing/2014/main" id="{617A2323-537F-EA4B-8D6F-96F9728AEF77}"/>
              </a:ext>
            </a:extLst>
          </p:cNvPr>
          <p:cNvCxnSpPr>
            <a:cxnSpLocks noChangeShapeType="1"/>
            <a:stCxn id="167005" idx="2"/>
            <a:endCxn id="166926" idx="0"/>
          </p:cNvCxnSpPr>
          <p:nvPr/>
        </p:nvCxnSpPr>
        <p:spPr bwMode="auto">
          <a:xfrm rot="5400000">
            <a:off x="1339057" y="2356643"/>
            <a:ext cx="609600" cy="3159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8" name="AutoShape 96">
            <a:extLst>
              <a:ext uri="{FF2B5EF4-FFF2-40B4-BE49-F238E27FC236}">
                <a16:creationId xmlns:a16="http://schemas.microsoft.com/office/drawing/2014/main" id="{0951AB77-B9E3-7544-830E-7259D7039790}"/>
              </a:ext>
            </a:extLst>
          </p:cNvPr>
          <p:cNvCxnSpPr>
            <a:cxnSpLocks noChangeShapeType="1"/>
            <a:stCxn id="166950" idx="1"/>
            <a:endCxn id="167005" idx="0"/>
          </p:cNvCxnSpPr>
          <p:nvPr/>
        </p:nvCxnSpPr>
        <p:spPr bwMode="auto">
          <a:xfrm rot="10800000" flipV="1">
            <a:off x="1801813" y="960438"/>
            <a:ext cx="3760787" cy="852487"/>
          </a:xfrm>
          <a:prstGeom prst="curvedConnector2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09" name="AutoShape 97">
            <a:extLst>
              <a:ext uri="{FF2B5EF4-FFF2-40B4-BE49-F238E27FC236}">
                <a16:creationId xmlns:a16="http://schemas.microsoft.com/office/drawing/2014/main" id="{09D50DD9-3418-5E4F-8741-A92CC8920E6A}"/>
              </a:ext>
            </a:extLst>
          </p:cNvPr>
          <p:cNvCxnSpPr>
            <a:cxnSpLocks noChangeShapeType="1"/>
            <a:stCxn id="166971" idx="2"/>
            <a:endCxn id="166926" idx="6"/>
          </p:cNvCxnSpPr>
          <p:nvPr/>
        </p:nvCxnSpPr>
        <p:spPr bwMode="auto">
          <a:xfrm rot="5400000">
            <a:off x="2052637" y="2840038"/>
            <a:ext cx="136525" cy="279400"/>
          </a:xfrm>
          <a:prstGeom prst="curvedConnector2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010" name="Text Box 98">
            <a:extLst>
              <a:ext uri="{FF2B5EF4-FFF2-40B4-BE49-F238E27FC236}">
                <a16:creationId xmlns:a16="http://schemas.microsoft.com/office/drawing/2014/main" id="{D14D5A34-C1B0-554C-BCB7-3A30FF43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46325"/>
            <a:ext cx="68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Operative</a:t>
            </a:r>
          </a:p>
          <a:p>
            <a:r>
              <a:rPr lang="de-DE" altLang="de-DE" sz="1000"/>
              <a:t>Führung</a:t>
            </a:r>
          </a:p>
        </p:txBody>
      </p:sp>
      <p:cxnSp>
        <p:nvCxnSpPr>
          <p:cNvPr id="167011" name="AutoShape 99">
            <a:extLst>
              <a:ext uri="{FF2B5EF4-FFF2-40B4-BE49-F238E27FC236}">
                <a16:creationId xmlns:a16="http://schemas.microsoft.com/office/drawing/2014/main" id="{DE0B16D4-7678-3E4D-93B3-38E0108E6B26}"/>
              </a:ext>
            </a:extLst>
          </p:cNvPr>
          <p:cNvCxnSpPr>
            <a:cxnSpLocks noChangeShapeType="1"/>
            <a:stCxn id="166923" idx="2"/>
            <a:endCxn id="167010" idx="0"/>
          </p:cNvCxnSpPr>
          <p:nvPr/>
        </p:nvCxnSpPr>
        <p:spPr bwMode="auto">
          <a:xfrm rot="5400000">
            <a:off x="5426075" y="2005013"/>
            <a:ext cx="136525" cy="546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12" name="AutoShape 100">
            <a:extLst>
              <a:ext uri="{FF2B5EF4-FFF2-40B4-BE49-F238E27FC236}">
                <a16:creationId xmlns:a16="http://schemas.microsoft.com/office/drawing/2014/main" id="{B1B91ABC-9B78-CB43-BE1C-5399E8214A22}"/>
              </a:ext>
            </a:extLst>
          </p:cNvPr>
          <p:cNvCxnSpPr>
            <a:cxnSpLocks noChangeShapeType="1"/>
            <a:stCxn id="167010" idx="2"/>
            <a:endCxn id="166941" idx="0"/>
          </p:cNvCxnSpPr>
          <p:nvPr/>
        </p:nvCxnSpPr>
        <p:spPr bwMode="auto">
          <a:xfrm rot="16200000" flipH="1">
            <a:off x="5041901" y="2922587"/>
            <a:ext cx="381000" cy="22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13" name="AutoShape 101">
            <a:extLst>
              <a:ext uri="{FF2B5EF4-FFF2-40B4-BE49-F238E27FC236}">
                <a16:creationId xmlns:a16="http://schemas.microsoft.com/office/drawing/2014/main" id="{FBEBB67E-897F-A849-A730-88E121D280A4}"/>
              </a:ext>
            </a:extLst>
          </p:cNvPr>
          <p:cNvCxnSpPr>
            <a:cxnSpLocks noChangeShapeType="1"/>
            <a:stCxn id="166940" idx="2"/>
            <a:endCxn id="166998" idx="0"/>
          </p:cNvCxnSpPr>
          <p:nvPr/>
        </p:nvCxnSpPr>
        <p:spPr bwMode="auto">
          <a:xfrm rot="5400000">
            <a:off x="4295775" y="1955800"/>
            <a:ext cx="1812925" cy="3387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14" name="AutoShape 102">
            <a:extLst>
              <a:ext uri="{FF2B5EF4-FFF2-40B4-BE49-F238E27FC236}">
                <a16:creationId xmlns:a16="http://schemas.microsoft.com/office/drawing/2014/main" id="{0CA08269-BCA9-4849-A21C-5E375AFA1E21}"/>
              </a:ext>
            </a:extLst>
          </p:cNvPr>
          <p:cNvCxnSpPr>
            <a:cxnSpLocks noChangeShapeType="1"/>
            <a:stCxn id="166921" idx="1"/>
            <a:endCxn id="166998" idx="0"/>
          </p:cNvCxnSpPr>
          <p:nvPr/>
        </p:nvCxnSpPr>
        <p:spPr bwMode="auto">
          <a:xfrm rot="10800000" flipV="1">
            <a:off x="3508375" y="4316413"/>
            <a:ext cx="1673225" cy="2397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015" name="Text Box 103">
            <a:extLst>
              <a:ext uri="{FF2B5EF4-FFF2-40B4-BE49-F238E27FC236}">
                <a16:creationId xmlns:a16="http://schemas.microsoft.com/office/drawing/2014/main" id="{99A7402B-0803-DE48-A4B1-A21EF45D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91200"/>
            <a:ext cx="1135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000"/>
              <a:t>Strateg. Allianzen,</a:t>
            </a:r>
          </a:p>
          <a:p>
            <a:pPr algn="ctr"/>
            <a:r>
              <a:rPr lang="de-DE" altLang="de-DE" sz="1000"/>
              <a:t>Kooperationen,</a:t>
            </a:r>
          </a:p>
          <a:p>
            <a:pPr algn="ctr"/>
            <a:r>
              <a:rPr lang="de-DE" altLang="de-DE" sz="1000"/>
              <a:t>PPP</a:t>
            </a:r>
          </a:p>
        </p:txBody>
      </p:sp>
      <p:cxnSp>
        <p:nvCxnSpPr>
          <p:cNvPr id="167016" name="AutoShape 104">
            <a:extLst>
              <a:ext uri="{FF2B5EF4-FFF2-40B4-BE49-F238E27FC236}">
                <a16:creationId xmlns:a16="http://schemas.microsoft.com/office/drawing/2014/main" id="{F710C278-C4DC-B54B-913D-7D1CBE86425F}"/>
              </a:ext>
            </a:extLst>
          </p:cNvPr>
          <p:cNvCxnSpPr>
            <a:cxnSpLocks noChangeShapeType="1"/>
            <a:stCxn id="167015" idx="1"/>
            <a:endCxn id="166931" idx="4"/>
          </p:cNvCxnSpPr>
          <p:nvPr/>
        </p:nvCxnSpPr>
        <p:spPr bwMode="auto">
          <a:xfrm rot="10800000">
            <a:off x="3848100" y="5867400"/>
            <a:ext cx="952500" cy="1984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17" name="AutoShape 105">
            <a:extLst>
              <a:ext uri="{FF2B5EF4-FFF2-40B4-BE49-F238E27FC236}">
                <a16:creationId xmlns:a16="http://schemas.microsoft.com/office/drawing/2014/main" id="{69F0EA2C-DC72-E448-908F-80F47441D426}"/>
              </a:ext>
            </a:extLst>
          </p:cNvPr>
          <p:cNvCxnSpPr>
            <a:cxnSpLocks noChangeShapeType="1"/>
            <a:stCxn id="167015" idx="3"/>
            <a:endCxn id="166930" idx="4"/>
          </p:cNvCxnSpPr>
          <p:nvPr/>
        </p:nvCxnSpPr>
        <p:spPr bwMode="auto">
          <a:xfrm flipV="1">
            <a:off x="5935663" y="5791200"/>
            <a:ext cx="350837" cy="274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18" name="AutoShape 106">
            <a:extLst>
              <a:ext uri="{FF2B5EF4-FFF2-40B4-BE49-F238E27FC236}">
                <a16:creationId xmlns:a16="http://schemas.microsoft.com/office/drawing/2014/main" id="{A07FE6AF-C2EC-344A-B7E7-B64504B4FA2E}"/>
              </a:ext>
            </a:extLst>
          </p:cNvPr>
          <p:cNvCxnSpPr>
            <a:cxnSpLocks noChangeShapeType="1"/>
            <a:stCxn id="166931" idx="2"/>
            <a:endCxn id="166927" idx="5"/>
          </p:cNvCxnSpPr>
          <p:nvPr/>
        </p:nvCxnSpPr>
        <p:spPr bwMode="auto">
          <a:xfrm rot="10800000">
            <a:off x="2511425" y="5191125"/>
            <a:ext cx="841375" cy="4857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019" name="Text Box 107">
            <a:extLst>
              <a:ext uri="{FF2B5EF4-FFF2-40B4-BE49-F238E27FC236}">
                <a16:creationId xmlns:a16="http://schemas.microsoft.com/office/drawing/2014/main" id="{DD0383B2-26C9-8641-8CE4-B8817563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51325"/>
            <a:ext cx="727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/>
              <a:t>B.A./M.A.</a:t>
            </a:r>
          </a:p>
        </p:txBody>
      </p:sp>
      <p:cxnSp>
        <p:nvCxnSpPr>
          <p:cNvPr id="167020" name="AutoShape 108">
            <a:extLst>
              <a:ext uri="{FF2B5EF4-FFF2-40B4-BE49-F238E27FC236}">
                <a16:creationId xmlns:a16="http://schemas.microsoft.com/office/drawing/2014/main" id="{58554441-5B80-5944-9310-31CB0C16EDE6}"/>
              </a:ext>
            </a:extLst>
          </p:cNvPr>
          <p:cNvCxnSpPr>
            <a:cxnSpLocks noChangeShapeType="1"/>
            <a:stCxn id="166972" idx="2"/>
            <a:endCxn id="167019" idx="1"/>
          </p:cNvCxnSpPr>
          <p:nvPr/>
        </p:nvCxnSpPr>
        <p:spPr bwMode="auto">
          <a:xfrm rot="16200000" flipH="1">
            <a:off x="1839912" y="3851276"/>
            <a:ext cx="106363" cy="9382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21" name="AutoShape 109">
            <a:extLst>
              <a:ext uri="{FF2B5EF4-FFF2-40B4-BE49-F238E27FC236}">
                <a16:creationId xmlns:a16="http://schemas.microsoft.com/office/drawing/2014/main" id="{C0BB68AC-E112-7E40-8CBC-995DA6984569}"/>
              </a:ext>
            </a:extLst>
          </p:cNvPr>
          <p:cNvCxnSpPr>
            <a:cxnSpLocks noChangeShapeType="1"/>
            <a:stCxn id="167019" idx="2"/>
            <a:endCxn id="166927" idx="0"/>
          </p:cNvCxnSpPr>
          <p:nvPr/>
        </p:nvCxnSpPr>
        <p:spPr bwMode="auto">
          <a:xfrm rot="5400000">
            <a:off x="2277269" y="4352131"/>
            <a:ext cx="304800" cy="5921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22" name="AutoShape 110">
            <a:extLst>
              <a:ext uri="{FF2B5EF4-FFF2-40B4-BE49-F238E27FC236}">
                <a16:creationId xmlns:a16="http://schemas.microsoft.com/office/drawing/2014/main" id="{7E683926-BC5B-164D-BD82-D76B32262171}"/>
              </a:ext>
            </a:extLst>
          </p:cNvPr>
          <p:cNvCxnSpPr>
            <a:cxnSpLocks noChangeShapeType="1"/>
            <a:stCxn id="166931" idx="4"/>
            <a:endCxn id="166928" idx="6"/>
          </p:cNvCxnSpPr>
          <p:nvPr/>
        </p:nvCxnSpPr>
        <p:spPr bwMode="auto">
          <a:xfrm rot="5400000" flipH="1" flipV="1">
            <a:off x="4533900" y="2324100"/>
            <a:ext cx="2857500" cy="4229100"/>
          </a:xfrm>
          <a:prstGeom prst="curvedConnector4">
            <a:avLst>
              <a:gd name="adj1" fmla="val -22722"/>
              <a:gd name="adj2" fmla="val 113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23" name="AutoShape 111">
            <a:extLst>
              <a:ext uri="{FF2B5EF4-FFF2-40B4-BE49-F238E27FC236}">
                <a16:creationId xmlns:a16="http://schemas.microsoft.com/office/drawing/2014/main" id="{095E8F8F-FD4A-7445-A6CE-F0D5C38E31C6}"/>
              </a:ext>
            </a:extLst>
          </p:cNvPr>
          <p:cNvCxnSpPr>
            <a:cxnSpLocks noChangeShapeType="1"/>
            <a:stCxn id="166945" idx="2"/>
            <a:endCxn id="167019" idx="0"/>
          </p:cNvCxnSpPr>
          <p:nvPr/>
        </p:nvCxnSpPr>
        <p:spPr bwMode="auto">
          <a:xfrm rot="5400000">
            <a:off x="2405063" y="3765550"/>
            <a:ext cx="806450" cy="165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24" name="AutoShape 112">
            <a:extLst>
              <a:ext uri="{FF2B5EF4-FFF2-40B4-BE49-F238E27FC236}">
                <a16:creationId xmlns:a16="http://schemas.microsoft.com/office/drawing/2014/main" id="{C290A2A3-B895-7242-843F-1436E6261C2D}"/>
              </a:ext>
            </a:extLst>
          </p:cNvPr>
          <p:cNvCxnSpPr>
            <a:cxnSpLocks noChangeShapeType="1"/>
            <a:stCxn id="166961" idx="2"/>
            <a:endCxn id="166931" idx="4"/>
          </p:cNvCxnSpPr>
          <p:nvPr/>
        </p:nvCxnSpPr>
        <p:spPr bwMode="auto">
          <a:xfrm rot="5400000">
            <a:off x="5581650" y="3692525"/>
            <a:ext cx="441325" cy="3908425"/>
          </a:xfrm>
          <a:prstGeom prst="curvedConnector3">
            <a:avLst>
              <a:gd name="adj1" fmla="val 2118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25" name="AutoShape 113">
            <a:extLst>
              <a:ext uri="{FF2B5EF4-FFF2-40B4-BE49-F238E27FC236}">
                <a16:creationId xmlns:a16="http://schemas.microsoft.com/office/drawing/2014/main" id="{0F226C43-74AB-FD4A-B82D-154922EDE528}"/>
              </a:ext>
            </a:extLst>
          </p:cNvPr>
          <p:cNvCxnSpPr>
            <a:cxnSpLocks noChangeShapeType="1"/>
            <a:stCxn id="166940" idx="3"/>
            <a:endCxn id="166928" idx="0"/>
          </p:cNvCxnSpPr>
          <p:nvPr/>
        </p:nvCxnSpPr>
        <p:spPr bwMode="auto">
          <a:xfrm>
            <a:off x="7315200" y="2544763"/>
            <a:ext cx="228600" cy="2746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026" name="AutoShape 114">
            <a:extLst>
              <a:ext uri="{FF2B5EF4-FFF2-40B4-BE49-F238E27FC236}">
                <a16:creationId xmlns:a16="http://schemas.microsoft.com/office/drawing/2014/main" id="{3E41C5A8-2397-F948-A5DD-84C0718715B7}"/>
              </a:ext>
            </a:extLst>
          </p:cNvPr>
          <p:cNvCxnSpPr>
            <a:cxnSpLocks noChangeShapeType="1"/>
            <a:stCxn id="166971" idx="2"/>
            <a:endCxn id="166945" idx="1"/>
          </p:cNvCxnSpPr>
          <p:nvPr/>
        </p:nvCxnSpPr>
        <p:spPr bwMode="auto">
          <a:xfrm rot="16200000" flipH="1">
            <a:off x="2236787" y="2935288"/>
            <a:ext cx="334963" cy="287338"/>
          </a:xfrm>
          <a:prstGeom prst="curvedConnector2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5AC41686-EFCA-874F-896F-64626CF34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90E2-7082-7549-9A0E-1A645B45BAA3}" type="slidenum">
              <a:rPr lang="de-DE" altLang="de-DE"/>
              <a:pPr/>
              <a:t>8</a:t>
            </a:fld>
            <a:endParaRPr lang="de-DE" altLang="de-DE" b="0"/>
          </a:p>
        </p:txBody>
      </p:sp>
      <p:sp>
        <p:nvSpPr>
          <p:cNvPr id="167938" name="Text Box 2">
            <a:extLst>
              <a:ext uri="{FF2B5EF4-FFF2-40B4-BE49-F238E27FC236}">
                <a16:creationId xmlns:a16="http://schemas.microsoft.com/office/drawing/2014/main" id="{3E168FCC-7BBB-A140-A66F-66C68E1E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EB39FD27-B0B1-DB40-8D57-6390B612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971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/>
              <a:t>Stimmzettel </a:t>
            </a:r>
          </a:p>
        </p:txBody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1B47F45F-2F12-204D-B9CF-523B049DA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48006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200"/>
              <a:t>Best Paper Award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121D19A-76F3-E14F-B90F-44B8691EA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968C-760D-E348-B45B-7B37CD2EA30F}" type="slidenum">
              <a:rPr lang="de-DE" altLang="de-DE"/>
              <a:pPr/>
              <a:t>9</a:t>
            </a:fld>
            <a:endParaRPr lang="de-DE" altLang="de-DE" b="0"/>
          </a:p>
        </p:txBody>
      </p:sp>
      <p:sp>
        <p:nvSpPr>
          <p:cNvPr id="169986" name="Text Box 2">
            <a:extLst>
              <a:ext uri="{FF2B5EF4-FFF2-40B4-BE49-F238E27FC236}">
                <a16:creationId xmlns:a16="http://schemas.microsoft.com/office/drawing/2014/main" id="{D434477D-EB84-1248-B78C-7A6BBEB9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9DAE197-C3F7-9848-AA7D-99D6E2F8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971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/>
              <a:t>3. Workshop</a:t>
            </a: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096B0744-29B9-D041-AA9F-1211AA2AD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48006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200"/>
              <a:t>22. und 23. Februar 2001</a:t>
            </a: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Macintosh PowerPoint</Application>
  <PresentationFormat>Bildschirmpräsentation (4:3)</PresentationFormat>
  <Paragraphs>271</Paragraphs>
  <Slides>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Times New Roman</vt:lpstr>
      <vt:lpstr>Office</vt:lpstr>
      <vt:lpstr>Microsoft Clip Gallery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AG</dc:creator>
  <cp:lastModifiedBy>Detlef Müller-Böling</cp:lastModifiedBy>
  <cp:revision>101</cp:revision>
  <dcterms:created xsi:type="dcterms:W3CDTF">1999-12-16T09:28:54Z</dcterms:created>
  <dcterms:modified xsi:type="dcterms:W3CDTF">2022-02-26T09:41:55Z</dcterms:modified>
</cp:coreProperties>
</file>