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16"/>
  </p:notesMasterIdLst>
  <p:sldIdLst>
    <p:sldId id="271" r:id="rId2"/>
    <p:sldId id="272" r:id="rId3"/>
    <p:sldId id="256" r:id="rId4"/>
    <p:sldId id="265" r:id="rId5"/>
    <p:sldId id="258" r:id="rId6"/>
    <p:sldId id="270" r:id="rId7"/>
    <p:sldId id="263" r:id="rId8"/>
    <p:sldId id="266" r:id="rId9"/>
    <p:sldId id="259" r:id="rId10"/>
    <p:sldId id="261" r:id="rId11"/>
    <p:sldId id="264" r:id="rId12"/>
    <p:sldId id="268" r:id="rId13"/>
    <p:sldId id="267" r:id="rId14"/>
    <p:sldId id="273" r:id="rId15"/>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768">
          <p15:clr>
            <a:srgbClr val="A4A3A4"/>
          </p15:clr>
        </p15:guide>
        <p15:guide id="2" pos="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768"/>
        <p:guide pos="2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emf"/><Relationship Id="rId1" Type="http://schemas.openxmlformats.org/officeDocument/2006/relationships/image" Target="../media/image3.emf"/><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08F2606-EB1F-FE41-9D33-8F21F1C300F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20483" name="Rectangle 3">
            <a:extLst>
              <a:ext uri="{FF2B5EF4-FFF2-40B4-BE49-F238E27FC236}">
                <a16:creationId xmlns:a16="http://schemas.microsoft.com/office/drawing/2014/main" id="{3C470660-39F3-E449-8216-51EFA9D03BCB}"/>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20484" name="Rectangle 4">
            <a:extLst>
              <a:ext uri="{FF2B5EF4-FFF2-40B4-BE49-F238E27FC236}">
                <a16:creationId xmlns:a16="http://schemas.microsoft.com/office/drawing/2014/main" id="{277F12D3-A15D-6B42-84E9-A6807D0B71AF}"/>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a:extLst>
              <a:ext uri="{FF2B5EF4-FFF2-40B4-BE49-F238E27FC236}">
                <a16:creationId xmlns:a16="http://schemas.microsoft.com/office/drawing/2014/main" id="{2B6B67B7-75D7-684E-B247-E7A3577943B1}"/>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0486" name="Rectangle 6">
            <a:extLst>
              <a:ext uri="{FF2B5EF4-FFF2-40B4-BE49-F238E27FC236}">
                <a16:creationId xmlns:a16="http://schemas.microsoft.com/office/drawing/2014/main" id="{CCB6D74D-EEF0-4B4D-932D-11A46CBBE589}"/>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20487" name="Rectangle 7">
            <a:extLst>
              <a:ext uri="{FF2B5EF4-FFF2-40B4-BE49-F238E27FC236}">
                <a16:creationId xmlns:a16="http://schemas.microsoft.com/office/drawing/2014/main" id="{76B1799A-57AA-3740-924F-30EC27CE5973}"/>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06CE0DC-9144-A041-BE3D-DC5ADBB03CDC}"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CEF3AFA-569A-C845-87C6-F8325E20F6B5}"/>
              </a:ext>
            </a:extLst>
          </p:cNvPr>
          <p:cNvSpPr>
            <a:spLocks noGrp="1" noChangeArrowheads="1"/>
          </p:cNvSpPr>
          <p:nvPr>
            <p:ph type="sldNum" sz="quarter" idx="5"/>
          </p:nvPr>
        </p:nvSpPr>
        <p:spPr>
          <a:ln/>
        </p:spPr>
        <p:txBody>
          <a:bodyPr/>
          <a:lstStyle/>
          <a:p>
            <a:fld id="{649ED521-978F-C24A-B751-EE6599D8ACC5}" type="slidenum">
              <a:rPr lang="de-DE" altLang="de-DE"/>
              <a:pPr/>
              <a:t>2</a:t>
            </a:fld>
            <a:endParaRPr lang="de-DE" altLang="de-DE"/>
          </a:p>
        </p:txBody>
      </p:sp>
      <p:sp>
        <p:nvSpPr>
          <p:cNvPr id="19458" name="Rectangle 1026">
            <a:extLst>
              <a:ext uri="{FF2B5EF4-FFF2-40B4-BE49-F238E27FC236}">
                <a16:creationId xmlns:a16="http://schemas.microsoft.com/office/drawing/2014/main" id="{9A8E0C4B-D528-5B40-865E-71EB47DAF606}"/>
              </a:ext>
            </a:extLst>
          </p:cNvPr>
          <p:cNvSpPr>
            <a:spLocks noChangeArrowheads="1" noTextEdit="1"/>
          </p:cNvSpPr>
          <p:nvPr>
            <p:ph type="sldImg"/>
          </p:nvPr>
        </p:nvSpPr>
        <p:spPr>
          <a:ln/>
        </p:spPr>
      </p:sp>
      <p:sp>
        <p:nvSpPr>
          <p:cNvPr id="19459" name="Rectangle 1027">
            <a:extLst>
              <a:ext uri="{FF2B5EF4-FFF2-40B4-BE49-F238E27FC236}">
                <a16:creationId xmlns:a16="http://schemas.microsoft.com/office/drawing/2014/main" id="{3C4318A1-847D-3441-AD94-2DA851A0C2D3}"/>
              </a:ext>
            </a:extLst>
          </p:cNvPr>
          <p:cNvSpPr>
            <a:spLocks noGrp="1" noChangeArrowheads="1"/>
          </p:cNvSpPr>
          <p:nvPr>
            <p:ph type="body" idx="1"/>
          </p:nvPr>
        </p:nvSpPr>
        <p:spPr/>
        <p:txBody>
          <a:bodyPr/>
          <a:lstStyle/>
          <a:p>
            <a:r>
              <a:rPr lang="de-DE" altLang="de-DE"/>
              <a:t>Wir haben dies von unserer Gründung im Mai 1994 an getan. Wider den Strich zu denken. Alte Leitbilder offenzulegen, wie das Denken in Hochschule als Gelehrtenrepublik, nachgeordnete Behörde, Gruppeninstitution oder Dienstleistungsunternehmen.</a:t>
            </a:r>
          </a:p>
          <a:p>
            <a:r>
              <a:rPr lang="de-DE" altLang="de-DE"/>
              <a:t>Vor genau fünf Jahren und das ist der Anlass für unser heutiges Symposium haben wir erstmals versucht, Vorschläge für ein neues Leitbild der Hochschule zu formulieren. Auf unserer Auftaktveranstaltung in Gütersloh habe gesagt</a:t>
            </a:r>
          </a:p>
          <a:p>
            <a:r>
              <a:rPr lang="de-DE" altLang="de-DE"/>
              <a:t>Hochschulen sollten </a:t>
            </a:r>
            <a:r>
              <a:rPr lang="de-DE" altLang="de-DE" b="1">
                <a:cs typeface="Times New Roman" panose="02020603050405020304" pitchFamily="18" charset="0"/>
              </a:rPr>
              <a:t>autonom</a:t>
            </a:r>
            <a:r>
              <a:rPr lang="de-DE" altLang="de-DE">
                <a:cs typeface="Times New Roman" panose="02020603050405020304" pitchFamily="18" charset="0"/>
              </a:rPr>
              <a:t> sein, d.h sei sollten ihre eigenen Angelegenheiten selbst in die Hand nehmen können. Dazu benötigen sie Entscheidungsspielräume vom Staat und Entscheidungsfähigkeit intern.	</a:t>
            </a:r>
          </a:p>
          <a:p>
            <a:r>
              <a:rPr lang="de-DE" altLang="de-DE">
                <a:cs typeface="Times New Roman" panose="02020603050405020304" pitchFamily="18" charset="0"/>
              </a:rPr>
              <a:t>Hochschulen müssen </a:t>
            </a:r>
            <a:r>
              <a:rPr lang="de-DE" altLang="de-DE" b="1">
                <a:cs typeface="Times New Roman" panose="02020603050405020304" pitchFamily="18" charset="0"/>
              </a:rPr>
              <a:t>Wissenschaftlichkeit</a:t>
            </a:r>
            <a:r>
              <a:rPr lang="de-DE" altLang="de-DE">
                <a:cs typeface="Times New Roman" panose="02020603050405020304" pitchFamily="18" charset="0"/>
              </a:rPr>
              <a:t> als oberste Leitmaxime leben. Das bedeutet Qualitätssicherungsinstrumente die über das Berufungsverfahren hinausgehen.</a:t>
            </a:r>
          </a:p>
          <a:p>
            <a:r>
              <a:rPr lang="de-DE" altLang="de-DE"/>
              <a:t>Hochschulen müssen sich weiterhin dem</a:t>
            </a:r>
            <a:r>
              <a:rPr lang="de-DE" altLang="de-DE" b="1"/>
              <a:t> Wettbewerb </a:t>
            </a:r>
            <a:r>
              <a:rPr lang="de-DE" altLang="de-DE"/>
              <a:t>stellen, sie müssen wettbewerbsfähig - national und international - gemacht werden. Die Fiktion der Gleichheit aller Hochschulen ist aufzuheben.</a:t>
            </a:r>
          </a:p>
          <a:p>
            <a:r>
              <a:rPr lang="de-DE" altLang="de-DE"/>
              <a:t>Dazu müssen die Hochschulen sich</a:t>
            </a:r>
            <a:r>
              <a:rPr lang="de-DE" altLang="de-DE" b="1"/>
              <a:t> profilieren</a:t>
            </a:r>
            <a:r>
              <a:rPr lang="de-DE" altLang="de-DE"/>
              <a:t>, d.h. mit Hilfe strategischer Positionierungen abheben von anderen. </a:t>
            </a:r>
          </a:p>
          <a:p>
            <a:r>
              <a:rPr lang="de-DE" altLang="de-DE"/>
              <a:t>Letztlich - so hatte ich damals gesagt - müssen die</a:t>
            </a:r>
            <a:r>
              <a:rPr lang="de-DE" altLang="de-DE" b="1"/>
              <a:t> Hochschulen wirtschaftlich</a:t>
            </a:r>
            <a:r>
              <a:rPr lang="de-DE" altLang="de-DE"/>
              <a:t> wirken, d.h. sehr viel stärker ihre Kosten einerseits, aber auch ihre Finanzquellen andererseits selbst beeinflussen und bestimmen können.</a:t>
            </a:r>
          </a:p>
          <a:p>
            <a:r>
              <a:rPr lang="de-DE" altLang="de-DE"/>
              <a:t>Zu diesen fünf Kriterien sind zwischenzeitlich die Kriterien</a:t>
            </a:r>
          </a:p>
          <a:p>
            <a:r>
              <a:rPr lang="de-DE" altLang="de-DE" b="1"/>
              <a:t>virtuell</a:t>
            </a:r>
            <a:r>
              <a:rPr lang="de-DE" altLang="de-DE"/>
              <a:t> und </a:t>
            </a:r>
            <a:r>
              <a:rPr lang="de-DE" altLang="de-DE" b="1"/>
              <a:t>international</a:t>
            </a:r>
            <a:r>
              <a:rPr lang="de-DE" altLang="de-DE"/>
              <a:t> dazugekommen. Gerade unter Konkurrenzgesichtspunkten können wir uns einer Ausrichtung unserer Hochschulen am Umgang mit neuen Wissensmedien im internationalen Kontext nicht verschließen. </a:t>
            </a:r>
          </a:p>
          <a:p>
            <a:r>
              <a:rPr lang="de-DE" altLang="de-DE"/>
              <a:t>In den letzten Jahren haben wir unsere Arbeit ausgerichtet an diesen Kriterien in einer integrierten Sichtweise, auch wenn das vielleicht nicht immer deutlich geworden ist. Unsere Arbeit will ich an CHE-Symposien nachzeichnen. Mit diesen Symposien wollten wir die  Entwicklung vorantreiben und agenda setting betreiben.</a:t>
            </a:r>
          </a:p>
          <a:p>
            <a:endParaRPr lang="de-DE" altLang="de-DE"/>
          </a:p>
          <a:p>
            <a:endParaRPr lang="de-DE" altLang="de-DE"/>
          </a:p>
          <a:p>
            <a:endParaRPr lang="de-DE" altLang="de-DE"/>
          </a:p>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CA9A2-0CC7-2941-8230-07F2B84BF8B3}"/>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5B82309-24D6-6A4E-9556-7CCBFC3A5C8E}"/>
              </a:ext>
            </a:extLst>
          </p:cNvPr>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Tree>
    <p:extLst>
      <p:ext uri="{BB962C8B-B14F-4D97-AF65-F5344CB8AC3E}">
        <p14:creationId xmlns:p14="http://schemas.microsoft.com/office/powerpoint/2010/main" val="366099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05208E-4644-924E-9F63-ABD45845CCCB}"/>
              </a:ext>
            </a:extLst>
          </p:cNvPr>
          <p:cNvSpPr>
            <a:spLocks noGrp="1"/>
          </p:cNvSpPr>
          <p:nvPr>
            <p:ph type="title"/>
          </p:nvPr>
        </p:nvSpPr>
        <p:spPr>
          <a:xfrm>
            <a:off x="628650" y="365125"/>
            <a:ext cx="7886700" cy="1325563"/>
          </a:xfrm>
          <a:prstGeom prst="rect">
            <a:avLst/>
          </a:prstGeom>
        </p:spPr>
        <p:txBody>
          <a:bodyPr/>
          <a:lstStyle/>
          <a:p>
            <a:r>
              <a:rPr lang="de-DE"/>
              <a:t>Mastertitelformat bearbeiten</a:t>
            </a:r>
          </a:p>
        </p:txBody>
      </p:sp>
      <p:sp>
        <p:nvSpPr>
          <p:cNvPr id="3" name="Vertikaler Textplatzhalter 2">
            <a:extLst>
              <a:ext uri="{FF2B5EF4-FFF2-40B4-BE49-F238E27FC236}">
                <a16:creationId xmlns:a16="http://schemas.microsoft.com/office/drawing/2014/main" id="{725BA9CB-4895-A040-BCA5-BD9CB5EF21C4}"/>
              </a:ext>
            </a:extLst>
          </p:cNvPr>
          <p:cNvSpPr>
            <a:spLocks noGrp="1"/>
          </p:cNvSpPr>
          <p:nvPr>
            <p:ph type="body" orient="vert" idx="1"/>
          </p:nvPr>
        </p:nvSpPr>
        <p:spPr>
          <a:xfrm>
            <a:off x="628650" y="1825625"/>
            <a:ext cx="7886700" cy="4351338"/>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753996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36C3474-7CEA-0343-924E-B2ADBF5F9D05}"/>
              </a:ext>
            </a:extLst>
          </p:cNvPr>
          <p:cNvSpPr>
            <a:spLocks noGrp="1"/>
          </p:cNvSpPr>
          <p:nvPr>
            <p:ph type="title" orient="vert"/>
          </p:nvPr>
        </p:nvSpPr>
        <p:spPr>
          <a:xfrm>
            <a:off x="6543675" y="365125"/>
            <a:ext cx="1971675" cy="5811838"/>
          </a:xfrm>
          <a:prstGeom prst="rect">
            <a:avLst/>
          </a:prstGeo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AA6E8C2-F9A9-C448-8201-21D5ADB7D2B5}"/>
              </a:ext>
            </a:extLst>
          </p:cNvPr>
          <p:cNvSpPr>
            <a:spLocks noGrp="1"/>
          </p:cNvSpPr>
          <p:nvPr>
            <p:ph type="body" orient="vert" idx="1"/>
          </p:nvPr>
        </p:nvSpPr>
        <p:spPr>
          <a:xfrm>
            <a:off x="628650" y="365125"/>
            <a:ext cx="5762625" cy="5811838"/>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15148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31FC1-8A59-ED4F-86C0-1FC70BEF5854}"/>
              </a:ext>
            </a:extLst>
          </p:cNvPr>
          <p:cNvSpPr>
            <a:spLocks noGrp="1"/>
          </p:cNvSpPr>
          <p:nvPr>
            <p:ph type="title"/>
          </p:nvPr>
        </p:nvSpPr>
        <p:spPr>
          <a:xfrm>
            <a:off x="628650" y="365125"/>
            <a:ext cx="7886700"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57BA1DFE-A580-5D4D-BE0D-05734F80DD5A}"/>
              </a:ext>
            </a:extLst>
          </p:cNvPr>
          <p:cNvSpPr>
            <a:spLocks noGrp="1"/>
          </p:cNvSpPr>
          <p:nvPr>
            <p:ph idx="1"/>
          </p:nvPr>
        </p:nvSpPr>
        <p:spPr>
          <a:xfrm>
            <a:off x="628650" y="1825625"/>
            <a:ext cx="788670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631457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F5A12B-EAAA-5348-A26E-405D4AB8D92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0C22C9A-6616-4D46-A742-D941949ECF10}"/>
              </a:ext>
            </a:extLst>
          </p:cNvPr>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Tree>
    <p:extLst>
      <p:ext uri="{BB962C8B-B14F-4D97-AF65-F5344CB8AC3E}">
        <p14:creationId xmlns:p14="http://schemas.microsoft.com/office/powerpoint/2010/main" val="276496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DC149-87E4-114D-A467-0B2B8BD3F014}"/>
              </a:ext>
            </a:extLst>
          </p:cNvPr>
          <p:cNvSpPr>
            <a:spLocks noGrp="1"/>
          </p:cNvSpPr>
          <p:nvPr>
            <p:ph type="title"/>
          </p:nvPr>
        </p:nvSpPr>
        <p:spPr>
          <a:xfrm>
            <a:off x="628650" y="365125"/>
            <a:ext cx="7886700"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485EAA6F-34FB-F24C-9E41-B7888789A2F6}"/>
              </a:ext>
            </a:extLst>
          </p:cNvPr>
          <p:cNvSpPr>
            <a:spLocks noGrp="1"/>
          </p:cNvSpPr>
          <p:nvPr>
            <p:ph sz="half" idx="1"/>
          </p:nvPr>
        </p:nvSpPr>
        <p:spPr>
          <a:xfrm>
            <a:off x="628650" y="1825625"/>
            <a:ext cx="386715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C58191B-2D78-DC4A-A52D-BDD85892BEF2}"/>
              </a:ext>
            </a:extLst>
          </p:cNvPr>
          <p:cNvSpPr>
            <a:spLocks noGrp="1"/>
          </p:cNvSpPr>
          <p:nvPr>
            <p:ph sz="half" idx="2"/>
          </p:nvPr>
        </p:nvSpPr>
        <p:spPr>
          <a:xfrm>
            <a:off x="4648200" y="1825625"/>
            <a:ext cx="386715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781886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96A1B1-AE80-C541-A091-F1C11DEDFA3E}"/>
              </a:ext>
            </a:extLst>
          </p:cNvPr>
          <p:cNvSpPr>
            <a:spLocks noGrp="1"/>
          </p:cNvSpPr>
          <p:nvPr>
            <p:ph type="title"/>
          </p:nvPr>
        </p:nvSpPr>
        <p:spPr>
          <a:xfrm>
            <a:off x="630238" y="365125"/>
            <a:ext cx="7886700" cy="1325563"/>
          </a:xfrm>
          <a:prstGeom prst="rect">
            <a:avLst/>
          </a:prstGeom>
        </p:spPr>
        <p:txBody>
          <a:bodyPr/>
          <a:lstStyle/>
          <a:p>
            <a:r>
              <a:rPr lang="de-DE"/>
              <a:t>Mastertitelformat bearbeiten</a:t>
            </a:r>
          </a:p>
        </p:txBody>
      </p:sp>
      <p:sp>
        <p:nvSpPr>
          <p:cNvPr id="3" name="Textplatzhalter 2">
            <a:extLst>
              <a:ext uri="{FF2B5EF4-FFF2-40B4-BE49-F238E27FC236}">
                <a16:creationId xmlns:a16="http://schemas.microsoft.com/office/drawing/2014/main" id="{BAF14C76-2CF5-2B43-89B5-B6B5BE440E7A}"/>
              </a:ext>
            </a:extLst>
          </p:cNvPr>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06A8EB2-35E0-D246-84F2-FED93CEB507F}"/>
              </a:ext>
            </a:extLst>
          </p:cNvPr>
          <p:cNvSpPr>
            <a:spLocks noGrp="1"/>
          </p:cNvSpPr>
          <p:nvPr>
            <p:ph sz="half" idx="2"/>
          </p:nvPr>
        </p:nvSpPr>
        <p:spPr>
          <a:xfrm>
            <a:off x="630238" y="2505075"/>
            <a:ext cx="3868737"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EABC1C6-C891-6248-8A52-254600DCB848}"/>
              </a:ext>
            </a:extLst>
          </p:cNvPr>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25373EC-86C2-B045-A043-C7FB62499391}"/>
              </a:ext>
            </a:extLst>
          </p:cNvPr>
          <p:cNvSpPr>
            <a:spLocks noGrp="1"/>
          </p:cNvSpPr>
          <p:nvPr>
            <p:ph sz="quarter" idx="4"/>
          </p:nvPr>
        </p:nvSpPr>
        <p:spPr>
          <a:xfrm>
            <a:off x="4629150" y="2505075"/>
            <a:ext cx="3887788"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14254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A18EC3-89EC-5A48-A396-9CD6EFD8DB84}"/>
              </a:ext>
            </a:extLst>
          </p:cNvPr>
          <p:cNvSpPr>
            <a:spLocks noGrp="1"/>
          </p:cNvSpPr>
          <p:nvPr>
            <p:ph type="title"/>
          </p:nvPr>
        </p:nvSpPr>
        <p:spPr>
          <a:xfrm>
            <a:off x="628650" y="365125"/>
            <a:ext cx="7886700" cy="1325563"/>
          </a:xfrm>
          <a:prstGeom prst="rect">
            <a:avLst/>
          </a:prstGeom>
        </p:spPr>
        <p:txBody>
          <a:bodyPr/>
          <a:lstStyle/>
          <a:p>
            <a:r>
              <a:rPr lang="de-DE"/>
              <a:t>Mastertitelformat bearbeiten</a:t>
            </a:r>
          </a:p>
        </p:txBody>
      </p:sp>
    </p:spTree>
    <p:extLst>
      <p:ext uri="{BB962C8B-B14F-4D97-AF65-F5344CB8AC3E}">
        <p14:creationId xmlns:p14="http://schemas.microsoft.com/office/powerpoint/2010/main" val="259274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5253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F887CB-EFE2-3344-899F-4F03AF4143FC}"/>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E89C573-D433-1145-80C4-1DC504AE9220}"/>
              </a:ext>
            </a:extLst>
          </p:cNvPr>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F376C59-8890-A941-A48A-B39EF4B14903}"/>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122912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94AEC4-5F46-334C-9730-823920E2B0E9}"/>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E0FE6DE-4DAE-3A46-B509-7094EC1EF937}"/>
              </a:ext>
            </a:extLst>
          </p:cNvPr>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9ACD3BEA-3D53-3642-86BD-0669AF58ADDB}"/>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3923962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a:extLst>
              <a:ext uri="{FF2B5EF4-FFF2-40B4-BE49-F238E27FC236}">
                <a16:creationId xmlns:a16="http://schemas.microsoft.com/office/drawing/2014/main" id="{72926128-C213-934E-B98B-6ABEDA167087}"/>
              </a:ext>
            </a:extLst>
          </p:cNvPr>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3400" y="1181100"/>
            <a:ext cx="8077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2" name="Line 8">
            <a:extLst>
              <a:ext uri="{FF2B5EF4-FFF2-40B4-BE49-F238E27FC236}">
                <a16:creationId xmlns:a16="http://schemas.microsoft.com/office/drawing/2014/main" id="{F3A9F522-9D6A-4343-8437-E4AC4EF9ABFD}"/>
              </a:ext>
            </a:extLst>
          </p:cNvPr>
          <p:cNvSpPr>
            <a:spLocks noChangeShapeType="1"/>
          </p:cNvSpPr>
          <p:nvPr/>
        </p:nvSpPr>
        <p:spPr bwMode="auto">
          <a:xfrm>
            <a:off x="25400" y="1371600"/>
            <a:ext cx="7975600" cy="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a:extLst>
              <a:ext uri="{FF2B5EF4-FFF2-40B4-BE49-F238E27FC236}">
                <a16:creationId xmlns:a16="http://schemas.microsoft.com/office/drawing/2014/main" id="{5C00799B-C7C3-0242-BE5B-04D5F800D43E}"/>
              </a:ext>
            </a:extLst>
          </p:cNvPr>
          <p:cNvSpPr>
            <a:spLocks noChangeArrowheads="1"/>
          </p:cNvSpPr>
          <p:nvPr/>
        </p:nvSpPr>
        <p:spPr bwMode="auto">
          <a:xfrm>
            <a:off x="5791200" y="6403975"/>
            <a:ext cx="333851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fld id="{6F5F7E20-66EA-8B4B-9FF9-2C8AD4D3BAB4}" type="slidenum">
              <a:rPr lang="de-DE" altLang="de-DE"/>
              <a:pPr/>
              <a:t>‹Nr.›</a:t>
            </a:fld>
            <a:r>
              <a:rPr lang="de-DE" altLang="de-DE"/>
              <a:t> </a:t>
            </a:r>
            <a:r>
              <a:rPr lang="de-DE" altLang="de-DE" sz="1000"/>
              <a:t>Expertenhearing IT an Hochschulen, 09.05.2000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oleObject" Target="../embeddings/oleObject5.bin"/><Relationship Id="rId18" Type="http://schemas.openxmlformats.org/officeDocument/2006/relationships/image" Target="../media/image9.emf"/><Relationship Id="rId3" Type="http://schemas.openxmlformats.org/officeDocument/2006/relationships/notesSlide" Target="../notesSlides/notesSlide1.xml"/><Relationship Id="rId7" Type="http://schemas.openxmlformats.org/officeDocument/2006/relationships/oleObject" Target="../embeddings/oleObject2.bin"/><Relationship Id="rId12" Type="http://schemas.openxmlformats.org/officeDocument/2006/relationships/image" Target="../media/image6.emf"/><Relationship Id="rId17" Type="http://schemas.openxmlformats.org/officeDocument/2006/relationships/oleObject" Target="../embeddings/oleObject7.bin"/><Relationship Id="rId2" Type="http://schemas.openxmlformats.org/officeDocument/2006/relationships/slideLayout" Target="../slideLayouts/slideLayout7.xml"/><Relationship Id="rId16" Type="http://schemas.openxmlformats.org/officeDocument/2006/relationships/image" Target="../media/image8.emf"/><Relationship Id="rId20" Type="http://schemas.openxmlformats.org/officeDocument/2006/relationships/image" Target="../media/image10.emf"/><Relationship Id="rId1" Type="http://schemas.openxmlformats.org/officeDocument/2006/relationships/vmlDrawing" Target="../drawings/vmlDrawing1.vml"/><Relationship Id="rId6" Type="http://schemas.openxmlformats.org/officeDocument/2006/relationships/image" Target="../media/image3.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5.emf"/><Relationship Id="rId19" Type="http://schemas.openxmlformats.org/officeDocument/2006/relationships/oleObject" Target="../embeddings/oleObject8.bin"/><Relationship Id="rId4" Type="http://schemas.openxmlformats.org/officeDocument/2006/relationships/image" Target="../media/image1.png"/><Relationship Id="rId9" Type="http://schemas.openxmlformats.org/officeDocument/2006/relationships/oleObject" Target="../embeddings/oleObject3.bin"/><Relationship Id="rId14" Type="http://schemas.openxmlformats.org/officeDocument/2006/relationships/image" Target="../media/image7.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a:extLst>
              <a:ext uri="{FF2B5EF4-FFF2-40B4-BE49-F238E27FC236}">
                <a16:creationId xmlns:a16="http://schemas.microsoft.com/office/drawing/2014/main" id="{4DEF808F-89A3-9F4A-8F31-FF7BB5A3D490}"/>
              </a:ext>
            </a:extLst>
          </p:cNvPr>
          <p:cNvSpPr>
            <a:spLocks noChangeArrowheads="1"/>
          </p:cNvSpPr>
          <p:nvPr/>
        </p:nvSpPr>
        <p:spPr bwMode="auto">
          <a:xfrm>
            <a:off x="685800" y="2286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lgn="ctr">
              <a:defRPr sz="4400">
                <a:solidFill>
                  <a:schemeClr val="tx2"/>
                </a:solidFill>
                <a:latin typeface="Times New Roman" panose="02020603050405020304" pitchFamily="18" charset="0"/>
              </a:defRPr>
            </a:lvl1pPr>
            <a:lvl2pPr algn="ctr">
              <a:defRPr sz="4400">
                <a:solidFill>
                  <a:schemeClr val="tx2"/>
                </a:solidFill>
                <a:latin typeface="Times New Roman" panose="02020603050405020304" pitchFamily="18" charset="0"/>
              </a:defRPr>
            </a:lvl2pPr>
            <a:lvl3pPr algn="ctr">
              <a:defRPr sz="4400">
                <a:solidFill>
                  <a:schemeClr val="tx2"/>
                </a:solidFill>
                <a:latin typeface="Times New Roman" panose="02020603050405020304" pitchFamily="18" charset="0"/>
              </a:defRPr>
            </a:lvl3pPr>
            <a:lvl4pPr algn="ctr">
              <a:defRPr sz="4400">
                <a:solidFill>
                  <a:schemeClr val="tx2"/>
                </a:solidFill>
                <a:latin typeface="Times New Roman" panose="02020603050405020304" pitchFamily="18" charset="0"/>
              </a:defRPr>
            </a:lvl4pPr>
            <a:lvl5pPr algn="ct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r>
              <a:rPr lang="de-DE" altLang="de-DE" sz="2400"/>
              <a:t>Expertenhearing „IT an Hochschulen“</a:t>
            </a:r>
            <a:r>
              <a:rPr lang="de-DE" altLang="de-DE"/>
              <a:t> </a:t>
            </a:r>
            <a:br>
              <a:rPr lang="de-DE" altLang="de-DE"/>
            </a:br>
            <a:r>
              <a:rPr lang="de-DE" altLang="de-DE" sz="2000"/>
              <a:t>9. Mai 2000</a:t>
            </a:r>
            <a:br>
              <a:rPr lang="de-DE" altLang="de-DE" sz="2000"/>
            </a:br>
            <a:br>
              <a:rPr lang="de-DE" altLang="de-DE" sz="2000"/>
            </a:br>
            <a:r>
              <a:rPr lang="de-DE" altLang="de-DE"/>
              <a:t>Status der IT-Unterstützung</a:t>
            </a:r>
          </a:p>
        </p:txBody>
      </p:sp>
      <p:sp>
        <p:nvSpPr>
          <p:cNvPr id="17411" name="Rectangle 1027">
            <a:extLst>
              <a:ext uri="{FF2B5EF4-FFF2-40B4-BE49-F238E27FC236}">
                <a16:creationId xmlns:a16="http://schemas.microsoft.com/office/drawing/2014/main" id="{BB5C36BE-668C-AD43-95D7-6A16440C698A}"/>
              </a:ext>
            </a:extLst>
          </p:cNvPr>
          <p:cNvSpPr>
            <a:spLocks noChangeArrowheads="1"/>
          </p:cNvSpPr>
          <p:nvPr/>
        </p:nvSpPr>
        <p:spPr bwMode="auto">
          <a:xfrm>
            <a:off x="1371600" y="38862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ctr">
              <a:spcBef>
                <a:spcPct val="20000"/>
              </a:spcBef>
              <a:defRPr sz="3200">
                <a:solidFill>
                  <a:schemeClr val="tx1"/>
                </a:solidFill>
                <a:latin typeface="Times New Roman" panose="02020603050405020304" pitchFamily="18" charset="0"/>
              </a:defRPr>
            </a:lvl1pPr>
            <a:lvl2pPr marL="742950" indent="-285750" algn="ctr">
              <a:spcBef>
                <a:spcPct val="20000"/>
              </a:spcBef>
              <a:defRPr sz="2800">
                <a:solidFill>
                  <a:schemeClr val="tx1"/>
                </a:solidFill>
                <a:latin typeface="Times New Roman" panose="02020603050405020304" pitchFamily="18" charset="0"/>
              </a:defRPr>
            </a:lvl2pPr>
            <a:lvl3pPr marL="1143000" indent="-228600" algn="ctr">
              <a:spcBef>
                <a:spcPct val="20000"/>
              </a:spcBef>
              <a:defRPr sz="2400">
                <a:solidFill>
                  <a:schemeClr val="tx1"/>
                </a:solidFill>
                <a:latin typeface="Times New Roman" panose="02020603050405020304" pitchFamily="18" charset="0"/>
              </a:defRPr>
            </a:lvl3pPr>
            <a:lvl4pPr marL="1600200" indent="-228600" algn="ctr">
              <a:spcBef>
                <a:spcPct val="20000"/>
              </a:spcBef>
              <a:defRPr sz="2000">
                <a:solidFill>
                  <a:schemeClr val="tx1"/>
                </a:solidFill>
                <a:latin typeface="Times New Roman" panose="02020603050405020304" pitchFamily="18" charset="0"/>
              </a:defRPr>
            </a:lvl4pPr>
            <a:lvl5pPr marL="2057400" indent="-228600" algn="ctr">
              <a:spcBef>
                <a:spcPct val="20000"/>
              </a:spcBef>
              <a:defRPr sz="2000">
                <a:solidFill>
                  <a:schemeClr val="tx1"/>
                </a:solidFill>
                <a:latin typeface="Times New Roman" panose="02020603050405020304" pitchFamily="18" charset="0"/>
              </a:defRPr>
            </a:lvl5pPr>
            <a:lvl6pPr marL="2514600" indent="-228600" algn="ctr" eaLnBrk="0" fontAlgn="base" hangingPunct="0">
              <a:spcBef>
                <a:spcPct val="2000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2000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2000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20000"/>
              </a:spcBef>
              <a:spcAft>
                <a:spcPct val="0"/>
              </a:spcAft>
              <a:defRPr sz="2000">
                <a:solidFill>
                  <a:schemeClr val="tx1"/>
                </a:solidFill>
                <a:latin typeface="Times New Roman" panose="02020603050405020304" pitchFamily="18" charset="0"/>
              </a:defRPr>
            </a:lvl9pPr>
          </a:lstStyle>
          <a:p>
            <a:r>
              <a:rPr lang="de-DE" altLang="de-DE"/>
              <a:t>Prof. Dr. Detlef Müller-Böling</a:t>
            </a:r>
          </a:p>
        </p:txBody>
      </p:sp>
      <p:sp>
        <p:nvSpPr>
          <p:cNvPr id="17412" name="Rectangle 1028">
            <a:extLst>
              <a:ext uri="{FF2B5EF4-FFF2-40B4-BE49-F238E27FC236}">
                <a16:creationId xmlns:a16="http://schemas.microsoft.com/office/drawing/2014/main" id="{A162F5E8-7610-6843-BED3-E2BC612AF28D}"/>
              </a:ext>
            </a:extLst>
          </p:cNvPr>
          <p:cNvSpPr>
            <a:spLocks noChangeArrowheads="1"/>
          </p:cNvSpPr>
          <p:nvPr/>
        </p:nvSpPr>
        <p:spPr bwMode="auto">
          <a:xfrm>
            <a:off x="2209800" y="5029200"/>
            <a:ext cx="505618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a:r>
              <a:rPr lang="de-DE" altLang="de-DE"/>
              <a:t> </a:t>
            </a:r>
            <a:r>
              <a:rPr lang="de-DE" altLang="de-DE">
                <a:latin typeface="Arial" panose="020B0604020202020204" pitchFamily="34" charset="0"/>
              </a:rPr>
              <a:t>Centrum für Hochschulentwicklung </a:t>
            </a:r>
            <a:endParaRPr lang="de-DE" altLang="de-DE"/>
          </a:p>
        </p:txBody>
      </p:sp>
      <p:pic>
        <p:nvPicPr>
          <p:cNvPr id="17413" name="Picture 1029">
            <a:extLst>
              <a:ext uri="{FF2B5EF4-FFF2-40B4-BE49-F238E27FC236}">
                <a16:creationId xmlns:a16="http://schemas.microsoft.com/office/drawing/2014/main" id="{3985CE9C-9039-B84A-9660-7EF705E8A984}"/>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5925" y="5029200"/>
            <a:ext cx="652463" cy="39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a:extLst>
              <a:ext uri="{FF2B5EF4-FFF2-40B4-BE49-F238E27FC236}">
                <a16:creationId xmlns:a16="http://schemas.microsoft.com/office/drawing/2014/main" id="{273D46A3-A9C9-C949-983A-1D8047AAC9F6}"/>
              </a:ext>
            </a:extLst>
          </p:cNvPr>
          <p:cNvSpPr txBox="1">
            <a:spLocks noChangeArrowheads="1"/>
          </p:cNvSpPr>
          <p:nvPr/>
        </p:nvSpPr>
        <p:spPr bwMode="auto">
          <a:xfrm>
            <a:off x="514350" y="1922463"/>
            <a:ext cx="81153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238250">
              <a:defRPr sz="2400">
                <a:solidFill>
                  <a:schemeClr val="tx1"/>
                </a:solidFill>
                <a:latin typeface="Times New Roman" panose="02020603050405020304" pitchFamily="18" charset="0"/>
              </a:defRPr>
            </a:lvl3pPr>
            <a:lvl4pPr marL="1428750">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Hochschulen, die nicht zu einem Umstieg auf das kfm. ReWe gezwungen sind, präferieren vielfach die Beibehaltung des Status Quo</a:t>
            </a:r>
          </a:p>
        </p:txBody>
      </p:sp>
      <p:sp>
        <p:nvSpPr>
          <p:cNvPr id="7174" name="Text Box 6">
            <a:extLst>
              <a:ext uri="{FF2B5EF4-FFF2-40B4-BE49-F238E27FC236}">
                <a16:creationId xmlns:a16="http://schemas.microsoft.com/office/drawing/2014/main" id="{02A65093-2178-5C49-9819-2D8C7CE15838}"/>
              </a:ext>
            </a:extLst>
          </p:cNvPr>
          <p:cNvSpPr txBox="1">
            <a:spLocks noChangeArrowheads="1"/>
          </p:cNvSpPr>
          <p:nvPr/>
        </p:nvSpPr>
        <p:spPr bwMode="auto">
          <a:xfrm>
            <a:off x="381000" y="533400"/>
            <a:ext cx="73834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Status: Präferenz für Status Quo</a:t>
            </a:r>
          </a:p>
        </p:txBody>
      </p:sp>
      <p:sp>
        <p:nvSpPr>
          <p:cNvPr id="7175" name="Text Box 7">
            <a:extLst>
              <a:ext uri="{FF2B5EF4-FFF2-40B4-BE49-F238E27FC236}">
                <a16:creationId xmlns:a16="http://schemas.microsoft.com/office/drawing/2014/main" id="{9887FEB4-7CFE-D842-ABEE-C957857CA145}"/>
              </a:ext>
            </a:extLst>
          </p:cNvPr>
          <p:cNvSpPr txBox="1">
            <a:spLocks noChangeArrowheads="1"/>
          </p:cNvSpPr>
          <p:nvPr/>
        </p:nvSpPr>
        <p:spPr bwMode="auto">
          <a:xfrm>
            <a:off x="381000" y="3505200"/>
            <a:ext cx="81153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238250">
              <a:defRPr sz="2400">
                <a:solidFill>
                  <a:schemeClr val="tx1"/>
                </a:solidFill>
                <a:latin typeface="Times New Roman" panose="02020603050405020304" pitchFamily="18" charset="0"/>
              </a:defRPr>
            </a:lvl3pPr>
            <a:lvl4pPr marL="1428750">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endParaRPr lang="de-DE" altLang="de-DE"/>
          </a:p>
          <a:p>
            <a:pPr lvl="1">
              <a:buClr>
                <a:srgbClr val="FF0000"/>
              </a:buClr>
              <a:buFont typeface="Wingdings" pitchFamily="2" charset="2"/>
              <a:buChar char="è"/>
            </a:pPr>
            <a:r>
              <a:rPr lang="de-DE" altLang="de-DE"/>
              <a:t>wesentliche Motive sind die hohen Investitionskosten und veränderte Anforderungen an das Personal (DV-Abteilung und Fachabteilungen), die ein Wechsel der IT-Unterstützung mit sich bringt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wipe(up)">
                                      <p:cBhvr>
                                        <p:cTn id="7"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290DF7E-C19B-D44B-BDA6-DAEA9AFF4DD3}"/>
              </a:ext>
            </a:extLst>
          </p:cNvPr>
          <p:cNvSpPr>
            <a:spLocks noChangeArrowheads="1"/>
          </p:cNvSpPr>
          <p:nvPr/>
        </p:nvSpPr>
        <p:spPr bwMode="auto">
          <a:xfrm>
            <a:off x="952500" y="2105025"/>
            <a:ext cx="7239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Hochschulen, die kfm. Standardsoftware einführen, nutzen diese häufig „nur“ zur doppischen Buchung von Geschäftsvorfällen</a:t>
            </a:r>
          </a:p>
        </p:txBody>
      </p:sp>
      <p:sp>
        <p:nvSpPr>
          <p:cNvPr id="10243" name="Text Box 3">
            <a:extLst>
              <a:ext uri="{FF2B5EF4-FFF2-40B4-BE49-F238E27FC236}">
                <a16:creationId xmlns:a16="http://schemas.microsoft.com/office/drawing/2014/main" id="{A8991A3E-0B6D-D742-999B-742053AC47BC}"/>
              </a:ext>
            </a:extLst>
          </p:cNvPr>
          <p:cNvSpPr txBox="1">
            <a:spLocks noChangeArrowheads="1"/>
          </p:cNvSpPr>
          <p:nvPr/>
        </p:nvSpPr>
        <p:spPr bwMode="auto">
          <a:xfrm>
            <a:off x="228600" y="593725"/>
            <a:ext cx="8863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a:t>Status: Einsatz von „Buchungsmaschinen“</a:t>
            </a:r>
          </a:p>
        </p:txBody>
      </p:sp>
      <p:sp>
        <p:nvSpPr>
          <p:cNvPr id="10244" name="Rectangle 4">
            <a:extLst>
              <a:ext uri="{FF2B5EF4-FFF2-40B4-BE49-F238E27FC236}">
                <a16:creationId xmlns:a16="http://schemas.microsoft.com/office/drawing/2014/main" id="{480C7A5A-B6ED-7648-82C1-18EF59010EA7}"/>
              </a:ext>
            </a:extLst>
          </p:cNvPr>
          <p:cNvSpPr>
            <a:spLocks noChangeArrowheads="1"/>
          </p:cNvSpPr>
          <p:nvPr/>
        </p:nvSpPr>
        <p:spPr bwMode="auto">
          <a:xfrm>
            <a:off x="952500" y="3476625"/>
            <a:ext cx="7239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endParaRPr lang="de-DE" altLang="de-DE"/>
          </a:p>
          <a:p>
            <a:pPr lvl="1">
              <a:buClr>
                <a:srgbClr val="FF0000"/>
              </a:buClr>
              <a:buFont typeface="Wingdings" pitchFamily="2" charset="2"/>
              <a:buChar char="è"/>
            </a:pPr>
            <a:r>
              <a:rPr lang="de-DE" altLang="de-DE"/>
              <a:t>Die Umstellung sollte vor allem einen wesentlichen Beitrag zur Optimierung der Verwaltungs- bzw. Serviceprozesse leisten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wipe(up)">
                                      <p:cBhvr>
                                        <p:cTn id="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C9863F2-03EA-DA44-A210-BEB4716C4BEF}"/>
              </a:ext>
            </a:extLst>
          </p:cNvPr>
          <p:cNvSpPr>
            <a:spLocks noChangeArrowheads="1"/>
          </p:cNvSpPr>
          <p:nvPr/>
        </p:nvSpPr>
        <p:spPr bwMode="auto">
          <a:xfrm>
            <a:off x="885825" y="3870325"/>
            <a:ext cx="7648575"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304800">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None/>
            </a:pPr>
            <a:r>
              <a:rPr lang="de-DE" altLang="de-DE" sz="2000"/>
              <a:t>3. Einzelinitiativen von Hochschulen:</a:t>
            </a:r>
          </a:p>
          <a:p>
            <a:pPr lvl="1">
              <a:buClr>
                <a:srgbClr val="FF0000"/>
              </a:buClr>
              <a:buFont typeface="Wingdings" pitchFamily="2" charset="2"/>
              <a:buChar char="è"/>
            </a:pPr>
            <a:r>
              <a:rPr lang="de-DE" altLang="de-DE" sz="2000"/>
              <a:t>dualer Ansatz des Rechnungswesens </a:t>
            </a:r>
            <a:br>
              <a:rPr lang="de-DE" altLang="de-DE" sz="2000"/>
            </a:br>
            <a:r>
              <a:rPr lang="de-DE" altLang="de-DE" sz="2000"/>
              <a:t>(Kopplung Kameralistik und kfm. ReWe)</a:t>
            </a:r>
          </a:p>
          <a:p>
            <a:pPr lvl="1">
              <a:buClr>
                <a:srgbClr val="FF0000"/>
              </a:buClr>
              <a:buFont typeface="Wingdings" pitchFamily="2" charset="2"/>
              <a:buChar char="è"/>
            </a:pPr>
            <a:r>
              <a:rPr lang="de-DE" altLang="de-DE" sz="2000"/>
              <a:t>Einführung von integrierter, kfm. Standardsoftware (SAP R/3, BaaN, Mach M1)</a:t>
            </a:r>
          </a:p>
          <a:p>
            <a:pPr>
              <a:lnSpc>
                <a:spcPct val="150000"/>
              </a:lnSpc>
            </a:pPr>
            <a:r>
              <a:rPr lang="de-DE" altLang="de-DE" sz="2000"/>
              <a:t>    Beispiel: FH Bochum, U Heidelberg, U Stuttgart, U Würzburg</a:t>
            </a:r>
          </a:p>
        </p:txBody>
      </p:sp>
      <p:sp>
        <p:nvSpPr>
          <p:cNvPr id="14339" name="Text Box 3">
            <a:extLst>
              <a:ext uri="{FF2B5EF4-FFF2-40B4-BE49-F238E27FC236}">
                <a16:creationId xmlns:a16="http://schemas.microsoft.com/office/drawing/2014/main" id="{FE2F180E-B4BE-434F-96FD-C7D792ED5E5E}"/>
              </a:ext>
            </a:extLst>
          </p:cNvPr>
          <p:cNvSpPr txBox="1">
            <a:spLocks noChangeArrowheads="1"/>
          </p:cNvSpPr>
          <p:nvPr/>
        </p:nvSpPr>
        <p:spPr bwMode="auto">
          <a:xfrm>
            <a:off x="457200" y="1828800"/>
            <a:ext cx="83820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57150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Es gibt aber bereits eine Reihe von Einzelinitiativen, die den Wechsel zu einer modernen, integrierten Informations-technologie vollziehen und ein besonderes Augenmerk  auf die Strukturentwicklung legen, ohne auf die Veränderung von Rahmenbedingungen durch das Land zu warten</a:t>
            </a:r>
          </a:p>
        </p:txBody>
      </p:sp>
      <p:sp>
        <p:nvSpPr>
          <p:cNvPr id="14340" name="Text Box 4">
            <a:extLst>
              <a:ext uri="{FF2B5EF4-FFF2-40B4-BE49-F238E27FC236}">
                <a16:creationId xmlns:a16="http://schemas.microsoft.com/office/drawing/2014/main" id="{48504FA1-9100-3145-BCEF-FB930B7F4555}"/>
              </a:ext>
            </a:extLst>
          </p:cNvPr>
          <p:cNvSpPr txBox="1">
            <a:spLocks noChangeArrowheads="1"/>
          </p:cNvSpPr>
          <p:nvPr/>
        </p:nvSpPr>
        <p:spPr bwMode="auto">
          <a:xfrm>
            <a:off x="381000" y="533400"/>
            <a:ext cx="5540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Status: Einzelinitiativen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wipe(up)">
                                      <p:cBhvr>
                                        <p:cTn id="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5DC1804B-8AB4-014B-BD09-B7978EF32A45}"/>
              </a:ext>
            </a:extLst>
          </p:cNvPr>
          <p:cNvSpPr txBox="1">
            <a:spLocks noChangeArrowheads="1"/>
          </p:cNvSpPr>
          <p:nvPr/>
        </p:nvSpPr>
        <p:spPr bwMode="auto">
          <a:xfrm>
            <a:off x="1066800" y="1600200"/>
            <a:ext cx="71024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Ein wesentliches Element der zukünftigen Hochschule wird der „virtuelle“ Studierende sein.</a:t>
            </a:r>
          </a:p>
        </p:txBody>
      </p:sp>
      <p:sp>
        <p:nvSpPr>
          <p:cNvPr id="13315" name="Text Box 3">
            <a:extLst>
              <a:ext uri="{FF2B5EF4-FFF2-40B4-BE49-F238E27FC236}">
                <a16:creationId xmlns:a16="http://schemas.microsoft.com/office/drawing/2014/main" id="{62009B72-4A64-4C4C-8190-60BC5C737ADD}"/>
              </a:ext>
            </a:extLst>
          </p:cNvPr>
          <p:cNvSpPr txBox="1">
            <a:spLocks noChangeArrowheads="1"/>
          </p:cNvSpPr>
          <p:nvPr/>
        </p:nvSpPr>
        <p:spPr bwMode="auto">
          <a:xfrm>
            <a:off x="381000" y="533400"/>
            <a:ext cx="19827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Defizite</a:t>
            </a:r>
          </a:p>
        </p:txBody>
      </p:sp>
      <p:sp>
        <p:nvSpPr>
          <p:cNvPr id="13316" name="Text Box 4">
            <a:extLst>
              <a:ext uri="{FF2B5EF4-FFF2-40B4-BE49-F238E27FC236}">
                <a16:creationId xmlns:a16="http://schemas.microsoft.com/office/drawing/2014/main" id="{8EEDF8DB-C515-9449-B0F5-9A2C0378162C}"/>
              </a:ext>
            </a:extLst>
          </p:cNvPr>
          <p:cNvSpPr txBox="1">
            <a:spLocks noChangeArrowheads="1"/>
          </p:cNvSpPr>
          <p:nvPr/>
        </p:nvSpPr>
        <p:spPr bwMode="auto">
          <a:xfrm>
            <a:off x="914400" y="2438400"/>
            <a:ext cx="70866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endParaRPr lang="de-DE" altLang="de-DE"/>
          </a:p>
          <a:p>
            <a:pPr lvl="1">
              <a:buClr>
                <a:srgbClr val="FF0000"/>
              </a:buClr>
              <a:buFont typeface="Wingdings" pitchFamily="2" charset="2"/>
              <a:buChar char="è"/>
            </a:pPr>
            <a:r>
              <a:rPr lang="de-DE" altLang="de-DE"/>
              <a:t>Dieser Studierende wird auch einen vollen online-Service </a:t>
            </a:r>
          </a:p>
          <a:p>
            <a:pPr lvl="2">
              <a:lnSpc>
                <a:spcPct val="150000"/>
              </a:lnSpc>
              <a:buClr>
                <a:srgbClr val="FF0000"/>
              </a:buClr>
              <a:buFontTx/>
              <a:buChar char="•"/>
            </a:pPr>
            <a:r>
              <a:rPr lang="de-DE" altLang="de-DE"/>
              <a:t> in der Studierendenverwaltung</a:t>
            </a:r>
          </a:p>
          <a:p>
            <a:pPr lvl="2">
              <a:buClr>
                <a:srgbClr val="FF0000"/>
              </a:buClr>
              <a:buFontTx/>
              <a:buChar char="•"/>
            </a:pPr>
            <a:r>
              <a:rPr lang="de-DE" altLang="de-DE"/>
              <a:t> der Prüfungsverwaltung </a:t>
            </a:r>
          </a:p>
          <a:p>
            <a:pPr lvl="2">
              <a:buClr>
                <a:srgbClr val="FF0000"/>
              </a:buClr>
              <a:buFontTx/>
              <a:buChar char="•"/>
            </a:pPr>
            <a:r>
              <a:rPr lang="de-DE" altLang="de-DE"/>
              <a:t> Bibliothek</a:t>
            </a:r>
          </a:p>
          <a:p>
            <a:pPr lvl="2">
              <a:buClr>
                <a:srgbClr val="FF0000"/>
              </a:buClr>
              <a:buFontTx/>
              <a:buChar char="•"/>
            </a:pPr>
            <a:r>
              <a:rPr lang="de-DE" altLang="de-DE"/>
              <a:t> usw. </a:t>
            </a:r>
          </a:p>
          <a:p>
            <a:pPr lvl="1">
              <a:lnSpc>
                <a:spcPct val="150000"/>
              </a:lnSpc>
              <a:buClr>
                <a:srgbClr val="FF0000"/>
              </a:buClr>
            </a:pPr>
            <a:r>
              <a:rPr lang="de-DE" altLang="de-DE"/>
              <a:t>	der Hochschule erwarten.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wipe(up)">
                                      <p:cBhvr>
                                        <p:cTn id="7"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18DA984E-C44A-4A42-83DA-CACE9E54D7E7}"/>
              </a:ext>
            </a:extLst>
          </p:cNvPr>
          <p:cNvSpPr txBox="1">
            <a:spLocks noChangeArrowheads="1"/>
          </p:cNvSpPr>
          <p:nvPr/>
        </p:nvSpPr>
        <p:spPr bwMode="auto">
          <a:xfrm>
            <a:off x="1143000" y="1600200"/>
            <a:ext cx="71024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Die Zukunft gehört den Hochschulen, die durch den Einsatz integrativer Informationstechnologie der Hochschulleitung aktuelle, entscheidungsrelevante Informationen liefern können und ihre Geschäftsprozesse kontinuierlich verbessern</a:t>
            </a:r>
          </a:p>
        </p:txBody>
      </p:sp>
      <p:sp>
        <p:nvSpPr>
          <p:cNvPr id="21507" name="Text Box 3">
            <a:extLst>
              <a:ext uri="{FF2B5EF4-FFF2-40B4-BE49-F238E27FC236}">
                <a16:creationId xmlns:a16="http://schemas.microsoft.com/office/drawing/2014/main" id="{597CC3F2-4DF3-214F-AF33-ABD9C3E53EF0}"/>
              </a:ext>
            </a:extLst>
          </p:cNvPr>
          <p:cNvSpPr txBox="1">
            <a:spLocks noChangeArrowheads="1"/>
          </p:cNvSpPr>
          <p:nvPr/>
        </p:nvSpPr>
        <p:spPr bwMode="auto">
          <a:xfrm>
            <a:off x="381000" y="533400"/>
            <a:ext cx="22018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Ausblick</a:t>
            </a:r>
          </a:p>
        </p:txBody>
      </p:sp>
      <p:sp>
        <p:nvSpPr>
          <p:cNvPr id="21508" name="Text Box 4">
            <a:extLst>
              <a:ext uri="{FF2B5EF4-FFF2-40B4-BE49-F238E27FC236}">
                <a16:creationId xmlns:a16="http://schemas.microsoft.com/office/drawing/2014/main" id="{2469836E-D9DA-8B44-B8A8-1CC5F0DDD5D2}"/>
              </a:ext>
            </a:extLst>
          </p:cNvPr>
          <p:cNvSpPr txBox="1">
            <a:spLocks noChangeArrowheads="1"/>
          </p:cNvSpPr>
          <p:nvPr/>
        </p:nvSpPr>
        <p:spPr bwMode="auto">
          <a:xfrm>
            <a:off x="1295400" y="3276600"/>
            <a:ext cx="71024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endParaRPr lang="de-DE" altLang="de-DE"/>
          </a:p>
          <a:p>
            <a:pPr lvl="1">
              <a:buClr>
                <a:srgbClr val="FF0000"/>
              </a:buClr>
              <a:buFont typeface="Wingdings" pitchFamily="2" charset="2"/>
              <a:buChar char="è"/>
            </a:pPr>
            <a:r>
              <a:rPr lang="de-DE" altLang="de-DE"/>
              <a:t>Die Frage nach dem richtigen Rechnungswesen ist nachrangig</a:t>
            </a:r>
          </a:p>
        </p:txBody>
      </p:sp>
      <p:sp>
        <p:nvSpPr>
          <p:cNvPr id="21509" name="Text Box 5">
            <a:extLst>
              <a:ext uri="{FF2B5EF4-FFF2-40B4-BE49-F238E27FC236}">
                <a16:creationId xmlns:a16="http://schemas.microsoft.com/office/drawing/2014/main" id="{143AB7BE-9C40-004C-AFB0-82C42B633629}"/>
              </a:ext>
            </a:extLst>
          </p:cNvPr>
          <p:cNvSpPr txBox="1">
            <a:spLocks noChangeArrowheads="1"/>
          </p:cNvSpPr>
          <p:nvPr/>
        </p:nvSpPr>
        <p:spPr bwMode="auto">
          <a:xfrm>
            <a:off x="1066800" y="4648200"/>
            <a:ext cx="71024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Die Trennung von „akademischer“ IT-Welt und Verwaltungs-IT-Welt muss aufgehoben werden.</a:t>
            </a:r>
          </a:p>
        </p:txBody>
      </p:sp>
      <p:sp>
        <p:nvSpPr>
          <p:cNvPr id="21510" name="Text Box 6">
            <a:extLst>
              <a:ext uri="{FF2B5EF4-FFF2-40B4-BE49-F238E27FC236}">
                <a16:creationId xmlns:a16="http://schemas.microsoft.com/office/drawing/2014/main" id="{18D87AC4-8A58-3043-A725-17F4317DA674}"/>
              </a:ext>
            </a:extLst>
          </p:cNvPr>
          <p:cNvSpPr txBox="1">
            <a:spLocks noChangeArrowheads="1"/>
          </p:cNvSpPr>
          <p:nvPr/>
        </p:nvSpPr>
        <p:spPr bwMode="auto">
          <a:xfrm>
            <a:off x="1295400" y="5378450"/>
            <a:ext cx="71024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endParaRPr lang="de-DE" altLang="de-DE"/>
          </a:p>
          <a:p>
            <a:pPr lvl="1">
              <a:buClr>
                <a:srgbClr val="FF0000"/>
              </a:buClr>
              <a:buFont typeface="Wingdings" pitchFamily="2" charset="2"/>
              <a:buChar char="è"/>
            </a:pPr>
            <a:r>
              <a:rPr lang="de-DE" altLang="de-DE"/>
              <a:t>Die virtuelle Hochschule verlangt nach einer integrierten IT-Unterstützung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wipe(up)">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up)">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510"/>
                                        </p:tgtEl>
                                        <p:attrNameLst>
                                          <p:attrName>style.visibility</p:attrName>
                                        </p:attrNameLst>
                                      </p:cBhvr>
                                      <p:to>
                                        <p:strVal val="visible"/>
                                      </p:to>
                                    </p:set>
                                    <p:animEffect transition="in" filter="wipe(up)">
                                      <p:cBhvr>
                                        <p:cTn id="17" dur="500"/>
                                        <p:tgtEl>
                                          <p:spTgt spid="21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utoUpdateAnimBg="0"/>
      <p:bldP spid="21509" grpId="0" autoUpdateAnimBg="0"/>
      <p:bldP spid="2151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a:extLst>
              <a:ext uri="{FF2B5EF4-FFF2-40B4-BE49-F238E27FC236}">
                <a16:creationId xmlns:a16="http://schemas.microsoft.com/office/drawing/2014/main" id="{59E2A9E9-8961-E64A-8ADE-B8611662B8AE}"/>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5" name="Rectangle 3">
            <a:extLst>
              <a:ext uri="{FF2B5EF4-FFF2-40B4-BE49-F238E27FC236}">
                <a16:creationId xmlns:a16="http://schemas.microsoft.com/office/drawing/2014/main" id="{29083E5E-8690-FA4A-B52F-BB825C897049}"/>
              </a:ext>
            </a:extLst>
          </p:cNvPr>
          <p:cNvSpPr>
            <a:spLocks noChangeArrowheads="1"/>
          </p:cNvSpPr>
          <p:nvPr/>
        </p:nvSpPr>
        <p:spPr bwMode="auto">
          <a:xfrm>
            <a:off x="152400" y="5562600"/>
            <a:ext cx="8839200" cy="1295400"/>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45791" dir="2021404" algn="ctr" rotWithShape="0">
                    <a:schemeClr val="bg2"/>
                  </a:outerShdw>
                </a:effectLst>
              </a14:hiddenEffects>
            </a:ext>
          </a:extLst>
        </p:spPr>
        <p:txBody>
          <a:bodyPr wrap="none" anchor="ctr"/>
          <a:lstStyle/>
          <a:p>
            <a:pPr algn="ctr"/>
            <a:r>
              <a:rPr lang="de-DE" altLang="de-DE" sz="4000">
                <a:solidFill>
                  <a:schemeClr val="bg1"/>
                </a:solidFill>
              </a:rPr>
              <a:t>Die entfesselte Hochschule</a:t>
            </a:r>
          </a:p>
          <a:p>
            <a:pPr algn="ctr"/>
            <a:r>
              <a:rPr lang="de-DE" altLang="de-DE">
                <a:solidFill>
                  <a:schemeClr val="bg1"/>
                </a:solidFill>
              </a:rPr>
              <a:t>Gütersloh 2000</a:t>
            </a:r>
            <a:endParaRPr lang="de-DE" altLang="de-DE"/>
          </a:p>
        </p:txBody>
      </p:sp>
      <p:graphicFrame>
        <p:nvGraphicFramePr>
          <p:cNvPr id="18436" name="Object 4">
            <a:extLst>
              <a:ext uri="{FF2B5EF4-FFF2-40B4-BE49-F238E27FC236}">
                <a16:creationId xmlns:a16="http://schemas.microsoft.com/office/drawing/2014/main" id="{2BA28E53-E334-EC4D-A9F7-24EA3D6ECF36}"/>
              </a:ext>
            </a:extLst>
          </p:cNvPr>
          <p:cNvGraphicFramePr>
            <a:graphicFrameLocks noChangeAspect="1"/>
          </p:cNvGraphicFramePr>
          <p:nvPr/>
        </p:nvGraphicFramePr>
        <p:xfrm>
          <a:off x="1066800" y="381000"/>
          <a:ext cx="1511300" cy="1485900"/>
        </p:xfrm>
        <a:graphic>
          <a:graphicData uri="http://schemas.openxmlformats.org/presentationml/2006/ole">
            <mc:AlternateContent xmlns:mc="http://schemas.openxmlformats.org/markup-compatibility/2006">
              <mc:Choice xmlns:v="urn:schemas-microsoft-com:vml" Requires="v">
                <p:oleObj spid="_x0000_s18444" name="Clip" r:id="rId5" imgW="1092200" imgH="1066800" progId="MS_ClipArt_Gallery.2">
                  <p:embed/>
                </p:oleObj>
              </mc:Choice>
              <mc:Fallback>
                <p:oleObj name="Clip" r:id="rId5" imgW="1092200" imgH="1066800" progId="MS_ClipArt_Gallery.2">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3810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5">
            <a:extLst>
              <a:ext uri="{FF2B5EF4-FFF2-40B4-BE49-F238E27FC236}">
                <a16:creationId xmlns:a16="http://schemas.microsoft.com/office/drawing/2014/main" id="{8063D10C-1ABA-6B4E-9558-BB6B24DBAB91}"/>
              </a:ext>
            </a:extLst>
          </p:cNvPr>
          <p:cNvGraphicFramePr>
            <a:graphicFrameLocks noChangeAspect="1"/>
          </p:cNvGraphicFramePr>
          <p:nvPr/>
        </p:nvGraphicFramePr>
        <p:xfrm>
          <a:off x="762000" y="2362200"/>
          <a:ext cx="1511300" cy="1485900"/>
        </p:xfrm>
        <a:graphic>
          <a:graphicData uri="http://schemas.openxmlformats.org/presentationml/2006/ole">
            <mc:AlternateContent xmlns:mc="http://schemas.openxmlformats.org/markup-compatibility/2006">
              <mc:Choice xmlns:v="urn:schemas-microsoft-com:vml" Requires="v">
                <p:oleObj spid="_x0000_s18445" name="Clip" r:id="rId7" imgW="1092200" imgH="1066800" progId="MS_ClipArt_Gallery.2">
                  <p:embed/>
                </p:oleObj>
              </mc:Choice>
              <mc:Fallback>
                <p:oleObj name="Clip" r:id="rId7" imgW="1092200" imgH="1066800" progId="MS_ClipArt_Gallery.2">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 y="23622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8" name="Object 6">
            <a:extLst>
              <a:ext uri="{FF2B5EF4-FFF2-40B4-BE49-F238E27FC236}">
                <a16:creationId xmlns:a16="http://schemas.microsoft.com/office/drawing/2014/main" id="{D378B8FB-F5B0-E04C-9760-E5943D7A76A4}"/>
              </a:ext>
            </a:extLst>
          </p:cNvPr>
          <p:cNvGraphicFramePr>
            <a:graphicFrameLocks noChangeAspect="1"/>
          </p:cNvGraphicFramePr>
          <p:nvPr/>
        </p:nvGraphicFramePr>
        <p:xfrm>
          <a:off x="6858000" y="2209800"/>
          <a:ext cx="1511300" cy="1485900"/>
        </p:xfrm>
        <a:graphic>
          <a:graphicData uri="http://schemas.openxmlformats.org/presentationml/2006/ole">
            <mc:AlternateContent xmlns:mc="http://schemas.openxmlformats.org/markup-compatibility/2006">
              <mc:Choice xmlns:v="urn:schemas-microsoft-com:vml" Requires="v">
                <p:oleObj spid="_x0000_s18446" name="Clip" r:id="rId9" imgW="1092200" imgH="1066800" progId="MS_ClipArt_Gallery.2">
                  <p:embed/>
                </p:oleObj>
              </mc:Choice>
              <mc:Fallback>
                <p:oleObj name="Clip" r:id="rId9" imgW="1092200" imgH="1066800" progId="MS_ClipArt_Gallery.2">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0" y="22098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9" name="Object 7">
            <a:extLst>
              <a:ext uri="{FF2B5EF4-FFF2-40B4-BE49-F238E27FC236}">
                <a16:creationId xmlns:a16="http://schemas.microsoft.com/office/drawing/2014/main" id="{8B397B24-E4DB-284A-A8F6-8093A63FCCF8}"/>
              </a:ext>
            </a:extLst>
          </p:cNvPr>
          <p:cNvGraphicFramePr>
            <a:graphicFrameLocks noChangeAspect="1"/>
          </p:cNvGraphicFramePr>
          <p:nvPr/>
        </p:nvGraphicFramePr>
        <p:xfrm>
          <a:off x="6553200" y="381000"/>
          <a:ext cx="1511300" cy="1485900"/>
        </p:xfrm>
        <a:graphic>
          <a:graphicData uri="http://schemas.openxmlformats.org/presentationml/2006/ole">
            <mc:AlternateContent xmlns:mc="http://schemas.openxmlformats.org/markup-compatibility/2006">
              <mc:Choice xmlns:v="urn:schemas-microsoft-com:vml" Requires="v">
                <p:oleObj spid="_x0000_s18447" name="Clip" r:id="rId11" imgW="1092200" imgH="1066800" progId="MS_ClipArt_Gallery.2">
                  <p:embed/>
                </p:oleObj>
              </mc:Choice>
              <mc:Fallback>
                <p:oleObj name="Clip" r:id="rId11" imgW="1092200" imgH="1066800" progId="MS_ClipArt_Gallery.2">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53200" y="3810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0" name="Object 8">
            <a:extLst>
              <a:ext uri="{FF2B5EF4-FFF2-40B4-BE49-F238E27FC236}">
                <a16:creationId xmlns:a16="http://schemas.microsoft.com/office/drawing/2014/main" id="{A9BA929A-A938-F04B-BE71-12EA7E5736A4}"/>
              </a:ext>
            </a:extLst>
          </p:cNvPr>
          <p:cNvGraphicFramePr>
            <a:graphicFrameLocks noChangeAspect="1"/>
          </p:cNvGraphicFramePr>
          <p:nvPr/>
        </p:nvGraphicFramePr>
        <p:xfrm>
          <a:off x="3810000" y="0"/>
          <a:ext cx="1511300" cy="1485900"/>
        </p:xfrm>
        <a:graphic>
          <a:graphicData uri="http://schemas.openxmlformats.org/presentationml/2006/ole">
            <mc:AlternateContent xmlns:mc="http://schemas.openxmlformats.org/markup-compatibility/2006">
              <mc:Choice xmlns:v="urn:schemas-microsoft-com:vml" Requires="v">
                <p:oleObj spid="_x0000_s18448" name="Clip" r:id="rId13" imgW="1092200" imgH="1066800" progId="MS_ClipArt_Gallery.2">
                  <p:embed/>
                </p:oleObj>
              </mc:Choice>
              <mc:Fallback>
                <p:oleObj name="Clip" r:id="rId13" imgW="1092200" imgH="1066800" progId="MS_ClipArt_Gallery.2">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10000" y="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1" name="Object 9">
            <a:extLst>
              <a:ext uri="{FF2B5EF4-FFF2-40B4-BE49-F238E27FC236}">
                <a16:creationId xmlns:a16="http://schemas.microsoft.com/office/drawing/2014/main" id="{4848F5EF-307A-0545-93AD-8AAB381DD8D9}"/>
              </a:ext>
            </a:extLst>
          </p:cNvPr>
          <p:cNvGraphicFramePr>
            <a:graphicFrameLocks noChangeAspect="1"/>
          </p:cNvGraphicFramePr>
          <p:nvPr/>
        </p:nvGraphicFramePr>
        <p:xfrm>
          <a:off x="2590800" y="3921125"/>
          <a:ext cx="1511300" cy="1485900"/>
        </p:xfrm>
        <a:graphic>
          <a:graphicData uri="http://schemas.openxmlformats.org/presentationml/2006/ole">
            <mc:AlternateContent xmlns:mc="http://schemas.openxmlformats.org/markup-compatibility/2006">
              <mc:Choice xmlns:v="urn:schemas-microsoft-com:vml" Requires="v">
                <p:oleObj spid="_x0000_s18449" name="Clip" r:id="rId15" imgW="1092200" imgH="1066800" progId="MS_ClipArt_Gallery.2">
                  <p:embed/>
                </p:oleObj>
              </mc:Choice>
              <mc:Fallback>
                <p:oleObj name="Clip" r:id="rId15" imgW="1092200" imgH="1066800" progId="MS_ClipArt_Gallery.2">
                  <p:embed/>
                  <p:pic>
                    <p:nvPicPr>
                      <p:cNvPr id="0" name="Object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90800" y="3921125"/>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2" name="Object 10">
            <a:extLst>
              <a:ext uri="{FF2B5EF4-FFF2-40B4-BE49-F238E27FC236}">
                <a16:creationId xmlns:a16="http://schemas.microsoft.com/office/drawing/2014/main" id="{EFBD8B3B-5F69-1641-AB8D-1EA0747A3901}"/>
              </a:ext>
            </a:extLst>
          </p:cNvPr>
          <p:cNvGraphicFramePr>
            <a:graphicFrameLocks noChangeAspect="1"/>
          </p:cNvGraphicFramePr>
          <p:nvPr/>
        </p:nvGraphicFramePr>
        <p:xfrm>
          <a:off x="5029200" y="3886200"/>
          <a:ext cx="1511300" cy="1485900"/>
        </p:xfrm>
        <a:graphic>
          <a:graphicData uri="http://schemas.openxmlformats.org/presentationml/2006/ole">
            <mc:AlternateContent xmlns:mc="http://schemas.openxmlformats.org/markup-compatibility/2006">
              <mc:Choice xmlns:v="urn:schemas-microsoft-com:vml" Requires="v">
                <p:oleObj spid="_x0000_s18450" name="Clip" r:id="rId17" imgW="1092200" imgH="1066800" progId="MS_ClipArt_Gallery.2">
                  <p:embed/>
                </p:oleObj>
              </mc:Choice>
              <mc:Fallback>
                <p:oleObj name="Clip" r:id="rId17" imgW="1092200" imgH="1066800" progId="MS_ClipArt_Gallery.2">
                  <p:embed/>
                  <p:pic>
                    <p:nvPicPr>
                      <p:cNvPr id="0" name="Object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029200" y="38862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3" name="Object 11">
            <a:extLst>
              <a:ext uri="{FF2B5EF4-FFF2-40B4-BE49-F238E27FC236}">
                <a16:creationId xmlns:a16="http://schemas.microsoft.com/office/drawing/2014/main" id="{2931B773-4EE7-2244-8CCC-22ABF687A4F7}"/>
              </a:ext>
            </a:extLst>
          </p:cNvPr>
          <p:cNvGraphicFramePr>
            <a:graphicFrameLocks noChangeAspect="1"/>
          </p:cNvGraphicFramePr>
          <p:nvPr/>
        </p:nvGraphicFramePr>
        <p:xfrm>
          <a:off x="3505200" y="1905000"/>
          <a:ext cx="1758950" cy="1552575"/>
        </p:xfrm>
        <a:graphic>
          <a:graphicData uri="http://schemas.openxmlformats.org/presentationml/2006/ole">
            <mc:AlternateContent xmlns:mc="http://schemas.openxmlformats.org/markup-compatibility/2006">
              <mc:Choice xmlns:v="urn:schemas-microsoft-com:vml" Requires="v">
                <p:oleObj spid="_x0000_s18451" name="Clip" r:id="rId19" imgW="17589500" imgH="15532100" progId="MS_ClipArt_Gallery.2">
                  <p:embed/>
                </p:oleObj>
              </mc:Choice>
              <mc:Fallback>
                <p:oleObj name="Clip" r:id="rId19" imgW="17589500" imgH="15532100" progId="MS_ClipArt_Gallery.2">
                  <p:embed/>
                  <p:pic>
                    <p:nvPicPr>
                      <p:cNvPr id="0" name="Object 11"/>
                      <p:cNvPicPr>
                        <a:picLocks noChangeAspect="1" noChangeArrowheads="1"/>
                      </p:cNvPicPr>
                      <p:nvPr/>
                    </p:nvPicPr>
                    <p:blipFill>
                      <a:blip r:embed="rId20">
                        <a:lum bright="-6000"/>
                        <a:extLst>
                          <a:ext uri="{28A0092B-C50C-407E-A947-70E740481C1C}">
                            <a14:useLocalDpi xmlns:a14="http://schemas.microsoft.com/office/drawing/2010/main" val="0"/>
                          </a:ext>
                        </a:extLst>
                      </a:blip>
                      <a:srcRect/>
                      <a:stretch>
                        <a:fillRect/>
                      </a:stretch>
                    </p:blipFill>
                    <p:spPr bwMode="auto">
                      <a:xfrm>
                        <a:off x="3505200" y="1905000"/>
                        <a:ext cx="1758950" cy="1552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8443"/>
                                        </p:tgtEl>
                                        <p:attrNameLst>
                                          <p:attrName>style.visibility</p:attrName>
                                        </p:attrNameLst>
                                      </p:cBhvr>
                                      <p:to>
                                        <p:strVal val="visible"/>
                                      </p:to>
                                    </p:set>
                                    <p:anim calcmode="lin" valueType="num">
                                      <p:cBhvr>
                                        <p:cTn id="7" dur="1000" fill="hold"/>
                                        <p:tgtEl>
                                          <p:spTgt spid="18443"/>
                                        </p:tgtEl>
                                        <p:attrNameLst>
                                          <p:attrName>ppt_w</p:attrName>
                                        </p:attrNameLst>
                                      </p:cBhvr>
                                      <p:tavLst>
                                        <p:tav tm="0">
                                          <p:val>
                                            <p:fltVal val="0"/>
                                          </p:val>
                                        </p:tav>
                                        <p:tav tm="100000">
                                          <p:val>
                                            <p:strVal val="#ppt_w"/>
                                          </p:val>
                                        </p:tav>
                                      </p:tavLst>
                                    </p:anim>
                                    <p:anim calcmode="lin" valueType="num">
                                      <p:cBhvr>
                                        <p:cTn id="8" dur="1000" fill="hold"/>
                                        <p:tgtEl>
                                          <p:spTgt spid="18443"/>
                                        </p:tgtEl>
                                        <p:attrNameLst>
                                          <p:attrName>ppt_h</p:attrName>
                                        </p:attrNameLst>
                                      </p:cBhvr>
                                      <p:tavLst>
                                        <p:tav tm="0">
                                          <p:val>
                                            <p:fltVal val="0"/>
                                          </p:val>
                                        </p:tav>
                                        <p:tav tm="100000">
                                          <p:val>
                                            <p:strVal val="#ppt_h"/>
                                          </p:val>
                                        </p:tav>
                                      </p:tavLst>
                                    </p:anim>
                                    <p:anim calcmode="lin" valueType="num">
                                      <p:cBhvr>
                                        <p:cTn id="9" dur="1000" fill="hold"/>
                                        <p:tgtEl>
                                          <p:spTgt spid="1844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44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1" fill="hold" grpId="0" nodeType="clickEffect">
                                  <p:stCondLst>
                                    <p:cond delay="0"/>
                                  </p:stCondLst>
                                  <p:childTnLst>
                                    <p:set>
                                      <p:cBhvr>
                                        <p:cTn id="14" dur="1" fill="hold">
                                          <p:stCondLst>
                                            <p:cond delay="0"/>
                                          </p:stCondLst>
                                        </p:cTn>
                                        <p:tgtEl>
                                          <p:spTgt spid="18435"/>
                                        </p:tgtEl>
                                        <p:attrNameLst>
                                          <p:attrName>style.visibility</p:attrName>
                                        </p:attrNameLst>
                                      </p:cBhvr>
                                      <p:to>
                                        <p:strVal val="visible"/>
                                      </p:to>
                                    </p:set>
                                    <p:anim calcmode="lin" valueType="num">
                                      <p:cBhvr additive="base">
                                        <p:cTn id="15" dur="500" fill="hold"/>
                                        <p:tgtEl>
                                          <p:spTgt spid="18435"/>
                                        </p:tgtEl>
                                        <p:attrNameLst>
                                          <p:attrName>ppt_x</p:attrName>
                                        </p:attrNameLst>
                                      </p:cBhvr>
                                      <p:tavLst>
                                        <p:tav tm="0">
                                          <p:val>
                                            <p:strVal val="#ppt_x"/>
                                          </p:val>
                                        </p:tav>
                                        <p:tav tm="100000">
                                          <p:val>
                                            <p:strVal val="#ppt_x"/>
                                          </p:val>
                                        </p:tav>
                                      </p:tavLst>
                                    </p:anim>
                                    <p:anim calcmode="lin" valueType="num">
                                      <p:cBhvr additive="base">
                                        <p:cTn id="16" dur="500" fill="hold"/>
                                        <p:tgtEl>
                                          <p:spTgt spid="18435"/>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8436"/>
                                        </p:tgtEl>
                                        <p:attrNameLst>
                                          <p:attrName>style.visibility</p:attrName>
                                        </p:attrNameLst>
                                      </p:cBhvr>
                                      <p:to>
                                        <p:strVal val="visible"/>
                                      </p:to>
                                    </p:set>
                                    <p:animEffect transition="in" filter="dissolve">
                                      <p:cBhvr>
                                        <p:cTn id="21" dur="500"/>
                                        <p:tgtEl>
                                          <p:spTgt spid="1843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8437"/>
                                        </p:tgtEl>
                                        <p:attrNameLst>
                                          <p:attrName>style.visibility</p:attrName>
                                        </p:attrNameLst>
                                      </p:cBhvr>
                                      <p:to>
                                        <p:strVal val="visible"/>
                                      </p:to>
                                    </p:set>
                                    <p:animEffect transition="in" filter="dissolve">
                                      <p:cBhvr>
                                        <p:cTn id="26" dur="500"/>
                                        <p:tgtEl>
                                          <p:spTgt spid="1843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18440"/>
                                        </p:tgtEl>
                                        <p:attrNameLst>
                                          <p:attrName>style.visibility</p:attrName>
                                        </p:attrNameLst>
                                      </p:cBhvr>
                                      <p:to>
                                        <p:strVal val="visible"/>
                                      </p:to>
                                    </p:set>
                                    <p:animEffect transition="in" filter="dissolve">
                                      <p:cBhvr>
                                        <p:cTn id="31" dur="500"/>
                                        <p:tgtEl>
                                          <p:spTgt spid="1844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childTnLst>
                                    <p:set>
                                      <p:cBhvr>
                                        <p:cTn id="35" dur="1" fill="hold">
                                          <p:stCondLst>
                                            <p:cond delay="0"/>
                                          </p:stCondLst>
                                        </p:cTn>
                                        <p:tgtEl>
                                          <p:spTgt spid="18441"/>
                                        </p:tgtEl>
                                        <p:attrNameLst>
                                          <p:attrName>style.visibility</p:attrName>
                                        </p:attrNameLst>
                                      </p:cBhvr>
                                      <p:to>
                                        <p:strVal val="visible"/>
                                      </p:to>
                                    </p:set>
                                    <p:animEffect transition="in" filter="dissolve">
                                      <p:cBhvr>
                                        <p:cTn id="36" dur="500"/>
                                        <p:tgtEl>
                                          <p:spTgt spid="1844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18442"/>
                                        </p:tgtEl>
                                        <p:attrNameLst>
                                          <p:attrName>style.visibility</p:attrName>
                                        </p:attrNameLst>
                                      </p:cBhvr>
                                      <p:to>
                                        <p:strVal val="visible"/>
                                      </p:to>
                                    </p:set>
                                    <p:animEffect transition="in" filter="dissolve">
                                      <p:cBhvr>
                                        <p:cTn id="41" dur="500"/>
                                        <p:tgtEl>
                                          <p:spTgt spid="1844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18438"/>
                                        </p:tgtEl>
                                        <p:attrNameLst>
                                          <p:attrName>style.visibility</p:attrName>
                                        </p:attrNameLst>
                                      </p:cBhvr>
                                      <p:to>
                                        <p:strVal val="visible"/>
                                      </p:to>
                                    </p:set>
                                    <p:animEffect transition="in" filter="dissolve">
                                      <p:cBhvr>
                                        <p:cTn id="46" dur="500"/>
                                        <p:tgtEl>
                                          <p:spTgt spid="1843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18439"/>
                                        </p:tgtEl>
                                        <p:attrNameLst>
                                          <p:attrName>style.visibility</p:attrName>
                                        </p:attrNameLst>
                                      </p:cBhvr>
                                      <p:to>
                                        <p:strVal val="visible"/>
                                      </p:to>
                                    </p:set>
                                    <p:animEffect transition="in" filter="dissolve">
                                      <p:cBhvr>
                                        <p:cTn id="51" dur="500"/>
                                        <p:tgtEl>
                                          <p:spTgt spid="18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565C6A88-329E-7E44-835D-A7503DE1C477}"/>
              </a:ext>
            </a:extLst>
          </p:cNvPr>
          <p:cNvSpPr txBox="1">
            <a:spLocks noChangeArrowheads="1"/>
          </p:cNvSpPr>
          <p:nvPr/>
        </p:nvSpPr>
        <p:spPr bwMode="auto">
          <a:xfrm flipH="1">
            <a:off x="381000" y="1806575"/>
            <a:ext cx="8001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marL="6667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 Die Hochschule der Zukunft muss auch eine </a:t>
            </a:r>
            <a:br>
              <a:rPr lang="de-DE" altLang="de-DE"/>
            </a:br>
            <a:r>
              <a:rPr lang="de-DE" altLang="de-DE"/>
              <a:t> WIRTSCHAFTLICHE Hochschule sein!</a:t>
            </a:r>
          </a:p>
        </p:txBody>
      </p:sp>
      <p:sp>
        <p:nvSpPr>
          <p:cNvPr id="2052" name="Rectangle 4">
            <a:extLst>
              <a:ext uri="{FF2B5EF4-FFF2-40B4-BE49-F238E27FC236}">
                <a16:creationId xmlns:a16="http://schemas.microsoft.com/office/drawing/2014/main" id="{C200C31F-A309-AC49-9061-A29E4E761B90}"/>
              </a:ext>
            </a:extLst>
          </p:cNvPr>
          <p:cNvSpPr>
            <a:spLocks noChangeArrowheads="1"/>
          </p:cNvSpPr>
          <p:nvPr/>
        </p:nvSpPr>
        <p:spPr bwMode="auto">
          <a:xfrm>
            <a:off x="381000" y="266700"/>
            <a:ext cx="777240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lgn="ctr">
              <a:defRPr sz="4400">
                <a:solidFill>
                  <a:schemeClr val="tx2"/>
                </a:solidFill>
                <a:latin typeface="Times New Roman" panose="02020603050405020304" pitchFamily="18" charset="0"/>
              </a:defRPr>
            </a:lvl1pPr>
            <a:lvl2pPr algn="ctr">
              <a:defRPr sz="4400">
                <a:solidFill>
                  <a:schemeClr val="tx2"/>
                </a:solidFill>
                <a:latin typeface="Times New Roman" panose="02020603050405020304" pitchFamily="18" charset="0"/>
              </a:defRPr>
            </a:lvl2pPr>
            <a:lvl3pPr algn="ctr">
              <a:defRPr sz="4400">
                <a:solidFill>
                  <a:schemeClr val="tx2"/>
                </a:solidFill>
                <a:latin typeface="Times New Roman" panose="02020603050405020304" pitchFamily="18" charset="0"/>
              </a:defRPr>
            </a:lvl3pPr>
            <a:lvl4pPr algn="ctr">
              <a:defRPr sz="4400">
                <a:solidFill>
                  <a:schemeClr val="tx2"/>
                </a:solidFill>
                <a:latin typeface="Times New Roman" panose="02020603050405020304" pitchFamily="18" charset="0"/>
              </a:defRPr>
            </a:lvl4pPr>
            <a:lvl5pPr algn="ct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pPr algn="l"/>
            <a:r>
              <a:rPr lang="de-DE" altLang="de-DE"/>
              <a:t>Wirtschaftliche Hochschule</a:t>
            </a:r>
          </a:p>
        </p:txBody>
      </p:sp>
      <p:sp>
        <p:nvSpPr>
          <p:cNvPr id="2053" name="Text Box 5">
            <a:extLst>
              <a:ext uri="{FF2B5EF4-FFF2-40B4-BE49-F238E27FC236}">
                <a16:creationId xmlns:a16="http://schemas.microsoft.com/office/drawing/2014/main" id="{9F020740-8FE5-0645-A5BE-740326BF425F}"/>
              </a:ext>
            </a:extLst>
          </p:cNvPr>
          <p:cNvSpPr txBox="1">
            <a:spLocks noChangeArrowheads="1"/>
          </p:cNvSpPr>
          <p:nvPr/>
        </p:nvSpPr>
        <p:spPr bwMode="auto">
          <a:xfrm flipH="1">
            <a:off x="381000" y="4575175"/>
            <a:ext cx="80010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marL="6667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endParaRPr lang="de-DE" altLang="de-DE"/>
          </a:p>
          <a:p>
            <a:pPr>
              <a:buClr>
                <a:srgbClr val="FF0000"/>
              </a:buClr>
              <a:buFont typeface="Wingdings" pitchFamily="2" charset="2"/>
              <a:buChar char="q"/>
            </a:pPr>
            <a:r>
              <a:rPr lang="de-DE" altLang="de-DE"/>
              <a:t> Eine WIRTSCHAFTLICHE Hochschule erfordert </a:t>
            </a:r>
          </a:p>
          <a:p>
            <a:pPr lvl="1">
              <a:buClr>
                <a:srgbClr val="FF0000"/>
              </a:buClr>
              <a:buFont typeface="Wingdings" pitchFamily="2" charset="2"/>
              <a:buChar char="è"/>
            </a:pPr>
            <a:r>
              <a:rPr lang="de-DE" altLang="de-DE"/>
              <a:t> ein professionelleres Management </a:t>
            </a:r>
          </a:p>
          <a:p>
            <a:pPr lvl="1">
              <a:buClr>
                <a:srgbClr val="FF0000"/>
              </a:buClr>
              <a:buFont typeface="Wingdings" pitchFamily="2" charset="2"/>
              <a:buChar char="è"/>
            </a:pPr>
            <a:r>
              <a:rPr lang="de-DE" altLang="de-DE"/>
              <a:t> entsprechende Leitungsstrukturen </a:t>
            </a:r>
          </a:p>
          <a:p>
            <a:pPr lvl="1">
              <a:buClr>
                <a:srgbClr val="FF0000"/>
              </a:buClr>
              <a:buFont typeface="Wingdings" pitchFamily="2" charset="2"/>
              <a:buChar char="è"/>
            </a:pPr>
            <a:r>
              <a:rPr lang="de-DE" altLang="de-DE"/>
              <a:t> adäquate Steuerungs- und Kontrollinstrumente</a:t>
            </a:r>
          </a:p>
          <a:p>
            <a:pPr>
              <a:buClr>
                <a:srgbClr val="FF0000"/>
              </a:buClr>
              <a:buFont typeface="Wingdings" pitchFamily="2" charset="2"/>
              <a:buChar char="q"/>
            </a:pPr>
            <a:endParaRPr lang="de-DE" altLang="de-DE"/>
          </a:p>
        </p:txBody>
      </p:sp>
      <p:sp>
        <p:nvSpPr>
          <p:cNvPr id="2054" name="Text Box 6">
            <a:extLst>
              <a:ext uri="{FF2B5EF4-FFF2-40B4-BE49-F238E27FC236}">
                <a16:creationId xmlns:a16="http://schemas.microsoft.com/office/drawing/2014/main" id="{631233C9-4439-5F44-947E-E644A17A7BD9}"/>
              </a:ext>
            </a:extLst>
          </p:cNvPr>
          <p:cNvSpPr txBox="1">
            <a:spLocks noChangeArrowheads="1"/>
          </p:cNvSpPr>
          <p:nvPr/>
        </p:nvSpPr>
        <p:spPr bwMode="auto">
          <a:xfrm flipH="1">
            <a:off x="381000" y="2806700"/>
            <a:ext cx="80010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6667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Keine Ökonomisierung, aber:</a:t>
            </a:r>
          </a:p>
          <a:p>
            <a:pPr lvl="1">
              <a:buClr>
                <a:srgbClr val="FF0000"/>
              </a:buClr>
              <a:buFont typeface="Wingdings" pitchFamily="2" charset="2"/>
              <a:buChar char="è"/>
            </a:pPr>
            <a:r>
              <a:rPr lang="de-DE" altLang="de-DE"/>
              <a:t> eigenes Zielsystem</a:t>
            </a:r>
          </a:p>
          <a:p>
            <a:pPr lvl="1">
              <a:buClr>
                <a:srgbClr val="FF0000"/>
              </a:buClr>
              <a:buFont typeface="Wingdings" pitchFamily="2" charset="2"/>
              <a:buChar char="è"/>
            </a:pPr>
            <a:r>
              <a:rPr lang="de-DE" altLang="de-DE"/>
              <a:t> Strategieentwicklung</a:t>
            </a:r>
          </a:p>
          <a:p>
            <a:pPr lvl="1">
              <a:buClr>
                <a:srgbClr val="FF0000"/>
              </a:buClr>
              <a:buFont typeface="Wingdings" pitchFamily="2" charset="2"/>
              <a:buChar char="è"/>
            </a:pPr>
            <a:r>
              <a:rPr lang="de-DE" altLang="de-DE"/>
              <a:t> optimale Ressourcenallokation</a:t>
            </a:r>
          </a:p>
          <a:p>
            <a:pPr lvl="1">
              <a:buClr>
                <a:srgbClr val="FF0000"/>
              </a:buClr>
              <a:buFont typeface="Wingdings" pitchFamily="2" charset="2"/>
              <a:buChar char="è"/>
            </a:pPr>
            <a:r>
              <a:rPr lang="de-DE" altLang="de-DE"/>
              <a:t> effiziente Abläufe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wipe(up)">
                                      <p:cBhvr>
                                        <p:cTn id="7" dur="500"/>
                                        <p:tgtEl>
                                          <p:spTgt spid="2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053"/>
                                        </p:tgtEl>
                                        <p:attrNameLst>
                                          <p:attrName>style.visibility</p:attrName>
                                        </p:attrNameLst>
                                      </p:cBhvr>
                                      <p:to>
                                        <p:strVal val="visible"/>
                                      </p:to>
                                    </p:set>
                                    <p:animEffect transition="in" filter="wipe(up)">
                                      <p:cBhvr>
                                        <p:cTn id="12"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utoUpdateAnimBg="0"/>
      <p:bldP spid="205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E7BB76CB-D944-A94A-87BA-032FCEDD2DAE}"/>
              </a:ext>
            </a:extLst>
          </p:cNvPr>
          <p:cNvSpPr txBox="1">
            <a:spLocks noChangeArrowheads="1"/>
          </p:cNvSpPr>
          <p:nvPr/>
        </p:nvSpPr>
        <p:spPr bwMode="auto">
          <a:xfrm>
            <a:off x="374650" y="1670050"/>
            <a:ext cx="83947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71550" indent="-400050">
              <a:defRPr sz="2400">
                <a:solidFill>
                  <a:schemeClr val="tx1"/>
                </a:solidFill>
                <a:latin typeface="Times New Roman" panose="02020603050405020304" pitchFamily="18" charset="0"/>
              </a:defRPr>
            </a:lvl2pPr>
            <a:lvl3pPr marL="116205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Der konsequente Einsatz moderner Informationstechnologie ist </a:t>
            </a:r>
            <a:br>
              <a:rPr lang="de-DE" altLang="de-DE"/>
            </a:br>
            <a:r>
              <a:rPr lang="de-DE" altLang="de-DE"/>
              <a:t>eine unabdingbare Voraussetzung für ein effizientes und effektives Hochschulmanagement</a:t>
            </a:r>
          </a:p>
        </p:txBody>
      </p:sp>
      <p:sp>
        <p:nvSpPr>
          <p:cNvPr id="11267" name="Rectangle 3">
            <a:extLst>
              <a:ext uri="{FF2B5EF4-FFF2-40B4-BE49-F238E27FC236}">
                <a16:creationId xmlns:a16="http://schemas.microsoft.com/office/drawing/2014/main" id="{4E06AFA0-DA4C-2042-9D5E-671FC45CCB89}"/>
              </a:ext>
            </a:extLst>
          </p:cNvPr>
          <p:cNvSpPr>
            <a:spLocks noChangeArrowheads="1"/>
          </p:cNvSpPr>
          <p:nvPr/>
        </p:nvSpPr>
        <p:spPr bwMode="auto">
          <a:xfrm>
            <a:off x="382588" y="533400"/>
            <a:ext cx="3503612"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Voraussetzung</a:t>
            </a:r>
          </a:p>
        </p:txBody>
      </p:sp>
      <p:sp>
        <p:nvSpPr>
          <p:cNvPr id="11268" name="Rectangle 4">
            <a:extLst>
              <a:ext uri="{FF2B5EF4-FFF2-40B4-BE49-F238E27FC236}">
                <a16:creationId xmlns:a16="http://schemas.microsoft.com/office/drawing/2014/main" id="{994FECE6-F3B1-6944-A3C8-47914993CFEF}"/>
              </a:ext>
            </a:extLst>
          </p:cNvPr>
          <p:cNvSpPr>
            <a:spLocks noChangeArrowheads="1"/>
          </p:cNvSpPr>
          <p:nvPr/>
        </p:nvSpPr>
        <p:spPr bwMode="auto">
          <a:xfrm>
            <a:off x="914400" y="3124200"/>
            <a:ext cx="74676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57150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è"/>
            </a:pPr>
            <a:r>
              <a:rPr lang="de-DE" altLang="de-DE"/>
              <a:t>Einführung eines Controllings auf der Basis einer KLR und von Auswertungen operativer Daten</a:t>
            </a:r>
          </a:p>
          <a:p>
            <a:pPr>
              <a:buClr>
                <a:srgbClr val="FF0000"/>
              </a:buClr>
              <a:buFont typeface="Wingdings" pitchFamily="2" charset="2"/>
              <a:buChar char="è"/>
            </a:pPr>
            <a:r>
              <a:rPr lang="de-DE" altLang="de-DE"/>
              <a:t>Realisierung effizienter Kommunikationsformen und Leistungstransfers mit internen und externen Stellen wie Ministerien, Landesämter, Drittmittelgeber, Lieferanten, Banken, etc.</a:t>
            </a:r>
          </a:p>
          <a:p>
            <a:pPr>
              <a:buClr>
                <a:srgbClr val="FF0000"/>
              </a:buClr>
              <a:buFont typeface="Wingdings" pitchFamily="2" charset="2"/>
              <a:buChar char="è"/>
            </a:pPr>
            <a:r>
              <a:rPr lang="de-DE" altLang="de-DE"/>
              <a:t>netzbasierte Abwicklung von Verwaltungsleistungen im Rahmen von Self-Service-Angeboten und virtuellen Studienangeboten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wipe(up)">
                                      <p:cBhvr>
                                        <p:cTn id="7"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a:extLst>
              <a:ext uri="{FF2B5EF4-FFF2-40B4-BE49-F238E27FC236}">
                <a16:creationId xmlns:a16="http://schemas.microsoft.com/office/drawing/2014/main" id="{E8754B28-3C23-5A4A-8A99-5BD2EE4A9CFA}"/>
              </a:ext>
            </a:extLst>
          </p:cNvPr>
          <p:cNvSpPr txBox="1">
            <a:spLocks noChangeArrowheads="1"/>
          </p:cNvSpPr>
          <p:nvPr/>
        </p:nvSpPr>
        <p:spPr bwMode="auto">
          <a:xfrm>
            <a:off x="754063" y="1804988"/>
            <a:ext cx="76358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57150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619250" indent="-247650">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Die Frage der IT-Unterstützung wird im Bereich der Auftragsverwaltung vor allem von den Rahmen-bedingungen in den Bundesländern bestimmt</a:t>
            </a:r>
          </a:p>
        </p:txBody>
      </p:sp>
      <p:sp>
        <p:nvSpPr>
          <p:cNvPr id="4102" name="Text Box 6">
            <a:extLst>
              <a:ext uri="{FF2B5EF4-FFF2-40B4-BE49-F238E27FC236}">
                <a16:creationId xmlns:a16="http://schemas.microsoft.com/office/drawing/2014/main" id="{09A4B689-D600-5C49-83AB-9AD6C9A205B6}"/>
              </a:ext>
            </a:extLst>
          </p:cNvPr>
          <p:cNvSpPr txBox="1">
            <a:spLocks noChangeArrowheads="1"/>
          </p:cNvSpPr>
          <p:nvPr/>
        </p:nvSpPr>
        <p:spPr bwMode="auto">
          <a:xfrm>
            <a:off x="381000" y="533400"/>
            <a:ext cx="65944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Status: Rahmenbedingungen</a:t>
            </a:r>
          </a:p>
        </p:txBody>
      </p:sp>
      <p:sp>
        <p:nvSpPr>
          <p:cNvPr id="4103" name="Text Box 7">
            <a:extLst>
              <a:ext uri="{FF2B5EF4-FFF2-40B4-BE49-F238E27FC236}">
                <a16:creationId xmlns:a16="http://schemas.microsoft.com/office/drawing/2014/main" id="{51D50CF3-7A8A-754E-B6FC-F5004D4D8C60}"/>
              </a:ext>
            </a:extLst>
          </p:cNvPr>
          <p:cNvSpPr txBox="1">
            <a:spLocks noChangeArrowheads="1"/>
          </p:cNvSpPr>
          <p:nvPr/>
        </p:nvSpPr>
        <p:spPr bwMode="auto">
          <a:xfrm>
            <a:off x="685800" y="3429000"/>
            <a:ext cx="76358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57150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619250" indent="-247650">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buClr>
                <a:srgbClr val="FF0000"/>
              </a:buClr>
              <a:buFont typeface="Wingdings" pitchFamily="2" charset="2"/>
              <a:buChar char="è"/>
            </a:pPr>
            <a:r>
              <a:rPr lang="de-DE" altLang="de-DE"/>
              <a:t> die Art der staatlichen Mittelvergabe</a:t>
            </a:r>
          </a:p>
          <a:p>
            <a:pPr lvl="3">
              <a:buClr>
                <a:srgbClr val="FF0000"/>
              </a:buClr>
              <a:buFontTx/>
              <a:buChar char="•"/>
            </a:pPr>
            <a:r>
              <a:rPr lang="de-DE" altLang="de-DE"/>
              <a:t> konventioneller Haushalt vs. Globalhaushalt </a:t>
            </a:r>
          </a:p>
          <a:p>
            <a:pPr lvl="1">
              <a:lnSpc>
                <a:spcPct val="150000"/>
              </a:lnSpc>
              <a:buClr>
                <a:srgbClr val="FF0000"/>
              </a:buClr>
              <a:buFont typeface="Wingdings" pitchFamily="2" charset="2"/>
              <a:buChar char="è"/>
            </a:pPr>
            <a:r>
              <a:rPr lang="de-DE" altLang="de-DE"/>
              <a:t> die Rechtsform der Hochschule</a:t>
            </a:r>
          </a:p>
          <a:p>
            <a:pPr lvl="3">
              <a:buClr>
                <a:srgbClr val="FF0000"/>
              </a:buClr>
              <a:buFontTx/>
              <a:buChar char="•"/>
            </a:pPr>
            <a:r>
              <a:rPr lang="de-DE" altLang="de-DE"/>
              <a:t>Beibehaltung des aktuellen Status vs. </a:t>
            </a:r>
            <a:br>
              <a:rPr lang="de-DE" altLang="de-DE"/>
            </a:br>
            <a:r>
              <a:rPr lang="de-DE" altLang="de-DE"/>
              <a:t>Umwandlung in Landesbetrieb</a:t>
            </a:r>
          </a:p>
          <a:p>
            <a:pPr lvl="1">
              <a:lnSpc>
                <a:spcPct val="150000"/>
              </a:lnSpc>
              <a:buClr>
                <a:srgbClr val="FF0000"/>
              </a:buClr>
              <a:buFont typeface="Wingdings" pitchFamily="2" charset="2"/>
              <a:buChar char="è"/>
            </a:pPr>
            <a:r>
              <a:rPr lang="de-DE" altLang="de-DE"/>
              <a:t> Einführung einer Kosten- und Leistungsrechnung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wipe(up)">
                                      <p:cBhvr>
                                        <p:cTn id="7"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1027">
            <a:extLst>
              <a:ext uri="{FF2B5EF4-FFF2-40B4-BE49-F238E27FC236}">
                <a16:creationId xmlns:a16="http://schemas.microsoft.com/office/drawing/2014/main" id="{3B16770B-262A-F048-8A1E-2DDE750EC6DF}"/>
              </a:ext>
            </a:extLst>
          </p:cNvPr>
          <p:cNvSpPr>
            <a:spLocks noChangeArrowheads="1"/>
          </p:cNvSpPr>
          <p:nvPr/>
        </p:nvSpPr>
        <p:spPr bwMode="auto">
          <a:xfrm>
            <a:off x="1455738" y="2359025"/>
            <a:ext cx="6234112" cy="527050"/>
          </a:xfrm>
          <a:prstGeom prst="rect">
            <a:avLst/>
          </a:prstGeom>
          <a:noFill/>
          <a:ln>
            <a:noFill/>
          </a:ln>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388" name="Rectangle 1028">
            <a:extLst>
              <a:ext uri="{FF2B5EF4-FFF2-40B4-BE49-F238E27FC236}">
                <a16:creationId xmlns:a16="http://schemas.microsoft.com/office/drawing/2014/main" id="{E52FF6D4-3772-2244-9B54-0A1613ABAA70}"/>
              </a:ext>
            </a:extLst>
          </p:cNvPr>
          <p:cNvSpPr>
            <a:spLocks noChangeArrowheads="1"/>
          </p:cNvSpPr>
          <p:nvPr/>
        </p:nvSpPr>
        <p:spPr bwMode="auto">
          <a:xfrm>
            <a:off x="1455738" y="3798888"/>
            <a:ext cx="6234112" cy="390525"/>
          </a:xfrm>
          <a:prstGeom prst="rect">
            <a:avLst/>
          </a:prstGeom>
          <a:noFill/>
          <a:ln>
            <a:noFill/>
          </a:ln>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389" name="Rectangle 1029">
            <a:extLst>
              <a:ext uri="{FF2B5EF4-FFF2-40B4-BE49-F238E27FC236}">
                <a16:creationId xmlns:a16="http://schemas.microsoft.com/office/drawing/2014/main" id="{A3D73DB6-E517-474F-BBF5-8D8878C979AD}"/>
              </a:ext>
            </a:extLst>
          </p:cNvPr>
          <p:cNvSpPr>
            <a:spLocks noChangeArrowheads="1"/>
          </p:cNvSpPr>
          <p:nvPr/>
        </p:nvSpPr>
        <p:spPr bwMode="auto">
          <a:xfrm>
            <a:off x="1455738" y="4645025"/>
            <a:ext cx="6234112" cy="665163"/>
          </a:xfrm>
          <a:prstGeom prst="rect">
            <a:avLst/>
          </a:prstGeom>
          <a:noFill/>
          <a:ln>
            <a:noFill/>
          </a:ln>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390" name="Rectangle 1030">
            <a:extLst>
              <a:ext uri="{FF2B5EF4-FFF2-40B4-BE49-F238E27FC236}">
                <a16:creationId xmlns:a16="http://schemas.microsoft.com/office/drawing/2014/main" id="{B896C044-A27D-A147-85E5-59D4664937FF}"/>
              </a:ext>
            </a:extLst>
          </p:cNvPr>
          <p:cNvSpPr>
            <a:spLocks noChangeArrowheads="1"/>
          </p:cNvSpPr>
          <p:nvPr/>
        </p:nvSpPr>
        <p:spPr bwMode="auto">
          <a:xfrm>
            <a:off x="3805238" y="2017713"/>
            <a:ext cx="7223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kameral</a:t>
            </a:r>
            <a:endParaRPr lang="de-DE" altLang="de-DE"/>
          </a:p>
        </p:txBody>
      </p:sp>
      <p:sp>
        <p:nvSpPr>
          <p:cNvPr id="16391" name="Rectangle 1031">
            <a:extLst>
              <a:ext uri="{FF2B5EF4-FFF2-40B4-BE49-F238E27FC236}">
                <a16:creationId xmlns:a16="http://schemas.microsoft.com/office/drawing/2014/main" id="{B823332E-5E2F-044C-95A5-A5D1891299E9}"/>
              </a:ext>
            </a:extLst>
          </p:cNvPr>
          <p:cNvSpPr>
            <a:spLocks noChangeArrowheads="1"/>
          </p:cNvSpPr>
          <p:nvPr/>
        </p:nvSpPr>
        <p:spPr bwMode="auto">
          <a:xfrm>
            <a:off x="5087938" y="1901825"/>
            <a:ext cx="1112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kameral mit </a:t>
            </a:r>
            <a:endParaRPr lang="de-DE" altLang="de-DE"/>
          </a:p>
        </p:txBody>
      </p:sp>
      <p:sp>
        <p:nvSpPr>
          <p:cNvPr id="16392" name="Rectangle 1032">
            <a:extLst>
              <a:ext uri="{FF2B5EF4-FFF2-40B4-BE49-F238E27FC236}">
                <a16:creationId xmlns:a16="http://schemas.microsoft.com/office/drawing/2014/main" id="{E2B211C9-7A76-3048-8519-8B9128CE8B79}"/>
              </a:ext>
            </a:extLst>
          </p:cNvPr>
          <p:cNvSpPr>
            <a:spLocks noChangeArrowheads="1"/>
          </p:cNvSpPr>
          <p:nvPr/>
        </p:nvSpPr>
        <p:spPr bwMode="auto">
          <a:xfrm>
            <a:off x="4930775" y="2136775"/>
            <a:ext cx="13731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Globalhaushalt</a:t>
            </a:r>
            <a:endParaRPr lang="de-DE" altLang="de-DE"/>
          </a:p>
        </p:txBody>
      </p:sp>
      <p:sp>
        <p:nvSpPr>
          <p:cNvPr id="16393" name="Rectangle 1033">
            <a:extLst>
              <a:ext uri="{FF2B5EF4-FFF2-40B4-BE49-F238E27FC236}">
                <a16:creationId xmlns:a16="http://schemas.microsoft.com/office/drawing/2014/main" id="{EB4D28BD-3077-2E4F-B5A4-3674F2CE4C2E}"/>
              </a:ext>
            </a:extLst>
          </p:cNvPr>
          <p:cNvSpPr>
            <a:spLocks noChangeArrowheads="1"/>
          </p:cNvSpPr>
          <p:nvPr/>
        </p:nvSpPr>
        <p:spPr bwMode="auto">
          <a:xfrm>
            <a:off x="6565900" y="2017713"/>
            <a:ext cx="974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kfm. ReWe</a:t>
            </a:r>
            <a:endParaRPr lang="de-DE" altLang="de-DE"/>
          </a:p>
        </p:txBody>
      </p:sp>
      <p:sp>
        <p:nvSpPr>
          <p:cNvPr id="16394" name="Rectangle 1034">
            <a:extLst>
              <a:ext uri="{FF2B5EF4-FFF2-40B4-BE49-F238E27FC236}">
                <a16:creationId xmlns:a16="http://schemas.microsoft.com/office/drawing/2014/main" id="{48B0D938-66D8-0045-8E04-01E3D6EC7917}"/>
              </a:ext>
            </a:extLst>
          </p:cNvPr>
          <p:cNvSpPr>
            <a:spLocks noChangeArrowheads="1"/>
          </p:cNvSpPr>
          <p:nvPr/>
        </p:nvSpPr>
        <p:spPr bwMode="auto">
          <a:xfrm>
            <a:off x="1489075" y="2435225"/>
            <a:ext cx="1831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Baden-Württemberg</a:t>
            </a:r>
            <a:endParaRPr lang="de-DE" altLang="de-DE"/>
          </a:p>
        </p:txBody>
      </p:sp>
      <p:sp>
        <p:nvSpPr>
          <p:cNvPr id="16395" name="Rectangle 1035">
            <a:extLst>
              <a:ext uri="{FF2B5EF4-FFF2-40B4-BE49-F238E27FC236}">
                <a16:creationId xmlns:a16="http://schemas.microsoft.com/office/drawing/2014/main" id="{438715F4-AAFA-514E-8090-44C447C034D2}"/>
              </a:ext>
            </a:extLst>
          </p:cNvPr>
          <p:cNvSpPr>
            <a:spLocks noChangeArrowheads="1"/>
          </p:cNvSpPr>
          <p:nvPr/>
        </p:nvSpPr>
        <p:spPr bwMode="auto">
          <a:xfrm>
            <a:off x="5240338" y="2422525"/>
            <a:ext cx="8270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a:solidFill>
                  <a:srgbClr val="000000"/>
                </a:solidFill>
                <a:latin typeface="Arial" panose="020B0604020202020204" pitchFamily="34" charset="0"/>
              </a:rPr>
              <a:t>seit 01/2000</a:t>
            </a:r>
            <a:endParaRPr lang="de-DE" altLang="de-DE"/>
          </a:p>
        </p:txBody>
      </p:sp>
      <p:sp>
        <p:nvSpPr>
          <p:cNvPr id="16396" name="Rectangle 1036">
            <a:extLst>
              <a:ext uri="{FF2B5EF4-FFF2-40B4-BE49-F238E27FC236}">
                <a16:creationId xmlns:a16="http://schemas.microsoft.com/office/drawing/2014/main" id="{AC362F7D-EB46-F34E-8394-8F0D2B90EAB5}"/>
              </a:ext>
            </a:extLst>
          </p:cNvPr>
          <p:cNvSpPr>
            <a:spLocks noChangeArrowheads="1"/>
          </p:cNvSpPr>
          <p:nvPr/>
        </p:nvSpPr>
        <p:spPr bwMode="auto">
          <a:xfrm>
            <a:off x="1489075" y="2665413"/>
            <a:ext cx="6477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Bayern</a:t>
            </a:r>
            <a:endParaRPr lang="de-DE" altLang="de-DE"/>
          </a:p>
        </p:txBody>
      </p:sp>
      <p:sp>
        <p:nvSpPr>
          <p:cNvPr id="16397" name="Rectangle 1037">
            <a:extLst>
              <a:ext uri="{FF2B5EF4-FFF2-40B4-BE49-F238E27FC236}">
                <a16:creationId xmlns:a16="http://schemas.microsoft.com/office/drawing/2014/main" id="{9B9F0291-CD00-7C4E-B93D-0980EC7E30AB}"/>
              </a:ext>
            </a:extLst>
          </p:cNvPr>
          <p:cNvSpPr>
            <a:spLocks noChangeArrowheads="1"/>
          </p:cNvSpPr>
          <p:nvPr/>
        </p:nvSpPr>
        <p:spPr bwMode="auto">
          <a:xfrm>
            <a:off x="4127500" y="2681288"/>
            <a:ext cx="101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398" name="Rectangle 1038">
            <a:extLst>
              <a:ext uri="{FF2B5EF4-FFF2-40B4-BE49-F238E27FC236}">
                <a16:creationId xmlns:a16="http://schemas.microsoft.com/office/drawing/2014/main" id="{CA3765C6-BA86-514D-AB09-97D8A08B195A}"/>
              </a:ext>
            </a:extLst>
          </p:cNvPr>
          <p:cNvSpPr>
            <a:spLocks noChangeArrowheads="1"/>
          </p:cNvSpPr>
          <p:nvPr/>
        </p:nvSpPr>
        <p:spPr bwMode="auto">
          <a:xfrm>
            <a:off x="1489075" y="2894013"/>
            <a:ext cx="539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Berlin</a:t>
            </a:r>
            <a:endParaRPr lang="de-DE" altLang="de-DE"/>
          </a:p>
        </p:txBody>
      </p:sp>
      <p:sp>
        <p:nvSpPr>
          <p:cNvPr id="16399" name="Rectangle 1039">
            <a:extLst>
              <a:ext uri="{FF2B5EF4-FFF2-40B4-BE49-F238E27FC236}">
                <a16:creationId xmlns:a16="http://schemas.microsoft.com/office/drawing/2014/main" id="{7ABABD3F-A8D0-214D-888B-DAF03CA2380E}"/>
              </a:ext>
            </a:extLst>
          </p:cNvPr>
          <p:cNvSpPr>
            <a:spLocks noChangeArrowheads="1"/>
          </p:cNvSpPr>
          <p:nvPr/>
        </p:nvSpPr>
        <p:spPr bwMode="auto">
          <a:xfrm>
            <a:off x="5581650" y="2909888"/>
            <a:ext cx="101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400" name="Rectangle 1040">
            <a:extLst>
              <a:ext uri="{FF2B5EF4-FFF2-40B4-BE49-F238E27FC236}">
                <a16:creationId xmlns:a16="http://schemas.microsoft.com/office/drawing/2014/main" id="{E8661EE1-A815-3241-BC05-F4B0DFB5B4AE}"/>
              </a:ext>
            </a:extLst>
          </p:cNvPr>
          <p:cNvSpPr>
            <a:spLocks noChangeArrowheads="1"/>
          </p:cNvSpPr>
          <p:nvPr/>
        </p:nvSpPr>
        <p:spPr bwMode="auto">
          <a:xfrm>
            <a:off x="1489075" y="3122613"/>
            <a:ext cx="11953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Brandenburg</a:t>
            </a:r>
            <a:endParaRPr lang="de-DE" altLang="de-DE"/>
          </a:p>
        </p:txBody>
      </p:sp>
      <p:sp>
        <p:nvSpPr>
          <p:cNvPr id="16401" name="Rectangle 1041">
            <a:extLst>
              <a:ext uri="{FF2B5EF4-FFF2-40B4-BE49-F238E27FC236}">
                <a16:creationId xmlns:a16="http://schemas.microsoft.com/office/drawing/2014/main" id="{D4DDB320-609A-BB4A-9C9A-27ACD5ADC672}"/>
              </a:ext>
            </a:extLst>
          </p:cNvPr>
          <p:cNvSpPr>
            <a:spLocks noChangeArrowheads="1"/>
          </p:cNvSpPr>
          <p:nvPr/>
        </p:nvSpPr>
        <p:spPr bwMode="auto">
          <a:xfrm>
            <a:off x="5127625" y="3143250"/>
            <a:ext cx="9779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a:solidFill>
                  <a:srgbClr val="000000"/>
                </a:solidFill>
                <a:latin typeface="Arial" panose="020B0604020202020204" pitchFamily="34" charset="0"/>
              </a:rPr>
              <a:t>Modellversuch</a:t>
            </a:r>
            <a:endParaRPr lang="de-DE" altLang="de-DE"/>
          </a:p>
        </p:txBody>
      </p:sp>
      <p:sp>
        <p:nvSpPr>
          <p:cNvPr id="16402" name="Rectangle 1042">
            <a:extLst>
              <a:ext uri="{FF2B5EF4-FFF2-40B4-BE49-F238E27FC236}">
                <a16:creationId xmlns:a16="http://schemas.microsoft.com/office/drawing/2014/main" id="{D54E58B4-6CF4-2A46-8251-5AB5C1488F98}"/>
              </a:ext>
            </a:extLst>
          </p:cNvPr>
          <p:cNvSpPr>
            <a:spLocks noChangeArrowheads="1"/>
          </p:cNvSpPr>
          <p:nvPr/>
        </p:nvSpPr>
        <p:spPr bwMode="auto">
          <a:xfrm>
            <a:off x="1489075" y="3351213"/>
            <a:ext cx="711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Bremen</a:t>
            </a:r>
            <a:endParaRPr lang="de-DE" altLang="de-DE"/>
          </a:p>
        </p:txBody>
      </p:sp>
      <p:sp>
        <p:nvSpPr>
          <p:cNvPr id="16403" name="Rectangle 1043">
            <a:extLst>
              <a:ext uri="{FF2B5EF4-FFF2-40B4-BE49-F238E27FC236}">
                <a16:creationId xmlns:a16="http://schemas.microsoft.com/office/drawing/2014/main" id="{1EEBD58F-B9ED-F642-8360-EB93AAC833BD}"/>
              </a:ext>
            </a:extLst>
          </p:cNvPr>
          <p:cNvSpPr>
            <a:spLocks noChangeArrowheads="1"/>
          </p:cNvSpPr>
          <p:nvPr/>
        </p:nvSpPr>
        <p:spPr bwMode="auto">
          <a:xfrm>
            <a:off x="5581650" y="3367088"/>
            <a:ext cx="101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404" name="Rectangle 1044">
            <a:extLst>
              <a:ext uri="{FF2B5EF4-FFF2-40B4-BE49-F238E27FC236}">
                <a16:creationId xmlns:a16="http://schemas.microsoft.com/office/drawing/2014/main" id="{1E2E86F8-95C8-1149-A456-87A95D3D4713}"/>
              </a:ext>
            </a:extLst>
          </p:cNvPr>
          <p:cNvSpPr>
            <a:spLocks noChangeArrowheads="1"/>
          </p:cNvSpPr>
          <p:nvPr/>
        </p:nvSpPr>
        <p:spPr bwMode="auto">
          <a:xfrm>
            <a:off x="1489075" y="3579813"/>
            <a:ext cx="8366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Hamburg</a:t>
            </a:r>
            <a:endParaRPr lang="de-DE" altLang="de-DE"/>
          </a:p>
        </p:txBody>
      </p:sp>
      <p:sp>
        <p:nvSpPr>
          <p:cNvPr id="16405" name="Rectangle 1045">
            <a:extLst>
              <a:ext uri="{FF2B5EF4-FFF2-40B4-BE49-F238E27FC236}">
                <a16:creationId xmlns:a16="http://schemas.microsoft.com/office/drawing/2014/main" id="{A3E85E84-DBFE-594A-BDBE-8D8B3955D19C}"/>
              </a:ext>
            </a:extLst>
          </p:cNvPr>
          <p:cNvSpPr>
            <a:spLocks noChangeArrowheads="1"/>
          </p:cNvSpPr>
          <p:nvPr/>
        </p:nvSpPr>
        <p:spPr bwMode="auto">
          <a:xfrm>
            <a:off x="1489075" y="3968750"/>
            <a:ext cx="679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Hessen</a:t>
            </a:r>
            <a:endParaRPr lang="de-DE" altLang="de-DE"/>
          </a:p>
        </p:txBody>
      </p:sp>
      <p:sp>
        <p:nvSpPr>
          <p:cNvPr id="16408" name="Rectangle 1048">
            <a:extLst>
              <a:ext uri="{FF2B5EF4-FFF2-40B4-BE49-F238E27FC236}">
                <a16:creationId xmlns:a16="http://schemas.microsoft.com/office/drawing/2014/main" id="{2DC62168-1876-D14D-9B54-2987A38AE8AA}"/>
              </a:ext>
            </a:extLst>
          </p:cNvPr>
          <p:cNvSpPr>
            <a:spLocks noChangeArrowheads="1"/>
          </p:cNvSpPr>
          <p:nvPr/>
        </p:nvSpPr>
        <p:spPr bwMode="auto">
          <a:xfrm>
            <a:off x="1489075" y="4189413"/>
            <a:ext cx="1238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Mecklenburg-</a:t>
            </a:r>
            <a:endParaRPr lang="de-DE" altLang="de-DE"/>
          </a:p>
        </p:txBody>
      </p:sp>
      <p:sp>
        <p:nvSpPr>
          <p:cNvPr id="16409" name="Rectangle 1049">
            <a:extLst>
              <a:ext uri="{FF2B5EF4-FFF2-40B4-BE49-F238E27FC236}">
                <a16:creationId xmlns:a16="http://schemas.microsoft.com/office/drawing/2014/main" id="{2877581D-9A14-B34D-9524-D7C1D82D87C0}"/>
              </a:ext>
            </a:extLst>
          </p:cNvPr>
          <p:cNvSpPr>
            <a:spLocks noChangeArrowheads="1"/>
          </p:cNvSpPr>
          <p:nvPr/>
        </p:nvSpPr>
        <p:spPr bwMode="auto">
          <a:xfrm>
            <a:off x="1489075" y="4425950"/>
            <a:ext cx="11858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Vorpommern</a:t>
            </a:r>
            <a:endParaRPr lang="de-DE" altLang="de-DE"/>
          </a:p>
        </p:txBody>
      </p:sp>
      <p:sp>
        <p:nvSpPr>
          <p:cNvPr id="16410" name="Rectangle 1050">
            <a:extLst>
              <a:ext uri="{FF2B5EF4-FFF2-40B4-BE49-F238E27FC236}">
                <a16:creationId xmlns:a16="http://schemas.microsoft.com/office/drawing/2014/main" id="{581CE912-EC3F-204E-9E62-9C77079AEA1E}"/>
              </a:ext>
            </a:extLst>
          </p:cNvPr>
          <p:cNvSpPr>
            <a:spLocks noChangeArrowheads="1"/>
          </p:cNvSpPr>
          <p:nvPr/>
        </p:nvSpPr>
        <p:spPr bwMode="auto">
          <a:xfrm>
            <a:off x="4127500" y="4327525"/>
            <a:ext cx="101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411" name="Rectangle 1051">
            <a:extLst>
              <a:ext uri="{FF2B5EF4-FFF2-40B4-BE49-F238E27FC236}">
                <a16:creationId xmlns:a16="http://schemas.microsoft.com/office/drawing/2014/main" id="{4176E034-6199-9B42-8FAF-5BCE459A74F3}"/>
              </a:ext>
            </a:extLst>
          </p:cNvPr>
          <p:cNvSpPr>
            <a:spLocks noChangeArrowheads="1"/>
          </p:cNvSpPr>
          <p:nvPr/>
        </p:nvSpPr>
        <p:spPr bwMode="auto">
          <a:xfrm>
            <a:off x="1489075" y="4814888"/>
            <a:ext cx="1357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Niedersachsen</a:t>
            </a:r>
            <a:endParaRPr lang="de-DE" altLang="de-DE"/>
          </a:p>
        </p:txBody>
      </p:sp>
      <p:sp>
        <p:nvSpPr>
          <p:cNvPr id="16412" name="Rectangle 1052">
            <a:extLst>
              <a:ext uri="{FF2B5EF4-FFF2-40B4-BE49-F238E27FC236}">
                <a16:creationId xmlns:a16="http://schemas.microsoft.com/office/drawing/2014/main" id="{3D3DE9C7-7C7D-BF4D-A6E4-88319C6556F1}"/>
              </a:ext>
            </a:extLst>
          </p:cNvPr>
          <p:cNvSpPr>
            <a:spLocks noChangeArrowheads="1"/>
          </p:cNvSpPr>
          <p:nvPr/>
        </p:nvSpPr>
        <p:spPr bwMode="auto">
          <a:xfrm>
            <a:off x="6445250" y="4648200"/>
            <a:ext cx="8509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900">
                <a:solidFill>
                  <a:srgbClr val="000000"/>
                </a:solidFill>
                <a:latin typeface="Arial" panose="020B0604020202020204" pitchFamily="34" charset="0"/>
              </a:rPr>
              <a:t>Landesbetriebe; </a:t>
            </a:r>
            <a:endParaRPr lang="de-DE" altLang="de-DE" sz="1800"/>
          </a:p>
        </p:txBody>
      </p:sp>
      <p:sp>
        <p:nvSpPr>
          <p:cNvPr id="16413" name="Rectangle 1053">
            <a:extLst>
              <a:ext uri="{FF2B5EF4-FFF2-40B4-BE49-F238E27FC236}">
                <a16:creationId xmlns:a16="http://schemas.microsoft.com/office/drawing/2014/main" id="{442174FD-CA16-E447-8782-3DC8A8858CDE}"/>
              </a:ext>
            </a:extLst>
          </p:cNvPr>
          <p:cNvSpPr>
            <a:spLocks noChangeArrowheads="1"/>
          </p:cNvSpPr>
          <p:nvPr/>
        </p:nvSpPr>
        <p:spPr bwMode="auto">
          <a:xfrm>
            <a:off x="6464300" y="4810125"/>
            <a:ext cx="1014413"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80000"/>
              </a:lnSpc>
            </a:pPr>
            <a:r>
              <a:rPr lang="de-DE" altLang="de-DE" sz="900">
                <a:solidFill>
                  <a:srgbClr val="000000"/>
                </a:solidFill>
                <a:latin typeface="Arial Narrow" panose="020B0604020202020204" pitchFamily="34" charset="0"/>
              </a:rPr>
              <a:t>Modellversuch seit 1995</a:t>
            </a:r>
            <a:br>
              <a:rPr lang="de-DE" altLang="de-DE" sz="900">
                <a:solidFill>
                  <a:srgbClr val="000000"/>
                </a:solidFill>
                <a:latin typeface="Arial Narrow" panose="020B0604020202020204" pitchFamily="34" charset="0"/>
              </a:rPr>
            </a:br>
            <a:r>
              <a:rPr lang="de-DE" altLang="de-DE" sz="900">
                <a:solidFill>
                  <a:srgbClr val="000000"/>
                </a:solidFill>
                <a:latin typeface="Arial Narrow" panose="020B0604020202020204" pitchFamily="34" charset="0"/>
              </a:rPr>
              <a:t>alle FH seit 1999</a:t>
            </a:r>
            <a:endParaRPr lang="de-DE" altLang="de-DE" sz="1800">
              <a:latin typeface="Arial Narrow" panose="020B0604020202020204" pitchFamily="34" charset="0"/>
            </a:endParaRPr>
          </a:p>
        </p:txBody>
      </p:sp>
      <p:sp>
        <p:nvSpPr>
          <p:cNvPr id="16414" name="Rectangle 1054">
            <a:extLst>
              <a:ext uri="{FF2B5EF4-FFF2-40B4-BE49-F238E27FC236}">
                <a16:creationId xmlns:a16="http://schemas.microsoft.com/office/drawing/2014/main" id="{ADEDA87C-781F-0349-ABA1-A0D783E091C8}"/>
              </a:ext>
            </a:extLst>
          </p:cNvPr>
          <p:cNvSpPr>
            <a:spLocks noChangeArrowheads="1"/>
          </p:cNvSpPr>
          <p:nvPr/>
        </p:nvSpPr>
        <p:spPr bwMode="auto">
          <a:xfrm>
            <a:off x="1489075" y="5089525"/>
            <a:ext cx="1873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Nordrhein-Westfalen</a:t>
            </a:r>
            <a:endParaRPr lang="de-DE" altLang="de-DE"/>
          </a:p>
        </p:txBody>
      </p:sp>
      <p:sp>
        <p:nvSpPr>
          <p:cNvPr id="16415" name="Rectangle 1055">
            <a:extLst>
              <a:ext uri="{FF2B5EF4-FFF2-40B4-BE49-F238E27FC236}">
                <a16:creationId xmlns:a16="http://schemas.microsoft.com/office/drawing/2014/main" id="{B01E4265-DACF-DE49-BCDD-6B2392016ECC}"/>
              </a:ext>
            </a:extLst>
          </p:cNvPr>
          <p:cNvSpPr>
            <a:spLocks noChangeArrowheads="1"/>
          </p:cNvSpPr>
          <p:nvPr/>
        </p:nvSpPr>
        <p:spPr bwMode="auto">
          <a:xfrm>
            <a:off x="5581650" y="5083175"/>
            <a:ext cx="101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416" name="Rectangle 1056">
            <a:extLst>
              <a:ext uri="{FF2B5EF4-FFF2-40B4-BE49-F238E27FC236}">
                <a16:creationId xmlns:a16="http://schemas.microsoft.com/office/drawing/2014/main" id="{E6D886F0-D39D-5347-9892-9743BEE6D347}"/>
              </a:ext>
            </a:extLst>
          </p:cNvPr>
          <p:cNvSpPr>
            <a:spLocks noChangeArrowheads="1"/>
          </p:cNvSpPr>
          <p:nvPr/>
        </p:nvSpPr>
        <p:spPr bwMode="auto">
          <a:xfrm>
            <a:off x="1489075" y="5318125"/>
            <a:ext cx="14271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Rheinland-Pfalz</a:t>
            </a:r>
            <a:endParaRPr lang="de-DE" altLang="de-DE"/>
          </a:p>
        </p:txBody>
      </p:sp>
      <p:sp>
        <p:nvSpPr>
          <p:cNvPr id="16417" name="Rectangle 1057">
            <a:extLst>
              <a:ext uri="{FF2B5EF4-FFF2-40B4-BE49-F238E27FC236}">
                <a16:creationId xmlns:a16="http://schemas.microsoft.com/office/drawing/2014/main" id="{680B0905-EAAD-164C-8D97-9A251F33806C}"/>
              </a:ext>
            </a:extLst>
          </p:cNvPr>
          <p:cNvSpPr>
            <a:spLocks noChangeArrowheads="1"/>
          </p:cNvSpPr>
          <p:nvPr/>
        </p:nvSpPr>
        <p:spPr bwMode="auto">
          <a:xfrm>
            <a:off x="4127500" y="5335588"/>
            <a:ext cx="101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418" name="Rectangle 1058">
            <a:extLst>
              <a:ext uri="{FF2B5EF4-FFF2-40B4-BE49-F238E27FC236}">
                <a16:creationId xmlns:a16="http://schemas.microsoft.com/office/drawing/2014/main" id="{D8DCF32E-A0D6-3546-8D98-114DD172DA05}"/>
              </a:ext>
            </a:extLst>
          </p:cNvPr>
          <p:cNvSpPr>
            <a:spLocks noChangeArrowheads="1"/>
          </p:cNvSpPr>
          <p:nvPr/>
        </p:nvSpPr>
        <p:spPr bwMode="auto">
          <a:xfrm>
            <a:off x="1489075" y="5513388"/>
            <a:ext cx="8048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Saarland</a:t>
            </a:r>
            <a:endParaRPr lang="de-DE" altLang="de-DE"/>
          </a:p>
        </p:txBody>
      </p:sp>
      <p:sp>
        <p:nvSpPr>
          <p:cNvPr id="16419" name="Rectangle 1059">
            <a:extLst>
              <a:ext uri="{FF2B5EF4-FFF2-40B4-BE49-F238E27FC236}">
                <a16:creationId xmlns:a16="http://schemas.microsoft.com/office/drawing/2014/main" id="{2FDC2F0B-8594-3D44-8E34-3924CF7B3AC7}"/>
              </a:ext>
            </a:extLst>
          </p:cNvPr>
          <p:cNvSpPr>
            <a:spLocks noChangeArrowheads="1"/>
          </p:cNvSpPr>
          <p:nvPr/>
        </p:nvSpPr>
        <p:spPr bwMode="auto">
          <a:xfrm>
            <a:off x="4127500" y="5546725"/>
            <a:ext cx="101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420" name="Rectangle 1060">
            <a:extLst>
              <a:ext uri="{FF2B5EF4-FFF2-40B4-BE49-F238E27FC236}">
                <a16:creationId xmlns:a16="http://schemas.microsoft.com/office/drawing/2014/main" id="{B1A9CBB5-0A8E-D440-9461-AF968C1123DE}"/>
              </a:ext>
            </a:extLst>
          </p:cNvPr>
          <p:cNvSpPr>
            <a:spLocks noChangeArrowheads="1"/>
          </p:cNvSpPr>
          <p:nvPr/>
        </p:nvSpPr>
        <p:spPr bwMode="auto">
          <a:xfrm>
            <a:off x="1489075" y="5741988"/>
            <a:ext cx="784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Sachsen</a:t>
            </a:r>
            <a:endParaRPr lang="de-DE" altLang="de-DE"/>
          </a:p>
        </p:txBody>
      </p:sp>
      <p:sp>
        <p:nvSpPr>
          <p:cNvPr id="16421" name="Rectangle 1061">
            <a:extLst>
              <a:ext uri="{FF2B5EF4-FFF2-40B4-BE49-F238E27FC236}">
                <a16:creationId xmlns:a16="http://schemas.microsoft.com/office/drawing/2014/main" id="{58A890AB-4092-9541-AE81-5D8C0D9405E1}"/>
              </a:ext>
            </a:extLst>
          </p:cNvPr>
          <p:cNvSpPr>
            <a:spLocks noChangeArrowheads="1"/>
          </p:cNvSpPr>
          <p:nvPr/>
        </p:nvSpPr>
        <p:spPr bwMode="auto">
          <a:xfrm>
            <a:off x="4127500" y="5759450"/>
            <a:ext cx="101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422" name="Rectangle 1062">
            <a:extLst>
              <a:ext uri="{FF2B5EF4-FFF2-40B4-BE49-F238E27FC236}">
                <a16:creationId xmlns:a16="http://schemas.microsoft.com/office/drawing/2014/main" id="{65F71032-44F5-FF46-9E46-D7AB2D46D223}"/>
              </a:ext>
            </a:extLst>
          </p:cNvPr>
          <p:cNvSpPr>
            <a:spLocks noChangeArrowheads="1"/>
          </p:cNvSpPr>
          <p:nvPr/>
        </p:nvSpPr>
        <p:spPr bwMode="auto">
          <a:xfrm>
            <a:off x="1489075" y="5970588"/>
            <a:ext cx="14398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Sachsen-Anhalt</a:t>
            </a:r>
            <a:endParaRPr lang="de-DE" altLang="de-DE"/>
          </a:p>
        </p:txBody>
      </p:sp>
      <p:sp>
        <p:nvSpPr>
          <p:cNvPr id="16423" name="Rectangle 1063">
            <a:extLst>
              <a:ext uri="{FF2B5EF4-FFF2-40B4-BE49-F238E27FC236}">
                <a16:creationId xmlns:a16="http://schemas.microsoft.com/office/drawing/2014/main" id="{3EFF3B2E-F4D2-3D48-A434-D4D6719A3206}"/>
              </a:ext>
            </a:extLst>
          </p:cNvPr>
          <p:cNvSpPr>
            <a:spLocks noChangeArrowheads="1"/>
          </p:cNvSpPr>
          <p:nvPr/>
        </p:nvSpPr>
        <p:spPr bwMode="auto">
          <a:xfrm>
            <a:off x="4127500" y="5988050"/>
            <a:ext cx="101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424" name="Rectangle 1064">
            <a:extLst>
              <a:ext uri="{FF2B5EF4-FFF2-40B4-BE49-F238E27FC236}">
                <a16:creationId xmlns:a16="http://schemas.microsoft.com/office/drawing/2014/main" id="{C0BF9ECD-C23D-D34A-8EE5-3B3CE0BE8630}"/>
              </a:ext>
            </a:extLst>
          </p:cNvPr>
          <p:cNvSpPr>
            <a:spLocks noChangeArrowheads="1"/>
          </p:cNvSpPr>
          <p:nvPr/>
        </p:nvSpPr>
        <p:spPr bwMode="auto">
          <a:xfrm>
            <a:off x="1489075" y="6199188"/>
            <a:ext cx="17446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Schleswig-Holstein</a:t>
            </a:r>
            <a:endParaRPr lang="de-DE" altLang="de-DE"/>
          </a:p>
        </p:txBody>
      </p:sp>
      <p:sp>
        <p:nvSpPr>
          <p:cNvPr id="16425" name="Rectangle 1065">
            <a:extLst>
              <a:ext uri="{FF2B5EF4-FFF2-40B4-BE49-F238E27FC236}">
                <a16:creationId xmlns:a16="http://schemas.microsoft.com/office/drawing/2014/main" id="{7E1B317B-BA09-C84A-99B9-503F5D1FADE4}"/>
              </a:ext>
            </a:extLst>
          </p:cNvPr>
          <p:cNvSpPr>
            <a:spLocks noChangeArrowheads="1"/>
          </p:cNvSpPr>
          <p:nvPr/>
        </p:nvSpPr>
        <p:spPr bwMode="auto">
          <a:xfrm>
            <a:off x="6784975" y="6219825"/>
            <a:ext cx="5476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a:solidFill>
                  <a:srgbClr val="000000"/>
                </a:solidFill>
                <a:latin typeface="Arial" panose="020B0604020202020204" pitchFamily="34" charset="0"/>
              </a:rPr>
              <a:t>ab 2000</a:t>
            </a:r>
            <a:endParaRPr lang="de-DE" altLang="de-DE"/>
          </a:p>
        </p:txBody>
      </p:sp>
      <p:sp>
        <p:nvSpPr>
          <p:cNvPr id="16426" name="Rectangle 1066">
            <a:extLst>
              <a:ext uri="{FF2B5EF4-FFF2-40B4-BE49-F238E27FC236}">
                <a16:creationId xmlns:a16="http://schemas.microsoft.com/office/drawing/2014/main" id="{DFD504C2-C038-A74F-8C3B-FDEAFB1B803E}"/>
              </a:ext>
            </a:extLst>
          </p:cNvPr>
          <p:cNvSpPr>
            <a:spLocks noChangeArrowheads="1"/>
          </p:cNvSpPr>
          <p:nvPr/>
        </p:nvSpPr>
        <p:spPr bwMode="auto">
          <a:xfrm>
            <a:off x="1489075" y="6411913"/>
            <a:ext cx="9286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500" b="1" i="1">
                <a:solidFill>
                  <a:srgbClr val="000000"/>
                </a:solidFill>
                <a:latin typeface="Arial" panose="020B0604020202020204" pitchFamily="34" charset="0"/>
              </a:rPr>
              <a:t>Thüringen</a:t>
            </a:r>
            <a:endParaRPr lang="de-DE" altLang="de-DE"/>
          </a:p>
        </p:txBody>
      </p:sp>
      <p:sp>
        <p:nvSpPr>
          <p:cNvPr id="16428" name="Rectangle 1068">
            <a:extLst>
              <a:ext uri="{FF2B5EF4-FFF2-40B4-BE49-F238E27FC236}">
                <a16:creationId xmlns:a16="http://schemas.microsoft.com/office/drawing/2014/main" id="{D69D060E-C18D-E24C-8FFF-796B5494D13A}"/>
              </a:ext>
            </a:extLst>
          </p:cNvPr>
          <p:cNvSpPr>
            <a:spLocks noChangeArrowheads="1"/>
          </p:cNvSpPr>
          <p:nvPr/>
        </p:nvSpPr>
        <p:spPr bwMode="auto">
          <a:xfrm>
            <a:off x="4675188" y="1628775"/>
            <a:ext cx="18383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700" b="1">
                <a:solidFill>
                  <a:srgbClr val="000000"/>
                </a:solidFill>
                <a:latin typeface="Arial" panose="020B0604020202020204" pitchFamily="34" charset="0"/>
              </a:rPr>
              <a:t>Rechnungswesen</a:t>
            </a:r>
            <a:endParaRPr lang="de-DE" altLang="de-DE"/>
          </a:p>
        </p:txBody>
      </p:sp>
      <p:sp>
        <p:nvSpPr>
          <p:cNvPr id="16429" name="Rectangle 1069">
            <a:extLst>
              <a:ext uri="{FF2B5EF4-FFF2-40B4-BE49-F238E27FC236}">
                <a16:creationId xmlns:a16="http://schemas.microsoft.com/office/drawing/2014/main" id="{A8DCB356-5F9F-034A-80E6-A89D3569D9F9}"/>
              </a:ext>
            </a:extLst>
          </p:cNvPr>
          <p:cNvSpPr>
            <a:spLocks noChangeArrowheads="1"/>
          </p:cNvSpPr>
          <p:nvPr/>
        </p:nvSpPr>
        <p:spPr bwMode="auto">
          <a:xfrm>
            <a:off x="2235200" y="1847850"/>
            <a:ext cx="51593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700" b="1">
                <a:solidFill>
                  <a:srgbClr val="000000"/>
                </a:solidFill>
                <a:latin typeface="Arial" panose="020B0604020202020204" pitchFamily="34" charset="0"/>
              </a:rPr>
              <a:t>Land</a:t>
            </a:r>
            <a:endParaRPr lang="de-DE" altLang="de-DE"/>
          </a:p>
        </p:txBody>
      </p:sp>
      <p:sp>
        <p:nvSpPr>
          <p:cNvPr id="16430" name="Line 1070">
            <a:extLst>
              <a:ext uri="{FF2B5EF4-FFF2-40B4-BE49-F238E27FC236}">
                <a16:creationId xmlns:a16="http://schemas.microsoft.com/office/drawing/2014/main" id="{3381109D-A42F-C847-8FDE-261CE0B66FB5}"/>
              </a:ext>
            </a:extLst>
          </p:cNvPr>
          <p:cNvSpPr>
            <a:spLocks noChangeShapeType="1"/>
          </p:cNvSpPr>
          <p:nvPr/>
        </p:nvSpPr>
        <p:spPr bwMode="auto">
          <a:xfrm>
            <a:off x="1470025" y="2351088"/>
            <a:ext cx="20431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31" name="Rectangle 1071">
            <a:extLst>
              <a:ext uri="{FF2B5EF4-FFF2-40B4-BE49-F238E27FC236}">
                <a16:creationId xmlns:a16="http://schemas.microsoft.com/office/drawing/2014/main" id="{987F2148-CE55-3144-83AF-D9D4EE1FCFD9}"/>
              </a:ext>
            </a:extLst>
          </p:cNvPr>
          <p:cNvSpPr>
            <a:spLocks noChangeArrowheads="1"/>
          </p:cNvSpPr>
          <p:nvPr/>
        </p:nvSpPr>
        <p:spPr bwMode="auto">
          <a:xfrm>
            <a:off x="1470025" y="2351088"/>
            <a:ext cx="2043113"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32" name="Line 1072">
            <a:extLst>
              <a:ext uri="{FF2B5EF4-FFF2-40B4-BE49-F238E27FC236}">
                <a16:creationId xmlns:a16="http://schemas.microsoft.com/office/drawing/2014/main" id="{2407AABE-CA52-844F-A0A5-F4C000B14512}"/>
              </a:ext>
            </a:extLst>
          </p:cNvPr>
          <p:cNvSpPr>
            <a:spLocks noChangeShapeType="1"/>
          </p:cNvSpPr>
          <p:nvPr/>
        </p:nvSpPr>
        <p:spPr bwMode="auto">
          <a:xfrm>
            <a:off x="4811713" y="1897063"/>
            <a:ext cx="1587" cy="4460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33" name="Line 1073">
            <a:extLst>
              <a:ext uri="{FF2B5EF4-FFF2-40B4-BE49-F238E27FC236}">
                <a16:creationId xmlns:a16="http://schemas.microsoft.com/office/drawing/2014/main" id="{05C73559-A227-7B43-AA0B-BE117CB3638F}"/>
              </a:ext>
            </a:extLst>
          </p:cNvPr>
          <p:cNvSpPr>
            <a:spLocks noChangeShapeType="1"/>
          </p:cNvSpPr>
          <p:nvPr/>
        </p:nvSpPr>
        <p:spPr bwMode="auto">
          <a:xfrm>
            <a:off x="6426200" y="1897063"/>
            <a:ext cx="1588" cy="4460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34" name="Rectangle 1074">
            <a:extLst>
              <a:ext uri="{FF2B5EF4-FFF2-40B4-BE49-F238E27FC236}">
                <a16:creationId xmlns:a16="http://schemas.microsoft.com/office/drawing/2014/main" id="{22118370-65BA-0D48-8EA4-9CA398F213C5}"/>
              </a:ext>
            </a:extLst>
          </p:cNvPr>
          <p:cNvSpPr>
            <a:spLocks noChangeArrowheads="1"/>
          </p:cNvSpPr>
          <p:nvPr/>
        </p:nvSpPr>
        <p:spPr bwMode="auto">
          <a:xfrm>
            <a:off x="6426200" y="1897063"/>
            <a:ext cx="14288" cy="4460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35" name="Line 1075">
            <a:extLst>
              <a:ext uri="{FF2B5EF4-FFF2-40B4-BE49-F238E27FC236}">
                <a16:creationId xmlns:a16="http://schemas.microsoft.com/office/drawing/2014/main" id="{6C3FD6A8-A71A-C348-B122-8F071EE66F3B}"/>
              </a:ext>
            </a:extLst>
          </p:cNvPr>
          <p:cNvSpPr>
            <a:spLocks noChangeShapeType="1"/>
          </p:cNvSpPr>
          <p:nvPr/>
        </p:nvSpPr>
        <p:spPr bwMode="auto">
          <a:xfrm>
            <a:off x="1470025" y="2647950"/>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36" name="Rectangle 1076">
            <a:extLst>
              <a:ext uri="{FF2B5EF4-FFF2-40B4-BE49-F238E27FC236}">
                <a16:creationId xmlns:a16="http://schemas.microsoft.com/office/drawing/2014/main" id="{D317DAC1-215E-B045-AA70-D27136C757B0}"/>
              </a:ext>
            </a:extLst>
          </p:cNvPr>
          <p:cNvSpPr>
            <a:spLocks noChangeArrowheads="1"/>
          </p:cNvSpPr>
          <p:nvPr/>
        </p:nvSpPr>
        <p:spPr bwMode="auto">
          <a:xfrm>
            <a:off x="1470025" y="2647950"/>
            <a:ext cx="2043113"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37" name="Line 1077">
            <a:extLst>
              <a:ext uri="{FF2B5EF4-FFF2-40B4-BE49-F238E27FC236}">
                <a16:creationId xmlns:a16="http://schemas.microsoft.com/office/drawing/2014/main" id="{4FB8A9EB-F4D8-9045-928E-2CDFEC62B5CB}"/>
              </a:ext>
            </a:extLst>
          </p:cNvPr>
          <p:cNvSpPr>
            <a:spLocks noChangeShapeType="1"/>
          </p:cNvSpPr>
          <p:nvPr/>
        </p:nvSpPr>
        <p:spPr bwMode="auto">
          <a:xfrm>
            <a:off x="1470025" y="2876550"/>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38" name="Rectangle 1078">
            <a:extLst>
              <a:ext uri="{FF2B5EF4-FFF2-40B4-BE49-F238E27FC236}">
                <a16:creationId xmlns:a16="http://schemas.microsoft.com/office/drawing/2014/main" id="{25272B7E-06DF-D84D-A033-C22869A4D63C}"/>
              </a:ext>
            </a:extLst>
          </p:cNvPr>
          <p:cNvSpPr>
            <a:spLocks noChangeArrowheads="1"/>
          </p:cNvSpPr>
          <p:nvPr/>
        </p:nvSpPr>
        <p:spPr bwMode="auto">
          <a:xfrm>
            <a:off x="1470025" y="2876550"/>
            <a:ext cx="2043113"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39" name="Line 1079">
            <a:extLst>
              <a:ext uri="{FF2B5EF4-FFF2-40B4-BE49-F238E27FC236}">
                <a16:creationId xmlns:a16="http://schemas.microsoft.com/office/drawing/2014/main" id="{3A83C2F4-1564-5742-A8AA-380B6FB4661B}"/>
              </a:ext>
            </a:extLst>
          </p:cNvPr>
          <p:cNvSpPr>
            <a:spLocks noChangeShapeType="1"/>
          </p:cNvSpPr>
          <p:nvPr/>
        </p:nvSpPr>
        <p:spPr bwMode="auto">
          <a:xfrm>
            <a:off x="1470025" y="3105150"/>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40" name="Rectangle 1080">
            <a:extLst>
              <a:ext uri="{FF2B5EF4-FFF2-40B4-BE49-F238E27FC236}">
                <a16:creationId xmlns:a16="http://schemas.microsoft.com/office/drawing/2014/main" id="{F2E7FFAD-6C94-B34F-8120-002E5D959B00}"/>
              </a:ext>
            </a:extLst>
          </p:cNvPr>
          <p:cNvSpPr>
            <a:spLocks noChangeArrowheads="1"/>
          </p:cNvSpPr>
          <p:nvPr/>
        </p:nvSpPr>
        <p:spPr bwMode="auto">
          <a:xfrm>
            <a:off x="1470025" y="3105150"/>
            <a:ext cx="2043113"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41" name="Line 1081">
            <a:extLst>
              <a:ext uri="{FF2B5EF4-FFF2-40B4-BE49-F238E27FC236}">
                <a16:creationId xmlns:a16="http://schemas.microsoft.com/office/drawing/2014/main" id="{17E3B716-B4D1-DF4E-96F1-614FE4C0DA7A}"/>
              </a:ext>
            </a:extLst>
          </p:cNvPr>
          <p:cNvSpPr>
            <a:spLocks noChangeShapeType="1"/>
          </p:cNvSpPr>
          <p:nvPr/>
        </p:nvSpPr>
        <p:spPr bwMode="auto">
          <a:xfrm>
            <a:off x="1470025" y="3333750"/>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42" name="Rectangle 1082">
            <a:extLst>
              <a:ext uri="{FF2B5EF4-FFF2-40B4-BE49-F238E27FC236}">
                <a16:creationId xmlns:a16="http://schemas.microsoft.com/office/drawing/2014/main" id="{C1C2904B-3C76-064C-8A3D-7D5AF0F8C3AE}"/>
              </a:ext>
            </a:extLst>
          </p:cNvPr>
          <p:cNvSpPr>
            <a:spLocks noChangeArrowheads="1"/>
          </p:cNvSpPr>
          <p:nvPr/>
        </p:nvSpPr>
        <p:spPr bwMode="auto">
          <a:xfrm>
            <a:off x="1470025" y="3333750"/>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43" name="Line 1083">
            <a:extLst>
              <a:ext uri="{FF2B5EF4-FFF2-40B4-BE49-F238E27FC236}">
                <a16:creationId xmlns:a16="http://schemas.microsoft.com/office/drawing/2014/main" id="{7BC2AD7B-B2E8-084D-8C59-0C75E1A63B79}"/>
              </a:ext>
            </a:extLst>
          </p:cNvPr>
          <p:cNvSpPr>
            <a:spLocks noChangeShapeType="1"/>
          </p:cNvSpPr>
          <p:nvPr/>
        </p:nvSpPr>
        <p:spPr bwMode="auto">
          <a:xfrm>
            <a:off x="1470025" y="3562350"/>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44" name="Rectangle 1084">
            <a:extLst>
              <a:ext uri="{FF2B5EF4-FFF2-40B4-BE49-F238E27FC236}">
                <a16:creationId xmlns:a16="http://schemas.microsoft.com/office/drawing/2014/main" id="{57551897-70A6-D644-97BE-8AF4C37C22E6}"/>
              </a:ext>
            </a:extLst>
          </p:cNvPr>
          <p:cNvSpPr>
            <a:spLocks noChangeArrowheads="1"/>
          </p:cNvSpPr>
          <p:nvPr/>
        </p:nvSpPr>
        <p:spPr bwMode="auto">
          <a:xfrm>
            <a:off x="1470025" y="3562350"/>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45" name="Line 1085">
            <a:extLst>
              <a:ext uri="{FF2B5EF4-FFF2-40B4-BE49-F238E27FC236}">
                <a16:creationId xmlns:a16="http://schemas.microsoft.com/office/drawing/2014/main" id="{66991DBB-82A2-E543-A235-FA7F1AD90E10}"/>
              </a:ext>
            </a:extLst>
          </p:cNvPr>
          <p:cNvSpPr>
            <a:spLocks noChangeShapeType="1"/>
          </p:cNvSpPr>
          <p:nvPr/>
        </p:nvSpPr>
        <p:spPr bwMode="auto">
          <a:xfrm>
            <a:off x="1470025" y="3790950"/>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46" name="Rectangle 1086">
            <a:extLst>
              <a:ext uri="{FF2B5EF4-FFF2-40B4-BE49-F238E27FC236}">
                <a16:creationId xmlns:a16="http://schemas.microsoft.com/office/drawing/2014/main" id="{F1365C50-9EC6-7442-B479-2DB9E5B81E0C}"/>
              </a:ext>
            </a:extLst>
          </p:cNvPr>
          <p:cNvSpPr>
            <a:spLocks noChangeArrowheads="1"/>
          </p:cNvSpPr>
          <p:nvPr/>
        </p:nvSpPr>
        <p:spPr bwMode="auto">
          <a:xfrm>
            <a:off x="1470025" y="3790950"/>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47" name="Line 1087">
            <a:extLst>
              <a:ext uri="{FF2B5EF4-FFF2-40B4-BE49-F238E27FC236}">
                <a16:creationId xmlns:a16="http://schemas.microsoft.com/office/drawing/2014/main" id="{1B3FD233-4198-444C-AC35-0DFBC2721C4C}"/>
              </a:ext>
            </a:extLst>
          </p:cNvPr>
          <p:cNvSpPr>
            <a:spLocks noChangeShapeType="1"/>
          </p:cNvSpPr>
          <p:nvPr/>
        </p:nvSpPr>
        <p:spPr bwMode="auto">
          <a:xfrm>
            <a:off x="1470025" y="4179888"/>
            <a:ext cx="20431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48" name="Rectangle 1088">
            <a:extLst>
              <a:ext uri="{FF2B5EF4-FFF2-40B4-BE49-F238E27FC236}">
                <a16:creationId xmlns:a16="http://schemas.microsoft.com/office/drawing/2014/main" id="{4FB36429-E5EB-6742-9716-E4F1FF586689}"/>
              </a:ext>
            </a:extLst>
          </p:cNvPr>
          <p:cNvSpPr>
            <a:spLocks noChangeArrowheads="1"/>
          </p:cNvSpPr>
          <p:nvPr/>
        </p:nvSpPr>
        <p:spPr bwMode="auto">
          <a:xfrm>
            <a:off x="1470025" y="4179888"/>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49" name="Line 1089">
            <a:extLst>
              <a:ext uri="{FF2B5EF4-FFF2-40B4-BE49-F238E27FC236}">
                <a16:creationId xmlns:a16="http://schemas.microsoft.com/office/drawing/2014/main" id="{65D92A47-3D2A-8F4D-8A89-6271E051D952}"/>
              </a:ext>
            </a:extLst>
          </p:cNvPr>
          <p:cNvSpPr>
            <a:spLocks noChangeShapeType="1"/>
          </p:cNvSpPr>
          <p:nvPr/>
        </p:nvSpPr>
        <p:spPr bwMode="auto">
          <a:xfrm>
            <a:off x="1470025" y="4638675"/>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50" name="Rectangle 1090">
            <a:extLst>
              <a:ext uri="{FF2B5EF4-FFF2-40B4-BE49-F238E27FC236}">
                <a16:creationId xmlns:a16="http://schemas.microsoft.com/office/drawing/2014/main" id="{B3E55CD0-3DFD-5748-B463-B8E5DD661603}"/>
              </a:ext>
            </a:extLst>
          </p:cNvPr>
          <p:cNvSpPr>
            <a:spLocks noChangeArrowheads="1"/>
          </p:cNvSpPr>
          <p:nvPr/>
        </p:nvSpPr>
        <p:spPr bwMode="auto">
          <a:xfrm>
            <a:off x="1470025" y="4638675"/>
            <a:ext cx="2043113"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51" name="Line 1091">
            <a:extLst>
              <a:ext uri="{FF2B5EF4-FFF2-40B4-BE49-F238E27FC236}">
                <a16:creationId xmlns:a16="http://schemas.microsoft.com/office/drawing/2014/main" id="{E98D7EC3-D3BD-FB46-ABB1-7E89A43CF678}"/>
              </a:ext>
            </a:extLst>
          </p:cNvPr>
          <p:cNvSpPr>
            <a:spLocks noChangeShapeType="1"/>
          </p:cNvSpPr>
          <p:nvPr/>
        </p:nvSpPr>
        <p:spPr bwMode="auto">
          <a:xfrm>
            <a:off x="1470025" y="5027613"/>
            <a:ext cx="20431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52" name="Rectangle 1092">
            <a:extLst>
              <a:ext uri="{FF2B5EF4-FFF2-40B4-BE49-F238E27FC236}">
                <a16:creationId xmlns:a16="http://schemas.microsoft.com/office/drawing/2014/main" id="{95EDD504-0505-A947-8291-77453D603776}"/>
              </a:ext>
            </a:extLst>
          </p:cNvPr>
          <p:cNvSpPr>
            <a:spLocks noChangeArrowheads="1"/>
          </p:cNvSpPr>
          <p:nvPr/>
        </p:nvSpPr>
        <p:spPr bwMode="auto">
          <a:xfrm>
            <a:off x="1470025" y="5027613"/>
            <a:ext cx="2043113"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53" name="Line 1093">
            <a:extLst>
              <a:ext uri="{FF2B5EF4-FFF2-40B4-BE49-F238E27FC236}">
                <a16:creationId xmlns:a16="http://schemas.microsoft.com/office/drawing/2014/main" id="{6953E262-1A7E-4644-B2A0-A0D3BD0B162A}"/>
              </a:ext>
            </a:extLst>
          </p:cNvPr>
          <p:cNvSpPr>
            <a:spLocks noChangeShapeType="1"/>
          </p:cNvSpPr>
          <p:nvPr/>
        </p:nvSpPr>
        <p:spPr bwMode="auto">
          <a:xfrm>
            <a:off x="1470025" y="5300663"/>
            <a:ext cx="20431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54" name="Rectangle 1094">
            <a:extLst>
              <a:ext uri="{FF2B5EF4-FFF2-40B4-BE49-F238E27FC236}">
                <a16:creationId xmlns:a16="http://schemas.microsoft.com/office/drawing/2014/main" id="{F4319DFD-C977-AE4C-9C25-01DD58FDD0BC}"/>
              </a:ext>
            </a:extLst>
          </p:cNvPr>
          <p:cNvSpPr>
            <a:spLocks noChangeArrowheads="1"/>
          </p:cNvSpPr>
          <p:nvPr/>
        </p:nvSpPr>
        <p:spPr bwMode="auto">
          <a:xfrm>
            <a:off x="1470025" y="5300663"/>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55" name="Line 1095">
            <a:extLst>
              <a:ext uri="{FF2B5EF4-FFF2-40B4-BE49-F238E27FC236}">
                <a16:creationId xmlns:a16="http://schemas.microsoft.com/office/drawing/2014/main" id="{ABA2D74B-6285-9D40-AB56-1B4019EAB673}"/>
              </a:ext>
            </a:extLst>
          </p:cNvPr>
          <p:cNvSpPr>
            <a:spLocks noChangeShapeType="1"/>
          </p:cNvSpPr>
          <p:nvPr/>
        </p:nvSpPr>
        <p:spPr bwMode="auto">
          <a:xfrm>
            <a:off x="1470025" y="5529263"/>
            <a:ext cx="20431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56" name="Rectangle 1096">
            <a:extLst>
              <a:ext uri="{FF2B5EF4-FFF2-40B4-BE49-F238E27FC236}">
                <a16:creationId xmlns:a16="http://schemas.microsoft.com/office/drawing/2014/main" id="{CDE77C64-2F3E-F844-98F6-85CA0A489B51}"/>
              </a:ext>
            </a:extLst>
          </p:cNvPr>
          <p:cNvSpPr>
            <a:spLocks noChangeArrowheads="1"/>
          </p:cNvSpPr>
          <p:nvPr/>
        </p:nvSpPr>
        <p:spPr bwMode="auto">
          <a:xfrm>
            <a:off x="1470025" y="5529263"/>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57" name="Line 1097">
            <a:extLst>
              <a:ext uri="{FF2B5EF4-FFF2-40B4-BE49-F238E27FC236}">
                <a16:creationId xmlns:a16="http://schemas.microsoft.com/office/drawing/2014/main" id="{01894ADD-EE21-FD4F-B408-9F7CF124F083}"/>
              </a:ext>
            </a:extLst>
          </p:cNvPr>
          <p:cNvSpPr>
            <a:spLocks noChangeShapeType="1"/>
          </p:cNvSpPr>
          <p:nvPr/>
        </p:nvSpPr>
        <p:spPr bwMode="auto">
          <a:xfrm>
            <a:off x="1470025" y="5724525"/>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58" name="Rectangle 1098">
            <a:extLst>
              <a:ext uri="{FF2B5EF4-FFF2-40B4-BE49-F238E27FC236}">
                <a16:creationId xmlns:a16="http://schemas.microsoft.com/office/drawing/2014/main" id="{213F04F4-F7C0-F149-8300-9D06DAB073DD}"/>
              </a:ext>
            </a:extLst>
          </p:cNvPr>
          <p:cNvSpPr>
            <a:spLocks noChangeArrowheads="1"/>
          </p:cNvSpPr>
          <p:nvPr/>
        </p:nvSpPr>
        <p:spPr bwMode="auto">
          <a:xfrm>
            <a:off x="1470025" y="5724525"/>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59" name="Line 1099">
            <a:extLst>
              <a:ext uri="{FF2B5EF4-FFF2-40B4-BE49-F238E27FC236}">
                <a16:creationId xmlns:a16="http://schemas.microsoft.com/office/drawing/2014/main" id="{0523814E-E0DA-8844-8E05-0EE2190A79E0}"/>
              </a:ext>
            </a:extLst>
          </p:cNvPr>
          <p:cNvSpPr>
            <a:spLocks noChangeShapeType="1"/>
          </p:cNvSpPr>
          <p:nvPr/>
        </p:nvSpPr>
        <p:spPr bwMode="auto">
          <a:xfrm>
            <a:off x="1470025" y="5953125"/>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60" name="Rectangle 1100">
            <a:extLst>
              <a:ext uri="{FF2B5EF4-FFF2-40B4-BE49-F238E27FC236}">
                <a16:creationId xmlns:a16="http://schemas.microsoft.com/office/drawing/2014/main" id="{04E93BE6-E446-0045-AA14-45094C038F49}"/>
              </a:ext>
            </a:extLst>
          </p:cNvPr>
          <p:cNvSpPr>
            <a:spLocks noChangeArrowheads="1"/>
          </p:cNvSpPr>
          <p:nvPr/>
        </p:nvSpPr>
        <p:spPr bwMode="auto">
          <a:xfrm>
            <a:off x="1470025" y="5953125"/>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61" name="Line 1101">
            <a:extLst>
              <a:ext uri="{FF2B5EF4-FFF2-40B4-BE49-F238E27FC236}">
                <a16:creationId xmlns:a16="http://schemas.microsoft.com/office/drawing/2014/main" id="{E0FEBB53-B6BE-FD4F-8ADA-C29DD8B54869}"/>
              </a:ext>
            </a:extLst>
          </p:cNvPr>
          <p:cNvSpPr>
            <a:spLocks noChangeShapeType="1"/>
          </p:cNvSpPr>
          <p:nvPr/>
        </p:nvSpPr>
        <p:spPr bwMode="auto">
          <a:xfrm>
            <a:off x="1470025" y="6181725"/>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62" name="Rectangle 1102">
            <a:extLst>
              <a:ext uri="{FF2B5EF4-FFF2-40B4-BE49-F238E27FC236}">
                <a16:creationId xmlns:a16="http://schemas.microsoft.com/office/drawing/2014/main" id="{6AD96D1B-7977-914E-A12F-FD3445828E80}"/>
              </a:ext>
            </a:extLst>
          </p:cNvPr>
          <p:cNvSpPr>
            <a:spLocks noChangeArrowheads="1"/>
          </p:cNvSpPr>
          <p:nvPr/>
        </p:nvSpPr>
        <p:spPr bwMode="auto">
          <a:xfrm>
            <a:off x="1470025" y="6181725"/>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63" name="Line 1103">
            <a:extLst>
              <a:ext uri="{FF2B5EF4-FFF2-40B4-BE49-F238E27FC236}">
                <a16:creationId xmlns:a16="http://schemas.microsoft.com/office/drawing/2014/main" id="{5669FE31-65AD-8944-9ED7-C257E8D36400}"/>
              </a:ext>
            </a:extLst>
          </p:cNvPr>
          <p:cNvSpPr>
            <a:spLocks noChangeShapeType="1"/>
          </p:cNvSpPr>
          <p:nvPr/>
        </p:nvSpPr>
        <p:spPr bwMode="auto">
          <a:xfrm>
            <a:off x="1470025" y="6410325"/>
            <a:ext cx="20431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64" name="Rectangle 1104">
            <a:extLst>
              <a:ext uri="{FF2B5EF4-FFF2-40B4-BE49-F238E27FC236}">
                <a16:creationId xmlns:a16="http://schemas.microsoft.com/office/drawing/2014/main" id="{36FCD69A-B41C-BF4A-ACCB-CE51C16BF269}"/>
              </a:ext>
            </a:extLst>
          </p:cNvPr>
          <p:cNvSpPr>
            <a:spLocks noChangeArrowheads="1"/>
          </p:cNvSpPr>
          <p:nvPr/>
        </p:nvSpPr>
        <p:spPr bwMode="auto">
          <a:xfrm>
            <a:off x="1470025" y="6410325"/>
            <a:ext cx="2043113"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65" name="Rectangle 1105">
            <a:extLst>
              <a:ext uri="{FF2B5EF4-FFF2-40B4-BE49-F238E27FC236}">
                <a16:creationId xmlns:a16="http://schemas.microsoft.com/office/drawing/2014/main" id="{B380A0AF-66BB-0540-815B-8AF130F1DAAE}"/>
              </a:ext>
            </a:extLst>
          </p:cNvPr>
          <p:cNvSpPr>
            <a:spLocks noChangeArrowheads="1"/>
          </p:cNvSpPr>
          <p:nvPr/>
        </p:nvSpPr>
        <p:spPr bwMode="auto">
          <a:xfrm>
            <a:off x="1439863" y="1600200"/>
            <a:ext cx="30162" cy="50736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66" name="Rectangle 1106">
            <a:extLst>
              <a:ext uri="{FF2B5EF4-FFF2-40B4-BE49-F238E27FC236}">
                <a16:creationId xmlns:a16="http://schemas.microsoft.com/office/drawing/2014/main" id="{E791ECCF-182F-224D-81C0-1FF96E354EB3}"/>
              </a:ext>
            </a:extLst>
          </p:cNvPr>
          <p:cNvSpPr>
            <a:spLocks noChangeArrowheads="1"/>
          </p:cNvSpPr>
          <p:nvPr/>
        </p:nvSpPr>
        <p:spPr bwMode="auto">
          <a:xfrm>
            <a:off x="3513138" y="1630363"/>
            <a:ext cx="30162" cy="50434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67" name="Rectangle 1107">
            <a:extLst>
              <a:ext uri="{FF2B5EF4-FFF2-40B4-BE49-F238E27FC236}">
                <a16:creationId xmlns:a16="http://schemas.microsoft.com/office/drawing/2014/main" id="{651EE7AF-D067-9E4E-8889-7D2E887010B8}"/>
              </a:ext>
            </a:extLst>
          </p:cNvPr>
          <p:cNvSpPr>
            <a:spLocks noChangeArrowheads="1"/>
          </p:cNvSpPr>
          <p:nvPr/>
        </p:nvSpPr>
        <p:spPr bwMode="auto">
          <a:xfrm>
            <a:off x="7673975" y="1630363"/>
            <a:ext cx="30163" cy="50434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68" name="Line 1108">
            <a:extLst>
              <a:ext uri="{FF2B5EF4-FFF2-40B4-BE49-F238E27FC236}">
                <a16:creationId xmlns:a16="http://schemas.microsoft.com/office/drawing/2014/main" id="{1D53A2C3-83C1-204B-829D-B59E7C1EC43F}"/>
              </a:ext>
            </a:extLst>
          </p:cNvPr>
          <p:cNvSpPr>
            <a:spLocks noChangeShapeType="1"/>
          </p:cNvSpPr>
          <p:nvPr/>
        </p:nvSpPr>
        <p:spPr bwMode="auto">
          <a:xfrm>
            <a:off x="4811713" y="2373313"/>
            <a:ext cx="1587" cy="42703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69" name="Line 1109">
            <a:extLst>
              <a:ext uri="{FF2B5EF4-FFF2-40B4-BE49-F238E27FC236}">
                <a16:creationId xmlns:a16="http://schemas.microsoft.com/office/drawing/2014/main" id="{366F4DB3-12AD-1748-96FF-692DCF2128BB}"/>
              </a:ext>
            </a:extLst>
          </p:cNvPr>
          <p:cNvSpPr>
            <a:spLocks noChangeShapeType="1"/>
          </p:cNvSpPr>
          <p:nvPr/>
        </p:nvSpPr>
        <p:spPr bwMode="auto">
          <a:xfrm>
            <a:off x="6426200" y="2373313"/>
            <a:ext cx="1588" cy="42703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70" name="Rectangle 1110">
            <a:extLst>
              <a:ext uri="{FF2B5EF4-FFF2-40B4-BE49-F238E27FC236}">
                <a16:creationId xmlns:a16="http://schemas.microsoft.com/office/drawing/2014/main" id="{26FD769C-81CE-7C40-90D6-5E258BB40660}"/>
              </a:ext>
            </a:extLst>
          </p:cNvPr>
          <p:cNvSpPr>
            <a:spLocks noChangeArrowheads="1"/>
          </p:cNvSpPr>
          <p:nvPr/>
        </p:nvSpPr>
        <p:spPr bwMode="auto">
          <a:xfrm>
            <a:off x="6426200" y="2373313"/>
            <a:ext cx="14288" cy="42703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71" name="Rectangle 1111">
            <a:extLst>
              <a:ext uri="{FF2B5EF4-FFF2-40B4-BE49-F238E27FC236}">
                <a16:creationId xmlns:a16="http://schemas.microsoft.com/office/drawing/2014/main" id="{9422879C-CD34-2E44-919E-9077CE28ED0D}"/>
              </a:ext>
            </a:extLst>
          </p:cNvPr>
          <p:cNvSpPr>
            <a:spLocks noChangeArrowheads="1"/>
          </p:cNvSpPr>
          <p:nvPr/>
        </p:nvSpPr>
        <p:spPr bwMode="auto">
          <a:xfrm>
            <a:off x="1470025" y="1600200"/>
            <a:ext cx="6234113" cy="301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72" name="Line 1112">
            <a:extLst>
              <a:ext uri="{FF2B5EF4-FFF2-40B4-BE49-F238E27FC236}">
                <a16:creationId xmlns:a16="http://schemas.microsoft.com/office/drawing/2014/main" id="{63AE9F41-764C-944C-B692-F47CFA4E4B16}"/>
              </a:ext>
            </a:extLst>
          </p:cNvPr>
          <p:cNvSpPr>
            <a:spLocks noChangeShapeType="1"/>
          </p:cNvSpPr>
          <p:nvPr/>
        </p:nvSpPr>
        <p:spPr bwMode="auto">
          <a:xfrm>
            <a:off x="3543300" y="1882775"/>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73" name="Rectangle 1113">
            <a:extLst>
              <a:ext uri="{FF2B5EF4-FFF2-40B4-BE49-F238E27FC236}">
                <a16:creationId xmlns:a16="http://schemas.microsoft.com/office/drawing/2014/main" id="{CB2A7BD4-4923-0949-8C87-A8B388F70605}"/>
              </a:ext>
            </a:extLst>
          </p:cNvPr>
          <p:cNvSpPr>
            <a:spLocks noChangeArrowheads="1"/>
          </p:cNvSpPr>
          <p:nvPr/>
        </p:nvSpPr>
        <p:spPr bwMode="auto">
          <a:xfrm>
            <a:off x="3543300" y="1882775"/>
            <a:ext cx="4130675"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74" name="Rectangle 1114">
            <a:extLst>
              <a:ext uri="{FF2B5EF4-FFF2-40B4-BE49-F238E27FC236}">
                <a16:creationId xmlns:a16="http://schemas.microsoft.com/office/drawing/2014/main" id="{F94CFB73-3B9F-A140-9523-78D44C7FF1A6}"/>
              </a:ext>
            </a:extLst>
          </p:cNvPr>
          <p:cNvSpPr>
            <a:spLocks noChangeArrowheads="1"/>
          </p:cNvSpPr>
          <p:nvPr/>
        </p:nvSpPr>
        <p:spPr bwMode="auto">
          <a:xfrm>
            <a:off x="3543300" y="2343150"/>
            <a:ext cx="4160838" cy="301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75" name="Line 1115">
            <a:extLst>
              <a:ext uri="{FF2B5EF4-FFF2-40B4-BE49-F238E27FC236}">
                <a16:creationId xmlns:a16="http://schemas.microsoft.com/office/drawing/2014/main" id="{EA1F96A9-D718-D14F-877B-5584D606D78E}"/>
              </a:ext>
            </a:extLst>
          </p:cNvPr>
          <p:cNvSpPr>
            <a:spLocks noChangeShapeType="1"/>
          </p:cNvSpPr>
          <p:nvPr/>
        </p:nvSpPr>
        <p:spPr bwMode="auto">
          <a:xfrm>
            <a:off x="3543300" y="2647950"/>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76" name="Rectangle 1116">
            <a:extLst>
              <a:ext uri="{FF2B5EF4-FFF2-40B4-BE49-F238E27FC236}">
                <a16:creationId xmlns:a16="http://schemas.microsoft.com/office/drawing/2014/main" id="{665C51A9-8D3A-1946-B19B-9E2E0D53BF65}"/>
              </a:ext>
            </a:extLst>
          </p:cNvPr>
          <p:cNvSpPr>
            <a:spLocks noChangeArrowheads="1"/>
          </p:cNvSpPr>
          <p:nvPr/>
        </p:nvSpPr>
        <p:spPr bwMode="auto">
          <a:xfrm>
            <a:off x="3543300" y="2647950"/>
            <a:ext cx="4130675"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77" name="Line 1117">
            <a:extLst>
              <a:ext uri="{FF2B5EF4-FFF2-40B4-BE49-F238E27FC236}">
                <a16:creationId xmlns:a16="http://schemas.microsoft.com/office/drawing/2014/main" id="{B27F9924-391A-B94F-AD45-BBDFDD724EAA}"/>
              </a:ext>
            </a:extLst>
          </p:cNvPr>
          <p:cNvSpPr>
            <a:spLocks noChangeShapeType="1"/>
          </p:cNvSpPr>
          <p:nvPr/>
        </p:nvSpPr>
        <p:spPr bwMode="auto">
          <a:xfrm>
            <a:off x="3543300" y="2876550"/>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78" name="Rectangle 1118">
            <a:extLst>
              <a:ext uri="{FF2B5EF4-FFF2-40B4-BE49-F238E27FC236}">
                <a16:creationId xmlns:a16="http://schemas.microsoft.com/office/drawing/2014/main" id="{EBE2190E-6B0C-4241-95F3-4CEB9EF5BADA}"/>
              </a:ext>
            </a:extLst>
          </p:cNvPr>
          <p:cNvSpPr>
            <a:spLocks noChangeArrowheads="1"/>
          </p:cNvSpPr>
          <p:nvPr/>
        </p:nvSpPr>
        <p:spPr bwMode="auto">
          <a:xfrm>
            <a:off x="3543300" y="2876550"/>
            <a:ext cx="4130675"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79" name="Line 1119">
            <a:extLst>
              <a:ext uri="{FF2B5EF4-FFF2-40B4-BE49-F238E27FC236}">
                <a16:creationId xmlns:a16="http://schemas.microsoft.com/office/drawing/2014/main" id="{A8DC7C87-0B0D-2342-8057-E614E826CD85}"/>
              </a:ext>
            </a:extLst>
          </p:cNvPr>
          <p:cNvSpPr>
            <a:spLocks noChangeShapeType="1"/>
          </p:cNvSpPr>
          <p:nvPr/>
        </p:nvSpPr>
        <p:spPr bwMode="auto">
          <a:xfrm>
            <a:off x="3543300" y="3105150"/>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80" name="Rectangle 1120">
            <a:extLst>
              <a:ext uri="{FF2B5EF4-FFF2-40B4-BE49-F238E27FC236}">
                <a16:creationId xmlns:a16="http://schemas.microsoft.com/office/drawing/2014/main" id="{24C91E89-DD4B-B646-9324-7270D90848FD}"/>
              </a:ext>
            </a:extLst>
          </p:cNvPr>
          <p:cNvSpPr>
            <a:spLocks noChangeArrowheads="1"/>
          </p:cNvSpPr>
          <p:nvPr/>
        </p:nvSpPr>
        <p:spPr bwMode="auto">
          <a:xfrm>
            <a:off x="3543300" y="3105150"/>
            <a:ext cx="4130675"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81" name="Line 1121">
            <a:extLst>
              <a:ext uri="{FF2B5EF4-FFF2-40B4-BE49-F238E27FC236}">
                <a16:creationId xmlns:a16="http://schemas.microsoft.com/office/drawing/2014/main" id="{3FBEA445-13F0-8148-9208-A0550DE6BBD9}"/>
              </a:ext>
            </a:extLst>
          </p:cNvPr>
          <p:cNvSpPr>
            <a:spLocks noChangeShapeType="1"/>
          </p:cNvSpPr>
          <p:nvPr/>
        </p:nvSpPr>
        <p:spPr bwMode="auto">
          <a:xfrm>
            <a:off x="3543300" y="3333750"/>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82" name="Rectangle 1122">
            <a:extLst>
              <a:ext uri="{FF2B5EF4-FFF2-40B4-BE49-F238E27FC236}">
                <a16:creationId xmlns:a16="http://schemas.microsoft.com/office/drawing/2014/main" id="{5BE0A998-B9D0-4E48-AEEB-FE2E82636931}"/>
              </a:ext>
            </a:extLst>
          </p:cNvPr>
          <p:cNvSpPr>
            <a:spLocks noChangeArrowheads="1"/>
          </p:cNvSpPr>
          <p:nvPr/>
        </p:nvSpPr>
        <p:spPr bwMode="auto">
          <a:xfrm>
            <a:off x="3543300" y="3333750"/>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83" name="Line 1123">
            <a:extLst>
              <a:ext uri="{FF2B5EF4-FFF2-40B4-BE49-F238E27FC236}">
                <a16:creationId xmlns:a16="http://schemas.microsoft.com/office/drawing/2014/main" id="{33555D28-12DB-7548-BB68-3650037031E7}"/>
              </a:ext>
            </a:extLst>
          </p:cNvPr>
          <p:cNvSpPr>
            <a:spLocks noChangeShapeType="1"/>
          </p:cNvSpPr>
          <p:nvPr/>
        </p:nvSpPr>
        <p:spPr bwMode="auto">
          <a:xfrm>
            <a:off x="3543300" y="3562350"/>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84" name="Rectangle 1124">
            <a:extLst>
              <a:ext uri="{FF2B5EF4-FFF2-40B4-BE49-F238E27FC236}">
                <a16:creationId xmlns:a16="http://schemas.microsoft.com/office/drawing/2014/main" id="{18BE8019-28D8-6640-BD6D-7D85385567F5}"/>
              </a:ext>
            </a:extLst>
          </p:cNvPr>
          <p:cNvSpPr>
            <a:spLocks noChangeArrowheads="1"/>
          </p:cNvSpPr>
          <p:nvPr/>
        </p:nvSpPr>
        <p:spPr bwMode="auto">
          <a:xfrm>
            <a:off x="3543300" y="3562350"/>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85" name="Line 1125">
            <a:extLst>
              <a:ext uri="{FF2B5EF4-FFF2-40B4-BE49-F238E27FC236}">
                <a16:creationId xmlns:a16="http://schemas.microsoft.com/office/drawing/2014/main" id="{1494931A-3B33-E443-A4B5-8637BC9622A1}"/>
              </a:ext>
            </a:extLst>
          </p:cNvPr>
          <p:cNvSpPr>
            <a:spLocks noChangeShapeType="1"/>
          </p:cNvSpPr>
          <p:nvPr/>
        </p:nvSpPr>
        <p:spPr bwMode="auto">
          <a:xfrm>
            <a:off x="3543300" y="3790950"/>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86" name="Rectangle 1126">
            <a:extLst>
              <a:ext uri="{FF2B5EF4-FFF2-40B4-BE49-F238E27FC236}">
                <a16:creationId xmlns:a16="http://schemas.microsoft.com/office/drawing/2014/main" id="{24C56332-98C2-894A-A709-A3B36FA1246E}"/>
              </a:ext>
            </a:extLst>
          </p:cNvPr>
          <p:cNvSpPr>
            <a:spLocks noChangeArrowheads="1"/>
          </p:cNvSpPr>
          <p:nvPr/>
        </p:nvSpPr>
        <p:spPr bwMode="auto">
          <a:xfrm>
            <a:off x="3543300" y="3790950"/>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87" name="Line 1127">
            <a:extLst>
              <a:ext uri="{FF2B5EF4-FFF2-40B4-BE49-F238E27FC236}">
                <a16:creationId xmlns:a16="http://schemas.microsoft.com/office/drawing/2014/main" id="{45E3426C-87BF-1347-A2D4-BDA0ED56E910}"/>
              </a:ext>
            </a:extLst>
          </p:cNvPr>
          <p:cNvSpPr>
            <a:spLocks noChangeShapeType="1"/>
          </p:cNvSpPr>
          <p:nvPr/>
        </p:nvSpPr>
        <p:spPr bwMode="auto">
          <a:xfrm>
            <a:off x="3543300" y="4179888"/>
            <a:ext cx="41306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88" name="Rectangle 1128">
            <a:extLst>
              <a:ext uri="{FF2B5EF4-FFF2-40B4-BE49-F238E27FC236}">
                <a16:creationId xmlns:a16="http://schemas.microsoft.com/office/drawing/2014/main" id="{F23C86E0-531C-B049-BBA8-BDC60F7976AD}"/>
              </a:ext>
            </a:extLst>
          </p:cNvPr>
          <p:cNvSpPr>
            <a:spLocks noChangeArrowheads="1"/>
          </p:cNvSpPr>
          <p:nvPr/>
        </p:nvSpPr>
        <p:spPr bwMode="auto">
          <a:xfrm>
            <a:off x="3543300" y="4179888"/>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89" name="Line 1129">
            <a:extLst>
              <a:ext uri="{FF2B5EF4-FFF2-40B4-BE49-F238E27FC236}">
                <a16:creationId xmlns:a16="http://schemas.microsoft.com/office/drawing/2014/main" id="{F3F4E674-0EDA-7C44-B4E9-F797080C5FBB}"/>
              </a:ext>
            </a:extLst>
          </p:cNvPr>
          <p:cNvSpPr>
            <a:spLocks noChangeShapeType="1"/>
          </p:cNvSpPr>
          <p:nvPr/>
        </p:nvSpPr>
        <p:spPr bwMode="auto">
          <a:xfrm>
            <a:off x="3543300" y="4638675"/>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90" name="Rectangle 1130">
            <a:extLst>
              <a:ext uri="{FF2B5EF4-FFF2-40B4-BE49-F238E27FC236}">
                <a16:creationId xmlns:a16="http://schemas.microsoft.com/office/drawing/2014/main" id="{46030589-86F4-0047-B617-64AA2CAA6C9F}"/>
              </a:ext>
            </a:extLst>
          </p:cNvPr>
          <p:cNvSpPr>
            <a:spLocks noChangeArrowheads="1"/>
          </p:cNvSpPr>
          <p:nvPr/>
        </p:nvSpPr>
        <p:spPr bwMode="auto">
          <a:xfrm>
            <a:off x="3543300" y="4638675"/>
            <a:ext cx="4130675"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91" name="Line 1131">
            <a:extLst>
              <a:ext uri="{FF2B5EF4-FFF2-40B4-BE49-F238E27FC236}">
                <a16:creationId xmlns:a16="http://schemas.microsoft.com/office/drawing/2014/main" id="{B3D11568-65E4-8242-B36A-A867FD4FB957}"/>
              </a:ext>
            </a:extLst>
          </p:cNvPr>
          <p:cNvSpPr>
            <a:spLocks noChangeShapeType="1"/>
          </p:cNvSpPr>
          <p:nvPr/>
        </p:nvSpPr>
        <p:spPr bwMode="auto">
          <a:xfrm>
            <a:off x="3543300" y="5027613"/>
            <a:ext cx="41306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92" name="Rectangle 1132">
            <a:extLst>
              <a:ext uri="{FF2B5EF4-FFF2-40B4-BE49-F238E27FC236}">
                <a16:creationId xmlns:a16="http://schemas.microsoft.com/office/drawing/2014/main" id="{5BCC7824-C7C5-EE4A-95EB-6B5DD302E72D}"/>
              </a:ext>
            </a:extLst>
          </p:cNvPr>
          <p:cNvSpPr>
            <a:spLocks noChangeArrowheads="1"/>
          </p:cNvSpPr>
          <p:nvPr/>
        </p:nvSpPr>
        <p:spPr bwMode="auto">
          <a:xfrm>
            <a:off x="3543300" y="5027613"/>
            <a:ext cx="4130675"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93" name="Line 1133">
            <a:extLst>
              <a:ext uri="{FF2B5EF4-FFF2-40B4-BE49-F238E27FC236}">
                <a16:creationId xmlns:a16="http://schemas.microsoft.com/office/drawing/2014/main" id="{F6D39B27-9526-BA47-B4A3-2340DA425FA3}"/>
              </a:ext>
            </a:extLst>
          </p:cNvPr>
          <p:cNvSpPr>
            <a:spLocks noChangeShapeType="1"/>
          </p:cNvSpPr>
          <p:nvPr/>
        </p:nvSpPr>
        <p:spPr bwMode="auto">
          <a:xfrm>
            <a:off x="3543300" y="5300663"/>
            <a:ext cx="41306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94" name="Rectangle 1134">
            <a:extLst>
              <a:ext uri="{FF2B5EF4-FFF2-40B4-BE49-F238E27FC236}">
                <a16:creationId xmlns:a16="http://schemas.microsoft.com/office/drawing/2014/main" id="{F900F8A3-44F0-0E45-9F4A-F4066F8134A1}"/>
              </a:ext>
            </a:extLst>
          </p:cNvPr>
          <p:cNvSpPr>
            <a:spLocks noChangeArrowheads="1"/>
          </p:cNvSpPr>
          <p:nvPr/>
        </p:nvSpPr>
        <p:spPr bwMode="auto">
          <a:xfrm>
            <a:off x="3543300" y="5300663"/>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95" name="Line 1135">
            <a:extLst>
              <a:ext uri="{FF2B5EF4-FFF2-40B4-BE49-F238E27FC236}">
                <a16:creationId xmlns:a16="http://schemas.microsoft.com/office/drawing/2014/main" id="{0B9737EC-E5EA-5A47-B0EE-7FD17061FA0E}"/>
              </a:ext>
            </a:extLst>
          </p:cNvPr>
          <p:cNvSpPr>
            <a:spLocks noChangeShapeType="1"/>
          </p:cNvSpPr>
          <p:nvPr/>
        </p:nvSpPr>
        <p:spPr bwMode="auto">
          <a:xfrm>
            <a:off x="3543300" y="5529263"/>
            <a:ext cx="41306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96" name="Rectangle 1136">
            <a:extLst>
              <a:ext uri="{FF2B5EF4-FFF2-40B4-BE49-F238E27FC236}">
                <a16:creationId xmlns:a16="http://schemas.microsoft.com/office/drawing/2014/main" id="{AA5BF352-0370-3541-9E9F-131AF702FBC3}"/>
              </a:ext>
            </a:extLst>
          </p:cNvPr>
          <p:cNvSpPr>
            <a:spLocks noChangeArrowheads="1"/>
          </p:cNvSpPr>
          <p:nvPr/>
        </p:nvSpPr>
        <p:spPr bwMode="auto">
          <a:xfrm>
            <a:off x="3543300" y="5529263"/>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97" name="Line 1137">
            <a:extLst>
              <a:ext uri="{FF2B5EF4-FFF2-40B4-BE49-F238E27FC236}">
                <a16:creationId xmlns:a16="http://schemas.microsoft.com/office/drawing/2014/main" id="{DD671ED5-A274-144E-ABE4-E08A6301FBD6}"/>
              </a:ext>
            </a:extLst>
          </p:cNvPr>
          <p:cNvSpPr>
            <a:spLocks noChangeShapeType="1"/>
          </p:cNvSpPr>
          <p:nvPr/>
        </p:nvSpPr>
        <p:spPr bwMode="auto">
          <a:xfrm>
            <a:off x="3543300" y="5724525"/>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498" name="Rectangle 1138">
            <a:extLst>
              <a:ext uri="{FF2B5EF4-FFF2-40B4-BE49-F238E27FC236}">
                <a16:creationId xmlns:a16="http://schemas.microsoft.com/office/drawing/2014/main" id="{55BEDF28-EE95-AC42-B649-0B270FEBDE5D}"/>
              </a:ext>
            </a:extLst>
          </p:cNvPr>
          <p:cNvSpPr>
            <a:spLocks noChangeArrowheads="1"/>
          </p:cNvSpPr>
          <p:nvPr/>
        </p:nvSpPr>
        <p:spPr bwMode="auto">
          <a:xfrm>
            <a:off x="3543300" y="5724525"/>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499" name="Line 1139">
            <a:extLst>
              <a:ext uri="{FF2B5EF4-FFF2-40B4-BE49-F238E27FC236}">
                <a16:creationId xmlns:a16="http://schemas.microsoft.com/office/drawing/2014/main" id="{C9C4B103-BCBB-854F-8556-ED939A6AEA5B}"/>
              </a:ext>
            </a:extLst>
          </p:cNvPr>
          <p:cNvSpPr>
            <a:spLocks noChangeShapeType="1"/>
          </p:cNvSpPr>
          <p:nvPr/>
        </p:nvSpPr>
        <p:spPr bwMode="auto">
          <a:xfrm>
            <a:off x="3543300" y="5953125"/>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500" name="Rectangle 1140">
            <a:extLst>
              <a:ext uri="{FF2B5EF4-FFF2-40B4-BE49-F238E27FC236}">
                <a16:creationId xmlns:a16="http://schemas.microsoft.com/office/drawing/2014/main" id="{D4097272-EA05-AB43-94BA-323AF098D883}"/>
              </a:ext>
            </a:extLst>
          </p:cNvPr>
          <p:cNvSpPr>
            <a:spLocks noChangeArrowheads="1"/>
          </p:cNvSpPr>
          <p:nvPr/>
        </p:nvSpPr>
        <p:spPr bwMode="auto">
          <a:xfrm>
            <a:off x="3543300" y="5953125"/>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501" name="Line 1141">
            <a:extLst>
              <a:ext uri="{FF2B5EF4-FFF2-40B4-BE49-F238E27FC236}">
                <a16:creationId xmlns:a16="http://schemas.microsoft.com/office/drawing/2014/main" id="{2C121A6D-81A3-3D42-9748-12779AA6307C}"/>
              </a:ext>
            </a:extLst>
          </p:cNvPr>
          <p:cNvSpPr>
            <a:spLocks noChangeShapeType="1"/>
          </p:cNvSpPr>
          <p:nvPr/>
        </p:nvSpPr>
        <p:spPr bwMode="auto">
          <a:xfrm>
            <a:off x="3543300" y="6181725"/>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502" name="Rectangle 1142">
            <a:extLst>
              <a:ext uri="{FF2B5EF4-FFF2-40B4-BE49-F238E27FC236}">
                <a16:creationId xmlns:a16="http://schemas.microsoft.com/office/drawing/2014/main" id="{16E6E15F-F0F5-2C44-9BC3-84D13237BFC7}"/>
              </a:ext>
            </a:extLst>
          </p:cNvPr>
          <p:cNvSpPr>
            <a:spLocks noChangeArrowheads="1"/>
          </p:cNvSpPr>
          <p:nvPr/>
        </p:nvSpPr>
        <p:spPr bwMode="auto">
          <a:xfrm>
            <a:off x="3543300" y="6181725"/>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503" name="Line 1143">
            <a:extLst>
              <a:ext uri="{FF2B5EF4-FFF2-40B4-BE49-F238E27FC236}">
                <a16:creationId xmlns:a16="http://schemas.microsoft.com/office/drawing/2014/main" id="{C04A81F0-CA37-264A-87FD-0354F8323235}"/>
              </a:ext>
            </a:extLst>
          </p:cNvPr>
          <p:cNvSpPr>
            <a:spLocks noChangeShapeType="1"/>
          </p:cNvSpPr>
          <p:nvPr/>
        </p:nvSpPr>
        <p:spPr bwMode="auto">
          <a:xfrm>
            <a:off x="3543300" y="6410325"/>
            <a:ext cx="41306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504" name="Rectangle 1144">
            <a:extLst>
              <a:ext uri="{FF2B5EF4-FFF2-40B4-BE49-F238E27FC236}">
                <a16:creationId xmlns:a16="http://schemas.microsoft.com/office/drawing/2014/main" id="{EBC9B15C-617C-B14B-9920-FAFAE20F4FA8}"/>
              </a:ext>
            </a:extLst>
          </p:cNvPr>
          <p:cNvSpPr>
            <a:spLocks noChangeArrowheads="1"/>
          </p:cNvSpPr>
          <p:nvPr/>
        </p:nvSpPr>
        <p:spPr bwMode="auto">
          <a:xfrm>
            <a:off x="3543300" y="6410325"/>
            <a:ext cx="413067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505" name="Rectangle 1145">
            <a:extLst>
              <a:ext uri="{FF2B5EF4-FFF2-40B4-BE49-F238E27FC236}">
                <a16:creationId xmlns:a16="http://schemas.microsoft.com/office/drawing/2014/main" id="{C51A29C2-33D0-EA43-90CE-5A5EE97DBC1B}"/>
              </a:ext>
            </a:extLst>
          </p:cNvPr>
          <p:cNvSpPr>
            <a:spLocks noChangeArrowheads="1"/>
          </p:cNvSpPr>
          <p:nvPr/>
        </p:nvSpPr>
        <p:spPr bwMode="auto">
          <a:xfrm>
            <a:off x="1470025" y="6643688"/>
            <a:ext cx="6234113" cy="301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6506" name="Text Box 1146">
            <a:extLst>
              <a:ext uri="{FF2B5EF4-FFF2-40B4-BE49-F238E27FC236}">
                <a16:creationId xmlns:a16="http://schemas.microsoft.com/office/drawing/2014/main" id="{F99EC993-EABD-2A4B-80D4-36B2A321161E}"/>
              </a:ext>
            </a:extLst>
          </p:cNvPr>
          <p:cNvSpPr txBox="1">
            <a:spLocks noChangeArrowheads="1"/>
          </p:cNvSpPr>
          <p:nvPr/>
        </p:nvSpPr>
        <p:spPr bwMode="auto">
          <a:xfrm>
            <a:off x="381000" y="533400"/>
            <a:ext cx="65944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Status: Rahmenbedingungen</a:t>
            </a:r>
          </a:p>
        </p:txBody>
      </p:sp>
      <p:sp>
        <p:nvSpPr>
          <p:cNvPr id="16508" name="Rectangle 1148">
            <a:extLst>
              <a:ext uri="{FF2B5EF4-FFF2-40B4-BE49-F238E27FC236}">
                <a16:creationId xmlns:a16="http://schemas.microsoft.com/office/drawing/2014/main" id="{D84908D1-6C08-A749-A918-39B456B603F1}"/>
              </a:ext>
            </a:extLst>
          </p:cNvPr>
          <p:cNvSpPr>
            <a:spLocks noChangeArrowheads="1"/>
          </p:cNvSpPr>
          <p:nvPr/>
        </p:nvSpPr>
        <p:spPr bwMode="auto">
          <a:xfrm>
            <a:off x="5588000" y="3595688"/>
            <a:ext cx="101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b="1">
                <a:solidFill>
                  <a:srgbClr val="000000"/>
                </a:solidFill>
                <a:latin typeface="Arial" panose="020B0604020202020204" pitchFamily="34" charset="0"/>
              </a:rPr>
              <a:t>X</a:t>
            </a:r>
            <a:endParaRPr lang="de-DE" altLang="de-DE"/>
          </a:p>
        </p:txBody>
      </p:sp>
      <p:sp>
        <p:nvSpPr>
          <p:cNvPr id="16511" name="Rectangle 1151">
            <a:extLst>
              <a:ext uri="{FF2B5EF4-FFF2-40B4-BE49-F238E27FC236}">
                <a16:creationId xmlns:a16="http://schemas.microsoft.com/office/drawing/2014/main" id="{24A8DD52-D200-AC45-8F45-4C2F0CF41F02}"/>
              </a:ext>
            </a:extLst>
          </p:cNvPr>
          <p:cNvSpPr>
            <a:spLocks noChangeArrowheads="1"/>
          </p:cNvSpPr>
          <p:nvPr/>
        </p:nvSpPr>
        <p:spPr bwMode="auto">
          <a:xfrm>
            <a:off x="6473825" y="3800475"/>
            <a:ext cx="8509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900">
                <a:solidFill>
                  <a:srgbClr val="000000"/>
                </a:solidFill>
                <a:latin typeface="Arial" panose="020B0604020202020204" pitchFamily="34" charset="0"/>
              </a:rPr>
              <a:t>Landesbetriebe; </a:t>
            </a:r>
            <a:endParaRPr lang="de-DE" altLang="de-DE" sz="1800"/>
          </a:p>
        </p:txBody>
      </p:sp>
      <p:sp>
        <p:nvSpPr>
          <p:cNvPr id="16512" name="Rectangle 1152">
            <a:extLst>
              <a:ext uri="{FF2B5EF4-FFF2-40B4-BE49-F238E27FC236}">
                <a16:creationId xmlns:a16="http://schemas.microsoft.com/office/drawing/2014/main" id="{F57A543A-F31C-2040-AA76-7A583BADA81B}"/>
              </a:ext>
            </a:extLst>
          </p:cNvPr>
          <p:cNvSpPr>
            <a:spLocks noChangeArrowheads="1"/>
          </p:cNvSpPr>
          <p:nvPr/>
        </p:nvSpPr>
        <p:spPr bwMode="auto">
          <a:xfrm>
            <a:off x="6492875" y="3962400"/>
            <a:ext cx="10541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80000"/>
              </a:lnSpc>
            </a:pPr>
            <a:r>
              <a:rPr lang="de-DE" altLang="de-DE" sz="900">
                <a:solidFill>
                  <a:srgbClr val="000000"/>
                </a:solidFill>
                <a:latin typeface="Arial" panose="020B0604020202020204" pitchFamily="34" charset="0"/>
              </a:rPr>
              <a:t>Modellversuch 2000,</a:t>
            </a:r>
            <a:br>
              <a:rPr lang="de-DE" altLang="de-DE" sz="900">
                <a:solidFill>
                  <a:srgbClr val="000000"/>
                </a:solidFill>
                <a:latin typeface="Arial" panose="020B0604020202020204" pitchFamily="34" charset="0"/>
              </a:rPr>
            </a:br>
            <a:r>
              <a:rPr lang="de-DE" altLang="de-DE" sz="900">
                <a:solidFill>
                  <a:srgbClr val="000000"/>
                </a:solidFill>
                <a:latin typeface="Arial" panose="020B0604020202020204" pitchFamily="34" charset="0"/>
              </a:rPr>
              <a:t>alle HS ab 2001</a:t>
            </a:r>
            <a:endParaRPr lang="de-DE" altLang="de-DE" sz="1800"/>
          </a:p>
        </p:txBody>
      </p:sp>
      <p:sp>
        <p:nvSpPr>
          <p:cNvPr id="16513" name="Rectangle 1153">
            <a:extLst>
              <a:ext uri="{FF2B5EF4-FFF2-40B4-BE49-F238E27FC236}">
                <a16:creationId xmlns:a16="http://schemas.microsoft.com/office/drawing/2014/main" id="{61FEFA0A-9D5A-234D-8967-4F4261E1A75B}"/>
              </a:ext>
            </a:extLst>
          </p:cNvPr>
          <p:cNvSpPr>
            <a:spLocks noChangeArrowheads="1"/>
          </p:cNvSpPr>
          <p:nvPr/>
        </p:nvSpPr>
        <p:spPr bwMode="auto">
          <a:xfrm>
            <a:off x="5181600" y="6446838"/>
            <a:ext cx="9779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e-DE" altLang="de-DE" sz="1200">
                <a:solidFill>
                  <a:srgbClr val="000000"/>
                </a:solidFill>
                <a:latin typeface="Arial" panose="020B0604020202020204" pitchFamily="34" charset="0"/>
              </a:rPr>
              <a:t>Modellversuch</a:t>
            </a:r>
            <a:endParaRPr lang="de-DE" alt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854ACE2-BF27-8346-9CB9-62C666BBFB84}"/>
              </a:ext>
            </a:extLst>
          </p:cNvPr>
          <p:cNvSpPr>
            <a:spLocks noChangeArrowheads="1"/>
          </p:cNvSpPr>
          <p:nvPr/>
        </p:nvSpPr>
        <p:spPr bwMode="auto">
          <a:xfrm>
            <a:off x="381000" y="1698625"/>
            <a:ext cx="8382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Zur Zeit dominieren in den Hochschulen die operativen Systeme der HIS GmbH, erst Veränderungen in den Rahmenbedingungen führen zum Wechsel in der IT-Unterstützung:</a:t>
            </a:r>
          </a:p>
        </p:txBody>
      </p:sp>
      <p:sp>
        <p:nvSpPr>
          <p:cNvPr id="9219" name="Text Box 3">
            <a:extLst>
              <a:ext uri="{FF2B5EF4-FFF2-40B4-BE49-F238E27FC236}">
                <a16:creationId xmlns:a16="http://schemas.microsoft.com/office/drawing/2014/main" id="{AECC1E8A-B054-064E-9CD0-C1EFE872BF47}"/>
              </a:ext>
            </a:extLst>
          </p:cNvPr>
          <p:cNvSpPr txBox="1">
            <a:spLocks noChangeArrowheads="1"/>
          </p:cNvSpPr>
          <p:nvPr/>
        </p:nvSpPr>
        <p:spPr bwMode="auto">
          <a:xfrm>
            <a:off x="381000" y="533400"/>
            <a:ext cx="81454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Status: Dominanz der HIS-Systeme</a:t>
            </a:r>
          </a:p>
        </p:txBody>
      </p:sp>
      <p:sp>
        <p:nvSpPr>
          <p:cNvPr id="9220" name="Rectangle 4">
            <a:extLst>
              <a:ext uri="{FF2B5EF4-FFF2-40B4-BE49-F238E27FC236}">
                <a16:creationId xmlns:a16="http://schemas.microsoft.com/office/drawing/2014/main" id="{EAE243AE-6DEE-0D46-9C7A-859893350D36}"/>
              </a:ext>
            </a:extLst>
          </p:cNvPr>
          <p:cNvSpPr>
            <a:spLocks noChangeArrowheads="1"/>
          </p:cNvSpPr>
          <p:nvPr/>
        </p:nvSpPr>
        <p:spPr bwMode="auto">
          <a:xfrm>
            <a:off x="381000" y="3124200"/>
            <a:ext cx="83820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a:p>
            <a:pPr lvl="1">
              <a:buClr>
                <a:srgbClr val="FF0000"/>
              </a:buClr>
              <a:buFont typeface="Wingdings" pitchFamily="2" charset="2"/>
              <a:buChar char="è"/>
            </a:pPr>
            <a:r>
              <a:rPr lang="de-DE" altLang="de-DE"/>
              <a:t>die Einführung einer KLR berührt die (Glaubens-?)frage, welche Art des Rechnungswesens die geeignetere Grundlage darstellt </a:t>
            </a:r>
          </a:p>
          <a:p>
            <a:pPr lvl="1">
              <a:buClr>
                <a:srgbClr val="FF0000"/>
              </a:buClr>
              <a:buFont typeface="Wingdings" pitchFamily="2" charset="2"/>
              <a:buChar char="è"/>
            </a:pPr>
            <a:endParaRPr lang="de-DE" altLang="de-DE"/>
          </a:p>
          <a:p>
            <a:pPr lvl="1">
              <a:buClr>
                <a:srgbClr val="FF0000"/>
              </a:buClr>
              <a:buFont typeface="Wingdings" pitchFamily="2" charset="2"/>
              <a:buChar char="è"/>
            </a:pPr>
            <a:r>
              <a:rPr lang="de-DE" altLang="de-DE"/>
              <a:t>die Umwandlung in Landesbetriebe im Zusammenhang mit der Einführung von Globalhaushalten erfordert den Wechsel auf kaufmännische Standardsoftware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wipe(up)">
                                      <p:cBhvr>
                                        <p:cTn id="7"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18C3685D-1563-604D-8CAE-32BC4EB19C2C}"/>
              </a:ext>
            </a:extLst>
          </p:cNvPr>
          <p:cNvSpPr txBox="1">
            <a:spLocks noChangeArrowheads="1"/>
          </p:cNvSpPr>
          <p:nvPr/>
        </p:nvSpPr>
        <p:spPr bwMode="auto">
          <a:xfrm>
            <a:off x="754063" y="1739900"/>
            <a:ext cx="76358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238250">
              <a:defRPr sz="2400">
                <a:solidFill>
                  <a:schemeClr val="tx1"/>
                </a:solidFill>
                <a:latin typeface="Times New Roman" panose="02020603050405020304" pitchFamily="18" charset="0"/>
              </a:defRPr>
            </a:lvl3pPr>
            <a:lvl4pPr marL="1428750">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Zur Zeit sind IT-Systeme vielfach auf einzelne Bereiche zugeschnitten, „Insellösungen“ verhindern eine integrierte Datenverarbeitung und einen effizienten Zugriff auf Informationen</a:t>
            </a:r>
          </a:p>
        </p:txBody>
      </p:sp>
      <p:sp>
        <p:nvSpPr>
          <p:cNvPr id="12291" name="Text Box 3">
            <a:extLst>
              <a:ext uri="{FF2B5EF4-FFF2-40B4-BE49-F238E27FC236}">
                <a16:creationId xmlns:a16="http://schemas.microsoft.com/office/drawing/2014/main" id="{8CFB4D5C-47E4-4845-B1FB-A100E77ACD0D}"/>
              </a:ext>
            </a:extLst>
          </p:cNvPr>
          <p:cNvSpPr txBox="1">
            <a:spLocks noChangeArrowheads="1"/>
          </p:cNvSpPr>
          <p:nvPr/>
        </p:nvSpPr>
        <p:spPr bwMode="auto">
          <a:xfrm>
            <a:off x="381000" y="533400"/>
            <a:ext cx="49498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Status: Insellösungen</a:t>
            </a:r>
          </a:p>
        </p:txBody>
      </p:sp>
      <p:sp>
        <p:nvSpPr>
          <p:cNvPr id="12293" name="Text Box 5">
            <a:extLst>
              <a:ext uri="{FF2B5EF4-FFF2-40B4-BE49-F238E27FC236}">
                <a16:creationId xmlns:a16="http://schemas.microsoft.com/office/drawing/2014/main" id="{2FC6CB1B-ACC9-A04A-965E-265C28158FEA}"/>
              </a:ext>
            </a:extLst>
          </p:cNvPr>
          <p:cNvSpPr txBox="1">
            <a:spLocks noChangeArrowheads="1"/>
          </p:cNvSpPr>
          <p:nvPr/>
        </p:nvSpPr>
        <p:spPr bwMode="auto">
          <a:xfrm>
            <a:off x="746125" y="3492500"/>
            <a:ext cx="76358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238250">
              <a:defRPr sz="2400">
                <a:solidFill>
                  <a:schemeClr val="tx1"/>
                </a:solidFill>
                <a:latin typeface="Times New Roman" panose="02020603050405020304" pitchFamily="18" charset="0"/>
              </a:defRPr>
            </a:lvl3pPr>
            <a:lvl4pPr marL="1428750">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endParaRPr lang="de-DE" altLang="de-DE"/>
          </a:p>
          <a:p>
            <a:pPr lvl="1">
              <a:buClr>
                <a:srgbClr val="FF0000"/>
              </a:buClr>
              <a:buFont typeface="Wingdings" pitchFamily="2" charset="2"/>
              <a:buChar char="è"/>
            </a:pPr>
            <a:r>
              <a:rPr lang="de-DE" altLang="de-DE"/>
              <a:t>die sachgebietsbezogene Betrachtung und Optimierung des IT-Einsatzes sollte durch ein hochschulweites Informationsmanagement abgelöst werden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wipe(up)">
                                      <p:cBhvr>
                                        <p:cTn id="7" dur="500"/>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D2744D3A-454A-BA42-808E-A4AE8C72EC92}"/>
              </a:ext>
            </a:extLst>
          </p:cNvPr>
          <p:cNvSpPr txBox="1">
            <a:spLocks noChangeArrowheads="1"/>
          </p:cNvSpPr>
          <p:nvPr/>
        </p:nvSpPr>
        <p:spPr bwMode="auto">
          <a:xfrm>
            <a:off x="1066800" y="2574925"/>
            <a:ext cx="80010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857250" indent="-400050">
              <a:defRPr sz="2400">
                <a:solidFill>
                  <a:schemeClr val="tx1"/>
                </a:solidFill>
                <a:latin typeface="Times New Roman" panose="02020603050405020304" pitchFamily="18" charset="0"/>
              </a:defRPr>
            </a:lvl2pPr>
            <a:lvl3pPr marL="104775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None/>
            </a:pPr>
            <a:r>
              <a:rPr lang="de-DE" altLang="de-DE" sz="2000"/>
              <a:t>1. konventioneller Haushalt oder Globalhaushalt, aktueller Status, KLR</a:t>
            </a:r>
          </a:p>
          <a:p>
            <a:pPr lvl="1">
              <a:buClr>
                <a:srgbClr val="FF0000"/>
              </a:buClr>
              <a:buFont typeface="Wingdings" pitchFamily="2" charset="2"/>
              <a:buChar char="è"/>
            </a:pPr>
            <a:r>
              <a:rPr lang="de-DE" altLang="de-DE" sz="2000"/>
              <a:t>Kameralistik</a:t>
            </a:r>
          </a:p>
          <a:p>
            <a:pPr lvl="1">
              <a:buClr>
                <a:srgbClr val="FF0000"/>
              </a:buClr>
              <a:buFont typeface="Wingdings" pitchFamily="2" charset="2"/>
              <a:buChar char="è"/>
            </a:pPr>
            <a:r>
              <a:rPr lang="de-DE" altLang="de-DE" sz="2000"/>
              <a:t>Verwendung der operativen HIS-Systeme</a:t>
            </a:r>
          </a:p>
          <a:p>
            <a:pPr lvl="1">
              <a:buClr>
                <a:srgbClr val="FF0000"/>
              </a:buClr>
              <a:buFont typeface="Wingdings" pitchFamily="2" charset="2"/>
              <a:buChar char="è"/>
            </a:pPr>
            <a:r>
              <a:rPr lang="de-DE" altLang="de-DE" sz="2000"/>
              <a:t>Einsatz von HIS-COB oder Eigenentwicklungen z.B. TUM CoSy</a:t>
            </a:r>
          </a:p>
          <a:p>
            <a:pPr>
              <a:lnSpc>
                <a:spcPct val="150000"/>
              </a:lnSpc>
              <a:buClr>
                <a:srgbClr val="FF0000"/>
              </a:buClr>
              <a:buFont typeface="Wingdings" pitchFamily="2" charset="2"/>
              <a:buNone/>
            </a:pPr>
            <a:r>
              <a:rPr lang="de-DE" altLang="de-DE" sz="2000"/>
              <a:t>    Beispiel: Bayern, Nordrhein-Westfalen</a:t>
            </a:r>
          </a:p>
        </p:txBody>
      </p:sp>
      <p:sp>
        <p:nvSpPr>
          <p:cNvPr id="5125" name="Rectangle 5">
            <a:extLst>
              <a:ext uri="{FF2B5EF4-FFF2-40B4-BE49-F238E27FC236}">
                <a16:creationId xmlns:a16="http://schemas.microsoft.com/office/drawing/2014/main" id="{2F5A1964-BA40-BF42-BDF4-C7EA8B1AF157}"/>
              </a:ext>
            </a:extLst>
          </p:cNvPr>
          <p:cNvSpPr>
            <a:spLocks noChangeArrowheads="1"/>
          </p:cNvSpPr>
          <p:nvPr/>
        </p:nvSpPr>
        <p:spPr bwMode="auto">
          <a:xfrm>
            <a:off x="685800" y="1524000"/>
            <a:ext cx="6705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1000" indent="-381000">
              <a:defRPr sz="2400">
                <a:solidFill>
                  <a:schemeClr val="tx1"/>
                </a:solidFill>
                <a:latin typeface="Times New Roman" panose="02020603050405020304" pitchFamily="18" charset="0"/>
              </a:defRPr>
            </a:lvl1pPr>
            <a:lvl2pPr marL="57150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Char char="q"/>
            </a:pPr>
            <a:r>
              <a:rPr lang="de-DE" altLang="de-DE"/>
              <a:t>Im wesentlichen sind zwei IT-Szenarien in den Ländern zu unterscheiden:</a:t>
            </a:r>
          </a:p>
        </p:txBody>
      </p:sp>
      <p:sp>
        <p:nvSpPr>
          <p:cNvPr id="5126" name="Text Box 6">
            <a:extLst>
              <a:ext uri="{FF2B5EF4-FFF2-40B4-BE49-F238E27FC236}">
                <a16:creationId xmlns:a16="http://schemas.microsoft.com/office/drawing/2014/main" id="{727923EF-555C-6F48-BEE9-83CB2DEAE7C1}"/>
              </a:ext>
            </a:extLst>
          </p:cNvPr>
          <p:cNvSpPr txBox="1">
            <a:spLocks noChangeArrowheads="1"/>
          </p:cNvSpPr>
          <p:nvPr/>
        </p:nvSpPr>
        <p:spPr bwMode="auto">
          <a:xfrm>
            <a:off x="381000" y="533400"/>
            <a:ext cx="47609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400"/>
              <a:t>Status: IT-Szenarien</a:t>
            </a:r>
          </a:p>
        </p:txBody>
      </p:sp>
      <p:sp>
        <p:nvSpPr>
          <p:cNvPr id="5127" name="Text Box 7">
            <a:extLst>
              <a:ext uri="{FF2B5EF4-FFF2-40B4-BE49-F238E27FC236}">
                <a16:creationId xmlns:a16="http://schemas.microsoft.com/office/drawing/2014/main" id="{06B1497C-2D7D-974D-91F8-B15154FC6B32}"/>
              </a:ext>
            </a:extLst>
          </p:cNvPr>
          <p:cNvSpPr txBox="1">
            <a:spLocks noChangeArrowheads="1"/>
          </p:cNvSpPr>
          <p:nvPr/>
        </p:nvSpPr>
        <p:spPr bwMode="auto">
          <a:xfrm>
            <a:off x="1143000" y="4648200"/>
            <a:ext cx="80010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857250" indent="-400050">
              <a:defRPr sz="2400">
                <a:solidFill>
                  <a:schemeClr val="tx1"/>
                </a:solidFill>
                <a:latin typeface="Times New Roman" panose="02020603050405020304" pitchFamily="18" charset="0"/>
              </a:defRPr>
            </a:lvl2pPr>
            <a:lvl3pPr marL="104775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00"/>
              </a:buClr>
              <a:buFont typeface="Wingdings" pitchFamily="2" charset="2"/>
              <a:buNone/>
            </a:pPr>
            <a:r>
              <a:rPr lang="de-DE" altLang="de-DE" sz="2000"/>
              <a:t>2. Globalhaushalt, Landesbetrieb, KLR</a:t>
            </a:r>
          </a:p>
          <a:p>
            <a:pPr lvl="1">
              <a:buClr>
                <a:srgbClr val="FF0000"/>
              </a:buClr>
              <a:buFont typeface="Wingdings" pitchFamily="2" charset="2"/>
              <a:buChar char="è"/>
            </a:pPr>
            <a:r>
              <a:rPr lang="de-DE" altLang="de-DE" sz="2000"/>
              <a:t>Einführung des kfm. Rechnungswesens,</a:t>
            </a:r>
          </a:p>
          <a:p>
            <a:pPr lvl="1">
              <a:buClr>
                <a:srgbClr val="FF0000"/>
              </a:buClr>
              <a:buFont typeface="Wingdings" pitchFamily="2" charset="2"/>
              <a:buChar char="è"/>
            </a:pPr>
            <a:r>
              <a:rPr lang="de-DE" altLang="de-DE" sz="2000"/>
              <a:t>Einführung von integrierter, kfm. Standardsoftware, SAP R/3 vs. BaaN</a:t>
            </a:r>
          </a:p>
          <a:p>
            <a:pPr>
              <a:lnSpc>
                <a:spcPct val="150000"/>
              </a:lnSpc>
              <a:buClr>
                <a:srgbClr val="FF0000"/>
              </a:buClr>
              <a:buFont typeface="Wingdings" pitchFamily="2" charset="2"/>
              <a:buNone/>
            </a:pPr>
            <a:r>
              <a:rPr lang="de-DE" altLang="de-DE" sz="2000"/>
              <a:t>    Beispiel: Niedersachsen, Hessen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up)">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127"/>
                                        </p:tgtEl>
                                        <p:attrNameLst>
                                          <p:attrName>style.visibility</p:attrName>
                                        </p:attrNameLst>
                                      </p:cBhvr>
                                      <p:to>
                                        <p:strVal val="visible"/>
                                      </p:to>
                                    </p:set>
                                    <p:animEffect transition="in" filter="wipe(up)">
                                      <p:cBhvr>
                                        <p:cTn id="12" dur="5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7" grpId="0" autoUpdateAnimBg="0"/>
    </p:bld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1018</Words>
  <Application>Microsoft Macintosh PowerPoint</Application>
  <PresentationFormat>Bildschirmpräsentation (4:3)</PresentationFormat>
  <Paragraphs>135</Paragraphs>
  <Slides>14</Slides>
  <Notes>1</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0" baseType="lpstr">
      <vt:lpstr>Times New Roman</vt:lpstr>
      <vt:lpstr>Arial</vt:lpstr>
      <vt:lpstr>Wingdings</vt:lpstr>
      <vt:lpstr>Arial Narrow</vt:lpstr>
      <vt:lpstr>Office</vt:lpstr>
      <vt:lpstr>Microsoft Clip Gallery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Bertelsmann 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Olaf Keitzel</dc:creator>
  <cp:lastModifiedBy>Detlef Müller-Böling</cp:lastModifiedBy>
  <cp:revision>24</cp:revision>
  <dcterms:created xsi:type="dcterms:W3CDTF">2000-05-08T04:14:25Z</dcterms:created>
  <dcterms:modified xsi:type="dcterms:W3CDTF">2022-02-20T16:34:56Z</dcterms:modified>
</cp:coreProperties>
</file>