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73" r:id="rId4"/>
    <p:sldId id="272" r:id="rId5"/>
    <p:sldId id="268" r:id="rId6"/>
    <p:sldId id="258" r:id="rId7"/>
    <p:sldId id="270" r:id="rId8"/>
    <p:sldId id="271" r:id="rId9"/>
    <p:sldId id="274" r:id="rId10"/>
  </p:sldIdLst>
  <p:sldSz cx="9144000" cy="6858000" type="letter"/>
  <p:notesSz cx="6858000" cy="97742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03103E4-558A-DF4A-BFF2-43A98B2A820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5025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F6035CA-76F6-194C-8DA6-8627AD649C7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09B78D2-182E-8743-BFFA-3236285E4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de-DE" altLang="de-DE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EEB7E3B-5042-F644-8A3F-6AD489B56A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15A53C-CF49-E34A-9246-764A78B61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7580E5-C135-7145-BFCE-7F1B9BC02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69183677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884272-A0FF-1C4B-9A46-7C134B79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0E8B88-A47A-0C43-822F-EB9764C1C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82639571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2BF1588-8265-2342-A85B-C1DA3BF9EA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DEF3EA1-C866-D946-9DA0-A49C95AA8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90887569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66F4FC-04AF-6147-8D07-AF9AC5E7D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69F481-484B-DA45-B914-D1071D77A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61267619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C58400-3806-3A4C-96BF-0AA40DBCD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6BB2FB-B1CB-AD40-A86A-62A653B26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76726631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D0E2E-5F2F-434D-B877-57A6B6CC7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4A599A-C66C-0D4F-AC76-0826E5AD2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5C619D-8094-2B48-86B1-BBC963F9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676400"/>
            <a:ext cx="3810000" cy="4114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00573208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327B2-C5D9-7349-A9AB-98CEE78CA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AA0CD2-42D2-FA43-ABEF-FF09639E0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183FCCE-0070-A443-9261-70EFB5025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B30A6B6-B054-EF45-BA82-DBA5CB476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5F9F6AB-850A-4249-949B-8D95D8390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59190163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103FC4-7562-3549-A2A1-5B236886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85386616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7252210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6595F-58B6-8549-81D5-0E8BF91B2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AE5E7D-DA8E-924A-973C-8DA0B9557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5A4AAE-5046-1543-9CF2-97F0C33EF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57118921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27621F-E02C-E647-AA46-D83F95799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A60ADBC-6BC1-BA43-945D-9B881B417B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537505-2C54-8743-B389-1AD456993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8753331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BC45E8FD-A58D-3749-982B-331840553A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400" y="1371600"/>
            <a:ext cx="7975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2F0405-D2CE-464A-8CE9-40470A66E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das Titelformat zu bearbeiten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05E5E44-232E-B349-9E6E-75438CD23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448B562-1C39-EC4A-867D-8066AF3EF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083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3F31500-2034-944D-BDD3-EEF372974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6403975"/>
            <a:ext cx="21764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fld id="{E6B2309B-6A84-7144-B0FB-BDDE812BE7FF}" type="slidenum">
              <a:rPr lang="de-DE" altLang="de-DE"/>
              <a:pPr/>
              <a:t>‹Nr.›</a:t>
            </a:fld>
            <a:r>
              <a:rPr lang="de-DE" altLang="de-DE"/>
              <a:t> </a:t>
            </a:r>
            <a:r>
              <a:rPr lang="de-DE" altLang="de-DE" sz="1000"/>
              <a:t>TU München, 26.05.2000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Monotype Sorts" pitchFamily="2" charset="2"/>
        <a:buChar char="*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V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Monotype Sorts" pitchFamily="2" charset="2"/>
        <a:buChar char="*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A36EAD67-91FB-BF47-8276-E0829DBD0C6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3089CF4A-C987-8E40-82C0-F5CDAE81A6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anchor="ctr"/>
          <a:lstStyle/>
          <a:p>
            <a:r>
              <a:rPr lang="de-DE" altLang="de-DE" sz="4400"/>
              <a:t>Die entfesselte Hochschule</a:t>
            </a:r>
            <a:br>
              <a:rPr lang="de-DE" altLang="de-DE" sz="4400"/>
            </a:br>
            <a:r>
              <a:rPr lang="de-DE" altLang="de-DE" sz="4400"/>
              <a:t>im Wettbewerb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9F5C571-2833-8540-A515-A3A700FE2CB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/>
        </p:spPr>
        <p:txBody>
          <a:bodyPr anchor="t" anchorCtr="0"/>
          <a:lstStyle/>
          <a:p>
            <a:pPr marL="342900" indent="-342900"/>
            <a:r>
              <a:rPr lang="de-DE" altLang="de-DE" sz="3200"/>
              <a:t>Professor Dr. Detlef Müller-Böling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4066675-516F-EE42-BCC9-E8D9C64BF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029200"/>
            <a:ext cx="50561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/>
            <a:r>
              <a:rPr lang="de-DE" altLang="de-DE"/>
              <a:t> </a:t>
            </a:r>
            <a:r>
              <a:rPr lang="de-DE" altLang="de-DE">
                <a:latin typeface="Arial" panose="020B0604020202020204" pitchFamily="34" charset="0"/>
              </a:rPr>
              <a:t>Centrum für Hochschulentwicklung </a:t>
            </a:r>
            <a:endParaRPr lang="de-DE" altLang="de-DE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A41798C5-032C-294D-B7B0-CED360F9CF6A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5029200"/>
            <a:ext cx="652463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EABBF509-B026-1F4D-82D6-71B01A874A16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103EF2CD-550D-6B42-9378-36367FFAF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Wettbewerb braucht ....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41125269-C828-CA4F-8CF6-A5CD5AC13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noFill/>
          <a:ln/>
        </p:spPr>
        <p:txBody>
          <a:bodyPr/>
          <a:lstStyle/>
          <a:p>
            <a:r>
              <a:rPr lang="de-DE" altLang="de-DE" sz="3100"/>
              <a:t>Markttransparenz</a:t>
            </a:r>
          </a:p>
          <a:p>
            <a:r>
              <a:rPr lang="de-DE" altLang="de-DE" sz="3100"/>
              <a:t>Kosten und Erträge</a:t>
            </a:r>
          </a:p>
          <a:p>
            <a:r>
              <a:rPr lang="de-DE" altLang="de-DE" sz="3100"/>
              <a:t>detaillierte Leistungsvergleiche</a:t>
            </a:r>
            <a:endParaRPr lang="de-DE" altLang="de-DE" sz="3100" b="1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2C2ED704-D8E6-6947-9033-CF750B656A1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Rectangle 3">
            <a:extLst>
              <a:ext uri="{FF2B5EF4-FFF2-40B4-BE49-F238E27FC236}">
                <a16:creationId xmlns:a16="http://schemas.microsoft.com/office/drawing/2014/main" id="{FCF770E0-4212-EC4A-8722-DC9F8839A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Was wir bisher hatten ....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741A3334-D5DE-6F4A-917F-A84E72F73A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noFill/>
          <a:ln/>
        </p:spPr>
        <p:txBody>
          <a:bodyPr/>
          <a:lstStyle/>
          <a:p>
            <a:r>
              <a:rPr lang="de-DE" altLang="de-DE" sz="3100"/>
              <a:t>Impressionen</a:t>
            </a:r>
          </a:p>
          <a:p>
            <a:r>
              <a:rPr lang="de-DE" altLang="de-DE" sz="3100"/>
              <a:t>(Vor)Urteile</a:t>
            </a:r>
          </a:p>
          <a:p>
            <a:r>
              <a:rPr lang="de-DE" altLang="de-DE" sz="3100"/>
              <a:t>Images</a:t>
            </a:r>
            <a:endParaRPr lang="de-DE" altLang="de-DE" sz="3100" b="1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90487D98-C23D-9C4C-88AB-0DF4B2A8BD55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7" name="Rectangle 3">
            <a:extLst>
              <a:ext uri="{FF2B5EF4-FFF2-40B4-BE49-F238E27FC236}">
                <a16:creationId xmlns:a16="http://schemas.microsoft.com/office/drawing/2014/main" id="{819314EF-FE7D-A244-AE7D-299AFFA5A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Was wir heute haben ...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6AF55CC-B5FA-0249-81AF-6CDD61450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noFill/>
          <a:ln/>
        </p:spPr>
        <p:txBody>
          <a:bodyPr/>
          <a:lstStyle/>
          <a:p>
            <a:r>
              <a:rPr lang="de-DE" altLang="de-DE" sz="3100"/>
              <a:t>DER STUDIENFÜHRER </a:t>
            </a:r>
            <a:br>
              <a:rPr lang="de-DE" altLang="de-DE" sz="3100"/>
            </a:br>
            <a:r>
              <a:rPr lang="de-DE" altLang="de-DE" sz="3100"/>
              <a:t>von CHE und Stern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26">
            <a:extLst>
              <a:ext uri="{FF2B5EF4-FFF2-40B4-BE49-F238E27FC236}">
                <a16:creationId xmlns:a16="http://schemas.microsoft.com/office/drawing/2014/main" id="{B1FCBF6F-4864-6E4F-8CE9-584A4A9D152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95655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Rectangle 1027">
            <a:extLst>
              <a:ext uri="{FF2B5EF4-FFF2-40B4-BE49-F238E27FC236}">
                <a16:creationId xmlns:a16="http://schemas.microsoft.com/office/drawing/2014/main" id="{E1A6A427-4C43-A64D-8E84-172C7DD9F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8763000" cy="1104900"/>
          </a:xfrm>
          <a:noFill/>
          <a:ln/>
        </p:spPr>
        <p:txBody>
          <a:bodyPr/>
          <a:lstStyle/>
          <a:p>
            <a:r>
              <a:rPr lang="de-DE" altLang="de-DE"/>
              <a:t>Der Studienführer 2000 präsentiert...</a:t>
            </a:r>
          </a:p>
        </p:txBody>
      </p:sp>
      <p:sp>
        <p:nvSpPr>
          <p:cNvPr id="17412" name="Rectangle 1028">
            <a:extLst>
              <a:ext uri="{FF2B5EF4-FFF2-40B4-BE49-F238E27FC236}">
                <a16:creationId xmlns:a16="http://schemas.microsoft.com/office/drawing/2014/main" id="{A92B8E32-7263-7148-94A6-1A620499EB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  <a:noFill/>
          <a:ln/>
        </p:spPr>
        <p:txBody>
          <a:bodyPr/>
          <a:lstStyle/>
          <a:p>
            <a:r>
              <a:rPr lang="de-DE" altLang="de-DE" b="1"/>
              <a:t> 14 </a:t>
            </a:r>
            <a:r>
              <a:rPr lang="de-DE" altLang="de-DE"/>
              <a:t>Studienbereiche</a:t>
            </a:r>
          </a:p>
          <a:p>
            <a:r>
              <a:rPr lang="de-DE" altLang="de-DE" b="1"/>
              <a:t> 1.647</a:t>
            </a:r>
            <a:r>
              <a:rPr lang="de-DE" altLang="de-DE"/>
              <a:t> Studiengänge</a:t>
            </a:r>
            <a:endParaRPr lang="de-DE" altLang="de-DE" b="1"/>
          </a:p>
          <a:p>
            <a:r>
              <a:rPr lang="de-DE" altLang="de-DE" b="1"/>
              <a:t> 242</a:t>
            </a:r>
            <a:r>
              <a:rPr lang="de-DE" altLang="de-DE"/>
              <a:t> Hochschulen</a:t>
            </a:r>
          </a:p>
          <a:p>
            <a:r>
              <a:rPr lang="de-DE" altLang="de-DE" b="1"/>
              <a:t> 995</a:t>
            </a:r>
            <a:r>
              <a:rPr lang="de-DE" altLang="de-DE"/>
              <a:t> Fachbereiche </a:t>
            </a:r>
          </a:p>
          <a:p>
            <a:r>
              <a:rPr lang="de-DE" altLang="de-DE" sz="3600"/>
              <a:t> </a:t>
            </a:r>
            <a:r>
              <a:rPr lang="de-DE" altLang="de-DE"/>
              <a:t>Urteile von </a:t>
            </a:r>
            <a:r>
              <a:rPr lang="de-DE" altLang="de-DE" b="1"/>
              <a:t>45.000</a:t>
            </a:r>
            <a:r>
              <a:rPr lang="de-DE" altLang="de-DE"/>
              <a:t> Studierenden</a:t>
            </a:r>
            <a:br>
              <a:rPr lang="de-DE" altLang="de-DE"/>
            </a:br>
            <a:r>
              <a:rPr lang="de-DE" altLang="de-DE"/>
              <a:t>  und </a:t>
            </a:r>
            <a:r>
              <a:rPr lang="de-DE" altLang="de-DE" b="1"/>
              <a:t>8.300</a:t>
            </a:r>
            <a:r>
              <a:rPr lang="de-DE" altLang="de-DE"/>
              <a:t> Professoren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2CBAC06D-09F8-EF42-AA6F-0DF77D76B76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F940D7E3-4F0C-C449-BEF7-506E3F5535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Der Studienführer bringt ...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9848EEE5-85FB-B64A-959B-E977AD41A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772400" cy="4114800"/>
          </a:xfrm>
          <a:noFill/>
          <a:ln/>
        </p:spPr>
        <p:txBody>
          <a:bodyPr/>
          <a:lstStyle/>
          <a:p>
            <a:r>
              <a:rPr lang="de-DE" altLang="de-DE"/>
              <a:t>bis zu 30 Indikatoren pro Studiengang und Hochschule</a:t>
            </a:r>
          </a:p>
          <a:p>
            <a:r>
              <a:rPr lang="de-DE" altLang="de-DE"/>
              <a:t>einen bundesweiten Vergleich durch Zuordnung der Hochschule in</a:t>
            </a:r>
          </a:p>
          <a:p>
            <a:pPr lvl="1"/>
            <a:r>
              <a:rPr lang="de-DE" altLang="de-DE" b="1">
                <a:solidFill>
                  <a:srgbClr val="0ED22A"/>
                </a:solidFill>
              </a:rPr>
              <a:t>Spitzengruppe</a:t>
            </a:r>
            <a:endParaRPr lang="de-DE" altLang="de-DE" b="1">
              <a:solidFill>
                <a:srgbClr val="26D808"/>
              </a:solidFill>
            </a:endParaRPr>
          </a:p>
          <a:p>
            <a:pPr lvl="1"/>
            <a:r>
              <a:rPr lang="de-DE" altLang="de-DE" b="1">
                <a:solidFill>
                  <a:srgbClr val="A2B303"/>
                </a:solidFill>
              </a:rPr>
              <a:t>Mittelgruppe</a:t>
            </a:r>
            <a:endParaRPr lang="de-DE" altLang="de-DE" b="1">
              <a:solidFill>
                <a:srgbClr val="F1F103"/>
              </a:solidFill>
            </a:endParaRPr>
          </a:p>
          <a:p>
            <a:pPr lvl="1"/>
            <a:r>
              <a:rPr lang="de-DE" altLang="de-DE" b="1">
                <a:solidFill>
                  <a:schemeClr val="accent1"/>
                </a:solidFill>
              </a:rPr>
              <a:t>Schlussgruppe</a:t>
            </a:r>
          </a:p>
          <a:p>
            <a:r>
              <a:rPr lang="de-DE" altLang="de-DE"/>
              <a:t>eine detaillierte Stärken und Schwächenanalyse</a:t>
            </a:r>
            <a:endParaRPr lang="de-DE" altLang="de-DE" b="1">
              <a:solidFill>
                <a:schemeClr val="accent1"/>
              </a:solidFill>
            </a:endParaRPr>
          </a:p>
          <a:p>
            <a:endParaRPr lang="de-DE" altLang="de-DE"/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>
            <a:extLst>
              <a:ext uri="{FF2B5EF4-FFF2-40B4-BE49-F238E27FC236}">
                <a16:creationId xmlns:a16="http://schemas.microsoft.com/office/drawing/2014/main" id="{0EBC2DF9-D873-EF42-9A6E-30EA37D20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80010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8" name="Rectangle 2">
            <a:extLst>
              <a:ext uri="{FF2B5EF4-FFF2-40B4-BE49-F238E27FC236}">
                <a16:creationId xmlns:a16="http://schemas.microsoft.com/office/drawing/2014/main" id="{3E9E7500-90DF-0A49-A0B8-7999020F50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6400800" cy="609600"/>
          </a:xfrm>
        </p:spPr>
        <p:txBody>
          <a:bodyPr/>
          <a:lstStyle/>
          <a:p>
            <a:pPr algn="l"/>
            <a:r>
              <a:rPr lang="de-DE" altLang="de-DE" sz="3200"/>
              <a:t>Maschinenbau /Verfahrenstechnik</a:t>
            </a: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2C18B41-C6E9-534C-A71C-6EB32EA3E09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6858000" cy="533400"/>
          </a:xfrm>
        </p:spPr>
        <p:txBody>
          <a:bodyPr/>
          <a:lstStyle/>
          <a:p>
            <a:pPr algn="l"/>
            <a:r>
              <a:rPr lang="de-DE" altLang="de-DE" sz="3200"/>
              <a:t>Elektro- und Informationstechnik</a:t>
            </a:r>
          </a:p>
        </p:txBody>
      </p:sp>
      <p:pic>
        <p:nvPicPr>
          <p:cNvPr id="20483" name="Picture 3">
            <a:extLst>
              <a:ext uri="{FF2B5EF4-FFF2-40B4-BE49-F238E27FC236}">
                <a16:creationId xmlns:a16="http://schemas.microsoft.com/office/drawing/2014/main" id="{007AB2AC-F7A3-0846-8145-6F1A6010E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80010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>
            <a:extLst>
              <a:ext uri="{FF2B5EF4-FFF2-40B4-BE49-F238E27FC236}">
                <a16:creationId xmlns:a16="http://schemas.microsoft.com/office/drawing/2014/main" id="{9CEDCB64-F259-FA4B-8693-3F25E9F4E377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0" y="1455738"/>
            <a:ext cx="7956550" cy="462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5" name="Rectangle 3">
            <a:extLst>
              <a:ext uri="{FF2B5EF4-FFF2-40B4-BE49-F238E27FC236}">
                <a16:creationId xmlns:a16="http://schemas.microsoft.com/office/drawing/2014/main" id="{94A760BD-90B9-584A-9DC6-FC510CC5D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de-DE" altLang="de-DE"/>
              <a:t>Wettbewerb....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3D8CC9BC-35AE-6C46-A3FB-66D1B7F1D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114800"/>
          </a:xfrm>
          <a:noFill/>
          <a:ln/>
        </p:spPr>
        <p:txBody>
          <a:bodyPr/>
          <a:lstStyle/>
          <a:p>
            <a:r>
              <a:rPr lang="de-DE" altLang="de-DE" sz="3100"/>
              <a:t>zwischen den Hochschulen ist entbrannt</a:t>
            </a:r>
          </a:p>
          <a:p>
            <a:r>
              <a:rPr lang="de-DE" altLang="de-DE" sz="3100"/>
              <a:t>TU München ist gut gerüstet</a:t>
            </a:r>
          </a:p>
          <a:p>
            <a:r>
              <a:rPr lang="de-DE" altLang="de-DE" sz="3100"/>
              <a:t>ABER: Stillstand ist Rückstand</a:t>
            </a:r>
          </a:p>
          <a:p>
            <a:r>
              <a:rPr lang="de-DE" altLang="de-DE" sz="3100"/>
              <a:t>zwei Wanderer im kanadischen Busch.....</a:t>
            </a:r>
            <a:endParaRPr lang="de-DE" altLang="de-DE" sz="3100" b="1"/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seitlinf.ppt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E5405D"/>
      </a:accent2>
      <a:accent3>
        <a:srgbClr val="FFFFFF"/>
      </a:accent3>
      <a:accent4>
        <a:srgbClr val="000000"/>
      </a:accent4>
      <a:accent5>
        <a:srgbClr val="FDAAAC"/>
      </a:accent5>
      <a:accent6>
        <a:srgbClr val="CF3953"/>
      </a:accent6>
      <a:hlink>
        <a:srgbClr val="00DFCA"/>
      </a:hlink>
      <a:folHlink>
        <a:srgbClr val="EAEC5E"/>
      </a:folHlink>
    </a:clrScheme>
    <a:fontScheme name="seitlinf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eitlinf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tlinf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tlinf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x:\appl\powpnt40\layout\farbovhd\seitlinf.ppt</Template>
  <TotalTime>0</TotalTime>
  <Pages>10</Pages>
  <Words>131</Words>
  <Application>Microsoft Macintosh PowerPoint</Application>
  <PresentationFormat>Letter (8,5x11 Zoll)</PresentationFormat>
  <Paragraphs>33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Times New Roman</vt:lpstr>
      <vt:lpstr>Monotype Sorts</vt:lpstr>
      <vt:lpstr>Arial</vt:lpstr>
      <vt:lpstr>seitlinf.ppt</vt:lpstr>
      <vt:lpstr>Die entfesselte Hochschule im Wettbewerb</vt:lpstr>
      <vt:lpstr>Wettbewerb braucht ....</vt:lpstr>
      <vt:lpstr>Was wir bisher hatten ....</vt:lpstr>
      <vt:lpstr>Was wir heute haben ...</vt:lpstr>
      <vt:lpstr>Der Studienführer 2000 präsentiert...</vt:lpstr>
      <vt:lpstr>Der Studienführer bringt ...</vt:lpstr>
      <vt:lpstr>Maschinenbau /Verfahrenstechnik</vt:lpstr>
      <vt:lpstr>Elektro- und Informationstechnik</vt:lpstr>
      <vt:lpstr>Wettbewerb....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für Reden</dc:title>
  <dc:subject/>
  <dc:creator>Mü-Bö</dc:creator>
  <cp:keywords/>
  <dc:description/>
  <cp:lastModifiedBy>Detlef Müller-Böling</cp:lastModifiedBy>
  <cp:revision>15</cp:revision>
  <cp:lastPrinted>1994-06-14T15:08:08Z</cp:lastPrinted>
  <dcterms:created xsi:type="dcterms:W3CDTF">1997-02-18T10:39:58Z</dcterms:created>
  <dcterms:modified xsi:type="dcterms:W3CDTF">2022-02-10T12:46:44Z</dcterms:modified>
</cp:coreProperties>
</file>