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62" r:id="rId5"/>
    <p:sldId id="263" r:id="rId6"/>
    <p:sldId id="272" r:id="rId7"/>
    <p:sldId id="271" r:id="rId8"/>
    <p:sldId id="258" r:id="rId9"/>
    <p:sldId id="259" r:id="rId10"/>
    <p:sldId id="273" r:id="rId11"/>
    <p:sldId id="265" r:id="rId12"/>
    <p:sldId id="264" r:id="rId13"/>
    <p:sldId id="266" r:id="rId14"/>
    <p:sldId id="268" r:id="rId15"/>
    <p:sldId id="269" r:id="rId16"/>
  </p:sldIdLst>
  <p:sldSz cx="9144000" cy="6858000" type="letter"/>
  <p:notesSz cx="6858000" cy="97742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384C523-9581-4541-8B01-07DCB1F65A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5025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FD015C-53CA-FC40-A3AF-B88A5671F32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8B7E523-1233-E041-98ED-2D3E6C2C6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E612617-137F-CE40-8E39-1014233586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F78BB2-62BF-514E-91B5-8603C47A9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2557BC-2D00-624C-AC87-D183C08C5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9599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11CDC-258F-0C44-9B10-1ED6178B2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E9BCD3-9406-4043-B851-DC8855314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8437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9501797-023B-7D47-ABDD-37E018C99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85BF13-A416-094A-A8E2-FF4449DEA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1096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D91F6-5E6B-FF42-B888-BACBF8C3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A9C08F-EE18-7E44-A81C-686CFEDC7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725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D65D5-C4FA-9349-8EE9-312F12B3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1CAD60-33C6-1146-9455-84B0854C8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5897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C0071-6265-924F-AE0E-AC01A39FE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C2FAB7-281F-D845-9E05-C6059B3D8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C9AB78-5289-1B4B-87EB-37A208D1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9685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54DE1-9A51-D843-BD13-B70B345BD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F695B4-3F06-B74C-88E9-4B33AA22F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1922-14A2-864F-9950-C052436AA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5993C30-5C27-2F4E-B041-29D562D14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15845D-DC73-584D-8FE7-7D221CE5D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3446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13C4E-C6D1-114F-8E4C-047D32417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8021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767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6C609-B8F5-5147-96CF-C8981E3C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38F4FF-2254-994A-9B2C-6D03FAAC0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790225-6B66-FC49-9D73-655C071F0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0060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E22C2-9A84-504A-8008-EAC66EF4C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F41B3B1-0A17-9547-B05C-2C3679104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560C2F2-DD55-C945-A44B-370A74C1A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558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7B623D4C-B519-3E4F-BE39-361B2C219D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00" y="13716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FBB3724-ED06-DC48-BA72-B193474D0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das Titelformat zu bearbeiten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A8372C-C65E-9543-9DCA-576930EB6A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8C7D37-5900-6E4F-AF9C-AD244CDC0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55E8B1-0BAE-F843-8CBE-04BE820EE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03975"/>
            <a:ext cx="24272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fld id="{9A2928E7-E0B0-F84D-864E-A35B71CE62C2}" type="slidenum">
              <a:rPr lang="de-DE" altLang="de-DE"/>
              <a:pPr/>
              <a:t>‹Nr.›</a:t>
            </a:fld>
            <a:r>
              <a:rPr lang="de-DE" altLang="de-DE"/>
              <a:t> </a:t>
            </a:r>
            <a:r>
              <a:rPr lang="de-DE" altLang="de-DE" sz="1000"/>
              <a:t>Hochschulranking, 25.09.2000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B553F239-0A2E-DE4E-AC18-0B09E355D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523038"/>
            <a:ext cx="1074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/>
              <a:t>www.che.de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Monotype Sorts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AEA60A23-E659-014A-9ED8-001AB085C20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96E7F2C4-F7DA-5344-A37D-21777231ED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anchor="ctr"/>
          <a:lstStyle/>
          <a:p>
            <a:r>
              <a:rPr lang="de-DE" altLang="de-DE" sz="4400"/>
              <a:t>Hochschulranking: Aussagefähigkeit, Methoden, Probleme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D8FDB405-7EB2-4B4D-8FE5-22B6931077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 anchor="t" anchorCtr="0"/>
          <a:lstStyle/>
          <a:p>
            <a:pPr marL="342900" indent="-342900"/>
            <a:endParaRPr lang="de-DE" altLang="de-DE" sz="320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1F0D277-727A-684E-A022-587010F77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029200"/>
            <a:ext cx="50561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de-DE" altLang="de-DE"/>
              <a:t> </a:t>
            </a:r>
            <a:r>
              <a:rPr lang="de-DE" altLang="de-DE">
                <a:latin typeface="Arial" panose="020B0604020202020204" pitchFamily="34" charset="0"/>
              </a:rPr>
              <a:t>Centrum für Hochschulentwicklung </a:t>
            </a:r>
            <a:endParaRPr lang="de-DE" altLang="de-DE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FB19BEC9-4603-894C-9FF4-3D5BACED028C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5029200"/>
            <a:ext cx="65246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4FA2EB03-AF52-9541-91B2-7CD1E438D51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5" name="Rectangle 3">
            <a:extLst>
              <a:ext uri="{FF2B5EF4-FFF2-40B4-BE49-F238E27FC236}">
                <a16:creationId xmlns:a16="http://schemas.microsoft.com/office/drawing/2014/main" id="{4879A488-8784-4B48-AD00-A331B811D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Entscheidungsmodell</a:t>
            </a:r>
          </a:p>
        </p:txBody>
      </p:sp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9C9C10C6-3227-3241-A668-4EE99C175A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57325" y="1820863"/>
          <a:ext cx="6078538" cy="445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Dokument" r:id="rId4" imgW="18618200" imgH="13754100" progId="Word.Document.8">
                  <p:embed/>
                </p:oleObj>
              </mc:Choice>
              <mc:Fallback>
                <p:oleObj name="Dokument" r:id="rId4" imgW="18618200" imgH="137541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1820863"/>
                        <a:ext cx="6078538" cy="445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713E972E-4320-CD49-BA3B-5D6B2DE80796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Rectangle 3">
            <a:extLst>
              <a:ext uri="{FF2B5EF4-FFF2-40B4-BE49-F238E27FC236}">
                <a16:creationId xmlns:a16="http://schemas.microsoft.com/office/drawing/2014/main" id="{A015FC9A-CE83-C34A-89F3-6D15139D2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Fragen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FBEFC600-268A-754D-A7FC-7665CD141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de-DE" altLang="de-DE"/>
              <a:t>nur wissenschaftlich beantwortbar</a:t>
            </a:r>
          </a:p>
          <a:p>
            <a:pPr lvl="1"/>
            <a:r>
              <a:rPr lang="de-DE" altLang="de-DE"/>
              <a:t>empirisch</a:t>
            </a:r>
          </a:p>
          <a:p>
            <a:pPr lvl="1"/>
            <a:r>
              <a:rPr lang="de-DE" altLang="de-DE"/>
              <a:t>theoretisch-konzeptionell</a:t>
            </a:r>
          </a:p>
          <a:p>
            <a:r>
              <a:rPr lang="de-DE" altLang="de-DE"/>
              <a:t>wissenschaftliche Tagung</a:t>
            </a:r>
          </a:p>
          <a:p>
            <a:pPr lvl="1"/>
            <a:r>
              <a:rPr lang="de-DE" altLang="de-DE"/>
              <a:t>dialogisch</a:t>
            </a:r>
          </a:p>
          <a:p>
            <a:pPr lvl="1"/>
            <a:r>
              <a:rPr lang="de-DE" altLang="de-DE"/>
              <a:t>nicht abschließend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>
            <a:extLst>
              <a:ext uri="{FF2B5EF4-FFF2-40B4-BE49-F238E27FC236}">
                <a16:creationId xmlns:a16="http://schemas.microsoft.com/office/drawing/2014/main" id="{34F3186B-15D0-7542-A71E-5F25B0DF4E1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8" name="Rectangle 2">
            <a:extLst>
              <a:ext uri="{FF2B5EF4-FFF2-40B4-BE49-F238E27FC236}">
                <a16:creationId xmlns:a16="http://schemas.microsoft.com/office/drawing/2014/main" id="{CBE25890-2D63-984A-A349-54A832205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1049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altLang="de-DE"/>
              <a:t>Aussagefähigkeit Hochschulranking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DBE32E0-E28B-E846-BAEE-ABF2557AA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05800" cy="4114800"/>
          </a:xfrm>
        </p:spPr>
        <p:txBody>
          <a:bodyPr/>
          <a:lstStyle/>
          <a:p>
            <a:r>
              <a:rPr lang="de-DE" altLang="de-DE" b="1" i="1"/>
              <a:t>Stefan Hornbostel</a:t>
            </a:r>
            <a:r>
              <a:rPr lang="de-DE" altLang="de-DE" i="1"/>
              <a:t> (CHE / Uni Jena)</a:t>
            </a:r>
          </a:p>
          <a:p>
            <a:pPr lvl="1"/>
            <a:r>
              <a:rPr lang="de-DE" altLang="de-DE"/>
              <a:t>Hochschulranking: Beliebigkeit oder konsistente Beurteilungen? Rankings, Expertengruppen und Indikatoren im Vergleich</a:t>
            </a:r>
            <a:r>
              <a:rPr lang="de-DE" altLang="de-DE" b="1" i="1"/>
              <a:t> </a:t>
            </a:r>
          </a:p>
          <a:p>
            <a:r>
              <a:rPr lang="de-DE" altLang="de-DE" b="1" i="1"/>
              <a:t>Helmut Kromrey</a:t>
            </a:r>
            <a:r>
              <a:rPr lang="de-DE" altLang="de-DE" i="1"/>
              <a:t> (FU Berlin)</a:t>
            </a:r>
          </a:p>
          <a:p>
            <a:pPr lvl="1"/>
            <a:r>
              <a:rPr lang="de-DE" altLang="de-DE"/>
              <a:t>Informationsgehalt und  Validität von Studierendenbefragungen als Evaluation</a:t>
            </a:r>
            <a:r>
              <a:rPr lang="de-DE" altLang="de-DE" b="1" i="1"/>
              <a:t> </a:t>
            </a:r>
          </a:p>
          <a:p>
            <a:r>
              <a:rPr lang="de-DE" altLang="de-DE" b="1" i="1"/>
              <a:t>Uwe Jensen</a:t>
            </a:r>
            <a:r>
              <a:rPr lang="de-DE" altLang="de-DE" i="1"/>
              <a:t> (Uni Kiel)</a:t>
            </a:r>
          </a:p>
          <a:p>
            <a:pPr lvl="1"/>
            <a:r>
              <a:rPr lang="de-DE" altLang="de-DE"/>
              <a:t>Bootstrap - Rangkonfidenzintervalle für Hochschulranglisten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>
            <a:extLst>
              <a:ext uri="{FF2B5EF4-FFF2-40B4-BE49-F238E27FC236}">
                <a16:creationId xmlns:a16="http://schemas.microsoft.com/office/drawing/2014/main" id="{5DB73225-7290-B045-87C0-AF9D1D6358A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6" name="Rectangle 2">
            <a:extLst>
              <a:ext uri="{FF2B5EF4-FFF2-40B4-BE49-F238E27FC236}">
                <a16:creationId xmlns:a16="http://schemas.microsoft.com/office/drawing/2014/main" id="{38CA2473-3F12-E445-AD23-BE57A5897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104900"/>
          </a:xfrm>
        </p:spPr>
        <p:txBody>
          <a:bodyPr/>
          <a:lstStyle/>
          <a:p>
            <a:r>
              <a:rPr lang="de-DE" altLang="de-DE"/>
              <a:t>International und Wirkung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A104214-E944-5947-A435-69741337B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05800" cy="4114800"/>
          </a:xfrm>
        </p:spPr>
        <p:txBody>
          <a:bodyPr/>
          <a:lstStyle/>
          <a:p>
            <a:r>
              <a:rPr lang="de-DE" altLang="de-DE" b="1" i="1"/>
              <a:t>Christian R. Bayer</a:t>
            </a:r>
            <a:r>
              <a:rPr lang="de-DE" altLang="de-DE" i="1"/>
              <a:t> (Universität Karlsruhe)</a:t>
            </a:r>
          </a:p>
          <a:p>
            <a:pPr lvl="1"/>
            <a:r>
              <a:rPr lang="de-DE" altLang="de-DE"/>
              <a:t>Vergleich zwischen deutschen und amerikanischen Ranking-Studien</a:t>
            </a:r>
          </a:p>
          <a:p>
            <a:r>
              <a:rPr lang="de-DE" altLang="de-DE" b="1" i="1"/>
              <a:t>Hans-Dieter Daniel</a:t>
            </a:r>
            <a:r>
              <a:rPr lang="de-DE" altLang="de-DE" i="1"/>
              <a:t> (GH-Universität Kassel)</a:t>
            </a:r>
          </a:p>
          <a:p>
            <a:pPr lvl="1"/>
            <a:r>
              <a:rPr lang="de-DE" altLang="de-DE"/>
              <a:t> Was bewirken Hochschulrankings?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>
            <a:extLst>
              <a:ext uri="{FF2B5EF4-FFF2-40B4-BE49-F238E27FC236}">
                <a16:creationId xmlns:a16="http://schemas.microsoft.com/office/drawing/2014/main" id="{C6652E5D-BCDC-B541-94DC-F9B11583CFC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4" name="Rectangle 2">
            <a:extLst>
              <a:ext uri="{FF2B5EF4-FFF2-40B4-BE49-F238E27FC236}">
                <a16:creationId xmlns:a16="http://schemas.microsoft.com/office/drawing/2014/main" id="{91FF0D82-4FE7-654B-85D9-1969B56C6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104900"/>
          </a:xfrm>
        </p:spPr>
        <p:txBody>
          <a:bodyPr/>
          <a:lstStyle/>
          <a:p>
            <a:r>
              <a:rPr lang="de-DE" altLang="de-DE"/>
              <a:t>Forschungsindikatoren</a:t>
            </a:r>
            <a:endParaRPr lang="de-DE" altLang="de-DE" b="1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233F6D5-B79F-1A47-BE72-C66784AAD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05800" cy="411480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de-DE" altLang="de-DE" b="1" i="1"/>
              <a:t>Jürgen Güdler</a:t>
            </a:r>
            <a:r>
              <a:rPr lang="de-DE" altLang="de-DE" i="1"/>
              <a:t> (DFG)</a:t>
            </a:r>
          </a:p>
          <a:p>
            <a:pPr lvl="1"/>
            <a:r>
              <a:rPr lang="de-DE" altLang="de-DE"/>
              <a:t>Drittmittel als Indikator für Forschungsleistung. Analysen zum DFG-Bewilligungsaufkommen</a:t>
            </a:r>
          </a:p>
          <a:p>
            <a:r>
              <a:rPr lang="de-DE" altLang="de-DE" b="1" i="1"/>
              <a:t>Edwin Keiner</a:t>
            </a:r>
            <a:r>
              <a:rPr lang="de-DE" altLang="de-DE" i="1"/>
              <a:t> (Universität Frankfurt/M.)</a:t>
            </a:r>
          </a:p>
          <a:p>
            <a:pPr lvl="1"/>
            <a:r>
              <a:rPr lang="de-DE" altLang="de-DE"/>
              <a:t>Bibliometrische Verfahren in den “soft-sciences” – am Beispiel der Erziehungswissenschaft</a:t>
            </a:r>
          </a:p>
          <a:p>
            <a:r>
              <a:rPr lang="de-DE" altLang="de-DE" b="1" i="1"/>
              <a:t>Ulrich Schmoch</a:t>
            </a:r>
            <a:r>
              <a:rPr lang="de-DE" altLang="de-DE" i="1"/>
              <a:t> (Fraunhofer-Institut-ISI)</a:t>
            </a:r>
          </a:p>
          <a:p>
            <a:pPr lvl="1"/>
            <a:r>
              <a:rPr lang="de-DE" altLang="de-DE"/>
              <a:t>Aussagefähigkeit von Patentanalysen zur Bewertung von Hochschulen</a:t>
            </a:r>
          </a:p>
          <a:p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>
            <a:extLst>
              <a:ext uri="{FF2B5EF4-FFF2-40B4-BE49-F238E27FC236}">
                <a16:creationId xmlns:a16="http://schemas.microsoft.com/office/drawing/2014/main" id="{2EDF738D-B68F-C945-BA58-3476C0D5D04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78" name="Rectangle 2">
            <a:extLst>
              <a:ext uri="{FF2B5EF4-FFF2-40B4-BE49-F238E27FC236}">
                <a16:creationId xmlns:a16="http://schemas.microsoft.com/office/drawing/2014/main" id="{A6C0EB51-5D97-2F41-8271-E7676F1EA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104900"/>
          </a:xfrm>
        </p:spPr>
        <p:txBody>
          <a:bodyPr/>
          <a:lstStyle/>
          <a:p>
            <a:r>
              <a:rPr lang="de-DE" altLang="de-DE"/>
              <a:t>Der Arbeitsmarkt: Desiderata</a:t>
            </a:r>
            <a:endParaRPr lang="de-DE" altLang="de-DE" b="1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A39CD5D-40EC-2842-8261-F9EB417DD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05800" cy="411480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de-DE" altLang="de-DE" b="1" i="1"/>
              <a:t>Michael Weegen</a:t>
            </a:r>
            <a:r>
              <a:rPr lang="de-DE" altLang="de-DE" i="1"/>
              <a:t> (Universität Essen)</a:t>
            </a:r>
          </a:p>
          <a:p>
            <a:pPr lvl="1"/>
            <a:r>
              <a:rPr lang="de-DE" altLang="de-DE"/>
              <a:t>Informationssystem Studienwahl und  Arbeitsmarkt - ISA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C174E244-E890-3741-AB9F-445EBD9C0A2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9141852D-F0BE-A143-AB39-1E3C8D06C5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4419600" cy="1104900"/>
          </a:xfrm>
          <a:noFill/>
          <a:ln/>
        </p:spPr>
        <p:txBody>
          <a:bodyPr/>
          <a:lstStyle/>
          <a:p>
            <a:r>
              <a:rPr lang="de-DE" altLang="de-DE">
                <a:solidFill>
                  <a:schemeClr val="accent1"/>
                </a:solidFill>
              </a:rPr>
              <a:t>Caspers Kritik</a:t>
            </a:r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EBA3AB7-DA97-124A-B3A7-8078F462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3352800" cy="1143000"/>
          </a:xfrm>
          <a:noFill/>
          <a:ln/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de-DE" altLang="de-DE">
                <a:solidFill>
                  <a:schemeClr val="accent1"/>
                </a:solidFill>
              </a:rPr>
              <a:t>Uni-Gesamt-rankings Unsinn</a:t>
            </a:r>
            <a:endParaRPr lang="de-DE" altLang="de-DE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860E588-8FBE-FC41-A1C0-881868EBD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Monotype Sorts" pitchFamily="2" charset="2"/>
              <a:buChar char="*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2F48FD"/>
              </a:buClr>
            </a:pPr>
            <a:r>
              <a:rPr lang="de-DE" altLang="de-DE">
                <a:solidFill>
                  <a:srgbClr val="2F48FD"/>
                </a:solidFill>
              </a:rPr>
              <a:t>nur fachbezogen</a:t>
            </a:r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C1CE92B-60FD-EA4F-A846-CF9B5C350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2004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Monotype Sorts" pitchFamily="2" charset="2"/>
              <a:buChar char="*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2F48FD"/>
              </a:buClr>
            </a:pPr>
            <a:r>
              <a:rPr lang="de-DE" altLang="de-DE">
                <a:solidFill>
                  <a:srgbClr val="2F48FD"/>
                </a:solidFill>
              </a:rPr>
              <a:t>multidimensio-nales Ranking</a:t>
            </a:r>
            <a:endParaRPr lang="de-DE" altLang="de-DE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2D159D76-3A78-E94D-9567-9CB8696BD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Monotype Sorts" pitchFamily="2" charset="2"/>
              <a:buChar char="*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chemeClr val="accent1"/>
              </a:buClr>
            </a:pPr>
            <a:r>
              <a:rPr lang="de-DE" altLang="de-DE">
                <a:solidFill>
                  <a:schemeClr val="accent1"/>
                </a:solidFill>
              </a:rPr>
              <a:t>Forschung  &amp; Lehre falsch</a:t>
            </a:r>
            <a:endParaRPr lang="de-DE" altLang="de-DE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D20EF5E2-6E34-7F46-A321-BFAB6F127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Monotype Sorts" pitchFamily="2" charset="2"/>
              <a:buChar char="*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chemeClr val="accent1"/>
              </a:buClr>
            </a:pPr>
            <a:r>
              <a:rPr lang="de-DE" altLang="de-DE">
                <a:solidFill>
                  <a:schemeClr val="accent1"/>
                </a:solidFill>
              </a:rPr>
              <a:t>Keine Einzel-plätze, sondern „Michelinsterne“</a:t>
            </a:r>
            <a:endParaRPr lang="de-DE" altLang="de-DE"/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85C0EFCF-D49E-2C46-93B9-F6E69EA11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6482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Monotype Sorts" pitchFamily="2" charset="2"/>
              <a:buChar char="*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2F48FD"/>
              </a:buClr>
            </a:pPr>
            <a:r>
              <a:rPr lang="de-DE" altLang="de-DE">
                <a:solidFill>
                  <a:srgbClr val="2F48FD"/>
                </a:solidFill>
              </a:rPr>
              <a:t>Ranggruppe: Spitze, Mittel, Schlussgruppe</a:t>
            </a:r>
            <a:endParaRPr lang="de-DE" altLang="de-DE"/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6AA8A485-9CD0-5E4D-B683-BA562781A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04800"/>
            <a:ext cx="4419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>
                <a:solidFill>
                  <a:srgbClr val="2F48FD"/>
                </a:solidFill>
              </a:rPr>
              <a:t>CHE Ranking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build="p" autoUpdateAnimBg="0"/>
      <p:bldP spid="6150" grpId="0" autoUpdateAnimBg="0"/>
      <p:bldP spid="6151" grpId="0" autoUpdateAnimBg="0"/>
      <p:bldP spid="6152" grpId="0" autoUpdateAnimBg="0"/>
      <p:bldP spid="6153" grpId="0" autoUpdateAnimBg="0"/>
      <p:bldP spid="6154" grpId="0" autoUpdateAnimBg="0"/>
      <p:bldP spid="615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9ED35E37-BC46-0546-85B1-A28C302E359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279C4B2C-4109-4449-A6E9-C4E79A5654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Wir wollen bieten...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2DEC68BF-347B-874E-BBAF-9CC0D5A91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noFill/>
          <a:ln/>
        </p:spPr>
        <p:txBody>
          <a:bodyPr/>
          <a:lstStyle/>
          <a:p>
            <a:r>
              <a:rPr lang="de-DE" altLang="de-DE" sz="3100"/>
              <a:t>eine solide </a:t>
            </a:r>
            <a:r>
              <a:rPr lang="de-DE" altLang="de-DE" sz="3100" b="1"/>
              <a:t>Entscheidungsgrundlage</a:t>
            </a:r>
            <a:r>
              <a:rPr lang="de-DE" altLang="de-DE" sz="3100"/>
              <a:t> nach </a:t>
            </a:r>
            <a:br>
              <a:rPr lang="de-DE" altLang="de-DE" sz="3100"/>
            </a:br>
            <a:r>
              <a:rPr lang="de-DE" altLang="de-DE" sz="3100" b="1"/>
              <a:t>individuellen Präferenzen</a:t>
            </a:r>
            <a:endParaRPr lang="de-DE" altLang="de-DE" sz="3100"/>
          </a:p>
          <a:p>
            <a:r>
              <a:rPr lang="de-DE" altLang="de-DE" sz="3100"/>
              <a:t>eine detaillierte relative </a:t>
            </a:r>
            <a:br>
              <a:rPr lang="de-DE" altLang="de-DE" sz="3100"/>
            </a:br>
            <a:r>
              <a:rPr lang="de-DE" altLang="de-DE" sz="3100" b="1"/>
              <a:t>Stärken- und Schwächenanalyse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26">
            <a:extLst>
              <a:ext uri="{FF2B5EF4-FFF2-40B4-BE49-F238E27FC236}">
                <a16:creationId xmlns:a16="http://schemas.microsoft.com/office/drawing/2014/main" id="{FAEB9BB9-2734-0F49-9E83-F2E8D2FB1E8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95655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Rectangle 1027">
            <a:extLst>
              <a:ext uri="{FF2B5EF4-FFF2-40B4-BE49-F238E27FC236}">
                <a16:creationId xmlns:a16="http://schemas.microsoft.com/office/drawing/2014/main" id="{D7D05D29-A7D6-D748-8C7B-FE80E8DE6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66700"/>
            <a:ext cx="8839200" cy="1104900"/>
          </a:xfrm>
          <a:noFill/>
          <a:ln/>
        </p:spPr>
        <p:txBody>
          <a:bodyPr/>
          <a:lstStyle/>
          <a:p>
            <a:r>
              <a:rPr lang="de-DE" altLang="de-DE"/>
              <a:t>Der Studienführer präsentiert bisher...</a:t>
            </a:r>
          </a:p>
        </p:txBody>
      </p:sp>
      <p:sp>
        <p:nvSpPr>
          <p:cNvPr id="17412" name="Rectangle 1028">
            <a:extLst>
              <a:ext uri="{FF2B5EF4-FFF2-40B4-BE49-F238E27FC236}">
                <a16:creationId xmlns:a16="http://schemas.microsoft.com/office/drawing/2014/main" id="{5FD7D90B-129C-BA42-A79F-124EADBC6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noFill/>
          <a:ln/>
        </p:spPr>
        <p:txBody>
          <a:bodyPr/>
          <a:lstStyle/>
          <a:p>
            <a:r>
              <a:rPr lang="de-DE" altLang="de-DE" b="1"/>
              <a:t> 14 </a:t>
            </a:r>
            <a:r>
              <a:rPr lang="de-DE" altLang="de-DE"/>
              <a:t>Studienbereiche</a:t>
            </a:r>
          </a:p>
          <a:p>
            <a:r>
              <a:rPr lang="de-DE" altLang="de-DE" b="1"/>
              <a:t> 1.647</a:t>
            </a:r>
            <a:r>
              <a:rPr lang="de-DE" altLang="de-DE"/>
              <a:t> Studiengänge</a:t>
            </a:r>
            <a:endParaRPr lang="de-DE" altLang="de-DE" b="1"/>
          </a:p>
          <a:p>
            <a:r>
              <a:rPr lang="de-DE" altLang="de-DE" b="1"/>
              <a:t> 242</a:t>
            </a:r>
            <a:r>
              <a:rPr lang="de-DE" altLang="de-DE"/>
              <a:t> Hochschulen</a:t>
            </a:r>
          </a:p>
          <a:p>
            <a:r>
              <a:rPr lang="de-DE" altLang="de-DE" b="1"/>
              <a:t> 995</a:t>
            </a:r>
            <a:r>
              <a:rPr lang="de-DE" altLang="de-DE"/>
              <a:t> Fachbereiche </a:t>
            </a:r>
          </a:p>
          <a:p>
            <a:r>
              <a:rPr lang="de-DE" altLang="de-DE" sz="3600"/>
              <a:t> </a:t>
            </a:r>
            <a:r>
              <a:rPr lang="de-DE" altLang="de-DE"/>
              <a:t>Urteile von </a:t>
            </a:r>
            <a:r>
              <a:rPr lang="de-DE" altLang="de-DE" b="1"/>
              <a:t>45.000</a:t>
            </a:r>
            <a:r>
              <a:rPr lang="de-DE" altLang="de-DE"/>
              <a:t> Studierenden</a:t>
            </a:r>
            <a:br>
              <a:rPr lang="de-DE" altLang="de-DE"/>
            </a:br>
            <a:r>
              <a:rPr lang="de-DE" altLang="de-DE"/>
              <a:t>  und </a:t>
            </a:r>
            <a:r>
              <a:rPr lang="de-DE" altLang="de-DE" b="1"/>
              <a:t>8.300</a:t>
            </a:r>
            <a:r>
              <a:rPr lang="de-DE" altLang="de-DE"/>
              <a:t> Professoren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DB8D60CF-A414-F042-B813-4556A9DE33D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0C34B6C3-F94C-7E4F-9730-1DEC41557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Publikationsformen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8870C6C-C58C-CA46-8035-32917F3D3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noFill/>
          <a:ln/>
        </p:spPr>
        <p:txBody>
          <a:bodyPr/>
          <a:lstStyle/>
          <a:p>
            <a:r>
              <a:rPr lang="de-DE" altLang="de-DE"/>
              <a:t>in </a:t>
            </a:r>
            <a:r>
              <a:rPr lang="de-DE" altLang="de-DE" b="1"/>
              <a:t>Printform</a:t>
            </a:r>
            <a:r>
              <a:rPr lang="de-DE" altLang="de-DE"/>
              <a:t>: stern/start</a:t>
            </a:r>
          </a:p>
          <a:p>
            <a:r>
              <a:rPr lang="de-DE" altLang="de-DE"/>
              <a:t>auf </a:t>
            </a:r>
            <a:r>
              <a:rPr lang="de-DE" altLang="de-DE" b="1"/>
              <a:t>CD</a:t>
            </a:r>
          </a:p>
          <a:p>
            <a:r>
              <a:rPr lang="de-DE" altLang="de-DE"/>
              <a:t>im</a:t>
            </a:r>
            <a:r>
              <a:rPr lang="de-DE" altLang="de-DE" b="1"/>
              <a:t> Internet</a:t>
            </a:r>
            <a:r>
              <a:rPr lang="de-DE" altLang="de-DE"/>
              <a:t>:</a:t>
            </a:r>
            <a:r>
              <a:rPr lang="de-DE" altLang="de-DE" b="1"/>
              <a:t> </a:t>
            </a:r>
            <a:r>
              <a:rPr lang="de-DE" altLang="de-DE"/>
              <a:t>www.che.de/html/studienfuhrer.htm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>
            <a:extLst>
              <a:ext uri="{FF2B5EF4-FFF2-40B4-BE49-F238E27FC236}">
                <a16:creationId xmlns:a16="http://schemas.microsoft.com/office/drawing/2014/main" id="{13F0A9CE-912D-064F-9C2F-4CBBDAB0FFB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3">
            <a:extLst>
              <a:ext uri="{FF2B5EF4-FFF2-40B4-BE49-F238E27FC236}">
                <a16:creationId xmlns:a16="http://schemas.microsoft.com/office/drawing/2014/main" id="{0E7BCCF2-8EE8-E84A-8D3A-898DCC841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Entscheidungsmodell</a:t>
            </a:r>
          </a:p>
        </p:txBody>
      </p:sp>
      <p:graphicFrame>
        <p:nvGraphicFramePr>
          <p:cNvPr id="27655" name="Object 7">
            <a:extLst>
              <a:ext uri="{FF2B5EF4-FFF2-40B4-BE49-F238E27FC236}">
                <a16:creationId xmlns:a16="http://schemas.microsoft.com/office/drawing/2014/main" id="{47D1734B-265D-AF42-93E4-4DBCB3A61A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57325" y="1820863"/>
          <a:ext cx="6078538" cy="445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Dokument" r:id="rId4" imgW="18618200" imgH="13754100" progId="Word.Document.8">
                  <p:embed/>
                </p:oleObj>
              </mc:Choice>
              <mc:Fallback>
                <p:oleObj name="Dokument" r:id="rId4" imgW="18618200" imgH="1375410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1820863"/>
                        <a:ext cx="6078538" cy="445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026">
            <a:extLst>
              <a:ext uri="{FF2B5EF4-FFF2-40B4-BE49-F238E27FC236}">
                <a16:creationId xmlns:a16="http://schemas.microsoft.com/office/drawing/2014/main" id="{D887464B-2DF8-9E46-9803-8836393F6F0F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C3BB927D-A740-7541-B9A4-89A2B965EC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CD Präsentation</a:t>
            </a:r>
          </a:p>
        </p:txBody>
      </p:sp>
      <p:sp>
        <p:nvSpPr>
          <p:cNvPr id="26628" name="Rectangle 1028">
            <a:extLst>
              <a:ext uri="{FF2B5EF4-FFF2-40B4-BE49-F238E27FC236}">
                <a16:creationId xmlns:a16="http://schemas.microsoft.com/office/drawing/2014/main" id="{A2D38DC1-0382-8C40-88EC-F89D0797EF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noFill/>
          <a:ln/>
        </p:spPr>
        <p:txBody>
          <a:bodyPr/>
          <a:lstStyle/>
          <a:p>
            <a:r>
              <a:rPr lang="de-DE" altLang="de-DE"/>
              <a:t>....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A2F8F938-5581-5D4B-AE59-47E4C3721BD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8CDF75FA-4678-9042-84AB-666917B7A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Grundkonzeption stimmt...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FE7D5D2-EE7A-2544-B352-09D0800662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Abiturienten berichten über Nützlichkeit für Entscheidungen</a:t>
            </a:r>
          </a:p>
          <a:p>
            <a:r>
              <a:rPr lang="de-DE" altLang="de-DE"/>
              <a:t>Dekane und Hochschulleitungen setzen Massnahmen an Schwachstellen an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402B0F9F-807E-4A4E-B428-F67103EE318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B3648810-2101-5845-9BEA-722166750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...aber Fragen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E2E6978B-C7AC-0A42-9A04-A83107936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algn="just">
              <a:buFont typeface="Symbol" pitchFamily="2" charset="2"/>
              <a:buChar char="·"/>
            </a:pPr>
            <a:endParaRPr lang="de-DE" altLang="de-DE" b="1" i="1">
              <a:latin typeface="Arial" panose="020B0604020202020204" pitchFamily="34" charset="0"/>
            </a:endParaRPr>
          </a:p>
          <a:p>
            <a:r>
              <a:rPr lang="de-DE" altLang="de-DE"/>
              <a:t>Validität der Indikatoren</a:t>
            </a:r>
          </a:p>
          <a:p>
            <a:pPr lvl="1"/>
            <a:r>
              <a:rPr lang="de-DE" altLang="de-DE"/>
              <a:t>bilden Indikatoren Phänomene ab</a:t>
            </a:r>
          </a:p>
          <a:p>
            <a:pPr lvl="1"/>
            <a:r>
              <a:rPr lang="de-DE" altLang="de-DE"/>
              <a:t>sind Indikatoren für Entscheidungen relevant</a:t>
            </a:r>
          </a:p>
          <a:p>
            <a:r>
              <a:rPr lang="de-DE" altLang="de-DE"/>
              <a:t>Reliabilität der Indikatoren</a:t>
            </a:r>
          </a:p>
          <a:p>
            <a:pPr lvl="1"/>
            <a:r>
              <a:rPr lang="de-DE" altLang="de-DE"/>
              <a:t>ist die Erfassung zuverlässig</a:t>
            </a:r>
          </a:p>
          <a:p>
            <a:pPr lvl="1"/>
            <a:r>
              <a:rPr lang="de-DE" altLang="de-DE"/>
              <a:t>ist Indexbildung angemessen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eitlinf.ppt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E5405D"/>
      </a:accent2>
      <a:accent3>
        <a:srgbClr val="FFFFFF"/>
      </a:accent3>
      <a:accent4>
        <a:srgbClr val="000000"/>
      </a:accent4>
      <a:accent5>
        <a:srgbClr val="FDAAAC"/>
      </a:accent5>
      <a:accent6>
        <a:srgbClr val="CF3953"/>
      </a:accent6>
      <a:hlink>
        <a:srgbClr val="00DFCA"/>
      </a:hlink>
      <a:folHlink>
        <a:srgbClr val="EAEC5E"/>
      </a:folHlink>
    </a:clrScheme>
    <a:fontScheme name="seitlinf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eitlinf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tlinf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x:\appl\powpnt40\layout\farbovhd\seitlinf.ppt</Template>
  <TotalTime>0</TotalTime>
  <Pages>10</Pages>
  <Words>304</Words>
  <Application>Microsoft Macintosh PowerPoint</Application>
  <PresentationFormat>Letter (8,5x11 Zoll)</PresentationFormat>
  <Paragraphs>67</Paragraphs>
  <Slides>15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Times New Roman</vt:lpstr>
      <vt:lpstr>Monotype Sorts</vt:lpstr>
      <vt:lpstr>Arial</vt:lpstr>
      <vt:lpstr>Symbol</vt:lpstr>
      <vt:lpstr>seitlinf.ppt</vt:lpstr>
      <vt:lpstr>Microsoft Word-Dokument</vt:lpstr>
      <vt:lpstr>Hochschulranking: Aussagefähigkeit, Methoden, Probleme</vt:lpstr>
      <vt:lpstr>Caspers Kritik</vt:lpstr>
      <vt:lpstr>Wir wollen bieten...</vt:lpstr>
      <vt:lpstr>Der Studienführer präsentiert bisher...</vt:lpstr>
      <vt:lpstr>Publikationsformen</vt:lpstr>
      <vt:lpstr>Entscheidungsmodell</vt:lpstr>
      <vt:lpstr>CD Präsentation</vt:lpstr>
      <vt:lpstr>Grundkonzeption stimmt...</vt:lpstr>
      <vt:lpstr>...aber Fragen</vt:lpstr>
      <vt:lpstr>Entscheidungsmodell</vt:lpstr>
      <vt:lpstr>Fragen</vt:lpstr>
      <vt:lpstr>Aussagefähigkeit Hochschulranking</vt:lpstr>
      <vt:lpstr>International und Wirkung</vt:lpstr>
      <vt:lpstr>Forschungsindikatoren</vt:lpstr>
      <vt:lpstr>Der Arbeitsmarkt: Desiderata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für Reden</dc:title>
  <dc:subject/>
  <dc:creator>Mü-Bö</dc:creator>
  <cp:keywords/>
  <dc:description/>
  <cp:lastModifiedBy>Detlef Müller-Böling</cp:lastModifiedBy>
  <cp:revision>19</cp:revision>
  <cp:lastPrinted>1994-06-14T15:08:08Z</cp:lastPrinted>
  <dcterms:created xsi:type="dcterms:W3CDTF">1997-02-18T10:39:58Z</dcterms:created>
  <dcterms:modified xsi:type="dcterms:W3CDTF">2022-02-26T13:53:48Z</dcterms:modified>
</cp:coreProperties>
</file>