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notesMasterIdLst>
    <p:notesMasterId r:id="rId22"/>
  </p:notesMasterIdLst>
  <p:sldIdLst>
    <p:sldId id="329" r:id="rId2"/>
    <p:sldId id="335" r:id="rId3"/>
    <p:sldId id="342" r:id="rId4"/>
    <p:sldId id="344" r:id="rId5"/>
    <p:sldId id="345" r:id="rId6"/>
    <p:sldId id="331" r:id="rId7"/>
    <p:sldId id="323" r:id="rId8"/>
    <p:sldId id="324" r:id="rId9"/>
    <p:sldId id="325" r:id="rId10"/>
    <p:sldId id="346" r:id="rId11"/>
    <p:sldId id="326" r:id="rId12"/>
    <p:sldId id="347" r:id="rId13"/>
    <p:sldId id="327" r:id="rId14"/>
    <p:sldId id="348" r:id="rId15"/>
    <p:sldId id="328" r:id="rId16"/>
    <p:sldId id="349" r:id="rId17"/>
    <p:sldId id="333" r:id="rId18"/>
    <p:sldId id="332" r:id="rId19"/>
    <p:sldId id="341" r:id="rId20"/>
    <p:sldId id="339" r:id="rId21"/>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0" d="100"/>
          <a:sy n="50" d="100"/>
        </p:scale>
        <p:origin x="-1584" y="-594"/>
      </p:cViewPr>
      <p:guideLst>
        <p:guide orient="horz" pos="2064"/>
        <p:guide pos="2880"/>
      </p:guideLst>
    </p:cSldViewPr>
  </p:slideViewPr>
  <p:sorterViewPr>
    <p:cViewPr>
      <p:scale>
        <a:sx n="66" d="100"/>
        <a:sy n="66" d="100"/>
      </p:scale>
      <p:origin x="0" y="0"/>
    </p:cViewPr>
  </p:sorterViewPr>
  <p:notesViewPr>
    <p:cSldViewPr>
      <p:cViewPr varScale="1">
        <p:scale>
          <a:sx n="95" d="100"/>
          <a:sy n="95" d="100"/>
        </p:scale>
        <p:origin x="3720"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7C1292-44DE-DB40-B20C-92BB51FAA426}"/>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3315" name="Rectangle 3">
            <a:extLst>
              <a:ext uri="{FF2B5EF4-FFF2-40B4-BE49-F238E27FC236}">
                <a16:creationId xmlns:a16="http://schemas.microsoft.com/office/drawing/2014/main" id="{B58E8559-9E31-0347-80F8-643FD33857DF}"/>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3316" name="Rectangle 4">
            <a:extLst>
              <a:ext uri="{FF2B5EF4-FFF2-40B4-BE49-F238E27FC236}">
                <a16:creationId xmlns:a16="http://schemas.microsoft.com/office/drawing/2014/main" id="{4B2D7C96-E502-134A-AC6B-C7735EFECC4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a:extLst>
              <a:ext uri="{FF2B5EF4-FFF2-40B4-BE49-F238E27FC236}">
                <a16:creationId xmlns:a16="http://schemas.microsoft.com/office/drawing/2014/main" id="{108A411F-A780-DD42-98D3-30F4D70FBCFE}"/>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3318" name="Rectangle 6">
            <a:extLst>
              <a:ext uri="{FF2B5EF4-FFF2-40B4-BE49-F238E27FC236}">
                <a16:creationId xmlns:a16="http://schemas.microsoft.com/office/drawing/2014/main" id="{1EF4F04D-FCBC-7F46-BC7B-29AC19B8AD7F}"/>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3319" name="Rectangle 7">
            <a:extLst>
              <a:ext uri="{FF2B5EF4-FFF2-40B4-BE49-F238E27FC236}">
                <a16:creationId xmlns:a16="http://schemas.microsoft.com/office/drawing/2014/main" id="{F727CBCF-891F-8B45-AE07-704E7E0D3FE9}"/>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D10AD57-8514-F847-9D8F-471F0D1B615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086E44-F364-144C-9D5D-67EFE3002381}"/>
              </a:ext>
            </a:extLst>
          </p:cNvPr>
          <p:cNvSpPr>
            <a:spLocks noGrp="1" noChangeArrowheads="1"/>
          </p:cNvSpPr>
          <p:nvPr>
            <p:ph type="sldNum" sz="quarter" idx="5"/>
          </p:nvPr>
        </p:nvSpPr>
        <p:spPr>
          <a:ln/>
        </p:spPr>
        <p:txBody>
          <a:bodyPr/>
          <a:lstStyle/>
          <a:p>
            <a:fld id="{079CCEEA-0945-934C-8703-08EFD21F61AD}" type="slidenum">
              <a:rPr lang="de-DE" altLang="de-DE"/>
              <a:pPr/>
              <a:t>1</a:t>
            </a:fld>
            <a:endParaRPr lang="de-DE" altLang="de-DE"/>
          </a:p>
        </p:txBody>
      </p:sp>
      <p:sp>
        <p:nvSpPr>
          <p:cNvPr id="150530" name="Rectangle 2">
            <a:extLst>
              <a:ext uri="{FF2B5EF4-FFF2-40B4-BE49-F238E27FC236}">
                <a16:creationId xmlns:a16="http://schemas.microsoft.com/office/drawing/2014/main" id="{4F24BEDA-9A8B-254F-B529-A928065A7810}"/>
              </a:ext>
            </a:extLst>
          </p:cNvPr>
          <p:cNvSpPr>
            <a:spLocks noChangeArrowheads="1" noTextEdit="1"/>
          </p:cNvSpPr>
          <p:nvPr>
            <p:ph type="sldImg"/>
          </p:nvPr>
        </p:nvSpPr>
        <p:spPr>
          <a:ln/>
        </p:spPr>
      </p:sp>
      <p:sp>
        <p:nvSpPr>
          <p:cNvPr id="150531" name="Rectangle 3">
            <a:extLst>
              <a:ext uri="{FF2B5EF4-FFF2-40B4-BE49-F238E27FC236}">
                <a16:creationId xmlns:a16="http://schemas.microsoft.com/office/drawing/2014/main" id="{B6B52AB3-3851-6B45-A04E-3CF4039726FA}"/>
              </a:ext>
            </a:extLst>
          </p:cNvPr>
          <p:cNvSpPr>
            <a:spLocks noGrp="1" noChangeArrowheads="1"/>
          </p:cNvSpPr>
          <p:nvPr>
            <p:ph type="body" idx="1"/>
          </p:nvPr>
        </p:nvSpPr>
        <p:spPr/>
        <p:txBody>
          <a:bodyPr/>
          <a:lstStyle/>
          <a:p>
            <a:r>
              <a:rPr lang="de-DE" altLang="de-DE"/>
              <a:t>Liebe Freunde,</a:t>
            </a:r>
          </a:p>
          <a:p>
            <a:r>
              <a:rPr lang="de-DE" altLang="de-DE"/>
              <a:t>In meinem kürzlich erschienenen Buch habe ich meine Vision der „enfesselten Hochschule“ vorgestellt. Nun habe ich das Gefühl, wofür ich dort mit Inbrunst plädiere, muss ich Ihnen gar nicht groß erklären, da trage ich bei Ihnen Eulen nach Athen. </a:t>
            </a:r>
          </a:p>
          <a:p>
            <a:r>
              <a:rPr lang="de-DE" altLang="de-DE"/>
              <a:t>Denn in der freien Wirtschaft, in der Sie alle tätig sind, ist vieles von dem selbstverständlich, was im deutschen Hochschulwesen erst erkämpft werden muss.</a:t>
            </a:r>
          </a:p>
          <a:p>
            <a:r>
              <a:rPr lang="de-DE" altLang="de-DE"/>
              <a:t>Niemand würde beispielsweise auf die Idee kommen zu behaupten, alle deutschen Biersorten schmeckten gleich, seien gleich gut, jeder junge deutsche Mensch habe ein Recht auf Bier, und um gleichbleibende Versorgung aller Menschen mit gleichbleibend gutem Bier sicherzustellen müßte der Staat bis ins letzte Detail die Bierproduktion regeln und bestimmen, wieviel Geld in welchen Produktionsschritt fliesst.</a:t>
            </a:r>
          </a:p>
          <a:p>
            <a:r>
              <a:rPr lang="de-DE" altLang="de-DE"/>
              <a:t>Gut, ich gebe zu, das deutsche Reinheitsgebot ist vielleicht von dieser Idee gar nicht soweit entfernt.</a:t>
            </a:r>
          </a:p>
          <a:p>
            <a:r>
              <a:rPr lang="de-DE" altLang="de-DE"/>
              <a:t>Und natürlich sind Hochschulen keine Bierbrauereien - eher brauen sie die Ideen und Fähigkeiten der Zukunft, und gerade deshalb brauchen sie Freiheit, um diese Zukunft experimentell zu erschliessen.</a:t>
            </a:r>
          </a:p>
          <a:p>
            <a:r>
              <a:rPr lang="de-DE" altLang="de-DE"/>
              <a:t>Doch zunächst zur Wirklichkeit im deutschen Hochschulwesen.</a:t>
            </a:r>
          </a:p>
          <a:p>
            <a:endParaRPr lang="de-DE" altLang="de-DE"/>
          </a:p>
          <a:p>
            <a:endParaRPr lang="de-DE" altLang="de-DE"/>
          </a:p>
          <a:p>
            <a:endParaRPr lang="de-DE" altLang="de-DE"/>
          </a:p>
          <a:p>
            <a:endParaRPr lang="de-DE" altLang="de-DE"/>
          </a:p>
          <a:p>
            <a:endParaRPr lang="de-DE" altLang="de-DE"/>
          </a:p>
          <a:p>
            <a:endParaRPr lang="de-DE" altLang="de-DE"/>
          </a:p>
          <a:p>
            <a:endParaRPr lang="de-DE" alt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2672EFE-46B1-DF41-91A7-7A633109E108}"/>
              </a:ext>
            </a:extLst>
          </p:cNvPr>
          <p:cNvSpPr>
            <a:spLocks noGrp="1" noChangeArrowheads="1"/>
          </p:cNvSpPr>
          <p:nvPr>
            <p:ph type="sldNum" sz="quarter" idx="5"/>
          </p:nvPr>
        </p:nvSpPr>
        <p:spPr>
          <a:ln/>
        </p:spPr>
        <p:txBody>
          <a:bodyPr/>
          <a:lstStyle/>
          <a:p>
            <a:fld id="{6DC24C60-B74B-2241-9774-D24526ADA8A8}" type="slidenum">
              <a:rPr lang="de-DE" altLang="de-DE"/>
              <a:pPr/>
              <a:t>10</a:t>
            </a:fld>
            <a:endParaRPr lang="de-DE" altLang="de-DE"/>
          </a:p>
        </p:txBody>
      </p:sp>
      <p:sp>
        <p:nvSpPr>
          <p:cNvPr id="187394" name="Rectangle 2">
            <a:extLst>
              <a:ext uri="{FF2B5EF4-FFF2-40B4-BE49-F238E27FC236}">
                <a16:creationId xmlns:a16="http://schemas.microsoft.com/office/drawing/2014/main" id="{6D7DAF82-16F6-3643-B5D6-60E270F25EE8}"/>
              </a:ext>
            </a:extLst>
          </p:cNvPr>
          <p:cNvSpPr>
            <a:spLocks noChangeArrowheads="1" noTextEdit="1"/>
          </p:cNvSpPr>
          <p:nvPr>
            <p:ph type="sldImg"/>
          </p:nvPr>
        </p:nvSpPr>
        <p:spPr>
          <a:ln/>
        </p:spPr>
      </p:sp>
      <p:sp>
        <p:nvSpPr>
          <p:cNvPr id="187395" name="Rectangle 3">
            <a:extLst>
              <a:ext uri="{FF2B5EF4-FFF2-40B4-BE49-F238E27FC236}">
                <a16:creationId xmlns:a16="http://schemas.microsoft.com/office/drawing/2014/main" id="{B7C5262A-A1AE-4F49-9716-4CE357F37126}"/>
              </a:ext>
            </a:extLst>
          </p:cNvPr>
          <p:cNvSpPr>
            <a:spLocks noGrp="1" noChangeArrowheads="1"/>
          </p:cNvSpPr>
          <p:nvPr>
            <p:ph type="body" idx="1"/>
          </p:nvPr>
        </p:nvSpPr>
        <p:spPr/>
        <p:txBody>
          <a:bodyPr/>
          <a:lstStyle/>
          <a:p>
            <a:r>
              <a:rPr lang="de-DE" altLang="de-DE"/>
              <a:t>Profilierung bedeutet auch, daß es nicht überall die gleichen Studiengänge gibt. Jede Hochschule bietet ein Portfolio von Studiengängen an, das die eigenen Stärken widerspiegelt, ohn unbedingten Anspruch auf Vollständigkeit.</a:t>
            </a:r>
          </a:p>
          <a:p>
            <a:r>
              <a:rPr lang="de-DE" altLang="de-DE"/>
              <a:t>In England gibt es schon hochprofilierte Studiengänge, wie diese Pressemeldung beweist </a:t>
            </a:r>
            <a:r>
              <a:rPr lang="de-DE" altLang="de-DE" b="1" i="1"/>
              <a:t>(cartoon einblenden):</a:t>
            </a:r>
            <a:r>
              <a:rPr lang="de-DE" altLang="de-DE"/>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86A7D3F-FA27-6C4F-A978-C8C05CF33EA4}"/>
              </a:ext>
            </a:extLst>
          </p:cNvPr>
          <p:cNvSpPr>
            <a:spLocks noGrp="1" noChangeArrowheads="1"/>
          </p:cNvSpPr>
          <p:nvPr>
            <p:ph type="sldNum" sz="quarter" idx="5"/>
          </p:nvPr>
        </p:nvSpPr>
        <p:spPr>
          <a:ln/>
        </p:spPr>
        <p:txBody>
          <a:bodyPr/>
          <a:lstStyle/>
          <a:p>
            <a:fld id="{2ADE1FCB-4152-E241-8BCB-DAD81FB911D7}" type="slidenum">
              <a:rPr lang="de-DE" altLang="de-DE"/>
              <a:pPr/>
              <a:t>11</a:t>
            </a:fld>
            <a:endParaRPr lang="de-DE" altLang="de-DE"/>
          </a:p>
        </p:txBody>
      </p:sp>
      <p:sp>
        <p:nvSpPr>
          <p:cNvPr id="142338" name="Rectangle 2">
            <a:extLst>
              <a:ext uri="{FF2B5EF4-FFF2-40B4-BE49-F238E27FC236}">
                <a16:creationId xmlns:a16="http://schemas.microsoft.com/office/drawing/2014/main" id="{E0CFA9B0-05DC-4C48-A189-32BD1979AE51}"/>
              </a:ext>
            </a:extLst>
          </p:cNvPr>
          <p:cNvSpPr>
            <a:spLocks noChangeArrowheads="1" noTextEdit="1"/>
          </p:cNvSpPr>
          <p:nvPr>
            <p:ph type="sldImg"/>
          </p:nvPr>
        </p:nvSpPr>
        <p:spPr>
          <a:ln/>
        </p:spPr>
      </p:sp>
      <p:sp>
        <p:nvSpPr>
          <p:cNvPr id="142339" name="Rectangle 3">
            <a:extLst>
              <a:ext uri="{FF2B5EF4-FFF2-40B4-BE49-F238E27FC236}">
                <a16:creationId xmlns:a16="http://schemas.microsoft.com/office/drawing/2014/main" id="{3A3B8A48-D7E6-174F-9172-D48263199E7E}"/>
              </a:ext>
            </a:extLst>
          </p:cNvPr>
          <p:cNvSpPr>
            <a:spLocks noGrp="1" noChangeArrowheads="1"/>
          </p:cNvSpPr>
          <p:nvPr>
            <p:ph type="body" idx="1"/>
          </p:nvPr>
        </p:nvSpPr>
        <p:spPr/>
        <p:txBody>
          <a:bodyPr/>
          <a:lstStyle/>
          <a:p>
            <a:r>
              <a:rPr lang="de-DE" altLang="de-DE"/>
              <a:t>Leitbild</a:t>
            </a:r>
          </a:p>
          <a:p>
            <a:r>
              <a:rPr lang="de-DE" altLang="de-DE"/>
              <a:t>- nicht mehr einheitlich für alle Hochschulen / Hochschultypen</a:t>
            </a:r>
          </a:p>
          <a:p>
            <a:r>
              <a:rPr lang="de-DE" altLang="de-DE"/>
              <a:t>- Grenzen zwischen Unis und FH`s verwischen</a:t>
            </a:r>
          </a:p>
          <a:p>
            <a:r>
              <a:rPr lang="de-DE" altLang="de-DE"/>
              <a:t>- selbst Identität / Aufgabe festlegen</a:t>
            </a:r>
          </a:p>
          <a:p>
            <a:r>
              <a:rPr lang="de-DE" altLang="de-DE"/>
              <a:t>- Sammelkasten des Gesetzes ist dafür nicht mehr sinnvoll/hilfreich</a:t>
            </a:r>
          </a:p>
          <a:p>
            <a:r>
              <a:rPr lang="de-DE" altLang="de-DE"/>
              <a:t>- Fluch der Autonomie</a:t>
            </a:r>
          </a:p>
          <a:p>
            <a:endParaRPr lang="de-DE" altLang="de-DE"/>
          </a:p>
          <a:p>
            <a:r>
              <a:rPr lang="de-DE" altLang="de-DE"/>
              <a:t>Strategie</a:t>
            </a:r>
          </a:p>
          <a:p>
            <a:r>
              <a:rPr lang="de-DE" altLang="de-DE"/>
              <a:t>- was sind die notwendigen Felder der Lehre in 10 Jahren?</a:t>
            </a:r>
          </a:p>
          <a:p>
            <a:r>
              <a:rPr lang="de-DE" altLang="de-DE"/>
              <a:t>- Was sind die erfolgversprechenden Drittmittelforschungsbereiche in 10 Jahren?</a:t>
            </a:r>
          </a:p>
          <a:p>
            <a:r>
              <a:rPr lang="de-DE" altLang="de-DE"/>
              <a:t>Dazu Programm in 2001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52CAA3-C12F-A54A-BC40-BE85B0C77DA3}"/>
              </a:ext>
            </a:extLst>
          </p:cNvPr>
          <p:cNvSpPr>
            <a:spLocks noGrp="1" noChangeArrowheads="1"/>
          </p:cNvSpPr>
          <p:nvPr>
            <p:ph type="sldNum" sz="quarter" idx="5"/>
          </p:nvPr>
        </p:nvSpPr>
        <p:spPr>
          <a:ln/>
        </p:spPr>
        <p:txBody>
          <a:bodyPr/>
          <a:lstStyle/>
          <a:p>
            <a:fld id="{99F889C9-2961-2242-BA48-D74F2FD973CB}" type="slidenum">
              <a:rPr lang="de-DE" altLang="de-DE"/>
              <a:pPr/>
              <a:t>12</a:t>
            </a:fld>
            <a:endParaRPr lang="de-DE" altLang="de-DE"/>
          </a:p>
        </p:txBody>
      </p:sp>
      <p:sp>
        <p:nvSpPr>
          <p:cNvPr id="188418" name="Rectangle 2">
            <a:extLst>
              <a:ext uri="{FF2B5EF4-FFF2-40B4-BE49-F238E27FC236}">
                <a16:creationId xmlns:a16="http://schemas.microsoft.com/office/drawing/2014/main" id="{3BF73E28-308D-5C41-8233-317F6FB4E917}"/>
              </a:ext>
            </a:extLst>
          </p:cNvPr>
          <p:cNvSpPr>
            <a:spLocks noChangeArrowheads="1" noTextEdit="1"/>
          </p:cNvSpPr>
          <p:nvPr>
            <p:ph type="sldImg"/>
          </p:nvPr>
        </p:nvSpPr>
        <p:spPr>
          <a:ln/>
        </p:spPr>
      </p:sp>
      <p:sp>
        <p:nvSpPr>
          <p:cNvPr id="188419" name="Rectangle 3">
            <a:extLst>
              <a:ext uri="{FF2B5EF4-FFF2-40B4-BE49-F238E27FC236}">
                <a16:creationId xmlns:a16="http://schemas.microsoft.com/office/drawing/2014/main" id="{F9D421E3-B9B3-6949-9E9C-DA1DF2299482}"/>
              </a:ext>
            </a:extLst>
          </p:cNvPr>
          <p:cNvSpPr>
            <a:spLocks noGrp="1" noChangeArrowheads="1"/>
          </p:cNvSpPr>
          <p:nvPr>
            <p:ph type="body" idx="1"/>
          </p:nvPr>
        </p:nvSpPr>
        <p:spPr/>
        <p:txBody>
          <a:bodyPr/>
          <a:lstStyle/>
          <a:p>
            <a:r>
              <a:rPr lang="de-DE" altLang="de-DE"/>
              <a:t>In den Hochschulen liegen vielfach noch Effizienzpotentiale brach, die durch eine wirtschaftliche Führung genutzt werden können </a:t>
            </a:r>
            <a:r>
              <a:rPr lang="de-DE" altLang="de-DE" b="1" i="1"/>
              <a:t>(cartoon einblenden).</a:t>
            </a:r>
          </a:p>
          <a:p>
            <a:endParaRPr lang="de-DE" altLang="de-DE" b="1" i="1"/>
          </a:p>
          <a:p>
            <a:endParaRPr lang="de-DE" altLang="de-DE" b="1" i="1"/>
          </a:p>
          <a:p>
            <a:r>
              <a:rPr lang="de-DE" altLang="de-DE"/>
              <a:t>Aber die wirtschaftliche Hochschule beinhaltet natürlich mehr als Einsparpotentiale...</a:t>
            </a:r>
          </a:p>
          <a:p>
            <a:endParaRPr lang="de-DE" altLang="de-DE"/>
          </a:p>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F70BC9-0A33-FF41-827B-840C73916BFC}"/>
              </a:ext>
            </a:extLst>
          </p:cNvPr>
          <p:cNvSpPr>
            <a:spLocks noGrp="1" noChangeArrowheads="1"/>
          </p:cNvSpPr>
          <p:nvPr>
            <p:ph type="sldNum" sz="quarter" idx="5"/>
          </p:nvPr>
        </p:nvSpPr>
        <p:spPr>
          <a:ln/>
        </p:spPr>
        <p:txBody>
          <a:bodyPr/>
          <a:lstStyle/>
          <a:p>
            <a:fld id="{0EB0DA7E-A170-ED45-BD56-6F3681D35E39}" type="slidenum">
              <a:rPr lang="de-DE" altLang="de-DE"/>
              <a:pPr/>
              <a:t>13</a:t>
            </a:fld>
            <a:endParaRPr lang="de-DE" altLang="de-DE"/>
          </a:p>
        </p:txBody>
      </p:sp>
      <p:sp>
        <p:nvSpPr>
          <p:cNvPr id="144386" name="Rectangle 2">
            <a:extLst>
              <a:ext uri="{FF2B5EF4-FFF2-40B4-BE49-F238E27FC236}">
                <a16:creationId xmlns:a16="http://schemas.microsoft.com/office/drawing/2014/main" id="{79B0CFC5-0AF8-E54A-9640-E55270DB424F}"/>
              </a:ext>
            </a:extLst>
          </p:cNvPr>
          <p:cNvSpPr>
            <a:spLocks noChangeArrowheads="1" noTextEdit="1"/>
          </p:cNvSpPr>
          <p:nvPr>
            <p:ph type="sldImg"/>
          </p:nvPr>
        </p:nvSpPr>
        <p:spPr>
          <a:ln/>
        </p:spPr>
      </p:sp>
      <p:sp>
        <p:nvSpPr>
          <p:cNvPr id="144387" name="Rectangle 3">
            <a:extLst>
              <a:ext uri="{FF2B5EF4-FFF2-40B4-BE49-F238E27FC236}">
                <a16:creationId xmlns:a16="http://schemas.microsoft.com/office/drawing/2014/main" id="{A5A48B72-9687-E14E-8208-4A01051FCA2D}"/>
              </a:ext>
            </a:extLst>
          </p:cNvPr>
          <p:cNvSpPr>
            <a:spLocks noGrp="1" noChangeArrowheads="1"/>
          </p:cNvSpPr>
          <p:nvPr>
            <p:ph type="body" idx="1"/>
          </p:nvPr>
        </p:nvSpPr>
        <p:spPr/>
        <p:txBody>
          <a:bodyPr/>
          <a:lstStyle/>
          <a:p>
            <a:r>
              <a:rPr lang="de-DE" altLang="de-DE"/>
              <a:t>Finanzautonomie</a:t>
            </a:r>
          </a:p>
          <a:p>
            <a:r>
              <a:rPr lang="de-DE" altLang="de-DE"/>
              <a:t>- gegenseitige Deckungsfähigkeit 100%</a:t>
            </a:r>
          </a:p>
          <a:p>
            <a:r>
              <a:rPr lang="de-DE" altLang="de-DE"/>
              <a:t>- 100%tige Übertragbarkeit</a:t>
            </a:r>
          </a:p>
          <a:p>
            <a:r>
              <a:rPr lang="de-DE" altLang="de-DE"/>
              <a:t>- Bauherreneigenschaft</a:t>
            </a:r>
          </a:p>
          <a:p>
            <a:r>
              <a:rPr lang="de-DE" altLang="de-DE"/>
              <a:t>- Eigentümer von Grund und Gebäuden</a:t>
            </a:r>
          </a:p>
          <a:p>
            <a:endParaRPr lang="de-DE" altLang="de-DE"/>
          </a:p>
          <a:p>
            <a:r>
              <a:rPr lang="de-DE" altLang="de-DE"/>
              <a:t>Budgetierung</a:t>
            </a:r>
          </a:p>
          <a:p>
            <a:r>
              <a:rPr lang="de-DE" altLang="de-DE"/>
              <a:t>- Staat Hochschule nicht mehr angebotsorientiert, sondern nachfrage GefoS</a:t>
            </a:r>
          </a:p>
          <a:p>
            <a:r>
              <a:rPr lang="de-DE" altLang="de-DE"/>
              <a:t>- aufgaben-, leistungs- und innovationsorientierte Mittelverteilung</a:t>
            </a:r>
          </a:p>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6F4FAFC-43B9-1642-AEAA-44D941C26ED7}"/>
              </a:ext>
            </a:extLst>
          </p:cNvPr>
          <p:cNvSpPr>
            <a:spLocks noGrp="1" noChangeArrowheads="1"/>
          </p:cNvSpPr>
          <p:nvPr>
            <p:ph type="sldNum" sz="quarter" idx="5"/>
          </p:nvPr>
        </p:nvSpPr>
        <p:spPr>
          <a:ln/>
        </p:spPr>
        <p:txBody>
          <a:bodyPr/>
          <a:lstStyle/>
          <a:p>
            <a:fld id="{628BBC57-609D-7345-A729-A1695471735E}" type="slidenum">
              <a:rPr lang="de-DE" altLang="de-DE"/>
              <a:pPr/>
              <a:t>14</a:t>
            </a:fld>
            <a:endParaRPr lang="de-DE" altLang="de-DE"/>
          </a:p>
        </p:txBody>
      </p:sp>
      <p:sp>
        <p:nvSpPr>
          <p:cNvPr id="189442" name="Rectangle 2">
            <a:extLst>
              <a:ext uri="{FF2B5EF4-FFF2-40B4-BE49-F238E27FC236}">
                <a16:creationId xmlns:a16="http://schemas.microsoft.com/office/drawing/2014/main" id="{9D582B8D-C5FC-E74F-8A29-448310ED242E}"/>
              </a:ext>
            </a:extLst>
          </p:cNvPr>
          <p:cNvSpPr>
            <a:spLocks noChangeArrowheads="1" noTextEdit="1"/>
          </p:cNvSpPr>
          <p:nvPr>
            <p:ph type="sldImg"/>
          </p:nvPr>
        </p:nvSpPr>
        <p:spPr>
          <a:ln/>
        </p:spPr>
      </p:sp>
      <p:sp>
        <p:nvSpPr>
          <p:cNvPr id="189443" name="Rectangle 3">
            <a:extLst>
              <a:ext uri="{FF2B5EF4-FFF2-40B4-BE49-F238E27FC236}">
                <a16:creationId xmlns:a16="http://schemas.microsoft.com/office/drawing/2014/main" id="{9AD90459-DF11-A54C-8B2F-72CA904704F9}"/>
              </a:ext>
            </a:extLst>
          </p:cNvPr>
          <p:cNvSpPr>
            <a:spLocks noGrp="1" noChangeArrowheads="1"/>
          </p:cNvSpPr>
          <p:nvPr>
            <p:ph type="body" idx="1"/>
          </p:nvPr>
        </p:nvSpPr>
        <p:spPr/>
        <p:txBody>
          <a:bodyPr/>
          <a:lstStyle/>
          <a:p>
            <a:r>
              <a:rPr lang="de-DE" altLang="de-DE"/>
              <a:t>In Sache Internationalisierung sind in Deutschland deutliche Fortschritte zu verzeichnen. Allerdings sind die internationalen Abschlüsse Bachelor und Master noch nicht unbedingt jedem ganz geheuer </a:t>
            </a:r>
            <a:r>
              <a:rPr lang="de-DE" altLang="de-DE" b="1" i="1"/>
              <a:t>(cartoon einblenden).</a:t>
            </a:r>
            <a:endParaRPr lang="de-DE" altLang="de-DE"/>
          </a:p>
          <a:p>
            <a:endParaRPr lang="de-DE" altLang="de-DE"/>
          </a:p>
          <a:p>
            <a:r>
              <a:rPr lang="de-DE" altLang="de-DE"/>
              <a:t>Dennoch ist es zur Erhaltung der Wettbewerbsfähigkeit unvermeidlich, daß sich die deutschen Hochschulen den internationalen Entwicklungen öffnen.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1C8A4F-84D8-1B4F-A40F-33B8312C6CFD}"/>
              </a:ext>
            </a:extLst>
          </p:cNvPr>
          <p:cNvSpPr>
            <a:spLocks noGrp="1" noChangeArrowheads="1"/>
          </p:cNvSpPr>
          <p:nvPr>
            <p:ph type="sldNum" sz="quarter" idx="5"/>
          </p:nvPr>
        </p:nvSpPr>
        <p:spPr>
          <a:ln/>
        </p:spPr>
        <p:txBody>
          <a:bodyPr/>
          <a:lstStyle/>
          <a:p>
            <a:fld id="{3F5A0EE6-8605-0942-A4DF-7F0107898E57}" type="slidenum">
              <a:rPr lang="de-DE" altLang="de-DE"/>
              <a:pPr/>
              <a:t>15</a:t>
            </a:fld>
            <a:endParaRPr lang="de-DE" altLang="de-DE"/>
          </a:p>
        </p:txBody>
      </p:sp>
      <p:sp>
        <p:nvSpPr>
          <p:cNvPr id="146434" name="Rectangle 2">
            <a:extLst>
              <a:ext uri="{FF2B5EF4-FFF2-40B4-BE49-F238E27FC236}">
                <a16:creationId xmlns:a16="http://schemas.microsoft.com/office/drawing/2014/main" id="{6EC9BD82-ED8D-F542-AA21-C87AAE9D2025}"/>
              </a:ext>
            </a:extLst>
          </p:cNvPr>
          <p:cNvSpPr>
            <a:spLocks noChangeArrowheads="1" noTextEdit="1"/>
          </p:cNvSpPr>
          <p:nvPr>
            <p:ph type="sldImg"/>
          </p:nvPr>
        </p:nvSpPr>
        <p:spPr>
          <a:ln/>
        </p:spPr>
      </p:sp>
      <p:sp>
        <p:nvSpPr>
          <p:cNvPr id="146435" name="Rectangle 3">
            <a:extLst>
              <a:ext uri="{FF2B5EF4-FFF2-40B4-BE49-F238E27FC236}">
                <a16:creationId xmlns:a16="http://schemas.microsoft.com/office/drawing/2014/main" id="{333EC19E-8C84-9C46-801B-8ECDEA9C82C1}"/>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944633-45F4-F04B-B375-C52769353D1B}"/>
              </a:ext>
            </a:extLst>
          </p:cNvPr>
          <p:cNvSpPr>
            <a:spLocks noGrp="1" noChangeArrowheads="1"/>
          </p:cNvSpPr>
          <p:nvPr>
            <p:ph type="sldNum" sz="quarter" idx="5"/>
          </p:nvPr>
        </p:nvSpPr>
        <p:spPr>
          <a:ln/>
        </p:spPr>
        <p:txBody>
          <a:bodyPr/>
          <a:lstStyle/>
          <a:p>
            <a:fld id="{92041A59-BE8E-D94A-86B1-5C7827B2B9D8}" type="slidenum">
              <a:rPr lang="de-DE" altLang="de-DE"/>
              <a:pPr/>
              <a:t>16</a:t>
            </a:fld>
            <a:endParaRPr lang="de-DE" altLang="de-DE"/>
          </a:p>
        </p:txBody>
      </p:sp>
      <p:sp>
        <p:nvSpPr>
          <p:cNvPr id="186370" name="Rectangle 2">
            <a:extLst>
              <a:ext uri="{FF2B5EF4-FFF2-40B4-BE49-F238E27FC236}">
                <a16:creationId xmlns:a16="http://schemas.microsoft.com/office/drawing/2014/main" id="{306071EB-67A4-944F-A9FC-91027F950F76}"/>
              </a:ext>
            </a:extLst>
          </p:cNvPr>
          <p:cNvSpPr>
            <a:spLocks noChangeArrowheads="1" noTextEdit="1"/>
          </p:cNvSpPr>
          <p:nvPr>
            <p:ph type="sldImg"/>
          </p:nvPr>
        </p:nvSpPr>
        <p:spPr>
          <a:ln/>
        </p:spPr>
      </p:sp>
      <p:sp>
        <p:nvSpPr>
          <p:cNvPr id="186371" name="Rectangle 3">
            <a:extLst>
              <a:ext uri="{FF2B5EF4-FFF2-40B4-BE49-F238E27FC236}">
                <a16:creationId xmlns:a16="http://schemas.microsoft.com/office/drawing/2014/main" id="{5B60A8B0-038D-624C-A576-83E5B658010E}"/>
              </a:ext>
            </a:extLst>
          </p:cNvPr>
          <p:cNvSpPr>
            <a:spLocks noGrp="1" noChangeArrowheads="1"/>
          </p:cNvSpPr>
          <p:nvPr>
            <p:ph type="body" idx="1"/>
          </p:nvPr>
        </p:nvSpPr>
        <p:spPr/>
        <p:txBody>
          <a:bodyPr/>
          <a:lstStyle/>
          <a:p>
            <a:r>
              <a:rPr lang="de-DE" altLang="de-DE"/>
              <a:t>In den neuen Medien liegen ungeheure Potentiale für alle Bereiche der Hochschulen, über Forschung und Lehre bis zur Verwaltung.</a:t>
            </a:r>
          </a:p>
          <a:p>
            <a:r>
              <a:rPr lang="de-DE" altLang="de-DE"/>
              <a:t>Doch der Wandel in den Köpfen hält nicht immer und überall Schritt mit den technischen Entwicklungen </a:t>
            </a:r>
            <a:r>
              <a:rPr lang="de-DE" altLang="de-DE" b="1"/>
              <a:t>(cartoon einblenden).</a:t>
            </a:r>
          </a:p>
          <a:p>
            <a:endParaRPr lang="de-DE" altLang="de-DE" b="1"/>
          </a:p>
          <a:p>
            <a:r>
              <a:rPr lang="de-DE" altLang="de-DE"/>
              <a:t>Und selbst wenn wir voll auf der Höhe der technischen Entwicklung wären, so wissen wir doch nicht mit Sicherheit wo sie in Zukunft hingehen wird...</a:t>
            </a:r>
          </a:p>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03F39D-DF8C-E74A-B617-7AF8F8D37B2B}"/>
              </a:ext>
            </a:extLst>
          </p:cNvPr>
          <p:cNvSpPr>
            <a:spLocks noGrp="1" noChangeArrowheads="1"/>
          </p:cNvSpPr>
          <p:nvPr>
            <p:ph type="sldNum" sz="quarter" idx="5"/>
          </p:nvPr>
        </p:nvSpPr>
        <p:spPr>
          <a:ln/>
        </p:spPr>
        <p:txBody>
          <a:bodyPr/>
          <a:lstStyle/>
          <a:p>
            <a:fld id="{646AB018-D19E-CD4F-A74D-C833D4AFADC6}" type="slidenum">
              <a:rPr lang="de-DE" altLang="de-DE"/>
              <a:pPr/>
              <a:t>17</a:t>
            </a:fld>
            <a:endParaRPr lang="de-DE" altLang="de-DE"/>
          </a:p>
        </p:txBody>
      </p:sp>
      <p:sp>
        <p:nvSpPr>
          <p:cNvPr id="158722" name="Rectangle 2">
            <a:extLst>
              <a:ext uri="{FF2B5EF4-FFF2-40B4-BE49-F238E27FC236}">
                <a16:creationId xmlns:a16="http://schemas.microsoft.com/office/drawing/2014/main" id="{B260F57F-7208-B54B-A7D0-99318094C8FE}"/>
              </a:ext>
            </a:extLst>
          </p:cNvPr>
          <p:cNvSpPr>
            <a:spLocks noChangeArrowheads="1" noTextEdit="1"/>
          </p:cNvSpPr>
          <p:nvPr>
            <p:ph type="sldImg"/>
          </p:nvPr>
        </p:nvSpPr>
        <p:spPr>
          <a:xfrm>
            <a:off x="1143000" y="762000"/>
            <a:ext cx="4572000" cy="3429000"/>
          </a:xfrm>
          <a:ln/>
        </p:spPr>
      </p:sp>
      <p:sp>
        <p:nvSpPr>
          <p:cNvPr id="158723" name="Rectangle 3">
            <a:extLst>
              <a:ext uri="{FF2B5EF4-FFF2-40B4-BE49-F238E27FC236}">
                <a16:creationId xmlns:a16="http://schemas.microsoft.com/office/drawing/2014/main" id="{26E1AAAB-EA87-CF48-98F8-FEB97051E0B9}"/>
              </a:ext>
            </a:extLst>
          </p:cNvPr>
          <p:cNvSpPr>
            <a:spLocks noGrp="1" noChangeArrowheads="1"/>
          </p:cNvSpPr>
          <p:nvPr>
            <p:ph type="body" idx="1"/>
          </p:nvPr>
        </p:nvSpPr>
        <p:spPr>
          <a:xfrm>
            <a:off x="914400" y="4343400"/>
            <a:ext cx="5105400" cy="4800600"/>
          </a:xfrm>
        </p:spPr>
        <p:txBody>
          <a:bodyPr/>
          <a:lstStyle/>
          <a:p>
            <a:r>
              <a:rPr lang="de-DE" altLang="de-DE"/>
              <a:t>Quo Vadis?</a:t>
            </a:r>
          </a:p>
          <a:p>
            <a:pPr>
              <a:buFontTx/>
              <a:buChar char="•"/>
            </a:pPr>
            <a:r>
              <a:rPr lang="de-DE" altLang="de-DE"/>
              <a:t>- menschenleer</a:t>
            </a:r>
          </a:p>
          <a:p>
            <a:pPr>
              <a:buFontTx/>
              <a:buChar char="•"/>
            </a:pPr>
            <a:r>
              <a:rPr lang="de-DE" altLang="de-DE"/>
              <a:t>- nicht prognostizierbar, sondern zu entwickeln</a:t>
            </a:r>
          </a:p>
          <a:p>
            <a:pPr>
              <a:buFontTx/>
              <a:buChar char="•"/>
            </a:pPr>
            <a:r>
              <a:rPr lang="de-DE" altLang="de-DE"/>
              <a:t>- das setzt autonome sich selbst steuernde Einheiten voraus, die reagibel sind</a:t>
            </a:r>
          </a:p>
          <a:p>
            <a:endParaRPr lang="de-DE" altLang="de-DE"/>
          </a:p>
          <a:p>
            <a:r>
              <a:rPr lang="de-DE" altLang="de-DE"/>
              <a:t>Was bekannt ist</a:t>
            </a:r>
          </a:p>
          <a:p>
            <a:pPr>
              <a:buFontTx/>
              <a:buChar char="•"/>
            </a:pPr>
            <a:r>
              <a:rPr lang="de-DE" altLang="de-DE"/>
              <a:t>- Integration von Ton, Bild und Film synchron und asynchron</a:t>
            </a:r>
          </a:p>
          <a:p>
            <a:pPr>
              <a:buFontTx/>
              <a:buChar char="•"/>
            </a:pPr>
            <a:r>
              <a:rPr lang="de-DE" altLang="de-DE"/>
              <a:t>- Entmediatisierung und Diffusion von Wissen</a:t>
            </a:r>
          </a:p>
          <a:p>
            <a:pPr>
              <a:buFontTx/>
              <a:buChar char="•"/>
            </a:pPr>
            <a:r>
              <a:rPr lang="de-DE" altLang="de-DE"/>
              <a:t>- Institutionen lösen sich geographisch, politisch auf, kein Bildungsmonopol mehr</a:t>
            </a:r>
          </a:p>
          <a:p>
            <a:pPr>
              <a:buFontTx/>
              <a:buChar char="•"/>
            </a:pPr>
            <a:r>
              <a:rPr lang="de-DE" altLang="de-DE"/>
              <a:t>- Wissen disaggregiert und differenziert, breiter Zugang (mass customization), Zusammensetzung individuell und Problem</a:t>
            </a:r>
          </a:p>
          <a:p>
            <a:pPr>
              <a:buFontTx/>
              <a:buChar char="•"/>
            </a:pPr>
            <a:r>
              <a:rPr lang="de-DE" altLang="de-DE"/>
              <a:t>- Lernerzentrierung</a:t>
            </a:r>
          </a:p>
          <a:p>
            <a:pPr>
              <a:buFontTx/>
              <a:buChar char="•"/>
            </a:pPr>
            <a:r>
              <a:rPr lang="de-DE" altLang="de-DE"/>
              <a:t>- Ergebnis, nicht mehr prozessorientiert</a:t>
            </a:r>
          </a:p>
          <a:p>
            <a:endParaRPr lang="de-DE" altLang="de-DE"/>
          </a:p>
          <a:p>
            <a:r>
              <a:rPr lang="de-DE" altLang="de-DE"/>
              <a:t>Finanzierung</a:t>
            </a:r>
          </a:p>
          <a:p>
            <a:pPr>
              <a:buFontTx/>
              <a:buChar char="•"/>
            </a:pPr>
            <a:r>
              <a:rPr lang="de-DE" altLang="de-DE"/>
              <a:t>wie finanzieren: nicht mehr angebotsorientiert, sondern GefoS</a:t>
            </a:r>
          </a:p>
          <a:p>
            <a:pPr>
              <a:buFontTx/>
              <a:buChar char="•"/>
            </a:pPr>
            <a:r>
              <a:rPr lang="de-DE" altLang="de-DE"/>
              <a:t>erhebliche Investitionen, nicht mehr lehrstuhlorientiert</a:t>
            </a:r>
          </a:p>
          <a:p>
            <a:pPr>
              <a:buFontTx/>
              <a:buChar char="•"/>
            </a:pPr>
            <a:r>
              <a:rPr lang="de-DE" altLang="de-DE"/>
              <a:t>Diversifikation der Einnahmen</a:t>
            </a:r>
          </a:p>
          <a:p>
            <a:endParaRPr lang="de-DE" altLang="de-DE"/>
          </a:p>
          <a:p>
            <a:endParaRPr lang="de-DE" altLang="de-DE"/>
          </a:p>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0DD29D-79E8-2741-9B06-58BF8397B016}"/>
              </a:ext>
            </a:extLst>
          </p:cNvPr>
          <p:cNvSpPr>
            <a:spLocks noGrp="1" noChangeArrowheads="1"/>
          </p:cNvSpPr>
          <p:nvPr>
            <p:ph type="sldNum" sz="quarter" idx="5"/>
          </p:nvPr>
        </p:nvSpPr>
        <p:spPr>
          <a:ln/>
        </p:spPr>
        <p:txBody>
          <a:bodyPr/>
          <a:lstStyle/>
          <a:p>
            <a:fld id="{885B9969-8D04-3B4F-BE8C-1D825FD62524}" type="slidenum">
              <a:rPr lang="de-DE" altLang="de-DE"/>
              <a:pPr/>
              <a:t>18</a:t>
            </a:fld>
            <a:endParaRPr lang="de-DE" altLang="de-DE"/>
          </a:p>
        </p:txBody>
      </p:sp>
      <p:sp>
        <p:nvSpPr>
          <p:cNvPr id="156674" name="Rectangle 2">
            <a:extLst>
              <a:ext uri="{FF2B5EF4-FFF2-40B4-BE49-F238E27FC236}">
                <a16:creationId xmlns:a16="http://schemas.microsoft.com/office/drawing/2014/main" id="{0F1BCB99-14E8-404A-B7BF-BF401C253A10}"/>
              </a:ext>
            </a:extLst>
          </p:cNvPr>
          <p:cNvSpPr>
            <a:spLocks noChangeArrowheads="1" noTextEdit="1"/>
          </p:cNvSpPr>
          <p:nvPr>
            <p:ph type="sldImg"/>
          </p:nvPr>
        </p:nvSpPr>
        <p:spPr>
          <a:ln/>
        </p:spPr>
      </p:sp>
      <p:sp>
        <p:nvSpPr>
          <p:cNvPr id="156675" name="Rectangle 3">
            <a:extLst>
              <a:ext uri="{FF2B5EF4-FFF2-40B4-BE49-F238E27FC236}">
                <a16:creationId xmlns:a16="http://schemas.microsoft.com/office/drawing/2014/main" id="{01FC4654-85B7-AB41-8E7B-755D37A4B8AF}"/>
              </a:ext>
            </a:extLst>
          </p:cNvPr>
          <p:cNvSpPr>
            <a:spLocks noGrp="1" noChangeArrowheads="1"/>
          </p:cNvSpPr>
          <p:nvPr>
            <p:ph type="body" idx="1"/>
          </p:nvPr>
        </p:nvSpPr>
        <p:spPr/>
        <p:txBody>
          <a:bodyPr/>
          <a:lstStyle/>
          <a:p>
            <a:r>
              <a:rPr lang="de-DE" altLang="de-DE"/>
              <a:t>.......</a:t>
            </a:r>
          </a:p>
          <a:p>
            <a:r>
              <a:rPr lang="de-DE" altLang="de-DE"/>
              <a:t>.........</a:t>
            </a:r>
          </a:p>
          <a:p>
            <a:r>
              <a:rPr lang="de-DE" altLang="de-DE"/>
              <a:t>Nachdem Ihnen nun diese Vision der entfesselten Hochschule vor Augen steht, möchte ich noch einmal auf die Hauptknotenpunkte zurückkommen, die eine solche Hochschule heute vielfach noch behindern, </a:t>
            </a:r>
            <a:r>
              <a:rPr lang="de-DE" altLang="de-DE" b="1" i="1"/>
              <a:t>(nächste Folie)</a:t>
            </a:r>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406B3E-B6E1-1B44-99F2-C74A59288DA7}"/>
              </a:ext>
            </a:extLst>
          </p:cNvPr>
          <p:cNvSpPr>
            <a:spLocks noGrp="1" noChangeArrowheads="1"/>
          </p:cNvSpPr>
          <p:nvPr>
            <p:ph type="sldNum" sz="quarter" idx="5"/>
          </p:nvPr>
        </p:nvSpPr>
        <p:spPr>
          <a:ln/>
        </p:spPr>
        <p:txBody>
          <a:bodyPr/>
          <a:lstStyle/>
          <a:p>
            <a:fld id="{AD1A7F84-3216-5F42-8554-4F6F76E5EB77}" type="slidenum">
              <a:rPr lang="de-DE" altLang="de-DE"/>
              <a:pPr/>
              <a:t>19</a:t>
            </a:fld>
            <a:endParaRPr lang="de-DE" altLang="de-DE"/>
          </a:p>
        </p:txBody>
      </p:sp>
      <p:sp>
        <p:nvSpPr>
          <p:cNvPr id="174082" name="Rectangle 2">
            <a:extLst>
              <a:ext uri="{FF2B5EF4-FFF2-40B4-BE49-F238E27FC236}">
                <a16:creationId xmlns:a16="http://schemas.microsoft.com/office/drawing/2014/main" id="{7DAB9371-796C-654F-BB05-20BFD2C642D7}"/>
              </a:ext>
            </a:extLst>
          </p:cNvPr>
          <p:cNvSpPr>
            <a:spLocks noChangeArrowheads="1" noTextEdit="1"/>
          </p:cNvSpPr>
          <p:nvPr>
            <p:ph type="sldImg"/>
          </p:nvPr>
        </p:nvSpPr>
        <p:spPr>
          <a:ln/>
        </p:spPr>
      </p:sp>
      <p:sp>
        <p:nvSpPr>
          <p:cNvPr id="174083" name="Rectangle 3">
            <a:extLst>
              <a:ext uri="{FF2B5EF4-FFF2-40B4-BE49-F238E27FC236}">
                <a16:creationId xmlns:a16="http://schemas.microsoft.com/office/drawing/2014/main" id="{BB5A3B8D-4F77-074F-AAC9-6C26A8F75FBA}"/>
              </a:ext>
            </a:extLst>
          </p:cNvPr>
          <p:cNvSpPr>
            <a:spLocks noGrp="1" noChangeArrowheads="1"/>
          </p:cNvSpPr>
          <p:nvPr>
            <p:ph type="body" idx="1"/>
          </p:nvPr>
        </p:nvSpPr>
        <p:spPr/>
        <p:txBody>
          <a:bodyPr/>
          <a:lstStyle/>
          <a:p>
            <a:r>
              <a:rPr lang="de-DE" altLang="de-DE"/>
              <a:t>und Knoten für Knote aufzeigen, durch welche konstruktiven Instrumente diese Fesseln ersetzt werden können </a:t>
            </a:r>
            <a:r>
              <a:rPr lang="de-DE" altLang="de-DE" b="1" i="1"/>
              <a:t>(nächste Folie)</a:t>
            </a:r>
            <a:endParaRPr lang="de-DE" altLang="de-DE"/>
          </a:p>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315EFF2-CC82-BB44-A029-DFF23280E3B6}"/>
              </a:ext>
            </a:extLst>
          </p:cNvPr>
          <p:cNvSpPr>
            <a:spLocks noGrp="1" noChangeArrowheads="1"/>
          </p:cNvSpPr>
          <p:nvPr>
            <p:ph type="sldNum" sz="quarter" idx="5"/>
          </p:nvPr>
        </p:nvSpPr>
        <p:spPr>
          <a:ln/>
        </p:spPr>
        <p:txBody>
          <a:bodyPr/>
          <a:lstStyle/>
          <a:p>
            <a:fld id="{56BFC686-BCAA-A249-906B-5D5A98E7BFA5}" type="slidenum">
              <a:rPr lang="de-DE" altLang="de-DE"/>
              <a:pPr/>
              <a:t>2</a:t>
            </a:fld>
            <a:endParaRPr lang="de-DE" altLang="de-DE"/>
          </a:p>
        </p:txBody>
      </p:sp>
      <p:sp>
        <p:nvSpPr>
          <p:cNvPr id="168962" name="Rectangle 2">
            <a:extLst>
              <a:ext uri="{FF2B5EF4-FFF2-40B4-BE49-F238E27FC236}">
                <a16:creationId xmlns:a16="http://schemas.microsoft.com/office/drawing/2014/main" id="{E3E80C54-7927-384F-8C74-A2840EF11705}"/>
              </a:ext>
            </a:extLst>
          </p:cNvPr>
          <p:cNvSpPr>
            <a:spLocks noChangeArrowheads="1" noTextEdit="1"/>
          </p:cNvSpPr>
          <p:nvPr>
            <p:ph type="sldImg"/>
          </p:nvPr>
        </p:nvSpPr>
        <p:spPr>
          <a:ln/>
        </p:spPr>
      </p:sp>
      <p:sp>
        <p:nvSpPr>
          <p:cNvPr id="168963" name="Rectangle 3">
            <a:extLst>
              <a:ext uri="{FF2B5EF4-FFF2-40B4-BE49-F238E27FC236}">
                <a16:creationId xmlns:a16="http://schemas.microsoft.com/office/drawing/2014/main" id="{213B6870-0FAD-9B40-A5C2-D8EB03B6B7B9}"/>
              </a:ext>
            </a:extLst>
          </p:cNvPr>
          <p:cNvSpPr>
            <a:spLocks noGrp="1" noChangeArrowheads="1"/>
          </p:cNvSpPr>
          <p:nvPr>
            <p:ph type="body" idx="1"/>
          </p:nvPr>
        </p:nvSpPr>
        <p:spPr/>
        <p:txBody>
          <a:bodyPr/>
          <a:lstStyle/>
          <a:p>
            <a:endParaRPr lang="de-DE" altLang="de-DE"/>
          </a:p>
          <a:p>
            <a:r>
              <a:rPr lang="de-DE" altLang="de-DE"/>
              <a:t>1. Hochschulwesen auf </a:t>
            </a:r>
            <a:r>
              <a:rPr lang="de-DE" altLang="de-DE" b="1"/>
              <a:t>Gleichheitsfiktion</a:t>
            </a:r>
            <a:r>
              <a:rPr lang="de-DE" altLang="de-DE"/>
              <a:t> gebaut (Gleichheit der Hochschulen, Gleichheit der Studenten)</a:t>
            </a:r>
          </a:p>
          <a:p>
            <a:r>
              <a:rPr lang="de-DE" altLang="de-DE" b="1"/>
              <a:t>doch davon auszugehen, daß alle Studenten gleich sind, ist ungefähr so realistisch wie...(</a:t>
            </a:r>
            <a:r>
              <a:rPr lang="de-DE" altLang="de-DE" b="1" i="1"/>
              <a:t>nächste Folie)</a:t>
            </a:r>
            <a:endParaRPr lang="de-DE" altLang="de-DE" b="1"/>
          </a:p>
          <a:p>
            <a:endParaRPr lang="de-DE" altLang="de-DE" b="1"/>
          </a:p>
          <a:p>
            <a:endParaRPr lang="de-DE" altLang="de-DE" b="1"/>
          </a:p>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F01A33-D260-2647-9E0F-308825D18C1B}"/>
              </a:ext>
            </a:extLst>
          </p:cNvPr>
          <p:cNvSpPr>
            <a:spLocks noGrp="1" noChangeArrowheads="1"/>
          </p:cNvSpPr>
          <p:nvPr>
            <p:ph type="sldNum" sz="quarter" idx="5"/>
          </p:nvPr>
        </p:nvSpPr>
        <p:spPr>
          <a:ln/>
        </p:spPr>
        <p:txBody>
          <a:bodyPr/>
          <a:lstStyle/>
          <a:p>
            <a:fld id="{639376E7-8CC8-694F-AE40-ED7AD59B9572}" type="slidenum">
              <a:rPr lang="de-DE" altLang="de-DE"/>
              <a:pPr/>
              <a:t>20</a:t>
            </a:fld>
            <a:endParaRPr lang="de-DE" altLang="de-DE"/>
          </a:p>
        </p:txBody>
      </p:sp>
      <p:sp>
        <p:nvSpPr>
          <p:cNvPr id="175106" name="Rectangle 2">
            <a:extLst>
              <a:ext uri="{FF2B5EF4-FFF2-40B4-BE49-F238E27FC236}">
                <a16:creationId xmlns:a16="http://schemas.microsoft.com/office/drawing/2014/main" id="{AF0DA1C4-44B3-9A41-8CBD-556C681A3452}"/>
              </a:ext>
            </a:extLst>
          </p:cNvPr>
          <p:cNvSpPr>
            <a:spLocks noChangeArrowheads="1" noTextEdit="1"/>
          </p:cNvSpPr>
          <p:nvPr>
            <p:ph type="sldImg"/>
          </p:nvPr>
        </p:nvSpPr>
        <p:spPr>
          <a:ln/>
        </p:spPr>
      </p:sp>
      <p:sp>
        <p:nvSpPr>
          <p:cNvPr id="175107" name="Rectangle 3">
            <a:extLst>
              <a:ext uri="{FF2B5EF4-FFF2-40B4-BE49-F238E27FC236}">
                <a16:creationId xmlns:a16="http://schemas.microsoft.com/office/drawing/2014/main" id="{494D1975-BA01-7040-80D5-64821A90A1AA}"/>
              </a:ext>
            </a:extLst>
          </p:cNvPr>
          <p:cNvSpPr>
            <a:spLocks noGrp="1" noChangeArrowheads="1"/>
          </p:cNvSpPr>
          <p:nvPr>
            <p:ph type="body" idx="1"/>
          </p:nvPr>
        </p:nvSpPr>
        <p:spPr/>
        <p:txBody>
          <a:bodyPr/>
          <a:lstStyle/>
          <a:p>
            <a:r>
              <a:rPr lang="de-DE" altLang="de-DE"/>
              <a:t>1. An die Stelle der </a:t>
            </a:r>
            <a:r>
              <a:rPr lang="de-DE" altLang="de-DE" b="1"/>
              <a:t>Gleichheitsfiktion</a:t>
            </a:r>
            <a:r>
              <a:rPr lang="de-DE" altLang="de-DE"/>
              <a:t> tritt die </a:t>
            </a:r>
            <a:r>
              <a:rPr lang="de-DE" altLang="de-DE" b="1"/>
              <a:t>Vielfalt von verschieden profilierten Hochschulen</a:t>
            </a:r>
            <a:r>
              <a:rPr lang="de-DE" altLang="de-DE"/>
              <a:t>, die ganz unterschiedliche Qualitäten haben.</a:t>
            </a:r>
          </a:p>
          <a:p>
            <a:r>
              <a:rPr lang="de-DE" altLang="de-DE"/>
              <a:t>2. Entsprechend werden die </a:t>
            </a:r>
            <a:r>
              <a:rPr lang="de-DE" altLang="de-DE" b="1"/>
              <a:t>Rahmenprüfungsordnungen abgelöst</a:t>
            </a:r>
            <a:r>
              <a:rPr lang="de-DE" altLang="de-DE"/>
              <a:t> von </a:t>
            </a:r>
            <a:r>
              <a:rPr lang="de-DE" altLang="de-DE" b="1"/>
              <a:t>Curricularer Vielfalt</a:t>
            </a:r>
            <a:r>
              <a:rPr lang="de-DE" altLang="de-DE"/>
              <a:t>, deren Qualität durch </a:t>
            </a:r>
            <a:r>
              <a:rPr lang="de-DE" altLang="de-DE" b="1"/>
              <a:t>Akkreditierung </a:t>
            </a:r>
            <a:r>
              <a:rPr lang="de-DE" altLang="de-DE"/>
              <a:t>gesichert ist.</a:t>
            </a:r>
          </a:p>
          <a:p>
            <a:r>
              <a:rPr lang="de-DE" altLang="de-DE"/>
              <a:t>3. Die Studenten wählen aus zwischen diesen unterschiedlichen Angeboten, die </a:t>
            </a:r>
            <a:r>
              <a:rPr lang="de-DE" altLang="de-DE" b="1"/>
              <a:t>ZVS wird abgelöst</a:t>
            </a:r>
            <a:r>
              <a:rPr lang="de-DE" altLang="de-DE"/>
              <a:t> von </a:t>
            </a:r>
            <a:r>
              <a:rPr lang="de-DE" altLang="de-DE" b="1"/>
              <a:t>freier Hochschulwahl der Studenten</a:t>
            </a:r>
            <a:r>
              <a:rPr lang="de-DE" altLang="de-DE"/>
              <a:t> und dem </a:t>
            </a:r>
            <a:r>
              <a:rPr lang="de-DE" altLang="de-DE" b="1"/>
              <a:t>Recht der Hochschulen auf Auswahl der Studierenden</a:t>
            </a:r>
          </a:p>
          <a:p>
            <a:r>
              <a:rPr lang="de-DE" altLang="de-DE"/>
              <a:t>4. Für die Gewährleistung von ausreichend Studienplätzen bedarf es keiner </a:t>
            </a:r>
            <a:r>
              <a:rPr lang="de-DE" altLang="de-DE" b="1"/>
              <a:t>Kapazitätsverordnung</a:t>
            </a:r>
            <a:r>
              <a:rPr lang="de-DE" altLang="de-DE"/>
              <a:t>, sondern diese wird durch </a:t>
            </a:r>
            <a:r>
              <a:rPr lang="de-DE" altLang="de-DE" b="1"/>
              <a:t>Zielvereinbarungen</a:t>
            </a:r>
            <a:r>
              <a:rPr lang="de-DE" altLang="de-DE"/>
              <a:t> zwischen dem Staat und den Hochschulen gewährleistet. Die Finanzierung der Studienplätze erfolgt nach dem Prinzip </a:t>
            </a:r>
            <a:r>
              <a:rPr lang="de-DE" altLang="de-DE" b="1"/>
              <a:t>GefoS</a:t>
            </a:r>
            <a:r>
              <a:rPr lang="de-DE" altLang="de-DE"/>
              <a:t>. </a:t>
            </a:r>
          </a:p>
          <a:p>
            <a:r>
              <a:rPr lang="de-DE" altLang="de-DE"/>
              <a:t>5. Statt sich in der </a:t>
            </a:r>
            <a:r>
              <a:rPr lang="de-DE" altLang="de-DE" b="1"/>
              <a:t>Detailsteuerung</a:t>
            </a:r>
            <a:r>
              <a:rPr lang="de-DE" altLang="de-DE"/>
              <a:t> der Hochschulen zu verlieren, konzentriert sich der Staat auf die </a:t>
            </a:r>
            <a:r>
              <a:rPr lang="de-DE" altLang="de-DE" b="1"/>
              <a:t>politische Rahmensetzung</a:t>
            </a:r>
            <a:r>
              <a:rPr lang="de-DE" altLang="de-DE"/>
              <a:t> und die </a:t>
            </a:r>
            <a:r>
              <a:rPr lang="de-DE" altLang="de-DE" b="1"/>
              <a:t>Grobsteuerung</a:t>
            </a:r>
            <a:r>
              <a:rPr lang="de-DE" altLang="de-DE"/>
              <a:t>.</a:t>
            </a:r>
          </a:p>
          <a:p>
            <a:r>
              <a:rPr lang="de-DE" altLang="de-DE"/>
              <a:t>6. Ensprechend wird der </a:t>
            </a:r>
            <a:r>
              <a:rPr lang="de-DE" altLang="de-DE" b="1"/>
              <a:t>Haushalt auch nicht mehr kameralistisch</a:t>
            </a:r>
            <a:r>
              <a:rPr lang="de-DE" altLang="de-DE"/>
              <a:t> bis in jede Einzelheit festgelegt, sondern die Hochschule kann selbst im Rahmen eines </a:t>
            </a:r>
            <a:r>
              <a:rPr lang="de-DE" altLang="de-DE" b="1"/>
              <a:t>Globalhaushalt</a:t>
            </a:r>
            <a:r>
              <a:rPr lang="de-DE" altLang="de-DE"/>
              <a:t>s Schwerpunkte setzen.</a:t>
            </a:r>
          </a:p>
          <a:p>
            <a:r>
              <a:rPr lang="de-DE" altLang="de-DE"/>
              <a:t>7. An die Stelle des </a:t>
            </a:r>
            <a:r>
              <a:rPr lang="de-DE" altLang="de-DE" b="1"/>
              <a:t>allgemeinen Dienstrechts</a:t>
            </a:r>
            <a:r>
              <a:rPr lang="de-DE" altLang="de-DE"/>
              <a:t>, daß unabhängig von hochschulspezifischen Besonderheiten gilt, tritt die </a:t>
            </a:r>
            <a:r>
              <a:rPr lang="de-DE" altLang="de-DE" b="1"/>
              <a:t>Personalhoheit </a:t>
            </a:r>
            <a:r>
              <a:rPr lang="de-DE" altLang="de-DE"/>
              <a:t>der Hochschule.</a:t>
            </a:r>
          </a:p>
          <a:p>
            <a:r>
              <a:rPr lang="de-DE" altLang="de-DE"/>
              <a:t>8. Zusammengenommen bedeutet dies, daß der Staat der Hochschule Freiräume läßt und deren Nutzung </a:t>
            </a:r>
            <a:r>
              <a:rPr lang="de-DE" altLang="de-DE" b="1"/>
              <a:t>Ex Post</a:t>
            </a:r>
            <a:r>
              <a:rPr lang="de-DE" altLang="de-DE"/>
              <a:t> bewertet, statt Qualität </a:t>
            </a:r>
            <a:r>
              <a:rPr lang="de-DE" altLang="de-DE" b="1"/>
              <a:t>Ex Ante</a:t>
            </a:r>
            <a:r>
              <a:rPr lang="de-DE" altLang="de-DE"/>
              <a:t> sichern zu wollen.</a:t>
            </a:r>
          </a:p>
          <a:p>
            <a:r>
              <a:rPr lang="de-DE" altLang="de-DE"/>
              <a:t>9. Innerhalb der Hochschule schließlich erfolgt die Mitbestimmung nicht mehr auf Basis eines starren </a:t>
            </a:r>
            <a:r>
              <a:rPr lang="de-DE" altLang="de-DE" b="1"/>
              <a:t>Gruppenproporz</a:t>
            </a:r>
            <a:r>
              <a:rPr lang="de-DE" altLang="de-DE"/>
              <a:t>, sondern auf der Basis von </a:t>
            </a:r>
            <a:r>
              <a:rPr lang="de-DE" altLang="de-DE" b="1"/>
              <a:t>Fähigkeit und Interesse</a:t>
            </a:r>
            <a:r>
              <a:rPr lang="de-DE" altLang="de-DE"/>
              <a:t>.</a:t>
            </a:r>
          </a:p>
          <a:p>
            <a:endParaRPr lang="de-DE" altLang="de-DE"/>
          </a:p>
          <a:p>
            <a:r>
              <a:rPr lang="de-DE" altLang="de-DE"/>
              <a:t>All diese Instrumente haben gemeinsam, daß Sie der Stärkung der Handlungsfähigkeit der Hochschulen, nicht Ihrer Reglementierung, dienen.</a:t>
            </a:r>
          </a:p>
          <a:p>
            <a:endParaRPr lang="de-DE" altLang="de-DE"/>
          </a:p>
          <a:p>
            <a:r>
              <a:rPr lang="de-DE" altLang="de-DE"/>
              <a:t>Wenn aber die Hochschulen diesen Handlungsspielraum ausschöpfen und die unterschiedlich profilieren, braucht es im Gegenzug die Transparenz, um diese Unterschiede kennen und einschätzen zu können. Dazu leistet unser Studienführer schon jetzt einen wichtigen Beitrag.</a:t>
            </a:r>
          </a:p>
          <a:p>
            <a:r>
              <a:rPr lang="de-DE" altLang="de-DE" b="1" i="1"/>
              <a:t>(Vielleicht gemeinsam mit den Zuhörern Hochschulen/Städte anschauen, wo diese studiert haben oder die Sie für besonders renommiert halten).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F2307B-AB60-E349-AE66-5D2C882ED682}"/>
              </a:ext>
            </a:extLst>
          </p:cNvPr>
          <p:cNvSpPr>
            <a:spLocks noGrp="1" noChangeArrowheads="1"/>
          </p:cNvSpPr>
          <p:nvPr>
            <p:ph type="sldNum" sz="quarter" idx="5"/>
          </p:nvPr>
        </p:nvSpPr>
        <p:spPr>
          <a:ln/>
        </p:spPr>
        <p:txBody>
          <a:bodyPr/>
          <a:lstStyle/>
          <a:p>
            <a:fld id="{5EED7432-5BF3-5945-B1A7-86B5C970578C}" type="slidenum">
              <a:rPr lang="de-DE" altLang="de-DE"/>
              <a:pPr/>
              <a:t>3</a:t>
            </a:fld>
            <a:endParaRPr lang="de-DE" altLang="de-DE"/>
          </a:p>
        </p:txBody>
      </p:sp>
      <p:sp>
        <p:nvSpPr>
          <p:cNvPr id="176130" name="Rectangle 2">
            <a:extLst>
              <a:ext uri="{FF2B5EF4-FFF2-40B4-BE49-F238E27FC236}">
                <a16:creationId xmlns:a16="http://schemas.microsoft.com/office/drawing/2014/main" id="{87636868-E997-EA4C-AB4D-09BE51739A58}"/>
              </a:ext>
            </a:extLst>
          </p:cNvPr>
          <p:cNvSpPr>
            <a:spLocks noChangeArrowheads="1" noTextEdit="1"/>
          </p:cNvSpPr>
          <p:nvPr>
            <p:ph type="sldImg"/>
          </p:nvPr>
        </p:nvSpPr>
        <p:spPr>
          <a:ln/>
        </p:spPr>
      </p:sp>
      <p:sp>
        <p:nvSpPr>
          <p:cNvPr id="176131" name="Rectangle 3">
            <a:extLst>
              <a:ext uri="{FF2B5EF4-FFF2-40B4-BE49-F238E27FC236}">
                <a16:creationId xmlns:a16="http://schemas.microsoft.com/office/drawing/2014/main" id="{64A9AF7A-BE15-084B-8938-F66DB780F353}"/>
              </a:ext>
            </a:extLst>
          </p:cNvPr>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32C5069-E028-2B48-9418-B5E9A09FA317}"/>
              </a:ext>
            </a:extLst>
          </p:cNvPr>
          <p:cNvSpPr>
            <a:spLocks noGrp="1" noChangeArrowheads="1"/>
          </p:cNvSpPr>
          <p:nvPr>
            <p:ph type="sldNum" sz="quarter" idx="5"/>
          </p:nvPr>
        </p:nvSpPr>
        <p:spPr>
          <a:ln/>
        </p:spPr>
        <p:txBody>
          <a:bodyPr/>
          <a:lstStyle/>
          <a:p>
            <a:fld id="{C9C1E87E-BD4B-9A45-A194-66BD7466111D}" type="slidenum">
              <a:rPr lang="de-DE" altLang="de-DE"/>
              <a:pPr/>
              <a:t>4</a:t>
            </a:fld>
            <a:endParaRPr lang="de-DE" altLang="de-DE"/>
          </a:p>
        </p:txBody>
      </p:sp>
      <p:sp>
        <p:nvSpPr>
          <p:cNvPr id="173058" name="Rectangle 2">
            <a:extLst>
              <a:ext uri="{FF2B5EF4-FFF2-40B4-BE49-F238E27FC236}">
                <a16:creationId xmlns:a16="http://schemas.microsoft.com/office/drawing/2014/main" id="{F5160955-DB57-8741-ABEE-1B6EF6812EB4}"/>
              </a:ext>
            </a:extLst>
          </p:cNvPr>
          <p:cNvSpPr>
            <a:spLocks noChangeArrowheads="1" noTextEdit="1"/>
          </p:cNvSpPr>
          <p:nvPr>
            <p:ph type="sldImg"/>
          </p:nvPr>
        </p:nvSpPr>
        <p:spPr>
          <a:ln/>
        </p:spPr>
      </p:sp>
      <p:sp>
        <p:nvSpPr>
          <p:cNvPr id="173059" name="Rectangle 3">
            <a:extLst>
              <a:ext uri="{FF2B5EF4-FFF2-40B4-BE49-F238E27FC236}">
                <a16:creationId xmlns:a16="http://schemas.microsoft.com/office/drawing/2014/main" id="{36C7C53C-DB65-BB42-AF61-AEC77DCF6E8F}"/>
              </a:ext>
            </a:extLst>
          </p:cNvPr>
          <p:cNvSpPr>
            <a:spLocks noGrp="1" noChangeArrowheads="1"/>
          </p:cNvSpPr>
          <p:nvPr>
            <p:ph type="body" idx="1"/>
          </p:nvPr>
        </p:nvSpPr>
        <p:spPr/>
        <p:txBody>
          <a:bodyPr/>
          <a:lstStyle/>
          <a:p>
            <a:endParaRPr lang="de-DE" altLang="de-DE"/>
          </a:p>
          <a:p>
            <a:r>
              <a:rPr lang="de-DE" altLang="de-DE"/>
              <a:t>2. Zur Herstellung der Gleichheit auf Hochschulseite </a:t>
            </a:r>
            <a:r>
              <a:rPr lang="de-DE" altLang="de-DE" b="1"/>
              <a:t>Rahmenprüfungsordnungen</a:t>
            </a:r>
            <a:r>
              <a:rPr lang="de-DE" altLang="de-DE"/>
              <a:t>:lähmen curriculare Innovation</a:t>
            </a:r>
          </a:p>
          <a:p>
            <a:r>
              <a:rPr lang="de-DE" altLang="de-DE"/>
              <a:t>3. Da alle Hochschulen und alle Studenten (Abitur) „gleich“ sind: </a:t>
            </a:r>
            <a:r>
              <a:rPr lang="de-DE" altLang="de-DE" b="1"/>
              <a:t>ZVS: </a:t>
            </a:r>
            <a:r>
              <a:rPr lang="de-DE" altLang="de-DE"/>
              <a:t>verhindert Identifikation der Studierenden mit der Hochschule und umgekehrt</a:t>
            </a:r>
            <a:endParaRPr lang="de-DE" altLang="de-DE" b="1"/>
          </a:p>
          <a:p>
            <a:r>
              <a:rPr lang="de-DE" altLang="de-DE"/>
              <a:t>4. „Sicherung“ von genügend Studienplätzen über </a:t>
            </a:r>
            <a:r>
              <a:rPr lang="de-DE" altLang="de-DE" b="1"/>
              <a:t>Kapazitätsverordnungen:</a:t>
            </a:r>
          </a:p>
          <a:p>
            <a:r>
              <a:rPr lang="de-DE" altLang="de-DE"/>
              <a:t>5. Finanzierung über </a:t>
            </a:r>
            <a:r>
              <a:rPr lang="de-DE" altLang="de-DE" b="1"/>
              <a:t>kameralistischen Haushalt</a:t>
            </a:r>
            <a:r>
              <a:rPr lang="de-DE" altLang="de-DE"/>
              <a:t>, dieser wird genutzt als Instrument der</a:t>
            </a:r>
          </a:p>
          <a:p>
            <a:r>
              <a:rPr lang="de-DE" altLang="de-DE"/>
              <a:t>6. </a:t>
            </a:r>
            <a:r>
              <a:rPr lang="de-DE" altLang="de-DE" b="1"/>
              <a:t>Detailssteuerung (</a:t>
            </a:r>
            <a:r>
              <a:rPr lang="de-DE" altLang="de-DE" b="1" i="1"/>
              <a:t>Beispiele - Volltanken aller Dienstfahrzeuge am Ende des Monats)</a:t>
            </a:r>
            <a:endParaRPr lang="de-DE" altLang="de-DE" i="1"/>
          </a:p>
          <a:p>
            <a:r>
              <a:rPr lang="de-DE" altLang="de-DE"/>
              <a:t>7. </a:t>
            </a:r>
            <a:r>
              <a:rPr lang="de-DE" altLang="de-DE" b="1"/>
              <a:t>Dienstrecht</a:t>
            </a:r>
            <a:r>
              <a:rPr lang="de-DE" altLang="de-DE"/>
              <a:t> im Sinne Gleichheitsfiktion ignoriert individuelle Leistungsunterschiede</a:t>
            </a:r>
          </a:p>
          <a:p>
            <a:r>
              <a:rPr lang="de-DE" altLang="de-DE"/>
              <a:t>8. Insgesamt unterstützen all diese Instrumente das Prinzip der </a:t>
            </a:r>
            <a:r>
              <a:rPr lang="de-DE" altLang="de-DE" b="1"/>
              <a:t>Ex Ante Steuerung</a:t>
            </a:r>
          </a:p>
          <a:p>
            <a:r>
              <a:rPr lang="de-DE" altLang="de-DE"/>
              <a:t>9. Innerhalb der Hochschule Lähmung durch </a:t>
            </a:r>
            <a:r>
              <a:rPr lang="de-DE" altLang="de-DE" b="1"/>
              <a:t>Gruppenproporz in Gremien </a:t>
            </a:r>
            <a:endParaRPr lang="de-DE" altLang="de-DE" b="1" i="1"/>
          </a:p>
          <a:p>
            <a:r>
              <a:rPr lang="de-DE" altLang="de-DE" b="1"/>
              <a:t>was trotzdem nicht unbedingt bedeutet, daß die studentischen Interessen viel Gehör finden...</a:t>
            </a:r>
            <a:r>
              <a:rPr lang="de-DE" altLang="de-DE" b="1" i="1"/>
              <a:t> (Karikatur nächste Seite)</a:t>
            </a:r>
            <a:endParaRPr lang="de-DE" altLang="de-DE"/>
          </a:p>
          <a:p>
            <a:endParaRPr lang="de-DE" altLang="de-DE" b="1"/>
          </a:p>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958FD0-CFE4-4A42-A8E0-C4B438FD3CAD}"/>
              </a:ext>
            </a:extLst>
          </p:cNvPr>
          <p:cNvSpPr>
            <a:spLocks noGrp="1" noChangeArrowheads="1"/>
          </p:cNvSpPr>
          <p:nvPr>
            <p:ph type="sldNum" sz="quarter" idx="5"/>
          </p:nvPr>
        </p:nvSpPr>
        <p:spPr>
          <a:ln/>
        </p:spPr>
        <p:txBody>
          <a:bodyPr/>
          <a:lstStyle/>
          <a:p>
            <a:fld id="{734D6765-F2BC-1049-A544-4BF4CA33355D}" type="slidenum">
              <a:rPr lang="de-DE" altLang="de-DE"/>
              <a:pPr/>
              <a:t>5</a:t>
            </a:fld>
            <a:endParaRPr lang="de-DE" altLang="de-DE"/>
          </a:p>
        </p:txBody>
      </p:sp>
      <p:sp>
        <p:nvSpPr>
          <p:cNvPr id="178178" name="Rectangle 2">
            <a:extLst>
              <a:ext uri="{FF2B5EF4-FFF2-40B4-BE49-F238E27FC236}">
                <a16:creationId xmlns:a16="http://schemas.microsoft.com/office/drawing/2014/main" id="{88065576-F1D9-3248-8185-49F93733F0FB}"/>
              </a:ext>
            </a:extLst>
          </p:cNvPr>
          <p:cNvSpPr>
            <a:spLocks noChangeArrowheads="1" noTextEdit="1"/>
          </p:cNvSpPr>
          <p:nvPr>
            <p:ph type="sldImg"/>
          </p:nvPr>
        </p:nvSpPr>
        <p:spPr>
          <a:ln/>
        </p:spPr>
      </p:sp>
      <p:sp>
        <p:nvSpPr>
          <p:cNvPr id="178179" name="Rectangle 3">
            <a:extLst>
              <a:ext uri="{FF2B5EF4-FFF2-40B4-BE49-F238E27FC236}">
                <a16:creationId xmlns:a16="http://schemas.microsoft.com/office/drawing/2014/main" id="{9C482499-AADB-0341-98FE-541711D9F7C8}"/>
              </a:ext>
            </a:extLst>
          </p:cNvPr>
          <p:cNvSpPr>
            <a:spLocks noGrp="1" noChangeArrowheads="1"/>
          </p:cNvSpPr>
          <p:nvPr>
            <p:ph type="body" idx="1"/>
          </p:nvPr>
        </p:nvSpPr>
        <p:spPr/>
        <p:txBody>
          <a:bodyPr/>
          <a:lstStyle/>
          <a:p>
            <a:endParaRPr lang="de-DE" altLang="de-DE" b="1" i="1"/>
          </a:p>
          <a:p>
            <a:r>
              <a:rPr lang="de-DE" altLang="de-DE" b="1" i="1"/>
              <a:t>Überleitung zur nächsten Folie:</a:t>
            </a:r>
            <a:endParaRPr lang="de-DE" altLang="de-DE"/>
          </a:p>
          <a:p>
            <a:r>
              <a:rPr lang="de-DE" altLang="de-DE"/>
              <a:t>Das Resultat all dieser Regelungen und  Verfahren: Die deutschen Hochschulen sind gefesselt, eingezwängt in ein Korsett von staatlichen Regelungen und Vorschriften, die ihnen die Luft zum Atmen und die Möglichkeit zum Agieren nimmt.</a:t>
            </a:r>
          </a:p>
          <a:p>
            <a:endParaRPr lang="de-DE" altLang="de-DE"/>
          </a:p>
          <a:p>
            <a:r>
              <a:rPr lang="de-DE" altLang="de-DE"/>
              <a:t>Ich meine, daß es auch anders geht, daß hohe und viel höhere Qualität der Hochschulen möglich ist, wenn die Hochschulen in der Freiheit entlassen werden</a:t>
            </a:r>
            <a:r>
              <a:rPr lang="de-DE" altLang="de-DE" b="1" i="1"/>
              <a:t>.(nächste Folie)</a:t>
            </a:r>
            <a:r>
              <a:rPr lang="de-DE" altLang="de-DE"/>
              <a:t> - und das ist dann die entfesselte Hochschule,die ich Ihnen nun vorstellen möchte </a:t>
            </a:r>
            <a:r>
              <a:rPr lang="de-DE" altLang="de-DE" b="1" i="1"/>
              <a:t>(nächste Folie),</a:t>
            </a:r>
            <a:r>
              <a:rPr lang="de-DE" altLang="de-DE"/>
              <a:t> </a:t>
            </a:r>
          </a:p>
          <a:p>
            <a:endParaRPr lang="de-DE" altLang="de-DE"/>
          </a:p>
          <a:p>
            <a:endParaRPr lang="de-DE" altLang="de-DE"/>
          </a:p>
          <a:p>
            <a:endParaRPr lang="de-DE" altLang="de-DE"/>
          </a:p>
          <a:p>
            <a:endParaRPr lang="de-DE" altLang="de-DE"/>
          </a:p>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C08775-EA03-364A-AF7C-68A39DAF4044}"/>
              </a:ext>
            </a:extLst>
          </p:cNvPr>
          <p:cNvSpPr>
            <a:spLocks noGrp="1" noChangeArrowheads="1"/>
          </p:cNvSpPr>
          <p:nvPr>
            <p:ph type="sldNum" sz="quarter" idx="5"/>
          </p:nvPr>
        </p:nvSpPr>
        <p:spPr>
          <a:ln/>
        </p:spPr>
        <p:txBody>
          <a:bodyPr/>
          <a:lstStyle/>
          <a:p>
            <a:fld id="{A39EC05B-C22F-9743-8095-7442EEB99507}" type="slidenum">
              <a:rPr lang="de-DE" altLang="de-DE"/>
              <a:pPr/>
              <a:t>6</a:t>
            </a:fld>
            <a:endParaRPr lang="de-DE" altLang="de-DE"/>
          </a:p>
        </p:txBody>
      </p:sp>
      <p:sp>
        <p:nvSpPr>
          <p:cNvPr id="154626" name="Rectangle 2">
            <a:extLst>
              <a:ext uri="{FF2B5EF4-FFF2-40B4-BE49-F238E27FC236}">
                <a16:creationId xmlns:a16="http://schemas.microsoft.com/office/drawing/2014/main" id="{477D8905-F43F-E549-93F4-4E5A8B5EA16D}"/>
              </a:ext>
            </a:extLst>
          </p:cNvPr>
          <p:cNvSpPr>
            <a:spLocks noChangeArrowheads="1" noTextEdit="1"/>
          </p:cNvSpPr>
          <p:nvPr>
            <p:ph type="sldImg"/>
          </p:nvPr>
        </p:nvSpPr>
        <p:spPr>
          <a:ln/>
        </p:spPr>
      </p:sp>
      <p:sp>
        <p:nvSpPr>
          <p:cNvPr id="154627" name="Rectangle 3">
            <a:extLst>
              <a:ext uri="{FF2B5EF4-FFF2-40B4-BE49-F238E27FC236}">
                <a16:creationId xmlns:a16="http://schemas.microsoft.com/office/drawing/2014/main" id="{8AC104E8-C95F-E348-9468-7840251172DE}"/>
              </a:ext>
            </a:extLst>
          </p:cNvPr>
          <p:cNvSpPr>
            <a:spLocks noGrp="1" noChangeArrowheads="1"/>
          </p:cNvSpPr>
          <p:nvPr>
            <p:ph type="body" idx="1"/>
          </p:nvPr>
        </p:nvSpPr>
        <p:spPr/>
        <p:txBody>
          <a:bodyPr/>
          <a:lstStyle/>
          <a:p>
            <a:r>
              <a:rPr lang="de-DE" altLang="de-DE"/>
              <a:t>Jetzt kommt Ihr Konzept.</a:t>
            </a:r>
          </a:p>
          <a:p>
            <a:endParaRPr lang="de-DE" altLang="de-DE"/>
          </a:p>
          <a:p>
            <a:r>
              <a:rPr lang="de-DE" altLang="de-DE" b="1" i="1"/>
              <a:t>Die folgenden Folien müssen m.E. stark gekürzt werden. Ich habe die Stichworte auf den Folien nicht gekürzt, um es Ihnen zu überlassen, welche Punkte Sie rausnehmen.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1A7184-FE63-D048-8A64-DABBF5458673}"/>
              </a:ext>
            </a:extLst>
          </p:cNvPr>
          <p:cNvSpPr>
            <a:spLocks noGrp="1" noChangeArrowheads="1"/>
          </p:cNvSpPr>
          <p:nvPr>
            <p:ph type="sldNum" sz="quarter" idx="5"/>
          </p:nvPr>
        </p:nvSpPr>
        <p:spPr>
          <a:ln/>
        </p:spPr>
        <p:txBody>
          <a:bodyPr/>
          <a:lstStyle/>
          <a:p>
            <a:fld id="{AA3428E1-692B-C542-98B2-E4ABCB8AAB53}" type="slidenum">
              <a:rPr lang="de-DE" altLang="de-DE"/>
              <a:pPr/>
              <a:t>7</a:t>
            </a:fld>
            <a:endParaRPr lang="de-DE" altLang="de-DE"/>
          </a:p>
        </p:txBody>
      </p:sp>
      <p:sp>
        <p:nvSpPr>
          <p:cNvPr id="136194" name="Rectangle 2050">
            <a:extLst>
              <a:ext uri="{FF2B5EF4-FFF2-40B4-BE49-F238E27FC236}">
                <a16:creationId xmlns:a16="http://schemas.microsoft.com/office/drawing/2014/main" id="{129D4FB9-3BAB-524B-848A-FC13109866C8}"/>
              </a:ext>
            </a:extLst>
          </p:cNvPr>
          <p:cNvSpPr>
            <a:spLocks noChangeArrowheads="1" noTextEdit="1"/>
          </p:cNvSpPr>
          <p:nvPr>
            <p:ph type="sldImg"/>
          </p:nvPr>
        </p:nvSpPr>
        <p:spPr>
          <a:ln/>
        </p:spPr>
      </p:sp>
      <p:sp>
        <p:nvSpPr>
          <p:cNvPr id="136195" name="Rectangle 2051">
            <a:extLst>
              <a:ext uri="{FF2B5EF4-FFF2-40B4-BE49-F238E27FC236}">
                <a16:creationId xmlns:a16="http://schemas.microsoft.com/office/drawing/2014/main" id="{0B16350D-B885-0D44-B6F0-772AD4A936C4}"/>
              </a:ext>
            </a:extLst>
          </p:cNvPr>
          <p:cNvSpPr>
            <a:spLocks noGrp="1" noChangeArrowheads="1"/>
          </p:cNvSpPr>
          <p:nvPr>
            <p:ph type="body" idx="1"/>
          </p:nvPr>
        </p:nvSpPr>
        <p:spPr/>
        <p:txBody>
          <a:bodyPr/>
          <a:lstStyle/>
          <a:p>
            <a:r>
              <a:rPr lang="de-DE" altLang="de-DE"/>
              <a:t>Loslösung vom Staat</a:t>
            </a:r>
          </a:p>
          <a:p>
            <a:r>
              <a:rPr lang="de-DE" altLang="de-DE"/>
              <a:t>- Organisationsautonomie</a:t>
            </a:r>
          </a:p>
          <a:p>
            <a:r>
              <a:rPr lang="de-DE" altLang="de-DE"/>
              <a:t>- Personalautonomie</a:t>
            </a:r>
          </a:p>
          <a:p>
            <a:endParaRPr lang="de-DE" altLang="de-DE"/>
          </a:p>
          <a:p>
            <a:r>
              <a:rPr lang="de-DE" altLang="de-DE"/>
              <a:t>interne Entscheidungsfähigkeit</a:t>
            </a:r>
          </a:p>
          <a:p>
            <a:r>
              <a:rPr lang="de-DE" altLang="de-DE"/>
              <a:t>- Anwalt der Korporation Rektor/Dekan/Hochschulrat = Stärkung der Leitung</a:t>
            </a:r>
          </a:p>
          <a:p>
            <a:r>
              <a:rPr lang="de-DE" altLang="de-DE"/>
              <a:t>- Blockade der Entscheidungsstrukturen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a:extLst>
              <a:ext uri="{FF2B5EF4-FFF2-40B4-BE49-F238E27FC236}">
                <a16:creationId xmlns:a16="http://schemas.microsoft.com/office/drawing/2014/main" id="{EA720380-5ABA-8F47-B733-C0354BFF38F6}"/>
              </a:ext>
            </a:extLst>
          </p:cNvPr>
          <p:cNvSpPr>
            <a:spLocks noGrp="1" noChangeArrowheads="1"/>
          </p:cNvSpPr>
          <p:nvPr>
            <p:ph type="sldNum" sz="quarter" idx="5"/>
          </p:nvPr>
        </p:nvSpPr>
        <p:spPr>
          <a:ln/>
        </p:spPr>
        <p:txBody>
          <a:bodyPr/>
          <a:lstStyle/>
          <a:p>
            <a:fld id="{1F640A4D-DDCA-5948-BD20-D6C0235F8A14}" type="slidenum">
              <a:rPr lang="de-DE" altLang="de-DE"/>
              <a:pPr/>
              <a:t>8</a:t>
            </a:fld>
            <a:endParaRPr lang="de-DE" altLang="de-DE"/>
          </a:p>
        </p:txBody>
      </p:sp>
      <p:sp>
        <p:nvSpPr>
          <p:cNvPr id="138242" name="Rectangle 2">
            <a:extLst>
              <a:ext uri="{FF2B5EF4-FFF2-40B4-BE49-F238E27FC236}">
                <a16:creationId xmlns:a16="http://schemas.microsoft.com/office/drawing/2014/main" id="{6D095934-27DB-FE4C-BCB5-B2B4E6B4F6AD}"/>
              </a:ext>
            </a:extLst>
          </p:cNvPr>
          <p:cNvSpPr>
            <a:spLocks noChangeArrowheads="1" noTextEdit="1"/>
          </p:cNvSpPr>
          <p:nvPr>
            <p:ph type="sldImg"/>
          </p:nvPr>
        </p:nvSpPr>
        <p:spPr>
          <a:ln/>
        </p:spPr>
      </p:sp>
      <p:sp>
        <p:nvSpPr>
          <p:cNvPr id="138243" name="Rectangle 3">
            <a:extLst>
              <a:ext uri="{FF2B5EF4-FFF2-40B4-BE49-F238E27FC236}">
                <a16:creationId xmlns:a16="http://schemas.microsoft.com/office/drawing/2014/main" id="{A519F747-76A1-674F-BEA8-EA6B082C807C}"/>
              </a:ext>
            </a:extLst>
          </p:cNvPr>
          <p:cNvSpPr>
            <a:spLocks noGrp="1" noChangeArrowheads="1"/>
          </p:cNvSpPr>
          <p:nvPr>
            <p:ph type="body" idx="1"/>
          </p:nvPr>
        </p:nvSpPr>
        <p:spPr/>
        <p:txBody>
          <a:bodyPr/>
          <a:lstStyle/>
          <a:p>
            <a:endParaRPr lang="de-DE" altLang="de-DE"/>
          </a:p>
          <a:p>
            <a:endParaRPr lang="de-DE" altLang="de-DE"/>
          </a:p>
          <a:p>
            <a:endParaRPr lang="de-DE" altLang="de-DE"/>
          </a:p>
        </p:txBody>
      </p:sp>
      <p:sp>
        <p:nvSpPr>
          <p:cNvPr id="138244" name="Text Box 4">
            <a:extLst>
              <a:ext uri="{FF2B5EF4-FFF2-40B4-BE49-F238E27FC236}">
                <a16:creationId xmlns:a16="http://schemas.microsoft.com/office/drawing/2014/main" id="{ACD1510C-0A76-C740-9B3B-65E50EB43966}"/>
              </a:ext>
            </a:extLst>
          </p:cNvPr>
          <p:cNvSpPr txBox="1">
            <a:spLocks noChangeArrowheads="1"/>
          </p:cNvSpPr>
          <p:nvPr/>
        </p:nvSpPr>
        <p:spPr bwMode="auto">
          <a:xfrm>
            <a:off x="1508125" y="46894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a:p>
        </p:txBody>
      </p:sp>
      <p:sp>
        <p:nvSpPr>
          <p:cNvPr id="138245" name="Rectangle 5">
            <a:extLst>
              <a:ext uri="{FF2B5EF4-FFF2-40B4-BE49-F238E27FC236}">
                <a16:creationId xmlns:a16="http://schemas.microsoft.com/office/drawing/2014/main" id="{6DAD41A4-EE25-464A-8C25-55636AA6B672}"/>
              </a:ext>
            </a:extLst>
          </p:cNvPr>
          <p:cNvSpPr>
            <a:spLocks noChangeArrowheads="1"/>
          </p:cNvSpPr>
          <p:nvPr/>
        </p:nvSpPr>
        <p:spPr bwMode="auto">
          <a:xfrm>
            <a:off x="1066800" y="44958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Times New Roman" panose="02020603050405020304" pitchFamily="18" charset="0"/>
              </a:defRPr>
            </a:lvl1pPr>
            <a:lvl2pPr>
              <a:spcBef>
                <a:spcPct val="30000"/>
              </a:spcBef>
              <a:defRPr sz="1200">
                <a:solidFill>
                  <a:schemeClr val="tx1"/>
                </a:solidFill>
                <a:latin typeface="Times New Roman" panose="02020603050405020304" pitchFamily="18" charset="0"/>
              </a:defRPr>
            </a:lvl2pPr>
            <a:lvl3pPr>
              <a:spcBef>
                <a:spcPct val="30000"/>
              </a:spcBef>
              <a:defRPr sz="1200">
                <a:solidFill>
                  <a:schemeClr val="tx1"/>
                </a:solidFill>
                <a:latin typeface="Times New Roman" panose="02020603050405020304" pitchFamily="18" charset="0"/>
              </a:defRPr>
            </a:lvl3pPr>
            <a:lvl4pPr>
              <a:spcBef>
                <a:spcPct val="30000"/>
              </a:spcBef>
              <a:defRPr sz="1200">
                <a:solidFill>
                  <a:schemeClr val="tx1"/>
                </a:solidFill>
                <a:latin typeface="Times New Roman" panose="02020603050405020304" pitchFamily="18" charset="0"/>
              </a:defRPr>
            </a:lvl4pPr>
            <a:lvl5pPr>
              <a:spcBef>
                <a:spcPct val="30000"/>
              </a:spcBef>
              <a:defRPr sz="1200">
                <a:solidFill>
                  <a:schemeClr val="tx1"/>
                </a:solidFill>
                <a:latin typeface="Times New Roman" panose="02020603050405020304" pitchFamily="18" charset="0"/>
              </a:defRPr>
            </a:lvl5pPr>
            <a:lvl6pPr eaLnBrk="0" fontAlgn="base" hangingPunct="0">
              <a:spcBef>
                <a:spcPct val="30000"/>
              </a:spcBef>
              <a:spcAft>
                <a:spcPct val="0"/>
              </a:spcAft>
              <a:defRPr sz="1200">
                <a:solidFill>
                  <a:schemeClr val="tx1"/>
                </a:solidFill>
                <a:latin typeface="Times New Roman" panose="02020603050405020304" pitchFamily="18" charset="0"/>
              </a:defRPr>
            </a:lvl6pPr>
            <a:lvl7pPr eaLnBrk="0" fontAlgn="base" hangingPunct="0">
              <a:spcBef>
                <a:spcPct val="30000"/>
              </a:spcBef>
              <a:spcAft>
                <a:spcPct val="0"/>
              </a:spcAft>
              <a:defRPr sz="1200">
                <a:solidFill>
                  <a:schemeClr val="tx1"/>
                </a:solidFill>
                <a:latin typeface="Times New Roman" panose="02020603050405020304" pitchFamily="18" charset="0"/>
              </a:defRPr>
            </a:lvl7pPr>
            <a:lvl8pPr eaLnBrk="0" fontAlgn="base" hangingPunct="0">
              <a:spcBef>
                <a:spcPct val="30000"/>
              </a:spcBef>
              <a:spcAft>
                <a:spcPct val="0"/>
              </a:spcAft>
              <a:defRPr sz="1200">
                <a:solidFill>
                  <a:schemeClr val="tx1"/>
                </a:solidFill>
                <a:latin typeface="Times New Roman" panose="02020603050405020304" pitchFamily="18" charset="0"/>
              </a:defRPr>
            </a:lvl8pPr>
            <a:lvl9pPr eaLnBrk="0" fontAlgn="base" hangingPunct="0">
              <a:spcBef>
                <a:spcPct val="30000"/>
              </a:spcBef>
              <a:spcAft>
                <a:spcPct val="0"/>
              </a:spcAft>
              <a:defRPr sz="1200">
                <a:solidFill>
                  <a:schemeClr val="tx1"/>
                </a:solidFill>
                <a:latin typeface="Times New Roman" panose="02020603050405020304" pitchFamily="18" charset="0"/>
              </a:defRPr>
            </a:lvl9pPr>
          </a:lstStyle>
          <a:p>
            <a:r>
              <a:rPr lang="de-DE" altLang="de-DE"/>
              <a:t>Qualitätssicherung</a:t>
            </a:r>
          </a:p>
          <a:p>
            <a:r>
              <a:rPr lang="de-DE" altLang="de-DE"/>
              <a:t>- Berufung sinnvoll in stabilem System des Überflusses</a:t>
            </a:r>
          </a:p>
          <a:p>
            <a:r>
              <a:rPr lang="de-DE" altLang="de-DE"/>
              <a:t>- nunmehr nachsteuern</a:t>
            </a:r>
          </a:p>
          <a:p>
            <a:r>
              <a:rPr lang="de-DE" altLang="de-DE"/>
              <a:t>- unterschiedliche Qualitäten horizontal - vertikal bezogen auf das gesamte Hochschulsystem</a:t>
            </a:r>
          </a:p>
          <a:p>
            <a:endParaRPr lang="de-DE" altLang="de-DE"/>
          </a:p>
          <a:p>
            <a:r>
              <a:rPr lang="de-DE" altLang="de-DE"/>
              <a:t>Evaluation</a:t>
            </a:r>
          </a:p>
          <a:p>
            <a:r>
              <a:rPr lang="de-DE" altLang="de-DE"/>
              <a:t>- zur Rechenschaftslegung und Mittelzuteilung</a:t>
            </a:r>
          </a:p>
          <a:p>
            <a:r>
              <a:rPr lang="de-DE" altLang="de-DE"/>
              <a:t>- Qualitätssicherung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C3A95F-0A42-EF4E-8075-B62E5EA37684}"/>
              </a:ext>
            </a:extLst>
          </p:cNvPr>
          <p:cNvSpPr>
            <a:spLocks noGrp="1" noChangeArrowheads="1"/>
          </p:cNvSpPr>
          <p:nvPr>
            <p:ph type="sldNum" sz="quarter" idx="5"/>
          </p:nvPr>
        </p:nvSpPr>
        <p:spPr>
          <a:ln/>
        </p:spPr>
        <p:txBody>
          <a:bodyPr/>
          <a:lstStyle/>
          <a:p>
            <a:fld id="{EE5E8915-DFD6-A449-935A-81519077E640}" type="slidenum">
              <a:rPr lang="de-DE" altLang="de-DE"/>
              <a:pPr/>
              <a:t>9</a:t>
            </a:fld>
            <a:endParaRPr lang="de-DE" altLang="de-DE"/>
          </a:p>
        </p:txBody>
      </p:sp>
      <p:sp>
        <p:nvSpPr>
          <p:cNvPr id="140290" name="Rectangle 4098">
            <a:extLst>
              <a:ext uri="{FF2B5EF4-FFF2-40B4-BE49-F238E27FC236}">
                <a16:creationId xmlns:a16="http://schemas.microsoft.com/office/drawing/2014/main" id="{8C3090C5-1EA1-CA44-AC13-8732E34BD772}"/>
              </a:ext>
            </a:extLst>
          </p:cNvPr>
          <p:cNvSpPr>
            <a:spLocks noChangeArrowheads="1" noTextEdit="1"/>
          </p:cNvSpPr>
          <p:nvPr>
            <p:ph type="sldImg"/>
          </p:nvPr>
        </p:nvSpPr>
        <p:spPr>
          <a:ln/>
        </p:spPr>
      </p:sp>
      <p:sp>
        <p:nvSpPr>
          <p:cNvPr id="140291" name="Rectangle 4099">
            <a:extLst>
              <a:ext uri="{FF2B5EF4-FFF2-40B4-BE49-F238E27FC236}">
                <a16:creationId xmlns:a16="http://schemas.microsoft.com/office/drawing/2014/main" id="{C80F7909-F7B1-E34E-9214-A91DB9BCD8BE}"/>
              </a:ext>
            </a:extLst>
          </p:cNvPr>
          <p:cNvSpPr>
            <a:spLocks noGrp="1" noChangeArrowheads="1"/>
          </p:cNvSpPr>
          <p:nvPr>
            <p:ph type="body" idx="1"/>
          </p:nvPr>
        </p:nvSpPr>
        <p:spPr/>
        <p:txBody>
          <a:bodyPr/>
          <a:lstStyle/>
          <a:p>
            <a:r>
              <a:rPr lang="de-DE" altLang="de-DE" b="1" i="1"/>
              <a:t>Die CD-Rom mit dem Studienführer würde ich am Ende des Vortrages einlegen, und dies hier nur vorankündigen..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201EE1-942B-6E43-8C05-53A7F4C94DA6}"/>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F62B053-143A-0440-8AC7-EA8B90A424C9}"/>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oliennummernplatzhalter 3">
            <a:extLst>
              <a:ext uri="{FF2B5EF4-FFF2-40B4-BE49-F238E27FC236}">
                <a16:creationId xmlns:a16="http://schemas.microsoft.com/office/drawing/2014/main" id="{AA5F2F81-FDCF-DE4D-9BD5-68AF04CD1EA4}"/>
              </a:ext>
            </a:extLst>
          </p:cNvPr>
          <p:cNvSpPr>
            <a:spLocks noGrp="1"/>
          </p:cNvSpPr>
          <p:nvPr>
            <p:ph type="sldNum" sz="quarter" idx="10"/>
          </p:nvPr>
        </p:nvSpPr>
        <p:spPr/>
        <p:txBody>
          <a:bodyPr/>
          <a:lstStyle>
            <a:lvl1pPr>
              <a:defRPr/>
            </a:lvl1pPr>
          </a:lstStyle>
          <a:p>
            <a:fld id="{8085097A-27DA-4E47-BF32-C19648380656}" type="slidenum">
              <a:rPr lang="de-DE" altLang="de-DE"/>
              <a:pPr/>
              <a:t>‹Nr.›</a:t>
            </a:fld>
            <a:endParaRPr lang="de-DE" altLang="de-DE" b="0"/>
          </a:p>
        </p:txBody>
      </p:sp>
    </p:spTree>
    <p:extLst>
      <p:ext uri="{BB962C8B-B14F-4D97-AF65-F5344CB8AC3E}">
        <p14:creationId xmlns:p14="http://schemas.microsoft.com/office/powerpoint/2010/main" val="1355786051"/>
      </p:ext>
    </p:extLst>
  </p:cSld>
  <p:clrMapOvr>
    <a:masterClrMapping/>
  </p:clrMapOvr>
  <p:transition spd="slow">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7A67B-D48C-CE4B-B26F-E39584FA7A53}"/>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a:extLst>
              <a:ext uri="{FF2B5EF4-FFF2-40B4-BE49-F238E27FC236}">
                <a16:creationId xmlns:a16="http://schemas.microsoft.com/office/drawing/2014/main" id="{814BB888-3F6C-AD4E-B50A-8BEA902B785F}"/>
              </a:ext>
            </a:extLst>
          </p:cNvPr>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6C8FFD71-24A4-8346-9D2F-C3B11F14AD5C}"/>
              </a:ext>
            </a:extLst>
          </p:cNvPr>
          <p:cNvSpPr>
            <a:spLocks noGrp="1"/>
          </p:cNvSpPr>
          <p:nvPr>
            <p:ph type="sldNum" sz="quarter" idx="10"/>
          </p:nvPr>
        </p:nvSpPr>
        <p:spPr/>
        <p:txBody>
          <a:bodyPr/>
          <a:lstStyle>
            <a:lvl1pPr>
              <a:defRPr/>
            </a:lvl1pPr>
          </a:lstStyle>
          <a:p>
            <a:fld id="{AAFFA212-E395-1F43-B5AC-A735E29E4E46}" type="slidenum">
              <a:rPr lang="de-DE" altLang="de-DE"/>
              <a:pPr/>
              <a:t>‹Nr.›</a:t>
            </a:fld>
            <a:endParaRPr lang="de-DE" altLang="de-DE" b="0"/>
          </a:p>
        </p:txBody>
      </p:sp>
    </p:spTree>
    <p:extLst>
      <p:ext uri="{BB962C8B-B14F-4D97-AF65-F5344CB8AC3E}">
        <p14:creationId xmlns:p14="http://schemas.microsoft.com/office/powerpoint/2010/main" val="985046924"/>
      </p:ext>
    </p:extLst>
  </p:cSld>
  <p:clrMapOvr>
    <a:masterClrMapping/>
  </p:clrMapOvr>
  <p:transition spd="slow">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19FDB14-BF0E-DA46-AA5A-F7F5B919FE40}"/>
              </a:ext>
            </a:extLst>
          </p:cNvPr>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EFA60E8-04F5-2641-A748-B7E93BC1CCE5}"/>
              </a:ext>
            </a:extLst>
          </p:cNvPr>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E1A004ED-FC36-9D4E-8876-00E49465F23B}"/>
              </a:ext>
            </a:extLst>
          </p:cNvPr>
          <p:cNvSpPr>
            <a:spLocks noGrp="1"/>
          </p:cNvSpPr>
          <p:nvPr>
            <p:ph type="sldNum" sz="quarter" idx="10"/>
          </p:nvPr>
        </p:nvSpPr>
        <p:spPr/>
        <p:txBody>
          <a:bodyPr/>
          <a:lstStyle>
            <a:lvl1pPr>
              <a:defRPr/>
            </a:lvl1pPr>
          </a:lstStyle>
          <a:p>
            <a:fld id="{8B2C799E-F261-F74B-8D9C-FD12B8A07393}" type="slidenum">
              <a:rPr lang="de-DE" altLang="de-DE"/>
              <a:pPr/>
              <a:t>‹Nr.›</a:t>
            </a:fld>
            <a:endParaRPr lang="de-DE" altLang="de-DE" b="0"/>
          </a:p>
        </p:txBody>
      </p:sp>
    </p:spTree>
    <p:extLst>
      <p:ext uri="{BB962C8B-B14F-4D97-AF65-F5344CB8AC3E}">
        <p14:creationId xmlns:p14="http://schemas.microsoft.com/office/powerpoint/2010/main" val="1873392008"/>
      </p:ext>
    </p:extLst>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DDB599-4195-0640-AA7C-E6D51102619D}"/>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51F705A7-A397-A746-B09B-E759DE3664CB}"/>
              </a:ext>
            </a:extLst>
          </p:cNvPr>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a:extLst>
              <a:ext uri="{FF2B5EF4-FFF2-40B4-BE49-F238E27FC236}">
                <a16:creationId xmlns:a16="http://schemas.microsoft.com/office/drawing/2014/main" id="{ADBF66F6-473D-D24B-B033-50B1C0B5EBC6}"/>
              </a:ext>
            </a:extLst>
          </p:cNvPr>
          <p:cNvSpPr>
            <a:spLocks noGrp="1"/>
          </p:cNvSpPr>
          <p:nvPr>
            <p:ph type="sldNum" sz="quarter" idx="10"/>
          </p:nvPr>
        </p:nvSpPr>
        <p:spPr/>
        <p:txBody>
          <a:bodyPr/>
          <a:lstStyle>
            <a:lvl1pPr>
              <a:defRPr/>
            </a:lvl1pPr>
          </a:lstStyle>
          <a:p>
            <a:fld id="{27CD5F21-B4ED-8846-B87D-CF85F8ACD3EE}" type="slidenum">
              <a:rPr lang="de-DE" altLang="de-DE"/>
              <a:pPr/>
              <a:t>‹Nr.›</a:t>
            </a:fld>
            <a:endParaRPr lang="de-DE" altLang="de-DE" b="0"/>
          </a:p>
        </p:txBody>
      </p:sp>
    </p:spTree>
    <p:extLst>
      <p:ext uri="{BB962C8B-B14F-4D97-AF65-F5344CB8AC3E}">
        <p14:creationId xmlns:p14="http://schemas.microsoft.com/office/powerpoint/2010/main" val="162543212"/>
      </p:ext>
    </p:extLst>
  </p:cSld>
  <p:clrMapOvr>
    <a:masterClrMapping/>
  </p:clrMapOvr>
  <p:transition spd="slow">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B4AB-A3AE-AF49-92A3-DCC3A43C07DB}"/>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415BADC-6EE0-0041-B8E2-F1A8EB80B91A}"/>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oliennummernplatzhalter 3">
            <a:extLst>
              <a:ext uri="{FF2B5EF4-FFF2-40B4-BE49-F238E27FC236}">
                <a16:creationId xmlns:a16="http://schemas.microsoft.com/office/drawing/2014/main" id="{B9156D0C-7049-0440-9B0A-8C72DA9F9532}"/>
              </a:ext>
            </a:extLst>
          </p:cNvPr>
          <p:cNvSpPr>
            <a:spLocks noGrp="1"/>
          </p:cNvSpPr>
          <p:nvPr>
            <p:ph type="sldNum" sz="quarter" idx="10"/>
          </p:nvPr>
        </p:nvSpPr>
        <p:spPr/>
        <p:txBody>
          <a:bodyPr/>
          <a:lstStyle>
            <a:lvl1pPr>
              <a:defRPr/>
            </a:lvl1pPr>
          </a:lstStyle>
          <a:p>
            <a:fld id="{48145EC3-BD3B-A945-B5D1-F09461893D19}" type="slidenum">
              <a:rPr lang="de-DE" altLang="de-DE"/>
              <a:pPr/>
              <a:t>‹Nr.›</a:t>
            </a:fld>
            <a:endParaRPr lang="de-DE" altLang="de-DE" b="0"/>
          </a:p>
        </p:txBody>
      </p:sp>
    </p:spTree>
    <p:extLst>
      <p:ext uri="{BB962C8B-B14F-4D97-AF65-F5344CB8AC3E}">
        <p14:creationId xmlns:p14="http://schemas.microsoft.com/office/powerpoint/2010/main" val="773587044"/>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1D04CE-91AD-D14D-BC84-2B044E9ADB80}"/>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a:extLst>
              <a:ext uri="{FF2B5EF4-FFF2-40B4-BE49-F238E27FC236}">
                <a16:creationId xmlns:a16="http://schemas.microsoft.com/office/drawing/2014/main" id="{418D9FDE-E55F-DD4B-AF1F-B67111376951}"/>
              </a:ext>
            </a:extLst>
          </p:cNvPr>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DF25B6E-8352-BC41-B692-64DD0949D167}"/>
              </a:ext>
            </a:extLst>
          </p:cNvPr>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a:extLst>
              <a:ext uri="{FF2B5EF4-FFF2-40B4-BE49-F238E27FC236}">
                <a16:creationId xmlns:a16="http://schemas.microsoft.com/office/drawing/2014/main" id="{C3EC8871-EE4A-BE4D-938C-CE04B6DB1340}"/>
              </a:ext>
            </a:extLst>
          </p:cNvPr>
          <p:cNvSpPr>
            <a:spLocks noGrp="1"/>
          </p:cNvSpPr>
          <p:nvPr>
            <p:ph type="sldNum" sz="quarter" idx="10"/>
          </p:nvPr>
        </p:nvSpPr>
        <p:spPr/>
        <p:txBody>
          <a:bodyPr/>
          <a:lstStyle>
            <a:lvl1pPr>
              <a:defRPr/>
            </a:lvl1pPr>
          </a:lstStyle>
          <a:p>
            <a:fld id="{FD30A705-9E2E-0344-9EB5-F47B6ADFC31C}" type="slidenum">
              <a:rPr lang="de-DE" altLang="de-DE"/>
              <a:pPr/>
              <a:t>‹Nr.›</a:t>
            </a:fld>
            <a:endParaRPr lang="de-DE" altLang="de-DE" b="0"/>
          </a:p>
        </p:txBody>
      </p:sp>
    </p:spTree>
    <p:extLst>
      <p:ext uri="{BB962C8B-B14F-4D97-AF65-F5344CB8AC3E}">
        <p14:creationId xmlns:p14="http://schemas.microsoft.com/office/powerpoint/2010/main" val="2178467133"/>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E0AADD-ED18-0C41-A560-B220B7DAD6BC}"/>
              </a:ext>
            </a:extLst>
          </p:cNvPr>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a:extLst>
              <a:ext uri="{FF2B5EF4-FFF2-40B4-BE49-F238E27FC236}">
                <a16:creationId xmlns:a16="http://schemas.microsoft.com/office/drawing/2014/main" id="{D6BA715B-D557-814C-950B-6609A837F842}"/>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6E01A24-CB8A-C646-9722-CF9A72A9EA5E}"/>
              </a:ext>
            </a:extLst>
          </p:cNvPr>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E9FA8F49-42E1-FC45-9F65-49501DB90678}"/>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5C34EE6-7F38-7244-BC27-908C6C883A2E}"/>
              </a:ext>
            </a:extLst>
          </p:cNvPr>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oliennummernplatzhalter 6">
            <a:extLst>
              <a:ext uri="{FF2B5EF4-FFF2-40B4-BE49-F238E27FC236}">
                <a16:creationId xmlns:a16="http://schemas.microsoft.com/office/drawing/2014/main" id="{6620FFD5-B43F-2B44-B5D2-8F8BB89EF98D}"/>
              </a:ext>
            </a:extLst>
          </p:cNvPr>
          <p:cNvSpPr>
            <a:spLocks noGrp="1"/>
          </p:cNvSpPr>
          <p:nvPr>
            <p:ph type="sldNum" sz="quarter" idx="10"/>
          </p:nvPr>
        </p:nvSpPr>
        <p:spPr/>
        <p:txBody>
          <a:bodyPr/>
          <a:lstStyle>
            <a:lvl1pPr>
              <a:defRPr/>
            </a:lvl1pPr>
          </a:lstStyle>
          <a:p>
            <a:fld id="{AF020F88-5BBC-FC44-AD6D-52E2F5DF880D}" type="slidenum">
              <a:rPr lang="de-DE" altLang="de-DE"/>
              <a:pPr/>
              <a:t>‹Nr.›</a:t>
            </a:fld>
            <a:endParaRPr lang="de-DE" altLang="de-DE" b="0"/>
          </a:p>
        </p:txBody>
      </p:sp>
    </p:spTree>
    <p:extLst>
      <p:ext uri="{BB962C8B-B14F-4D97-AF65-F5344CB8AC3E}">
        <p14:creationId xmlns:p14="http://schemas.microsoft.com/office/powerpoint/2010/main" val="3706074171"/>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4D2F23-7545-7845-A961-4262F7337D52}"/>
              </a:ext>
            </a:extLst>
          </p:cNvPr>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Foliennummernplatzhalter 2">
            <a:extLst>
              <a:ext uri="{FF2B5EF4-FFF2-40B4-BE49-F238E27FC236}">
                <a16:creationId xmlns:a16="http://schemas.microsoft.com/office/drawing/2014/main" id="{54466E9F-7983-334A-A99B-0371C27847B8}"/>
              </a:ext>
            </a:extLst>
          </p:cNvPr>
          <p:cNvSpPr>
            <a:spLocks noGrp="1"/>
          </p:cNvSpPr>
          <p:nvPr>
            <p:ph type="sldNum" sz="quarter" idx="10"/>
          </p:nvPr>
        </p:nvSpPr>
        <p:spPr/>
        <p:txBody>
          <a:bodyPr/>
          <a:lstStyle>
            <a:lvl1pPr>
              <a:defRPr/>
            </a:lvl1pPr>
          </a:lstStyle>
          <a:p>
            <a:fld id="{766A0B0E-065F-F645-91CE-C23CEBECF76D}" type="slidenum">
              <a:rPr lang="de-DE" altLang="de-DE"/>
              <a:pPr/>
              <a:t>‹Nr.›</a:t>
            </a:fld>
            <a:endParaRPr lang="de-DE" altLang="de-DE" b="0"/>
          </a:p>
        </p:txBody>
      </p:sp>
    </p:spTree>
    <p:extLst>
      <p:ext uri="{BB962C8B-B14F-4D97-AF65-F5344CB8AC3E}">
        <p14:creationId xmlns:p14="http://schemas.microsoft.com/office/powerpoint/2010/main" val="222268888"/>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4A261D74-3396-1C4D-AB16-9AD58253F86D}"/>
              </a:ext>
            </a:extLst>
          </p:cNvPr>
          <p:cNvSpPr>
            <a:spLocks noGrp="1"/>
          </p:cNvSpPr>
          <p:nvPr>
            <p:ph type="sldNum" sz="quarter" idx="10"/>
          </p:nvPr>
        </p:nvSpPr>
        <p:spPr/>
        <p:txBody>
          <a:bodyPr/>
          <a:lstStyle>
            <a:lvl1pPr>
              <a:defRPr/>
            </a:lvl1pPr>
          </a:lstStyle>
          <a:p>
            <a:fld id="{FF0496E4-ACDD-F34D-BB7D-CE103A16F976}" type="slidenum">
              <a:rPr lang="de-DE" altLang="de-DE"/>
              <a:pPr/>
              <a:t>‹Nr.›</a:t>
            </a:fld>
            <a:endParaRPr lang="de-DE" altLang="de-DE" b="0"/>
          </a:p>
        </p:txBody>
      </p:sp>
    </p:spTree>
    <p:extLst>
      <p:ext uri="{BB962C8B-B14F-4D97-AF65-F5344CB8AC3E}">
        <p14:creationId xmlns:p14="http://schemas.microsoft.com/office/powerpoint/2010/main" val="3784791007"/>
      </p:ext>
    </p:extLst>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AAA41-2542-4D41-A7A2-14A227E4C01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1526649-0BC2-9C4F-BF0A-B965E081D1E6}"/>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16A856EF-3EB0-5B44-95D6-0B13F6A81E8F}"/>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oliennummernplatzhalter 4">
            <a:extLst>
              <a:ext uri="{FF2B5EF4-FFF2-40B4-BE49-F238E27FC236}">
                <a16:creationId xmlns:a16="http://schemas.microsoft.com/office/drawing/2014/main" id="{04BFE725-8A41-4146-BB2E-F49C7A6AA383}"/>
              </a:ext>
            </a:extLst>
          </p:cNvPr>
          <p:cNvSpPr>
            <a:spLocks noGrp="1"/>
          </p:cNvSpPr>
          <p:nvPr>
            <p:ph type="sldNum" sz="quarter" idx="10"/>
          </p:nvPr>
        </p:nvSpPr>
        <p:spPr/>
        <p:txBody>
          <a:bodyPr/>
          <a:lstStyle>
            <a:lvl1pPr>
              <a:defRPr/>
            </a:lvl1pPr>
          </a:lstStyle>
          <a:p>
            <a:fld id="{ECB494F2-CCF4-6242-BE7E-4F83C8309BDC}" type="slidenum">
              <a:rPr lang="de-DE" altLang="de-DE"/>
              <a:pPr/>
              <a:t>‹Nr.›</a:t>
            </a:fld>
            <a:endParaRPr lang="de-DE" altLang="de-DE" b="0"/>
          </a:p>
        </p:txBody>
      </p:sp>
    </p:spTree>
    <p:extLst>
      <p:ext uri="{BB962C8B-B14F-4D97-AF65-F5344CB8AC3E}">
        <p14:creationId xmlns:p14="http://schemas.microsoft.com/office/powerpoint/2010/main" val="3404580028"/>
      </p:ext>
    </p:extLst>
  </p:cSld>
  <p:clrMapOvr>
    <a:masterClrMapping/>
  </p:clrMapOvr>
  <p:transition spd="slow">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ECF32-021F-9F43-A7C6-846D6E3A9AE3}"/>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987134E7-D1BD-D14B-A14B-55D9D74D6E8E}"/>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F9E67E-AB31-D64A-AAF1-674C44B60B50}"/>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oliennummernplatzhalter 4">
            <a:extLst>
              <a:ext uri="{FF2B5EF4-FFF2-40B4-BE49-F238E27FC236}">
                <a16:creationId xmlns:a16="http://schemas.microsoft.com/office/drawing/2014/main" id="{3C8B23DD-A381-5745-B962-13E5FE5DF005}"/>
              </a:ext>
            </a:extLst>
          </p:cNvPr>
          <p:cNvSpPr>
            <a:spLocks noGrp="1"/>
          </p:cNvSpPr>
          <p:nvPr>
            <p:ph type="sldNum" sz="quarter" idx="10"/>
          </p:nvPr>
        </p:nvSpPr>
        <p:spPr/>
        <p:txBody>
          <a:bodyPr/>
          <a:lstStyle>
            <a:lvl1pPr>
              <a:defRPr/>
            </a:lvl1pPr>
          </a:lstStyle>
          <a:p>
            <a:fld id="{618BBBF2-F27C-C44B-BD83-C318B5D30362}" type="slidenum">
              <a:rPr lang="de-DE" altLang="de-DE"/>
              <a:pPr/>
              <a:t>‹Nr.›</a:t>
            </a:fld>
            <a:endParaRPr lang="de-DE" altLang="de-DE" b="0"/>
          </a:p>
        </p:txBody>
      </p:sp>
    </p:spTree>
    <p:extLst>
      <p:ext uri="{BB962C8B-B14F-4D97-AF65-F5344CB8AC3E}">
        <p14:creationId xmlns:p14="http://schemas.microsoft.com/office/powerpoint/2010/main" val="3286943609"/>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a:extLst>
              <a:ext uri="{FF2B5EF4-FFF2-40B4-BE49-F238E27FC236}">
                <a16:creationId xmlns:a16="http://schemas.microsoft.com/office/drawing/2014/main" id="{116A062A-C929-2F4A-9C2E-592158041ACB}"/>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lvl1pPr>
          </a:lstStyle>
          <a:p>
            <a:fld id="{2AC9F4C7-B829-5442-9D5D-284F12DA25C3}" type="slidenum">
              <a:rPr lang="de-DE" altLang="de-DE"/>
              <a:pPr/>
              <a:t>‹Nr.›</a:t>
            </a:fld>
            <a:endParaRPr lang="de-DE" altLang="de-DE" b="0"/>
          </a:p>
        </p:txBody>
      </p:sp>
      <p:pic>
        <p:nvPicPr>
          <p:cNvPr id="1031" name="Picture 7">
            <a:extLst>
              <a:ext uri="{FF2B5EF4-FFF2-40B4-BE49-F238E27FC236}">
                <a16:creationId xmlns:a16="http://schemas.microsoft.com/office/drawing/2014/main" id="{31E4130B-A155-8847-9974-6F4BA3C9278E}"/>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zoom dir="in"/>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1.emf"/><Relationship Id="rId5" Type="http://schemas.openxmlformats.org/officeDocument/2006/relationships/oleObject" Target="../embeddings/oleObject14.bin"/><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12.emf"/><Relationship Id="rId5" Type="http://schemas.openxmlformats.org/officeDocument/2006/relationships/oleObject" Target="../embeddings/oleObject15.bin"/><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9.emf"/><Relationship Id="rId5" Type="http://schemas.openxmlformats.org/officeDocument/2006/relationships/oleObject" Target="../embeddings/oleObject16.bin"/><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8.emf"/><Relationship Id="rId5" Type="http://schemas.openxmlformats.org/officeDocument/2006/relationships/oleObject" Target="../embeddings/oleObject17.bin"/><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22.bin"/><Relationship Id="rId18" Type="http://schemas.openxmlformats.org/officeDocument/2006/relationships/image" Target="../media/image12.emf"/><Relationship Id="rId3" Type="http://schemas.openxmlformats.org/officeDocument/2006/relationships/notesSlide" Target="../notesSlides/notesSlide18.xml"/><Relationship Id="rId7" Type="http://schemas.openxmlformats.org/officeDocument/2006/relationships/oleObject" Target="../embeddings/oleObject19.bin"/><Relationship Id="rId12" Type="http://schemas.openxmlformats.org/officeDocument/2006/relationships/image" Target="../media/image9.emf"/><Relationship Id="rId17" Type="http://schemas.openxmlformats.org/officeDocument/2006/relationships/oleObject" Target="../embeddings/oleObject24.bin"/><Relationship Id="rId2" Type="http://schemas.openxmlformats.org/officeDocument/2006/relationships/slideLayout" Target="../slideLayouts/slideLayout7.xml"/><Relationship Id="rId16" Type="http://schemas.openxmlformats.org/officeDocument/2006/relationships/image" Target="../media/image11.emf"/><Relationship Id="rId1" Type="http://schemas.openxmlformats.org/officeDocument/2006/relationships/vmlDrawing" Target="../drawings/vmlDrawing11.vml"/><Relationship Id="rId6" Type="http://schemas.openxmlformats.org/officeDocument/2006/relationships/image" Target="../media/image6.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8.emf"/><Relationship Id="rId4" Type="http://schemas.openxmlformats.org/officeDocument/2006/relationships/image" Target="../media/image1.png"/><Relationship Id="rId9" Type="http://schemas.openxmlformats.org/officeDocument/2006/relationships/oleObject" Target="../embeddings/oleObject20.bin"/><Relationship Id="rId1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3.emf"/><Relationship Id="rId4" Type="http://schemas.openxmlformats.org/officeDocument/2006/relationships/oleObject" Target="../embeddings/oleObject26.bin"/></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7.bin"/><Relationship Id="rId18" Type="http://schemas.openxmlformats.org/officeDocument/2006/relationships/image" Target="../media/image12.emf"/><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image" Target="../media/image9.emf"/><Relationship Id="rId17" Type="http://schemas.openxmlformats.org/officeDocument/2006/relationships/oleObject" Target="../embeddings/oleObject9.bin"/><Relationship Id="rId2" Type="http://schemas.openxmlformats.org/officeDocument/2006/relationships/slideLayout" Target="../slideLayouts/slideLayout7.xml"/><Relationship Id="rId16" Type="http://schemas.openxmlformats.org/officeDocument/2006/relationships/image" Target="../media/image11.emf"/><Relationship Id="rId20" Type="http://schemas.openxmlformats.org/officeDocument/2006/relationships/image" Target="../media/image3.emf"/><Relationship Id="rId1" Type="http://schemas.openxmlformats.org/officeDocument/2006/relationships/vmlDrawing" Target="../drawings/vmlDrawing3.vml"/><Relationship Id="rId6" Type="http://schemas.openxmlformats.org/officeDocument/2006/relationships/image" Target="../media/image6.e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8.emf"/><Relationship Id="rId19" Type="http://schemas.openxmlformats.org/officeDocument/2006/relationships/oleObject" Target="../embeddings/oleObject10.bin"/><Relationship Id="rId4" Type="http://schemas.openxmlformats.org/officeDocument/2006/relationships/image" Target="../media/image1.png"/><Relationship Id="rId9" Type="http://schemas.openxmlformats.org/officeDocument/2006/relationships/oleObject" Target="../embeddings/oleObject5.bin"/><Relationship Id="rId1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emf"/><Relationship Id="rId5" Type="http://schemas.openxmlformats.org/officeDocument/2006/relationships/oleObject" Target="../embeddings/oleObject11.bin"/><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13.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C9AA3995-13BB-B540-979F-2D11D6A44AB7}"/>
              </a:ext>
            </a:extLst>
          </p:cNvPr>
          <p:cNvSpPr>
            <a:spLocks noGrp="1"/>
          </p:cNvSpPr>
          <p:nvPr>
            <p:ph type="sldNum" sz="quarter" idx="10"/>
          </p:nvPr>
        </p:nvSpPr>
        <p:spPr/>
        <p:txBody>
          <a:bodyPr/>
          <a:lstStyle/>
          <a:p>
            <a:fld id="{00308B18-C595-F644-BD32-EA4B9881563A}" type="slidenum">
              <a:rPr lang="de-DE" altLang="de-DE"/>
              <a:pPr/>
              <a:t>1</a:t>
            </a:fld>
            <a:endParaRPr lang="de-DE" altLang="de-DE" b="0"/>
          </a:p>
        </p:txBody>
      </p:sp>
      <p:sp>
        <p:nvSpPr>
          <p:cNvPr id="149506" name="Text Box 2">
            <a:extLst>
              <a:ext uri="{FF2B5EF4-FFF2-40B4-BE49-F238E27FC236}">
                <a16:creationId xmlns:a16="http://schemas.microsoft.com/office/drawing/2014/main" id="{AC6D790F-A22E-9847-86FE-23A9406BE854}"/>
              </a:ext>
            </a:extLst>
          </p:cNvPr>
          <p:cNvSpPr txBox="1">
            <a:spLocks noChangeArrowheads="1"/>
          </p:cNvSpPr>
          <p:nvPr/>
        </p:nvSpPr>
        <p:spPr bwMode="auto">
          <a:xfrm>
            <a:off x="2498725" y="19462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a:p>
        </p:txBody>
      </p:sp>
      <p:pic>
        <p:nvPicPr>
          <p:cNvPr id="149507" name="Picture 3">
            <a:extLst>
              <a:ext uri="{FF2B5EF4-FFF2-40B4-BE49-F238E27FC236}">
                <a16:creationId xmlns:a16="http://schemas.microsoft.com/office/drawing/2014/main" id="{E0E3B3D6-D2EF-ED4A-AB3E-33837898F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8600"/>
            <a:ext cx="3881438" cy="617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7CBDC081-1FFE-BD46-8057-1F7765BF3FAA}"/>
              </a:ext>
            </a:extLst>
          </p:cNvPr>
          <p:cNvSpPr>
            <a:spLocks noGrp="1"/>
          </p:cNvSpPr>
          <p:nvPr>
            <p:ph type="sldNum" sz="quarter" idx="10"/>
          </p:nvPr>
        </p:nvSpPr>
        <p:spPr/>
        <p:txBody>
          <a:bodyPr/>
          <a:lstStyle/>
          <a:p>
            <a:fld id="{593B05AD-5DBB-4849-B22E-EDA067181D4D}" type="slidenum">
              <a:rPr lang="de-DE" altLang="de-DE"/>
              <a:pPr/>
              <a:t>10</a:t>
            </a:fld>
            <a:endParaRPr lang="de-DE" altLang="de-DE" b="0"/>
          </a:p>
        </p:txBody>
      </p:sp>
      <p:sp>
        <p:nvSpPr>
          <p:cNvPr id="182274" name="Text Box 2">
            <a:extLst>
              <a:ext uri="{FF2B5EF4-FFF2-40B4-BE49-F238E27FC236}">
                <a16:creationId xmlns:a16="http://schemas.microsoft.com/office/drawing/2014/main" id="{EE3A0ABB-89D4-4747-83FD-29A1FA78786D}"/>
              </a:ext>
            </a:extLst>
          </p:cNvPr>
          <p:cNvSpPr txBox="1">
            <a:spLocks noChangeArrowheads="1"/>
          </p:cNvSpPr>
          <p:nvPr/>
        </p:nvSpPr>
        <p:spPr bwMode="auto">
          <a:xfrm>
            <a:off x="838200" y="609600"/>
            <a:ext cx="7391400" cy="485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600" b="1"/>
              <a:t>London (dpa).</a:t>
            </a:r>
            <a:r>
              <a:rPr lang="de-DE" altLang="de-DE" sz="2600"/>
              <a:t> Ein Lehrstuhl für die Verköstigung von Fluggästen wird bald an der englischen Univer-sität von Surrey in Guildford eingerichtet. Der Pro-fessor für Flugzeugnahrung wird von der International Flight Catering Association (IFCA) mit 1,6 Millionen Mark über fünf Jahr hinweg finanziert. Nach einem Bericht der Londoner Zeitung „The Guardian“ ist es gut möglich, dass Studenten bald einen Magistertitel im Fach Flugzeugnahrung erwerben. Es wird aber bezweifelt, dass man über das Thema auch promovie-ren könne. Der künftige Studienschwerpunkt werde vom Lehrstuhlinhaber abhängen.“</a:t>
            </a:r>
          </a:p>
        </p:txBody>
      </p:sp>
      <p:sp>
        <p:nvSpPr>
          <p:cNvPr id="182275" name="Rectangle 3">
            <a:extLst>
              <a:ext uri="{FF2B5EF4-FFF2-40B4-BE49-F238E27FC236}">
                <a16:creationId xmlns:a16="http://schemas.microsoft.com/office/drawing/2014/main" id="{FC9E10FF-0FC8-494B-A42D-2E602FFFF2EF}"/>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profilierte Hochschule</a:t>
            </a:r>
            <a:endParaRPr lang="de-DE" altLang="de-DE">
              <a:solidFill>
                <a:schemeClr val="bg1"/>
              </a:solidFill>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additive="base">
                                        <p:cTn id="7" dur="500" fill="hold"/>
                                        <p:tgtEl>
                                          <p:spTgt spid="182275"/>
                                        </p:tgtEl>
                                        <p:attrNameLst>
                                          <p:attrName>ppt_x</p:attrName>
                                        </p:attrNameLst>
                                      </p:cBhvr>
                                      <p:tavLst>
                                        <p:tav tm="0">
                                          <p:val>
                                            <p:strVal val="#ppt_x"/>
                                          </p:val>
                                        </p:tav>
                                        <p:tav tm="100000">
                                          <p:val>
                                            <p:strVal val="#ppt_x"/>
                                          </p:val>
                                        </p:tav>
                                      </p:tavLst>
                                    </p:anim>
                                    <p:anim calcmode="lin" valueType="num">
                                      <p:cBhvr additive="base">
                                        <p:cTn id="8" dur="500" fill="hold"/>
                                        <p:tgtEl>
                                          <p:spTgt spid="18227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2274"/>
                                        </p:tgtEl>
                                        <p:attrNameLst>
                                          <p:attrName>style.visibility</p:attrName>
                                        </p:attrNameLst>
                                      </p:cBhvr>
                                      <p:to>
                                        <p:strVal val="visible"/>
                                      </p:to>
                                    </p:set>
                                    <p:anim calcmode="lin" valueType="num">
                                      <p:cBhvr additive="base">
                                        <p:cTn id="13" dur="500" fill="hold"/>
                                        <p:tgtEl>
                                          <p:spTgt spid="182274"/>
                                        </p:tgtEl>
                                        <p:attrNameLst>
                                          <p:attrName>ppt_x</p:attrName>
                                        </p:attrNameLst>
                                      </p:cBhvr>
                                      <p:tavLst>
                                        <p:tav tm="0">
                                          <p:val>
                                            <p:strVal val="0-#ppt_w/2"/>
                                          </p:val>
                                        </p:tav>
                                        <p:tav tm="100000">
                                          <p:val>
                                            <p:strVal val="#ppt_x"/>
                                          </p:val>
                                        </p:tav>
                                      </p:tavLst>
                                    </p:anim>
                                    <p:anim calcmode="lin" valueType="num">
                                      <p:cBhvr additive="base">
                                        <p:cTn id="14" dur="500" fill="hold"/>
                                        <p:tgtEl>
                                          <p:spTgt spid="182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a:extLst>
              <a:ext uri="{FF2B5EF4-FFF2-40B4-BE49-F238E27FC236}">
                <a16:creationId xmlns:a16="http://schemas.microsoft.com/office/drawing/2014/main" id="{9F075856-3CEC-624F-B311-FEB4C77793B1}"/>
              </a:ext>
            </a:extLst>
          </p:cNvPr>
          <p:cNvSpPr>
            <a:spLocks noGrp="1"/>
          </p:cNvSpPr>
          <p:nvPr>
            <p:ph type="sldNum" sz="quarter" idx="10"/>
          </p:nvPr>
        </p:nvSpPr>
        <p:spPr/>
        <p:txBody>
          <a:bodyPr/>
          <a:lstStyle/>
          <a:p>
            <a:fld id="{2BD37507-56DE-B742-9EC4-691669B63520}" type="slidenum">
              <a:rPr lang="de-DE" altLang="de-DE"/>
              <a:pPr/>
              <a:t>11</a:t>
            </a:fld>
            <a:endParaRPr lang="de-DE" altLang="de-DE" b="0"/>
          </a:p>
        </p:txBody>
      </p:sp>
      <p:pic>
        <p:nvPicPr>
          <p:cNvPr id="141314" name="Picture 1026">
            <a:extLst>
              <a:ext uri="{FF2B5EF4-FFF2-40B4-BE49-F238E27FC236}">
                <a16:creationId xmlns:a16="http://schemas.microsoft.com/office/drawing/2014/main" id="{BF21064F-AE48-7E4D-B4F4-EF84E9C3858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1320" name="Object 1032">
            <a:extLst>
              <a:ext uri="{FF2B5EF4-FFF2-40B4-BE49-F238E27FC236}">
                <a16:creationId xmlns:a16="http://schemas.microsoft.com/office/drawing/2014/main" id="{7B1F5E55-3FEE-0648-B015-49FA013D806C}"/>
              </a:ext>
            </a:extLst>
          </p:cNvPr>
          <p:cNvGraphicFramePr>
            <a:graphicFrameLocks noChangeAspect="1"/>
          </p:cNvGraphicFramePr>
          <p:nvPr/>
        </p:nvGraphicFramePr>
        <p:xfrm>
          <a:off x="2438400" y="2209800"/>
          <a:ext cx="2743200" cy="2697163"/>
        </p:xfrm>
        <a:graphic>
          <a:graphicData uri="http://schemas.openxmlformats.org/presentationml/2006/ole">
            <mc:AlternateContent xmlns:mc="http://schemas.openxmlformats.org/markup-compatibility/2006">
              <mc:Choice xmlns:v="urn:schemas-microsoft-com:vml" Requires="v">
                <p:oleObj spid="_x0000_s141327" name="Clip" r:id="rId5" imgW="1092200" imgH="1066800" progId="MS_ClipArt_Gallery.2">
                  <p:embed/>
                </p:oleObj>
              </mc:Choice>
              <mc:Fallback>
                <p:oleObj name="Clip" r:id="rId5" imgW="1092200" imgH="1066800" progId="MS_ClipArt_Gallery.2">
                  <p:embed/>
                  <p:pic>
                    <p:nvPicPr>
                      <p:cNvPr id="0" name="Object 10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2209800"/>
                        <a:ext cx="2743200" cy="2697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1324" name="AutoShape 1036">
            <a:extLst>
              <a:ext uri="{FF2B5EF4-FFF2-40B4-BE49-F238E27FC236}">
                <a16:creationId xmlns:a16="http://schemas.microsoft.com/office/drawing/2014/main" id="{344F1355-DF6D-9E49-8E72-8DE64E8D426A}"/>
              </a:ext>
            </a:extLst>
          </p:cNvPr>
          <p:cNvSpPr>
            <a:spLocks noChangeArrowheads="1"/>
          </p:cNvSpPr>
          <p:nvPr/>
        </p:nvSpPr>
        <p:spPr bwMode="auto">
          <a:xfrm>
            <a:off x="5638800" y="12954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Leitbild</a:t>
            </a:r>
          </a:p>
        </p:txBody>
      </p:sp>
      <p:sp>
        <p:nvSpPr>
          <p:cNvPr id="141325" name="AutoShape 1037">
            <a:extLst>
              <a:ext uri="{FF2B5EF4-FFF2-40B4-BE49-F238E27FC236}">
                <a16:creationId xmlns:a16="http://schemas.microsoft.com/office/drawing/2014/main" id="{9601A51D-03D4-C540-81EA-5D9A2EA50025}"/>
              </a:ext>
            </a:extLst>
          </p:cNvPr>
          <p:cNvSpPr>
            <a:spLocks noChangeArrowheads="1"/>
          </p:cNvSpPr>
          <p:nvPr/>
        </p:nvSpPr>
        <p:spPr bwMode="auto">
          <a:xfrm>
            <a:off x="5791200" y="33528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Strategie</a:t>
            </a:r>
          </a:p>
        </p:txBody>
      </p:sp>
      <p:sp>
        <p:nvSpPr>
          <p:cNvPr id="141326" name="Rectangle 1038">
            <a:extLst>
              <a:ext uri="{FF2B5EF4-FFF2-40B4-BE49-F238E27FC236}">
                <a16:creationId xmlns:a16="http://schemas.microsoft.com/office/drawing/2014/main" id="{18C46EDF-97FD-BF4B-860B-2B532AD4A368}"/>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profilierte Hochschule</a:t>
            </a:r>
            <a:endParaRPr lang="de-DE" altLang="de-DE">
              <a:solidFill>
                <a:schemeClr val="bg1"/>
              </a:solidFill>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1320"/>
                                        </p:tgtEl>
                                        <p:attrNameLst>
                                          <p:attrName>style.visibility</p:attrName>
                                        </p:attrNameLst>
                                      </p:cBhvr>
                                      <p:to>
                                        <p:strVal val="visible"/>
                                      </p:to>
                                    </p:set>
                                    <p:animEffect transition="in" filter="dissolve">
                                      <p:cBhvr>
                                        <p:cTn id="7" dur="500"/>
                                        <p:tgtEl>
                                          <p:spTgt spid="1413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1324"/>
                                        </p:tgtEl>
                                        <p:attrNameLst>
                                          <p:attrName>style.visibility</p:attrName>
                                        </p:attrNameLst>
                                      </p:cBhvr>
                                      <p:to>
                                        <p:strVal val="visible"/>
                                      </p:to>
                                    </p:set>
                                    <p:anim calcmode="lin" valueType="num">
                                      <p:cBhvr additive="base">
                                        <p:cTn id="12" dur="500" fill="hold"/>
                                        <p:tgtEl>
                                          <p:spTgt spid="141324"/>
                                        </p:tgtEl>
                                        <p:attrNameLst>
                                          <p:attrName>ppt_x</p:attrName>
                                        </p:attrNameLst>
                                      </p:cBhvr>
                                      <p:tavLst>
                                        <p:tav tm="0">
                                          <p:val>
                                            <p:strVal val="#ppt_x"/>
                                          </p:val>
                                        </p:tav>
                                        <p:tav tm="100000">
                                          <p:val>
                                            <p:strVal val="#ppt_x"/>
                                          </p:val>
                                        </p:tav>
                                      </p:tavLst>
                                    </p:anim>
                                    <p:anim calcmode="lin" valueType="num">
                                      <p:cBhvr additive="base">
                                        <p:cTn id="13" dur="500" fill="hold"/>
                                        <p:tgtEl>
                                          <p:spTgt spid="14132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1325"/>
                                        </p:tgtEl>
                                        <p:attrNameLst>
                                          <p:attrName>style.visibility</p:attrName>
                                        </p:attrNameLst>
                                      </p:cBhvr>
                                      <p:to>
                                        <p:strVal val="visible"/>
                                      </p:to>
                                    </p:set>
                                    <p:anim calcmode="lin" valueType="num">
                                      <p:cBhvr additive="base">
                                        <p:cTn id="18" dur="500" fill="hold"/>
                                        <p:tgtEl>
                                          <p:spTgt spid="141325"/>
                                        </p:tgtEl>
                                        <p:attrNameLst>
                                          <p:attrName>ppt_x</p:attrName>
                                        </p:attrNameLst>
                                      </p:cBhvr>
                                      <p:tavLst>
                                        <p:tav tm="0">
                                          <p:val>
                                            <p:strVal val="#ppt_x"/>
                                          </p:val>
                                        </p:tav>
                                        <p:tav tm="100000">
                                          <p:val>
                                            <p:strVal val="#ppt_x"/>
                                          </p:val>
                                        </p:tav>
                                      </p:tavLst>
                                    </p:anim>
                                    <p:anim calcmode="lin" valueType="num">
                                      <p:cBhvr additive="base">
                                        <p:cTn id="19" dur="500" fill="hold"/>
                                        <p:tgtEl>
                                          <p:spTgt spid="141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4" grpId="0" animBg="1" autoUpdateAnimBg="0"/>
      <p:bldP spid="14132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1">
            <a:extLst>
              <a:ext uri="{FF2B5EF4-FFF2-40B4-BE49-F238E27FC236}">
                <a16:creationId xmlns:a16="http://schemas.microsoft.com/office/drawing/2014/main" id="{72EE1A35-3D71-A64C-9D7B-05D11305FEE1}"/>
              </a:ext>
            </a:extLst>
          </p:cNvPr>
          <p:cNvSpPr>
            <a:spLocks noGrp="1"/>
          </p:cNvSpPr>
          <p:nvPr>
            <p:ph type="sldNum" sz="quarter" idx="10"/>
          </p:nvPr>
        </p:nvSpPr>
        <p:spPr/>
        <p:txBody>
          <a:bodyPr/>
          <a:lstStyle/>
          <a:p>
            <a:fld id="{E338F8F9-04D5-FF48-B2BC-E57C26E84215}" type="slidenum">
              <a:rPr lang="de-DE" altLang="de-DE"/>
              <a:pPr/>
              <a:t>12</a:t>
            </a:fld>
            <a:endParaRPr lang="de-DE" altLang="de-DE" b="0"/>
          </a:p>
        </p:txBody>
      </p:sp>
      <p:grpSp>
        <p:nvGrpSpPr>
          <p:cNvPr id="183303" name="Group 7">
            <a:extLst>
              <a:ext uri="{FF2B5EF4-FFF2-40B4-BE49-F238E27FC236}">
                <a16:creationId xmlns:a16="http://schemas.microsoft.com/office/drawing/2014/main" id="{6D771D9F-04A6-F240-9AF9-695D0D1A514C}"/>
              </a:ext>
            </a:extLst>
          </p:cNvPr>
          <p:cNvGrpSpPr>
            <a:grpSpLocks/>
          </p:cNvGrpSpPr>
          <p:nvPr/>
        </p:nvGrpSpPr>
        <p:grpSpPr bwMode="auto">
          <a:xfrm>
            <a:off x="838200" y="304800"/>
            <a:ext cx="7086600" cy="5619750"/>
            <a:chOff x="528" y="192"/>
            <a:chExt cx="4464" cy="3540"/>
          </a:xfrm>
        </p:grpSpPr>
        <p:pic>
          <p:nvPicPr>
            <p:cNvPr id="183298" name="Picture 2">
              <a:extLst>
                <a:ext uri="{FF2B5EF4-FFF2-40B4-BE49-F238E27FC236}">
                  <a16:creationId xmlns:a16="http://schemas.microsoft.com/office/drawing/2014/main" id="{ECCF3D22-6690-C640-8613-95E07986F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960"/>
              <a:ext cx="4176" cy="2772"/>
            </a:xfrm>
            <a:prstGeom prst="rect">
              <a:avLst/>
            </a:prstGeom>
            <a:noFill/>
            <a:extLst>
              <a:ext uri="{909E8E84-426E-40DD-AFC4-6F175D3DCCD1}">
                <a14:hiddenFill xmlns:a14="http://schemas.microsoft.com/office/drawing/2010/main">
                  <a:solidFill>
                    <a:srgbClr val="FFFFFF"/>
                  </a:solidFill>
                </a14:hiddenFill>
              </a:ext>
            </a:extLst>
          </p:spPr>
        </p:pic>
        <p:sp>
          <p:nvSpPr>
            <p:cNvPr id="183299" name="Text Box 3">
              <a:extLst>
                <a:ext uri="{FF2B5EF4-FFF2-40B4-BE49-F238E27FC236}">
                  <a16:creationId xmlns:a16="http://schemas.microsoft.com/office/drawing/2014/main" id="{DA158DCE-337E-9B4E-B27E-4555F14EFC0C}"/>
                </a:ext>
              </a:extLst>
            </p:cNvPr>
            <p:cNvSpPr txBox="1">
              <a:spLocks noChangeArrowheads="1"/>
            </p:cNvSpPr>
            <p:nvPr/>
          </p:nvSpPr>
          <p:spPr bwMode="auto">
            <a:xfrm>
              <a:off x="528" y="192"/>
              <a:ext cx="4464"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t>„Aufgrund von Einsparungsmaßnahmen fehlen in der Buchstabensuppe ab sofort Q, J, X und Y sowie Strichpunkt und Klammer auf.“</a:t>
              </a:r>
              <a:endParaRPr lang="de-DE" altLang="de-DE" sz="2800" b="1"/>
            </a:p>
          </p:txBody>
        </p:sp>
      </p:grpSp>
      <p:sp>
        <p:nvSpPr>
          <p:cNvPr id="183302" name="Rectangle 6">
            <a:extLst>
              <a:ext uri="{FF2B5EF4-FFF2-40B4-BE49-F238E27FC236}">
                <a16:creationId xmlns:a16="http://schemas.microsoft.com/office/drawing/2014/main" id="{ACC6D00D-3439-BB42-B50B-658C5C4EE1F5}"/>
              </a:ext>
            </a:extLst>
          </p:cNvPr>
          <p:cNvSpPr>
            <a:spLocks noChangeArrowheads="1"/>
          </p:cNvSpPr>
          <p:nvPr/>
        </p:nvSpPr>
        <p:spPr bwMode="auto">
          <a:xfrm>
            <a:off x="0" y="5867400"/>
            <a:ext cx="8915400" cy="9906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wirtschaftliche Hochschule</a:t>
            </a:r>
            <a:endParaRPr lang="de-DE" altLang="de-DE">
              <a:solidFill>
                <a:schemeClr val="bg1"/>
              </a:solidFill>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3302"/>
                                        </p:tgtEl>
                                        <p:attrNameLst>
                                          <p:attrName>style.visibility</p:attrName>
                                        </p:attrNameLst>
                                      </p:cBhvr>
                                      <p:to>
                                        <p:strVal val="visible"/>
                                      </p:to>
                                    </p:set>
                                    <p:anim calcmode="lin" valueType="num">
                                      <p:cBhvr additive="base">
                                        <p:cTn id="7" dur="500" fill="hold"/>
                                        <p:tgtEl>
                                          <p:spTgt spid="183302"/>
                                        </p:tgtEl>
                                        <p:attrNameLst>
                                          <p:attrName>ppt_x</p:attrName>
                                        </p:attrNameLst>
                                      </p:cBhvr>
                                      <p:tavLst>
                                        <p:tav tm="0">
                                          <p:val>
                                            <p:strVal val="#ppt_x"/>
                                          </p:val>
                                        </p:tav>
                                        <p:tav tm="100000">
                                          <p:val>
                                            <p:strVal val="#ppt_x"/>
                                          </p:val>
                                        </p:tav>
                                      </p:tavLst>
                                    </p:anim>
                                    <p:anim calcmode="lin" valueType="num">
                                      <p:cBhvr additive="base">
                                        <p:cTn id="8" dur="500" fill="hold"/>
                                        <p:tgtEl>
                                          <p:spTgt spid="1833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3303"/>
                                        </p:tgtEl>
                                        <p:attrNameLst>
                                          <p:attrName>style.visibility</p:attrName>
                                        </p:attrNameLst>
                                      </p:cBhvr>
                                      <p:to>
                                        <p:strVal val="visible"/>
                                      </p:to>
                                    </p:set>
                                    <p:anim calcmode="lin" valueType="num">
                                      <p:cBhvr additive="base">
                                        <p:cTn id="13" dur="500" fill="hold"/>
                                        <p:tgtEl>
                                          <p:spTgt spid="183303"/>
                                        </p:tgtEl>
                                        <p:attrNameLst>
                                          <p:attrName>ppt_x</p:attrName>
                                        </p:attrNameLst>
                                      </p:cBhvr>
                                      <p:tavLst>
                                        <p:tav tm="0">
                                          <p:val>
                                            <p:strVal val="0-#ppt_w/2"/>
                                          </p:val>
                                        </p:tav>
                                        <p:tav tm="100000">
                                          <p:val>
                                            <p:strVal val="#ppt_x"/>
                                          </p:val>
                                        </p:tav>
                                      </p:tavLst>
                                    </p:anim>
                                    <p:anim calcmode="lin" valueType="num">
                                      <p:cBhvr additive="base">
                                        <p:cTn id="14" dur="500" fill="hold"/>
                                        <p:tgtEl>
                                          <p:spTgt spid="183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2"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1">
            <a:extLst>
              <a:ext uri="{FF2B5EF4-FFF2-40B4-BE49-F238E27FC236}">
                <a16:creationId xmlns:a16="http://schemas.microsoft.com/office/drawing/2014/main" id="{2525B2E1-1D36-2E43-9928-4EAEAAFD4CEC}"/>
              </a:ext>
            </a:extLst>
          </p:cNvPr>
          <p:cNvSpPr>
            <a:spLocks noGrp="1"/>
          </p:cNvSpPr>
          <p:nvPr>
            <p:ph type="sldNum" sz="quarter" idx="10"/>
          </p:nvPr>
        </p:nvSpPr>
        <p:spPr/>
        <p:txBody>
          <a:bodyPr/>
          <a:lstStyle/>
          <a:p>
            <a:fld id="{22DBF4E4-D575-2747-BDC3-CE1C31D6B18E}" type="slidenum">
              <a:rPr lang="de-DE" altLang="de-DE"/>
              <a:pPr/>
              <a:t>13</a:t>
            </a:fld>
            <a:endParaRPr lang="de-DE" altLang="de-DE" b="0"/>
          </a:p>
        </p:txBody>
      </p:sp>
      <p:pic>
        <p:nvPicPr>
          <p:cNvPr id="143362" name="Picture 1026">
            <a:extLst>
              <a:ext uri="{FF2B5EF4-FFF2-40B4-BE49-F238E27FC236}">
                <a16:creationId xmlns:a16="http://schemas.microsoft.com/office/drawing/2014/main" id="{D3E68B8E-F777-1A4C-883B-2DD99DF2276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07488"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3369" name="Object 1033">
            <a:extLst>
              <a:ext uri="{FF2B5EF4-FFF2-40B4-BE49-F238E27FC236}">
                <a16:creationId xmlns:a16="http://schemas.microsoft.com/office/drawing/2014/main" id="{48877533-0000-A446-9D5C-3CEBE01954EB}"/>
              </a:ext>
            </a:extLst>
          </p:cNvPr>
          <p:cNvGraphicFramePr>
            <a:graphicFrameLocks noChangeAspect="1"/>
          </p:cNvGraphicFramePr>
          <p:nvPr/>
        </p:nvGraphicFramePr>
        <p:xfrm>
          <a:off x="4572000" y="2514600"/>
          <a:ext cx="2578100" cy="2535238"/>
        </p:xfrm>
        <a:graphic>
          <a:graphicData uri="http://schemas.openxmlformats.org/presentationml/2006/ole">
            <mc:AlternateContent xmlns:mc="http://schemas.openxmlformats.org/markup-compatibility/2006">
              <mc:Choice xmlns:v="urn:schemas-microsoft-com:vml" Requires="v">
                <p:oleObj spid="_x0000_s143377" name="Clip" r:id="rId5" imgW="1092200" imgH="1066800" progId="MS_ClipArt_Gallery.2">
                  <p:embed/>
                </p:oleObj>
              </mc:Choice>
              <mc:Fallback>
                <p:oleObj name="Clip" r:id="rId5" imgW="1092200" imgH="1066800" progId="MS_ClipArt_Gallery.2">
                  <p:embed/>
                  <p:pic>
                    <p:nvPicPr>
                      <p:cNvPr id="0" name="Object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514600"/>
                        <a:ext cx="2578100" cy="253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72" name="AutoShape 1036">
            <a:extLst>
              <a:ext uri="{FF2B5EF4-FFF2-40B4-BE49-F238E27FC236}">
                <a16:creationId xmlns:a16="http://schemas.microsoft.com/office/drawing/2014/main" id="{E109FC3C-E873-6440-ACED-763CB8044DF2}"/>
              </a:ext>
            </a:extLst>
          </p:cNvPr>
          <p:cNvSpPr>
            <a:spLocks noChangeArrowheads="1"/>
          </p:cNvSpPr>
          <p:nvPr/>
        </p:nvSpPr>
        <p:spPr bwMode="auto">
          <a:xfrm>
            <a:off x="4343400" y="4572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Finanz-</a:t>
            </a:r>
          </a:p>
          <a:p>
            <a:pPr algn="ctr"/>
            <a:r>
              <a:rPr lang="de-DE" altLang="de-DE"/>
              <a:t>autonomie</a:t>
            </a:r>
          </a:p>
        </p:txBody>
      </p:sp>
      <p:sp>
        <p:nvSpPr>
          <p:cNvPr id="143373" name="AutoShape 1037">
            <a:extLst>
              <a:ext uri="{FF2B5EF4-FFF2-40B4-BE49-F238E27FC236}">
                <a16:creationId xmlns:a16="http://schemas.microsoft.com/office/drawing/2014/main" id="{15C0FF5B-85A9-C54F-BA13-5CBD47F0296F}"/>
              </a:ext>
            </a:extLst>
          </p:cNvPr>
          <p:cNvSpPr>
            <a:spLocks noChangeArrowheads="1"/>
          </p:cNvSpPr>
          <p:nvPr/>
        </p:nvSpPr>
        <p:spPr bwMode="auto">
          <a:xfrm>
            <a:off x="1219200" y="10668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Budgetierung</a:t>
            </a:r>
          </a:p>
        </p:txBody>
      </p:sp>
      <p:sp>
        <p:nvSpPr>
          <p:cNvPr id="143374" name="Rectangle 1038">
            <a:extLst>
              <a:ext uri="{FF2B5EF4-FFF2-40B4-BE49-F238E27FC236}">
                <a16:creationId xmlns:a16="http://schemas.microsoft.com/office/drawing/2014/main" id="{256EFBB3-7AF2-614E-BC63-D1B5B6B66A9C}"/>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wirtschaftliche Hochschule</a:t>
            </a:r>
            <a:endParaRPr lang="de-DE" altLang="de-DE">
              <a:solidFill>
                <a:schemeClr val="bg1"/>
              </a:solidFill>
            </a:endParaRPr>
          </a:p>
        </p:txBody>
      </p:sp>
      <p:sp>
        <p:nvSpPr>
          <p:cNvPr id="143375" name="AutoShape 1039">
            <a:extLst>
              <a:ext uri="{FF2B5EF4-FFF2-40B4-BE49-F238E27FC236}">
                <a16:creationId xmlns:a16="http://schemas.microsoft.com/office/drawing/2014/main" id="{3FED8ED9-A008-AE43-96DE-5F5568E06C12}"/>
              </a:ext>
            </a:extLst>
          </p:cNvPr>
          <p:cNvSpPr>
            <a:spLocks noChangeArrowheads="1"/>
          </p:cNvSpPr>
          <p:nvPr/>
        </p:nvSpPr>
        <p:spPr bwMode="auto">
          <a:xfrm>
            <a:off x="2209800" y="41148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Diversifizierung</a:t>
            </a:r>
          </a:p>
          <a:p>
            <a:pPr algn="ctr"/>
            <a:r>
              <a:rPr lang="de-DE" altLang="de-DE"/>
              <a:t>der</a:t>
            </a:r>
          </a:p>
          <a:p>
            <a:pPr algn="ctr"/>
            <a:r>
              <a:rPr lang="de-DE" altLang="de-DE"/>
              <a:t>Finanzierung</a:t>
            </a:r>
          </a:p>
        </p:txBody>
      </p:sp>
      <p:sp>
        <p:nvSpPr>
          <p:cNvPr id="143376" name="AutoShape 1040">
            <a:extLst>
              <a:ext uri="{FF2B5EF4-FFF2-40B4-BE49-F238E27FC236}">
                <a16:creationId xmlns:a16="http://schemas.microsoft.com/office/drawing/2014/main" id="{53680C46-E13C-2F49-AA1D-41745146B3AA}"/>
              </a:ext>
            </a:extLst>
          </p:cNvPr>
          <p:cNvSpPr>
            <a:spLocks noChangeArrowheads="1"/>
          </p:cNvSpPr>
          <p:nvPr/>
        </p:nvSpPr>
        <p:spPr bwMode="auto">
          <a:xfrm>
            <a:off x="762000" y="25908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Kosten- +</a:t>
            </a:r>
          </a:p>
          <a:p>
            <a:pPr algn="ctr"/>
            <a:r>
              <a:rPr lang="de-DE" altLang="de-DE"/>
              <a:t>Leistungs-</a:t>
            </a:r>
          </a:p>
          <a:p>
            <a:pPr algn="ctr"/>
            <a:r>
              <a:rPr lang="de-DE" altLang="de-DE"/>
              <a:t>rechnung</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74"/>
                                        </p:tgtEl>
                                        <p:attrNameLst>
                                          <p:attrName>style.visibility</p:attrName>
                                        </p:attrNameLst>
                                      </p:cBhvr>
                                      <p:to>
                                        <p:strVal val="visible"/>
                                      </p:to>
                                    </p:set>
                                    <p:anim calcmode="lin" valueType="num">
                                      <p:cBhvr additive="base">
                                        <p:cTn id="7" dur="500" fill="hold"/>
                                        <p:tgtEl>
                                          <p:spTgt spid="143374"/>
                                        </p:tgtEl>
                                        <p:attrNameLst>
                                          <p:attrName>ppt_x</p:attrName>
                                        </p:attrNameLst>
                                      </p:cBhvr>
                                      <p:tavLst>
                                        <p:tav tm="0">
                                          <p:val>
                                            <p:strVal val="#ppt_x"/>
                                          </p:val>
                                        </p:tav>
                                        <p:tav tm="100000">
                                          <p:val>
                                            <p:strVal val="#ppt_x"/>
                                          </p:val>
                                        </p:tav>
                                      </p:tavLst>
                                    </p:anim>
                                    <p:anim calcmode="lin" valueType="num">
                                      <p:cBhvr additive="base">
                                        <p:cTn id="8" dur="500" fill="hold"/>
                                        <p:tgtEl>
                                          <p:spTgt spid="14337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43369"/>
                                        </p:tgtEl>
                                        <p:attrNameLst>
                                          <p:attrName>style.visibility</p:attrName>
                                        </p:attrNameLst>
                                      </p:cBhvr>
                                      <p:to>
                                        <p:strVal val="visible"/>
                                      </p:to>
                                    </p:set>
                                    <p:animEffect transition="in" filter="dissolve">
                                      <p:cBhvr>
                                        <p:cTn id="13" dur="500"/>
                                        <p:tgtEl>
                                          <p:spTgt spid="14336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3372"/>
                                        </p:tgtEl>
                                        <p:attrNameLst>
                                          <p:attrName>style.visibility</p:attrName>
                                        </p:attrNameLst>
                                      </p:cBhvr>
                                      <p:to>
                                        <p:strVal val="visible"/>
                                      </p:to>
                                    </p:set>
                                    <p:anim calcmode="lin" valueType="num">
                                      <p:cBhvr additive="base">
                                        <p:cTn id="18" dur="500" fill="hold"/>
                                        <p:tgtEl>
                                          <p:spTgt spid="143372"/>
                                        </p:tgtEl>
                                        <p:attrNameLst>
                                          <p:attrName>ppt_x</p:attrName>
                                        </p:attrNameLst>
                                      </p:cBhvr>
                                      <p:tavLst>
                                        <p:tav tm="0">
                                          <p:val>
                                            <p:strVal val="#ppt_x"/>
                                          </p:val>
                                        </p:tav>
                                        <p:tav tm="100000">
                                          <p:val>
                                            <p:strVal val="#ppt_x"/>
                                          </p:val>
                                        </p:tav>
                                      </p:tavLst>
                                    </p:anim>
                                    <p:anim calcmode="lin" valueType="num">
                                      <p:cBhvr additive="base">
                                        <p:cTn id="19" dur="500" fill="hold"/>
                                        <p:tgtEl>
                                          <p:spTgt spid="1433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3373"/>
                                        </p:tgtEl>
                                        <p:attrNameLst>
                                          <p:attrName>style.visibility</p:attrName>
                                        </p:attrNameLst>
                                      </p:cBhvr>
                                      <p:to>
                                        <p:strVal val="visible"/>
                                      </p:to>
                                    </p:set>
                                    <p:anim calcmode="lin" valueType="num">
                                      <p:cBhvr additive="base">
                                        <p:cTn id="24" dur="500" fill="hold"/>
                                        <p:tgtEl>
                                          <p:spTgt spid="143373"/>
                                        </p:tgtEl>
                                        <p:attrNameLst>
                                          <p:attrName>ppt_x</p:attrName>
                                        </p:attrNameLst>
                                      </p:cBhvr>
                                      <p:tavLst>
                                        <p:tav tm="0">
                                          <p:val>
                                            <p:strVal val="#ppt_x"/>
                                          </p:val>
                                        </p:tav>
                                        <p:tav tm="100000">
                                          <p:val>
                                            <p:strVal val="#ppt_x"/>
                                          </p:val>
                                        </p:tav>
                                      </p:tavLst>
                                    </p:anim>
                                    <p:anim calcmode="lin" valueType="num">
                                      <p:cBhvr additive="base">
                                        <p:cTn id="25" dur="500" fill="hold"/>
                                        <p:tgtEl>
                                          <p:spTgt spid="1433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3376"/>
                                        </p:tgtEl>
                                        <p:attrNameLst>
                                          <p:attrName>style.visibility</p:attrName>
                                        </p:attrNameLst>
                                      </p:cBhvr>
                                      <p:to>
                                        <p:strVal val="visible"/>
                                      </p:to>
                                    </p:set>
                                    <p:anim calcmode="lin" valueType="num">
                                      <p:cBhvr additive="base">
                                        <p:cTn id="30" dur="500" fill="hold"/>
                                        <p:tgtEl>
                                          <p:spTgt spid="143376"/>
                                        </p:tgtEl>
                                        <p:attrNameLst>
                                          <p:attrName>ppt_x</p:attrName>
                                        </p:attrNameLst>
                                      </p:cBhvr>
                                      <p:tavLst>
                                        <p:tav tm="0">
                                          <p:val>
                                            <p:strVal val="#ppt_x"/>
                                          </p:val>
                                        </p:tav>
                                        <p:tav tm="100000">
                                          <p:val>
                                            <p:strVal val="#ppt_x"/>
                                          </p:val>
                                        </p:tav>
                                      </p:tavLst>
                                    </p:anim>
                                    <p:anim calcmode="lin" valueType="num">
                                      <p:cBhvr additive="base">
                                        <p:cTn id="31" dur="500" fill="hold"/>
                                        <p:tgtEl>
                                          <p:spTgt spid="1433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3375"/>
                                        </p:tgtEl>
                                        <p:attrNameLst>
                                          <p:attrName>style.visibility</p:attrName>
                                        </p:attrNameLst>
                                      </p:cBhvr>
                                      <p:to>
                                        <p:strVal val="visible"/>
                                      </p:to>
                                    </p:set>
                                    <p:anim calcmode="lin" valueType="num">
                                      <p:cBhvr additive="base">
                                        <p:cTn id="36" dur="500" fill="hold"/>
                                        <p:tgtEl>
                                          <p:spTgt spid="143375"/>
                                        </p:tgtEl>
                                        <p:attrNameLst>
                                          <p:attrName>ppt_x</p:attrName>
                                        </p:attrNameLst>
                                      </p:cBhvr>
                                      <p:tavLst>
                                        <p:tav tm="0">
                                          <p:val>
                                            <p:strVal val="#ppt_x"/>
                                          </p:val>
                                        </p:tav>
                                        <p:tav tm="100000">
                                          <p:val>
                                            <p:strVal val="#ppt_x"/>
                                          </p:val>
                                        </p:tav>
                                      </p:tavLst>
                                    </p:anim>
                                    <p:anim calcmode="lin" valueType="num">
                                      <p:cBhvr additive="base">
                                        <p:cTn id="37" dur="500" fill="hold"/>
                                        <p:tgtEl>
                                          <p:spTgt spid="1433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2" grpId="0" animBg="1" autoUpdateAnimBg="0"/>
      <p:bldP spid="143373" grpId="0" animBg="1" autoUpdateAnimBg="0"/>
      <p:bldP spid="143374" grpId="0" animBg="1" autoUpdateAnimBg="0"/>
      <p:bldP spid="143375" grpId="0" animBg="1" autoUpdateAnimBg="0"/>
      <p:bldP spid="14337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1B4B1B41-1127-774A-9EBE-D01110BA4C4D}"/>
              </a:ext>
            </a:extLst>
          </p:cNvPr>
          <p:cNvSpPr>
            <a:spLocks noGrp="1"/>
          </p:cNvSpPr>
          <p:nvPr>
            <p:ph type="sldNum" sz="quarter" idx="10"/>
          </p:nvPr>
        </p:nvSpPr>
        <p:spPr/>
        <p:txBody>
          <a:bodyPr/>
          <a:lstStyle/>
          <a:p>
            <a:fld id="{0C87F8D7-E187-3F48-84A8-DC2E1D5165C4}" type="slidenum">
              <a:rPr lang="de-DE" altLang="de-DE"/>
              <a:pPr/>
              <a:t>14</a:t>
            </a:fld>
            <a:endParaRPr lang="de-DE" altLang="de-DE" b="0"/>
          </a:p>
        </p:txBody>
      </p:sp>
      <p:pic>
        <p:nvPicPr>
          <p:cNvPr id="184322" name="Picture 2">
            <a:extLst>
              <a:ext uri="{FF2B5EF4-FFF2-40B4-BE49-F238E27FC236}">
                <a16:creationId xmlns:a16="http://schemas.microsoft.com/office/drawing/2014/main" id="{D9271852-DB1C-EF4E-AAC4-5BF9B4F7D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0"/>
            <a:ext cx="4981575" cy="4710113"/>
          </a:xfrm>
          <a:prstGeom prst="rect">
            <a:avLst/>
          </a:prstGeom>
          <a:noFill/>
          <a:extLst>
            <a:ext uri="{909E8E84-426E-40DD-AFC4-6F175D3DCCD1}">
              <a14:hiddenFill xmlns:a14="http://schemas.microsoft.com/office/drawing/2010/main">
                <a:solidFill>
                  <a:srgbClr val="FFFFFF"/>
                </a:solidFill>
              </a14:hiddenFill>
            </a:ext>
          </a:extLst>
        </p:spPr>
      </p:pic>
      <p:sp>
        <p:nvSpPr>
          <p:cNvPr id="184325" name="Rectangle 5">
            <a:extLst>
              <a:ext uri="{FF2B5EF4-FFF2-40B4-BE49-F238E27FC236}">
                <a16:creationId xmlns:a16="http://schemas.microsoft.com/office/drawing/2014/main" id="{771C56C3-26B7-1A41-B5E5-04E039F1D4CF}"/>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internationale Hochschule</a:t>
            </a:r>
            <a:endParaRPr lang="de-DE" altLang="de-DE">
              <a:solidFill>
                <a:schemeClr val="bg1"/>
              </a:solidFill>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4325"/>
                                        </p:tgtEl>
                                        <p:attrNameLst>
                                          <p:attrName>style.visibility</p:attrName>
                                        </p:attrNameLst>
                                      </p:cBhvr>
                                      <p:to>
                                        <p:strVal val="visible"/>
                                      </p:to>
                                    </p:set>
                                    <p:anim calcmode="lin" valueType="num">
                                      <p:cBhvr additive="base">
                                        <p:cTn id="7" dur="500" fill="hold"/>
                                        <p:tgtEl>
                                          <p:spTgt spid="184325"/>
                                        </p:tgtEl>
                                        <p:attrNameLst>
                                          <p:attrName>ppt_x</p:attrName>
                                        </p:attrNameLst>
                                      </p:cBhvr>
                                      <p:tavLst>
                                        <p:tav tm="0">
                                          <p:val>
                                            <p:strVal val="#ppt_x"/>
                                          </p:val>
                                        </p:tav>
                                        <p:tav tm="100000">
                                          <p:val>
                                            <p:strVal val="#ppt_x"/>
                                          </p:val>
                                        </p:tav>
                                      </p:tavLst>
                                    </p:anim>
                                    <p:anim calcmode="lin" valueType="num">
                                      <p:cBhvr additive="base">
                                        <p:cTn id="8" dur="500" fill="hold"/>
                                        <p:tgtEl>
                                          <p:spTgt spid="18432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4322"/>
                                        </p:tgtEl>
                                        <p:attrNameLst>
                                          <p:attrName>style.visibility</p:attrName>
                                        </p:attrNameLst>
                                      </p:cBhvr>
                                      <p:to>
                                        <p:strVal val="visible"/>
                                      </p:to>
                                    </p:set>
                                    <p:anim calcmode="lin" valueType="num">
                                      <p:cBhvr additive="base">
                                        <p:cTn id="13" dur="500" fill="hold"/>
                                        <p:tgtEl>
                                          <p:spTgt spid="184322"/>
                                        </p:tgtEl>
                                        <p:attrNameLst>
                                          <p:attrName>ppt_x</p:attrName>
                                        </p:attrNameLst>
                                      </p:cBhvr>
                                      <p:tavLst>
                                        <p:tav tm="0">
                                          <p:val>
                                            <p:strVal val="0-#ppt_w/2"/>
                                          </p:val>
                                        </p:tav>
                                        <p:tav tm="100000">
                                          <p:val>
                                            <p:strVal val="#ppt_x"/>
                                          </p:val>
                                        </p:tav>
                                      </p:tavLst>
                                    </p:anim>
                                    <p:anim calcmode="lin" valueType="num">
                                      <p:cBhvr additive="base">
                                        <p:cTn id="14" dur="500" fill="hold"/>
                                        <p:tgtEl>
                                          <p:spTgt spid="184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a:extLst>
              <a:ext uri="{FF2B5EF4-FFF2-40B4-BE49-F238E27FC236}">
                <a16:creationId xmlns:a16="http://schemas.microsoft.com/office/drawing/2014/main" id="{1D05A199-4A42-4643-A119-52AF0DF6E2D5}"/>
              </a:ext>
            </a:extLst>
          </p:cNvPr>
          <p:cNvSpPr>
            <a:spLocks noGrp="1"/>
          </p:cNvSpPr>
          <p:nvPr>
            <p:ph type="sldNum" sz="quarter" idx="10"/>
          </p:nvPr>
        </p:nvSpPr>
        <p:spPr/>
        <p:txBody>
          <a:bodyPr/>
          <a:lstStyle/>
          <a:p>
            <a:fld id="{C2329DA7-F2D6-2B4C-A6B6-83E31EE57878}" type="slidenum">
              <a:rPr lang="de-DE" altLang="de-DE"/>
              <a:pPr/>
              <a:t>15</a:t>
            </a:fld>
            <a:endParaRPr lang="de-DE" altLang="de-DE" b="0"/>
          </a:p>
        </p:txBody>
      </p:sp>
      <p:pic>
        <p:nvPicPr>
          <p:cNvPr id="145410" name="Picture 2">
            <a:extLst>
              <a:ext uri="{FF2B5EF4-FFF2-40B4-BE49-F238E27FC236}">
                <a16:creationId xmlns:a16="http://schemas.microsoft.com/office/drawing/2014/main" id="{171AF0D3-5553-2B45-9455-86FC173AA30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45414" name="Object 6">
            <a:extLst>
              <a:ext uri="{FF2B5EF4-FFF2-40B4-BE49-F238E27FC236}">
                <a16:creationId xmlns:a16="http://schemas.microsoft.com/office/drawing/2014/main" id="{9338041A-8391-9E49-A3C4-9D0027C7B10E}"/>
              </a:ext>
            </a:extLst>
          </p:cNvPr>
          <p:cNvGraphicFramePr>
            <a:graphicFrameLocks noChangeAspect="1"/>
          </p:cNvGraphicFramePr>
          <p:nvPr/>
        </p:nvGraphicFramePr>
        <p:xfrm>
          <a:off x="5638800" y="381000"/>
          <a:ext cx="2425700" cy="2384425"/>
        </p:xfrm>
        <a:graphic>
          <a:graphicData uri="http://schemas.openxmlformats.org/presentationml/2006/ole">
            <mc:AlternateContent xmlns:mc="http://schemas.openxmlformats.org/markup-compatibility/2006">
              <mc:Choice xmlns:v="urn:schemas-microsoft-com:vml" Requires="v">
                <p:oleObj spid="_x0000_s145425" name="Clip" r:id="rId5" imgW="1092200" imgH="1066800" progId="MS_ClipArt_Gallery.2">
                  <p:embed/>
                </p:oleObj>
              </mc:Choice>
              <mc:Fallback>
                <p:oleObj name="Clip" r:id="rId5" imgW="1092200" imgH="1066800" progId="MS_ClipArt_Gallery.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81000"/>
                        <a:ext cx="2425700" cy="2384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5420" name="AutoShape 12">
            <a:extLst>
              <a:ext uri="{FF2B5EF4-FFF2-40B4-BE49-F238E27FC236}">
                <a16:creationId xmlns:a16="http://schemas.microsoft.com/office/drawing/2014/main" id="{61067558-2B5C-B141-A129-E563498D50A8}"/>
              </a:ext>
            </a:extLst>
          </p:cNvPr>
          <p:cNvSpPr>
            <a:spLocks noChangeArrowheads="1"/>
          </p:cNvSpPr>
          <p:nvPr/>
        </p:nvSpPr>
        <p:spPr bwMode="auto">
          <a:xfrm>
            <a:off x="2438400" y="8382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Bildungs-</a:t>
            </a:r>
          </a:p>
          <a:p>
            <a:pPr algn="ctr"/>
            <a:r>
              <a:rPr lang="de-DE" altLang="de-DE"/>
              <a:t>import</a:t>
            </a:r>
          </a:p>
        </p:txBody>
      </p:sp>
      <p:sp>
        <p:nvSpPr>
          <p:cNvPr id="145421" name="Rectangle 13">
            <a:extLst>
              <a:ext uri="{FF2B5EF4-FFF2-40B4-BE49-F238E27FC236}">
                <a16:creationId xmlns:a16="http://schemas.microsoft.com/office/drawing/2014/main" id="{2C2E6F99-5651-DF49-80B0-BB7E1ECDA2FC}"/>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internationale Hochschule</a:t>
            </a:r>
            <a:endParaRPr lang="de-DE" altLang="de-DE">
              <a:solidFill>
                <a:schemeClr val="bg1"/>
              </a:solidFill>
            </a:endParaRPr>
          </a:p>
        </p:txBody>
      </p:sp>
      <p:sp>
        <p:nvSpPr>
          <p:cNvPr id="145423" name="AutoShape 15">
            <a:extLst>
              <a:ext uri="{FF2B5EF4-FFF2-40B4-BE49-F238E27FC236}">
                <a16:creationId xmlns:a16="http://schemas.microsoft.com/office/drawing/2014/main" id="{BA932F52-B0BE-584D-B902-2AE6C08D863A}"/>
              </a:ext>
            </a:extLst>
          </p:cNvPr>
          <p:cNvSpPr>
            <a:spLocks noChangeArrowheads="1"/>
          </p:cNvSpPr>
          <p:nvPr/>
        </p:nvSpPr>
        <p:spPr bwMode="auto">
          <a:xfrm>
            <a:off x="2362200" y="33528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BA + MA</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5414"/>
                                        </p:tgtEl>
                                        <p:attrNameLst>
                                          <p:attrName>style.visibility</p:attrName>
                                        </p:attrNameLst>
                                      </p:cBhvr>
                                      <p:to>
                                        <p:strVal val="visible"/>
                                      </p:to>
                                    </p:set>
                                    <p:animEffect transition="in" filter="dissolve">
                                      <p:cBhvr>
                                        <p:cTn id="7" dur="500"/>
                                        <p:tgtEl>
                                          <p:spTgt spid="1454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5420"/>
                                        </p:tgtEl>
                                        <p:attrNameLst>
                                          <p:attrName>style.visibility</p:attrName>
                                        </p:attrNameLst>
                                      </p:cBhvr>
                                      <p:to>
                                        <p:strVal val="visible"/>
                                      </p:to>
                                    </p:set>
                                    <p:anim calcmode="lin" valueType="num">
                                      <p:cBhvr additive="base">
                                        <p:cTn id="12" dur="500" fill="hold"/>
                                        <p:tgtEl>
                                          <p:spTgt spid="145420"/>
                                        </p:tgtEl>
                                        <p:attrNameLst>
                                          <p:attrName>ppt_x</p:attrName>
                                        </p:attrNameLst>
                                      </p:cBhvr>
                                      <p:tavLst>
                                        <p:tav tm="0">
                                          <p:val>
                                            <p:strVal val="#ppt_x"/>
                                          </p:val>
                                        </p:tav>
                                        <p:tav tm="100000">
                                          <p:val>
                                            <p:strVal val="#ppt_x"/>
                                          </p:val>
                                        </p:tav>
                                      </p:tavLst>
                                    </p:anim>
                                    <p:anim calcmode="lin" valueType="num">
                                      <p:cBhvr additive="base">
                                        <p:cTn id="13" dur="500" fill="hold"/>
                                        <p:tgtEl>
                                          <p:spTgt spid="14542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5423"/>
                                        </p:tgtEl>
                                        <p:attrNameLst>
                                          <p:attrName>style.visibility</p:attrName>
                                        </p:attrNameLst>
                                      </p:cBhvr>
                                      <p:to>
                                        <p:strVal val="visible"/>
                                      </p:to>
                                    </p:set>
                                    <p:anim calcmode="lin" valueType="num">
                                      <p:cBhvr additive="base">
                                        <p:cTn id="18" dur="500" fill="hold"/>
                                        <p:tgtEl>
                                          <p:spTgt spid="145423"/>
                                        </p:tgtEl>
                                        <p:attrNameLst>
                                          <p:attrName>ppt_x</p:attrName>
                                        </p:attrNameLst>
                                      </p:cBhvr>
                                      <p:tavLst>
                                        <p:tav tm="0">
                                          <p:val>
                                            <p:strVal val="#ppt_x"/>
                                          </p:val>
                                        </p:tav>
                                        <p:tav tm="100000">
                                          <p:val>
                                            <p:strVal val="#ppt_x"/>
                                          </p:val>
                                        </p:tav>
                                      </p:tavLst>
                                    </p:anim>
                                    <p:anim calcmode="lin" valueType="num">
                                      <p:cBhvr additive="base">
                                        <p:cTn id="19" dur="500" fill="hold"/>
                                        <p:tgtEl>
                                          <p:spTgt spid="1454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0" grpId="0" animBg="1" autoUpdateAnimBg="0"/>
      <p:bldP spid="145423"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9042323E-5CCA-BB4A-AF9C-8331492ED35C}"/>
              </a:ext>
            </a:extLst>
          </p:cNvPr>
          <p:cNvSpPr>
            <a:spLocks noGrp="1"/>
          </p:cNvSpPr>
          <p:nvPr>
            <p:ph type="sldNum" sz="quarter" idx="10"/>
          </p:nvPr>
        </p:nvSpPr>
        <p:spPr/>
        <p:txBody>
          <a:bodyPr/>
          <a:lstStyle/>
          <a:p>
            <a:fld id="{4D5E1248-D37A-9B40-B001-0F4EE4029CA2}" type="slidenum">
              <a:rPr lang="de-DE" altLang="de-DE"/>
              <a:pPr/>
              <a:t>16</a:t>
            </a:fld>
            <a:endParaRPr lang="de-DE" altLang="de-DE" b="0"/>
          </a:p>
        </p:txBody>
      </p:sp>
      <p:pic>
        <p:nvPicPr>
          <p:cNvPr id="185346" name="Picture 1026">
            <a:extLst>
              <a:ext uri="{FF2B5EF4-FFF2-40B4-BE49-F238E27FC236}">
                <a16:creationId xmlns:a16="http://schemas.microsoft.com/office/drawing/2014/main" id="{13E2C4FE-49EB-F643-9896-9CCCADD95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7239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185348" name="Rectangle 1028">
            <a:extLst>
              <a:ext uri="{FF2B5EF4-FFF2-40B4-BE49-F238E27FC236}">
                <a16:creationId xmlns:a16="http://schemas.microsoft.com/office/drawing/2014/main" id="{597ED567-DAE8-DE44-AD3A-400E47B9BCDF}"/>
              </a:ext>
            </a:extLst>
          </p:cNvPr>
          <p:cNvSpPr>
            <a:spLocks noChangeArrowheads="1"/>
          </p:cNvSpPr>
          <p:nvPr/>
        </p:nvSpPr>
        <p:spPr bwMode="auto">
          <a:xfrm>
            <a:off x="152400" y="5562600"/>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virtuelle Hochschule</a:t>
            </a:r>
            <a:endParaRPr lang="de-DE" altLang="de-DE"/>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500" fill="hold"/>
                                        <p:tgtEl>
                                          <p:spTgt spid="185348"/>
                                        </p:tgtEl>
                                        <p:attrNameLst>
                                          <p:attrName>ppt_x</p:attrName>
                                        </p:attrNameLst>
                                      </p:cBhvr>
                                      <p:tavLst>
                                        <p:tav tm="0">
                                          <p:val>
                                            <p:strVal val="#ppt_x"/>
                                          </p:val>
                                        </p:tav>
                                        <p:tav tm="100000">
                                          <p:val>
                                            <p:strVal val="#ppt_x"/>
                                          </p:val>
                                        </p:tav>
                                      </p:tavLst>
                                    </p:anim>
                                    <p:anim calcmode="lin" valueType="num">
                                      <p:cBhvr additive="base">
                                        <p:cTn id="8" dur="500" fill="hold"/>
                                        <p:tgtEl>
                                          <p:spTgt spid="18534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85346"/>
                                        </p:tgtEl>
                                        <p:attrNameLst>
                                          <p:attrName>style.visibility</p:attrName>
                                        </p:attrNameLst>
                                      </p:cBhvr>
                                      <p:to>
                                        <p:strVal val="visible"/>
                                      </p:to>
                                    </p:set>
                                    <p:anim calcmode="lin" valueType="num">
                                      <p:cBhvr additive="base">
                                        <p:cTn id="13" dur="500" fill="hold"/>
                                        <p:tgtEl>
                                          <p:spTgt spid="185346"/>
                                        </p:tgtEl>
                                        <p:attrNameLst>
                                          <p:attrName>ppt_x</p:attrName>
                                        </p:attrNameLst>
                                      </p:cBhvr>
                                      <p:tavLst>
                                        <p:tav tm="0">
                                          <p:val>
                                            <p:strVal val="0-#ppt_w/2"/>
                                          </p:val>
                                        </p:tav>
                                        <p:tav tm="100000">
                                          <p:val>
                                            <p:strVal val="#ppt_x"/>
                                          </p:val>
                                        </p:tav>
                                      </p:tavLst>
                                    </p:anim>
                                    <p:anim calcmode="lin" valueType="num">
                                      <p:cBhvr additive="base">
                                        <p:cTn id="14" dur="500" fill="hold"/>
                                        <p:tgtEl>
                                          <p:spTgt spid="1853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1">
            <a:extLst>
              <a:ext uri="{FF2B5EF4-FFF2-40B4-BE49-F238E27FC236}">
                <a16:creationId xmlns:a16="http://schemas.microsoft.com/office/drawing/2014/main" id="{8A3D0B66-4D40-5048-86C0-22DA441E4D6E}"/>
              </a:ext>
            </a:extLst>
          </p:cNvPr>
          <p:cNvSpPr>
            <a:spLocks noGrp="1"/>
          </p:cNvSpPr>
          <p:nvPr>
            <p:ph type="sldNum" sz="quarter" idx="10"/>
          </p:nvPr>
        </p:nvSpPr>
        <p:spPr/>
        <p:txBody>
          <a:bodyPr/>
          <a:lstStyle/>
          <a:p>
            <a:fld id="{7C614F61-1A64-6241-96C6-E1E3F9D830D4}" type="slidenum">
              <a:rPr lang="de-DE" altLang="de-DE"/>
              <a:pPr/>
              <a:t>17</a:t>
            </a:fld>
            <a:endParaRPr lang="de-DE" altLang="de-DE" b="0"/>
          </a:p>
        </p:txBody>
      </p:sp>
      <p:pic>
        <p:nvPicPr>
          <p:cNvPr id="157698" name="Picture 2">
            <a:extLst>
              <a:ext uri="{FF2B5EF4-FFF2-40B4-BE49-F238E27FC236}">
                <a16:creationId xmlns:a16="http://schemas.microsoft.com/office/drawing/2014/main" id="{71F485B6-1584-B047-94BB-1859E9293D73}"/>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7699" name="Rectangle 3">
            <a:extLst>
              <a:ext uri="{FF2B5EF4-FFF2-40B4-BE49-F238E27FC236}">
                <a16:creationId xmlns:a16="http://schemas.microsoft.com/office/drawing/2014/main" id="{79D9F71D-F169-6046-9215-9FCEA8B29B95}"/>
              </a:ext>
            </a:extLst>
          </p:cNvPr>
          <p:cNvSpPr>
            <a:spLocks noChangeArrowheads="1"/>
          </p:cNvSpPr>
          <p:nvPr/>
        </p:nvSpPr>
        <p:spPr bwMode="auto">
          <a:xfrm>
            <a:off x="152400" y="5562600"/>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virtuelle Hochschule</a:t>
            </a:r>
            <a:endParaRPr lang="de-DE" altLang="de-DE"/>
          </a:p>
        </p:txBody>
      </p:sp>
      <p:graphicFrame>
        <p:nvGraphicFramePr>
          <p:cNvPr id="157702" name="Object 6">
            <a:extLst>
              <a:ext uri="{FF2B5EF4-FFF2-40B4-BE49-F238E27FC236}">
                <a16:creationId xmlns:a16="http://schemas.microsoft.com/office/drawing/2014/main" id="{BC2E1ABE-A0D0-064E-B8D2-674CAADCC3F1}"/>
              </a:ext>
            </a:extLst>
          </p:cNvPr>
          <p:cNvGraphicFramePr>
            <a:graphicFrameLocks noChangeAspect="1"/>
          </p:cNvGraphicFramePr>
          <p:nvPr/>
        </p:nvGraphicFramePr>
        <p:xfrm>
          <a:off x="6248400" y="1676400"/>
          <a:ext cx="2120900" cy="2085975"/>
        </p:xfrm>
        <a:graphic>
          <a:graphicData uri="http://schemas.openxmlformats.org/presentationml/2006/ole">
            <mc:AlternateContent xmlns:mc="http://schemas.openxmlformats.org/markup-compatibility/2006">
              <mc:Choice xmlns:v="urn:schemas-microsoft-com:vml" Requires="v">
                <p:oleObj spid="_x0000_s157714" name="Clip" r:id="rId5" imgW="1092200" imgH="1066800" progId="MS_ClipArt_Gallery.2">
                  <p:embed/>
                </p:oleObj>
              </mc:Choice>
              <mc:Fallback>
                <p:oleObj name="Clip" r:id="rId5" imgW="1092200" imgH="1066800" progId="MS_ClipArt_Gallery.2">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1676400"/>
                        <a:ext cx="2120900" cy="208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7708" name="AutoShape 12">
            <a:extLst>
              <a:ext uri="{FF2B5EF4-FFF2-40B4-BE49-F238E27FC236}">
                <a16:creationId xmlns:a16="http://schemas.microsoft.com/office/drawing/2014/main" id="{420317B6-C788-5A4C-A70E-4D646E2D8A33}"/>
              </a:ext>
            </a:extLst>
          </p:cNvPr>
          <p:cNvSpPr>
            <a:spLocks noChangeArrowheads="1"/>
          </p:cNvSpPr>
          <p:nvPr/>
        </p:nvSpPr>
        <p:spPr bwMode="auto">
          <a:xfrm>
            <a:off x="2971800" y="3810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Quo Vadis?</a:t>
            </a:r>
          </a:p>
        </p:txBody>
      </p:sp>
      <p:sp>
        <p:nvSpPr>
          <p:cNvPr id="157711" name="AutoShape 15">
            <a:extLst>
              <a:ext uri="{FF2B5EF4-FFF2-40B4-BE49-F238E27FC236}">
                <a16:creationId xmlns:a16="http://schemas.microsoft.com/office/drawing/2014/main" id="{263D4091-D250-EF4F-B1C3-3A31FA0EDE73}"/>
              </a:ext>
            </a:extLst>
          </p:cNvPr>
          <p:cNvSpPr>
            <a:spLocks noChangeArrowheads="1"/>
          </p:cNvSpPr>
          <p:nvPr/>
        </p:nvSpPr>
        <p:spPr bwMode="auto">
          <a:xfrm>
            <a:off x="6477000" y="40386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Internationaler</a:t>
            </a:r>
          </a:p>
          <a:p>
            <a:pPr algn="ctr"/>
            <a:r>
              <a:rPr lang="de-DE" altLang="de-DE"/>
              <a:t>Wettbewerb</a:t>
            </a:r>
          </a:p>
        </p:txBody>
      </p:sp>
      <p:sp>
        <p:nvSpPr>
          <p:cNvPr id="157712" name="AutoShape 16">
            <a:extLst>
              <a:ext uri="{FF2B5EF4-FFF2-40B4-BE49-F238E27FC236}">
                <a16:creationId xmlns:a16="http://schemas.microsoft.com/office/drawing/2014/main" id="{C23ECF0A-8EE2-AF4F-8C55-5DFE1330FC6A}"/>
              </a:ext>
            </a:extLst>
          </p:cNvPr>
          <p:cNvSpPr>
            <a:spLocks noChangeArrowheads="1"/>
          </p:cNvSpPr>
          <p:nvPr/>
        </p:nvSpPr>
        <p:spPr bwMode="auto">
          <a:xfrm>
            <a:off x="1524000" y="20574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on campus</a:t>
            </a:r>
          </a:p>
          <a:p>
            <a:pPr algn="ctr"/>
            <a:r>
              <a:rPr lang="de-DE" altLang="de-DE"/>
              <a:t>off campus</a:t>
            </a:r>
          </a:p>
        </p:txBody>
      </p:sp>
      <p:sp>
        <p:nvSpPr>
          <p:cNvPr id="157713" name="AutoShape 17">
            <a:extLst>
              <a:ext uri="{FF2B5EF4-FFF2-40B4-BE49-F238E27FC236}">
                <a16:creationId xmlns:a16="http://schemas.microsoft.com/office/drawing/2014/main" id="{31140690-D2CC-614A-ADE7-C164F32EFED9}"/>
              </a:ext>
            </a:extLst>
          </p:cNvPr>
          <p:cNvSpPr>
            <a:spLocks noChangeArrowheads="1"/>
          </p:cNvSpPr>
          <p:nvPr/>
        </p:nvSpPr>
        <p:spPr bwMode="auto">
          <a:xfrm>
            <a:off x="3048000" y="38100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Finanzierung</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7702"/>
                                        </p:tgtEl>
                                        <p:attrNameLst>
                                          <p:attrName>style.visibility</p:attrName>
                                        </p:attrNameLst>
                                      </p:cBhvr>
                                      <p:to>
                                        <p:strVal val="visible"/>
                                      </p:to>
                                    </p:set>
                                    <p:animEffect transition="in" filter="dissolve">
                                      <p:cBhvr>
                                        <p:cTn id="7" dur="500"/>
                                        <p:tgtEl>
                                          <p:spTgt spid="1577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7708"/>
                                        </p:tgtEl>
                                        <p:attrNameLst>
                                          <p:attrName>style.visibility</p:attrName>
                                        </p:attrNameLst>
                                      </p:cBhvr>
                                      <p:to>
                                        <p:strVal val="visible"/>
                                      </p:to>
                                    </p:set>
                                    <p:anim calcmode="lin" valueType="num">
                                      <p:cBhvr additive="base">
                                        <p:cTn id="12" dur="500" fill="hold"/>
                                        <p:tgtEl>
                                          <p:spTgt spid="157708"/>
                                        </p:tgtEl>
                                        <p:attrNameLst>
                                          <p:attrName>ppt_x</p:attrName>
                                        </p:attrNameLst>
                                      </p:cBhvr>
                                      <p:tavLst>
                                        <p:tav tm="0">
                                          <p:val>
                                            <p:strVal val="#ppt_x"/>
                                          </p:val>
                                        </p:tav>
                                        <p:tav tm="100000">
                                          <p:val>
                                            <p:strVal val="#ppt_x"/>
                                          </p:val>
                                        </p:tav>
                                      </p:tavLst>
                                    </p:anim>
                                    <p:anim calcmode="lin" valueType="num">
                                      <p:cBhvr additive="base">
                                        <p:cTn id="13" dur="500" fill="hold"/>
                                        <p:tgtEl>
                                          <p:spTgt spid="15770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7712"/>
                                        </p:tgtEl>
                                        <p:attrNameLst>
                                          <p:attrName>style.visibility</p:attrName>
                                        </p:attrNameLst>
                                      </p:cBhvr>
                                      <p:to>
                                        <p:strVal val="visible"/>
                                      </p:to>
                                    </p:set>
                                    <p:anim calcmode="lin" valueType="num">
                                      <p:cBhvr additive="base">
                                        <p:cTn id="18" dur="500" fill="hold"/>
                                        <p:tgtEl>
                                          <p:spTgt spid="157712"/>
                                        </p:tgtEl>
                                        <p:attrNameLst>
                                          <p:attrName>ppt_x</p:attrName>
                                        </p:attrNameLst>
                                      </p:cBhvr>
                                      <p:tavLst>
                                        <p:tav tm="0">
                                          <p:val>
                                            <p:strVal val="#ppt_x"/>
                                          </p:val>
                                        </p:tav>
                                        <p:tav tm="100000">
                                          <p:val>
                                            <p:strVal val="#ppt_x"/>
                                          </p:val>
                                        </p:tav>
                                      </p:tavLst>
                                    </p:anim>
                                    <p:anim calcmode="lin" valueType="num">
                                      <p:cBhvr additive="base">
                                        <p:cTn id="19" dur="500" fill="hold"/>
                                        <p:tgtEl>
                                          <p:spTgt spid="15771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7713"/>
                                        </p:tgtEl>
                                        <p:attrNameLst>
                                          <p:attrName>style.visibility</p:attrName>
                                        </p:attrNameLst>
                                      </p:cBhvr>
                                      <p:to>
                                        <p:strVal val="visible"/>
                                      </p:to>
                                    </p:set>
                                    <p:anim calcmode="lin" valueType="num">
                                      <p:cBhvr additive="base">
                                        <p:cTn id="24" dur="500" fill="hold"/>
                                        <p:tgtEl>
                                          <p:spTgt spid="157713"/>
                                        </p:tgtEl>
                                        <p:attrNameLst>
                                          <p:attrName>ppt_x</p:attrName>
                                        </p:attrNameLst>
                                      </p:cBhvr>
                                      <p:tavLst>
                                        <p:tav tm="0">
                                          <p:val>
                                            <p:strVal val="#ppt_x"/>
                                          </p:val>
                                        </p:tav>
                                        <p:tav tm="100000">
                                          <p:val>
                                            <p:strVal val="#ppt_x"/>
                                          </p:val>
                                        </p:tav>
                                      </p:tavLst>
                                    </p:anim>
                                    <p:anim calcmode="lin" valueType="num">
                                      <p:cBhvr additive="base">
                                        <p:cTn id="25" dur="500" fill="hold"/>
                                        <p:tgtEl>
                                          <p:spTgt spid="15771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7711"/>
                                        </p:tgtEl>
                                        <p:attrNameLst>
                                          <p:attrName>style.visibility</p:attrName>
                                        </p:attrNameLst>
                                      </p:cBhvr>
                                      <p:to>
                                        <p:strVal val="visible"/>
                                      </p:to>
                                    </p:set>
                                    <p:anim calcmode="lin" valueType="num">
                                      <p:cBhvr additive="base">
                                        <p:cTn id="30" dur="500" fill="hold"/>
                                        <p:tgtEl>
                                          <p:spTgt spid="157711"/>
                                        </p:tgtEl>
                                        <p:attrNameLst>
                                          <p:attrName>ppt_x</p:attrName>
                                        </p:attrNameLst>
                                      </p:cBhvr>
                                      <p:tavLst>
                                        <p:tav tm="0">
                                          <p:val>
                                            <p:strVal val="#ppt_x"/>
                                          </p:val>
                                        </p:tav>
                                        <p:tav tm="100000">
                                          <p:val>
                                            <p:strVal val="#ppt_x"/>
                                          </p:val>
                                        </p:tav>
                                      </p:tavLst>
                                    </p:anim>
                                    <p:anim calcmode="lin" valueType="num">
                                      <p:cBhvr additive="base">
                                        <p:cTn id="31" dur="500" fill="hold"/>
                                        <p:tgtEl>
                                          <p:spTgt spid="1577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8" grpId="0" animBg="1" autoUpdateAnimBg="0"/>
      <p:bldP spid="157711" grpId="0" animBg="1" autoUpdateAnimBg="0"/>
      <p:bldP spid="157712" grpId="0" animBg="1" autoUpdateAnimBg="0"/>
      <p:bldP spid="15771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liennummernplatzhalter 1">
            <a:extLst>
              <a:ext uri="{FF2B5EF4-FFF2-40B4-BE49-F238E27FC236}">
                <a16:creationId xmlns:a16="http://schemas.microsoft.com/office/drawing/2014/main" id="{D7BE504E-03CA-F941-817B-BA717679D9B0}"/>
              </a:ext>
            </a:extLst>
          </p:cNvPr>
          <p:cNvSpPr>
            <a:spLocks noGrp="1"/>
          </p:cNvSpPr>
          <p:nvPr>
            <p:ph type="sldNum" sz="quarter" idx="10"/>
          </p:nvPr>
        </p:nvSpPr>
        <p:spPr/>
        <p:txBody>
          <a:bodyPr/>
          <a:lstStyle/>
          <a:p>
            <a:fld id="{DC4260AB-B20F-E74A-BFF2-B38BEDF1EBBB}" type="slidenum">
              <a:rPr lang="de-DE" altLang="de-DE"/>
              <a:pPr/>
              <a:t>18</a:t>
            </a:fld>
            <a:endParaRPr lang="de-DE" altLang="de-DE" b="0"/>
          </a:p>
        </p:txBody>
      </p:sp>
      <p:pic>
        <p:nvPicPr>
          <p:cNvPr id="155650" name="Picture 2">
            <a:extLst>
              <a:ext uri="{FF2B5EF4-FFF2-40B4-BE49-F238E27FC236}">
                <a16:creationId xmlns:a16="http://schemas.microsoft.com/office/drawing/2014/main" id="{BF6E0879-BD5C-C146-8A71-D3527F3D72E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55651" name="Object 3">
            <a:extLst>
              <a:ext uri="{FF2B5EF4-FFF2-40B4-BE49-F238E27FC236}">
                <a16:creationId xmlns:a16="http://schemas.microsoft.com/office/drawing/2014/main" id="{FC1BF09A-BFF9-6A46-A74B-0D7BEDC09747}"/>
              </a:ext>
            </a:extLst>
          </p:cNvPr>
          <p:cNvGraphicFramePr>
            <a:graphicFrameLocks noChangeAspect="1"/>
          </p:cNvGraphicFramePr>
          <p:nvPr/>
        </p:nvGraphicFramePr>
        <p:xfrm>
          <a:off x="1066800" y="381000"/>
          <a:ext cx="1511300" cy="1485900"/>
        </p:xfrm>
        <a:graphic>
          <a:graphicData uri="http://schemas.openxmlformats.org/presentationml/2006/ole">
            <mc:AlternateContent xmlns:mc="http://schemas.openxmlformats.org/markup-compatibility/2006">
              <mc:Choice xmlns:v="urn:schemas-microsoft-com:vml" Requires="v">
                <p:oleObj spid="_x0000_s155666" name="Clip" r:id="rId5" imgW="1092200" imgH="1066800" progId="MS_ClipArt_Gallery.2">
                  <p:embed/>
                </p:oleObj>
              </mc:Choice>
              <mc:Fallback>
                <p:oleObj name="Clip" r:id="rId5" imgW="1092200" imgH="106680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810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52" name="Object 4">
            <a:extLst>
              <a:ext uri="{FF2B5EF4-FFF2-40B4-BE49-F238E27FC236}">
                <a16:creationId xmlns:a16="http://schemas.microsoft.com/office/drawing/2014/main" id="{91F452D4-7F57-6447-8111-96F480FAB559}"/>
              </a:ext>
            </a:extLst>
          </p:cNvPr>
          <p:cNvGraphicFramePr>
            <a:graphicFrameLocks noChangeAspect="1"/>
          </p:cNvGraphicFramePr>
          <p:nvPr/>
        </p:nvGraphicFramePr>
        <p:xfrm>
          <a:off x="762000" y="2362200"/>
          <a:ext cx="1511300" cy="1485900"/>
        </p:xfrm>
        <a:graphic>
          <a:graphicData uri="http://schemas.openxmlformats.org/presentationml/2006/ole">
            <mc:AlternateContent xmlns:mc="http://schemas.openxmlformats.org/markup-compatibility/2006">
              <mc:Choice xmlns:v="urn:schemas-microsoft-com:vml" Requires="v">
                <p:oleObj spid="_x0000_s155667" name="Clip" r:id="rId7" imgW="1092200" imgH="1066800" progId="MS_ClipArt_Gallery.2">
                  <p:embed/>
                </p:oleObj>
              </mc:Choice>
              <mc:Fallback>
                <p:oleObj name="Clip" r:id="rId7" imgW="1092200" imgH="1066800" progId="MS_ClipArt_Gallery.2">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362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53" name="Object 5">
            <a:extLst>
              <a:ext uri="{FF2B5EF4-FFF2-40B4-BE49-F238E27FC236}">
                <a16:creationId xmlns:a16="http://schemas.microsoft.com/office/drawing/2014/main" id="{54252730-A42B-FE4C-AB7D-59FB47389CC9}"/>
              </a:ext>
            </a:extLst>
          </p:cNvPr>
          <p:cNvGraphicFramePr>
            <a:graphicFrameLocks noChangeAspect="1"/>
          </p:cNvGraphicFramePr>
          <p:nvPr/>
        </p:nvGraphicFramePr>
        <p:xfrm>
          <a:off x="6858000" y="2209800"/>
          <a:ext cx="1511300" cy="1485900"/>
        </p:xfrm>
        <a:graphic>
          <a:graphicData uri="http://schemas.openxmlformats.org/presentationml/2006/ole">
            <mc:AlternateContent xmlns:mc="http://schemas.openxmlformats.org/markup-compatibility/2006">
              <mc:Choice xmlns:v="urn:schemas-microsoft-com:vml" Requires="v">
                <p:oleObj spid="_x0000_s155668" name="Clip" r:id="rId9" imgW="1092200" imgH="1066800" progId="MS_ClipArt_Gallery.2">
                  <p:embed/>
                </p:oleObj>
              </mc:Choice>
              <mc:Fallback>
                <p:oleObj name="Clip" r:id="rId9" imgW="1092200" imgH="1066800" progId="MS_ClipArt_Gallery.2">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09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54" name="Object 6">
            <a:extLst>
              <a:ext uri="{FF2B5EF4-FFF2-40B4-BE49-F238E27FC236}">
                <a16:creationId xmlns:a16="http://schemas.microsoft.com/office/drawing/2014/main" id="{CA69E152-FB2F-6446-8DCB-1CFE4934217E}"/>
              </a:ext>
            </a:extLst>
          </p:cNvPr>
          <p:cNvGraphicFramePr>
            <a:graphicFrameLocks noChangeAspect="1"/>
          </p:cNvGraphicFramePr>
          <p:nvPr/>
        </p:nvGraphicFramePr>
        <p:xfrm>
          <a:off x="6553200" y="381000"/>
          <a:ext cx="1511300" cy="1485900"/>
        </p:xfrm>
        <a:graphic>
          <a:graphicData uri="http://schemas.openxmlformats.org/presentationml/2006/ole">
            <mc:AlternateContent xmlns:mc="http://schemas.openxmlformats.org/markup-compatibility/2006">
              <mc:Choice xmlns:v="urn:schemas-microsoft-com:vml" Requires="v">
                <p:oleObj spid="_x0000_s155669" name="Clip" r:id="rId11" imgW="1092200" imgH="1066800" progId="MS_ClipArt_Gallery.2">
                  <p:embed/>
                </p:oleObj>
              </mc:Choice>
              <mc:Fallback>
                <p:oleObj name="Clip" r:id="rId11" imgW="1092200" imgH="1066800" progId="MS_ClipArt_Gallery.2">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3810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55" name="Object 7">
            <a:extLst>
              <a:ext uri="{FF2B5EF4-FFF2-40B4-BE49-F238E27FC236}">
                <a16:creationId xmlns:a16="http://schemas.microsoft.com/office/drawing/2014/main" id="{2DE53BD7-48A7-FC4B-86E7-7D68726CEB8F}"/>
              </a:ext>
            </a:extLst>
          </p:cNvPr>
          <p:cNvGraphicFramePr>
            <a:graphicFrameLocks noChangeAspect="1"/>
          </p:cNvGraphicFramePr>
          <p:nvPr/>
        </p:nvGraphicFramePr>
        <p:xfrm>
          <a:off x="3810000" y="0"/>
          <a:ext cx="1511300" cy="1485900"/>
        </p:xfrm>
        <a:graphic>
          <a:graphicData uri="http://schemas.openxmlformats.org/presentationml/2006/ole">
            <mc:AlternateContent xmlns:mc="http://schemas.openxmlformats.org/markup-compatibility/2006">
              <mc:Choice xmlns:v="urn:schemas-microsoft-com:vml" Requires="v">
                <p:oleObj spid="_x0000_s155670" name="Clip" r:id="rId13" imgW="1092200" imgH="1066800" progId="MS_ClipArt_Gallery.2">
                  <p:embed/>
                </p:oleObj>
              </mc:Choice>
              <mc:Fallback>
                <p:oleObj name="Clip" r:id="rId13" imgW="1092200" imgH="1066800" progId="MS_ClipArt_Gallery.2">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56" name="Object 8">
            <a:extLst>
              <a:ext uri="{FF2B5EF4-FFF2-40B4-BE49-F238E27FC236}">
                <a16:creationId xmlns:a16="http://schemas.microsoft.com/office/drawing/2014/main" id="{43C0BD4F-E313-BB41-B479-EFF661BD54C3}"/>
              </a:ext>
            </a:extLst>
          </p:cNvPr>
          <p:cNvGraphicFramePr>
            <a:graphicFrameLocks noChangeAspect="1"/>
          </p:cNvGraphicFramePr>
          <p:nvPr/>
        </p:nvGraphicFramePr>
        <p:xfrm>
          <a:off x="2590800" y="3921125"/>
          <a:ext cx="1511300" cy="1485900"/>
        </p:xfrm>
        <a:graphic>
          <a:graphicData uri="http://schemas.openxmlformats.org/presentationml/2006/ole">
            <mc:AlternateContent xmlns:mc="http://schemas.openxmlformats.org/markup-compatibility/2006">
              <mc:Choice xmlns:v="urn:schemas-microsoft-com:vml" Requires="v">
                <p:oleObj spid="_x0000_s155671" name="Clip" r:id="rId15" imgW="1092200" imgH="1066800" progId="MS_ClipArt_Gallery.2">
                  <p:embed/>
                </p:oleObj>
              </mc:Choice>
              <mc:Fallback>
                <p:oleObj name="Clip" r:id="rId15" imgW="1092200" imgH="1066800" progId="MS_ClipArt_Gallery.2">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0800" y="39211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5657" name="Object 9">
            <a:extLst>
              <a:ext uri="{FF2B5EF4-FFF2-40B4-BE49-F238E27FC236}">
                <a16:creationId xmlns:a16="http://schemas.microsoft.com/office/drawing/2014/main" id="{C3622BB3-25CC-684A-8DB0-52ED70084112}"/>
              </a:ext>
            </a:extLst>
          </p:cNvPr>
          <p:cNvGraphicFramePr>
            <a:graphicFrameLocks noChangeAspect="1"/>
          </p:cNvGraphicFramePr>
          <p:nvPr/>
        </p:nvGraphicFramePr>
        <p:xfrm>
          <a:off x="5029200" y="3886200"/>
          <a:ext cx="1511300" cy="1485900"/>
        </p:xfrm>
        <a:graphic>
          <a:graphicData uri="http://schemas.openxmlformats.org/presentationml/2006/ole">
            <mc:AlternateContent xmlns:mc="http://schemas.openxmlformats.org/markup-compatibility/2006">
              <mc:Choice xmlns:v="urn:schemas-microsoft-com:vml" Requires="v">
                <p:oleObj spid="_x0000_s155672" name="Clip" r:id="rId17" imgW="1092200" imgH="1066800" progId="MS_ClipArt_Gallery.2">
                  <p:embed/>
                </p:oleObj>
              </mc:Choice>
              <mc:Fallback>
                <p:oleObj name="Clip" r:id="rId17" imgW="1092200" imgH="1066800" progId="MS_ClipArt_Gallery.2">
                  <p:embed/>
                  <p:pic>
                    <p:nvPicPr>
                      <p:cNvPr id="0"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886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155658" name="AutoShape 10">
            <a:extLst>
              <a:ext uri="{FF2B5EF4-FFF2-40B4-BE49-F238E27FC236}">
                <a16:creationId xmlns:a16="http://schemas.microsoft.com/office/drawing/2014/main" id="{775AFD3D-F406-4842-9F12-4C6426AC9419}"/>
              </a:ext>
            </a:extLst>
          </p:cNvPr>
          <p:cNvCxnSpPr>
            <a:cxnSpLocks noChangeShapeType="1"/>
          </p:cNvCxnSpPr>
          <p:nvPr/>
        </p:nvCxnSpPr>
        <p:spPr bwMode="auto">
          <a:xfrm rot="5400000">
            <a:off x="2624931" y="1164432"/>
            <a:ext cx="1589087" cy="2292350"/>
          </a:xfrm>
          <a:prstGeom prst="curvedConnector2">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59" name="AutoShape 11">
            <a:extLst>
              <a:ext uri="{FF2B5EF4-FFF2-40B4-BE49-F238E27FC236}">
                <a16:creationId xmlns:a16="http://schemas.microsoft.com/office/drawing/2014/main" id="{AFE53C41-F8EE-E945-9C90-449556584DE6}"/>
              </a:ext>
            </a:extLst>
          </p:cNvPr>
          <p:cNvCxnSpPr>
            <a:cxnSpLocks noChangeShapeType="1"/>
          </p:cNvCxnSpPr>
          <p:nvPr/>
        </p:nvCxnSpPr>
        <p:spPr bwMode="auto">
          <a:xfrm flipV="1">
            <a:off x="2578100" y="773113"/>
            <a:ext cx="1231900" cy="350837"/>
          </a:xfrm>
          <a:prstGeom prst="curvedConnector3">
            <a:avLst>
              <a:gd name="adj1" fmla="val 50000"/>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0" name="AutoShape 12">
            <a:extLst>
              <a:ext uri="{FF2B5EF4-FFF2-40B4-BE49-F238E27FC236}">
                <a16:creationId xmlns:a16="http://schemas.microsoft.com/office/drawing/2014/main" id="{3D3D7972-FD93-8244-8F22-8AFA349BCBF0}"/>
              </a:ext>
            </a:extLst>
          </p:cNvPr>
          <p:cNvCxnSpPr>
            <a:cxnSpLocks noChangeShapeType="1"/>
          </p:cNvCxnSpPr>
          <p:nvPr/>
        </p:nvCxnSpPr>
        <p:spPr bwMode="auto">
          <a:xfrm rot="16200000">
            <a:off x="2759869" y="1359694"/>
            <a:ext cx="3148012" cy="1974850"/>
          </a:xfrm>
          <a:prstGeom prst="curvedConnector4">
            <a:avLst>
              <a:gd name="adj1" fmla="val 25718"/>
              <a:gd name="adj2" fmla="val 111574"/>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1" name="AutoShape 13">
            <a:extLst>
              <a:ext uri="{FF2B5EF4-FFF2-40B4-BE49-F238E27FC236}">
                <a16:creationId xmlns:a16="http://schemas.microsoft.com/office/drawing/2014/main" id="{56DD8325-B7F5-F04D-9D5A-58581944A132}"/>
              </a:ext>
            </a:extLst>
          </p:cNvPr>
          <p:cNvCxnSpPr>
            <a:cxnSpLocks noChangeShapeType="1"/>
          </p:cNvCxnSpPr>
          <p:nvPr/>
        </p:nvCxnSpPr>
        <p:spPr bwMode="auto">
          <a:xfrm flipV="1">
            <a:off x="4102100" y="4629150"/>
            <a:ext cx="927100" cy="34925"/>
          </a:xfrm>
          <a:prstGeom prst="curvedConnector3">
            <a:avLst>
              <a:gd name="adj1" fmla="val 50000"/>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2" name="AutoShape 14">
            <a:extLst>
              <a:ext uri="{FF2B5EF4-FFF2-40B4-BE49-F238E27FC236}">
                <a16:creationId xmlns:a16="http://schemas.microsoft.com/office/drawing/2014/main" id="{F7140D6A-EE18-AC46-BCF5-C4A07B26C94F}"/>
              </a:ext>
            </a:extLst>
          </p:cNvPr>
          <p:cNvCxnSpPr>
            <a:cxnSpLocks noChangeShapeType="1"/>
          </p:cNvCxnSpPr>
          <p:nvPr/>
        </p:nvCxnSpPr>
        <p:spPr bwMode="auto">
          <a:xfrm rot="5400000" flipH="1">
            <a:off x="7289800" y="1885950"/>
            <a:ext cx="342900" cy="304800"/>
          </a:xfrm>
          <a:prstGeom prst="curvedConnector3">
            <a:avLst>
              <a:gd name="adj1" fmla="val 50000"/>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63" name="AutoShape 15">
            <a:extLst>
              <a:ext uri="{FF2B5EF4-FFF2-40B4-BE49-F238E27FC236}">
                <a16:creationId xmlns:a16="http://schemas.microsoft.com/office/drawing/2014/main" id="{50AA1FA5-1E6C-EB47-8E00-92AC5413852D}"/>
              </a:ext>
            </a:extLst>
          </p:cNvPr>
          <p:cNvCxnSpPr>
            <a:cxnSpLocks noChangeShapeType="1"/>
          </p:cNvCxnSpPr>
          <p:nvPr/>
        </p:nvCxnSpPr>
        <p:spPr bwMode="auto">
          <a:xfrm rot="5400000">
            <a:off x="6610350" y="3625850"/>
            <a:ext cx="933450" cy="1073150"/>
          </a:xfrm>
          <a:prstGeom prst="curvedConnector2">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664" name="Rectangle 16">
            <a:extLst>
              <a:ext uri="{FF2B5EF4-FFF2-40B4-BE49-F238E27FC236}">
                <a16:creationId xmlns:a16="http://schemas.microsoft.com/office/drawing/2014/main" id="{FCD12E07-CC19-8044-9861-225F82A4279E}"/>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entfesselte Hochschule</a:t>
            </a:r>
            <a:endParaRPr lang="de-DE" altLang="de-DE">
              <a:solidFill>
                <a:schemeClr val="bg1"/>
              </a:solidFill>
            </a:endParaRPr>
          </a:p>
        </p:txBody>
      </p:sp>
      <p:cxnSp>
        <p:nvCxnSpPr>
          <p:cNvPr id="155665" name="AutoShape 17">
            <a:extLst>
              <a:ext uri="{FF2B5EF4-FFF2-40B4-BE49-F238E27FC236}">
                <a16:creationId xmlns:a16="http://schemas.microsoft.com/office/drawing/2014/main" id="{EA622078-3D16-AC4C-B12D-883745F37325}"/>
              </a:ext>
            </a:extLst>
          </p:cNvPr>
          <p:cNvCxnSpPr>
            <a:cxnSpLocks noChangeShapeType="1"/>
            <a:stCxn id="0" idx="1"/>
            <a:endCxn id="0" idx="3"/>
          </p:cNvCxnSpPr>
          <p:nvPr/>
        </p:nvCxnSpPr>
        <p:spPr bwMode="auto">
          <a:xfrm rot="10800000">
            <a:off x="5321300" y="742950"/>
            <a:ext cx="1231900" cy="381000"/>
          </a:xfrm>
          <a:prstGeom prst="curvedConnector3">
            <a:avLst>
              <a:gd name="adj1" fmla="val 50000"/>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55651"/>
                                        </p:tgtEl>
                                        <p:attrNameLst>
                                          <p:attrName>style.visibility</p:attrName>
                                        </p:attrNameLst>
                                      </p:cBhvr>
                                      <p:to>
                                        <p:strVal val="visible"/>
                                      </p:to>
                                    </p:set>
                                    <p:animEffect transition="in" filter="dissolve">
                                      <p:cBhvr>
                                        <p:cTn id="7" dur="500"/>
                                        <p:tgtEl>
                                          <p:spTgt spid="1556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55655"/>
                                        </p:tgtEl>
                                        <p:attrNameLst>
                                          <p:attrName>style.visibility</p:attrName>
                                        </p:attrNameLst>
                                      </p:cBhvr>
                                      <p:to>
                                        <p:strVal val="visible"/>
                                      </p:to>
                                    </p:set>
                                    <p:animEffect transition="in" filter="dissolve">
                                      <p:cBhvr>
                                        <p:cTn id="12" dur="500"/>
                                        <p:tgtEl>
                                          <p:spTgt spid="1556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55656"/>
                                        </p:tgtEl>
                                        <p:attrNameLst>
                                          <p:attrName>style.visibility</p:attrName>
                                        </p:attrNameLst>
                                      </p:cBhvr>
                                      <p:to>
                                        <p:strVal val="visible"/>
                                      </p:to>
                                    </p:set>
                                    <p:animEffect transition="in" filter="dissolve">
                                      <p:cBhvr>
                                        <p:cTn id="17" dur="500"/>
                                        <p:tgtEl>
                                          <p:spTgt spid="15565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55652"/>
                                        </p:tgtEl>
                                        <p:attrNameLst>
                                          <p:attrName>style.visibility</p:attrName>
                                        </p:attrNameLst>
                                      </p:cBhvr>
                                      <p:to>
                                        <p:strVal val="visible"/>
                                      </p:to>
                                    </p:set>
                                    <p:animEffect transition="in" filter="dissolve">
                                      <p:cBhvr>
                                        <p:cTn id="22" dur="500"/>
                                        <p:tgtEl>
                                          <p:spTgt spid="155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55658"/>
                                        </p:tgtEl>
                                        <p:attrNameLst>
                                          <p:attrName>style.visibility</p:attrName>
                                        </p:attrNameLst>
                                      </p:cBhvr>
                                      <p:to>
                                        <p:strVal val="visible"/>
                                      </p:to>
                                    </p:set>
                                    <p:animEffect transition="in" filter="wipe(up)">
                                      <p:cBhvr>
                                        <p:cTn id="27" dur="500"/>
                                        <p:tgtEl>
                                          <p:spTgt spid="15565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55659"/>
                                        </p:tgtEl>
                                        <p:attrNameLst>
                                          <p:attrName>style.visibility</p:attrName>
                                        </p:attrNameLst>
                                      </p:cBhvr>
                                      <p:to>
                                        <p:strVal val="visible"/>
                                      </p:to>
                                    </p:set>
                                    <p:animEffect transition="in" filter="wipe(left)">
                                      <p:cBhvr>
                                        <p:cTn id="32" dur="500"/>
                                        <p:tgtEl>
                                          <p:spTgt spid="15565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55660"/>
                                        </p:tgtEl>
                                        <p:attrNameLst>
                                          <p:attrName>style.visibility</p:attrName>
                                        </p:attrNameLst>
                                      </p:cBhvr>
                                      <p:to>
                                        <p:strVal val="visible"/>
                                      </p:to>
                                    </p:set>
                                    <p:animEffect transition="in" filter="wipe(down)">
                                      <p:cBhvr>
                                        <p:cTn id="37" dur="500"/>
                                        <p:tgtEl>
                                          <p:spTgt spid="1556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55657"/>
                                        </p:tgtEl>
                                        <p:attrNameLst>
                                          <p:attrName>style.visibility</p:attrName>
                                        </p:attrNameLst>
                                      </p:cBhvr>
                                      <p:to>
                                        <p:strVal val="visible"/>
                                      </p:to>
                                    </p:set>
                                    <p:animEffect transition="in" filter="dissolve">
                                      <p:cBhvr>
                                        <p:cTn id="42" dur="500"/>
                                        <p:tgtEl>
                                          <p:spTgt spid="15565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55661"/>
                                        </p:tgtEl>
                                        <p:attrNameLst>
                                          <p:attrName>style.visibility</p:attrName>
                                        </p:attrNameLst>
                                      </p:cBhvr>
                                      <p:to>
                                        <p:strVal val="visible"/>
                                      </p:to>
                                    </p:set>
                                    <p:animEffect transition="in" filter="wipe(left)">
                                      <p:cBhvr>
                                        <p:cTn id="47" dur="500"/>
                                        <p:tgtEl>
                                          <p:spTgt spid="15566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155653"/>
                                        </p:tgtEl>
                                        <p:attrNameLst>
                                          <p:attrName>style.visibility</p:attrName>
                                        </p:attrNameLst>
                                      </p:cBhvr>
                                      <p:to>
                                        <p:strVal val="visible"/>
                                      </p:to>
                                    </p:set>
                                    <p:animEffect transition="in" filter="dissolve">
                                      <p:cBhvr>
                                        <p:cTn id="52" dur="500"/>
                                        <p:tgtEl>
                                          <p:spTgt spid="15565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155654"/>
                                        </p:tgtEl>
                                        <p:attrNameLst>
                                          <p:attrName>style.visibility</p:attrName>
                                        </p:attrNameLst>
                                      </p:cBhvr>
                                      <p:to>
                                        <p:strVal val="visible"/>
                                      </p:to>
                                    </p:set>
                                    <p:animEffect transition="in" filter="dissolve">
                                      <p:cBhvr>
                                        <p:cTn id="57" dur="500"/>
                                        <p:tgtEl>
                                          <p:spTgt spid="15565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155662"/>
                                        </p:tgtEl>
                                        <p:attrNameLst>
                                          <p:attrName>style.visibility</p:attrName>
                                        </p:attrNameLst>
                                      </p:cBhvr>
                                      <p:to>
                                        <p:strVal val="visible"/>
                                      </p:to>
                                    </p:set>
                                    <p:animEffect transition="in" filter="wipe(down)">
                                      <p:cBhvr>
                                        <p:cTn id="62" dur="500"/>
                                        <p:tgtEl>
                                          <p:spTgt spid="1556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155665"/>
                                        </p:tgtEl>
                                        <p:attrNameLst>
                                          <p:attrName>style.visibility</p:attrName>
                                        </p:attrNameLst>
                                      </p:cBhvr>
                                      <p:to>
                                        <p:strVal val="visible"/>
                                      </p:to>
                                    </p:set>
                                    <p:animEffect transition="in" filter="wipe(right)">
                                      <p:cBhvr>
                                        <p:cTn id="67" dur="500"/>
                                        <p:tgtEl>
                                          <p:spTgt spid="1556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1" fill="hold" nodeType="clickEffect">
                                  <p:stCondLst>
                                    <p:cond delay="0"/>
                                  </p:stCondLst>
                                  <p:childTnLst>
                                    <p:set>
                                      <p:cBhvr>
                                        <p:cTn id="71" dur="1" fill="hold">
                                          <p:stCondLst>
                                            <p:cond delay="0"/>
                                          </p:stCondLst>
                                        </p:cTn>
                                        <p:tgtEl>
                                          <p:spTgt spid="155663"/>
                                        </p:tgtEl>
                                        <p:attrNameLst>
                                          <p:attrName>style.visibility</p:attrName>
                                        </p:attrNameLst>
                                      </p:cBhvr>
                                      <p:to>
                                        <p:strVal val="visible"/>
                                      </p:to>
                                    </p:set>
                                    <p:animEffect transition="in" filter="wipe(up)">
                                      <p:cBhvr>
                                        <p:cTn id="72" dur="500"/>
                                        <p:tgtEl>
                                          <p:spTgt spid="155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liennummernplatzhalter 1">
            <a:extLst>
              <a:ext uri="{FF2B5EF4-FFF2-40B4-BE49-F238E27FC236}">
                <a16:creationId xmlns:a16="http://schemas.microsoft.com/office/drawing/2014/main" id="{0F258DC8-875C-0D44-AF19-28D80F37041C}"/>
              </a:ext>
            </a:extLst>
          </p:cNvPr>
          <p:cNvSpPr>
            <a:spLocks noGrp="1"/>
          </p:cNvSpPr>
          <p:nvPr>
            <p:ph type="sldNum" sz="quarter" idx="10"/>
          </p:nvPr>
        </p:nvSpPr>
        <p:spPr/>
        <p:txBody>
          <a:bodyPr/>
          <a:lstStyle/>
          <a:p>
            <a:fld id="{461B708E-E59B-8A4B-B817-9C6A0414BB8C}" type="slidenum">
              <a:rPr lang="de-DE" altLang="de-DE"/>
              <a:pPr/>
              <a:t>19</a:t>
            </a:fld>
            <a:endParaRPr lang="de-DE" altLang="de-DE" b="0"/>
          </a:p>
        </p:txBody>
      </p:sp>
      <p:graphicFrame>
        <p:nvGraphicFramePr>
          <p:cNvPr id="167938" name="Object 2">
            <a:extLst>
              <a:ext uri="{FF2B5EF4-FFF2-40B4-BE49-F238E27FC236}">
                <a16:creationId xmlns:a16="http://schemas.microsoft.com/office/drawing/2014/main" id="{31C8499C-BDB0-8B4B-BB0B-4B82F55BA37F}"/>
              </a:ext>
            </a:extLst>
          </p:cNvPr>
          <p:cNvGraphicFramePr>
            <a:graphicFrameLocks noChangeAspect="1"/>
          </p:cNvGraphicFramePr>
          <p:nvPr/>
        </p:nvGraphicFramePr>
        <p:xfrm>
          <a:off x="3733800" y="2895600"/>
          <a:ext cx="2133600" cy="1981200"/>
        </p:xfrm>
        <a:graphic>
          <a:graphicData uri="http://schemas.openxmlformats.org/presentationml/2006/ole">
            <mc:AlternateContent xmlns:mc="http://schemas.openxmlformats.org/markup-compatibility/2006">
              <mc:Choice xmlns:v="urn:schemas-microsoft-com:vml" Requires="v">
                <p:oleObj spid="_x0000_s168007" name="Clip" r:id="rId4" imgW="17589500" imgH="15532100" progId="MS_ClipArt_Gallery.2">
                  <p:embed/>
                </p:oleObj>
              </mc:Choice>
              <mc:Fallback>
                <p:oleObj name="Clip" r:id="rId4" imgW="17589500" imgH="15532100" progId="MS_ClipArt_Gallery.2">
                  <p:embed/>
                  <p:pic>
                    <p:nvPicPr>
                      <p:cNvPr id="0" name="Object 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3733800" y="2895600"/>
                        <a:ext cx="21336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7939" name="Group 3">
            <a:extLst>
              <a:ext uri="{FF2B5EF4-FFF2-40B4-BE49-F238E27FC236}">
                <a16:creationId xmlns:a16="http://schemas.microsoft.com/office/drawing/2014/main" id="{A387E3B3-67C0-A04F-8E4A-51D372613B29}"/>
              </a:ext>
            </a:extLst>
          </p:cNvPr>
          <p:cNvGrpSpPr>
            <a:grpSpLocks/>
          </p:cNvGrpSpPr>
          <p:nvPr/>
        </p:nvGrpSpPr>
        <p:grpSpPr bwMode="auto">
          <a:xfrm>
            <a:off x="685800" y="5334000"/>
            <a:ext cx="3581400" cy="1219200"/>
            <a:chOff x="624" y="3264"/>
            <a:chExt cx="2256" cy="768"/>
          </a:xfrm>
        </p:grpSpPr>
        <p:sp>
          <p:nvSpPr>
            <p:cNvPr id="167940" name="AutoShape 4">
              <a:extLst>
                <a:ext uri="{FF2B5EF4-FFF2-40B4-BE49-F238E27FC236}">
                  <a16:creationId xmlns:a16="http://schemas.microsoft.com/office/drawing/2014/main" id="{7CA8B482-0DF6-0240-8BC3-2120C9E9E2E8}"/>
                </a:ext>
              </a:extLst>
            </p:cNvPr>
            <p:cNvSpPr>
              <a:spLocks noChangeArrowheads="1"/>
            </p:cNvSpPr>
            <p:nvPr/>
          </p:nvSpPr>
          <p:spPr bwMode="auto">
            <a:xfrm>
              <a:off x="624" y="3600"/>
              <a:ext cx="2256" cy="432"/>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Kameralistischer Haushalt</a:t>
              </a:r>
            </a:p>
          </p:txBody>
        </p:sp>
        <p:sp>
          <p:nvSpPr>
            <p:cNvPr id="167941" name="Line 5">
              <a:extLst>
                <a:ext uri="{FF2B5EF4-FFF2-40B4-BE49-F238E27FC236}">
                  <a16:creationId xmlns:a16="http://schemas.microsoft.com/office/drawing/2014/main" id="{28ABC291-0382-5549-A50D-F0DF16CFAA2B}"/>
                </a:ext>
              </a:extLst>
            </p:cNvPr>
            <p:cNvSpPr>
              <a:spLocks noChangeShapeType="1"/>
            </p:cNvSpPr>
            <p:nvPr/>
          </p:nvSpPr>
          <p:spPr bwMode="auto">
            <a:xfrm flipV="1">
              <a:off x="1440" y="3264"/>
              <a:ext cx="52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42" name="Group 6">
            <a:extLst>
              <a:ext uri="{FF2B5EF4-FFF2-40B4-BE49-F238E27FC236}">
                <a16:creationId xmlns:a16="http://schemas.microsoft.com/office/drawing/2014/main" id="{3CB7D935-97B6-D54A-A2D6-C6AD37E9FF0E}"/>
              </a:ext>
            </a:extLst>
          </p:cNvPr>
          <p:cNvGrpSpPr>
            <a:grpSpLocks/>
          </p:cNvGrpSpPr>
          <p:nvPr/>
        </p:nvGrpSpPr>
        <p:grpSpPr bwMode="auto">
          <a:xfrm>
            <a:off x="381000" y="4495800"/>
            <a:ext cx="2895600" cy="609600"/>
            <a:chOff x="192" y="2832"/>
            <a:chExt cx="1824" cy="384"/>
          </a:xfrm>
        </p:grpSpPr>
        <p:sp>
          <p:nvSpPr>
            <p:cNvPr id="167943" name="AutoShape 7">
              <a:extLst>
                <a:ext uri="{FF2B5EF4-FFF2-40B4-BE49-F238E27FC236}">
                  <a16:creationId xmlns:a16="http://schemas.microsoft.com/office/drawing/2014/main" id="{088991F5-5753-BF44-85D0-912FA495CA2A}"/>
                </a:ext>
              </a:extLst>
            </p:cNvPr>
            <p:cNvSpPr>
              <a:spLocks noChangeArrowheads="1"/>
            </p:cNvSpPr>
            <p:nvPr/>
          </p:nvSpPr>
          <p:spPr bwMode="auto">
            <a:xfrm>
              <a:off x="192" y="2832"/>
              <a:ext cx="1536"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Detailsteuerung</a:t>
              </a:r>
            </a:p>
          </p:txBody>
        </p:sp>
        <p:sp>
          <p:nvSpPr>
            <p:cNvPr id="167944" name="Line 8">
              <a:extLst>
                <a:ext uri="{FF2B5EF4-FFF2-40B4-BE49-F238E27FC236}">
                  <a16:creationId xmlns:a16="http://schemas.microsoft.com/office/drawing/2014/main" id="{2864811A-CE41-5841-96A6-2A5DCCB13961}"/>
                </a:ext>
              </a:extLst>
            </p:cNvPr>
            <p:cNvSpPr>
              <a:spLocks noChangeShapeType="1"/>
            </p:cNvSpPr>
            <p:nvPr/>
          </p:nvSpPr>
          <p:spPr bwMode="auto">
            <a:xfrm flipV="1">
              <a:off x="1776" y="2928"/>
              <a:ext cx="240"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45" name="Group 9">
            <a:extLst>
              <a:ext uri="{FF2B5EF4-FFF2-40B4-BE49-F238E27FC236}">
                <a16:creationId xmlns:a16="http://schemas.microsoft.com/office/drawing/2014/main" id="{C1CDDCF6-D0BA-8C43-BE05-0F5B8E6F100F}"/>
              </a:ext>
            </a:extLst>
          </p:cNvPr>
          <p:cNvGrpSpPr>
            <a:grpSpLocks/>
          </p:cNvGrpSpPr>
          <p:nvPr/>
        </p:nvGrpSpPr>
        <p:grpSpPr bwMode="auto">
          <a:xfrm>
            <a:off x="609600" y="2971800"/>
            <a:ext cx="2209800" cy="609600"/>
            <a:chOff x="384" y="2064"/>
            <a:chExt cx="1392" cy="384"/>
          </a:xfrm>
        </p:grpSpPr>
        <p:sp>
          <p:nvSpPr>
            <p:cNvPr id="167946" name="AutoShape 10">
              <a:extLst>
                <a:ext uri="{FF2B5EF4-FFF2-40B4-BE49-F238E27FC236}">
                  <a16:creationId xmlns:a16="http://schemas.microsoft.com/office/drawing/2014/main" id="{54294E85-98CE-BF47-84F5-7D82711615BE}"/>
                </a:ext>
              </a:extLst>
            </p:cNvPr>
            <p:cNvSpPr>
              <a:spLocks noChangeArrowheads="1"/>
            </p:cNvSpPr>
            <p:nvPr/>
          </p:nvSpPr>
          <p:spPr bwMode="auto">
            <a:xfrm>
              <a:off x="384" y="2064"/>
              <a:ext cx="576"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ZVS</a:t>
              </a:r>
            </a:p>
          </p:txBody>
        </p:sp>
        <p:sp>
          <p:nvSpPr>
            <p:cNvPr id="167947" name="Line 11">
              <a:extLst>
                <a:ext uri="{FF2B5EF4-FFF2-40B4-BE49-F238E27FC236}">
                  <a16:creationId xmlns:a16="http://schemas.microsoft.com/office/drawing/2014/main" id="{64E5EE46-2262-3642-925C-C775939486CA}"/>
                </a:ext>
              </a:extLst>
            </p:cNvPr>
            <p:cNvSpPr>
              <a:spLocks noChangeShapeType="1"/>
            </p:cNvSpPr>
            <p:nvPr/>
          </p:nvSpPr>
          <p:spPr bwMode="auto">
            <a:xfrm>
              <a:off x="1104" y="2256"/>
              <a:ext cx="672"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48" name="Group 12">
            <a:extLst>
              <a:ext uri="{FF2B5EF4-FFF2-40B4-BE49-F238E27FC236}">
                <a16:creationId xmlns:a16="http://schemas.microsoft.com/office/drawing/2014/main" id="{66CA7BA0-E79E-1843-A84E-677DA5E08B65}"/>
              </a:ext>
            </a:extLst>
          </p:cNvPr>
          <p:cNvGrpSpPr>
            <a:grpSpLocks/>
          </p:cNvGrpSpPr>
          <p:nvPr/>
        </p:nvGrpSpPr>
        <p:grpSpPr bwMode="auto">
          <a:xfrm>
            <a:off x="6172200" y="3429000"/>
            <a:ext cx="2514600" cy="609600"/>
            <a:chOff x="3888" y="2160"/>
            <a:chExt cx="1584" cy="384"/>
          </a:xfrm>
        </p:grpSpPr>
        <p:sp>
          <p:nvSpPr>
            <p:cNvPr id="167949" name="AutoShape 13">
              <a:extLst>
                <a:ext uri="{FF2B5EF4-FFF2-40B4-BE49-F238E27FC236}">
                  <a16:creationId xmlns:a16="http://schemas.microsoft.com/office/drawing/2014/main" id="{B51A65B8-7D39-7046-890B-F9F3E7CE78C8}"/>
                </a:ext>
              </a:extLst>
            </p:cNvPr>
            <p:cNvSpPr>
              <a:spLocks noChangeArrowheads="1"/>
            </p:cNvSpPr>
            <p:nvPr/>
          </p:nvSpPr>
          <p:spPr bwMode="auto">
            <a:xfrm>
              <a:off x="4368" y="2160"/>
              <a:ext cx="1104"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Dienstrecht</a:t>
              </a:r>
            </a:p>
          </p:txBody>
        </p:sp>
        <p:sp>
          <p:nvSpPr>
            <p:cNvPr id="167950" name="Line 14">
              <a:extLst>
                <a:ext uri="{FF2B5EF4-FFF2-40B4-BE49-F238E27FC236}">
                  <a16:creationId xmlns:a16="http://schemas.microsoft.com/office/drawing/2014/main" id="{E690769B-442E-7744-8B7A-D12275A5B64C}"/>
                </a:ext>
              </a:extLst>
            </p:cNvPr>
            <p:cNvSpPr>
              <a:spLocks noChangeShapeType="1"/>
            </p:cNvSpPr>
            <p:nvPr/>
          </p:nvSpPr>
          <p:spPr bwMode="auto">
            <a:xfrm flipH="1">
              <a:off x="3888" y="2448"/>
              <a:ext cx="43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51" name="Group 15">
            <a:extLst>
              <a:ext uri="{FF2B5EF4-FFF2-40B4-BE49-F238E27FC236}">
                <a16:creationId xmlns:a16="http://schemas.microsoft.com/office/drawing/2014/main" id="{C06BBB6F-83DB-B54F-BCAA-39F83D2BAC38}"/>
              </a:ext>
            </a:extLst>
          </p:cNvPr>
          <p:cNvGrpSpPr>
            <a:grpSpLocks/>
          </p:cNvGrpSpPr>
          <p:nvPr/>
        </p:nvGrpSpPr>
        <p:grpSpPr bwMode="auto">
          <a:xfrm>
            <a:off x="304800" y="1524000"/>
            <a:ext cx="2895600" cy="1295400"/>
            <a:chOff x="192" y="1056"/>
            <a:chExt cx="1824" cy="816"/>
          </a:xfrm>
        </p:grpSpPr>
        <p:sp>
          <p:nvSpPr>
            <p:cNvPr id="167952" name="AutoShape 16">
              <a:extLst>
                <a:ext uri="{FF2B5EF4-FFF2-40B4-BE49-F238E27FC236}">
                  <a16:creationId xmlns:a16="http://schemas.microsoft.com/office/drawing/2014/main" id="{596C2C36-092E-1C47-B4A8-D293E7D38D9C}"/>
                </a:ext>
              </a:extLst>
            </p:cNvPr>
            <p:cNvSpPr>
              <a:spLocks noChangeArrowheads="1"/>
            </p:cNvSpPr>
            <p:nvPr/>
          </p:nvSpPr>
          <p:spPr bwMode="auto">
            <a:xfrm>
              <a:off x="192" y="1056"/>
              <a:ext cx="1824" cy="432"/>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Kapazitätsverordnung</a:t>
              </a:r>
            </a:p>
          </p:txBody>
        </p:sp>
        <p:sp>
          <p:nvSpPr>
            <p:cNvPr id="167953" name="Line 17">
              <a:extLst>
                <a:ext uri="{FF2B5EF4-FFF2-40B4-BE49-F238E27FC236}">
                  <a16:creationId xmlns:a16="http://schemas.microsoft.com/office/drawing/2014/main" id="{E77BD8C6-5250-3842-A40D-EEE693A3BA02}"/>
                </a:ext>
              </a:extLst>
            </p:cNvPr>
            <p:cNvSpPr>
              <a:spLocks noChangeShapeType="1"/>
            </p:cNvSpPr>
            <p:nvPr/>
          </p:nvSpPr>
          <p:spPr bwMode="auto">
            <a:xfrm>
              <a:off x="1200" y="1584"/>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54" name="Group 18">
            <a:extLst>
              <a:ext uri="{FF2B5EF4-FFF2-40B4-BE49-F238E27FC236}">
                <a16:creationId xmlns:a16="http://schemas.microsoft.com/office/drawing/2014/main" id="{B92ABB31-2DE5-1746-861E-9EABAEF89B55}"/>
              </a:ext>
            </a:extLst>
          </p:cNvPr>
          <p:cNvGrpSpPr>
            <a:grpSpLocks/>
          </p:cNvGrpSpPr>
          <p:nvPr/>
        </p:nvGrpSpPr>
        <p:grpSpPr bwMode="auto">
          <a:xfrm>
            <a:off x="1371600" y="457200"/>
            <a:ext cx="2971800" cy="1828800"/>
            <a:chOff x="864" y="288"/>
            <a:chExt cx="1872" cy="1152"/>
          </a:xfrm>
        </p:grpSpPr>
        <p:sp>
          <p:nvSpPr>
            <p:cNvPr id="167955" name="AutoShape 19">
              <a:extLst>
                <a:ext uri="{FF2B5EF4-FFF2-40B4-BE49-F238E27FC236}">
                  <a16:creationId xmlns:a16="http://schemas.microsoft.com/office/drawing/2014/main" id="{C419829B-F587-C04B-BA85-20071E4723F3}"/>
                </a:ext>
              </a:extLst>
            </p:cNvPr>
            <p:cNvSpPr>
              <a:spLocks noChangeArrowheads="1"/>
            </p:cNvSpPr>
            <p:nvPr/>
          </p:nvSpPr>
          <p:spPr bwMode="auto">
            <a:xfrm>
              <a:off x="864" y="288"/>
              <a:ext cx="1872"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Ex Ante Steuerung</a:t>
              </a:r>
            </a:p>
          </p:txBody>
        </p:sp>
        <p:sp>
          <p:nvSpPr>
            <p:cNvPr id="167956" name="Line 20">
              <a:extLst>
                <a:ext uri="{FF2B5EF4-FFF2-40B4-BE49-F238E27FC236}">
                  <a16:creationId xmlns:a16="http://schemas.microsoft.com/office/drawing/2014/main" id="{24ACC15F-D725-7A4E-A78B-34B73788B150}"/>
                </a:ext>
              </a:extLst>
            </p:cNvPr>
            <p:cNvSpPr>
              <a:spLocks noChangeShapeType="1"/>
            </p:cNvSpPr>
            <p:nvPr/>
          </p:nvSpPr>
          <p:spPr bwMode="auto">
            <a:xfrm>
              <a:off x="2304" y="864"/>
              <a:ext cx="144"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57" name="Group 21">
            <a:extLst>
              <a:ext uri="{FF2B5EF4-FFF2-40B4-BE49-F238E27FC236}">
                <a16:creationId xmlns:a16="http://schemas.microsoft.com/office/drawing/2014/main" id="{2E8A1776-2555-3F46-9386-E977CF283EC2}"/>
              </a:ext>
            </a:extLst>
          </p:cNvPr>
          <p:cNvGrpSpPr>
            <a:grpSpLocks/>
          </p:cNvGrpSpPr>
          <p:nvPr/>
        </p:nvGrpSpPr>
        <p:grpSpPr bwMode="auto">
          <a:xfrm>
            <a:off x="4876800" y="381000"/>
            <a:ext cx="3657600" cy="2057400"/>
            <a:chOff x="3072" y="240"/>
            <a:chExt cx="2304" cy="1296"/>
          </a:xfrm>
        </p:grpSpPr>
        <p:sp>
          <p:nvSpPr>
            <p:cNvPr id="167958" name="AutoShape 22">
              <a:extLst>
                <a:ext uri="{FF2B5EF4-FFF2-40B4-BE49-F238E27FC236}">
                  <a16:creationId xmlns:a16="http://schemas.microsoft.com/office/drawing/2014/main" id="{B8B45F87-C8B6-FD41-A999-EC0EE3BF4C07}"/>
                </a:ext>
              </a:extLst>
            </p:cNvPr>
            <p:cNvSpPr>
              <a:spLocks noChangeArrowheads="1"/>
            </p:cNvSpPr>
            <p:nvPr/>
          </p:nvSpPr>
          <p:spPr bwMode="auto">
            <a:xfrm>
              <a:off x="3120" y="240"/>
              <a:ext cx="2256"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Gruppenproporz in Gremien</a:t>
              </a:r>
            </a:p>
          </p:txBody>
        </p:sp>
        <p:sp>
          <p:nvSpPr>
            <p:cNvPr id="167959" name="Line 23">
              <a:extLst>
                <a:ext uri="{FF2B5EF4-FFF2-40B4-BE49-F238E27FC236}">
                  <a16:creationId xmlns:a16="http://schemas.microsoft.com/office/drawing/2014/main" id="{DDD81EA8-6614-C141-A55E-DBD3EFF5F62F}"/>
                </a:ext>
              </a:extLst>
            </p:cNvPr>
            <p:cNvSpPr>
              <a:spLocks noChangeShapeType="1"/>
            </p:cNvSpPr>
            <p:nvPr/>
          </p:nvSpPr>
          <p:spPr bwMode="auto">
            <a:xfrm flipH="1">
              <a:off x="3072" y="720"/>
              <a:ext cx="144"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60" name="Group 24">
            <a:extLst>
              <a:ext uri="{FF2B5EF4-FFF2-40B4-BE49-F238E27FC236}">
                <a16:creationId xmlns:a16="http://schemas.microsoft.com/office/drawing/2014/main" id="{4738F099-3D70-5847-AE87-9395E556C1DD}"/>
              </a:ext>
            </a:extLst>
          </p:cNvPr>
          <p:cNvGrpSpPr>
            <a:grpSpLocks/>
          </p:cNvGrpSpPr>
          <p:nvPr/>
        </p:nvGrpSpPr>
        <p:grpSpPr bwMode="auto">
          <a:xfrm>
            <a:off x="5638800" y="1676400"/>
            <a:ext cx="2971800" cy="1219200"/>
            <a:chOff x="3648" y="960"/>
            <a:chExt cx="1872" cy="768"/>
          </a:xfrm>
        </p:grpSpPr>
        <p:sp>
          <p:nvSpPr>
            <p:cNvPr id="167961" name="AutoShape 25">
              <a:extLst>
                <a:ext uri="{FF2B5EF4-FFF2-40B4-BE49-F238E27FC236}">
                  <a16:creationId xmlns:a16="http://schemas.microsoft.com/office/drawing/2014/main" id="{E206427C-6030-074C-B2D0-20E94D6D56F0}"/>
                </a:ext>
              </a:extLst>
            </p:cNvPr>
            <p:cNvSpPr>
              <a:spLocks noChangeArrowheads="1"/>
            </p:cNvSpPr>
            <p:nvPr/>
          </p:nvSpPr>
          <p:spPr bwMode="auto">
            <a:xfrm>
              <a:off x="3648" y="960"/>
              <a:ext cx="1872" cy="392"/>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Gleichheitsfiktion</a:t>
              </a:r>
            </a:p>
          </p:txBody>
        </p:sp>
        <p:sp>
          <p:nvSpPr>
            <p:cNvPr id="167962" name="Line 26">
              <a:extLst>
                <a:ext uri="{FF2B5EF4-FFF2-40B4-BE49-F238E27FC236}">
                  <a16:creationId xmlns:a16="http://schemas.microsoft.com/office/drawing/2014/main" id="{954D9488-F99A-D146-9794-BA8D57C3F55F}"/>
                </a:ext>
              </a:extLst>
            </p:cNvPr>
            <p:cNvSpPr>
              <a:spLocks noChangeShapeType="1"/>
            </p:cNvSpPr>
            <p:nvPr/>
          </p:nvSpPr>
          <p:spPr bwMode="auto">
            <a:xfrm flipH="1">
              <a:off x="3840" y="1488"/>
              <a:ext cx="24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63" name="Group 27">
            <a:extLst>
              <a:ext uri="{FF2B5EF4-FFF2-40B4-BE49-F238E27FC236}">
                <a16:creationId xmlns:a16="http://schemas.microsoft.com/office/drawing/2014/main" id="{BD06488A-3E00-294A-8D79-A77BBDA9A642}"/>
              </a:ext>
            </a:extLst>
          </p:cNvPr>
          <p:cNvGrpSpPr>
            <a:grpSpLocks/>
          </p:cNvGrpSpPr>
          <p:nvPr/>
        </p:nvGrpSpPr>
        <p:grpSpPr bwMode="auto">
          <a:xfrm>
            <a:off x="5029200" y="5029200"/>
            <a:ext cx="3505200" cy="1066800"/>
            <a:chOff x="3360" y="3312"/>
            <a:chExt cx="2208" cy="672"/>
          </a:xfrm>
        </p:grpSpPr>
        <p:sp>
          <p:nvSpPr>
            <p:cNvPr id="167964" name="AutoShape 28">
              <a:extLst>
                <a:ext uri="{FF2B5EF4-FFF2-40B4-BE49-F238E27FC236}">
                  <a16:creationId xmlns:a16="http://schemas.microsoft.com/office/drawing/2014/main" id="{4841CB09-78CA-DC46-9ED6-55462DF56FC8}"/>
                </a:ext>
              </a:extLst>
            </p:cNvPr>
            <p:cNvSpPr>
              <a:spLocks noChangeArrowheads="1"/>
            </p:cNvSpPr>
            <p:nvPr/>
          </p:nvSpPr>
          <p:spPr bwMode="auto">
            <a:xfrm>
              <a:off x="3360" y="3648"/>
              <a:ext cx="2208" cy="336"/>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Rahmenprüfungsordnung</a:t>
              </a:r>
            </a:p>
          </p:txBody>
        </p:sp>
        <p:sp>
          <p:nvSpPr>
            <p:cNvPr id="167965" name="Line 29">
              <a:extLst>
                <a:ext uri="{FF2B5EF4-FFF2-40B4-BE49-F238E27FC236}">
                  <a16:creationId xmlns:a16="http://schemas.microsoft.com/office/drawing/2014/main" id="{52804D4D-593E-5042-9885-65C7B75B15BA}"/>
                </a:ext>
              </a:extLst>
            </p:cNvPr>
            <p:cNvSpPr>
              <a:spLocks noChangeShapeType="1"/>
            </p:cNvSpPr>
            <p:nvPr/>
          </p:nvSpPr>
          <p:spPr bwMode="auto">
            <a:xfrm flipH="1" flipV="1">
              <a:off x="4320" y="3312"/>
              <a:ext cx="14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7966" name="Group 30">
            <a:extLst>
              <a:ext uri="{FF2B5EF4-FFF2-40B4-BE49-F238E27FC236}">
                <a16:creationId xmlns:a16="http://schemas.microsoft.com/office/drawing/2014/main" id="{19232A81-4AC6-5344-93F8-31D34F44C5BE}"/>
              </a:ext>
            </a:extLst>
          </p:cNvPr>
          <p:cNvGrpSpPr>
            <a:grpSpLocks/>
          </p:cNvGrpSpPr>
          <p:nvPr/>
        </p:nvGrpSpPr>
        <p:grpSpPr bwMode="auto">
          <a:xfrm>
            <a:off x="3276600" y="2667000"/>
            <a:ext cx="3092450" cy="2724150"/>
            <a:chOff x="2064" y="1680"/>
            <a:chExt cx="1948" cy="1716"/>
          </a:xfrm>
        </p:grpSpPr>
        <p:sp>
          <p:nvSpPr>
            <p:cNvPr id="167967" name="Freeform 31">
              <a:extLst>
                <a:ext uri="{FF2B5EF4-FFF2-40B4-BE49-F238E27FC236}">
                  <a16:creationId xmlns:a16="http://schemas.microsoft.com/office/drawing/2014/main" id="{F2C9043E-D6F4-DF4E-AA6B-57F3B1701200}"/>
                </a:ext>
              </a:extLst>
            </p:cNvPr>
            <p:cNvSpPr>
              <a:spLocks/>
            </p:cNvSpPr>
            <p:nvPr/>
          </p:nvSpPr>
          <p:spPr bwMode="auto">
            <a:xfrm>
              <a:off x="2336" y="1964"/>
              <a:ext cx="1388" cy="1341"/>
            </a:xfrm>
            <a:custGeom>
              <a:avLst/>
              <a:gdLst>
                <a:gd name="T0" fmla="*/ 1076 w 1388"/>
                <a:gd name="T1" fmla="*/ 28 h 1341"/>
                <a:gd name="T2" fmla="*/ 1196 w 1388"/>
                <a:gd name="T3" fmla="*/ 616 h 1341"/>
                <a:gd name="T4" fmla="*/ 1148 w 1388"/>
                <a:gd name="T5" fmla="*/ 640 h 1341"/>
                <a:gd name="T6" fmla="*/ 944 w 1388"/>
                <a:gd name="T7" fmla="*/ 748 h 1341"/>
                <a:gd name="T8" fmla="*/ 656 w 1388"/>
                <a:gd name="T9" fmla="*/ 916 h 1341"/>
                <a:gd name="T10" fmla="*/ 548 w 1388"/>
                <a:gd name="T11" fmla="*/ 952 h 1341"/>
                <a:gd name="T12" fmla="*/ 164 w 1388"/>
                <a:gd name="T13" fmla="*/ 1072 h 1341"/>
                <a:gd name="T14" fmla="*/ 140 w 1388"/>
                <a:gd name="T15" fmla="*/ 1108 h 1341"/>
                <a:gd name="T16" fmla="*/ 104 w 1388"/>
                <a:gd name="T17" fmla="*/ 1120 h 1341"/>
                <a:gd name="T18" fmla="*/ 116 w 1388"/>
                <a:gd name="T19" fmla="*/ 1216 h 1341"/>
                <a:gd name="T20" fmla="*/ 248 w 1388"/>
                <a:gd name="T21" fmla="*/ 1204 h 1341"/>
                <a:gd name="T22" fmla="*/ 236 w 1388"/>
                <a:gd name="T23" fmla="*/ 1168 h 1341"/>
                <a:gd name="T24" fmla="*/ 164 w 1388"/>
                <a:gd name="T25" fmla="*/ 1144 h 1341"/>
                <a:gd name="T26" fmla="*/ 140 w 1388"/>
                <a:gd name="T27" fmla="*/ 1108 h 1341"/>
                <a:gd name="T28" fmla="*/ 32 w 1388"/>
                <a:gd name="T29" fmla="*/ 1144 h 1341"/>
                <a:gd name="T30" fmla="*/ 32 w 1388"/>
                <a:gd name="T31" fmla="*/ 1240 h 1341"/>
                <a:gd name="T32" fmla="*/ 56 w 1388"/>
                <a:gd name="T33" fmla="*/ 1204 h 1341"/>
                <a:gd name="T34" fmla="*/ 68 w 1388"/>
                <a:gd name="T35" fmla="*/ 1156 h 1341"/>
                <a:gd name="T36" fmla="*/ 80 w 1388"/>
                <a:gd name="T37" fmla="*/ 1120 h 1341"/>
                <a:gd name="T38" fmla="*/ 104 w 1388"/>
                <a:gd name="T39" fmla="*/ 1156 h 1341"/>
                <a:gd name="T40" fmla="*/ 152 w 1388"/>
                <a:gd name="T41" fmla="*/ 1312 h 1341"/>
                <a:gd name="T42" fmla="*/ 248 w 1388"/>
                <a:gd name="T43" fmla="*/ 1336 h 1341"/>
                <a:gd name="T44" fmla="*/ 176 w 1388"/>
                <a:gd name="T45" fmla="*/ 1324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8" h="1341">
                  <a:moveTo>
                    <a:pt x="1076" y="28"/>
                  </a:moveTo>
                  <a:cubicBezTo>
                    <a:pt x="1388" y="56"/>
                    <a:pt x="1258" y="0"/>
                    <a:pt x="1196" y="616"/>
                  </a:cubicBezTo>
                  <a:cubicBezTo>
                    <a:pt x="1194" y="634"/>
                    <a:pt x="1163" y="631"/>
                    <a:pt x="1148" y="640"/>
                  </a:cubicBezTo>
                  <a:cubicBezTo>
                    <a:pt x="1082" y="681"/>
                    <a:pt x="1014" y="713"/>
                    <a:pt x="944" y="748"/>
                  </a:cubicBezTo>
                  <a:cubicBezTo>
                    <a:pt x="873" y="855"/>
                    <a:pt x="772" y="881"/>
                    <a:pt x="656" y="916"/>
                  </a:cubicBezTo>
                  <a:cubicBezTo>
                    <a:pt x="620" y="927"/>
                    <a:pt x="585" y="946"/>
                    <a:pt x="548" y="952"/>
                  </a:cubicBezTo>
                  <a:cubicBezTo>
                    <a:pt x="423" y="973"/>
                    <a:pt x="271" y="1001"/>
                    <a:pt x="164" y="1072"/>
                  </a:cubicBezTo>
                  <a:cubicBezTo>
                    <a:pt x="156" y="1084"/>
                    <a:pt x="151" y="1099"/>
                    <a:pt x="140" y="1108"/>
                  </a:cubicBezTo>
                  <a:cubicBezTo>
                    <a:pt x="130" y="1116"/>
                    <a:pt x="107" y="1108"/>
                    <a:pt x="104" y="1120"/>
                  </a:cubicBezTo>
                  <a:cubicBezTo>
                    <a:pt x="97" y="1151"/>
                    <a:pt x="112" y="1184"/>
                    <a:pt x="116" y="1216"/>
                  </a:cubicBezTo>
                  <a:cubicBezTo>
                    <a:pt x="160" y="1212"/>
                    <a:pt x="207" y="1220"/>
                    <a:pt x="248" y="1204"/>
                  </a:cubicBezTo>
                  <a:cubicBezTo>
                    <a:pt x="260" y="1199"/>
                    <a:pt x="246" y="1175"/>
                    <a:pt x="236" y="1168"/>
                  </a:cubicBezTo>
                  <a:cubicBezTo>
                    <a:pt x="215" y="1153"/>
                    <a:pt x="164" y="1144"/>
                    <a:pt x="164" y="1144"/>
                  </a:cubicBezTo>
                  <a:cubicBezTo>
                    <a:pt x="156" y="1132"/>
                    <a:pt x="154" y="1111"/>
                    <a:pt x="140" y="1108"/>
                  </a:cubicBezTo>
                  <a:cubicBezTo>
                    <a:pt x="93" y="1096"/>
                    <a:pt x="65" y="1122"/>
                    <a:pt x="32" y="1144"/>
                  </a:cubicBezTo>
                  <a:cubicBezTo>
                    <a:pt x="24" y="1168"/>
                    <a:pt x="0" y="1219"/>
                    <a:pt x="32" y="1240"/>
                  </a:cubicBezTo>
                  <a:cubicBezTo>
                    <a:pt x="44" y="1248"/>
                    <a:pt x="48" y="1216"/>
                    <a:pt x="56" y="1204"/>
                  </a:cubicBezTo>
                  <a:cubicBezTo>
                    <a:pt x="60" y="1188"/>
                    <a:pt x="63" y="1172"/>
                    <a:pt x="68" y="1156"/>
                  </a:cubicBezTo>
                  <a:cubicBezTo>
                    <a:pt x="71" y="1144"/>
                    <a:pt x="67" y="1120"/>
                    <a:pt x="80" y="1120"/>
                  </a:cubicBezTo>
                  <a:cubicBezTo>
                    <a:pt x="94" y="1120"/>
                    <a:pt x="96" y="1144"/>
                    <a:pt x="104" y="1156"/>
                  </a:cubicBezTo>
                  <a:cubicBezTo>
                    <a:pt x="111" y="1233"/>
                    <a:pt x="81" y="1286"/>
                    <a:pt x="152" y="1312"/>
                  </a:cubicBezTo>
                  <a:cubicBezTo>
                    <a:pt x="183" y="1323"/>
                    <a:pt x="281" y="1341"/>
                    <a:pt x="248" y="1336"/>
                  </a:cubicBezTo>
                  <a:cubicBezTo>
                    <a:pt x="224" y="1332"/>
                    <a:pt x="176" y="1324"/>
                    <a:pt x="176" y="13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68" name="Freeform 32">
              <a:extLst>
                <a:ext uri="{FF2B5EF4-FFF2-40B4-BE49-F238E27FC236}">
                  <a16:creationId xmlns:a16="http://schemas.microsoft.com/office/drawing/2014/main" id="{55F343AA-4E0D-5948-89FE-C68C2D3C1C71}"/>
                </a:ext>
              </a:extLst>
            </p:cNvPr>
            <p:cNvSpPr>
              <a:spLocks/>
            </p:cNvSpPr>
            <p:nvPr/>
          </p:nvSpPr>
          <p:spPr bwMode="auto">
            <a:xfrm>
              <a:off x="2362" y="3067"/>
              <a:ext cx="69" cy="329"/>
            </a:xfrm>
            <a:custGeom>
              <a:avLst/>
              <a:gdLst>
                <a:gd name="T0" fmla="*/ 66 w 69"/>
                <a:gd name="T1" fmla="*/ 17 h 329"/>
                <a:gd name="T2" fmla="*/ 42 w 69"/>
                <a:gd name="T3" fmla="*/ 149 h 329"/>
                <a:gd name="T4" fmla="*/ 6 w 69"/>
                <a:gd name="T5" fmla="*/ 221 h 329"/>
                <a:gd name="T6" fmla="*/ 6 w 69"/>
                <a:gd name="T7" fmla="*/ 329 h 329"/>
              </a:gdLst>
              <a:ahLst/>
              <a:cxnLst>
                <a:cxn ang="0">
                  <a:pos x="T0" y="T1"/>
                </a:cxn>
                <a:cxn ang="0">
                  <a:pos x="T2" y="T3"/>
                </a:cxn>
                <a:cxn ang="0">
                  <a:pos x="T4" y="T5"/>
                </a:cxn>
                <a:cxn ang="0">
                  <a:pos x="T6" y="T7"/>
                </a:cxn>
              </a:cxnLst>
              <a:rect l="0" t="0" r="r" b="b"/>
              <a:pathLst>
                <a:path w="69" h="329">
                  <a:moveTo>
                    <a:pt x="66" y="17"/>
                  </a:moveTo>
                  <a:cubicBezTo>
                    <a:pt x="38" y="100"/>
                    <a:pt x="69" y="0"/>
                    <a:pt x="42" y="149"/>
                  </a:cubicBezTo>
                  <a:cubicBezTo>
                    <a:pt x="37" y="175"/>
                    <a:pt x="10" y="195"/>
                    <a:pt x="6" y="221"/>
                  </a:cubicBezTo>
                  <a:cubicBezTo>
                    <a:pt x="0" y="257"/>
                    <a:pt x="6" y="293"/>
                    <a:pt x="6" y="32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69" name="Freeform 33">
              <a:extLst>
                <a:ext uri="{FF2B5EF4-FFF2-40B4-BE49-F238E27FC236}">
                  <a16:creationId xmlns:a16="http://schemas.microsoft.com/office/drawing/2014/main" id="{AB279E25-B412-E142-B028-4BFC6BF3DD21}"/>
                </a:ext>
              </a:extLst>
            </p:cNvPr>
            <p:cNvSpPr>
              <a:spLocks/>
            </p:cNvSpPr>
            <p:nvPr/>
          </p:nvSpPr>
          <p:spPr bwMode="auto">
            <a:xfrm>
              <a:off x="3376" y="3084"/>
              <a:ext cx="162" cy="126"/>
            </a:xfrm>
            <a:custGeom>
              <a:avLst/>
              <a:gdLst>
                <a:gd name="T0" fmla="*/ 0 w 162"/>
                <a:gd name="T1" fmla="*/ 12 h 126"/>
                <a:gd name="T2" fmla="*/ 144 w 162"/>
                <a:gd name="T3" fmla="*/ 60 h 126"/>
                <a:gd name="T4" fmla="*/ 156 w 162"/>
                <a:gd name="T5" fmla="*/ 0 h 126"/>
              </a:gdLst>
              <a:ahLst/>
              <a:cxnLst>
                <a:cxn ang="0">
                  <a:pos x="T0" y="T1"/>
                </a:cxn>
                <a:cxn ang="0">
                  <a:pos x="T2" y="T3"/>
                </a:cxn>
                <a:cxn ang="0">
                  <a:pos x="T4" y="T5"/>
                </a:cxn>
              </a:cxnLst>
              <a:rect l="0" t="0" r="r" b="b"/>
              <a:pathLst>
                <a:path w="162" h="126">
                  <a:moveTo>
                    <a:pt x="0" y="12"/>
                  </a:moveTo>
                  <a:cubicBezTo>
                    <a:pt x="28" y="82"/>
                    <a:pt x="23" y="126"/>
                    <a:pt x="144" y="60"/>
                  </a:cubicBezTo>
                  <a:cubicBezTo>
                    <a:pt x="162" y="50"/>
                    <a:pt x="156" y="0"/>
                    <a:pt x="1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0" name="Freeform 34">
              <a:extLst>
                <a:ext uri="{FF2B5EF4-FFF2-40B4-BE49-F238E27FC236}">
                  <a16:creationId xmlns:a16="http://schemas.microsoft.com/office/drawing/2014/main" id="{4C3FFCF1-A288-C840-90F4-153172CCB0FE}"/>
                </a:ext>
              </a:extLst>
            </p:cNvPr>
            <p:cNvSpPr>
              <a:spLocks/>
            </p:cNvSpPr>
            <p:nvPr/>
          </p:nvSpPr>
          <p:spPr bwMode="auto">
            <a:xfrm>
              <a:off x="3616" y="2784"/>
              <a:ext cx="324" cy="284"/>
            </a:xfrm>
            <a:custGeom>
              <a:avLst/>
              <a:gdLst>
                <a:gd name="T0" fmla="*/ 48 w 324"/>
                <a:gd name="T1" fmla="*/ 144 h 284"/>
                <a:gd name="T2" fmla="*/ 156 w 324"/>
                <a:gd name="T3" fmla="*/ 204 h 284"/>
                <a:gd name="T4" fmla="*/ 180 w 324"/>
                <a:gd name="T5" fmla="*/ 240 h 284"/>
                <a:gd name="T6" fmla="*/ 84 w 324"/>
                <a:gd name="T7" fmla="*/ 252 h 284"/>
                <a:gd name="T8" fmla="*/ 48 w 324"/>
                <a:gd name="T9" fmla="*/ 216 h 284"/>
                <a:gd name="T10" fmla="*/ 60 w 324"/>
                <a:gd name="T11" fmla="*/ 180 h 284"/>
                <a:gd name="T12" fmla="*/ 156 w 324"/>
                <a:gd name="T13" fmla="*/ 108 h 284"/>
                <a:gd name="T14" fmla="*/ 216 w 324"/>
                <a:gd name="T15" fmla="*/ 156 h 284"/>
                <a:gd name="T16" fmla="*/ 180 w 324"/>
                <a:gd name="T17" fmla="*/ 180 h 284"/>
                <a:gd name="T18" fmla="*/ 84 w 324"/>
                <a:gd name="T19" fmla="*/ 96 h 284"/>
                <a:gd name="T20" fmla="*/ 168 w 324"/>
                <a:gd name="T21" fmla="*/ 72 h 284"/>
                <a:gd name="T22" fmla="*/ 324 w 324"/>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284">
                  <a:moveTo>
                    <a:pt x="48" y="144"/>
                  </a:moveTo>
                  <a:cubicBezTo>
                    <a:pt x="84" y="168"/>
                    <a:pt x="120" y="180"/>
                    <a:pt x="156" y="204"/>
                  </a:cubicBezTo>
                  <a:cubicBezTo>
                    <a:pt x="164" y="216"/>
                    <a:pt x="183" y="226"/>
                    <a:pt x="180" y="240"/>
                  </a:cubicBezTo>
                  <a:cubicBezTo>
                    <a:pt x="171" y="284"/>
                    <a:pt x="96" y="254"/>
                    <a:pt x="84" y="252"/>
                  </a:cubicBezTo>
                  <a:cubicBezTo>
                    <a:pt x="72" y="240"/>
                    <a:pt x="53" y="232"/>
                    <a:pt x="48" y="216"/>
                  </a:cubicBezTo>
                  <a:cubicBezTo>
                    <a:pt x="44" y="204"/>
                    <a:pt x="54" y="191"/>
                    <a:pt x="60" y="180"/>
                  </a:cubicBezTo>
                  <a:cubicBezTo>
                    <a:pt x="82" y="136"/>
                    <a:pt x="112" y="123"/>
                    <a:pt x="156" y="108"/>
                  </a:cubicBezTo>
                  <a:cubicBezTo>
                    <a:pt x="173" y="114"/>
                    <a:pt x="223" y="122"/>
                    <a:pt x="216" y="156"/>
                  </a:cubicBezTo>
                  <a:cubicBezTo>
                    <a:pt x="213" y="170"/>
                    <a:pt x="192" y="172"/>
                    <a:pt x="180" y="180"/>
                  </a:cubicBezTo>
                  <a:cubicBezTo>
                    <a:pt x="157" y="175"/>
                    <a:pt x="0" y="169"/>
                    <a:pt x="84" y="96"/>
                  </a:cubicBezTo>
                  <a:cubicBezTo>
                    <a:pt x="106" y="77"/>
                    <a:pt x="140" y="80"/>
                    <a:pt x="168" y="72"/>
                  </a:cubicBezTo>
                  <a:cubicBezTo>
                    <a:pt x="217" y="23"/>
                    <a:pt x="252" y="0"/>
                    <a:pt x="32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1" name="Freeform 35">
              <a:extLst>
                <a:ext uri="{FF2B5EF4-FFF2-40B4-BE49-F238E27FC236}">
                  <a16:creationId xmlns:a16="http://schemas.microsoft.com/office/drawing/2014/main" id="{A7ED3669-3D32-4F4A-9C85-A052CFFAEC94}"/>
                </a:ext>
              </a:extLst>
            </p:cNvPr>
            <p:cNvSpPr>
              <a:spLocks/>
            </p:cNvSpPr>
            <p:nvPr/>
          </p:nvSpPr>
          <p:spPr bwMode="auto">
            <a:xfrm>
              <a:off x="3688" y="2916"/>
              <a:ext cx="324" cy="240"/>
            </a:xfrm>
            <a:custGeom>
              <a:avLst/>
              <a:gdLst>
                <a:gd name="T0" fmla="*/ 0 w 324"/>
                <a:gd name="T1" fmla="*/ 0 h 240"/>
                <a:gd name="T2" fmla="*/ 228 w 324"/>
                <a:gd name="T3" fmla="*/ 120 h 240"/>
                <a:gd name="T4" fmla="*/ 324 w 324"/>
                <a:gd name="T5" fmla="*/ 240 h 240"/>
              </a:gdLst>
              <a:ahLst/>
              <a:cxnLst>
                <a:cxn ang="0">
                  <a:pos x="T0" y="T1"/>
                </a:cxn>
                <a:cxn ang="0">
                  <a:pos x="T2" y="T3"/>
                </a:cxn>
                <a:cxn ang="0">
                  <a:pos x="T4" y="T5"/>
                </a:cxn>
              </a:cxnLst>
              <a:rect l="0" t="0" r="r" b="b"/>
              <a:pathLst>
                <a:path w="324" h="240">
                  <a:moveTo>
                    <a:pt x="0" y="0"/>
                  </a:moveTo>
                  <a:cubicBezTo>
                    <a:pt x="127" y="21"/>
                    <a:pt x="131" y="56"/>
                    <a:pt x="228" y="120"/>
                  </a:cubicBezTo>
                  <a:cubicBezTo>
                    <a:pt x="262" y="170"/>
                    <a:pt x="295" y="182"/>
                    <a:pt x="324"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2" name="Freeform 36">
              <a:extLst>
                <a:ext uri="{FF2B5EF4-FFF2-40B4-BE49-F238E27FC236}">
                  <a16:creationId xmlns:a16="http://schemas.microsoft.com/office/drawing/2014/main" id="{98B9D9FD-99F7-9042-B84E-14D194D7A17F}"/>
                </a:ext>
              </a:extLst>
            </p:cNvPr>
            <p:cNvSpPr>
              <a:spLocks/>
            </p:cNvSpPr>
            <p:nvPr/>
          </p:nvSpPr>
          <p:spPr bwMode="auto">
            <a:xfrm>
              <a:off x="2080" y="2686"/>
              <a:ext cx="330" cy="98"/>
            </a:xfrm>
            <a:custGeom>
              <a:avLst/>
              <a:gdLst>
                <a:gd name="T0" fmla="*/ 312 w 330"/>
                <a:gd name="T1" fmla="*/ 86 h 98"/>
                <a:gd name="T2" fmla="*/ 240 w 330"/>
                <a:gd name="T3" fmla="*/ 38 h 98"/>
                <a:gd name="T4" fmla="*/ 168 w 330"/>
                <a:gd name="T5" fmla="*/ 2 h 98"/>
                <a:gd name="T6" fmla="*/ 60 w 330"/>
                <a:gd name="T7" fmla="*/ 14 h 98"/>
                <a:gd name="T8" fmla="*/ 24 w 330"/>
                <a:gd name="T9" fmla="*/ 62 h 98"/>
                <a:gd name="T10" fmla="*/ 0 w 330"/>
                <a:gd name="T11" fmla="*/ 98 h 98"/>
              </a:gdLst>
              <a:ahLst/>
              <a:cxnLst>
                <a:cxn ang="0">
                  <a:pos x="T0" y="T1"/>
                </a:cxn>
                <a:cxn ang="0">
                  <a:pos x="T2" y="T3"/>
                </a:cxn>
                <a:cxn ang="0">
                  <a:pos x="T4" y="T5"/>
                </a:cxn>
                <a:cxn ang="0">
                  <a:pos x="T6" y="T7"/>
                </a:cxn>
                <a:cxn ang="0">
                  <a:pos x="T8" y="T9"/>
                </a:cxn>
                <a:cxn ang="0">
                  <a:pos x="T10" y="T11"/>
                </a:cxn>
              </a:cxnLst>
              <a:rect l="0" t="0" r="r" b="b"/>
              <a:pathLst>
                <a:path w="330" h="98">
                  <a:moveTo>
                    <a:pt x="312" y="86"/>
                  </a:moveTo>
                  <a:cubicBezTo>
                    <a:pt x="226" y="57"/>
                    <a:pt x="330" y="98"/>
                    <a:pt x="240" y="38"/>
                  </a:cubicBezTo>
                  <a:cubicBezTo>
                    <a:pt x="218" y="23"/>
                    <a:pt x="190" y="17"/>
                    <a:pt x="168" y="2"/>
                  </a:cubicBezTo>
                  <a:cubicBezTo>
                    <a:pt x="132" y="6"/>
                    <a:pt x="93" y="0"/>
                    <a:pt x="60" y="14"/>
                  </a:cubicBezTo>
                  <a:cubicBezTo>
                    <a:pt x="42" y="22"/>
                    <a:pt x="36" y="46"/>
                    <a:pt x="24" y="62"/>
                  </a:cubicBezTo>
                  <a:cubicBezTo>
                    <a:pt x="16" y="74"/>
                    <a:pt x="0" y="98"/>
                    <a:pt x="0" y="9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3" name="Freeform 37">
              <a:extLst>
                <a:ext uri="{FF2B5EF4-FFF2-40B4-BE49-F238E27FC236}">
                  <a16:creationId xmlns:a16="http://schemas.microsoft.com/office/drawing/2014/main" id="{330840B2-F1A3-C94A-B356-AFE155F90E5B}"/>
                </a:ext>
              </a:extLst>
            </p:cNvPr>
            <p:cNvSpPr>
              <a:spLocks/>
            </p:cNvSpPr>
            <p:nvPr/>
          </p:nvSpPr>
          <p:spPr bwMode="auto">
            <a:xfrm>
              <a:off x="2151" y="2785"/>
              <a:ext cx="206" cy="167"/>
            </a:xfrm>
            <a:custGeom>
              <a:avLst/>
              <a:gdLst>
                <a:gd name="T0" fmla="*/ 205 w 206"/>
                <a:gd name="T1" fmla="*/ 11 h 167"/>
                <a:gd name="T2" fmla="*/ 193 w 206"/>
                <a:gd name="T3" fmla="*/ 47 h 167"/>
                <a:gd name="T4" fmla="*/ 169 w 206"/>
                <a:gd name="T5" fmla="*/ 11 h 167"/>
                <a:gd name="T6" fmla="*/ 205 w 206"/>
                <a:gd name="T7" fmla="*/ 23 h 167"/>
                <a:gd name="T8" fmla="*/ 25 w 206"/>
                <a:gd name="T9" fmla="*/ 83 h 167"/>
                <a:gd name="T10" fmla="*/ 1 w 206"/>
                <a:gd name="T11" fmla="*/ 167 h 167"/>
              </a:gdLst>
              <a:ahLst/>
              <a:cxnLst>
                <a:cxn ang="0">
                  <a:pos x="T0" y="T1"/>
                </a:cxn>
                <a:cxn ang="0">
                  <a:pos x="T2" y="T3"/>
                </a:cxn>
                <a:cxn ang="0">
                  <a:pos x="T4" y="T5"/>
                </a:cxn>
                <a:cxn ang="0">
                  <a:pos x="T6" y="T7"/>
                </a:cxn>
                <a:cxn ang="0">
                  <a:pos x="T8" y="T9"/>
                </a:cxn>
                <a:cxn ang="0">
                  <a:pos x="T10" y="T11"/>
                </a:cxn>
              </a:cxnLst>
              <a:rect l="0" t="0" r="r" b="b"/>
              <a:pathLst>
                <a:path w="206" h="167">
                  <a:moveTo>
                    <a:pt x="205" y="11"/>
                  </a:moveTo>
                  <a:cubicBezTo>
                    <a:pt x="201" y="23"/>
                    <a:pt x="206" y="47"/>
                    <a:pt x="193" y="47"/>
                  </a:cubicBezTo>
                  <a:cubicBezTo>
                    <a:pt x="179" y="47"/>
                    <a:pt x="163" y="24"/>
                    <a:pt x="169" y="11"/>
                  </a:cubicBezTo>
                  <a:cubicBezTo>
                    <a:pt x="175" y="0"/>
                    <a:pt x="193" y="19"/>
                    <a:pt x="205" y="23"/>
                  </a:cubicBezTo>
                  <a:cubicBezTo>
                    <a:pt x="125" y="50"/>
                    <a:pt x="90" y="18"/>
                    <a:pt x="25" y="83"/>
                  </a:cubicBezTo>
                  <a:cubicBezTo>
                    <a:pt x="0" y="159"/>
                    <a:pt x="1" y="130"/>
                    <a:pt x="1" y="1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4" name="Freeform 38">
              <a:extLst>
                <a:ext uri="{FF2B5EF4-FFF2-40B4-BE49-F238E27FC236}">
                  <a16:creationId xmlns:a16="http://schemas.microsoft.com/office/drawing/2014/main" id="{D6F0CE84-DC16-7842-9AC6-6B1C8B388DE0}"/>
                </a:ext>
              </a:extLst>
            </p:cNvPr>
            <p:cNvSpPr>
              <a:spLocks/>
            </p:cNvSpPr>
            <p:nvPr/>
          </p:nvSpPr>
          <p:spPr bwMode="auto">
            <a:xfrm>
              <a:off x="3567" y="2477"/>
              <a:ext cx="237" cy="196"/>
            </a:xfrm>
            <a:custGeom>
              <a:avLst/>
              <a:gdLst>
                <a:gd name="T0" fmla="*/ 1 w 237"/>
                <a:gd name="T1" fmla="*/ 115 h 196"/>
                <a:gd name="T2" fmla="*/ 145 w 237"/>
                <a:gd name="T3" fmla="*/ 127 h 196"/>
                <a:gd name="T4" fmla="*/ 133 w 237"/>
                <a:gd name="T5" fmla="*/ 187 h 196"/>
                <a:gd name="T6" fmla="*/ 97 w 237"/>
                <a:gd name="T7" fmla="*/ 175 h 196"/>
                <a:gd name="T8" fmla="*/ 1 w 237"/>
                <a:gd name="T9" fmla="*/ 91 h 196"/>
                <a:gd name="T10" fmla="*/ 85 w 237"/>
                <a:gd name="T11" fmla="*/ 67 h 196"/>
                <a:gd name="T12" fmla="*/ 49 w 237"/>
                <a:gd name="T13" fmla="*/ 91 h 196"/>
                <a:gd name="T14" fmla="*/ 13 w 237"/>
                <a:gd name="T15" fmla="*/ 103 h 196"/>
                <a:gd name="T16" fmla="*/ 157 w 237"/>
                <a:gd name="T17" fmla="*/ 91 h 196"/>
                <a:gd name="T18" fmla="*/ 193 w 237"/>
                <a:gd name="T19" fmla="*/ 79 h 196"/>
                <a:gd name="T20" fmla="*/ 229 w 237"/>
                <a:gd name="T21" fmla="*/ 4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96">
                  <a:moveTo>
                    <a:pt x="1" y="115"/>
                  </a:moveTo>
                  <a:cubicBezTo>
                    <a:pt x="49" y="119"/>
                    <a:pt x="103" y="104"/>
                    <a:pt x="145" y="127"/>
                  </a:cubicBezTo>
                  <a:cubicBezTo>
                    <a:pt x="163" y="137"/>
                    <a:pt x="147" y="173"/>
                    <a:pt x="133" y="187"/>
                  </a:cubicBezTo>
                  <a:cubicBezTo>
                    <a:pt x="124" y="196"/>
                    <a:pt x="109" y="179"/>
                    <a:pt x="97" y="175"/>
                  </a:cubicBezTo>
                  <a:cubicBezTo>
                    <a:pt x="55" y="133"/>
                    <a:pt x="33" y="139"/>
                    <a:pt x="1" y="91"/>
                  </a:cubicBezTo>
                  <a:cubicBezTo>
                    <a:pt x="12" y="59"/>
                    <a:pt x="18" y="0"/>
                    <a:pt x="85" y="67"/>
                  </a:cubicBezTo>
                  <a:cubicBezTo>
                    <a:pt x="95" y="77"/>
                    <a:pt x="62" y="85"/>
                    <a:pt x="49" y="91"/>
                  </a:cubicBezTo>
                  <a:cubicBezTo>
                    <a:pt x="38" y="97"/>
                    <a:pt x="0" y="103"/>
                    <a:pt x="13" y="103"/>
                  </a:cubicBezTo>
                  <a:cubicBezTo>
                    <a:pt x="61" y="103"/>
                    <a:pt x="109" y="95"/>
                    <a:pt x="157" y="91"/>
                  </a:cubicBezTo>
                  <a:cubicBezTo>
                    <a:pt x="169" y="87"/>
                    <a:pt x="184" y="88"/>
                    <a:pt x="193" y="79"/>
                  </a:cubicBezTo>
                  <a:cubicBezTo>
                    <a:pt x="237" y="35"/>
                    <a:pt x="174" y="43"/>
                    <a:pt x="229"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5" name="Freeform 39">
              <a:extLst>
                <a:ext uri="{FF2B5EF4-FFF2-40B4-BE49-F238E27FC236}">
                  <a16:creationId xmlns:a16="http://schemas.microsoft.com/office/drawing/2014/main" id="{D560B276-CE48-FF40-B5BE-62549EE5116F}"/>
                </a:ext>
              </a:extLst>
            </p:cNvPr>
            <p:cNvSpPr>
              <a:spLocks/>
            </p:cNvSpPr>
            <p:nvPr/>
          </p:nvSpPr>
          <p:spPr bwMode="auto">
            <a:xfrm>
              <a:off x="2064" y="1872"/>
              <a:ext cx="352" cy="240"/>
            </a:xfrm>
            <a:custGeom>
              <a:avLst/>
              <a:gdLst>
                <a:gd name="T0" fmla="*/ 352 w 352"/>
                <a:gd name="T1" fmla="*/ 240 h 270"/>
                <a:gd name="T2" fmla="*/ 232 w 352"/>
                <a:gd name="T3" fmla="*/ 228 h 270"/>
                <a:gd name="T4" fmla="*/ 160 w 352"/>
                <a:gd name="T5" fmla="*/ 192 h 270"/>
                <a:gd name="T6" fmla="*/ 16 w 352"/>
                <a:gd name="T7" fmla="*/ 204 h 270"/>
                <a:gd name="T8" fmla="*/ 52 w 352"/>
                <a:gd name="T9" fmla="*/ 240 h 270"/>
                <a:gd name="T10" fmla="*/ 124 w 352"/>
                <a:gd name="T11" fmla="*/ 264 h 270"/>
                <a:gd name="T12" fmla="*/ 280 w 352"/>
                <a:gd name="T13" fmla="*/ 252 h 270"/>
                <a:gd name="T14" fmla="*/ 256 w 352"/>
                <a:gd name="T15" fmla="*/ 216 h 270"/>
                <a:gd name="T16" fmla="*/ 160 w 352"/>
                <a:gd name="T17" fmla="*/ 96 h 270"/>
                <a:gd name="T18" fmla="*/ 160 w 352"/>
                <a:gd name="T19" fmla="*/ 204 h 270"/>
                <a:gd name="T20" fmla="*/ 232 w 352"/>
                <a:gd name="T21" fmla="*/ 228 h 270"/>
                <a:gd name="T22" fmla="*/ 100 w 352"/>
                <a:gd name="T23" fmla="*/ 132 h 270"/>
                <a:gd name="T24" fmla="*/ 76 w 352"/>
                <a:gd name="T2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70">
                  <a:moveTo>
                    <a:pt x="352" y="240"/>
                  </a:moveTo>
                  <a:cubicBezTo>
                    <a:pt x="312" y="236"/>
                    <a:pt x="271" y="237"/>
                    <a:pt x="232" y="228"/>
                  </a:cubicBezTo>
                  <a:cubicBezTo>
                    <a:pt x="206" y="222"/>
                    <a:pt x="185" y="200"/>
                    <a:pt x="160" y="192"/>
                  </a:cubicBezTo>
                  <a:cubicBezTo>
                    <a:pt x="112" y="196"/>
                    <a:pt x="60" y="184"/>
                    <a:pt x="16" y="204"/>
                  </a:cubicBezTo>
                  <a:cubicBezTo>
                    <a:pt x="0" y="211"/>
                    <a:pt x="37" y="232"/>
                    <a:pt x="52" y="240"/>
                  </a:cubicBezTo>
                  <a:cubicBezTo>
                    <a:pt x="74" y="252"/>
                    <a:pt x="124" y="264"/>
                    <a:pt x="124" y="264"/>
                  </a:cubicBezTo>
                  <a:cubicBezTo>
                    <a:pt x="176" y="260"/>
                    <a:pt x="231" y="270"/>
                    <a:pt x="280" y="252"/>
                  </a:cubicBezTo>
                  <a:cubicBezTo>
                    <a:pt x="294" y="247"/>
                    <a:pt x="262" y="229"/>
                    <a:pt x="256" y="216"/>
                  </a:cubicBezTo>
                  <a:cubicBezTo>
                    <a:pt x="223" y="142"/>
                    <a:pt x="247" y="125"/>
                    <a:pt x="160" y="96"/>
                  </a:cubicBezTo>
                  <a:cubicBezTo>
                    <a:pt x="149" y="129"/>
                    <a:pt x="129" y="169"/>
                    <a:pt x="160" y="204"/>
                  </a:cubicBezTo>
                  <a:cubicBezTo>
                    <a:pt x="177" y="223"/>
                    <a:pt x="232" y="228"/>
                    <a:pt x="232" y="228"/>
                  </a:cubicBezTo>
                  <a:cubicBezTo>
                    <a:pt x="198" y="178"/>
                    <a:pt x="156" y="151"/>
                    <a:pt x="100" y="132"/>
                  </a:cubicBezTo>
                  <a:cubicBezTo>
                    <a:pt x="70" y="41"/>
                    <a:pt x="76" y="85"/>
                    <a:pt x="7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6" name="Freeform 40">
              <a:extLst>
                <a:ext uri="{FF2B5EF4-FFF2-40B4-BE49-F238E27FC236}">
                  <a16:creationId xmlns:a16="http://schemas.microsoft.com/office/drawing/2014/main" id="{7F195E48-D9AE-8847-811A-8983304BEE37}"/>
                </a:ext>
              </a:extLst>
            </p:cNvPr>
            <p:cNvSpPr>
              <a:spLocks/>
            </p:cNvSpPr>
            <p:nvPr/>
          </p:nvSpPr>
          <p:spPr bwMode="auto">
            <a:xfrm>
              <a:off x="2104" y="2112"/>
              <a:ext cx="191" cy="144"/>
            </a:xfrm>
            <a:custGeom>
              <a:avLst/>
              <a:gdLst>
                <a:gd name="T0" fmla="*/ 180 w 191"/>
                <a:gd name="T1" fmla="*/ 0 h 144"/>
                <a:gd name="T2" fmla="*/ 132 w 191"/>
                <a:gd name="T3" fmla="*/ 60 h 144"/>
                <a:gd name="T4" fmla="*/ 108 w 191"/>
                <a:gd name="T5" fmla="*/ 96 h 144"/>
                <a:gd name="T6" fmla="*/ 36 w 191"/>
                <a:gd name="T7" fmla="*/ 120 h 144"/>
                <a:gd name="T8" fmla="*/ 0 w 191"/>
                <a:gd name="T9" fmla="*/ 144 h 144"/>
              </a:gdLst>
              <a:ahLst/>
              <a:cxnLst>
                <a:cxn ang="0">
                  <a:pos x="T0" y="T1"/>
                </a:cxn>
                <a:cxn ang="0">
                  <a:pos x="T2" y="T3"/>
                </a:cxn>
                <a:cxn ang="0">
                  <a:pos x="T4" y="T5"/>
                </a:cxn>
                <a:cxn ang="0">
                  <a:pos x="T6" y="T7"/>
                </a:cxn>
                <a:cxn ang="0">
                  <a:pos x="T8" y="T9"/>
                </a:cxn>
              </a:cxnLst>
              <a:rect l="0" t="0" r="r" b="b"/>
              <a:pathLst>
                <a:path w="191" h="144">
                  <a:moveTo>
                    <a:pt x="180" y="0"/>
                  </a:moveTo>
                  <a:cubicBezTo>
                    <a:pt x="155" y="100"/>
                    <a:pt x="191" y="13"/>
                    <a:pt x="132" y="60"/>
                  </a:cubicBezTo>
                  <a:cubicBezTo>
                    <a:pt x="121" y="69"/>
                    <a:pt x="120" y="88"/>
                    <a:pt x="108" y="96"/>
                  </a:cubicBezTo>
                  <a:cubicBezTo>
                    <a:pt x="87" y="109"/>
                    <a:pt x="57" y="106"/>
                    <a:pt x="36" y="120"/>
                  </a:cubicBezTo>
                  <a:cubicBezTo>
                    <a:pt x="24" y="128"/>
                    <a:pt x="0" y="144"/>
                    <a:pt x="0" y="14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7" name="Freeform 41">
              <a:extLst>
                <a:ext uri="{FF2B5EF4-FFF2-40B4-BE49-F238E27FC236}">
                  <a16:creationId xmlns:a16="http://schemas.microsoft.com/office/drawing/2014/main" id="{5E606615-F7A9-554B-B512-2B434E512E2C}"/>
                </a:ext>
              </a:extLst>
            </p:cNvPr>
            <p:cNvSpPr>
              <a:spLocks/>
            </p:cNvSpPr>
            <p:nvPr/>
          </p:nvSpPr>
          <p:spPr bwMode="auto">
            <a:xfrm>
              <a:off x="2896" y="1680"/>
              <a:ext cx="114" cy="168"/>
            </a:xfrm>
            <a:custGeom>
              <a:avLst/>
              <a:gdLst>
                <a:gd name="T0" fmla="*/ 0 w 114"/>
                <a:gd name="T1" fmla="*/ 168 h 168"/>
                <a:gd name="T2" fmla="*/ 96 w 114"/>
                <a:gd name="T3" fmla="*/ 132 h 168"/>
                <a:gd name="T4" fmla="*/ 0 w 114"/>
                <a:gd name="T5" fmla="*/ 0 h 168"/>
              </a:gdLst>
              <a:ahLst/>
              <a:cxnLst>
                <a:cxn ang="0">
                  <a:pos x="T0" y="T1"/>
                </a:cxn>
                <a:cxn ang="0">
                  <a:pos x="T2" y="T3"/>
                </a:cxn>
                <a:cxn ang="0">
                  <a:pos x="T4" y="T5"/>
                </a:cxn>
              </a:cxnLst>
              <a:rect l="0" t="0" r="r" b="b"/>
              <a:pathLst>
                <a:path w="114" h="168">
                  <a:moveTo>
                    <a:pt x="0" y="168"/>
                  </a:moveTo>
                  <a:cubicBezTo>
                    <a:pt x="6" y="167"/>
                    <a:pt x="91" y="158"/>
                    <a:pt x="96" y="132"/>
                  </a:cubicBezTo>
                  <a:cubicBezTo>
                    <a:pt x="114" y="35"/>
                    <a:pt x="86"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8" name="Freeform 42">
              <a:extLst>
                <a:ext uri="{FF2B5EF4-FFF2-40B4-BE49-F238E27FC236}">
                  <a16:creationId xmlns:a16="http://schemas.microsoft.com/office/drawing/2014/main" id="{A71A4A20-A8FE-234B-95FF-91B7F95EAE4D}"/>
                </a:ext>
              </a:extLst>
            </p:cNvPr>
            <p:cNvSpPr>
              <a:spLocks/>
            </p:cNvSpPr>
            <p:nvPr/>
          </p:nvSpPr>
          <p:spPr bwMode="auto">
            <a:xfrm>
              <a:off x="2992" y="1740"/>
              <a:ext cx="276" cy="120"/>
            </a:xfrm>
            <a:custGeom>
              <a:avLst/>
              <a:gdLst>
                <a:gd name="T0" fmla="*/ 72 w 276"/>
                <a:gd name="T1" fmla="*/ 108 h 120"/>
                <a:gd name="T2" fmla="*/ 0 w 276"/>
                <a:gd name="T3" fmla="*/ 96 h 120"/>
                <a:gd name="T4" fmla="*/ 72 w 276"/>
                <a:gd name="T5" fmla="*/ 48 h 120"/>
                <a:gd name="T6" fmla="*/ 276 w 276"/>
                <a:gd name="T7" fmla="*/ 0 h 120"/>
              </a:gdLst>
              <a:ahLst/>
              <a:cxnLst>
                <a:cxn ang="0">
                  <a:pos x="T0" y="T1"/>
                </a:cxn>
                <a:cxn ang="0">
                  <a:pos x="T2" y="T3"/>
                </a:cxn>
                <a:cxn ang="0">
                  <a:pos x="T4" y="T5"/>
                </a:cxn>
                <a:cxn ang="0">
                  <a:pos x="T6" y="T7"/>
                </a:cxn>
              </a:cxnLst>
              <a:rect l="0" t="0" r="r" b="b"/>
              <a:pathLst>
                <a:path w="276" h="120">
                  <a:moveTo>
                    <a:pt x="72" y="108"/>
                  </a:moveTo>
                  <a:cubicBezTo>
                    <a:pt x="48" y="104"/>
                    <a:pt x="0" y="120"/>
                    <a:pt x="0" y="96"/>
                  </a:cubicBezTo>
                  <a:cubicBezTo>
                    <a:pt x="0" y="67"/>
                    <a:pt x="45" y="57"/>
                    <a:pt x="72" y="48"/>
                  </a:cubicBezTo>
                  <a:cubicBezTo>
                    <a:pt x="139" y="26"/>
                    <a:pt x="205" y="0"/>
                    <a:pt x="27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79" name="Freeform 43">
              <a:extLst>
                <a:ext uri="{FF2B5EF4-FFF2-40B4-BE49-F238E27FC236}">
                  <a16:creationId xmlns:a16="http://schemas.microsoft.com/office/drawing/2014/main" id="{8A5E8AFE-A628-584B-962E-3AD73C91D222}"/>
                </a:ext>
              </a:extLst>
            </p:cNvPr>
            <p:cNvSpPr>
              <a:spLocks/>
            </p:cNvSpPr>
            <p:nvPr/>
          </p:nvSpPr>
          <p:spPr bwMode="auto">
            <a:xfrm>
              <a:off x="2494" y="1748"/>
              <a:ext cx="267" cy="264"/>
            </a:xfrm>
            <a:custGeom>
              <a:avLst/>
              <a:gdLst>
                <a:gd name="T0" fmla="*/ 186 w 267"/>
                <a:gd name="T1" fmla="*/ 208 h 264"/>
                <a:gd name="T2" fmla="*/ 216 w 267"/>
                <a:gd name="T3" fmla="*/ 202 h 264"/>
                <a:gd name="T4" fmla="*/ 228 w 267"/>
                <a:gd name="T5" fmla="*/ 166 h 264"/>
                <a:gd name="T6" fmla="*/ 156 w 267"/>
                <a:gd name="T7" fmla="*/ 34 h 264"/>
                <a:gd name="T8" fmla="*/ 144 w 267"/>
                <a:gd name="T9" fmla="*/ 52 h 264"/>
                <a:gd name="T10" fmla="*/ 156 w 267"/>
                <a:gd name="T11" fmla="*/ 130 h 264"/>
                <a:gd name="T12" fmla="*/ 174 w 267"/>
                <a:gd name="T13" fmla="*/ 148 h 264"/>
                <a:gd name="T14" fmla="*/ 198 w 267"/>
                <a:gd name="T15" fmla="*/ 202 h 264"/>
                <a:gd name="T16" fmla="*/ 192 w 267"/>
                <a:gd name="T17" fmla="*/ 184 h 264"/>
                <a:gd name="T18" fmla="*/ 150 w 267"/>
                <a:gd name="T19" fmla="*/ 166 h 264"/>
                <a:gd name="T20" fmla="*/ 60 w 267"/>
                <a:gd name="T21" fmla="*/ 148 h 264"/>
                <a:gd name="T22" fmla="*/ 0 w 267"/>
                <a:gd name="T23" fmla="*/ 190 h 264"/>
                <a:gd name="T24" fmla="*/ 168 w 267"/>
                <a:gd name="T25" fmla="*/ 220 h 264"/>
                <a:gd name="T26" fmla="*/ 108 w 267"/>
                <a:gd name="T27" fmla="*/ 190 h 264"/>
                <a:gd name="T28" fmla="*/ 90 w 267"/>
                <a:gd name="T29" fmla="*/ 166 h 264"/>
                <a:gd name="T30" fmla="*/ 144 w 267"/>
                <a:gd name="T31" fmla="*/ 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264">
                  <a:moveTo>
                    <a:pt x="186" y="208"/>
                  </a:moveTo>
                  <a:cubicBezTo>
                    <a:pt x="196" y="206"/>
                    <a:pt x="209" y="209"/>
                    <a:pt x="216" y="202"/>
                  </a:cubicBezTo>
                  <a:cubicBezTo>
                    <a:pt x="225" y="193"/>
                    <a:pt x="228" y="166"/>
                    <a:pt x="228" y="166"/>
                  </a:cubicBezTo>
                  <a:cubicBezTo>
                    <a:pt x="223" y="56"/>
                    <a:pt x="267" y="0"/>
                    <a:pt x="156" y="34"/>
                  </a:cubicBezTo>
                  <a:cubicBezTo>
                    <a:pt x="149" y="36"/>
                    <a:pt x="148" y="46"/>
                    <a:pt x="144" y="52"/>
                  </a:cubicBezTo>
                  <a:cubicBezTo>
                    <a:pt x="147" y="78"/>
                    <a:pt x="143" y="107"/>
                    <a:pt x="156" y="130"/>
                  </a:cubicBezTo>
                  <a:cubicBezTo>
                    <a:pt x="160" y="137"/>
                    <a:pt x="169" y="141"/>
                    <a:pt x="174" y="148"/>
                  </a:cubicBezTo>
                  <a:cubicBezTo>
                    <a:pt x="190" y="167"/>
                    <a:pt x="189" y="176"/>
                    <a:pt x="198" y="202"/>
                  </a:cubicBezTo>
                  <a:cubicBezTo>
                    <a:pt x="200" y="208"/>
                    <a:pt x="198" y="187"/>
                    <a:pt x="192" y="184"/>
                  </a:cubicBezTo>
                  <a:cubicBezTo>
                    <a:pt x="162" y="169"/>
                    <a:pt x="176" y="175"/>
                    <a:pt x="150" y="166"/>
                  </a:cubicBezTo>
                  <a:cubicBezTo>
                    <a:pt x="118" y="134"/>
                    <a:pt x="111" y="142"/>
                    <a:pt x="60" y="148"/>
                  </a:cubicBezTo>
                  <a:cubicBezTo>
                    <a:pt x="35" y="160"/>
                    <a:pt x="19" y="171"/>
                    <a:pt x="0" y="190"/>
                  </a:cubicBezTo>
                  <a:cubicBezTo>
                    <a:pt x="19" y="264"/>
                    <a:pt x="93" y="223"/>
                    <a:pt x="168" y="220"/>
                  </a:cubicBezTo>
                  <a:cubicBezTo>
                    <a:pt x="181" y="168"/>
                    <a:pt x="178" y="215"/>
                    <a:pt x="108" y="190"/>
                  </a:cubicBezTo>
                  <a:cubicBezTo>
                    <a:pt x="99" y="187"/>
                    <a:pt x="96" y="174"/>
                    <a:pt x="90" y="166"/>
                  </a:cubicBezTo>
                  <a:cubicBezTo>
                    <a:pt x="59" y="72"/>
                    <a:pt x="56" y="16"/>
                    <a:pt x="144" y="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67980" name="Group 44">
              <a:extLst>
                <a:ext uri="{FF2B5EF4-FFF2-40B4-BE49-F238E27FC236}">
                  <a16:creationId xmlns:a16="http://schemas.microsoft.com/office/drawing/2014/main" id="{78FD7DBA-6230-1A43-BEDE-554DAE3CB01D}"/>
                </a:ext>
              </a:extLst>
            </p:cNvPr>
            <p:cNvGrpSpPr>
              <a:grpSpLocks/>
            </p:cNvGrpSpPr>
            <p:nvPr/>
          </p:nvGrpSpPr>
          <p:grpSpPr bwMode="auto">
            <a:xfrm>
              <a:off x="2272" y="1776"/>
              <a:ext cx="1485" cy="1433"/>
              <a:chOff x="2244" y="1776"/>
              <a:chExt cx="1485" cy="1433"/>
            </a:xfrm>
          </p:grpSpPr>
          <p:sp>
            <p:nvSpPr>
              <p:cNvPr id="167981" name="Freeform 45">
                <a:extLst>
                  <a:ext uri="{FF2B5EF4-FFF2-40B4-BE49-F238E27FC236}">
                    <a16:creationId xmlns:a16="http://schemas.microsoft.com/office/drawing/2014/main" id="{DA8CDD33-8F1E-864D-829C-7141A95B3E5B}"/>
                  </a:ext>
                </a:extLst>
              </p:cNvPr>
              <p:cNvSpPr>
                <a:spLocks/>
              </p:cNvSpPr>
              <p:nvPr/>
            </p:nvSpPr>
            <p:spPr bwMode="auto">
              <a:xfrm>
                <a:off x="2388" y="1794"/>
                <a:ext cx="937" cy="736"/>
              </a:xfrm>
              <a:custGeom>
                <a:avLst/>
                <a:gdLst>
                  <a:gd name="T0" fmla="*/ 0 w 937"/>
                  <a:gd name="T1" fmla="*/ 714 h 736"/>
                  <a:gd name="T2" fmla="*/ 516 w 937"/>
                  <a:gd name="T3" fmla="*/ 726 h 736"/>
                  <a:gd name="T4" fmla="*/ 636 w 937"/>
                  <a:gd name="T5" fmla="*/ 654 h 736"/>
                  <a:gd name="T6" fmla="*/ 744 w 937"/>
                  <a:gd name="T7" fmla="*/ 570 h 736"/>
                  <a:gd name="T8" fmla="*/ 768 w 937"/>
                  <a:gd name="T9" fmla="*/ 474 h 736"/>
                  <a:gd name="T10" fmla="*/ 804 w 937"/>
                  <a:gd name="T11" fmla="*/ 438 h 736"/>
                  <a:gd name="T12" fmla="*/ 888 w 937"/>
                  <a:gd name="T13" fmla="*/ 342 h 736"/>
                  <a:gd name="T14" fmla="*/ 864 w 937"/>
                  <a:gd name="T15" fmla="*/ 162 h 736"/>
                  <a:gd name="T16" fmla="*/ 780 w 937"/>
                  <a:gd name="T17" fmla="*/ 30 h 736"/>
                  <a:gd name="T18" fmla="*/ 312 w 937"/>
                  <a:gd name="T19" fmla="*/ 102 h 736"/>
                  <a:gd name="T20" fmla="*/ 276 w 937"/>
                  <a:gd name="T21" fmla="*/ 18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7" h="736">
                    <a:moveTo>
                      <a:pt x="0" y="714"/>
                    </a:moveTo>
                    <a:cubicBezTo>
                      <a:pt x="179" y="727"/>
                      <a:pt x="336" y="736"/>
                      <a:pt x="516" y="726"/>
                    </a:cubicBezTo>
                    <a:cubicBezTo>
                      <a:pt x="560" y="711"/>
                      <a:pt x="601" y="685"/>
                      <a:pt x="636" y="654"/>
                    </a:cubicBezTo>
                    <a:cubicBezTo>
                      <a:pt x="733" y="568"/>
                      <a:pt x="670" y="595"/>
                      <a:pt x="744" y="570"/>
                    </a:cubicBezTo>
                    <a:cubicBezTo>
                      <a:pt x="752" y="538"/>
                      <a:pt x="754" y="504"/>
                      <a:pt x="768" y="474"/>
                    </a:cubicBezTo>
                    <a:cubicBezTo>
                      <a:pt x="775" y="459"/>
                      <a:pt x="794" y="451"/>
                      <a:pt x="804" y="438"/>
                    </a:cubicBezTo>
                    <a:cubicBezTo>
                      <a:pt x="879" y="341"/>
                      <a:pt x="818" y="388"/>
                      <a:pt x="888" y="342"/>
                    </a:cubicBezTo>
                    <a:cubicBezTo>
                      <a:pt x="934" y="273"/>
                      <a:pt x="937" y="211"/>
                      <a:pt x="864" y="162"/>
                    </a:cubicBezTo>
                    <a:cubicBezTo>
                      <a:pt x="843" y="99"/>
                      <a:pt x="845" y="52"/>
                      <a:pt x="780" y="30"/>
                    </a:cubicBezTo>
                    <a:cubicBezTo>
                      <a:pt x="546" y="38"/>
                      <a:pt x="465" y="0"/>
                      <a:pt x="312" y="102"/>
                    </a:cubicBezTo>
                    <a:cubicBezTo>
                      <a:pt x="294" y="129"/>
                      <a:pt x="276" y="152"/>
                      <a:pt x="276" y="1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2" name="Freeform 46">
                <a:extLst>
                  <a:ext uri="{FF2B5EF4-FFF2-40B4-BE49-F238E27FC236}">
                    <a16:creationId xmlns:a16="http://schemas.microsoft.com/office/drawing/2014/main" id="{393A672F-F633-F841-99BB-FE60CFD37F7D}"/>
                  </a:ext>
                </a:extLst>
              </p:cNvPr>
              <p:cNvSpPr>
                <a:spLocks/>
              </p:cNvSpPr>
              <p:nvPr/>
            </p:nvSpPr>
            <p:spPr bwMode="auto">
              <a:xfrm>
                <a:off x="2376" y="1836"/>
                <a:ext cx="228" cy="72"/>
              </a:xfrm>
              <a:custGeom>
                <a:avLst/>
                <a:gdLst>
                  <a:gd name="T0" fmla="*/ 228 w 228"/>
                  <a:gd name="T1" fmla="*/ 72 h 72"/>
                  <a:gd name="T2" fmla="*/ 156 w 228"/>
                  <a:gd name="T3" fmla="*/ 60 h 72"/>
                  <a:gd name="T4" fmla="*/ 84 w 228"/>
                  <a:gd name="T5" fmla="*/ 12 h 72"/>
                  <a:gd name="T6" fmla="*/ 48 w 228"/>
                  <a:gd name="T7" fmla="*/ 0 h 72"/>
                  <a:gd name="T8" fmla="*/ 0 w 228"/>
                  <a:gd name="T9" fmla="*/ 12 h 72"/>
                </a:gdLst>
                <a:ahLst/>
                <a:cxnLst>
                  <a:cxn ang="0">
                    <a:pos x="T0" y="T1"/>
                  </a:cxn>
                  <a:cxn ang="0">
                    <a:pos x="T2" y="T3"/>
                  </a:cxn>
                  <a:cxn ang="0">
                    <a:pos x="T4" y="T5"/>
                  </a:cxn>
                  <a:cxn ang="0">
                    <a:pos x="T6" y="T7"/>
                  </a:cxn>
                  <a:cxn ang="0">
                    <a:pos x="T8" y="T9"/>
                  </a:cxn>
                </a:cxnLst>
                <a:rect l="0" t="0" r="r" b="b"/>
                <a:pathLst>
                  <a:path w="228" h="72">
                    <a:moveTo>
                      <a:pt x="228" y="72"/>
                    </a:moveTo>
                    <a:cubicBezTo>
                      <a:pt x="204" y="68"/>
                      <a:pt x="178" y="69"/>
                      <a:pt x="156" y="60"/>
                    </a:cubicBezTo>
                    <a:cubicBezTo>
                      <a:pt x="129" y="49"/>
                      <a:pt x="111" y="21"/>
                      <a:pt x="84" y="12"/>
                    </a:cubicBezTo>
                    <a:cubicBezTo>
                      <a:pt x="72" y="8"/>
                      <a:pt x="60" y="4"/>
                      <a:pt x="48" y="0"/>
                    </a:cubicBezTo>
                    <a:cubicBezTo>
                      <a:pt x="32" y="4"/>
                      <a:pt x="0" y="12"/>
                      <a:pt x="0" y="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3" name="Freeform 47">
                <a:extLst>
                  <a:ext uri="{FF2B5EF4-FFF2-40B4-BE49-F238E27FC236}">
                    <a16:creationId xmlns:a16="http://schemas.microsoft.com/office/drawing/2014/main" id="{F659D347-90B5-1740-A4EB-74DF6DFCBC7C}"/>
                  </a:ext>
                </a:extLst>
              </p:cNvPr>
              <p:cNvSpPr>
                <a:spLocks/>
              </p:cNvSpPr>
              <p:nvPr/>
            </p:nvSpPr>
            <p:spPr bwMode="auto">
              <a:xfrm>
                <a:off x="2448" y="2064"/>
                <a:ext cx="924" cy="1032"/>
              </a:xfrm>
              <a:custGeom>
                <a:avLst/>
                <a:gdLst>
                  <a:gd name="T0" fmla="*/ 0 w 924"/>
                  <a:gd name="T1" fmla="*/ 0 h 1032"/>
                  <a:gd name="T2" fmla="*/ 324 w 924"/>
                  <a:gd name="T3" fmla="*/ 24 h 1032"/>
                  <a:gd name="T4" fmla="*/ 468 w 924"/>
                  <a:gd name="T5" fmla="*/ 48 h 1032"/>
                  <a:gd name="T6" fmla="*/ 516 w 924"/>
                  <a:gd name="T7" fmla="*/ 84 h 1032"/>
                  <a:gd name="T8" fmla="*/ 624 w 924"/>
                  <a:gd name="T9" fmla="*/ 228 h 1032"/>
                  <a:gd name="T10" fmla="*/ 684 w 924"/>
                  <a:gd name="T11" fmla="*/ 348 h 1032"/>
                  <a:gd name="T12" fmla="*/ 792 w 924"/>
                  <a:gd name="T13" fmla="*/ 540 h 1032"/>
                  <a:gd name="T14" fmla="*/ 888 w 924"/>
                  <a:gd name="T15" fmla="*/ 744 h 1032"/>
                  <a:gd name="T16" fmla="*/ 912 w 924"/>
                  <a:gd name="T17" fmla="*/ 876 h 1032"/>
                  <a:gd name="T18" fmla="*/ 924 w 924"/>
                  <a:gd name="T19" fmla="*/ 103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1032">
                    <a:moveTo>
                      <a:pt x="0" y="0"/>
                    </a:moveTo>
                    <a:cubicBezTo>
                      <a:pt x="108" y="8"/>
                      <a:pt x="216" y="13"/>
                      <a:pt x="324" y="24"/>
                    </a:cubicBezTo>
                    <a:cubicBezTo>
                      <a:pt x="372" y="29"/>
                      <a:pt x="422" y="33"/>
                      <a:pt x="468" y="48"/>
                    </a:cubicBezTo>
                    <a:cubicBezTo>
                      <a:pt x="487" y="54"/>
                      <a:pt x="501" y="71"/>
                      <a:pt x="516" y="84"/>
                    </a:cubicBezTo>
                    <a:cubicBezTo>
                      <a:pt x="562" y="125"/>
                      <a:pt x="600" y="171"/>
                      <a:pt x="624" y="228"/>
                    </a:cubicBezTo>
                    <a:cubicBezTo>
                      <a:pt x="646" y="280"/>
                      <a:pt x="642" y="306"/>
                      <a:pt x="684" y="348"/>
                    </a:cubicBezTo>
                    <a:cubicBezTo>
                      <a:pt x="708" y="421"/>
                      <a:pt x="754" y="474"/>
                      <a:pt x="792" y="540"/>
                    </a:cubicBezTo>
                    <a:cubicBezTo>
                      <a:pt x="830" y="606"/>
                      <a:pt x="846" y="681"/>
                      <a:pt x="888" y="744"/>
                    </a:cubicBezTo>
                    <a:cubicBezTo>
                      <a:pt x="895" y="788"/>
                      <a:pt x="907" y="832"/>
                      <a:pt x="912" y="876"/>
                    </a:cubicBezTo>
                    <a:cubicBezTo>
                      <a:pt x="918" y="928"/>
                      <a:pt x="924" y="1032"/>
                      <a:pt x="924" y="10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4" name="Freeform 48">
                <a:extLst>
                  <a:ext uri="{FF2B5EF4-FFF2-40B4-BE49-F238E27FC236}">
                    <a16:creationId xmlns:a16="http://schemas.microsoft.com/office/drawing/2014/main" id="{A41C0C8D-CBEB-3A4F-A035-726B71005DC1}"/>
                  </a:ext>
                </a:extLst>
              </p:cNvPr>
              <p:cNvSpPr>
                <a:spLocks/>
              </p:cNvSpPr>
              <p:nvPr/>
            </p:nvSpPr>
            <p:spPr bwMode="auto">
              <a:xfrm>
                <a:off x="2400" y="2628"/>
                <a:ext cx="1308" cy="324"/>
              </a:xfrm>
              <a:custGeom>
                <a:avLst/>
                <a:gdLst>
                  <a:gd name="T0" fmla="*/ 1236 w 1308"/>
                  <a:gd name="T1" fmla="*/ 324 h 324"/>
                  <a:gd name="T2" fmla="*/ 1272 w 1308"/>
                  <a:gd name="T3" fmla="*/ 168 h 324"/>
                  <a:gd name="T4" fmla="*/ 1236 w 1308"/>
                  <a:gd name="T5" fmla="*/ 144 h 324"/>
                  <a:gd name="T6" fmla="*/ 708 w 1308"/>
                  <a:gd name="T7" fmla="*/ 84 h 324"/>
                  <a:gd name="T8" fmla="*/ 84 w 1308"/>
                  <a:gd name="T9" fmla="*/ 48 h 324"/>
                  <a:gd name="T10" fmla="*/ 24 w 1308"/>
                  <a:gd name="T11" fmla="*/ 36 h 324"/>
                  <a:gd name="T12" fmla="*/ 0 w 1308"/>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308" h="324">
                    <a:moveTo>
                      <a:pt x="1236" y="324"/>
                    </a:moveTo>
                    <a:cubicBezTo>
                      <a:pt x="1279" y="260"/>
                      <a:pt x="1308" y="250"/>
                      <a:pt x="1272" y="168"/>
                    </a:cubicBezTo>
                    <a:cubicBezTo>
                      <a:pt x="1266" y="155"/>
                      <a:pt x="1248" y="152"/>
                      <a:pt x="1236" y="144"/>
                    </a:cubicBezTo>
                    <a:cubicBezTo>
                      <a:pt x="1146" y="9"/>
                      <a:pt x="715" y="84"/>
                      <a:pt x="708" y="84"/>
                    </a:cubicBezTo>
                    <a:cubicBezTo>
                      <a:pt x="502" y="50"/>
                      <a:pt x="84" y="48"/>
                      <a:pt x="84" y="48"/>
                    </a:cubicBezTo>
                    <a:cubicBezTo>
                      <a:pt x="64" y="44"/>
                      <a:pt x="42" y="46"/>
                      <a:pt x="24" y="36"/>
                    </a:cubicBezTo>
                    <a:cubicBezTo>
                      <a:pt x="11" y="29"/>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5" name="Freeform 49">
                <a:extLst>
                  <a:ext uri="{FF2B5EF4-FFF2-40B4-BE49-F238E27FC236}">
                    <a16:creationId xmlns:a16="http://schemas.microsoft.com/office/drawing/2014/main" id="{13A29159-3654-384A-8C7B-1941174AE400}"/>
                  </a:ext>
                </a:extLst>
              </p:cNvPr>
              <p:cNvSpPr>
                <a:spLocks/>
              </p:cNvSpPr>
              <p:nvPr/>
            </p:nvSpPr>
            <p:spPr bwMode="auto">
              <a:xfrm>
                <a:off x="2292" y="2749"/>
                <a:ext cx="450" cy="323"/>
              </a:xfrm>
              <a:custGeom>
                <a:avLst/>
                <a:gdLst>
                  <a:gd name="T0" fmla="*/ 420 w 450"/>
                  <a:gd name="T1" fmla="*/ 323 h 323"/>
                  <a:gd name="T2" fmla="*/ 372 w 450"/>
                  <a:gd name="T3" fmla="*/ 107 h 323"/>
                  <a:gd name="T4" fmla="*/ 300 w 450"/>
                  <a:gd name="T5" fmla="*/ 47 h 323"/>
                  <a:gd name="T6" fmla="*/ 228 w 450"/>
                  <a:gd name="T7" fmla="*/ 23 h 323"/>
                  <a:gd name="T8" fmla="*/ 192 w 450"/>
                  <a:gd name="T9" fmla="*/ 11 h 323"/>
                  <a:gd name="T10" fmla="*/ 24 w 450"/>
                  <a:gd name="T11" fmla="*/ 23 h 323"/>
                  <a:gd name="T12" fmla="*/ 0 w 450"/>
                  <a:gd name="T13" fmla="*/ 95 h 323"/>
                  <a:gd name="T14" fmla="*/ 12 w 450"/>
                  <a:gd name="T15" fmla="*/ 155 h 323"/>
                  <a:gd name="T16" fmla="*/ 48 w 450"/>
                  <a:gd name="T17" fmla="*/ 1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323">
                    <a:moveTo>
                      <a:pt x="420" y="323"/>
                    </a:moveTo>
                    <a:cubicBezTo>
                      <a:pt x="410" y="175"/>
                      <a:pt x="450" y="172"/>
                      <a:pt x="372" y="107"/>
                    </a:cubicBezTo>
                    <a:cubicBezTo>
                      <a:pt x="348" y="87"/>
                      <a:pt x="327" y="62"/>
                      <a:pt x="300" y="47"/>
                    </a:cubicBezTo>
                    <a:cubicBezTo>
                      <a:pt x="278" y="35"/>
                      <a:pt x="252" y="31"/>
                      <a:pt x="228" y="23"/>
                    </a:cubicBezTo>
                    <a:cubicBezTo>
                      <a:pt x="216" y="19"/>
                      <a:pt x="192" y="11"/>
                      <a:pt x="192" y="11"/>
                    </a:cubicBezTo>
                    <a:cubicBezTo>
                      <a:pt x="136" y="15"/>
                      <a:pt x="75" y="0"/>
                      <a:pt x="24" y="23"/>
                    </a:cubicBezTo>
                    <a:cubicBezTo>
                      <a:pt x="1" y="33"/>
                      <a:pt x="0" y="95"/>
                      <a:pt x="0" y="95"/>
                    </a:cubicBezTo>
                    <a:cubicBezTo>
                      <a:pt x="4" y="115"/>
                      <a:pt x="2" y="137"/>
                      <a:pt x="12" y="155"/>
                    </a:cubicBezTo>
                    <a:cubicBezTo>
                      <a:pt x="51" y="224"/>
                      <a:pt x="48" y="153"/>
                      <a:pt x="48" y="1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6" name="Freeform 50">
                <a:extLst>
                  <a:ext uri="{FF2B5EF4-FFF2-40B4-BE49-F238E27FC236}">
                    <a16:creationId xmlns:a16="http://schemas.microsoft.com/office/drawing/2014/main" id="{3B66EF00-B78D-4E48-85E7-04F235345E9B}"/>
                  </a:ext>
                </a:extLst>
              </p:cNvPr>
              <p:cNvSpPr>
                <a:spLocks/>
              </p:cNvSpPr>
              <p:nvPr/>
            </p:nvSpPr>
            <p:spPr bwMode="auto">
              <a:xfrm>
                <a:off x="2544" y="3048"/>
                <a:ext cx="168" cy="34"/>
              </a:xfrm>
              <a:custGeom>
                <a:avLst/>
                <a:gdLst>
                  <a:gd name="T0" fmla="*/ 168 w 168"/>
                  <a:gd name="T1" fmla="*/ 24 h 34"/>
                  <a:gd name="T2" fmla="*/ 0 w 168"/>
                  <a:gd name="T3" fmla="*/ 0 h 34"/>
                </a:gdLst>
                <a:ahLst/>
                <a:cxnLst>
                  <a:cxn ang="0">
                    <a:pos x="T0" y="T1"/>
                  </a:cxn>
                  <a:cxn ang="0">
                    <a:pos x="T2" y="T3"/>
                  </a:cxn>
                </a:cxnLst>
                <a:rect l="0" t="0" r="r" b="b"/>
                <a:pathLst>
                  <a:path w="168" h="34">
                    <a:moveTo>
                      <a:pt x="168" y="24"/>
                    </a:moveTo>
                    <a:cubicBezTo>
                      <a:pt x="15" y="11"/>
                      <a:pt x="67" y="34"/>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7" name="Freeform 51">
                <a:extLst>
                  <a:ext uri="{FF2B5EF4-FFF2-40B4-BE49-F238E27FC236}">
                    <a16:creationId xmlns:a16="http://schemas.microsoft.com/office/drawing/2014/main" id="{5E7E30EF-846E-FA4A-B556-FF0EB93831CB}"/>
                  </a:ext>
                </a:extLst>
              </p:cNvPr>
              <p:cNvSpPr>
                <a:spLocks/>
              </p:cNvSpPr>
              <p:nvPr/>
            </p:nvSpPr>
            <p:spPr bwMode="auto">
              <a:xfrm>
                <a:off x="2344" y="2496"/>
                <a:ext cx="104" cy="132"/>
              </a:xfrm>
              <a:custGeom>
                <a:avLst/>
                <a:gdLst>
                  <a:gd name="T0" fmla="*/ 44 w 104"/>
                  <a:gd name="T1" fmla="*/ 0 h 132"/>
                  <a:gd name="T2" fmla="*/ 32 w 104"/>
                  <a:gd name="T3" fmla="*/ 108 h 132"/>
                  <a:gd name="T4" fmla="*/ 104 w 104"/>
                  <a:gd name="T5" fmla="*/ 132 h 132"/>
                </a:gdLst>
                <a:ahLst/>
                <a:cxnLst>
                  <a:cxn ang="0">
                    <a:pos x="T0" y="T1"/>
                  </a:cxn>
                  <a:cxn ang="0">
                    <a:pos x="T2" y="T3"/>
                  </a:cxn>
                  <a:cxn ang="0">
                    <a:pos x="T4" y="T5"/>
                  </a:cxn>
                </a:cxnLst>
                <a:rect l="0" t="0" r="r" b="b"/>
                <a:pathLst>
                  <a:path w="104" h="132">
                    <a:moveTo>
                      <a:pt x="44" y="0"/>
                    </a:moveTo>
                    <a:cubicBezTo>
                      <a:pt x="39" y="15"/>
                      <a:pt x="0" y="83"/>
                      <a:pt x="32" y="108"/>
                    </a:cubicBezTo>
                    <a:cubicBezTo>
                      <a:pt x="52" y="124"/>
                      <a:pt x="81" y="121"/>
                      <a:pt x="104" y="1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8" name="Freeform 52">
                <a:extLst>
                  <a:ext uri="{FF2B5EF4-FFF2-40B4-BE49-F238E27FC236}">
                    <a16:creationId xmlns:a16="http://schemas.microsoft.com/office/drawing/2014/main" id="{EB363183-8DE3-2C4E-AB04-EC668723C346}"/>
                  </a:ext>
                </a:extLst>
              </p:cNvPr>
              <p:cNvSpPr>
                <a:spLocks/>
              </p:cNvSpPr>
              <p:nvPr/>
            </p:nvSpPr>
            <p:spPr bwMode="auto">
              <a:xfrm>
                <a:off x="2256" y="2448"/>
                <a:ext cx="120" cy="60"/>
              </a:xfrm>
              <a:custGeom>
                <a:avLst/>
                <a:gdLst>
                  <a:gd name="T0" fmla="*/ 120 w 120"/>
                  <a:gd name="T1" fmla="*/ 60 h 60"/>
                  <a:gd name="T2" fmla="*/ 36 w 120"/>
                  <a:gd name="T3" fmla="*/ 36 h 60"/>
                  <a:gd name="T4" fmla="*/ 0 w 120"/>
                  <a:gd name="T5" fmla="*/ 0 h 60"/>
                </a:gdLst>
                <a:ahLst/>
                <a:cxnLst>
                  <a:cxn ang="0">
                    <a:pos x="T0" y="T1"/>
                  </a:cxn>
                  <a:cxn ang="0">
                    <a:pos x="T2" y="T3"/>
                  </a:cxn>
                  <a:cxn ang="0">
                    <a:pos x="T4" y="T5"/>
                  </a:cxn>
                </a:cxnLst>
                <a:rect l="0" t="0" r="r" b="b"/>
                <a:pathLst>
                  <a:path w="120" h="60">
                    <a:moveTo>
                      <a:pt x="120" y="60"/>
                    </a:moveTo>
                    <a:cubicBezTo>
                      <a:pt x="92" y="51"/>
                      <a:pt x="61" y="50"/>
                      <a:pt x="36" y="36"/>
                    </a:cubicBezTo>
                    <a:cubicBezTo>
                      <a:pt x="21" y="28"/>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89" name="Freeform 53">
                <a:extLst>
                  <a:ext uri="{FF2B5EF4-FFF2-40B4-BE49-F238E27FC236}">
                    <a16:creationId xmlns:a16="http://schemas.microsoft.com/office/drawing/2014/main" id="{74593529-1AB3-E341-B3D1-5406F83B5922}"/>
                  </a:ext>
                </a:extLst>
              </p:cNvPr>
              <p:cNvSpPr>
                <a:spLocks/>
              </p:cNvSpPr>
              <p:nvPr/>
            </p:nvSpPr>
            <p:spPr bwMode="auto">
              <a:xfrm>
                <a:off x="2244" y="2532"/>
                <a:ext cx="132" cy="108"/>
              </a:xfrm>
              <a:custGeom>
                <a:avLst/>
                <a:gdLst>
                  <a:gd name="T0" fmla="*/ 132 w 132"/>
                  <a:gd name="T1" fmla="*/ 0 h 108"/>
                  <a:gd name="T2" fmla="*/ 60 w 132"/>
                  <a:gd name="T3" fmla="*/ 48 h 108"/>
                  <a:gd name="T4" fmla="*/ 36 w 132"/>
                  <a:gd name="T5" fmla="*/ 84 h 108"/>
                  <a:gd name="T6" fmla="*/ 0 w 132"/>
                  <a:gd name="T7" fmla="*/ 108 h 108"/>
                </a:gdLst>
                <a:ahLst/>
                <a:cxnLst>
                  <a:cxn ang="0">
                    <a:pos x="T0" y="T1"/>
                  </a:cxn>
                  <a:cxn ang="0">
                    <a:pos x="T2" y="T3"/>
                  </a:cxn>
                  <a:cxn ang="0">
                    <a:pos x="T4" y="T5"/>
                  </a:cxn>
                  <a:cxn ang="0">
                    <a:pos x="T6" y="T7"/>
                  </a:cxn>
                </a:cxnLst>
                <a:rect l="0" t="0" r="r" b="b"/>
                <a:pathLst>
                  <a:path w="132" h="108">
                    <a:moveTo>
                      <a:pt x="132" y="0"/>
                    </a:moveTo>
                    <a:cubicBezTo>
                      <a:pt x="108" y="16"/>
                      <a:pt x="76" y="24"/>
                      <a:pt x="60" y="48"/>
                    </a:cubicBezTo>
                    <a:cubicBezTo>
                      <a:pt x="52" y="60"/>
                      <a:pt x="46" y="74"/>
                      <a:pt x="36" y="84"/>
                    </a:cubicBezTo>
                    <a:cubicBezTo>
                      <a:pt x="26" y="94"/>
                      <a:pt x="0" y="108"/>
                      <a:pt x="0" y="1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0" name="Freeform 54">
                <a:extLst>
                  <a:ext uri="{FF2B5EF4-FFF2-40B4-BE49-F238E27FC236}">
                    <a16:creationId xmlns:a16="http://schemas.microsoft.com/office/drawing/2014/main" id="{96D1AAFD-1F9B-F640-BC48-460595FAC792}"/>
                  </a:ext>
                </a:extLst>
              </p:cNvPr>
              <p:cNvSpPr>
                <a:spLocks/>
              </p:cNvSpPr>
              <p:nvPr/>
            </p:nvSpPr>
            <p:spPr bwMode="auto">
              <a:xfrm>
                <a:off x="3360" y="1860"/>
                <a:ext cx="14" cy="144"/>
              </a:xfrm>
              <a:custGeom>
                <a:avLst/>
                <a:gdLst>
                  <a:gd name="T0" fmla="*/ 0 w 14"/>
                  <a:gd name="T1" fmla="*/ 144 h 144"/>
                  <a:gd name="T2" fmla="*/ 12 w 14"/>
                  <a:gd name="T3" fmla="*/ 0 h 144"/>
                </a:gdLst>
                <a:ahLst/>
                <a:cxnLst>
                  <a:cxn ang="0">
                    <a:pos x="T0" y="T1"/>
                  </a:cxn>
                  <a:cxn ang="0">
                    <a:pos x="T2" y="T3"/>
                  </a:cxn>
                </a:cxnLst>
                <a:rect l="0" t="0" r="r" b="b"/>
                <a:pathLst>
                  <a:path w="14" h="144">
                    <a:moveTo>
                      <a:pt x="0" y="144"/>
                    </a:moveTo>
                    <a:cubicBezTo>
                      <a:pt x="14" y="32"/>
                      <a:pt x="12" y="80"/>
                      <a:pt x="1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1" name="Freeform 55">
                <a:extLst>
                  <a:ext uri="{FF2B5EF4-FFF2-40B4-BE49-F238E27FC236}">
                    <a16:creationId xmlns:a16="http://schemas.microsoft.com/office/drawing/2014/main" id="{7DA6A8DB-0BD2-B648-9EB4-3171470C044E}"/>
                  </a:ext>
                </a:extLst>
              </p:cNvPr>
              <p:cNvSpPr>
                <a:spLocks/>
              </p:cNvSpPr>
              <p:nvPr/>
            </p:nvSpPr>
            <p:spPr bwMode="auto">
              <a:xfrm>
                <a:off x="3372" y="1920"/>
                <a:ext cx="264" cy="60"/>
              </a:xfrm>
              <a:custGeom>
                <a:avLst/>
                <a:gdLst>
                  <a:gd name="T0" fmla="*/ 0 w 264"/>
                  <a:gd name="T1" fmla="*/ 60 h 60"/>
                  <a:gd name="T2" fmla="*/ 132 w 264"/>
                  <a:gd name="T3" fmla="*/ 24 h 60"/>
                  <a:gd name="T4" fmla="*/ 204 w 264"/>
                  <a:gd name="T5" fmla="*/ 0 h 60"/>
                  <a:gd name="T6" fmla="*/ 264 w 264"/>
                  <a:gd name="T7" fmla="*/ 24 h 60"/>
                </a:gdLst>
                <a:ahLst/>
                <a:cxnLst>
                  <a:cxn ang="0">
                    <a:pos x="T0" y="T1"/>
                  </a:cxn>
                  <a:cxn ang="0">
                    <a:pos x="T2" y="T3"/>
                  </a:cxn>
                  <a:cxn ang="0">
                    <a:pos x="T4" y="T5"/>
                  </a:cxn>
                  <a:cxn ang="0">
                    <a:pos x="T6" y="T7"/>
                  </a:cxn>
                </a:cxnLst>
                <a:rect l="0" t="0" r="r" b="b"/>
                <a:pathLst>
                  <a:path w="264" h="60">
                    <a:moveTo>
                      <a:pt x="0" y="60"/>
                    </a:moveTo>
                    <a:cubicBezTo>
                      <a:pt x="44" y="47"/>
                      <a:pt x="88" y="37"/>
                      <a:pt x="132" y="24"/>
                    </a:cubicBezTo>
                    <a:cubicBezTo>
                      <a:pt x="156" y="17"/>
                      <a:pt x="204" y="0"/>
                      <a:pt x="204" y="0"/>
                    </a:cubicBezTo>
                    <a:cubicBezTo>
                      <a:pt x="257" y="13"/>
                      <a:pt x="240" y="0"/>
                      <a:pt x="264" y="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2" name="Freeform 56">
                <a:extLst>
                  <a:ext uri="{FF2B5EF4-FFF2-40B4-BE49-F238E27FC236}">
                    <a16:creationId xmlns:a16="http://schemas.microsoft.com/office/drawing/2014/main" id="{99C2A956-22BB-5641-B500-E31F4BDC448A}"/>
                  </a:ext>
                </a:extLst>
              </p:cNvPr>
              <p:cNvSpPr>
                <a:spLocks/>
              </p:cNvSpPr>
              <p:nvPr/>
            </p:nvSpPr>
            <p:spPr bwMode="auto">
              <a:xfrm>
                <a:off x="3252" y="1818"/>
                <a:ext cx="293" cy="196"/>
              </a:xfrm>
              <a:custGeom>
                <a:avLst/>
                <a:gdLst>
                  <a:gd name="T0" fmla="*/ 144 w 293"/>
                  <a:gd name="T1" fmla="*/ 162 h 196"/>
                  <a:gd name="T2" fmla="*/ 216 w 293"/>
                  <a:gd name="T3" fmla="*/ 138 h 196"/>
                  <a:gd name="T4" fmla="*/ 264 w 293"/>
                  <a:gd name="T5" fmla="*/ 78 h 196"/>
                  <a:gd name="T6" fmla="*/ 264 w 293"/>
                  <a:gd name="T7" fmla="*/ 6 h 196"/>
                  <a:gd name="T8" fmla="*/ 204 w 293"/>
                  <a:gd name="T9" fmla="*/ 18 h 196"/>
                  <a:gd name="T10" fmla="*/ 192 w 293"/>
                  <a:gd name="T11" fmla="*/ 114 h 196"/>
                  <a:gd name="T12" fmla="*/ 156 w 293"/>
                  <a:gd name="T13" fmla="*/ 138 h 196"/>
                  <a:gd name="T14" fmla="*/ 108 w 293"/>
                  <a:gd name="T15" fmla="*/ 186 h 196"/>
                  <a:gd name="T16" fmla="*/ 24 w 293"/>
                  <a:gd name="T17" fmla="*/ 126 h 196"/>
                  <a:gd name="T18" fmla="*/ 0 w 293"/>
                  <a:gd name="T19" fmla="*/ 90 h 196"/>
                  <a:gd name="T20" fmla="*/ 12 w 293"/>
                  <a:gd name="T21" fmla="*/ 54 h 196"/>
                  <a:gd name="T22" fmla="*/ 84 w 293"/>
                  <a:gd name="T23" fmla="*/ 138 h 196"/>
                  <a:gd name="T24" fmla="*/ 144 w 293"/>
                  <a:gd name="T25" fmla="*/ 1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196">
                    <a:moveTo>
                      <a:pt x="144" y="162"/>
                    </a:moveTo>
                    <a:cubicBezTo>
                      <a:pt x="168" y="154"/>
                      <a:pt x="208" y="162"/>
                      <a:pt x="216" y="138"/>
                    </a:cubicBezTo>
                    <a:cubicBezTo>
                      <a:pt x="233" y="88"/>
                      <a:pt x="217" y="109"/>
                      <a:pt x="264" y="78"/>
                    </a:cubicBezTo>
                    <a:cubicBezTo>
                      <a:pt x="267" y="68"/>
                      <a:pt x="293" y="16"/>
                      <a:pt x="264" y="6"/>
                    </a:cubicBezTo>
                    <a:cubicBezTo>
                      <a:pt x="245" y="0"/>
                      <a:pt x="224" y="14"/>
                      <a:pt x="204" y="18"/>
                    </a:cubicBezTo>
                    <a:cubicBezTo>
                      <a:pt x="200" y="50"/>
                      <a:pt x="204" y="84"/>
                      <a:pt x="192" y="114"/>
                    </a:cubicBezTo>
                    <a:cubicBezTo>
                      <a:pt x="187" y="127"/>
                      <a:pt x="165" y="127"/>
                      <a:pt x="156" y="138"/>
                    </a:cubicBezTo>
                    <a:cubicBezTo>
                      <a:pt x="109" y="196"/>
                      <a:pt x="187" y="160"/>
                      <a:pt x="108" y="186"/>
                    </a:cubicBezTo>
                    <a:cubicBezTo>
                      <a:pt x="0" y="150"/>
                      <a:pt x="56" y="190"/>
                      <a:pt x="24" y="126"/>
                    </a:cubicBezTo>
                    <a:cubicBezTo>
                      <a:pt x="18" y="113"/>
                      <a:pt x="8" y="102"/>
                      <a:pt x="0" y="90"/>
                    </a:cubicBezTo>
                    <a:cubicBezTo>
                      <a:pt x="4" y="78"/>
                      <a:pt x="1" y="60"/>
                      <a:pt x="12" y="54"/>
                    </a:cubicBezTo>
                    <a:cubicBezTo>
                      <a:pt x="60" y="30"/>
                      <a:pt x="69" y="125"/>
                      <a:pt x="84" y="138"/>
                    </a:cubicBezTo>
                    <a:cubicBezTo>
                      <a:pt x="101" y="152"/>
                      <a:pt x="124" y="154"/>
                      <a:pt x="144" y="162"/>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3" name="Freeform 57">
                <a:extLst>
                  <a:ext uri="{FF2B5EF4-FFF2-40B4-BE49-F238E27FC236}">
                    <a16:creationId xmlns:a16="http://schemas.microsoft.com/office/drawing/2014/main" id="{EAFF7626-A59A-6A4A-B44D-2505F2D609D7}"/>
                  </a:ext>
                </a:extLst>
              </p:cNvPr>
              <p:cNvSpPr>
                <a:spLocks/>
              </p:cNvSpPr>
              <p:nvPr/>
            </p:nvSpPr>
            <p:spPr bwMode="auto">
              <a:xfrm>
                <a:off x="3600" y="2460"/>
                <a:ext cx="129" cy="132"/>
              </a:xfrm>
              <a:custGeom>
                <a:avLst/>
                <a:gdLst>
                  <a:gd name="T0" fmla="*/ 0 w 129"/>
                  <a:gd name="T1" fmla="*/ 132 h 132"/>
                  <a:gd name="T2" fmla="*/ 72 w 129"/>
                  <a:gd name="T3" fmla="*/ 120 h 132"/>
                  <a:gd name="T4" fmla="*/ 120 w 129"/>
                  <a:gd name="T5" fmla="*/ 0 h 132"/>
                </a:gdLst>
                <a:ahLst/>
                <a:cxnLst>
                  <a:cxn ang="0">
                    <a:pos x="T0" y="T1"/>
                  </a:cxn>
                  <a:cxn ang="0">
                    <a:pos x="T2" y="T3"/>
                  </a:cxn>
                  <a:cxn ang="0">
                    <a:pos x="T4" y="T5"/>
                  </a:cxn>
                </a:cxnLst>
                <a:rect l="0" t="0" r="r" b="b"/>
                <a:pathLst>
                  <a:path w="129" h="132">
                    <a:moveTo>
                      <a:pt x="0" y="132"/>
                    </a:moveTo>
                    <a:cubicBezTo>
                      <a:pt x="24" y="128"/>
                      <a:pt x="49" y="128"/>
                      <a:pt x="72" y="120"/>
                    </a:cubicBezTo>
                    <a:cubicBezTo>
                      <a:pt x="129" y="101"/>
                      <a:pt x="120" y="48"/>
                      <a:pt x="12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4" name="Freeform 58">
                <a:extLst>
                  <a:ext uri="{FF2B5EF4-FFF2-40B4-BE49-F238E27FC236}">
                    <a16:creationId xmlns:a16="http://schemas.microsoft.com/office/drawing/2014/main" id="{285DCA2F-8D55-1244-9A1B-08F8E10F1931}"/>
                  </a:ext>
                </a:extLst>
              </p:cNvPr>
              <p:cNvSpPr>
                <a:spLocks/>
              </p:cNvSpPr>
              <p:nvPr/>
            </p:nvSpPr>
            <p:spPr bwMode="auto">
              <a:xfrm>
                <a:off x="2352" y="2112"/>
                <a:ext cx="722" cy="1097"/>
              </a:xfrm>
              <a:custGeom>
                <a:avLst/>
                <a:gdLst>
                  <a:gd name="T0" fmla="*/ 264 w 530"/>
                  <a:gd name="T1" fmla="*/ 744 h 821"/>
                  <a:gd name="T2" fmla="*/ 324 w 530"/>
                  <a:gd name="T3" fmla="*/ 300 h 821"/>
                  <a:gd name="T4" fmla="*/ 204 w 530"/>
                  <a:gd name="T5" fmla="*/ 168 h 821"/>
                  <a:gd name="T6" fmla="*/ 156 w 530"/>
                  <a:gd name="T7" fmla="*/ 132 h 821"/>
                  <a:gd name="T8" fmla="*/ 0 w 530"/>
                  <a:gd name="T9" fmla="*/ 0 h 821"/>
                </a:gdLst>
                <a:ahLst/>
                <a:cxnLst>
                  <a:cxn ang="0">
                    <a:pos x="T0" y="T1"/>
                  </a:cxn>
                  <a:cxn ang="0">
                    <a:pos x="T2" y="T3"/>
                  </a:cxn>
                  <a:cxn ang="0">
                    <a:pos x="T4" y="T5"/>
                  </a:cxn>
                  <a:cxn ang="0">
                    <a:pos x="T6" y="T7"/>
                  </a:cxn>
                  <a:cxn ang="0">
                    <a:pos x="T8" y="T9"/>
                  </a:cxn>
                </a:cxnLst>
                <a:rect l="0" t="0" r="r" b="b"/>
                <a:pathLst>
                  <a:path w="530" h="821">
                    <a:moveTo>
                      <a:pt x="264" y="744"/>
                    </a:moveTo>
                    <a:cubicBezTo>
                      <a:pt x="494" y="821"/>
                      <a:pt x="530" y="351"/>
                      <a:pt x="324" y="300"/>
                    </a:cubicBezTo>
                    <a:cubicBezTo>
                      <a:pt x="267" y="262"/>
                      <a:pt x="243" y="227"/>
                      <a:pt x="204" y="168"/>
                    </a:cubicBezTo>
                    <a:cubicBezTo>
                      <a:pt x="193" y="151"/>
                      <a:pt x="170" y="146"/>
                      <a:pt x="156" y="132"/>
                    </a:cubicBezTo>
                    <a:cubicBezTo>
                      <a:pt x="102" y="78"/>
                      <a:pt x="89"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5" name="Freeform 59">
                <a:extLst>
                  <a:ext uri="{FF2B5EF4-FFF2-40B4-BE49-F238E27FC236}">
                    <a16:creationId xmlns:a16="http://schemas.microsoft.com/office/drawing/2014/main" id="{8808A8AD-0C4F-354A-9D51-81218A7D5826}"/>
                  </a:ext>
                </a:extLst>
              </p:cNvPr>
              <p:cNvSpPr>
                <a:spLocks/>
              </p:cNvSpPr>
              <p:nvPr/>
            </p:nvSpPr>
            <p:spPr bwMode="auto">
              <a:xfrm>
                <a:off x="2880" y="1776"/>
                <a:ext cx="335" cy="1324"/>
              </a:xfrm>
              <a:custGeom>
                <a:avLst/>
                <a:gdLst>
                  <a:gd name="T0" fmla="*/ 79 w 335"/>
                  <a:gd name="T1" fmla="*/ 1295 h 1324"/>
                  <a:gd name="T2" fmla="*/ 163 w 335"/>
                  <a:gd name="T3" fmla="*/ 1295 h 1324"/>
                  <a:gd name="T4" fmla="*/ 175 w 335"/>
                  <a:gd name="T5" fmla="*/ 1211 h 1324"/>
                  <a:gd name="T6" fmla="*/ 271 w 335"/>
                  <a:gd name="T7" fmla="*/ 1067 h 1324"/>
                  <a:gd name="T8" fmla="*/ 331 w 335"/>
                  <a:gd name="T9" fmla="*/ 779 h 1324"/>
                  <a:gd name="T10" fmla="*/ 319 w 335"/>
                  <a:gd name="T11" fmla="*/ 491 h 1324"/>
                  <a:gd name="T12" fmla="*/ 271 w 335"/>
                  <a:gd name="T13" fmla="*/ 419 h 1324"/>
                  <a:gd name="T14" fmla="*/ 259 w 335"/>
                  <a:gd name="T15" fmla="*/ 299 h 1324"/>
                  <a:gd name="T16" fmla="*/ 247 w 335"/>
                  <a:gd name="T17" fmla="*/ 251 h 1324"/>
                  <a:gd name="T18" fmla="*/ 211 w 335"/>
                  <a:gd name="T19" fmla="*/ 239 h 1324"/>
                  <a:gd name="T20" fmla="*/ 91 w 335"/>
                  <a:gd name="T21" fmla="*/ 191 h 1324"/>
                  <a:gd name="T22" fmla="*/ 55 w 335"/>
                  <a:gd name="T23" fmla="*/ 155 h 1324"/>
                  <a:gd name="T24" fmla="*/ 7 w 335"/>
                  <a:gd name="T25" fmla="*/ 107 h 1324"/>
                  <a:gd name="T26" fmla="*/ 31 w 335"/>
                  <a:gd name="T27" fmla="*/ 47 h 1324"/>
                  <a:gd name="T28" fmla="*/ 175 w 335"/>
                  <a:gd name="T29" fmla="*/ 119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1324">
                    <a:moveTo>
                      <a:pt x="79" y="1295"/>
                    </a:moveTo>
                    <a:cubicBezTo>
                      <a:pt x="98" y="1301"/>
                      <a:pt x="145" y="1324"/>
                      <a:pt x="163" y="1295"/>
                    </a:cubicBezTo>
                    <a:cubicBezTo>
                      <a:pt x="178" y="1271"/>
                      <a:pt x="168" y="1238"/>
                      <a:pt x="175" y="1211"/>
                    </a:cubicBezTo>
                    <a:cubicBezTo>
                      <a:pt x="191" y="1154"/>
                      <a:pt x="222" y="1100"/>
                      <a:pt x="271" y="1067"/>
                    </a:cubicBezTo>
                    <a:cubicBezTo>
                      <a:pt x="303" y="971"/>
                      <a:pt x="274" y="865"/>
                      <a:pt x="331" y="779"/>
                    </a:cubicBezTo>
                    <a:cubicBezTo>
                      <a:pt x="327" y="683"/>
                      <a:pt x="335" y="586"/>
                      <a:pt x="319" y="491"/>
                    </a:cubicBezTo>
                    <a:cubicBezTo>
                      <a:pt x="314" y="463"/>
                      <a:pt x="271" y="419"/>
                      <a:pt x="271" y="419"/>
                    </a:cubicBezTo>
                    <a:cubicBezTo>
                      <a:pt x="267" y="379"/>
                      <a:pt x="265" y="339"/>
                      <a:pt x="259" y="299"/>
                    </a:cubicBezTo>
                    <a:cubicBezTo>
                      <a:pt x="257" y="283"/>
                      <a:pt x="257" y="264"/>
                      <a:pt x="247" y="251"/>
                    </a:cubicBezTo>
                    <a:cubicBezTo>
                      <a:pt x="239" y="241"/>
                      <a:pt x="222" y="245"/>
                      <a:pt x="211" y="239"/>
                    </a:cubicBezTo>
                    <a:cubicBezTo>
                      <a:pt x="167" y="217"/>
                      <a:pt x="140" y="203"/>
                      <a:pt x="91" y="191"/>
                    </a:cubicBezTo>
                    <a:cubicBezTo>
                      <a:pt x="79" y="179"/>
                      <a:pt x="69" y="164"/>
                      <a:pt x="55" y="155"/>
                    </a:cubicBezTo>
                    <a:cubicBezTo>
                      <a:pt x="0" y="118"/>
                      <a:pt x="30" y="176"/>
                      <a:pt x="7" y="107"/>
                    </a:cubicBezTo>
                    <a:cubicBezTo>
                      <a:pt x="15" y="87"/>
                      <a:pt x="10" y="53"/>
                      <a:pt x="31" y="47"/>
                    </a:cubicBezTo>
                    <a:cubicBezTo>
                      <a:pt x="195" y="0"/>
                      <a:pt x="175" y="36"/>
                      <a:pt x="175"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6" name="Freeform 60">
                <a:extLst>
                  <a:ext uri="{FF2B5EF4-FFF2-40B4-BE49-F238E27FC236}">
                    <a16:creationId xmlns:a16="http://schemas.microsoft.com/office/drawing/2014/main" id="{BE684A84-8471-064D-BF9E-D4436CC2DE79}"/>
                  </a:ext>
                </a:extLst>
              </p:cNvPr>
              <p:cNvSpPr>
                <a:spLocks/>
              </p:cNvSpPr>
              <p:nvPr/>
            </p:nvSpPr>
            <p:spPr bwMode="auto">
              <a:xfrm>
                <a:off x="2352" y="2479"/>
                <a:ext cx="65" cy="113"/>
              </a:xfrm>
              <a:custGeom>
                <a:avLst/>
                <a:gdLst>
                  <a:gd name="T0" fmla="*/ 30 w 65"/>
                  <a:gd name="T1" fmla="*/ 35 h 113"/>
                  <a:gd name="T2" fmla="*/ 36 w 65"/>
                  <a:gd name="T3" fmla="*/ 5 h 113"/>
                  <a:gd name="T4" fmla="*/ 60 w 65"/>
                  <a:gd name="T5" fmla="*/ 11 h 113"/>
                  <a:gd name="T6" fmla="*/ 54 w 65"/>
                  <a:gd name="T7" fmla="*/ 59 h 113"/>
                  <a:gd name="T8" fmla="*/ 18 w 65"/>
                  <a:gd name="T9" fmla="*/ 53 h 113"/>
                  <a:gd name="T10" fmla="*/ 24 w 65"/>
                  <a:gd name="T11" fmla="*/ 35 h 113"/>
                  <a:gd name="T12" fmla="*/ 30 w 65"/>
                  <a:gd name="T13" fmla="*/ 53 h 113"/>
                  <a:gd name="T14" fmla="*/ 24 w 65"/>
                  <a:gd name="T15" fmla="*/ 107 h 113"/>
                  <a:gd name="T16" fmla="*/ 6 w 65"/>
                  <a:gd name="T17" fmla="*/ 101 h 113"/>
                  <a:gd name="T18" fmla="*/ 0 w 65"/>
                  <a:gd name="T19" fmla="*/ 77 h 113"/>
                  <a:gd name="T20" fmla="*/ 30 w 65"/>
                  <a:gd name="T21"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3">
                    <a:moveTo>
                      <a:pt x="30" y="35"/>
                    </a:moveTo>
                    <a:cubicBezTo>
                      <a:pt x="32" y="25"/>
                      <a:pt x="28" y="11"/>
                      <a:pt x="36" y="5"/>
                    </a:cubicBezTo>
                    <a:cubicBezTo>
                      <a:pt x="42" y="0"/>
                      <a:pt x="57" y="3"/>
                      <a:pt x="60" y="11"/>
                    </a:cubicBezTo>
                    <a:cubicBezTo>
                      <a:pt x="65" y="26"/>
                      <a:pt x="56" y="43"/>
                      <a:pt x="54" y="59"/>
                    </a:cubicBezTo>
                    <a:cubicBezTo>
                      <a:pt x="42" y="57"/>
                      <a:pt x="27" y="61"/>
                      <a:pt x="18" y="53"/>
                    </a:cubicBezTo>
                    <a:cubicBezTo>
                      <a:pt x="13" y="49"/>
                      <a:pt x="18" y="35"/>
                      <a:pt x="24" y="35"/>
                    </a:cubicBezTo>
                    <a:cubicBezTo>
                      <a:pt x="30" y="35"/>
                      <a:pt x="28" y="47"/>
                      <a:pt x="30" y="53"/>
                    </a:cubicBezTo>
                    <a:cubicBezTo>
                      <a:pt x="28" y="71"/>
                      <a:pt x="32" y="91"/>
                      <a:pt x="24" y="107"/>
                    </a:cubicBezTo>
                    <a:cubicBezTo>
                      <a:pt x="21" y="113"/>
                      <a:pt x="10" y="106"/>
                      <a:pt x="6" y="101"/>
                    </a:cubicBezTo>
                    <a:cubicBezTo>
                      <a:pt x="1" y="95"/>
                      <a:pt x="2" y="85"/>
                      <a:pt x="0" y="77"/>
                    </a:cubicBezTo>
                    <a:cubicBezTo>
                      <a:pt x="27" y="59"/>
                      <a:pt x="15" y="72"/>
                      <a:pt x="30" y="35"/>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7997" name="Freeform 61">
                <a:extLst>
                  <a:ext uri="{FF2B5EF4-FFF2-40B4-BE49-F238E27FC236}">
                    <a16:creationId xmlns:a16="http://schemas.microsoft.com/office/drawing/2014/main" id="{F72C2D03-6E9D-2B47-A9A6-C6E7E6F53508}"/>
                  </a:ext>
                </a:extLst>
              </p:cNvPr>
              <p:cNvSpPr>
                <a:spLocks/>
              </p:cNvSpPr>
              <p:nvPr/>
            </p:nvSpPr>
            <p:spPr bwMode="auto">
              <a:xfrm>
                <a:off x="2304" y="2727"/>
                <a:ext cx="75" cy="87"/>
              </a:xfrm>
              <a:custGeom>
                <a:avLst/>
                <a:gdLst>
                  <a:gd name="T0" fmla="*/ 48 w 75"/>
                  <a:gd name="T1" fmla="*/ 45 h 87"/>
                  <a:gd name="T2" fmla="*/ 60 w 75"/>
                  <a:gd name="T3" fmla="*/ 81 h 87"/>
                  <a:gd name="T4" fmla="*/ 54 w 75"/>
                  <a:gd name="T5" fmla="*/ 63 h 87"/>
                  <a:gd name="T6" fmla="*/ 42 w 75"/>
                  <a:gd name="T7" fmla="*/ 45 h 87"/>
                  <a:gd name="T8" fmla="*/ 18 w 75"/>
                  <a:gd name="T9" fmla="*/ 51 h 87"/>
                  <a:gd name="T10" fmla="*/ 24 w 75"/>
                  <a:gd name="T11" fmla="*/ 69 h 87"/>
                  <a:gd name="T12" fmla="*/ 54 w 75"/>
                  <a:gd name="T13" fmla="*/ 63 h 87"/>
                  <a:gd name="T14" fmla="*/ 0 w 75"/>
                  <a:gd name="T15" fmla="*/ 21 h 87"/>
                  <a:gd name="T16" fmla="*/ 24 w 75"/>
                  <a:gd name="T17" fmla="*/ 69 h 87"/>
                  <a:gd name="T18" fmla="*/ 48 w 75"/>
                  <a:gd name="T19"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7">
                    <a:moveTo>
                      <a:pt x="48" y="45"/>
                    </a:moveTo>
                    <a:cubicBezTo>
                      <a:pt x="52" y="57"/>
                      <a:pt x="56" y="69"/>
                      <a:pt x="60" y="81"/>
                    </a:cubicBezTo>
                    <a:cubicBezTo>
                      <a:pt x="62" y="87"/>
                      <a:pt x="56" y="69"/>
                      <a:pt x="54" y="63"/>
                    </a:cubicBezTo>
                    <a:cubicBezTo>
                      <a:pt x="52" y="56"/>
                      <a:pt x="46" y="51"/>
                      <a:pt x="42" y="45"/>
                    </a:cubicBezTo>
                    <a:cubicBezTo>
                      <a:pt x="34" y="47"/>
                      <a:pt x="23" y="44"/>
                      <a:pt x="18" y="51"/>
                    </a:cubicBezTo>
                    <a:cubicBezTo>
                      <a:pt x="14" y="56"/>
                      <a:pt x="18" y="67"/>
                      <a:pt x="24" y="69"/>
                    </a:cubicBezTo>
                    <a:cubicBezTo>
                      <a:pt x="34" y="72"/>
                      <a:pt x="44" y="65"/>
                      <a:pt x="54" y="63"/>
                    </a:cubicBezTo>
                    <a:cubicBezTo>
                      <a:pt x="75" y="0"/>
                      <a:pt x="55" y="15"/>
                      <a:pt x="0" y="21"/>
                    </a:cubicBezTo>
                    <a:cubicBezTo>
                      <a:pt x="1" y="26"/>
                      <a:pt x="4" y="72"/>
                      <a:pt x="24" y="69"/>
                    </a:cubicBezTo>
                    <a:cubicBezTo>
                      <a:pt x="35" y="67"/>
                      <a:pt x="40" y="53"/>
                      <a:pt x="48" y="45"/>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Tree>
  </p:cSld>
  <p:clrMapOvr>
    <a:masterClrMapping/>
  </p:clrMapOvr>
  <p:transition spd="slow">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liennummernplatzhalter 1">
            <a:extLst>
              <a:ext uri="{FF2B5EF4-FFF2-40B4-BE49-F238E27FC236}">
                <a16:creationId xmlns:a16="http://schemas.microsoft.com/office/drawing/2014/main" id="{AA0C0BCD-C761-2543-8D94-DBDC7BBE7854}"/>
              </a:ext>
            </a:extLst>
          </p:cNvPr>
          <p:cNvSpPr>
            <a:spLocks noGrp="1"/>
          </p:cNvSpPr>
          <p:nvPr>
            <p:ph type="sldNum" sz="quarter" idx="10"/>
          </p:nvPr>
        </p:nvSpPr>
        <p:spPr/>
        <p:txBody>
          <a:bodyPr/>
          <a:lstStyle/>
          <a:p>
            <a:fld id="{20427C01-95EE-984E-B188-1ABBDD2CC201}" type="slidenum">
              <a:rPr lang="de-DE" altLang="de-DE"/>
              <a:pPr/>
              <a:t>2</a:t>
            </a:fld>
            <a:endParaRPr lang="de-DE" altLang="de-DE" b="0"/>
          </a:p>
        </p:txBody>
      </p:sp>
      <p:graphicFrame>
        <p:nvGraphicFramePr>
          <p:cNvPr id="160781" name="Object 13">
            <a:extLst>
              <a:ext uri="{FF2B5EF4-FFF2-40B4-BE49-F238E27FC236}">
                <a16:creationId xmlns:a16="http://schemas.microsoft.com/office/drawing/2014/main" id="{027B627E-11B8-1A4C-80C6-5EE61354FE9F}"/>
              </a:ext>
            </a:extLst>
          </p:cNvPr>
          <p:cNvGraphicFramePr>
            <a:graphicFrameLocks noChangeAspect="1"/>
          </p:cNvGraphicFramePr>
          <p:nvPr/>
        </p:nvGraphicFramePr>
        <p:xfrm>
          <a:off x="3733800" y="2895600"/>
          <a:ext cx="2133600" cy="1981200"/>
        </p:xfrm>
        <a:graphic>
          <a:graphicData uri="http://schemas.openxmlformats.org/presentationml/2006/ole">
            <mc:AlternateContent xmlns:mc="http://schemas.openxmlformats.org/markup-compatibility/2006">
              <mc:Choice xmlns:v="urn:schemas-microsoft-com:vml" Requires="v">
                <p:oleObj spid="_x0000_s160848" name="Clip" r:id="rId4" imgW="17589500" imgH="15532100" progId="MS_ClipArt_Gallery.2">
                  <p:embed/>
                </p:oleObj>
              </mc:Choice>
              <mc:Fallback>
                <p:oleObj name="Clip" r:id="rId4" imgW="17589500" imgH="15532100" progId="MS_ClipArt_Gallery.2">
                  <p:embed/>
                  <p:pic>
                    <p:nvPicPr>
                      <p:cNvPr id="0" name="Object 13"/>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3733800" y="2895600"/>
                        <a:ext cx="21336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60837" name="Group 69">
            <a:extLst>
              <a:ext uri="{FF2B5EF4-FFF2-40B4-BE49-F238E27FC236}">
                <a16:creationId xmlns:a16="http://schemas.microsoft.com/office/drawing/2014/main" id="{32CB38C4-6AB8-0B48-A6A6-FEEEC919C68C}"/>
              </a:ext>
            </a:extLst>
          </p:cNvPr>
          <p:cNvGrpSpPr>
            <a:grpSpLocks/>
          </p:cNvGrpSpPr>
          <p:nvPr/>
        </p:nvGrpSpPr>
        <p:grpSpPr bwMode="auto">
          <a:xfrm>
            <a:off x="5638800" y="1676400"/>
            <a:ext cx="2971800" cy="1219200"/>
            <a:chOff x="3648" y="960"/>
            <a:chExt cx="1872" cy="768"/>
          </a:xfrm>
        </p:grpSpPr>
        <p:sp>
          <p:nvSpPr>
            <p:cNvPr id="160775" name="AutoShape 7">
              <a:extLst>
                <a:ext uri="{FF2B5EF4-FFF2-40B4-BE49-F238E27FC236}">
                  <a16:creationId xmlns:a16="http://schemas.microsoft.com/office/drawing/2014/main" id="{A20F401F-D8C9-914E-B0E2-93F1EE2D1B1A}"/>
                </a:ext>
              </a:extLst>
            </p:cNvPr>
            <p:cNvSpPr>
              <a:spLocks noChangeArrowheads="1"/>
            </p:cNvSpPr>
            <p:nvPr/>
          </p:nvSpPr>
          <p:spPr bwMode="auto">
            <a:xfrm>
              <a:off x="3648" y="960"/>
              <a:ext cx="1872" cy="392"/>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Gleichheitsfiktion</a:t>
              </a:r>
            </a:p>
          </p:txBody>
        </p:sp>
        <p:sp>
          <p:nvSpPr>
            <p:cNvPr id="160830" name="Line 62">
              <a:extLst>
                <a:ext uri="{FF2B5EF4-FFF2-40B4-BE49-F238E27FC236}">
                  <a16:creationId xmlns:a16="http://schemas.microsoft.com/office/drawing/2014/main" id="{A06801D3-B8D1-8C44-BCE0-CB1A9C09245D}"/>
                </a:ext>
              </a:extLst>
            </p:cNvPr>
            <p:cNvSpPr>
              <a:spLocks noChangeShapeType="1"/>
            </p:cNvSpPr>
            <p:nvPr/>
          </p:nvSpPr>
          <p:spPr bwMode="auto">
            <a:xfrm flipH="1">
              <a:off x="3840" y="1488"/>
              <a:ext cx="24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0836" name="Group 68">
            <a:extLst>
              <a:ext uri="{FF2B5EF4-FFF2-40B4-BE49-F238E27FC236}">
                <a16:creationId xmlns:a16="http://schemas.microsoft.com/office/drawing/2014/main" id="{77173C34-C1CC-6F49-9E80-CA2498EC0790}"/>
              </a:ext>
            </a:extLst>
          </p:cNvPr>
          <p:cNvGrpSpPr>
            <a:grpSpLocks/>
          </p:cNvGrpSpPr>
          <p:nvPr/>
        </p:nvGrpSpPr>
        <p:grpSpPr bwMode="auto">
          <a:xfrm>
            <a:off x="3276600" y="2667000"/>
            <a:ext cx="3092450" cy="2724150"/>
            <a:chOff x="2064" y="1680"/>
            <a:chExt cx="1948" cy="1716"/>
          </a:xfrm>
        </p:grpSpPr>
        <p:sp>
          <p:nvSpPr>
            <p:cNvPr id="160786" name="Freeform 18">
              <a:extLst>
                <a:ext uri="{FF2B5EF4-FFF2-40B4-BE49-F238E27FC236}">
                  <a16:creationId xmlns:a16="http://schemas.microsoft.com/office/drawing/2014/main" id="{52CE11B5-3B95-F049-A98A-D50B81070E72}"/>
                </a:ext>
              </a:extLst>
            </p:cNvPr>
            <p:cNvSpPr>
              <a:spLocks/>
            </p:cNvSpPr>
            <p:nvPr/>
          </p:nvSpPr>
          <p:spPr bwMode="auto">
            <a:xfrm>
              <a:off x="2336" y="1964"/>
              <a:ext cx="1388" cy="1341"/>
            </a:xfrm>
            <a:custGeom>
              <a:avLst/>
              <a:gdLst>
                <a:gd name="T0" fmla="*/ 1076 w 1388"/>
                <a:gd name="T1" fmla="*/ 28 h 1341"/>
                <a:gd name="T2" fmla="*/ 1196 w 1388"/>
                <a:gd name="T3" fmla="*/ 616 h 1341"/>
                <a:gd name="T4" fmla="*/ 1148 w 1388"/>
                <a:gd name="T5" fmla="*/ 640 h 1341"/>
                <a:gd name="T6" fmla="*/ 944 w 1388"/>
                <a:gd name="T7" fmla="*/ 748 h 1341"/>
                <a:gd name="T8" fmla="*/ 656 w 1388"/>
                <a:gd name="T9" fmla="*/ 916 h 1341"/>
                <a:gd name="T10" fmla="*/ 548 w 1388"/>
                <a:gd name="T11" fmla="*/ 952 h 1341"/>
                <a:gd name="T12" fmla="*/ 164 w 1388"/>
                <a:gd name="T13" fmla="*/ 1072 h 1341"/>
                <a:gd name="T14" fmla="*/ 140 w 1388"/>
                <a:gd name="T15" fmla="*/ 1108 h 1341"/>
                <a:gd name="T16" fmla="*/ 104 w 1388"/>
                <a:gd name="T17" fmla="*/ 1120 h 1341"/>
                <a:gd name="T18" fmla="*/ 116 w 1388"/>
                <a:gd name="T19" fmla="*/ 1216 h 1341"/>
                <a:gd name="T20" fmla="*/ 248 w 1388"/>
                <a:gd name="T21" fmla="*/ 1204 h 1341"/>
                <a:gd name="T22" fmla="*/ 236 w 1388"/>
                <a:gd name="T23" fmla="*/ 1168 h 1341"/>
                <a:gd name="T24" fmla="*/ 164 w 1388"/>
                <a:gd name="T25" fmla="*/ 1144 h 1341"/>
                <a:gd name="T26" fmla="*/ 140 w 1388"/>
                <a:gd name="T27" fmla="*/ 1108 h 1341"/>
                <a:gd name="T28" fmla="*/ 32 w 1388"/>
                <a:gd name="T29" fmla="*/ 1144 h 1341"/>
                <a:gd name="T30" fmla="*/ 32 w 1388"/>
                <a:gd name="T31" fmla="*/ 1240 h 1341"/>
                <a:gd name="T32" fmla="*/ 56 w 1388"/>
                <a:gd name="T33" fmla="*/ 1204 h 1341"/>
                <a:gd name="T34" fmla="*/ 68 w 1388"/>
                <a:gd name="T35" fmla="*/ 1156 h 1341"/>
                <a:gd name="T36" fmla="*/ 80 w 1388"/>
                <a:gd name="T37" fmla="*/ 1120 h 1341"/>
                <a:gd name="T38" fmla="*/ 104 w 1388"/>
                <a:gd name="T39" fmla="*/ 1156 h 1341"/>
                <a:gd name="T40" fmla="*/ 152 w 1388"/>
                <a:gd name="T41" fmla="*/ 1312 h 1341"/>
                <a:gd name="T42" fmla="*/ 248 w 1388"/>
                <a:gd name="T43" fmla="*/ 1336 h 1341"/>
                <a:gd name="T44" fmla="*/ 176 w 1388"/>
                <a:gd name="T45" fmla="*/ 1324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8" h="1341">
                  <a:moveTo>
                    <a:pt x="1076" y="28"/>
                  </a:moveTo>
                  <a:cubicBezTo>
                    <a:pt x="1388" y="56"/>
                    <a:pt x="1258" y="0"/>
                    <a:pt x="1196" y="616"/>
                  </a:cubicBezTo>
                  <a:cubicBezTo>
                    <a:pt x="1194" y="634"/>
                    <a:pt x="1163" y="631"/>
                    <a:pt x="1148" y="640"/>
                  </a:cubicBezTo>
                  <a:cubicBezTo>
                    <a:pt x="1082" y="681"/>
                    <a:pt x="1014" y="713"/>
                    <a:pt x="944" y="748"/>
                  </a:cubicBezTo>
                  <a:cubicBezTo>
                    <a:pt x="873" y="855"/>
                    <a:pt x="772" y="881"/>
                    <a:pt x="656" y="916"/>
                  </a:cubicBezTo>
                  <a:cubicBezTo>
                    <a:pt x="620" y="927"/>
                    <a:pt x="585" y="946"/>
                    <a:pt x="548" y="952"/>
                  </a:cubicBezTo>
                  <a:cubicBezTo>
                    <a:pt x="423" y="973"/>
                    <a:pt x="271" y="1001"/>
                    <a:pt x="164" y="1072"/>
                  </a:cubicBezTo>
                  <a:cubicBezTo>
                    <a:pt x="156" y="1084"/>
                    <a:pt x="151" y="1099"/>
                    <a:pt x="140" y="1108"/>
                  </a:cubicBezTo>
                  <a:cubicBezTo>
                    <a:pt x="130" y="1116"/>
                    <a:pt x="107" y="1108"/>
                    <a:pt x="104" y="1120"/>
                  </a:cubicBezTo>
                  <a:cubicBezTo>
                    <a:pt x="97" y="1151"/>
                    <a:pt x="112" y="1184"/>
                    <a:pt x="116" y="1216"/>
                  </a:cubicBezTo>
                  <a:cubicBezTo>
                    <a:pt x="160" y="1212"/>
                    <a:pt x="207" y="1220"/>
                    <a:pt x="248" y="1204"/>
                  </a:cubicBezTo>
                  <a:cubicBezTo>
                    <a:pt x="260" y="1199"/>
                    <a:pt x="246" y="1175"/>
                    <a:pt x="236" y="1168"/>
                  </a:cubicBezTo>
                  <a:cubicBezTo>
                    <a:pt x="215" y="1153"/>
                    <a:pt x="164" y="1144"/>
                    <a:pt x="164" y="1144"/>
                  </a:cubicBezTo>
                  <a:cubicBezTo>
                    <a:pt x="156" y="1132"/>
                    <a:pt x="154" y="1111"/>
                    <a:pt x="140" y="1108"/>
                  </a:cubicBezTo>
                  <a:cubicBezTo>
                    <a:pt x="93" y="1096"/>
                    <a:pt x="65" y="1122"/>
                    <a:pt x="32" y="1144"/>
                  </a:cubicBezTo>
                  <a:cubicBezTo>
                    <a:pt x="24" y="1168"/>
                    <a:pt x="0" y="1219"/>
                    <a:pt x="32" y="1240"/>
                  </a:cubicBezTo>
                  <a:cubicBezTo>
                    <a:pt x="44" y="1248"/>
                    <a:pt x="48" y="1216"/>
                    <a:pt x="56" y="1204"/>
                  </a:cubicBezTo>
                  <a:cubicBezTo>
                    <a:pt x="60" y="1188"/>
                    <a:pt x="63" y="1172"/>
                    <a:pt x="68" y="1156"/>
                  </a:cubicBezTo>
                  <a:cubicBezTo>
                    <a:pt x="71" y="1144"/>
                    <a:pt x="67" y="1120"/>
                    <a:pt x="80" y="1120"/>
                  </a:cubicBezTo>
                  <a:cubicBezTo>
                    <a:pt x="94" y="1120"/>
                    <a:pt x="96" y="1144"/>
                    <a:pt x="104" y="1156"/>
                  </a:cubicBezTo>
                  <a:cubicBezTo>
                    <a:pt x="111" y="1233"/>
                    <a:pt x="81" y="1286"/>
                    <a:pt x="152" y="1312"/>
                  </a:cubicBezTo>
                  <a:cubicBezTo>
                    <a:pt x="183" y="1323"/>
                    <a:pt x="281" y="1341"/>
                    <a:pt x="248" y="1336"/>
                  </a:cubicBezTo>
                  <a:cubicBezTo>
                    <a:pt x="224" y="1332"/>
                    <a:pt x="176" y="1324"/>
                    <a:pt x="176" y="13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88" name="Freeform 20">
              <a:extLst>
                <a:ext uri="{FF2B5EF4-FFF2-40B4-BE49-F238E27FC236}">
                  <a16:creationId xmlns:a16="http://schemas.microsoft.com/office/drawing/2014/main" id="{BB838883-BFE4-0F4F-A466-521980828D38}"/>
                </a:ext>
              </a:extLst>
            </p:cNvPr>
            <p:cNvSpPr>
              <a:spLocks/>
            </p:cNvSpPr>
            <p:nvPr/>
          </p:nvSpPr>
          <p:spPr bwMode="auto">
            <a:xfrm>
              <a:off x="2362" y="3067"/>
              <a:ext cx="69" cy="329"/>
            </a:xfrm>
            <a:custGeom>
              <a:avLst/>
              <a:gdLst>
                <a:gd name="T0" fmla="*/ 66 w 69"/>
                <a:gd name="T1" fmla="*/ 17 h 329"/>
                <a:gd name="T2" fmla="*/ 42 w 69"/>
                <a:gd name="T3" fmla="*/ 149 h 329"/>
                <a:gd name="T4" fmla="*/ 6 w 69"/>
                <a:gd name="T5" fmla="*/ 221 h 329"/>
                <a:gd name="T6" fmla="*/ 6 w 69"/>
                <a:gd name="T7" fmla="*/ 329 h 329"/>
              </a:gdLst>
              <a:ahLst/>
              <a:cxnLst>
                <a:cxn ang="0">
                  <a:pos x="T0" y="T1"/>
                </a:cxn>
                <a:cxn ang="0">
                  <a:pos x="T2" y="T3"/>
                </a:cxn>
                <a:cxn ang="0">
                  <a:pos x="T4" y="T5"/>
                </a:cxn>
                <a:cxn ang="0">
                  <a:pos x="T6" y="T7"/>
                </a:cxn>
              </a:cxnLst>
              <a:rect l="0" t="0" r="r" b="b"/>
              <a:pathLst>
                <a:path w="69" h="329">
                  <a:moveTo>
                    <a:pt x="66" y="17"/>
                  </a:moveTo>
                  <a:cubicBezTo>
                    <a:pt x="38" y="100"/>
                    <a:pt x="69" y="0"/>
                    <a:pt x="42" y="149"/>
                  </a:cubicBezTo>
                  <a:cubicBezTo>
                    <a:pt x="37" y="175"/>
                    <a:pt x="10" y="195"/>
                    <a:pt x="6" y="221"/>
                  </a:cubicBezTo>
                  <a:cubicBezTo>
                    <a:pt x="0" y="257"/>
                    <a:pt x="6" y="293"/>
                    <a:pt x="6" y="32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1" name="Freeform 23">
              <a:extLst>
                <a:ext uri="{FF2B5EF4-FFF2-40B4-BE49-F238E27FC236}">
                  <a16:creationId xmlns:a16="http://schemas.microsoft.com/office/drawing/2014/main" id="{2B3475FB-E1E2-B64F-BCEA-7C2837162FEB}"/>
                </a:ext>
              </a:extLst>
            </p:cNvPr>
            <p:cNvSpPr>
              <a:spLocks/>
            </p:cNvSpPr>
            <p:nvPr/>
          </p:nvSpPr>
          <p:spPr bwMode="auto">
            <a:xfrm>
              <a:off x="3376" y="3084"/>
              <a:ext cx="162" cy="126"/>
            </a:xfrm>
            <a:custGeom>
              <a:avLst/>
              <a:gdLst>
                <a:gd name="T0" fmla="*/ 0 w 162"/>
                <a:gd name="T1" fmla="*/ 12 h 126"/>
                <a:gd name="T2" fmla="*/ 144 w 162"/>
                <a:gd name="T3" fmla="*/ 60 h 126"/>
                <a:gd name="T4" fmla="*/ 156 w 162"/>
                <a:gd name="T5" fmla="*/ 0 h 126"/>
              </a:gdLst>
              <a:ahLst/>
              <a:cxnLst>
                <a:cxn ang="0">
                  <a:pos x="T0" y="T1"/>
                </a:cxn>
                <a:cxn ang="0">
                  <a:pos x="T2" y="T3"/>
                </a:cxn>
                <a:cxn ang="0">
                  <a:pos x="T4" y="T5"/>
                </a:cxn>
              </a:cxnLst>
              <a:rect l="0" t="0" r="r" b="b"/>
              <a:pathLst>
                <a:path w="162" h="126">
                  <a:moveTo>
                    <a:pt x="0" y="12"/>
                  </a:moveTo>
                  <a:cubicBezTo>
                    <a:pt x="28" y="82"/>
                    <a:pt x="23" y="126"/>
                    <a:pt x="144" y="60"/>
                  </a:cubicBezTo>
                  <a:cubicBezTo>
                    <a:pt x="162" y="50"/>
                    <a:pt x="156" y="0"/>
                    <a:pt x="1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4" name="Freeform 26">
              <a:extLst>
                <a:ext uri="{FF2B5EF4-FFF2-40B4-BE49-F238E27FC236}">
                  <a16:creationId xmlns:a16="http://schemas.microsoft.com/office/drawing/2014/main" id="{4B31DCC1-DF12-B543-9DD9-54E20480AEA6}"/>
                </a:ext>
              </a:extLst>
            </p:cNvPr>
            <p:cNvSpPr>
              <a:spLocks/>
            </p:cNvSpPr>
            <p:nvPr/>
          </p:nvSpPr>
          <p:spPr bwMode="auto">
            <a:xfrm>
              <a:off x="3616" y="2784"/>
              <a:ext cx="324" cy="284"/>
            </a:xfrm>
            <a:custGeom>
              <a:avLst/>
              <a:gdLst>
                <a:gd name="T0" fmla="*/ 48 w 324"/>
                <a:gd name="T1" fmla="*/ 144 h 284"/>
                <a:gd name="T2" fmla="*/ 156 w 324"/>
                <a:gd name="T3" fmla="*/ 204 h 284"/>
                <a:gd name="T4" fmla="*/ 180 w 324"/>
                <a:gd name="T5" fmla="*/ 240 h 284"/>
                <a:gd name="T6" fmla="*/ 84 w 324"/>
                <a:gd name="T7" fmla="*/ 252 h 284"/>
                <a:gd name="T8" fmla="*/ 48 w 324"/>
                <a:gd name="T9" fmla="*/ 216 h 284"/>
                <a:gd name="T10" fmla="*/ 60 w 324"/>
                <a:gd name="T11" fmla="*/ 180 h 284"/>
                <a:gd name="T12" fmla="*/ 156 w 324"/>
                <a:gd name="T13" fmla="*/ 108 h 284"/>
                <a:gd name="T14" fmla="*/ 216 w 324"/>
                <a:gd name="T15" fmla="*/ 156 h 284"/>
                <a:gd name="T16" fmla="*/ 180 w 324"/>
                <a:gd name="T17" fmla="*/ 180 h 284"/>
                <a:gd name="T18" fmla="*/ 84 w 324"/>
                <a:gd name="T19" fmla="*/ 96 h 284"/>
                <a:gd name="T20" fmla="*/ 168 w 324"/>
                <a:gd name="T21" fmla="*/ 72 h 284"/>
                <a:gd name="T22" fmla="*/ 324 w 324"/>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284">
                  <a:moveTo>
                    <a:pt x="48" y="144"/>
                  </a:moveTo>
                  <a:cubicBezTo>
                    <a:pt x="84" y="168"/>
                    <a:pt x="120" y="180"/>
                    <a:pt x="156" y="204"/>
                  </a:cubicBezTo>
                  <a:cubicBezTo>
                    <a:pt x="164" y="216"/>
                    <a:pt x="183" y="226"/>
                    <a:pt x="180" y="240"/>
                  </a:cubicBezTo>
                  <a:cubicBezTo>
                    <a:pt x="171" y="284"/>
                    <a:pt x="96" y="254"/>
                    <a:pt x="84" y="252"/>
                  </a:cubicBezTo>
                  <a:cubicBezTo>
                    <a:pt x="72" y="240"/>
                    <a:pt x="53" y="232"/>
                    <a:pt x="48" y="216"/>
                  </a:cubicBezTo>
                  <a:cubicBezTo>
                    <a:pt x="44" y="204"/>
                    <a:pt x="54" y="191"/>
                    <a:pt x="60" y="180"/>
                  </a:cubicBezTo>
                  <a:cubicBezTo>
                    <a:pt x="82" y="136"/>
                    <a:pt x="112" y="123"/>
                    <a:pt x="156" y="108"/>
                  </a:cubicBezTo>
                  <a:cubicBezTo>
                    <a:pt x="173" y="114"/>
                    <a:pt x="223" y="122"/>
                    <a:pt x="216" y="156"/>
                  </a:cubicBezTo>
                  <a:cubicBezTo>
                    <a:pt x="213" y="170"/>
                    <a:pt x="192" y="172"/>
                    <a:pt x="180" y="180"/>
                  </a:cubicBezTo>
                  <a:cubicBezTo>
                    <a:pt x="157" y="175"/>
                    <a:pt x="0" y="169"/>
                    <a:pt x="84" y="96"/>
                  </a:cubicBezTo>
                  <a:cubicBezTo>
                    <a:pt x="106" y="77"/>
                    <a:pt x="140" y="80"/>
                    <a:pt x="168" y="72"/>
                  </a:cubicBezTo>
                  <a:cubicBezTo>
                    <a:pt x="217" y="23"/>
                    <a:pt x="252" y="0"/>
                    <a:pt x="32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5" name="Freeform 27">
              <a:extLst>
                <a:ext uri="{FF2B5EF4-FFF2-40B4-BE49-F238E27FC236}">
                  <a16:creationId xmlns:a16="http://schemas.microsoft.com/office/drawing/2014/main" id="{5E83EC3A-A15C-3D4E-AD58-019E93347E5D}"/>
                </a:ext>
              </a:extLst>
            </p:cNvPr>
            <p:cNvSpPr>
              <a:spLocks/>
            </p:cNvSpPr>
            <p:nvPr/>
          </p:nvSpPr>
          <p:spPr bwMode="auto">
            <a:xfrm>
              <a:off x="3688" y="2916"/>
              <a:ext cx="324" cy="240"/>
            </a:xfrm>
            <a:custGeom>
              <a:avLst/>
              <a:gdLst>
                <a:gd name="T0" fmla="*/ 0 w 324"/>
                <a:gd name="T1" fmla="*/ 0 h 240"/>
                <a:gd name="T2" fmla="*/ 228 w 324"/>
                <a:gd name="T3" fmla="*/ 120 h 240"/>
                <a:gd name="T4" fmla="*/ 324 w 324"/>
                <a:gd name="T5" fmla="*/ 240 h 240"/>
              </a:gdLst>
              <a:ahLst/>
              <a:cxnLst>
                <a:cxn ang="0">
                  <a:pos x="T0" y="T1"/>
                </a:cxn>
                <a:cxn ang="0">
                  <a:pos x="T2" y="T3"/>
                </a:cxn>
                <a:cxn ang="0">
                  <a:pos x="T4" y="T5"/>
                </a:cxn>
              </a:cxnLst>
              <a:rect l="0" t="0" r="r" b="b"/>
              <a:pathLst>
                <a:path w="324" h="240">
                  <a:moveTo>
                    <a:pt x="0" y="0"/>
                  </a:moveTo>
                  <a:cubicBezTo>
                    <a:pt x="127" y="21"/>
                    <a:pt x="131" y="56"/>
                    <a:pt x="228" y="120"/>
                  </a:cubicBezTo>
                  <a:cubicBezTo>
                    <a:pt x="262" y="170"/>
                    <a:pt x="295" y="182"/>
                    <a:pt x="324"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8" name="Freeform 30">
              <a:extLst>
                <a:ext uri="{FF2B5EF4-FFF2-40B4-BE49-F238E27FC236}">
                  <a16:creationId xmlns:a16="http://schemas.microsoft.com/office/drawing/2014/main" id="{1B89D406-A2DE-7C4D-BDA5-5B39DA99436A}"/>
                </a:ext>
              </a:extLst>
            </p:cNvPr>
            <p:cNvSpPr>
              <a:spLocks/>
            </p:cNvSpPr>
            <p:nvPr/>
          </p:nvSpPr>
          <p:spPr bwMode="auto">
            <a:xfrm>
              <a:off x="2080" y="2686"/>
              <a:ext cx="330" cy="98"/>
            </a:xfrm>
            <a:custGeom>
              <a:avLst/>
              <a:gdLst>
                <a:gd name="T0" fmla="*/ 312 w 330"/>
                <a:gd name="T1" fmla="*/ 86 h 98"/>
                <a:gd name="T2" fmla="*/ 240 w 330"/>
                <a:gd name="T3" fmla="*/ 38 h 98"/>
                <a:gd name="T4" fmla="*/ 168 w 330"/>
                <a:gd name="T5" fmla="*/ 2 h 98"/>
                <a:gd name="T6" fmla="*/ 60 w 330"/>
                <a:gd name="T7" fmla="*/ 14 h 98"/>
                <a:gd name="T8" fmla="*/ 24 w 330"/>
                <a:gd name="T9" fmla="*/ 62 h 98"/>
                <a:gd name="T10" fmla="*/ 0 w 330"/>
                <a:gd name="T11" fmla="*/ 98 h 98"/>
              </a:gdLst>
              <a:ahLst/>
              <a:cxnLst>
                <a:cxn ang="0">
                  <a:pos x="T0" y="T1"/>
                </a:cxn>
                <a:cxn ang="0">
                  <a:pos x="T2" y="T3"/>
                </a:cxn>
                <a:cxn ang="0">
                  <a:pos x="T4" y="T5"/>
                </a:cxn>
                <a:cxn ang="0">
                  <a:pos x="T6" y="T7"/>
                </a:cxn>
                <a:cxn ang="0">
                  <a:pos x="T8" y="T9"/>
                </a:cxn>
                <a:cxn ang="0">
                  <a:pos x="T10" y="T11"/>
                </a:cxn>
              </a:cxnLst>
              <a:rect l="0" t="0" r="r" b="b"/>
              <a:pathLst>
                <a:path w="330" h="98">
                  <a:moveTo>
                    <a:pt x="312" y="86"/>
                  </a:moveTo>
                  <a:cubicBezTo>
                    <a:pt x="226" y="57"/>
                    <a:pt x="330" y="98"/>
                    <a:pt x="240" y="38"/>
                  </a:cubicBezTo>
                  <a:cubicBezTo>
                    <a:pt x="218" y="23"/>
                    <a:pt x="190" y="17"/>
                    <a:pt x="168" y="2"/>
                  </a:cubicBezTo>
                  <a:cubicBezTo>
                    <a:pt x="132" y="6"/>
                    <a:pt x="93" y="0"/>
                    <a:pt x="60" y="14"/>
                  </a:cubicBezTo>
                  <a:cubicBezTo>
                    <a:pt x="42" y="22"/>
                    <a:pt x="36" y="46"/>
                    <a:pt x="24" y="62"/>
                  </a:cubicBezTo>
                  <a:cubicBezTo>
                    <a:pt x="16" y="74"/>
                    <a:pt x="0" y="98"/>
                    <a:pt x="0" y="9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9" name="Freeform 31">
              <a:extLst>
                <a:ext uri="{FF2B5EF4-FFF2-40B4-BE49-F238E27FC236}">
                  <a16:creationId xmlns:a16="http://schemas.microsoft.com/office/drawing/2014/main" id="{AA8A412F-7AD6-C249-A9E6-5F20DA3541EF}"/>
                </a:ext>
              </a:extLst>
            </p:cNvPr>
            <p:cNvSpPr>
              <a:spLocks/>
            </p:cNvSpPr>
            <p:nvPr/>
          </p:nvSpPr>
          <p:spPr bwMode="auto">
            <a:xfrm>
              <a:off x="2151" y="2785"/>
              <a:ext cx="206" cy="167"/>
            </a:xfrm>
            <a:custGeom>
              <a:avLst/>
              <a:gdLst>
                <a:gd name="T0" fmla="*/ 205 w 206"/>
                <a:gd name="T1" fmla="*/ 11 h 167"/>
                <a:gd name="T2" fmla="*/ 193 w 206"/>
                <a:gd name="T3" fmla="*/ 47 h 167"/>
                <a:gd name="T4" fmla="*/ 169 w 206"/>
                <a:gd name="T5" fmla="*/ 11 h 167"/>
                <a:gd name="T6" fmla="*/ 205 w 206"/>
                <a:gd name="T7" fmla="*/ 23 h 167"/>
                <a:gd name="T8" fmla="*/ 25 w 206"/>
                <a:gd name="T9" fmla="*/ 83 h 167"/>
                <a:gd name="T10" fmla="*/ 1 w 206"/>
                <a:gd name="T11" fmla="*/ 167 h 167"/>
              </a:gdLst>
              <a:ahLst/>
              <a:cxnLst>
                <a:cxn ang="0">
                  <a:pos x="T0" y="T1"/>
                </a:cxn>
                <a:cxn ang="0">
                  <a:pos x="T2" y="T3"/>
                </a:cxn>
                <a:cxn ang="0">
                  <a:pos x="T4" y="T5"/>
                </a:cxn>
                <a:cxn ang="0">
                  <a:pos x="T6" y="T7"/>
                </a:cxn>
                <a:cxn ang="0">
                  <a:pos x="T8" y="T9"/>
                </a:cxn>
                <a:cxn ang="0">
                  <a:pos x="T10" y="T11"/>
                </a:cxn>
              </a:cxnLst>
              <a:rect l="0" t="0" r="r" b="b"/>
              <a:pathLst>
                <a:path w="206" h="167">
                  <a:moveTo>
                    <a:pt x="205" y="11"/>
                  </a:moveTo>
                  <a:cubicBezTo>
                    <a:pt x="201" y="23"/>
                    <a:pt x="206" y="47"/>
                    <a:pt x="193" y="47"/>
                  </a:cubicBezTo>
                  <a:cubicBezTo>
                    <a:pt x="179" y="47"/>
                    <a:pt x="163" y="24"/>
                    <a:pt x="169" y="11"/>
                  </a:cubicBezTo>
                  <a:cubicBezTo>
                    <a:pt x="175" y="0"/>
                    <a:pt x="193" y="19"/>
                    <a:pt x="205" y="23"/>
                  </a:cubicBezTo>
                  <a:cubicBezTo>
                    <a:pt x="125" y="50"/>
                    <a:pt x="90" y="18"/>
                    <a:pt x="25" y="83"/>
                  </a:cubicBezTo>
                  <a:cubicBezTo>
                    <a:pt x="0" y="159"/>
                    <a:pt x="1" y="130"/>
                    <a:pt x="1" y="1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15" name="Freeform 47">
              <a:extLst>
                <a:ext uri="{FF2B5EF4-FFF2-40B4-BE49-F238E27FC236}">
                  <a16:creationId xmlns:a16="http://schemas.microsoft.com/office/drawing/2014/main" id="{A63A9F86-1730-E64B-9A1F-A094FB82A157}"/>
                </a:ext>
              </a:extLst>
            </p:cNvPr>
            <p:cNvSpPr>
              <a:spLocks/>
            </p:cNvSpPr>
            <p:nvPr/>
          </p:nvSpPr>
          <p:spPr bwMode="auto">
            <a:xfrm>
              <a:off x="3567" y="2477"/>
              <a:ext cx="237" cy="196"/>
            </a:xfrm>
            <a:custGeom>
              <a:avLst/>
              <a:gdLst>
                <a:gd name="T0" fmla="*/ 1 w 237"/>
                <a:gd name="T1" fmla="*/ 115 h 196"/>
                <a:gd name="T2" fmla="*/ 145 w 237"/>
                <a:gd name="T3" fmla="*/ 127 h 196"/>
                <a:gd name="T4" fmla="*/ 133 w 237"/>
                <a:gd name="T5" fmla="*/ 187 h 196"/>
                <a:gd name="T6" fmla="*/ 97 w 237"/>
                <a:gd name="T7" fmla="*/ 175 h 196"/>
                <a:gd name="T8" fmla="*/ 1 w 237"/>
                <a:gd name="T9" fmla="*/ 91 h 196"/>
                <a:gd name="T10" fmla="*/ 85 w 237"/>
                <a:gd name="T11" fmla="*/ 67 h 196"/>
                <a:gd name="T12" fmla="*/ 49 w 237"/>
                <a:gd name="T13" fmla="*/ 91 h 196"/>
                <a:gd name="T14" fmla="*/ 13 w 237"/>
                <a:gd name="T15" fmla="*/ 103 h 196"/>
                <a:gd name="T16" fmla="*/ 157 w 237"/>
                <a:gd name="T17" fmla="*/ 91 h 196"/>
                <a:gd name="T18" fmla="*/ 193 w 237"/>
                <a:gd name="T19" fmla="*/ 79 h 196"/>
                <a:gd name="T20" fmla="*/ 229 w 237"/>
                <a:gd name="T21" fmla="*/ 4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96">
                  <a:moveTo>
                    <a:pt x="1" y="115"/>
                  </a:moveTo>
                  <a:cubicBezTo>
                    <a:pt x="49" y="119"/>
                    <a:pt x="103" y="104"/>
                    <a:pt x="145" y="127"/>
                  </a:cubicBezTo>
                  <a:cubicBezTo>
                    <a:pt x="163" y="137"/>
                    <a:pt x="147" y="173"/>
                    <a:pt x="133" y="187"/>
                  </a:cubicBezTo>
                  <a:cubicBezTo>
                    <a:pt x="124" y="196"/>
                    <a:pt x="109" y="179"/>
                    <a:pt x="97" y="175"/>
                  </a:cubicBezTo>
                  <a:cubicBezTo>
                    <a:pt x="55" y="133"/>
                    <a:pt x="33" y="139"/>
                    <a:pt x="1" y="91"/>
                  </a:cubicBezTo>
                  <a:cubicBezTo>
                    <a:pt x="12" y="59"/>
                    <a:pt x="18" y="0"/>
                    <a:pt x="85" y="67"/>
                  </a:cubicBezTo>
                  <a:cubicBezTo>
                    <a:pt x="95" y="77"/>
                    <a:pt x="62" y="85"/>
                    <a:pt x="49" y="91"/>
                  </a:cubicBezTo>
                  <a:cubicBezTo>
                    <a:pt x="38" y="97"/>
                    <a:pt x="0" y="103"/>
                    <a:pt x="13" y="103"/>
                  </a:cubicBezTo>
                  <a:cubicBezTo>
                    <a:pt x="61" y="103"/>
                    <a:pt x="109" y="95"/>
                    <a:pt x="157" y="91"/>
                  </a:cubicBezTo>
                  <a:cubicBezTo>
                    <a:pt x="169" y="87"/>
                    <a:pt x="184" y="88"/>
                    <a:pt x="193" y="79"/>
                  </a:cubicBezTo>
                  <a:cubicBezTo>
                    <a:pt x="237" y="35"/>
                    <a:pt x="174" y="43"/>
                    <a:pt x="229"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21" name="Freeform 53">
              <a:extLst>
                <a:ext uri="{FF2B5EF4-FFF2-40B4-BE49-F238E27FC236}">
                  <a16:creationId xmlns:a16="http://schemas.microsoft.com/office/drawing/2014/main" id="{7B4AC4E8-A4B7-7D44-9DB0-239F73FF19A5}"/>
                </a:ext>
              </a:extLst>
            </p:cNvPr>
            <p:cNvSpPr>
              <a:spLocks/>
            </p:cNvSpPr>
            <p:nvPr/>
          </p:nvSpPr>
          <p:spPr bwMode="auto">
            <a:xfrm>
              <a:off x="2064" y="1872"/>
              <a:ext cx="352" cy="240"/>
            </a:xfrm>
            <a:custGeom>
              <a:avLst/>
              <a:gdLst>
                <a:gd name="T0" fmla="*/ 352 w 352"/>
                <a:gd name="T1" fmla="*/ 240 h 270"/>
                <a:gd name="T2" fmla="*/ 232 w 352"/>
                <a:gd name="T3" fmla="*/ 228 h 270"/>
                <a:gd name="T4" fmla="*/ 160 w 352"/>
                <a:gd name="T5" fmla="*/ 192 h 270"/>
                <a:gd name="T6" fmla="*/ 16 w 352"/>
                <a:gd name="T7" fmla="*/ 204 h 270"/>
                <a:gd name="T8" fmla="*/ 52 w 352"/>
                <a:gd name="T9" fmla="*/ 240 h 270"/>
                <a:gd name="T10" fmla="*/ 124 w 352"/>
                <a:gd name="T11" fmla="*/ 264 h 270"/>
                <a:gd name="T12" fmla="*/ 280 w 352"/>
                <a:gd name="T13" fmla="*/ 252 h 270"/>
                <a:gd name="T14" fmla="*/ 256 w 352"/>
                <a:gd name="T15" fmla="*/ 216 h 270"/>
                <a:gd name="T16" fmla="*/ 160 w 352"/>
                <a:gd name="T17" fmla="*/ 96 h 270"/>
                <a:gd name="T18" fmla="*/ 160 w 352"/>
                <a:gd name="T19" fmla="*/ 204 h 270"/>
                <a:gd name="T20" fmla="*/ 232 w 352"/>
                <a:gd name="T21" fmla="*/ 228 h 270"/>
                <a:gd name="T22" fmla="*/ 100 w 352"/>
                <a:gd name="T23" fmla="*/ 132 h 270"/>
                <a:gd name="T24" fmla="*/ 76 w 352"/>
                <a:gd name="T2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70">
                  <a:moveTo>
                    <a:pt x="352" y="240"/>
                  </a:moveTo>
                  <a:cubicBezTo>
                    <a:pt x="312" y="236"/>
                    <a:pt x="271" y="237"/>
                    <a:pt x="232" y="228"/>
                  </a:cubicBezTo>
                  <a:cubicBezTo>
                    <a:pt x="206" y="222"/>
                    <a:pt x="185" y="200"/>
                    <a:pt x="160" y="192"/>
                  </a:cubicBezTo>
                  <a:cubicBezTo>
                    <a:pt x="112" y="196"/>
                    <a:pt x="60" y="184"/>
                    <a:pt x="16" y="204"/>
                  </a:cubicBezTo>
                  <a:cubicBezTo>
                    <a:pt x="0" y="211"/>
                    <a:pt x="37" y="232"/>
                    <a:pt x="52" y="240"/>
                  </a:cubicBezTo>
                  <a:cubicBezTo>
                    <a:pt x="74" y="252"/>
                    <a:pt x="124" y="264"/>
                    <a:pt x="124" y="264"/>
                  </a:cubicBezTo>
                  <a:cubicBezTo>
                    <a:pt x="176" y="260"/>
                    <a:pt x="231" y="270"/>
                    <a:pt x="280" y="252"/>
                  </a:cubicBezTo>
                  <a:cubicBezTo>
                    <a:pt x="294" y="247"/>
                    <a:pt x="262" y="229"/>
                    <a:pt x="256" y="216"/>
                  </a:cubicBezTo>
                  <a:cubicBezTo>
                    <a:pt x="223" y="142"/>
                    <a:pt x="247" y="125"/>
                    <a:pt x="160" y="96"/>
                  </a:cubicBezTo>
                  <a:cubicBezTo>
                    <a:pt x="149" y="129"/>
                    <a:pt x="129" y="169"/>
                    <a:pt x="160" y="204"/>
                  </a:cubicBezTo>
                  <a:cubicBezTo>
                    <a:pt x="177" y="223"/>
                    <a:pt x="232" y="228"/>
                    <a:pt x="232" y="228"/>
                  </a:cubicBezTo>
                  <a:cubicBezTo>
                    <a:pt x="198" y="178"/>
                    <a:pt x="156" y="151"/>
                    <a:pt x="100" y="132"/>
                  </a:cubicBezTo>
                  <a:cubicBezTo>
                    <a:pt x="70" y="41"/>
                    <a:pt x="76" y="85"/>
                    <a:pt x="7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22" name="Freeform 54">
              <a:extLst>
                <a:ext uri="{FF2B5EF4-FFF2-40B4-BE49-F238E27FC236}">
                  <a16:creationId xmlns:a16="http://schemas.microsoft.com/office/drawing/2014/main" id="{0AC8B5C4-15B9-474D-A35E-67BF48038789}"/>
                </a:ext>
              </a:extLst>
            </p:cNvPr>
            <p:cNvSpPr>
              <a:spLocks/>
            </p:cNvSpPr>
            <p:nvPr/>
          </p:nvSpPr>
          <p:spPr bwMode="auto">
            <a:xfrm>
              <a:off x="2104" y="2112"/>
              <a:ext cx="191" cy="144"/>
            </a:xfrm>
            <a:custGeom>
              <a:avLst/>
              <a:gdLst>
                <a:gd name="T0" fmla="*/ 180 w 191"/>
                <a:gd name="T1" fmla="*/ 0 h 144"/>
                <a:gd name="T2" fmla="*/ 132 w 191"/>
                <a:gd name="T3" fmla="*/ 60 h 144"/>
                <a:gd name="T4" fmla="*/ 108 w 191"/>
                <a:gd name="T5" fmla="*/ 96 h 144"/>
                <a:gd name="T6" fmla="*/ 36 w 191"/>
                <a:gd name="T7" fmla="*/ 120 h 144"/>
                <a:gd name="T8" fmla="*/ 0 w 191"/>
                <a:gd name="T9" fmla="*/ 144 h 144"/>
              </a:gdLst>
              <a:ahLst/>
              <a:cxnLst>
                <a:cxn ang="0">
                  <a:pos x="T0" y="T1"/>
                </a:cxn>
                <a:cxn ang="0">
                  <a:pos x="T2" y="T3"/>
                </a:cxn>
                <a:cxn ang="0">
                  <a:pos x="T4" y="T5"/>
                </a:cxn>
                <a:cxn ang="0">
                  <a:pos x="T6" y="T7"/>
                </a:cxn>
                <a:cxn ang="0">
                  <a:pos x="T8" y="T9"/>
                </a:cxn>
              </a:cxnLst>
              <a:rect l="0" t="0" r="r" b="b"/>
              <a:pathLst>
                <a:path w="191" h="144">
                  <a:moveTo>
                    <a:pt x="180" y="0"/>
                  </a:moveTo>
                  <a:cubicBezTo>
                    <a:pt x="155" y="100"/>
                    <a:pt x="191" y="13"/>
                    <a:pt x="132" y="60"/>
                  </a:cubicBezTo>
                  <a:cubicBezTo>
                    <a:pt x="121" y="69"/>
                    <a:pt x="120" y="88"/>
                    <a:pt x="108" y="96"/>
                  </a:cubicBezTo>
                  <a:cubicBezTo>
                    <a:pt x="87" y="109"/>
                    <a:pt x="57" y="106"/>
                    <a:pt x="36" y="120"/>
                  </a:cubicBezTo>
                  <a:cubicBezTo>
                    <a:pt x="24" y="128"/>
                    <a:pt x="0" y="144"/>
                    <a:pt x="0" y="14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27" name="Freeform 59">
              <a:extLst>
                <a:ext uri="{FF2B5EF4-FFF2-40B4-BE49-F238E27FC236}">
                  <a16:creationId xmlns:a16="http://schemas.microsoft.com/office/drawing/2014/main" id="{B2C033ED-258D-3545-B94D-486A8D699B62}"/>
                </a:ext>
              </a:extLst>
            </p:cNvPr>
            <p:cNvSpPr>
              <a:spLocks/>
            </p:cNvSpPr>
            <p:nvPr/>
          </p:nvSpPr>
          <p:spPr bwMode="auto">
            <a:xfrm>
              <a:off x="2896" y="1680"/>
              <a:ext cx="114" cy="168"/>
            </a:xfrm>
            <a:custGeom>
              <a:avLst/>
              <a:gdLst>
                <a:gd name="T0" fmla="*/ 0 w 114"/>
                <a:gd name="T1" fmla="*/ 168 h 168"/>
                <a:gd name="T2" fmla="*/ 96 w 114"/>
                <a:gd name="T3" fmla="*/ 132 h 168"/>
                <a:gd name="T4" fmla="*/ 0 w 114"/>
                <a:gd name="T5" fmla="*/ 0 h 168"/>
              </a:gdLst>
              <a:ahLst/>
              <a:cxnLst>
                <a:cxn ang="0">
                  <a:pos x="T0" y="T1"/>
                </a:cxn>
                <a:cxn ang="0">
                  <a:pos x="T2" y="T3"/>
                </a:cxn>
                <a:cxn ang="0">
                  <a:pos x="T4" y="T5"/>
                </a:cxn>
              </a:cxnLst>
              <a:rect l="0" t="0" r="r" b="b"/>
              <a:pathLst>
                <a:path w="114" h="168">
                  <a:moveTo>
                    <a:pt x="0" y="168"/>
                  </a:moveTo>
                  <a:cubicBezTo>
                    <a:pt x="6" y="167"/>
                    <a:pt x="91" y="158"/>
                    <a:pt x="96" y="132"/>
                  </a:cubicBezTo>
                  <a:cubicBezTo>
                    <a:pt x="114" y="35"/>
                    <a:pt x="86"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28" name="Freeform 60">
              <a:extLst>
                <a:ext uri="{FF2B5EF4-FFF2-40B4-BE49-F238E27FC236}">
                  <a16:creationId xmlns:a16="http://schemas.microsoft.com/office/drawing/2014/main" id="{459F2BBB-95BE-F641-9403-C0736973EFDB}"/>
                </a:ext>
              </a:extLst>
            </p:cNvPr>
            <p:cNvSpPr>
              <a:spLocks/>
            </p:cNvSpPr>
            <p:nvPr/>
          </p:nvSpPr>
          <p:spPr bwMode="auto">
            <a:xfrm>
              <a:off x="2992" y="1740"/>
              <a:ext cx="276" cy="120"/>
            </a:xfrm>
            <a:custGeom>
              <a:avLst/>
              <a:gdLst>
                <a:gd name="T0" fmla="*/ 72 w 276"/>
                <a:gd name="T1" fmla="*/ 108 h 120"/>
                <a:gd name="T2" fmla="*/ 0 w 276"/>
                <a:gd name="T3" fmla="*/ 96 h 120"/>
                <a:gd name="T4" fmla="*/ 72 w 276"/>
                <a:gd name="T5" fmla="*/ 48 h 120"/>
                <a:gd name="T6" fmla="*/ 276 w 276"/>
                <a:gd name="T7" fmla="*/ 0 h 120"/>
              </a:gdLst>
              <a:ahLst/>
              <a:cxnLst>
                <a:cxn ang="0">
                  <a:pos x="T0" y="T1"/>
                </a:cxn>
                <a:cxn ang="0">
                  <a:pos x="T2" y="T3"/>
                </a:cxn>
                <a:cxn ang="0">
                  <a:pos x="T4" y="T5"/>
                </a:cxn>
                <a:cxn ang="0">
                  <a:pos x="T6" y="T7"/>
                </a:cxn>
              </a:cxnLst>
              <a:rect l="0" t="0" r="r" b="b"/>
              <a:pathLst>
                <a:path w="276" h="120">
                  <a:moveTo>
                    <a:pt x="72" y="108"/>
                  </a:moveTo>
                  <a:cubicBezTo>
                    <a:pt x="48" y="104"/>
                    <a:pt x="0" y="120"/>
                    <a:pt x="0" y="96"/>
                  </a:cubicBezTo>
                  <a:cubicBezTo>
                    <a:pt x="0" y="67"/>
                    <a:pt x="45" y="57"/>
                    <a:pt x="72" y="48"/>
                  </a:cubicBezTo>
                  <a:cubicBezTo>
                    <a:pt x="139" y="26"/>
                    <a:pt x="205" y="0"/>
                    <a:pt x="27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31" name="Freeform 63">
              <a:extLst>
                <a:ext uri="{FF2B5EF4-FFF2-40B4-BE49-F238E27FC236}">
                  <a16:creationId xmlns:a16="http://schemas.microsoft.com/office/drawing/2014/main" id="{F3C2A9FA-50A5-EC4C-B95D-25F41055CA52}"/>
                </a:ext>
              </a:extLst>
            </p:cNvPr>
            <p:cNvSpPr>
              <a:spLocks/>
            </p:cNvSpPr>
            <p:nvPr/>
          </p:nvSpPr>
          <p:spPr bwMode="auto">
            <a:xfrm>
              <a:off x="2494" y="1748"/>
              <a:ext cx="267" cy="264"/>
            </a:xfrm>
            <a:custGeom>
              <a:avLst/>
              <a:gdLst>
                <a:gd name="T0" fmla="*/ 186 w 267"/>
                <a:gd name="T1" fmla="*/ 208 h 264"/>
                <a:gd name="T2" fmla="*/ 216 w 267"/>
                <a:gd name="T3" fmla="*/ 202 h 264"/>
                <a:gd name="T4" fmla="*/ 228 w 267"/>
                <a:gd name="T5" fmla="*/ 166 h 264"/>
                <a:gd name="T6" fmla="*/ 156 w 267"/>
                <a:gd name="T7" fmla="*/ 34 h 264"/>
                <a:gd name="T8" fmla="*/ 144 w 267"/>
                <a:gd name="T9" fmla="*/ 52 h 264"/>
                <a:gd name="T10" fmla="*/ 156 w 267"/>
                <a:gd name="T11" fmla="*/ 130 h 264"/>
                <a:gd name="T12" fmla="*/ 174 w 267"/>
                <a:gd name="T13" fmla="*/ 148 h 264"/>
                <a:gd name="T14" fmla="*/ 198 w 267"/>
                <a:gd name="T15" fmla="*/ 202 h 264"/>
                <a:gd name="T16" fmla="*/ 192 w 267"/>
                <a:gd name="T17" fmla="*/ 184 h 264"/>
                <a:gd name="T18" fmla="*/ 150 w 267"/>
                <a:gd name="T19" fmla="*/ 166 h 264"/>
                <a:gd name="T20" fmla="*/ 60 w 267"/>
                <a:gd name="T21" fmla="*/ 148 h 264"/>
                <a:gd name="T22" fmla="*/ 0 w 267"/>
                <a:gd name="T23" fmla="*/ 190 h 264"/>
                <a:gd name="T24" fmla="*/ 168 w 267"/>
                <a:gd name="T25" fmla="*/ 220 h 264"/>
                <a:gd name="T26" fmla="*/ 108 w 267"/>
                <a:gd name="T27" fmla="*/ 190 h 264"/>
                <a:gd name="T28" fmla="*/ 90 w 267"/>
                <a:gd name="T29" fmla="*/ 166 h 264"/>
                <a:gd name="T30" fmla="*/ 144 w 267"/>
                <a:gd name="T31" fmla="*/ 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264">
                  <a:moveTo>
                    <a:pt x="186" y="208"/>
                  </a:moveTo>
                  <a:cubicBezTo>
                    <a:pt x="196" y="206"/>
                    <a:pt x="209" y="209"/>
                    <a:pt x="216" y="202"/>
                  </a:cubicBezTo>
                  <a:cubicBezTo>
                    <a:pt x="225" y="193"/>
                    <a:pt x="228" y="166"/>
                    <a:pt x="228" y="166"/>
                  </a:cubicBezTo>
                  <a:cubicBezTo>
                    <a:pt x="223" y="56"/>
                    <a:pt x="267" y="0"/>
                    <a:pt x="156" y="34"/>
                  </a:cubicBezTo>
                  <a:cubicBezTo>
                    <a:pt x="149" y="36"/>
                    <a:pt x="148" y="46"/>
                    <a:pt x="144" y="52"/>
                  </a:cubicBezTo>
                  <a:cubicBezTo>
                    <a:pt x="147" y="78"/>
                    <a:pt x="143" y="107"/>
                    <a:pt x="156" y="130"/>
                  </a:cubicBezTo>
                  <a:cubicBezTo>
                    <a:pt x="160" y="137"/>
                    <a:pt x="169" y="141"/>
                    <a:pt x="174" y="148"/>
                  </a:cubicBezTo>
                  <a:cubicBezTo>
                    <a:pt x="190" y="167"/>
                    <a:pt x="189" y="176"/>
                    <a:pt x="198" y="202"/>
                  </a:cubicBezTo>
                  <a:cubicBezTo>
                    <a:pt x="200" y="208"/>
                    <a:pt x="198" y="187"/>
                    <a:pt x="192" y="184"/>
                  </a:cubicBezTo>
                  <a:cubicBezTo>
                    <a:pt x="162" y="169"/>
                    <a:pt x="176" y="175"/>
                    <a:pt x="150" y="166"/>
                  </a:cubicBezTo>
                  <a:cubicBezTo>
                    <a:pt x="118" y="134"/>
                    <a:pt x="111" y="142"/>
                    <a:pt x="60" y="148"/>
                  </a:cubicBezTo>
                  <a:cubicBezTo>
                    <a:pt x="35" y="160"/>
                    <a:pt x="19" y="171"/>
                    <a:pt x="0" y="190"/>
                  </a:cubicBezTo>
                  <a:cubicBezTo>
                    <a:pt x="19" y="264"/>
                    <a:pt x="93" y="223"/>
                    <a:pt x="168" y="220"/>
                  </a:cubicBezTo>
                  <a:cubicBezTo>
                    <a:pt x="181" y="168"/>
                    <a:pt x="178" y="215"/>
                    <a:pt x="108" y="190"/>
                  </a:cubicBezTo>
                  <a:cubicBezTo>
                    <a:pt x="99" y="187"/>
                    <a:pt x="96" y="174"/>
                    <a:pt x="90" y="166"/>
                  </a:cubicBezTo>
                  <a:cubicBezTo>
                    <a:pt x="59" y="72"/>
                    <a:pt x="56" y="16"/>
                    <a:pt x="144" y="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60834" name="Group 66">
              <a:extLst>
                <a:ext uri="{FF2B5EF4-FFF2-40B4-BE49-F238E27FC236}">
                  <a16:creationId xmlns:a16="http://schemas.microsoft.com/office/drawing/2014/main" id="{A16068E1-8640-E644-9C32-ACCECFBD82F3}"/>
                </a:ext>
              </a:extLst>
            </p:cNvPr>
            <p:cNvGrpSpPr>
              <a:grpSpLocks/>
            </p:cNvGrpSpPr>
            <p:nvPr/>
          </p:nvGrpSpPr>
          <p:grpSpPr bwMode="auto">
            <a:xfrm>
              <a:off x="2272" y="1776"/>
              <a:ext cx="1485" cy="1433"/>
              <a:chOff x="2244" y="1776"/>
              <a:chExt cx="1485" cy="1433"/>
            </a:xfrm>
          </p:grpSpPr>
          <p:sp>
            <p:nvSpPr>
              <p:cNvPr id="160784" name="Freeform 16">
                <a:extLst>
                  <a:ext uri="{FF2B5EF4-FFF2-40B4-BE49-F238E27FC236}">
                    <a16:creationId xmlns:a16="http://schemas.microsoft.com/office/drawing/2014/main" id="{5AD45546-1F3A-2946-9F82-EC5285D76F52}"/>
                  </a:ext>
                </a:extLst>
              </p:cNvPr>
              <p:cNvSpPr>
                <a:spLocks/>
              </p:cNvSpPr>
              <p:nvPr/>
            </p:nvSpPr>
            <p:spPr bwMode="auto">
              <a:xfrm>
                <a:off x="2388" y="1794"/>
                <a:ext cx="937" cy="736"/>
              </a:xfrm>
              <a:custGeom>
                <a:avLst/>
                <a:gdLst>
                  <a:gd name="T0" fmla="*/ 0 w 937"/>
                  <a:gd name="T1" fmla="*/ 714 h 736"/>
                  <a:gd name="T2" fmla="*/ 516 w 937"/>
                  <a:gd name="T3" fmla="*/ 726 h 736"/>
                  <a:gd name="T4" fmla="*/ 636 w 937"/>
                  <a:gd name="T5" fmla="*/ 654 h 736"/>
                  <a:gd name="T6" fmla="*/ 744 w 937"/>
                  <a:gd name="T7" fmla="*/ 570 h 736"/>
                  <a:gd name="T8" fmla="*/ 768 w 937"/>
                  <a:gd name="T9" fmla="*/ 474 h 736"/>
                  <a:gd name="T10" fmla="*/ 804 w 937"/>
                  <a:gd name="T11" fmla="*/ 438 h 736"/>
                  <a:gd name="T12" fmla="*/ 888 w 937"/>
                  <a:gd name="T13" fmla="*/ 342 h 736"/>
                  <a:gd name="T14" fmla="*/ 864 w 937"/>
                  <a:gd name="T15" fmla="*/ 162 h 736"/>
                  <a:gd name="T16" fmla="*/ 780 w 937"/>
                  <a:gd name="T17" fmla="*/ 30 h 736"/>
                  <a:gd name="T18" fmla="*/ 312 w 937"/>
                  <a:gd name="T19" fmla="*/ 102 h 736"/>
                  <a:gd name="T20" fmla="*/ 276 w 937"/>
                  <a:gd name="T21" fmla="*/ 18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7" h="736">
                    <a:moveTo>
                      <a:pt x="0" y="714"/>
                    </a:moveTo>
                    <a:cubicBezTo>
                      <a:pt x="179" y="727"/>
                      <a:pt x="336" y="736"/>
                      <a:pt x="516" y="726"/>
                    </a:cubicBezTo>
                    <a:cubicBezTo>
                      <a:pt x="560" y="711"/>
                      <a:pt x="601" y="685"/>
                      <a:pt x="636" y="654"/>
                    </a:cubicBezTo>
                    <a:cubicBezTo>
                      <a:pt x="733" y="568"/>
                      <a:pt x="670" y="595"/>
                      <a:pt x="744" y="570"/>
                    </a:cubicBezTo>
                    <a:cubicBezTo>
                      <a:pt x="752" y="538"/>
                      <a:pt x="754" y="504"/>
                      <a:pt x="768" y="474"/>
                    </a:cubicBezTo>
                    <a:cubicBezTo>
                      <a:pt x="775" y="459"/>
                      <a:pt x="794" y="451"/>
                      <a:pt x="804" y="438"/>
                    </a:cubicBezTo>
                    <a:cubicBezTo>
                      <a:pt x="879" y="341"/>
                      <a:pt x="818" y="388"/>
                      <a:pt x="888" y="342"/>
                    </a:cubicBezTo>
                    <a:cubicBezTo>
                      <a:pt x="934" y="273"/>
                      <a:pt x="937" y="211"/>
                      <a:pt x="864" y="162"/>
                    </a:cubicBezTo>
                    <a:cubicBezTo>
                      <a:pt x="843" y="99"/>
                      <a:pt x="845" y="52"/>
                      <a:pt x="780" y="30"/>
                    </a:cubicBezTo>
                    <a:cubicBezTo>
                      <a:pt x="546" y="38"/>
                      <a:pt x="465" y="0"/>
                      <a:pt x="312" y="102"/>
                    </a:cubicBezTo>
                    <a:cubicBezTo>
                      <a:pt x="294" y="129"/>
                      <a:pt x="276" y="152"/>
                      <a:pt x="276" y="1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87" name="Freeform 19">
                <a:extLst>
                  <a:ext uri="{FF2B5EF4-FFF2-40B4-BE49-F238E27FC236}">
                    <a16:creationId xmlns:a16="http://schemas.microsoft.com/office/drawing/2014/main" id="{DE1C549E-2932-604B-8745-0181DFA7187F}"/>
                  </a:ext>
                </a:extLst>
              </p:cNvPr>
              <p:cNvSpPr>
                <a:spLocks/>
              </p:cNvSpPr>
              <p:nvPr/>
            </p:nvSpPr>
            <p:spPr bwMode="auto">
              <a:xfrm>
                <a:off x="2376" y="1836"/>
                <a:ext cx="228" cy="72"/>
              </a:xfrm>
              <a:custGeom>
                <a:avLst/>
                <a:gdLst>
                  <a:gd name="T0" fmla="*/ 228 w 228"/>
                  <a:gd name="T1" fmla="*/ 72 h 72"/>
                  <a:gd name="T2" fmla="*/ 156 w 228"/>
                  <a:gd name="T3" fmla="*/ 60 h 72"/>
                  <a:gd name="T4" fmla="*/ 84 w 228"/>
                  <a:gd name="T5" fmla="*/ 12 h 72"/>
                  <a:gd name="T6" fmla="*/ 48 w 228"/>
                  <a:gd name="T7" fmla="*/ 0 h 72"/>
                  <a:gd name="T8" fmla="*/ 0 w 228"/>
                  <a:gd name="T9" fmla="*/ 12 h 72"/>
                </a:gdLst>
                <a:ahLst/>
                <a:cxnLst>
                  <a:cxn ang="0">
                    <a:pos x="T0" y="T1"/>
                  </a:cxn>
                  <a:cxn ang="0">
                    <a:pos x="T2" y="T3"/>
                  </a:cxn>
                  <a:cxn ang="0">
                    <a:pos x="T4" y="T5"/>
                  </a:cxn>
                  <a:cxn ang="0">
                    <a:pos x="T6" y="T7"/>
                  </a:cxn>
                  <a:cxn ang="0">
                    <a:pos x="T8" y="T9"/>
                  </a:cxn>
                </a:cxnLst>
                <a:rect l="0" t="0" r="r" b="b"/>
                <a:pathLst>
                  <a:path w="228" h="72">
                    <a:moveTo>
                      <a:pt x="228" y="72"/>
                    </a:moveTo>
                    <a:cubicBezTo>
                      <a:pt x="204" y="68"/>
                      <a:pt x="178" y="69"/>
                      <a:pt x="156" y="60"/>
                    </a:cubicBezTo>
                    <a:cubicBezTo>
                      <a:pt x="129" y="49"/>
                      <a:pt x="111" y="21"/>
                      <a:pt x="84" y="12"/>
                    </a:cubicBezTo>
                    <a:cubicBezTo>
                      <a:pt x="72" y="8"/>
                      <a:pt x="60" y="4"/>
                      <a:pt x="48" y="0"/>
                    </a:cubicBezTo>
                    <a:cubicBezTo>
                      <a:pt x="32" y="4"/>
                      <a:pt x="0" y="12"/>
                      <a:pt x="0" y="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89" name="Freeform 21">
                <a:extLst>
                  <a:ext uri="{FF2B5EF4-FFF2-40B4-BE49-F238E27FC236}">
                    <a16:creationId xmlns:a16="http://schemas.microsoft.com/office/drawing/2014/main" id="{3CEFF883-B497-BF48-87BC-3A77B298C045}"/>
                  </a:ext>
                </a:extLst>
              </p:cNvPr>
              <p:cNvSpPr>
                <a:spLocks/>
              </p:cNvSpPr>
              <p:nvPr/>
            </p:nvSpPr>
            <p:spPr bwMode="auto">
              <a:xfrm>
                <a:off x="2448" y="2064"/>
                <a:ext cx="924" cy="1032"/>
              </a:xfrm>
              <a:custGeom>
                <a:avLst/>
                <a:gdLst>
                  <a:gd name="T0" fmla="*/ 0 w 924"/>
                  <a:gd name="T1" fmla="*/ 0 h 1032"/>
                  <a:gd name="T2" fmla="*/ 324 w 924"/>
                  <a:gd name="T3" fmla="*/ 24 h 1032"/>
                  <a:gd name="T4" fmla="*/ 468 w 924"/>
                  <a:gd name="T5" fmla="*/ 48 h 1032"/>
                  <a:gd name="T6" fmla="*/ 516 w 924"/>
                  <a:gd name="T7" fmla="*/ 84 h 1032"/>
                  <a:gd name="T8" fmla="*/ 624 w 924"/>
                  <a:gd name="T9" fmla="*/ 228 h 1032"/>
                  <a:gd name="T10" fmla="*/ 684 w 924"/>
                  <a:gd name="T11" fmla="*/ 348 h 1032"/>
                  <a:gd name="T12" fmla="*/ 792 w 924"/>
                  <a:gd name="T13" fmla="*/ 540 h 1032"/>
                  <a:gd name="T14" fmla="*/ 888 w 924"/>
                  <a:gd name="T15" fmla="*/ 744 h 1032"/>
                  <a:gd name="T16" fmla="*/ 912 w 924"/>
                  <a:gd name="T17" fmla="*/ 876 h 1032"/>
                  <a:gd name="T18" fmla="*/ 924 w 924"/>
                  <a:gd name="T19" fmla="*/ 103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1032">
                    <a:moveTo>
                      <a:pt x="0" y="0"/>
                    </a:moveTo>
                    <a:cubicBezTo>
                      <a:pt x="108" y="8"/>
                      <a:pt x="216" y="13"/>
                      <a:pt x="324" y="24"/>
                    </a:cubicBezTo>
                    <a:cubicBezTo>
                      <a:pt x="372" y="29"/>
                      <a:pt x="422" y="33"/>
                      <a:pt x="468" y="48"/>
                    </a:cubicBezTo>
                    <a:cubicBezTo>
                      <a:pt x="487" y="54"/>
                      <a:pt x="501" y="71"/>
                      <a:pt x="516" y="84"/>
                    </a:cubicBezTo>
                    <a:cubicBezTo>
                      <a:pt x="562" y="125"/>
                      <a:pt x="600" y="171"/>
                      <a:pt x="624" y="228"/>
                    </a:cubicBezTo>
                    <a:cubicBezTo>
                      <a:pt x="646" y="280"/>
                      <a:pt x="642" y="306"/>
                      <a:pt x="684" y="348"/>
                    </a:cubicBezTo>
                    <a:cubicBezTo>
                      <a:pt x="708" y="421"/>
                      <a:pt x="754" y="474"/>
                      <a:pt x="792" y="540"/>
                    </a:cubicBezTo>
                    <a:cubicBezTo>
                      <a:pt x="830" y="606"/>
                      <a:pt x="846" y="681"/>
                      <a:pt x="888" y="744"/>
                    </a:cubicBezTo>
                    <a:cubicBezTo>
                      <a:pt x="895" y="788"/>
                      <a:pt x="907" y="832"/>
                      <a:pt x="912" y="876"/>
                    </a:cubicBezTo>
                    <a:cubicBezTo>
                      <a:pt x="918" y="928"/>
                      <a:pt x="924" y="1032"/>
                      <a:pt x="924" y="10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0" name="Freeform 22">
                <a:extLst>
                  <a:ext uri="{FF2B5EF4-FFF2-40B4-BE49-F238E27FC236}">
                    <a16:creationId xmlns:a16="http://schemas.microsoft.com/office/drawing/2014/main" id="{B1BB374E-90F7-6845-B04A-173473C13207}"/>
                  </a:ext>
                </a:extLst>
              </p:cNvPr>
              <p:cNvSpPr>
                <a:spLocks/>
              </p:cNvSpPr>
              <p:nvPr/>
            </p:nvSpPr>
            <p:spPr bwMode="auto">
              <a:xfrm>
                <a:off x="2400" y="2628"/>
                <a:ext cx="1308" cy="324"/>
              </a:xfrm>
              <a:custGeom>
                <a:avLst/>
                <a:gdLst>
                  <a:gd name="T0" fmla="*/ 1236 w 1308"/>
                  <a:gd name="T1" fmla="*/ 324 h 324"/>
                  <a:gd name="T2" fmla="*/ 1272 w 1308"/>
                  <a:gd name="T3" fmla="*/ 168 h 324"/>
                  <a:gd name="T4" fmla="*/ 1236 w 1308"/>
                  <a:gd name="T5" fmla="*/ 144 h 324"/>
                  <a:gd name="T6" fmla="*/ 708 w 1308"/>
                  <a:gd name="T7" fmla="*/ 84 h 324"/>
                  <a:gd name="T8" fmla="*/ 84 w 1308"/>
                  <a:gd name="T9" fmla="*/ 48 h 324"/>
                  <a:gd name="T10" fmla="*/ 24 w 1308"/>
                  <a:gd name="T11" fmla="*/ 36 h 324"/>
                  <a:gd name="T12" fmla="*/ 0 w 1308"/>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308" h="324">
                    <a:moveTo>
                      <a:pt x="1236" y="324"/>
                    </a:moveTo>
                    <a:cubicBezTo>
                      <a:pt x="1279" y="260"/>
                      <a:pt x="1308" y="250"/>
                      <a:pt x="1272" y="168"/>
                    </a:cubicBezTo>
                    <a:cubicBezTo>
                      <a:pt x="1266" y="155"/>
                      <a:pt x="1248" y="152"/>
                      <a:pt x="1236" y="144"/>
                    </a:cubicBezTo>
                    <a:cubicBezTo>
                      <a:pt x="1146" y="9"/>
                      <a:pt x="715" y="84"/>
                      <a:pt x="708" y="84"/>
                    </a:cubicBezTo>
                    <a:cubicBezTo>
                      <a:pt x="502" y="50"/>
                      <a:pt x="84" y="48"/>
                      <a:pt x="84" y="48"/>
                    </a:cubicBezTo>
                    <a:cubicBezTo>
                      <a:pt x="64" y="44"/>
                      <a:pt x="42" y="46"/>
                      <a:pt x="24" y="36"/>
                    </a:cubicBezTo>
                    <a:cubicBezTo>
                      <a:pt x="11" y="29"/>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6" name="Freeform 28">
                <a:extLst>
                  <a:ext uri="{FF2B5EF4-FFF2-40B4-BE49-F238E27FC236}">
                    <a16:creationId xmlns:a16="http://schemas.microsoft.com/office/drawing/2014/main" id="{E63DD45A-D557-204B-ADFB-FBD21E2BE513}"/>
                  </a:ext>
                </a:extLst>
              </p:cNvPr>
              <p:cNvSpPr>
                <a:spLocks/>
              </p:cNvSpPr>
              <p:nvPr/>
            </p:nvSpPr>
            <p:spPr bwMode="auto">
              <a:xfrm>
                <a:off x="2292" y="2749"/>
                <a:ext cx="450" cy="323"/>
              </a:xfrm>
              <a:custGeom>
                <a:avLst/>
                <a:gdLst>
                  <a:gd name="T0" fmla="*/ 420 w 450"/>
                  <a:gd name="T1" fmla="*/ 323 h 323"/>
                  <a:gd name="T2" fmla="*/ 372 w 450"/>
                  <a:gd name="T3" fmla="*/ 107 h 323"/>
                  <a:gd name="T4" fmla="*/ 300 w 450"/>
                  <a:gd name="T5" fmla="*/ 47 h 323"/>
                  <a:gd name="T6" fmla="*/ 228 w 450"/>
                  <a:gd name="T7" fmla="*/ 23 h 323"/>
                  <a:gd name="T8" fmla="*/ 192 w 450"/>
                  <a:gd name="T9" fmla="*/ 11 h 323"/>
                  <a:gd name="T10" fmla="*/ 24 w 450"/>
                  <a:gd name="T11" fmla="*/ 23 h 323"/>
                  <a:gd name="T12" fmla="*/ 0 w 450"/>
                  <a:gd name="T13" fmla="*/ 95 h 323"/>
                  <a:gd name="T14" fmla="*/ 12 w 450"/>
                  <a:gd name="T15" fmla="*/ 155 h 323"/>
                  <a:gd name="T16" fmla="*/ 48 w 450"/>
                  <a:gd name="T17" fmla="*/ 1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323">
                    <a:moveTo>
                      <a:pt x="420" y="323"/>
                    </a:moveTo>
                    <a:cubicBezTo>
                      <a:pt x="410" y="175"/>
                      <a:pt x="450" y="172"/>
                      <a:pt x="372" y="107"/>
                    </a:cubicBezTo>
                    <a:cubicBezTo>
                      <a:pt x="348" y="87"/>
                      <a:pt x="327" y="62"/>
                      <a:pt x="300" y="47"/>
                    </a:cubicBezTo>
                    <a:cubicBezTo>
                      <a:pt x="278" y="35"/>
                      <a:pt x="252" y="31"/>
                      <a:pt x="228" y="23"/>
                    </a:cubicBezTo>
                    <a:cubicBezTo>
                      <a:pt x="216" y="19"/>
                      <a:pt x="192" y="11"/>
                      <a:pt x="192" y="11"/>
                    </a:cubicBezTo>
                    <a:cubicBezTo>
                      <a:pt x="136" y="15"/>
                      <a:pt x="75" y="0"/>
                      <a:pt x="24" y="23"/>
                    </a:cubicBezTo>
                    <a:cubicBezTo>
                      <a:pt x="1" y="33"/>
                      <a:pt x="0" y="95"/>
                      <a:pt x="0" y="95"/>
                    </a:cubicBezTo>
                    <a:cubicBezTo>
                      <a:pt x="4" y="115"/>
                      <a:pt x="2" y="137"/>
                      <a:pt x="12" y="155"/>
                    </a:cubicBezTo>
                    <a:cubicBezTo>
                      <a:pt x="51" y="224"/>
                      <a:pt x="48" y="153"/>
                      <a:pt x="48" y="1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797" name="Freeform 29">
                <a:extLst>
                  <a:ext uri="{FF2B5EF4-FFF2-40B4-BE49-F238E27FC236}">
                    <a16:creationId xmlns:a16="http://schemas.microsoft.com/office/drawing/2014/main" id="{2CC49891-FA45-5242-B7C6-43F57391B1A6}"/>
                  </a:ext>
                </a:extLst>
              </p:cNvPr>
              <p:cNvSpPr>
                <a:spLocks/>
              </p:cNvSpPr>
              <p:nvPr/>
            </p:nvSpPr>
            <p:spPr bwMode="auto">
              <a:xfrm>
                <a:off x="2544" y="3048"/>
                <a:ext cx="168" cy="34"/>
              </a:xfrm>
              <a:custGeom>
                <a:avLst/>
                <a:gdLst>
                  <a:gd name="T0" fmla="*/ 168 w 168"/>
                  <a:gd name="T1" fmla="*/ 24 h 34"/>
                  <a:gd name="T2" fmla="*/ 0 w 168"/>
                  <a:gd name="T3" fmla="*/ 0 h 34"/>
                </a:gdLst>
                <a:ahLst/>
                <a:cxnLst>
                  <a:cxn ang="0">
                    <a:pos x="T0" y="T1"/>
                  </a:cxn>
                  <a:cxn ang="0">
                    <a:pos x="T2" y="T3"/>
                  </a:cxn>
                </a:cxnLst>
                <a:rect l="0" t="0" r="r" b="b"/>
                <a:pathLst>
                  <a:path w="168" h="34">
                    <a:moveTo>
                      <a:pt x="168" y="24"/>
                    </a:moveTo>
                    <a:cubicBezTo>
                      <a:pt x="15" y="11"/>
                      <a:pt x="67" y="34"/>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00" name="Freeform 32">
                <a:extLst>
                  <a:ext uri="{FF2B5EF4-FFF2-40B4-BE49-F238E27FC236}">
                    <a16:creationId xmlns:a16="http://schemas.microsoft.com/office/drawing/2014/main" id="{8A2DF124-3BBA-0D49-8F94-D7F195979CCC}"/>
                  </a:ext>
                </a:extLst>
              </p:cNvPr>
              <p:cNvSpPr>
                <a:spLocks/>
              </p:cNvSpPr>
              <p:nvPr/>
            </p:nvSpPr>
            <p:spPr bwMode="auto">
              <a:xfrm>
                <a:off x="2344" y="2496"/>
                <a:ext cx="104" cy="132"/>
              </a:xfrm>
              <a:custGeom>
                <a:avLst/>
                <a:gdLst>
                  <a:gd name="T0" fmla="*/ 44 w 104"/>
                  <a:gd name="T1" fmla="*/ 0 h 132"/>
                  <a:gd name="T2" fmla="*/ 32 w 104"/>
                  <a:gd name="T3" fmla="*/ 108 h 132"/>
                  <a:gd name="T4" fmla="*/ 104 w 104"/>
                  <a:gd name="T5" fmla="*/ 132 h 132"/>
                </a:gdLst>
                <a:ahLst/>
                <a:cxnLst>
                  <a:cxn ang="0">
                    <a:pos x="T0" y="T1"/>
                  </a:cxn>
                  <a:cxn ang="0">
                    <a:pos x="T2" y="T3"/>
                  </a:cxn>
                  <a:cxn ang="0">
                    <a:pos x="T4" y="T5"/>
                  </a:cxn>
                </a:cxnLst>
                <a:rect l="0" t="0" r="r" b="b"/>
                <a:pathLst>
                  <a:path w="104" h="132">
                    <a:moveTo>
                      <a:pt x="44" y="0"/>
                    </a:moveTo>
                    <a:cubicBezTo>
                      <a:pt x="39" y="15"/>
                      <a:pt x="0" y="83"/>
                      <a:pt x="32" y="108"/>
                    </a:cubicBezTo>
                    <a:cubicBezTo>
                      <a:pt x="52" y="124"/>
                      <a:pt x="81" y="121"/>
                      <a:pt x="104" y="1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01" name="Freeform 33">
                <a:extLst>
                  <a:ext uri="{FF2B5EF4-FFF2-40B4-BE49-F238E27FC236}">
                    <a16:creationId xmlns:a16="http://schemas.microsoft.com/office/drawing/2014/main" id="{27E7E06E-1EF5-7A42-B777-CD3D1B4DB348}"/>
                  </a:ext>
                </a:extLst>
              </p:cNvPr>
              <p:cNvSpPr>
                <a:spLocks/>
              </p:cNvSpPr>
              <p:nvPr/>
            </p:nvSpPr>
            <p:spPr bwMode="auto">
              <a:xfrm>
                <a:off x="2256" y="2448"/>
                <a:ext cx="120" cy="60"/>
              </a:xfrm>
              <a:custGeom>
                <a:avLst/>
                <a:gdLst>
                  <a:gd name="T0" fmla="*/ 120 w 120"/>
                  <a:gd name="T1" fmla="*/ 60 h 60"/>
                  <a:gd name="T2" fmla="*/ 36 w 120"/>
                  <a:gd name="T3" fmla="*/ 36 h 60"/>
                  <a:gd name="T4" fmla="*/ 0 w 120"/>
                  <a:gd name="T5" fmla="*/ 0 h 60"/>
                </a:gdLst>
                <a:ahLst/>
                <a:cxnLst>
                  <a:cxn ang="0">
                    <a:pos x="T0" y="T1"/>
                  </a:cxn>
                  <a:cxn ang="0">
                    <a:pos x="T2" y="T3"/>
                  </a:cxn>
                  <a:cxn ang="0">
                    <a:pos x="T4" y="T5"/>
                  </a:cxn>
                </a:cxnLst>
                <a:rect l="0" t="0" r="r" b="b"/>
                <a:pathLst>
                  <a:path w="120" h="60">
                    <a:moveTo>
                      <a:pt x="120" y="60"/>
                    </a:moveTo>
                    <a:cubicBezTo>
                      <a:pt x="92" y="51"/>
                      <a:pt x="61" y="50"/>
                      <a:pt x="36" y="36"/>
                    </a:cubicBezTo>
                    <a:cubicBezTo>
                      <a:pt x="21" y="28"/>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02" name="Freeform 34">
                <a:extLst>
                  <a:ext uri="{FF2B5EF4-FFF2-40B4-BE49-F238E27FC236}">
                    <a16:creationId xmlns:a16="http://schemas.microsoft.com/office/drawing/2014/main" id="{AE399BBC-871A-D24B-B487-156876812E0C}"/>
                  </a:ext>
                </a:extLst>
              </p:cNvPr>
              <p:cNvSpPr>
                <a:spLocks/>
              </p:cNvSpPr>
              <p:nvPr/>
            </p:nvSpPr>
            <p:spPr bwMode="auto">
              <a:xfrm>
                <a:off x="2244" y="2532"/>
                <a:ext cx="132" cy="108"/>
              </a:xfrm>
              <a:custGeom>
                <a:avLst/>
                <a:gdLst>
                  <a:gd name="T0" fmla="*/ 132 w 132"/>
                  <a:gd name="T1" fmla="*/ 0 h 108"/>
                  <a:gd name="T2" fmla="*/ 60 w 132"/>
                  <a:gd name="T3" fmla="*/ 48 h 108"/>
                  <a:gd name="T4" fmla="*/ 36 w 132"/>
                  <a:gd name="T5" fmla="*/ 84 h 108"/>
                  <a:gd name="T6" fmla="*/ 0 w 132"/>
                  <a:gd name="T7" fmla="*/ 108 h 108"/>
                </a:gdLst>
                <a:ahLst/>
                <a:cxnLst>
                  <a:cxn ang="0">
                    <a:pos x="T0" y="T1"/>
                  </a:cxn>
                  <a:cxn ang="0">
                    <a:pos x="T2" y="T3"/>
                  </a:cxn>
                  <a:cxn ang="0">
                    <a:pos x="T4" y="T5"/>
                  </a:cxn>
                  <a:cxn ang="0">
                    <a:pos x="T6" y="T7"/>
                  </a:cxn>
                </a:cxnLst>
                <a:rect l="0" t="0" r="r" b="b"/>
                <a:pathLst>
                  <a:path w="132" h="108">
                    <a:moveTo>
                      <a:pt x="132" y="0"/>
                    </a:moveTo>
                    <a:cubicBezTo>
                      <a:pt x="108" y="16"/>
                      <a:pt x="76" y="24"/>
                      <a:pt x="60" y="48"/>
                    </a:cubicBezTo>
                    <a:cubicBezTo>
                      <a:pt x="52" y="60"/>
                      <a:pt x="46" y="74"/>
                      <a:pt x="36" y="84"/>
                    </a:cubicBezTo>
                    <a:cubicBezTo>
                      <a:pt x="26" y="94"/>
                      <a:pt x="0" y="108"/>
                      <a:pt x="0" y="1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10" name="Freeform 42">
                <a:extLst>
                  <a:ext uri="{FF2B5EF4-FFF2-40B4-BE49-F238E27FC236}">
                    <a16:creationId xmlns:a16="http://schemas.microsoft.com/office/drawing/2014/main" id="{8793D69D-BDB8-324A-8BC8-65429B22AF30}"/>
                  </a:ext>
                </a:extLst>
              </p:cNvPr>
              <p:cNvSpPr>
                <a:spLocks/>
              </p:cNvSpPr>
              <p:nvPr/>
            </p:nvSpPr>
            <p:spPr bwMode="auto">
              <a:xfrm>
                <a:off x="3360" y="1860"/>
                <a:ext cx="14" cy="144"/>
              </a:xfrm>
              <a:custGeom>
                <a:avLst/>
                <a:gdLst>
                  <a:gd name="T0" fmla="*/ 0 w 14"/>
                  <a:gd name="T1" fmla="*/ 144 h 144"/>
                  <a:gd name="T2" fmla="*/ 12 w 14"/>
                  <a:gd name="T3" fmla="*/ 0 h 144"/>
                </a:gdLst>
                <a:ahLst/>
                <a:cxnLst>
                  <a:cxn ang="0">
                    <a:pos x="T0" y="T1"/>
                  </a:cxn>
                  <a:cxn ang="0">
                    <a:pos x="T2" y="T3"/>
                  </a:cxn>
                </a:cxnLst>
                <a:rect l="0" t="0" r="r" b="b"/>
                <a:pathLst>
                  <a:path w="14" h="144">
                    <a:moveTo>
                      <a:pt x="0" y="144"/>
                    </a:moveTo>
                    <a:cubicBezTo>
                      <a:pt x="14" y="32"/>
                      <a:pt x="12" y="80"/>
                      <a:pt x="1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11" name="Freeform 43">
                <a:extLst>
                  <a:ext uri="{FF2B5EF4-FFF2-40B4-BE49-F238E27FC236}">
                    <a16:creationId xmlns:a16="http://schemas.microsoft.com/office/drawing/2014/main" id="{BE3D1ACB-5591-9045-8CCB-7A55D330ED4B}"/>
                  </a:ext>
                </a:extLst>
              </p:cNvPr>
              <p:cNvSpPr>
                <a:spLocks/>
              </p:cNvSpPr>
              <p:nvPr/>
            </p:nvSpPr>
            <p:spPr bwMode="auto">
              <a:xfrm>
                <a:off x="3372" y="1920"/>
                <a:ext cx="264" cy="60"/>
              </a:xfrm>
              <a:custGeom>
                <a:avLst/>
                <a:gdLst>
                  <a:gd name="T0" fmla="*/ 0 w 264"/>
                  <a:gd name="T1" fmla="*/ 60 h 60"/>
                  <a:gd name="T2" fmla="*/ 132 w 264"/>
                  <a:gd name="T3" fmla="*/ 24 h 60"/>
                  <a:gd name="T4" fmla="*/ 204 w 264"/>
                  <a:gd name="T5" fmla="*/ 0 h 60"/>
                  <a:gd name="T6" fmla="*/ 264 w 264"/>
                  <a:gd name="T7" fmla="*/ 24 h 60"/>
                </a:gdLst>
                <a:ahLst/>
                <a:cxnLst>
                  <a:cxn ang="0">
                    <a:pos x="T0" y="T1"/>
                  </a:cxn>
                  <a:cxn ang="0">
                    <a:pos x="T2" y="T3"/>
                  </a:cxn>
                  <a:cxn ang="0">
                    <a:pos x="T4" y="T5"/>
                  </a:cxn>
                  <a:cxn ang="0">
                    <a:pos x="T6" y="T7"/>
                  </a:cxn>
                </a:cxnLst>
                <a:rect l="0" t="0" r="r" b="b"/>
                <a:pathLst>
                  <a:path w="264" h="60">
                    <a:moveTo>
                      <a:pt x="0" y="60"/>
                    </a:moveTo>
                    <a:cubicBezTo>
                      <a:pt x="44" y="47"/>
                      <a:pt x="88" y="37"/>
                      <a:pt x="132" y="24"/>
                    </a:cubicBezTo>
                    <a:cubicBezTo>
                      <a:pt x="156" y="17"/>
                      <a:pt x="204" y="0"/>
                      <a:pt x="204" y="0"/>
                    </a:cubicBezTo>
                    <a:cubicBezTo>
                      <a:pt x="257" y="13"/>
                      <a:pt x="240" y="0"/>
                      <a:pt x="264" y="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12" name="Freeform 44">
                <a:extLst>
                  <a:ext uri="{FF2B5EF4-FFF2-40B4-BE49-F238E27FC236}">
                    <a16:creationId xmlns:a16="http://schemas.microsoft.com/office/drawing/2014/main" id="{E41EC6EE-B22D-8848-A63E-1CD319CCF0FA}"/>
                  </a:ext>
                </a:extLst>
              </p:cNvPr>
              <p:cNvSpPr>
                <a:spLocks/>
              </p:cNvSpPr>
              <p:nvPr/>
            </p:nvSpPr>
            <p:spPr bwMode="auto">
              <a:xfrm>
                <a:off x="3252" y="1818"/>
                <a:ext cx="293" cy="196"/>
              </a:xfrm>
              <a:custGeom>
                <a:avLst/>
                <a:gdLst>
                  <a:gd name="T0" fmla="*/ 144 w 293"/>
                  <a:gd name="T1" fmla="*/ 162 h 196"/>
                  <a:gd name="T2" fmla="*/ 216 w 293"/>
                  <a:gd name="T3" fmla="*/ 138 h 196"/>
                  <a:gd name="T4" fmla="*/ 264 w 293"/>
                  <a:gd name="T5" fmla="*/ 78 h 196"/>
                  <a:gd name="T6" fmla="*/ 264 w 293"/>
                  <a:gd name="T7" fmla="*/ 6 h 196"/>
                  <a:gd name="T8" fmla="*/ 204 w 293"/>
                  <a:gd name="T9" fmla="*/ 18 h 196"/>
                  <a:gd name="T10" fmla="*/ 192 w 293"/>
                  <a:gd name="T11" fmla="*/ 114 h 196"/>
                  <a:gd name="T12" fmla="*/ 156 w 293"/>
                  <a:gd name="T13" fmla="*/ 138 h 196"/>
                  <a:gd name="T14" fmla="*/ 108 w 293"/>
                  <a:gd name="T15" fmla="*/ 186 h 196"/>
                  <a:gd name="T16" fmla="*/ 24 w 293"/>
                  <a:gd name="T17" fmla="*/ 126 h 196"/>
                  <a:gd name="T18" fmla="*/ 0 w 293"/>
                  <a:gd name="T19" fmla="*/ 90 h 196"/>
                  <a:gd name="T20" fmla="*/ 12 w 293"/>
                  <a:gd name="T21" fmla="*/ 54 h 196"/>
                  <a:gd name="T22" fmla="*/ 84 w 293"/>
                  <a:gd name="T23" fmla="*/ 138 h 196"/>
                  <a:gd name="T24" fmla="*/ 144 w 293"/>
                  <a:gd name="T25" fmla="*/ 1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196">
                    <a:moveTo>
                      <a:pt x="144" y="162"/>
                    </a:moveTo>
                    <a:cubicBezTo>
                      <a:pt x="168" y="154"/>
                      <a:pt x="208" y="162"/>
                      <a:pt x="216" y="138"/>
                    </a:cubicBezTo>
                    <a:cubicBezTo>
                      <a:pt x="233" y="88"/>
                      <a:pt x="217" y="109"/>
                      <a:pt x="264" y="78"/>
                    </a:cubicBezTo>
                    <a:cubicBezTo>
                      <a:pt x="267" y="68"/>
                      <a:pt x="293" y="16"/>
                      <a:pt x="264" y="6"/>
                    </a:cubicBezTo>
                    <a:cubicBezTo>
                      <a:pt x="245" y="0"/>
                      <a:pt x="224" y="14"/>
                      <a:pt x="204" y="18"/>
                    </a:cubicBezTo>
                    <a:cubicBezTo>
                      <a:pt x="200" y="50"/>
                      <a:pt x="204" y="84"/>
                      <a:pt x="192" y="114"/>
                    </a:cubicBezTo>
                    <a:cubicBezTo>
                      <a:pt x="187" y="127"/>
                      <a:pt x="165" y="127"/>
                      <a:pt x="156" y="138"/>
                    </a:cubicBezTo>
                    <a:cubicBezTo>
                      <a:pt x="109" y="196"/>
                      <a:pt x="187" y="160"/>
                      <a:pt x="108" y="186"/>
                    </a:cubicBezTo>
                    <a:cubicBezTo>
                      <a:pt x="0" y="150"/>
                      <a:pt x="56" y="190"/>
                      <a:pt x="24" y="126"/>
                    </a:cubicBezTo>
                    <a:cubicBezTo>
                      <a:pt x="18" y="113"/>
                      <a:pt x="8" y="102"/>
                      <a:pt x="0" y="90"/>
                    </a:cubicBezTo>
                    <a:cubicBezTo>
                      <a:pt x="4" y="78"/>
                      <a:pt x="1" y="60"/>
                      <a:pt x="12" y="54"/>
                    </a:cubicBezTo>
                    <a:cubicBezTo>
                      <a:pt x="60" y="30"/>
                      <a:pt x="69" y="125"/>
                      <a:pt x="84" y="138"/>
                    </a:cubicBezTo>
                    <a:cubicBezTo>
                      <a:pt x="101" y="152"/>
                      <a:pt x="124" y="154"/>
                      <a:pt x="144" y="162"/>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16" name="Freeform 48">
                <a:extLst>
                  <a:ext uri="{FF2B5EF4-FFF2-40B4-BE49-F238E27FC236}">
                    <a16:creationId xmlns:a16="http://schemas.microsoft.com/office/drawing/2014/main" id="{AF36D257-597D-CD4C-924A-4B871C22741D}"/>
                  </a:ext>
                </a:extLst>
              </p:cNvPr>
              <p:cNvSpPr>
                <a:spLocks/>
              </p:cNvSpPr>
              <p:nvPr/>
            </p:nvSpPr>
            <p:spPr bwMode="auto">
              <a:xfrm>
                <a:off x="3600" y="2460"/>
                <a:ext cx="129" cy="132"/>
              </a:xfrm>
              <a:custGeom>
                <a:avLst/>
                <a:gdLst>
                  <a:gd name="T0" fmla="*/ 0 w 129"/>
                  <a:gd name="T1" fmla="*/ 132 h 132"/>
                  <a:gd name="T2" fmla="*/ 72 w 129"/>
                  <a:gd name="T3" fmla="*/ 120 h 132"/>
                  <a:gd name="T4" fmla="*/ 120 w 129"/>
                  <a:gd name="T5" fmla="*/ 0 h 132"/>
                </a:gdLst>
                <a:ahLst/>
                <a:cxnLst>
                  <a:cxn ang="0">
                    <a:pos x="T0" y="T1"/>
                  </a:cxn>
                  <a:cxn ang="0">
                    <a:pos x="T2" y="T3"/>
                  </a:cxn>
                  <a:cxn ang="0">
                    <a:pos x="T4" y="T5"/>
                  </a:cxn>
                </a:cxnLst>
                <a:rect l="0" t="0" r="r" b="b"/>
                <a:pathLst>
                  <a:path w="129" h="132">
                    <a:moveTo>
                      <a:pt x="0" y="132"/>
                    </a:moveTo>
                    <a:cubicBezTo>
                      <a:pt x="24" y="128"/>
                      <a:pt x="49" y="128"/>
                      <a:pt x="72" y="120"/>
                    </a:cubicBezTo>
                    <a:cubicBezTo>
                      <a:pt x="129" y="101"/>
                      <a:pt x="120" y="48"/>
                      <a:pt x="12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19" name="Freeform 51">
                <a:extLst>
                  <a:ext uri="{FF2B5EF4-FFF2-40B4-BE49-F238E27FC236}">
                    <a16:creationId xmlns:a16="http://schemas.microsoft.com/office/drawing/2014/main" id="{4F839D47-CEEF-164A-917F-1022B1D023F2}"/>
                  </a:ext>
                </a:extLst>
              </p:cNvPr>
              <p:cNvSpPr>
                <a:spLocks/>
              </p:cNvSpPr>
              <p:nvPr/>
            </p:nvSpPr>
            <p:spPr bwMode="auto">
              <a:xfrm>
                <a:off x="2352" y="2112"/>
                <a:ext cx="722" cy="1097"/>
              </a:xfrm>
              <a:custGeom>
                <a:avLst/>
                <a:gdLst>
                  <a:gd name="T0" fmla="*/ 264 w 530"/>
                  <a:gd name="T1" fmla="*/ 744 h 821"/>
                  <a:gd name="T2" fmla="*/ 324 w 530"/>
                  <a:gd name="T3" fmla="*/ 300 h 821"/>
                  <a:gd name="T4" fmla="*/ 204 w 530"/>
                  <a:gd name="T5" fmla="*/ 168 h 821"/>
                  <a:gd name="T6" fmla="*/ 156 w 530"/>
                  <a:gd name="T7" fmla="*/ 132 h 821"/>
                  <a:gd name="T8" fmla="*/ 0 w 530"/>
                  <a:gd name="T9" fmla="*/ 0 h 821"/>
                </a:gdLst>
                <a:ahLst/>
                <a:cxnLst>
                  <a:cxn ang="0">
                    <a:pos x="T0" y="T1"/>
                  </a:cxn>
                  <a:cxn ang="0">
                    <a:pos x="T2" y="T3"/>
                  </a:cxn>
                  <a:cxn ang="0">
                    <a:pos x="T4" y="T5"/>
                  </a:cxn>
                  <a:cxn ang="0">
                    <a:pos x="T6" y="T7"/>
                  </a:cxn>
                  <a:cxn ang="0">
                    <a:pos x="T8" y="T9"/>
                  </a:cxn>
                </a:cxnLst>
                <a:rect l="0" t="0" r="r" b="b"/>
                <a:pathLst>
                  <a:path w="530" h="821">
                    <a:moveTo>
                      <a:pt x="264" y="744"/>
                    </a:moveTo>
                    <a:cubicBezTo>
                      <a:pt x="494" y="821"/>
                      <a:pt x="530" y="351"/>
                      <a:pt x="324" y="300"/>
                    </a:cubicBezTo>
                    <a:cubicBezTo>
                      <a:pt x="267" y="262"/>
                      <a:pt x="243" y="227"/>
                      <a:pt x="204" y="168"/>
                    </a:cubicBezTo>
                    <a:cubicBezTo>
                      <a:pt x="193" y="151"/>
                      <a:pt x="170" y="146"/>
                      <a:pt x="156" y="132"/>
                    </a:cubicBezTo>
                    <a:cubicBezTo>
                      <a:pt x="102" y="78"/>
                      <a:pt x="89"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25" name="Freeform 57">
                <a:extLst>
                  <a:ext uri="{FF2B5EF4-FFF2-40B4-BE49-F238E27FC236}">
                    <a16:creationId xmlns:a16="http://schemas.microsoft.com/office/drawing/2014/main" id="{28170CD3-BE30-DB43-8D2D-5B3D23D7FD33}"/>
                  </a:ext>
                </a:extLst>
              </p:cNvPr>
              <p:cNvSpPr>
                <a:spLocks/>
              </p:cNvSpPr>
              <p:nvPr/>
            </p:nvSpPr>
            <p:spPr bwMode="auto">
              <a:xfrm>
                <a:off x="2880" y="1776"/>
                <a:ext cx="335" cy="1324"/>
              </a:xfrm>
              <a:custGeom>
                <a:avLst/>
                <a:gdLst>
                  <a:gd name="T0" fmla="*/ 79 w 335"/>
                  <a:gd name="T1" fmla="*/ 1295 h 1324"/>
                  <a:gd name="T2" fmla="*/ 163 w 335"/>
                  <a:gd name="T3" fmla="*/ 1295 h 1324"/>
                  <a:gd name="T4" fmla="*/ 175 w 335"/>
                  <a:gd name="T5" fmla="*/ 1211 h 1324"/>
                  <a:gd name="T6" fmla="*/ 271 w 335"/>
                  <a:gd name="T7" fmla="*/ 1067 h 1324"/>
                  <a:gd name="T8" fmla="*/ 331 w 335"/>
                  <a:gd name="T9" fmla="*/ 779 h 1324"/>
                  <a:gd name="T10" fmla="*/ 319 w 335"/>
                  <a:gd name="T11" fmla="*/ 491 h 1324"/>
                  <a:gd name="T12" fmla="*/ 271 w 335"/>
                  <a:gd name="T13" fmla="*/ 419 h 1324"/>
                  <a:gd name="T14" fmla="*/ 259 w 335"/>
                  <a:gd name="T15" fmla="*/ 299 h 1324"/>
                  <a:gd name="T16" fmla="*/ 247 w 335"/>
                  <a:gd name="T17" fmla="*/ 251 h 1324"/>
                  <a:gd name="T18" fmla="*/ 211 w 335"/>
                  <a:gd name="T19" fmla="*/ 239 h 1324"/>
                  <a:gd name="T20" fmla="*/ 91 w 335"/>
                  <a:gd name="T21" fmla="*/ 191 h 1324"/>
                  <a:gd name="T22" fmla="*/ 55 w 335"/>
                  <a:gd name="T23" fmla="*/ 155 h 1324"/>
                  <a:gd name="T24" fmla="*/ 7 w 335"/>
                  <a:gd name="T25" fmla="*/ 107 h 1324"/>
                  <a:gd name="T26" fmla="*/ 31 w 335"/>
                  <a:gd name="T27" fmla="*/ 47 h 1324"/>
                  <a:gd name="T28" fmla="*/ 175 w 335"/>
                  <a:gd name="T29" fmla="*/ 119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1324">
                    <a:moveTo>
                      <a:pt x="79" y="1295"/>
                    </a:moveTo>
                    <a:cubicBezTo>
                      <a:pt x="98" y="1301"/>
                      <a:pt x="145" y="1324"/>
                      <a:pt x="163" y="1295"/>
                    </a:cubicBezTo>
                    <a:cubicBezTo>
                      <a:pt x="178" y="1271"/>
                      <a:pt x="168" y="1238"/>
                      <a:pt x="175" y="1211"/>
                    </a:cubicBezTo>
                    <a:cubicBezTo>
                      <a:pt x="191" y="1154"/>
                      <a:pt x="222" y="1100"/>
                      <a:pt x="271" y="1067"/>
                    </a:cubicBezTo>
                    <a:cubicBezTo>
                      <a:pt x="303" y="971"/>
                      <a:pt x="274" y="865"/>
                      <a:pt x="331" y="779"/>
                    </a:cubicBezTo>
                    <a:cubicBezTo>
                      <a:pt x="327" y="683"/>
                      <a:pt x="335" y="586"/>
                      <a:pt x="319" y="491"/>
                    </a:cubicBezTo>
                    <a:cubicBezTo>
                      <a:pt x="314" y="463"/>
                      <a:pt x="271" y="419"/>
                      <a:pt x="271" y="419"/>
                    </a:cubicBezTo>
                    <a:cubicBezTo>
                      <a:pt x="267" y="379"/>
                      <a:pt x="265" y="339"/>
                      <a:pt x="259" y="299"/>
                    </a:cubicBezTo>
                    <a:cubicBezTo>
                      <a:pt x="257" y="283"/>
                      <a:pt x="257" y="264"/>
                      <a:pt x="247" y="251"/>
                    </a:cubicBezTo>
                    <a:cubicBezTo>
                      <a:pt x="239" y="241"/>
                      <a:pt x="222" y="245"/>
                      <a:pt x="211" y="239"/>
                    </a:cubicBezTo>
                    <a:cubicBezTo>
                      <a:pt x="167" y="217"/>
                      <a:pt x="140" y="203"/>
                      <a:pt x="91" y="191"/>
                    </a:cubicBezTo>
                    <a:cubicBezTo>
                      <a:pt x="79" y="179"/>
                      <a:pt x="69" y="164"/>
                      <a:pt x="55" y="155"/>
                    </a:cubicBezTo>
                    <a:cubicBezTo>
                      <a:pt x="0" y="118"/>
                      <a:pt x="30" y="176"/>
                      <a:pt x="7" y="107"/>
                    </a:cubicBezTo>
                    <a:cubicBezTo>
                      <a:pt x="15" y="87"/>
                      <a:pt x="10" y="53"/>
                      <a:pt x="31" y="47"/>
                    </a:cubicBezTo>
                    <a:cubicBezTo>
                      <a:pt x="195" y="0"/>
                      <a:pt x="175" y="36"/>
                      <a:pt x="175"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32" name="Freeform 64">
                <a:extLst>
                  <a:ext uri="{FF2B5EF4-FFF2-40B4-BE49-F238E27FC236}">
                    <a16:creationId xmlns:a16="http://schemas.microsoft.com/office/drawing/2014/main" id="{91219810-91DD-D140-BC7F-0C0E6489EF9E}"/>
                  </a:ext>
                </a:extLst>
              </p:cNvPr>
              <p:cNvSpPr>
                <a:spLocks/>
              </p:cNvSpPr>
              <p:nvPr/>
            </p:nvSpPr>
            <p:spPr bwMode="auto">
              <a:xfrm>
                <a:off x="2352" y="2479"/>
                <a:ext cx="65" cy="113"/>
              </a:xfrm>
              <a:custGeom>
                <a:avLst/>
                <a:gdLst>
                  <a:gd name="T0" fmla="*/ 30 w 65"/>
                  <a:gd name="T1" fmla="*/ 35 h 113"/>
                  <a:gd name="T2" fmla="*/ 36 w 65"/>
                  <a:gd name="T3" fmla="*/ 5 h 113"/>
                  <a:gd name="T4" fmla="*/ 60 w 65"/>
                  <a:gd name="T5" fmla="*/ 11 h 113"/>
                  <a:gd name="T6" fmla="*/ 54 w 65"/>
                  <a:gd name="T7" fmla="*/ 59 h 113"/>
                  <a:gd name="T8" fmla="*/ 18 w 65"/>
                  <a:gd name="T9" fmla="*/ 53 h 113"/>
                  <a:gd name="T10" fmla="*/ 24 w 65"/>
                  <a:gd name="T11" fmla="*/ 35 h 113"/>
                  <a:gd name="T12" fmla="*/ 30 w 65"/>
                  <a:gd name="T13" fmla="*/ 53 h 113"/>
                  <a:gd name="T14" fmla="*/ 24 w 65"/>
                  <a:gd name="T15" fmla="*/ 107 h 113"/>
                  <a:gd name="T16" fmla="*/ 6 w 65"/>
                  <a:gd name="T17" fmla="*/ 101 h 113"/>
                  <a:gd name="T18" fmla="*/ 0 w 65"/>
                  <a:gd name="T19" fmla="*/ 77 h 113"/>
                  <a:gd name="T20" fmla="*/ 30 w 65"/>
                  <a:gd name="T21"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3">
                    <a:moveTo>
                      <a:pt x="30" y="35"/>
                    </a:moveTo>
                    <a:cubicBezTo>
                      <a:pt x="32" y="25"/>
                      <a:pt x="28" y="11"/>
                      <a:pt x="36" y="5"/>
                    </a:cubicBezTo>
                    <a:cubicBezTo>
                      <a:pt x="42" y="0"/>
                      <a:pt x="57" y="3"/>
                      <a:pt x="60" y="11"/>
                    </a:cubicBezTo>
                    <a:cubicBezTo>
                      <a:pt x="65" y="26"/>
                      <a:pt x="56" y="43"/>
                      <a:pt x="54" y="59"/>
                    </a:cubicBezTo>
                    <a:cubicBezTo>
                      <a:pt x="42" y="57"/>
                      <a:pt x="27" y="61"/>
                      <a:pt x="18" y="53"/>
                    </a:cubicBezTo>
                    <a:cubicBezTo>
                      <a:pt x="13" y="49"/>
                      <a:pt x="18" y="35"/>
                      <a:pt x="24" y="35"/>
                    </a:cubicBezTo>
                    <a:cubicBezTo>
                      <a:pt x="30" y="35"/>
                      <a:pt x="28" y="47"/>
                      <a:pt x="30" y="53"/>
                    </a:cubicBezTo>
                    <a:cubicBezTo>
                      <a:pt x="28" y="71"/>
                      <a:pt x="32" y="91"/>
                      <a:pt x="24" y="107"/>
                    </a:cubicBezTo>
                    <a:cubicBezTo>
                      <a:pt x="21" y="113"/>
                      <a:pt x="10" y="106"/>
                      <a:pt x="6" y="101"/>
                    </a:cubicBezTo>
                    <a:cubicBezTo>
                      <a:pt x="1" y="95"/>
                      <a:pt x="2" y="85"/>
                      <a:pt x="0" y="77"/>
                    </a:cubicBezTo>
                    <a:cubicBezTo>
                      <a:pt x="27" y="59"/>
                      <a:pt x="15" y="72"/>
                      <a:pt x="30" y="35"/>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0833" name="Freeform 65">
                <a:extLst>
                  <a:ext uri="{FF2B5EF4-FFF2-40B4-BE49-F238E27FC236}">
                    <a16:creationId xmlns:a16="http://schemas.microsoft.com/office/drawing/2014/main" id="{E2B81B61-6EF8-B045-B311-614524AAAA7E}"/>
                  </a:ext>
                </a:extLst>
              </p:cNvPr>
              <p:cNvSpPr>
                <a:spLocks/>
              </p:cNvSpPr>
              <p:nvPr/>
            </p:nvSpPr>
            <p:spPr bwMode="auto">
              <a:xfrm>
                <a:off x="2304" y="2727"/>
                <a:ext cx="75" cy="87"/>
              </a:xfrm>
              <a:custGeom>
                <a:avLst/>
                <a:gdLst>
                  <a:gd name="T0" fmla="*/ 48 w 75"/>
                  <a:gd name="T1" fmla="*/ 45 h 87"/>
                  <a:gd name="T2" fmla="*/ 60 w 75"/>
                  <a:gd name="T3" fmla="*/ 81 h 87"/>
                  <a:gd name="T4" fmla="*/ 54 w 75"/>
                  <a:gd name="T5" fmla="*/ 63 h 87"/>
                  <a:gd name="T6" fmla="*/ 42 w 75"/>
                  <a:gd name="T7" fmla="*/ 45 h 87"/>
                  <a:gd name="T8" fmla="*/ 18 w 75"/>
                  <a:gd name="T9" fmla="*/ 51 h 87"/>
                  <a:gd name="T10" fmla="*/ 24 w 75"/>
                  <a:gd name="T11" fmla="*/ 69 h 87"/>
                  <a:gd name="T12" fmla="*/ 54 w 75"/>
                  <a:gd name="T13" fmla="*/ 63 h 87"/>
                  <a:gd name="T14" fmla="*/ 0 w 75"/>
                  <a:gd name="T15" fmla="*/ 21 h 87"/>
                  <a:gd name="T16" fmla="*/ 24 w 75"/>
                  <a:gd name="T17" fmla="*/ 69 h 87"/>
                  <a:gd name="T18" fmla="*/ 48 w 75"/>
                  <a:gd name="T19"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7">
                    <a:moveTo>
                      <a:pt x="48" y="45"/>
                    </a:moveTo>
                    <a:cubicBezTo>
                      <a:pt x="52" y="57"/>
                      <a:pt x="56" y="69"/>
                      <a:pt x="60" y="81"/>
                    </a:cubicBezTo>
                    <a:cubicBezTo>
                      <a:pt x="62" y="87"/>
                      <a:pt x="56" y="69"/>
                      <a:pt x="54" y="63"/>
                    </a:cubicBezTo>
                    <a:cubicBezTo>
                      <a:pt x="52" y="56"/>
                      <a:pt x="46" y="51"/>
                      <a:pt x="42" y="45"/>
                    </a:cubicBezTo>
                    <a:cubicBezTo>
                      <a:pt x="34" y="47"/>
                      <a:pt x="23" y="44"/>
                      <a:pt x="18" y="51"/>
                    </a:cubicBezTo>
                    <a:cubicBezTo>
                      <a:pt x="14" y="56"/>
                      <a:pt x="18" y="67"/>
                      <a:pt x="24" y="69"/>
                    </a:cubicBezTo>
                    <a:cubicBezTo>
                      <a:pt x="34" y="72"/>
                      <a:pt x="44" y="65"/>
                      <a:pt x="54" y="63"/>
                    </a:cubicBezTo>
                    <a:cubicBezTo>
                      <a:pt x="75" y="0"/>
                      <a:pt x="55" y="15"/>
                      <a:pt x="0" y="21"/>
                    </a:cubicBezTo>
                    <a:cubicBezTo>
                      <a:pt x="1" y="26"/>
                      <a:pt x="4" y="72"/>
                      <a:pt x="24" y="69"/>
                    </a:cubicBezTo>
                    <a:cubicBezTo>
                      <a:pt x="35" y="67"/>
                      <a:pt x="40" y="53"/>
                      <a:pt x="48" y="45"/>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60781"/>
                                        </p:tgtEl>
                                        <p:attrNameLst>
                                          <p:attrName>style.visibility</p:attrName>
                                        </p:attrNameLst>
                                      </p:cBhvr>
                                      <p:to>
                                        <p:strVal val="visible"/>
                                      </p:to>
                                    </p:set>
                                    <p:anim calcmode="lin" valueType="num">
                                      <p:cBhvr>
                                        <p:cTn id="7" dur="1000" fill="hold"/>
                                        <p:tgtEl>
                                          <p:spTgt spid="160781"/>
                                        </p:tgtEl>
                                        <p:attrNameLst>
                                          <p:attrName>ppt_w</p:attrName>
                                        </p:attrNameLst>
                                      </p:cBhvr>
                                      <p:tavLst>
                                        <p:tav tm="0">
                                          <p:val>
                                            <p:fltVal val="0"/>
                                          </p:val>
                                        </p:tav>
                                        <p:tav tm="100000">
                                          <p:val>
                                            <p:strVal val="#ppt_w"/>
                                          </p:val>
                                        </p:tav>
                                      </p:tavLst>
                                    </p:anim>
                                    <p:anim calcmode="lin" valueType="num">
                                      <p:cBhvr>
                                        <p:cTn id="8" dur="1000" fill="hold"/>
                                        <p:tgtEl>
                                          <p:spTgt spid="160781"/>
                                        </p:tgtEl>
                                        <p:attrNameLst>
                                          <p:attrName>ppt_h</p:attrName>
                                        </p:attrNameLst>
                                      </p:cBhvr>
                                      <p:tavLst>
                                        <p:tav tm="0">
                                          <p:val>
                                            <p:fltVal val="0"/>
                                          </p:val>
                                        </p:tav>
                                        <p:tav tm="100000">
                                          <p:val>
                                            <p:strVal val="#ppt_h"/>
                                          </p:val>
                                        </p:tav>
                                      </p:tavLst>
                                    </p:anim>
                                    <p:anim calcmode="lin" valueType="num">
                                      <p:cBhvr>
                                        <p:cTn id="9" dur="1000" fill="hold"/>
                                        <p:tgtEl>
                                          <p:spTgt spid="16078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6078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60836"/>
                                        </p:tgtEl>
                                        <p:attrNameLst>
                                          <p:attrName>style.visibility</p:attrName>
                                        </p:attrNameLst>
                                      </p:cBhvr>
                                      <p:to>
                                        <p:strVal val="visible"/>
                                      </p:to>
                                    </p:set>
                                    <p:anim calcmode="lin" valueType="num">
                                      <p:cBhvr>
                                        <p:cTn id="15" dur="500" fill="hold"/>
                                        <p:tgtEl>
                                          <p:spTgt spid="160836"/>
                                        </p:tgtEl>
                                        <p:attrNameLst>
                                          <p:attrName>ppt_w</p:attrName>
                                        </p:attrNameLst>
                                      </p:cBhvr>
                                      <p:tavLst>
                                        <p:tav tm="0">
                                          <p:val>
                                            <p:fltVal val="0"/>
                                          </p:val>
                                        </p:tav>
                                        <p:tav tm="100000">
                                          <p:val>
                                            <p:strVal val="#ppt_w"/>
                                          </p:val>
                                        </p:tav>
                                      </p:tavLst>
                                    </p:anim>
                                    <p:anim calcmode="lin" valueType="num">
                                      <p:cBhvr>
                                        <p:cTn id="16" dur="500" fill="hold"/>
                                        <p:tgtEl>
                                          <p:spTgt spid="160836"/>
                                        </p:tgtEl>
                                        <p:attrNameLst>
                                          <p:attrName>ppt_h</p:attrName>
                                        </p:attrNameLst>
                                      </p:cBhvr>
                                      <p:tavLst>
                                        <p:tav tm="0">
                                          <p:val>
                                            <p:fltVal val="0"/>
                                          </p:val>
                                        </p:tav>
                                        <p:tav tm="100000">
                                          <p:val>
                                            <p:strVal val="#ppt_h"/>
                                          </p:val>
                                        </p:tav>
                                      </p:tavLst>
                                    </p:anim>
                                    <p:anim calcmode="lin" valueType="num">
                                      <p:cBhvr>
                                        <p:cTn id="17" dur="500" fill="hold"/>
                                        <p:tgtEl>
                                          <p:spTgt spid="160836"/>
                                        </p:tgtEl>
                                        <p:attrNameLst>
                                          <p:attrName>ppt_x</p:attrName>
                                        </p:attrNameLst>
                                      </p:cBhvr>
                                      <p:tavLst>
                                        <p:tav tm="0">
                                          <p:val>
                                            <p:fltVal val="0.5"/>
                                          </p:val>
                                        </p:tav>
                                        <p:tav tm="100000">
                                          <p:val>
                                            <p:strVal val="#ppt_x"/>
                                          </p:val>
                                        </p:tav>
                                      </p:tavLst>
                                    </p:anim>
                                    <p:anim calcmode="lin" valueType="num">
                                      <p:cBhvr>
                                        <p:cTn id="18" dur="500" fill="hold"/>
                                        <p:tgtEl>
                                          <p:spTgt spid="16083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60837"/>
                                        </p:tgtEl>
                                        <p:attrNameLst>
                                          <p:attrName>style.visibility</p:attrName>
                                        </p:attrNameLst>
                                      </p:cBhvr>
                                      <p:to>
                                        <p:strVal val="visible"/>
                                      </p:to>
                                    </p:set>
                                    <p:anim calcmode="lin" valueType="num">
                                      <p:cBhvr additive="base">
                                        <p:cTn id="23" dur="500" fill="hold"/>
                                        <p:tgtEl>
                                          <p:spTgt spid="160837"/>
                                        </p:tgtEl>
                                        <p:attrNameLst>
                                          <p:attrName>ppt_x</p:attrName>
                                        </p:attrNameLst>
                                      </p:cBhvr>
                                      <p:tavLst>
                                        <p:tav tm="0">
                                          <p:val>
                                            <p:strVal val="1+#ppt_w/2"/>
                                          </p:val>
                                        </p:tav>
                                        <p:tav tm="100000">
                                          <p:val>
                                            <p:strVal val="#ppt_x"/>
                                          </p:val>
                                        </p:tav>
                                      </p:tavLst>
                                    </p:anim>
                                    <p:anim calcmode="lin" valueType="num">
                                      <p:cBhvr additive="base">
                                        <p:cTn id="24" dur="500" fill="hold"/>
                                        <p:tgtEl>
                                          <p:spTgt spid="1608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oliennummernplatzhalter 1">
            <a:extLst>
              <a:ext uri="{FF2B5EF4-FFF2-40B4-BE49-F238E27FC236}">
                <a16:creationId xmlns:a16="http://schemas.microsoft.com/office/drawing/2014/main" id="{37AA42AA-7399-0948-86E3-A998222A832A}"/>
              </a:ext>
            </a:extLst>
          </p:cNvPr>
          <p:cNvSpPr>
            <a:spLocks noGrp="1"/>
          </p:cNvSpPr>
          <p:nvPr>
            <p:ph type="sldNum" sz="quarter" idx="10"/>
          </p:nvPr>
        </p:nvSpPr>
        <p:spPr/>
        <p:txBody>
          <a:bodyPr/>
          <a:lstStyle/>
          <a:p>
            <a:fld id="{158428D2-4E26-DD40-B1D2-7B82A382B9AD}" type="slidenum">
              <a:rPr lang="de-DE" altLang="de-DE"/>
              <a:pPr/>
              <a:t>20</a:t>
            </a:fld>
            <a:endParaRPr lang="de-DE" altLang="de-DE" b="0"/>
          </a:p>
        </p:txBody>
      </p:sp>
      <p:graphicFrame>
        <p:nvGraphicFramePr>
          <p:cNvPr id="165890" name="Object 2">
            <a:extLst>
              <a:ext uri="{FF2B5EF4-FFF2-40B4-BE49-F238E27FC236}">
                <a16:creationId xmlns:a16="http://schemas.microsoft.com/office/drawing/2014/main" id="{D89316E3-C653-A445-9850-5565A229AC4E}"/>
              </a:ext>
            </a:extLst>
          </p:cNvPr>
          <p:cNvGraphicFramePr>
            <a:graphicFrameLocks noChangeAspect="1"/>
          </p:cNvGraphicFramePr>
          <p:nvPr/>
        </p:nvGraphicFramePr>
        <p:xfrm>
          <a:off x="3733800" y="2895600"/>
          <a:ext cx="2133600" cy="1981200"/>
        </p:xfrm>
        <a:graphic>
          <a:graphicData uri="http://schemas.openxmlformats.org/presentationml/2006/ole">
            <mc:AlternateContent xmlns:mc="http://schemas.openxmlformats.org/markup-compatibility/2006">
              <mc:Choice xmlns:v="urn:schemas-microsoft-com:vml" Requires="v">
                <p:oleObj spid="_x0000_s165991" name="Clip" r:id="rId4" imgW="17589500" imgH="15532100" progId="MS_ClipArt_Gallery.2">
                  <p:embed/>
                </p:oleObj>
              </mc:Choice>
              <mc:Fallback>
                <p:oleObj name="Clip" r:id="rId4" imgW="17589500" imgH="15532100" progId="MS_ClipArt_Gallery.2">
                  <p:embed/>
                  <p:pic>
                    <p:nvPicPr>
                      <p:cNvPr id="0" name="Object 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3733800" y="2895600"/>
                        <a:ext cx="21336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5892" name="AutoShape 4">
            <a:extLst>
              <a:ext uri="{FF2B5EF4-FFF2-40B4-BE49-F238E27FC236}">
                <a16:creationId xmlns:a16="http://schemas.microsoft.com/office/drawing/2014/main" id="{B370F0B9-82D4-E44B-B65F-C5A0B39146E2}"/>
              </a:ext>
            </a:extLst>
          </p:cNvPr>
          <p:cNvSpPr>
            <a:spLocks noChangeArrowheads="1"/>
          </p:cNvSpPr>
          <p:nvPr/>
        </p:nvSpPr>
        <p:spPr bwMode="auto">
          <a:xfrm>
            <a:off x="685800" y="5867400"/>
            <a:ext cx="3581400" cy="6858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Kameralistischer Haushalt</a:t>
            </a:r>
          </a:p>
        </p:txBody>
      </p:sp>
      <p:sp>
        <p:nvSpPr>
          <p:cNvPr id="165895" name="AutoShape 7">
            <a:extLst>
              <a:ext uri="{FF2B5EF4-FFF2-40B4-BE49-F238E27FC236}">
                <a16:creationId xmlns:a16="http://schemas.microsoft.com/office/drawing/2014/main" id="{4A1EA89B-0443-E14C-8A0E-D41231419388}"/>
              </a:ext>
            </a:extLst>
          </p:cNvPr>
          <p:cNvSpPr>
            <a:spLocks noChangeArrowheads="1"/>
          </p:cNvSpPr>
          <p:nvPr/>
        </p:nvSpPr>
        <p:spPr bwMode="auto">
          <a:xfrm>
            <a:off x="304800" y="4267200"/>
            <a:ext cx="2438400" cy="6096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Detailsteuerung</a:t>
            </a:r>
          </a:p>
        </p:txBody>
      </p:sp>
      <p:sp>
        <p:nvSpPr>
          <p:cNvPr id="165898" name="AutoShape 10">
            <a:extLst>
              <a:ext uri="{FF2B5EF4-FFF2-40B4-BE49-F238E27FC236}">
                <a16:creationId xmlns:a16="http://schemas.microsoft.com/office/drawing/2014/main" id="{03EF0B6D-97E7-2941-A088-86B32AA3475D}"/>
              </a:ext>
            </a:extLst>
          </p:cNvPr>
          <p:cNvSpPr>
            <a:spLocks noChangeArrowheads="1"/>
          </p:cNvSpPr>
          <p:nvPr/>
        </p:nvSpPr>
        <p:spPr bwMode="auto">
          <a:xfrm>
            <a:off x="457200" y="2590800"/>
            <a:ext cx="914400" cy="6096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ZVS</a:t>
            </a:r>
          </a:p>
        </p:txBody>
      </p:sp>
      <p:sp>
        <p:nvSpPr>
          <p:cNvPr id="165901" name="AutoShape 13">
            <a:extLst>
              <a:ext uri="{FF2B5EF4-FFF2-40B4-BE49-F238E27FC236}">
                <a16:creationId xmlns:a16="http://schemas.microsoft.com/office/drawing/2014/main" id="{76BD2735-2170-4B42-A539-C4084A267775}"/>
              </a:ext>
            </a:extLst>
          </p:cNvPr>
          <p:cNvSpPr>
            <a:spLocks noChangeArrowheads="1"/>
          </p:cNvSpPr>
          <p:nvPr/>
        </p:nvSpPr>
        <p:spPr bwMode="auto">
          <a:xfrm>
            <a:off x="6934200" y="3505200"/>
            <a:ext cx="1752600" cy="6096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Dienstrecht</a:t>
            </a:r>
          </a:p>
        </p:txBody>
      </p:sp>
      <p:sp>
        <p:nvSpPr>
          <p:cNvPr id="165904" name="AutoShape 16">
            <a:extLst>
              <a:ext uri="{FF2B5EF4-FFF2-40B4-BE49-F238E27FC236}">
                <a16:creationId xmlns:a16="http://schemas.microsoft.com/office/drawing/2014/main" id="{CDC22047-7668-484D-B9B2-E9D983B78D19}"/>
              </a:ext>
            </a:extLst>
          </p:cNvPr>
          <p:cNvSpPr>
            <a:spLocks noChangeArrowheads="1"/>
          </p:cNvSpPr>
          <p:nvPr/>
        </p:nvSpPr>
        <p:spPr bwMode="auto">
          <a:xfrm>
            <a:off x="457200" y="1371600"/>
            <a:ext cx="2895600" cy="6858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Kapazitätsverordnung</a:t>
            </a:r>
          </a:p>
        </p:txBody>
      </p:sp>
      <p:sp>
        <p:nvSpPr>
          <p:cNvPr id="165907" name="AutoShape 19">
            <a:extLst>
              <a:ext uri="{FF2B5EF4-FFF2-40B4-BE49-F238E27FC236}">
                <a16:creationId xmlns:a16="http://schemas.microsoft.com/office/drawing/2014/main" id="{8C3F2620-B92D-2D49-A2BA-15A469C05A33}"/>
              </a:ext>
            </a:extLst>
          </p:cNvPr>
          <p:cNvSpPr>
            <a:spLocks noChangeArrowheads="1"/>
          </p:cNvSpPr>
          <p:nvPr/>
        </p:nvSpPr>
        <p:spPr bwMode="auto">
          <a:xfrm>
            <a:off x="914400" y="381000"/>
            <a:ext cx="2971800" cy="6096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Ex Ante Steuerung</a:t>
            </a:r>
          </a:p>
        </p:txBody>
      </p:sp>
      <p:sp>
        <p:nvSpPr>
          <p:cNvPr id="165910" name="AutoShape 22">
            <a:extLst>
              <a:ext uri="{FF2B5EF4-FFF2-40B4-BE49-F238E27FC236}">
                <a16:creationId xmlns:a16="http://schemas.microsoft.com/office/drawing/2014/main" id="{EA265C5A-FEDB-BB45-9A43-76099134C0E4}"/>
              </a:ext>
            </a:extLst>
          </p:cNvPr>
          <p:cNvSpPr>
            <a:spLocks noChangeArrowheads="1"/>
          </p:cNvSpPr>
          <p:nvPr/>
        </p:nvSpPr>
        <p:spPr bwMode="auto">
          <a:xfrm>
            <a:off x="4953000" y="381000"/>
            <a:ext cx="3581400" cy="6096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Gruppenproporz in Gremien</a:t>
            </a:r>
          </a:p>
        </p:txBody>
      </p:sp>
      <p:sp>
        <p:nvSpPr>
          <p:cNvPr id="165913" name="AutoShape 25">
            <a:extLst>
              <a:ext uri="{FF2B5EF4-FFF2-40B4-BE49-F238E27FC236}">
                <a16:creationId xmlns:a16="http://schemas.microsoft.com/office/drawing/2014/main" id="{4BCBA9E0-A35D-ED44-8F39-602CB9F70DA5}"/>
              </a:ext>
            </a:extLst>
          </p:cNvPr>
          <p:cNvSpPr>
            <a:spLocks noChangeArrowheads="1"/>
          </p:cNvSpPr>
          <p:nvPr/>
        </p:nvSpPr>
        <p:spPr bwMode="auto">
          <a:xfrm>
            <a:off x="5638800" y="1905000"/>
            <a:ext cx="2971800" cy="6223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Gleichheitsfiktion</a:t>
            </a:r>
          </a:p>
        </p:txBody>
      </p:sp>
      <p:sp>
        <p:nvSpPr>
          <p:cNvPr id="165916" name="AutoShape 28">
            <a:extLst>
              <a:ext uri="{FF2B5EF4-FFF2-40B4-BE49-F238E27FC236}">
                <a16:creationId xmlns:a16="http://schemas.microsoft.com/office/drawing/2014/main" id="{6DB61DFC-B68E-EB45-BC33-F9DAC792BCDB}"/>
              </a:ext>
            </a:extLst>
          </p:cNvPr>
          <p:cNvSpPr>
            <a:spLocks noChangeArrowheads="1"/>
          </p:cNvSpPr>
          <p:nvPr/>
        </p:nvSpPr>
        <p:spPr bwMode="auto">
          <a:xfrm>
            <a:off x="4953000" y="5791200"/>
            <a:ext cx="3505200" cy="533400"/>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Rahmenprüfungsordnung</a:t>
            </a:r>
          </a:p>
        </p:txBody>
      </p:sp>
      <p:grpSp>
        <p:nvGrpSpPr>
          <p:cNvPr id="165981" name="Group 93">
            <a:extLst>
              <a:ext uri="{FF2B5EF4-FFF2-40B4-BE49-F238E27FC236}">
                <a16:creationId xmlns:a16="http://schemas.microsoft.com/office/drawing/2014/main" id="{093F1938-D079-5347-BB2F-CE2683119F36}"/>
              </a:ext>
            </a:extLst>
          </p:cNvPr>
          <p:cNvGrpSpPr>
            <a:grpSpLocks/>
          </p:cNvGrpSpPr>
          <p:nvPr/>
        </p:nvGrpSpPr>
        <p:grpSpPr bwMode="auto">
          <a:xfrm>
            <a:off x="457200" y="4419600"/>
            <a:ext cx="2895600" cy="838200"/>
            <a:chOff x="288" y="2784"/>
            <a:chExt cx="1824" cy="528"/>
          </a:xfrm>
        </p:grpSpPr>
        <p:sp>
          <p:nvSpPr>
            <p:cNvPr id="165896" name="Line 8">
              <a:extLst>
                <a:ext uri="{FF2B5EF4-FFF2-40B4-BE49-F238E27FC236}">
                  <a16:creationId xmlns:a16="http://schemas.microsoft.com/office/drawing/2014/main" id="{5DFAAEFF-3E95-B14C-AC4C-40D37D2ED96F}"/>
                </a:ext>
              </a:extLst>
            </p:cNvPr>
            <p:cNvSpPr>
              <a:spLocks noChangeShapeType="1"/>
            </p:cNvSpPr>
            <p:nvPr/>
          </p:nvSpPr>
          <p:spPr bwMode="auto">
            <a:xfrm flipV="1">
              <a:off x="1872" y="2784"/>
              <a:ext cx="240" cy="48"/>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5953" name="AutoShape 65">
              <a:extLst>
                <a:ext uri="{FF2B5EF4-FFF2-40B4-BE49-F238E27FC236}">
                  <a16:creationId xmlns:a16="http://schemas.microsoft.com/office/drawing/2014/main" id="{6E90736E-1D4D-7548-B62C-8A3CEAB172B9}"/>
                </a:ext>
              </a:extLst>
            </p:cNvPr>
            <p:cNvSpPr>
              <a:spLocks noChangeArrowheads="1"/>
            </p:cNvSpPr>
            <p:nvPr/>
          </p:nvSpPr>
          <p:spPr bwMode="auto">
            <a:xfrm>
              <a:off x="288" y="2832"/>
              <a:ext cx="1536" cy="48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Grobsteuerung und </a:t>
              </a:r>
            </a:p>
            <a:p>
              <a:pPr algn="ctr"/>
              <a:r>
                <a:rPr lang="de-DE" altLang="de-DE"/>
                <a:t>Rahmensetzung</a:t>
              </a:r>
            </a:p>
          </p:txBody>
        </p:sp>
      </p:grpSp>
      <p:grpSp>
        <p:nvGrpSpPr>
          <p:cNvPr id="165980" name="Group 92">
            <a:extLst>
              <a:ext uri="{FF2B5EF4-FFF2-40B4-BE49-F238E27FC236}">
                <a16:creationId xmlns:a16="http://schemas.microsoft.com/office/drawing/2014/main" id="{6A3D31F7-55F5-1E4C-8CAD-120D514C2538}"/>
              </a:ext>
            </a:extLst>
          </p:cNvPr>
          <p:cNvGrpSpPr>
            <a:grpSpLocks/>
          </p:cNvGrpSpPr>
          <p:nvPr/>
        </p:nvGrpSpPr>
        <p:grpSpPr bwMode="auto">
          <a:xfrm>
            <a:off x="5105400" y="2133600"/>
            <a:ext cx="3733800" cy="1066800"/>
            <a:chOff x="3216" y="1344"/>
            <a:chExt cx="2352" cy="672"/>
          </a:xfrm>
        </p:grpSpPr>
        <p:sp>
          <p:nvSpPr>
            <p:cNvPr id="165914" name="Line 26">
              <a:extLst>
                <a:ext uri="{FF2B5EF4-FFF2-40B4-BE49-F238E27FC236}">
                  <a16:creationId xmlns:a16="http://schemas.microsoft.com/office/drawing/2014/main" id="{8F4F90CE-0070-B542-BFDA-561C12E8C426}"/>
                </a:ext>
              </a:extLst>
            </p:cNvPr>
            <p:cNvSpPr>
              <a:spLocks noChangeShapeType="1"/>
            </p:cNvSpPr>
            <p:nvPr/>
          </p:nvSpPr>
          <p:spPr bwMode="auto">
            <a:xfrm flipH="1">
              <a:off x="3648" y="1776"/>
              <a:ext cx="240" cy="24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65956" name="AutoShape 68">
              <a:extLst>
                <a:ext uri="{FF2B5EF4-FFF2-40B4-BE49-F238E27FC236}">
                  <a16:creationId xmlns:a16="http://schemas.microsoft.com/office/drawing/2014/main" id="{049A6896-51D8-F541-99F8-4EB3FE102D4D}"/>
                </a:ext>
              </a:extLst>
            </p:cNvPr>
            <p:cNvSpPr>
              <a:spLocks noChangeArrowheads="1"/>
            </p:cNvSpPr>
            <p:nvPr/>
          </p:nvSpPr>
          <p:spPr bwMode="auto">
            <a:xfrm>
              <a:off x="3216" y="1344"/>
              <a:ext cx="2352" cy="392"/>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Profilierung + Transparenz</a:t>
              </a:r>
            </a:p>
          </p:txBody>
        </p:sp>
      </p:grpSp>
      <p:grpSp>
        <p:nvGrpSpPr>
          <p:cNvPr id="165987" name="Group 99">
            <a:extLst>
              <a:ext uri="{FF2B5EF4-FFF2-40B4-BE49-F238E27FC236}">
                <a16:creationId xmlns:a16="http://schemas.microsoft.com/office/drawing/2014/main" id="{835CCC96-A3F2-3B4B-A972-656490A101F8}"/>
              </a:ext>
            </a:extLst>
          </p:cNvPr>
          <p:cNvGrpSpPr>
            <a:grpSpLocks/>
          </p:cNvGrpSpPr>
          <p:nvPr/>
        </p:nvGrpSpPr>
        <p:grpSpPr bwMode="auto">
          <a:xfrm>
            <a:off x="5943600" y="3733800"/>
            <a:ext cx="2895600" cy="1219200"/>
            <a:chOff x="5760" y="2208"/>
            <a:chExt cx="1824" cy="768"/>
          </a:xfrm>
        </p:grpSpPr>
        <p:sp>
          <p:nvSpPr>
            <p:cNvPr id="165957" name="AutoShape 69">
              <a:extLst>
                <a:ext uri="{FF2B5EF4-FFF2-40B4-BE49-F238E27FC236}">
                  <a16:creationId xmlns:a16="http://schemas.microsoft.com/office/drawing/2014/main" id="{584B9B58-040A-5342-94A0-3C13C42413BA}"/>
                </a:ext>
              </a:extLst>
            </p:cNvPr>
            <p:cNvSpPr>
              <a:spLocks noChangeArrowheads="1"/>
            </p:cNvSpPr>
            <p:nvPr/>
          </p:nvSpPr>
          <p:spPr bwMode="auto">
            <a:xfrm>
              <a:off x="6240" y="2208"/>
              <a:ext cx="1344" cy="76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Personalhoheit</a:t>
              </a:r>
            </a:p>
            <a:p>
              <a:pPr algn="ctr"/>
              <a:r>
                <a:rPr lang="de-DE" altLang="de-DE"/>
                <a:t> der Hochschule</a:t>
              </a:r>
            </a:p>
          </p:txBody>
        </p:sp>
        <p:sp>
          <p:nvSpPr>
            <p:cNvPr id="165973" name="Line 85">
              <a:extLst>
                <a:ext uri="{FF2B5EF4-FFF2-40B4-BE49-F238E27FC236}">
                  <a16:creationId xmlns:a16="http://schemas.microsoft.com/office/drawing/2014/main" id="{64D0B805-ED6D-AB4D-9DC9-12806150DD05}"/>
                </a:ext>
              </a:extLst>
            </p:cNvPr>
            <p:cNvSpPr>
              <a:spLocks noChangeShapeType="1"/>
            </p:cNvSpPr>
            <p:nvPr/>
          </p:nvSpPr>
          <p:spPr bwMode="auto">
            <a:xfrm>
              <a:off x="5760" y="2640"/>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5986" name="Group 98">
            <a:extLst>
              <a:ext uri="{FF2B5EF4-FFF2-40B4-BE49-F238E27FC236}">
                <a16:creationId xmlns:a16="http://schemas.microsoft.com/office/drawing/2014/main" id="{0119F194-0B5F-494C-8194-D051C554A336}"/>
              </a:ext>
            </a:extLst>
          </p:cNvPr>
          <p:cNvGrpSpPr>
            <a:grpSpLocks/>
          </p:cNvGrpSpPr>
          <p:nvPr/>
        </p:nvGrpSpPr>
        <p:grpSpPr bwMode="auto">
          <a:xfrm>
            <a:off x="4800600" y="533400"/>
            <a:ext cx="3733800" cy="2209800"/>
            <a:chOff x="6144" y="-624"/>
            <a:chExt cx="2352" cy="1392"/>
          </a:xfrm>
        </p:grpSpPr>
        <p:sp>
          <p:nvSpPr>
            <p:cNvPr id="165955" name="AutoShape 67">
              <a:extLst>
                <a:ext uri="{FF2B5EF4-FFF2-40B4-BE49-F238E27FC236}">
                  <a16:creationId xmlns:a16="http://schemas.microsoft.com/office/drawing/2014/main" id="{8067481D-E5FF-0E41-9250-A61A6A45DAB8}"/>
                </a:ext>
              </a:extLst>
            </p:cNvPr>
            <p:cNvSpPr>
              <a:spLocks noChangeArrowheads="1"/>
            </p:cNvSpPr>
            <p:nvPr/>
          </p:nvSpPr>
          <p:spPr bwMode="auto">
            <a:xfrm>
              <a:off x="6240" y="-624"/>
              <a:ext cx="2256" cy="624"/>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Fähigkeit und Motivation </a:t>
              </a:r>
            </a:p>
            <a:p>
              <a:pPr algn="ctr"/>
              <a:r>
                <a:rPr lang="de-DE" altLang="de-DE"/>
                <a:t>als Basis für Partizipation</a:t>
              </a:r>
            </a:p>
          </p:txBody>
        </p:sp>
        <p:sp>
          <p:nvSpPr>
            <p:cNvPr id="165974" name="Line 86">
              <a:extLst>
                <a:ext uri="{FF2B5EF4-FFF2-40B4-BE49-F238E27FC236}">
                  <a16:creationId xmlns:a16="http://schemas.microsoft.com/office/drawing/2014/main" id="{FB04375D-1EBB-0142-A504-E535F1F5AF67}"/>
                </a:ext>
              </a:extLst>
            </p:cNvPr>
            <p:cNvSpPr>
              <a:spLocks noChangeShapeType="1"/>
            </p:cNvSpPr>
            <p:nvPr/>
          </p:nvSpPr>
          <p:spPr bwMode="auto">
            <a:xfrm flipV="1">
              <a:off x="6144" y="192"/>
              <a:ext cx="144"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5985" name="Group 97">
            <a:extLst>
              <a:ext uri="{FF2B5EF4-FFF2-40B4-BE49-F238E27FC236}">
                <a16:creationId xmlns:a16="http://schemas.microsoft.com/office/drawing/2014/main" id="{B45F036B-CE4F-1240-B7FA-5BC31C714A9C}"/>
              </a:ext>
            </a:extLst>
          </p:cNvPr>
          <p:cNvGrpSpPr>
            <a:grpSpLocks/>
          </p:cNvGrpSpPr>
          <p:nvPr/>
        </p:nvGrpSpPr>
        <p:grpSpPr bwMode="auto">
          <a:xfrm>
            <a:off x="1219200" y="533400"/>
            <a:ext cx="3048000" cy="2133600"/>
            <a:chOff x="-3312" y="-624"/>
            <a:chExt cx="1920" cy="1344"/>
          </a:xfrm>
        </p:grpSpPr>
        <p:sp>
          <p:nvSpPr>
            <p:cNvPr id="165950" name="AutoShape 62">
              <a:extLst>
                <a:ext uri="{FF2B5EF4-FFF2-40B4-BE49-F238E27FC236}">
                  <a16:creationId xmlns:a16="http://schemas.microsoft.com/office/drawing/2014/main" id="{B977E372-17D4-D242-A3B3-AEFFD7225F59}"/>
                </a:ext>
              </a:extLst>
            </p:cNvPr>
            <p:cNvSpPr>
              <a:spLocks noChangeArrowheads="1"/>
            </p:cNvSpPr>
            <p:nvPr/>
          </p:nvSpPr>
          <p:spPr bwMode="auto">
            <a:xfrm>
              <a:off x="-3312" y="-624"/>
              <a:ext cx="1872" cy="384"/>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Ex Post Steuerung</a:t>
              </a:r>
            </a:p>
          </p:txBody>
        </p:sp>
        <p:sp>
          <p:nvSpPr>
            <p:cNvPr id="165975" name="Line 87">
              <a:extLst>
                <a:ext uri="{FF2B5EF4-FFF2-40B4-BE49-F238E27FC236}">
                  <a16:creationId xmlns:a16="http://schemas.microsoft.com/office/drawing/2014/main" id="{6E9034AD-F188-8C46-AE27-80BBA8D0D5DD}"/>
                </a:ext>
              </a:extLst>
            </p:cNvPr>
            <p:cNvSpPr>
              <a:spLocks noChangeShapeType="1"/>
            </p:cNvSpPr>
            <p:nvPr/>
          </p:nvSpPr>
          <p:spPr bwMode="auto">
            <a:xfrm>
              <a:off x="-1584" y="0"/>
              <a:ext cx="192" cy="72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5990" name="Group 102">
            <a:extLst>
              <a:ext uri="{FF2B5EF4-FFF2-40B4-BE49-F238E27FC236}">
                <a16:creationId xmlns:a16="http://schemas.microsoft.com/office/drawing/2014/main" id="{E086CE4A-F7A4-7542-882C-CE7033DEFBDE}"/>
              </a:ext>
            </a:extLst>
          </p:cNvPr>
          <p:cNvGrpSpPr>
            <a:grpSpLocks/>
          </p:cNvGrpSpPr>
          <p:nvPr/>
        </p:nvGrpSpPr>
        <p:grpSpPr bwMode="auto">
          <a:xfrm>
            <a:off x="228600" y="1600200"/>
            <a:ext cx="3625850" cy="1371600"/>
            <a:chOff x="144" y="1008"/>
            <a:chExt cx="2284" cy="864"/>
          </a:xfrm>
        </p:grpSpPr>
        <p:sp>
          <p:nvSpPr>
            <p:cNvPr id="165951" name="AutoShape 63">
              <a:extLst>
                <a:ext uri="{FF2B5EF4-FFF2-40B4-BE49-F238E27FC236}">
                  <a16:creationId xmlns:a16="http://schemas.microsoft.com/office/drawing/2014/main" id="{48768031-D5B5-B444-BC55-26F8CE5672E0}"/>
                </a:ext>
              </a:extLst>
            </p:cNvPr>
            <p:cNvSpPr>
              <a:spLocks noChangeArrowheads="1"/>
            </p:cNvSpPr>
            <p:nvPr/>
          </p:nvSpPr>
          <p:spPr bwMode="auto">
            <a:xfrm>
              <a:off x="144" y="1008"/>
              <a:ext cx="2239" cy="432"/>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Zielvereinbarungen/GefoS</a:t>
              </a:r>
            </a:p>
          </p:txBody>
        </p:sp>
        <p:sp>
          <p:nvSpPr>
            <p:cNvPr id="165976" name="Line 88">
              <a:extLst>
                <a:ext uri="{FF2B5EF4-FFF2-40B4-BE49-F238E27FC236}">
                  <a16:creationId xmlns:a16="http://schemas.microsoft.com/office/drawing/2014/main" id="{892F1373-FDAA-7C45-BDF1-765F1D58827D}"/>
                </a:ext>
              </a:extLst>
            </p:cNvPr>
            <p:cNvSpPr>
              <a:spLocks noChangeShapeType="1"/>
            </p:cNvSpPr>
            <p:nvPr/>
          </p:nvSpPr>
          <p:spPr bwMode="auto">
            <a:xfrm flipH="1" flipV="1">
              <a:off x="2112" y="1632"/>
              <a:ext cx="316"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5988" name="Group 100">
            <a:extLst>
              <a:ext uri="{FF2B5EF4-FFF2-40B4-BE49-F238E27FC236}">
                <a16:creationId xmlns:a16="http://schemas.microsoft.com/office/drawing/2014/main" id="{6E2259E6-29C1-A74E-9C20-73C00431E50B}"/>
              </a:ext>
            </a:extLst>
          </p:cNvPr>
          <p:cNvGrpSpPr>
            <a:grpSpLocks/>
          </p:cNvGrpSpPr>
          <p:nvPr/>
        </p:nvGrpSpPr>
        <p:grpSpPr bwMode="auto">
          <a:xfrm>
            <a:off x="4267200" y="5105400"/>
            <a:ext cx="4572000" cy="1066800"/>
            <a:chOff x="5760" y="3024"/>
            <a:chExt cx="2880" cy="672"/>
          </a:xfrm>
        </p:grpSpPr>
        <p:sp>
          <p:nvSpPr>
            <p:cNvPr id="165958" name="AutoShape 70">
              <a:extLst>
                <a:ext uri="{FF2B5EF4-FFF2-40B4-BE49-F238E27FC236}">
                  <a16:creationId xmlns:a16="http://schemas.microsoft.com/office/drawing/2014/main" id="{F0919EC0-F25D-EE41-99D7-5397CDBAD5CE}"/>
                </a:ext>
              </a:extLst>
            </p:cNvPr>
            <p:cNvSpPr>
              <a:spLocks noChangeArrowheads="1"/>
            </p:cNvSpPr>
            <p:nvPr/>
          </p:nvSpPr>
          <p:spPr bwMode="auto">
            <a:xfrm>
              <a:off x="5760" y="3408"/>
              <a:ext cx="2880" cy="288"/>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Curriculare Vielfalt + Akkreditierung</a:t>
              </a:r>
            </a:p>
          </p:txBody>
        </p:sp>
        <p:sp>
          <p:nvSpPr>
            <p:cNvPr id="165977" name="Line 89">
              <a:extLst>
                <a:ext uri="{FF2B5EF4-FFF2-40B4-BE49-F238E27FC236}">
                  <a16:creationId xmlns:a16="http://schemas.microsoft.com/office/drawing/2014/main" id="{7CEEFB97-A319-244E-8BF9-BBDDBF77B225}"/>
                </a:ext>
              </a:extLst>
            </p:cNvPr>
            <p:cNvSpPr>
              <a:spLocks noChangeShapeType="1"/>
            </p:cNvSpPr>
            <p:nvPr/>
          </p:nvSpPr>
          <p:spPr bwMode="auto">
            <a:xfrm>
              <a:off x="6576" y="3024"/>
              <a:ext cx="96"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5989" name="Group 101">
            <a:extLst>
              <a:ext uri="{FF2B5EF4-FFF2-40B4-BE49-F238E27FC236}">
                <a16:creationId xmlns:a16="http://schemas.microsoft.com/office/drawing/2014/main" id="{082DDE8E-98C6-3A4D-A94D-843EE8615E97}"/>
              </a:ext>
            </a:extLst>
          </p:cNvPr>
          <p:cNvGrpSpPr>
            <a:grpSpLocks/>
          </p:cNvGrpSpPr>
          <p:nvPr/>
        </p:nvGrpSpPr>
        <p:grpSpPr bwMode="auto">
          <a:xfrm>
            <a:off x="1143000" y="5181600"/>
            <a:ext cx="2819400" cy="1219200"/>
            <a:chOff x="-2496" y="3312"/>
            <a:chExt cx="1776" cy="768"/>
          </a:xfrm>
        </p:grpSpPr>
        <p:sp>
          <p:nvSpPr>
            <p:cNvPr id="165954" name="AutoShape 66">
              <a:extLst>
                <a:ext uri="{FF2B5EF4-FFF2-40B4-BE49-F238E27FC236}">
                  <a16:creationId xmlns:a16="http://schemas.microsoft.com/office/drawing/2014/main" id="{39D4EB9C-C17E-5F40-8F1A-4743C312B445}"/>
                </a:ext>
              </a:extLst>
            </p:cNvPr>
            <p:cNvSpPr>
              <a:spLocks noChangeArrowheads="1"/>
            </p:cNvSpPr>
            <p:nvPr/>
          </p:nvSpPr>
          <p:spPr bwMode="auto">
            <a:xfrm>
              <a:off x="-2496" y="3648"/>
              <a:ext cx="1728" cy="432"/>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Globalhaushalt</a:t>
              </a:r>
            </a:p>
          </p:txBody>
        </p:sp>
        <p:sp>
          <p:nvSpPr>
            <p:cNvPr id="165978" name="Line 90">
              <a:extLst>
                <a:ext uri="{FF2B5EF4-FFF2-40B4-BE49-F238E27FC236}">
                  <a16:creationId xmlns:a16="http://schemas.microsoft.com/office/drawing/2014/main" id="{3E857950-BC36-C846-8316-F917FFB633BE}"/>
                </a:ext>
              </a:extLst>
            </p:cNvPr>
            <p:cNvSpPr>
              <a:spLocks noChangeShapeType="1"/>
            </p:cNvSpPr>
            <p:nvPr/>
          </p:nvSpPr>
          <p:spPr bwMode="auto">
            <a:xfrm flipH="1">
              <a:off x="-816" y="3312"/>
              <a:ext cx="9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65982" name="Group 94">
            <a:extLst>
              <a:ext uri="{FF2B5EF4-FFF2-40B4-BE49-F238E27FC236}">
                <a16:creationId xmlns:a16="http://schemas.microsoft.com/office/drawing/2014/main" id="{E3910C83-A83A-C64B-9510-CF5F9145CA2C}"/>
              </a:ext>
            </a:extLst>
          </p:cNvPr>
          <p:cNvGrpSpPr>
            <a:grpSpLocks/>
          </p:cNvGrpSpPr>
          <p:nvPr/>
        </p:nvGrpSpPr>
        <p:grpSpPr bwMode="auto">
          <a:xfrm>
            <a:off x="304800" y="2895600"/>
            <a:ext cx="3124200" cy="1143000"/>
            <a:chOff x="192" y="1824"/>
            <a:chExt cx="1968" cy="720"/>
          </a:xfrm>
        </p:grpSpPr>
        <p:sp>
          <p:nvSpPr>
            <p:cNvPr id="165952" name="AutoShape 64">
              <a:extLst>
                <a:ext uri="{FF2B5EF4-FFF2-40B4-BE49-F238E27FC236}">
                  <a16:creationId xmlns:a16="http://schemas.microsoft.com/office/drawing/2014/main" id="{553543D7-2908-234B-BEF8-213D9B9210B4}"/>
                </a:ext>
              </a:extLst>
            </p:cNvPr>
            <p:cNvSpPr>
              <a:spLocks noChangeArrowheads="1"/>
            </p:cNvSpPr>
            <p:nvPr/>
          </p:nvSpPr>
          <p:spPr bwMode="auto">
            <a:xfrm>
              <a:off x="192" y="1824"/>
              <a:ext cx="1488" cy="72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Neuordnung </a:t>
              </a:r>
            </a:p>
            <a:p>
              <a:pPr algn="ctr"/>
              <a:r>
                <a:rPr lang="de-DE" altLang="de-DE"/>
                <a:t>Hochschulzugang</a:t>
              </a:r>
            </a:p>
          </p:txBody>
        </p:sp>
        <p:sp>
          <p:nvSpPr>
            <p:cNvPr id="165979" name="Line 91">
              <a:extLst>
                <a:ext uri="{FF2B5EF4-FFF2-40B4-BE49-F238E27FC236}">
                  <a16:creationId xmlns:a16="http://schemas.microsoft.com/office/drawing/2014/main" id="{5F13C908-304F-074E-9AFE-1314F30C47D5}"/>
                </a:ext>
              </a:extLst>
            </p:cNvPr>
            <p:cNvSpPr>
              <a:spLocks noChangeShapeType="1"/>
            </p:cNvSpPr>
            <p:nvPr/>
          </p:nvSpPr>
          <p:spPr bwMode="auto">
            <a:xfrm>
              <a:off x="1824" y="2256"/>
              <a:ext cx="336" cy="96"/>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165980"/>
                                        </p:tgtEl>
                                        <p:attrNameLst>
                                          <p:attrName>style.visibility</p:attrName>
                                        </p:attrNameLst>
                                      </p:cBhvr>
                                      <p:to>
                                        <p:strVal val="visible"/>
                                      </p:to>
                                    </p:set>
                                    <p:anim calcmode="lin" valueType="num">
                                      <p:cBhvr>
                                        <p:cTn id="7" dur="500" fill="hold"/>
                                        <p:tgtEl>
                                          <p:spTgt spid="165980"/>
                                        </p:tgtEl>
                                        <p:attrNameLst>
                                          <p:attrName>ppt_w</p:attrName>
                                        </p:attrNameLst>
                                      </p:cBhvr>
                                      <p:tavLst>
                                        <p:tav tm="0">
                                          <p:val>
                                            <p:fltVal val="0"/>
                                          </p:val>
                                        </p:tav>
                                        <p:tav tm="100000">
                                          <p:val>
                                            <p:strVal val="#ppt_w"/>
                                          </p:val>
                                        </p:tav>
                                      </p:tavLst>
                                    </p:anim>
                                    <p:anim calcmode="lin" valueType="num">
                                      <p:cBhvr>
                                        <p:cTn id="8" dur="500" fill="hold"/>
                                        <p:tgtEl>
                                          <p:spTgt spid="165980"/>
                                        </p:tgtEl>
                                        <p:attrNameLst>
                                          <p:attrName>ppt_h</p:attrName>
                                        </p:attrNameLst>
                                      </p:cBhvr>
                                      <p:tavLst>
                                        <p:tav tm="0">
                                          <p:val>
                                            <p:fltVal val="0"/>
                                          </p:val>
                                        </p:tav>
                                        <p:tav tm="100000">
                                          <p:val>
                                            <p:strVal val="#ppt_h"/>
                                          </p:val>
                                        </p:tav>
                                      </p:tavLst>
                                    </p:anim>
                                    <p:anim calcmode="lin" valueType="num">
                                      <p:cBhvr>
                                        <p:cTn id="9" dur="500" fill="hold"/>
                                        <p:tgtEl>
                                          <p:spTgt spid="165980"/>
                                        </p:tgtEl>
                                        <p:attrNameLst>
                                          <p:attrName>ppt_x</p:attrName>
                                        </p:attrNameLst>
                                      </p:cBhvr>
                                      <p:tavLst>
                                        <p:tav tm="0">
                                          <p:val>
                                            <p:fltVal val="0.5"/>
                                          </p:val>
                                        </p:tav>
                                        <p:tav tm="100000">
                                          <p:val>
                                            <p:strVal val="#ppt_x"/>
                                          </p:val>
                                        </p:tav>
                                      </p:tavLst>
                                    </p:anim>
                                    <p:anim calcmode="lin" valueType="num">
                                      <p:cBhvr>
                                        <p:cTn id="10" dur="500" fill="hold"/>
                                        <p:tgtEl>
                                          <p:spTgt spid="165980"/>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165988"/>
                                        </p:tgtEl>
                                        <p:attrNameLst>
                                          <p:attrName>style.visibility</p:attrName>
                                        </p:attrNameLst>
                                      </p:cBhvr>
                                      <p:to>
                                        <p:strVal val="visible"/>
                                      </p:to>
                                    </p:set>
                                    <p:anim calcmode="lin" valueType="num">
                                      <p:cBhvr>
                                        <p:cTn id="15" dur="500" fill="hold"/>
                                        <p:tgtEl>
                                          <p:spTgt spid="165988"/>
                                        </p:tgtEl>
                                        <p:attrNameLst>
                                          <p:attrName>ppt_w</p:attrName>
                                        </p:attrNameLst>
                                      </p:cBhvr>
                                      <p:tavLst>
                                        <p:tav tm="0">
                                          <p:val>
                                            <p:fltVal val="0"/>
                                          </p:val>
                                        </p:tav>
                                        <p:tav tm="100000">
                                          <p:val>
                                            <p:strVal val="#ppt_w"/>
                                          </p:val>
                                        </p:tav>
                                      </p:tavLst>
                                    </p:anim>
                                    <p:anim calcmode="lin" valueType="num">
                                      <p:cBhvr>
                                        <p:cTn id="16" dur="500" fill="hold"/>
                                        <p:tgtEl>
                                          <p:spTgt spid="165988"/>
                                        </p:tgtEl>
                                        <p:attrNameLst>
                                          <p:attrName>ppt_h</p:attrName>
                                        </p:attrNameLst>
                                      </p:cBhvr>
                                      <p:tavLst>
                                        <p:tav tm="0">
                                          <p:val>
                                            <p:fltVal val="0"/>
                                          </p:val>
                                        </p:tav>
                                        <p:tav tm="100000">
                                          <p:val>
                                            <p:strVal val="#ppt_h"/>
                                          </p:val>
                                        </p:tav>
                                      </p:tavLst>
                                    </p:anim>
                                    <p:anim calcmode="lin" valueType="num">
                                      <p:cBhvr>
                                        <p:cTn id="17" dur="500" fill="hold"/>
                                        <p:tgtEl>
                                          <p:spTgt spid="165988"/>
                                        </p:tgtEl>
                                        <p:attrNameLst>
                                          <p:attrName>ppt_x</p:attrName>
                                        </p:attrNameLst>
                                      </p:cBhvr>
                                      <p:tavLst>
                                        <p:tav tm="0">
                                          <p:val>
                                            <p:fltVal val="0.5"/>
                                          </p:val>
                                        </p:tav>
                                        <p:tav tm="100000">
                                          <p:val>
                                            <p:strVal val="#ppt_x"/>
                                          </p:val>
                                        </p:tav>
                                      </p:tavLst>
                                    </p:anim>
                                    <p:anim calcmode="lin" valueType="num">
                                      <p:cBhvr>
                                        <p:cTn id="18" dur="500" fill="hold"/>
                                        <p:tgtEl>
                                          <p:spTgt spid="165988"/>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165982"/>
                                        </p:tgtEl>
                                        <p:attrNameLst>
                                          <p:attrName>style.visibility</p:attrName>
                                        </p:attrNameLst>
                                      </p:cBhvr>
                                      <p:to>
                                        <p:strVal val="visible"/>
                                      </p:to>
                                    </p:set>
                                    <p:anim calcmode="lin" valueType="num">
                                      <p:cBhvr>
                                        <p:cTn id="23" dur="500" fill="hold"/>
                                        <p:tgtEl>
                                          <p:spTgt spid="165982"/>
                                        </p:tgtEl>
                                        <p:attrNameLst>
                                          <p:attrName>ppt_w</p:attrName>
                                        </p:attrNameLst>
                                      </p:cBhvr>
                                      <p:tavLst>
                                        <p:tav tm="0">
                                          <p:val>
                                            <p:fltVal val="0"/>
                                          </p:val>
                                        </p:tav>
                                        <p:tav tm="100000">
                                          <p:val>
                                            <p:strVal val="#ppt_w"/>
                                          </p:val>
                                        </p:tav>
                                      </p:tavLst>
                                    </p:anim>
                                    <p:anim calcmode="lin" valueType="num">
                                      <p:cBhvr>
                                        <p:cTn id="24" dur="500" fill="hold"/>
                                        <p:tgtEl>
                                          <p:spTgt spid="165982"/>
                                        </p:tgtEl>
                                        <p:attrNameLst>
                                          <p:attrName>ppt_h</p:attrName>
                                        </p:attrNameLst>
                                      </p:cBhvr>
                                      <p:tavLst>
                                        <p:tav tm="0">
                                          <p:val>
                                            <p:fltVal val="0"/>
                                          </p:val>
                                        </p:tav>
                                        <p:tav tm="100000">
                                          <p:val>
                                            <p:strVal val="#ppt_h"/>
                                          </p:val>
                                        </p:tav>
                                      </p:tavLst>
                                    </p:anim>
                                    <p:anim calcmode="lin" valueType="num">
                                      <p:cBhvr>
                                        <p:cTn id="25" dur="500" fill="hold"/>
                                        <p:tgtEl>
                                          <p:spTgt spid="165982"/>
                                        </p:tgtEl>
                                        <p:attrNameLst>
                                          <p:attrName>ppt_x</p:attrName>
                                        </p:attrNameLst>
                                      </p:cBhvr>
                                      <p:tavLst>
                                        <p:tav tm="0">
                                          <p:val>
                                            <p:fltVal val="0.5"/>
                                          </p:val>
                                        </p:tav>
                                        <p:tav tm="100000">
                                          <p:val>
                                            <p:strVal val="#ppt_x"/>
                                          </p:val>
                                        </p:tav>
                                      </p:tavLst>
                                    </p:anim>
                                    <p:anim calcmode="lin" valueType="num">
                                      <p:cBhvr>
                                        <p:cTn id="26" dur="500" fill="hold"/>
                                        <p:tgtEl>
                                          <p:spTgt spid="165982"/>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65990"/>
                                        </p:tgtEl>
                                        <p:attrNameLst>
                                          <p:attrName>style.visibility</p:attrName>
                                        </p:attrNameLst>
                                      </p:cBhvr>
                                      <p:to>
                                        <p:strVal val="visible"/>
                                      </p:to>
                                    </p:set>
                                    <p:anim calcmode="lin" valueType="num">
                                      <p:cBhvr additive="base">
                                        <p:cTn id="31" dur="500" fill="hold"/>
                                        <p:tgtEl>
                                          <p:spTgt spid="165990"/>
                                        </p:tgtEl>
                                        <p:attrNameLst>
                                          <p:attrName>ppt_x</p:attrName>
                                        </p:attrNameLst>
                                      </p:cBhvr>
                                      <p:tavLst>
                                        <p:tav tm="0">
                                          <p:val>
                                            <p:strVal val="0-#ppt_w/2"/>
                                          </p:val>
                                        </p:tav>
                                        <p:tav tm="100000">
                                          <p:val>
                                            <p:strVal val="#ppt_x"/>
                                          </p:val>
                                        </p:tav>
                                      </p:tavLst>
                                    </p:anim>
                                    <p:anim calcmode="lin" valueType="num">
                                      <p:cBhvr additive="base">
                                        <p:cTn id="32" dur="500" fill="hold"/>
                                        <p:tgtEl>
                                          <p:spTgt spid="165990"/>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nodeType="clickEffect">
                                  <p:stCondLst>
                                    <p:cond delay="0"/>
                                  </p:stCondLst>
                                  <p:childTnLst>
                                    <p:set>
                                      <p:cBhvr>
                                        <p:cTn id="36" dur="1" fill="hold">
                                          <p:stCondLst>
                                            <p:cond delay="0"/>
                                          </p:stCondLst>
                                        </p:cTn>
                                        <p:tgtEl>
                                          <p:spTgt spid="165981"/>
                                        </p:tgtEl>
                                        <p:attrNameLst>
                                          <p:attrName>style.visibility</p:attrName>
                                        </p:attrNameLst>
                                      </p:cBhvr>
                                      <p:to>
                                        <p:strVal val="visible"/>
                                      </p:to>
                                    </p:set>
                                    <p:anim calcmode="lin" valueType="num">
                                      <p:cBhvr>
                                        <p:cTn id="37" dur="500" fill="hold"/>
                                        <p:tgtEl>
                                          <p:spTgt spid="165981"/>
                                        </p:tgtEl>
                                        <p:attrNameLst>
                                          <p:attrName>ppt_w</p:attrName>
                                        </p:attrNameLst>
                                      </p:cBhvr>
                                      <p:tavLst>
                                        <p:tav tm="0">
                                          <p:val>
                                            <p:fltVal val="0"/>
                                          </p:val>
                                        </p:tav>
                                        <p:tav tm="100000">
                                          <p:val>
                                            <p:strVal val="#ppt_w"/>
                                          </p:val>
                                        </p:tav>
                                      </p:tavLst>
                                    </p:anim>
                                    <p:anim calcmode="lin" valueType="num">
                                      <p:cBhvr>
                                        <p:cTn id="38" dur="500" fill="hold"/>
                                        <p:tgtEl>
                                          <p:spTgt spid="165981"/>
                                        </p:tgtEl>
                                        <p:attrNameLst>
                                          <p:attrName>ppt_h</p:attrName>
                                        </p:attrNameLst>
                                      </p:cBhvr>
                                      <p:tavLst>
                                        <p:tav tm="0">
                                          <p:val>
                                            <p:fltVal val="0"/>
                                          </p:val>
                                        </p:tav>
                                        <p:tav tm="100000">
                                          <p:val>
                                            <p:strVal val="#ppt_h"/>
                                          </p:val>
                                        </p:tav>
                                      </p:tavLst>
                                    </p:anim>
                                    <p:anim calcmode="lin" valueType="num">
                                      <p:cBhvr>
                                        <p:cTn id="39" dur="500" fill="hold"/>
                                        <p:tgtEl>
                                          <p:spTgt spid="165981"/>
                                        </p:tgtEl>
                                        <p:attrNameLst>
                                          <p:attrName>ppt_x</p:attrName>
                                        </p:attrNameLst>
                                      </p:cBhvr>
                                      <p:tavLst>
                                        <p:tav tm="0">
                                          <p:val>
                                            <p:fltVal val="0.5"/>
                                          </p:val>
                                        </p:tav>
                                        <p:tav tm="100000">
                                          <p:val>
                                            <p:strVal val="#ppt_x"/>
                                          </p:val>
                                        </p:tav>
                                      </p:tavLst>
                                    </p:anim>
                                    <p:anim calcmode="lin" valueType="num">
                                      <p:cBhvr>
                                        <p:cTn id="40" dur="500" fill="hold"/>
                                        <p:tgtEl>
                                          <p:spTgt spid="165981"/>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nodeType="clickEffect">
                                  <p:stCondLst>
                                    <p:cond delay="0"/>
                                  </p:stCondLst>
                                  <p:childTnLst>
                                    <p:set>
                                      <p:cBhvr>
                                        <p:cTn id="44" dur="1" fill="hold">
                                          <p:stCondLst>
                                            <p:cond delay="0"/>
                                          </p:stCondLst>
                                        </p:cTn>
                                        <p:tgtEl>
                                          <p:spTgt spid="165987"/>
                                        </p:tgtEl>
                                        <p:attrNameLst>
                                          <p:attrName>style.visibility</p:attrName>
                                        </p:attrNameLst>
                                      </p:cBhvr>
                                      <p:to>
                                        <p:strVal val="visible"/>
                                      </p:to>
                                    </p:set>
                                    <p:anim calcmode="lin" valueType="num">
                                      <p:cBhvr>
                                        <p:cTn id="45" dur="500" fill="hold"/>
                                        <p:tgtEl>
                                          <p:spTgt spid="165987"/>
                                        </p:tgtEl>
                                        <p:attrNameLst>
                                          <p:attrName>ppt_w</p:attrName>
                                        </p:attrNameLst>
                                      </p:cBhvr>
                                      <p:tavLst>
                                        <p:tav tm="0">
                                          <p:val>
                                            <p:fltVal val="0"/>
                                          </p:val>
                                        </p:tav>
                                        <p:tav tm="100000">
                                          <p:val>
                                            <p:strVal val="#ppt_w"/>
                                          </p:val>
                                        </p:tav>
                                      </p:tavLst>
                                    </p:anim>
                                    <p:anim calcmode="lin" valueType="num">
                                      <p:cBhvr>
                                        <p:cTn id="46" dur="500" fill="hold"/>
                                        <p:tgtEl>
                                          <p:spTgt spid="165987"/>
                                        </p:tgtEl>
                                        <p:attrNameLst>
                                          <p:attrName>ppt_h</p:attrName>
                                        </p:attrNameLst>
                                      </p:cBhvr>
                                      <p:tavLst>
                                        <p:tav tm="0">
                                          <p:val>
                                            <p:fltVal val="0"/>
                                          </p:val>
                                        </p:tav>
                                        <p:tav tm="100000">
                                          <p:val>
                                            <p:strVal val="#ppt_h"/>
                                          </p:val>
                                        </p:tav>
                                      </p:tavLst>
                                    </p:anim>
                                    <p:anim calcmode="lin" valueType="num">
                                      <p:cBhvr>
                                        <p:cTn id="47" dur="500" fill="hold"/>
                                        <p:tgtEl>
                                          <p:spTgt spid="165987"/>
                                        </p:tgtEl>
                                        <p:attrNameLst>
                                          <p:attrName>ppt_x</p:attrName>
                                        </p:attrNameLst>
                                      </p:cBhvr>
                                      <p:tavLst>
                                        <p:tav tm="0">
                                          <p:val>
                                            <p:fltVal val="0.5"/>
                                          </p:val>
                                        </p:tav>
                                        <p:tav tm="100000">
                                          <p:val>
                                            <p:strVal val="#ppt_x"/>
                                          </p:val>
                                        </p:tav>
                                      </p:tavLst>
                                    </p:anim>
                                    <p:anim calcmode="lin" valueType="num">
                                      <p:cBhvr>
                                        <p:cTn id="48" dur="500" fill="hold"/>
                                        <p:tgtEl>
                                          <p:spTgt spid="165987"/>
                                        </p:tgtEl>
                                        <p:attrNameLst>
                                          <p:attrName>ppt_y</p:attrName>
                                        </p:attrNameLst>
                                      </p:cBhvr>
                                      <p:tavLst>
                                        <p:tav tm="0">
                                          <p:val>
                                            <p:fltVal val="0.5"/>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528" fill="hold" nodeType="clickEffect">
                                  <p:stCondLst>
                                    <p:cond delay="0"/>
                                  </p:stCondLst>
                                  <p:childTnLst>
                                    <p:set>
                                      <p:cBhvr>
                                        <p:cTn id="52" dur="1" fill="hold">
                                          <p:stCondLst>
                                            <p:cond delay="0"/>
                                          </p:stCondLst>
                                        </p:cTn>
                                        <p:tgtEl>
                                          <p:spTgt spid="165989"/>
                                        </p:tgtEl>
                                        <p:attrNameLst>
                                          <p:attrName>style.visibility</p:attrName>
                                        </p:attrNameLst>
                                      </p:cBhvr>
                                      <p:to>
                                        <p:strVal val="visible"/>
                                      </p:to>
                                    </p:set>
                                    <p:anim calcmode="lin" valueType="num">
                                      <p:cBhvr>
                                        <p:cTn id="53" dur="500" fill="hold"/>
                                        <p:tgtEl>
                                          <p:spTgt spid="165989"/>
                                        </p:tgtEl>
                                        <p:attrNameLst>
                                          <p:attrName>ppt_w</p:attrName>
                                        </p:attrNameLst>
                                      </p:cBhvr>
                                      <p:tavLst>
                                        <p:tav tm="0">
                                          <p:val>
                                            <p:fltVal val="0"/>
                                          </p:val>
                                        </p:tav>
                                        <p:tav tm="100000">
                                          <p:val>
                                            <p:strVal val="#ppt_w"/>
                                          </p:val>
                                        </p:tav>
                                      </p:tavLst>
                                    </p:anim>
                                    <p:anim calcmode="lin" valueType="num">
                                      <p:cBhvr>
                                        <p:cTn id="54" dur="500" fill="hold"/>
                                        <p:tgtEl>
                                          <p:spTgt spid="165989"/>
                                        </p:tgtEl>
                                        <p:attrNameLst>
                                          <p:attrName>ppt_h</p:attrName>
                                        </p:attrNameLst>
                                      </p:cBhvr>
                                      <p:tavLst>
                                        <p:tav tm="0">
                                          <p:val>
                                            <p:fltVal val="0"/>
                                          </p:val>
                                        </p:tav>
                                        <p:tav tm="100000">
                                          <p:val>
                                            <p:strVal val="#ppt_h"/>
                                          </p:val>
                                        </p:tav>
                                      </p:tavLst>
                                    </p:anim>
                                    <p:anim calcmode="lin" valueType="num">
                                      <p:cBhvr>
                                        <p:cTn id="55" dur="500" fill="hold"/>
                                        <p:tgtEl>
                                          <p:spTgt spid="165989"/>
                                        </p:tgtEl>
                                        <p:attrNameLst>
                                          <p:attrName>ppt_x</p:attrName>
                                        </p:attrNameLst>
                                      </p:cBhvr>
                                      <p:tavLst>
                                        <p:tav tm="0">
                                          <p:val>
                                            <p:fltVal val="0.5"/>
                                          </p:val>
                                        </p:tav>
                                        <p:tav tm="100000">
                                          <p:val>
                                            <p:strVal val="#ppt_x"/>
                                          </p:val>
                                        </p:tav>
                                      </p:tavLst>
                                    </p:anim>
                                    <p:anim calcmode="lin" valueType="num">
                                      <p:cBhvr>
                                        <p:cTn id="56" dur="500" fill="hold"/>
                                        <p:tgtEl>
                                          <p:spTgt spid="165989"/>
                                        </p:tgtEl>
                                        <p:attrNameLst>
                                          <p:attrName>ppt_y</p:attrName>
                                        </p:attrNameLst>
                                      </p:cBhvr>
                                      <p:tavLst>
                                        <p:tav tm="0">
                                          <p:val>
                                            <p:fltVal val="0.5"/>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528" fill="hold" nodeType="clickEffect">
                                  <p:stCondLst>
                                    <p:cond delay="0"/>
                                  </p:stCondLst>
                                  <p:childTnLst>
                                    <p:set>
                                      <p:cBhvr>
                                        <p:cTn id="60" dur="1" fill="hold">
                                          <p:stCondLst>
                                            <p:cond delay="0"/>
                                          </p:stCondLst>
                                        </p:cTn>
                                        <p:tgtEl>
                                          <p:spTgt spid="165985"/>
                                        </p:tgtEl>
                                        <p:attrNameLst>
                                          <p:attrName>style.visibility</p:attrName>
                                        </p:attrNameLst>
                                      </p:cBhvr>
                                      <p:to>
                                        <p:strVal val="visible"/>
                                      </p:to>
                                    </p:set>
                                    <p:anim calcmode="lin" valueType="num">
                                      <p:cBhvr>
                                        <p:cTn id="61" dur="500" fill="hold"/>
                                        <p:tgtEl>
                                          <p:spTgt spid="165985"/>
                                        </p:tgtEl>
                                        <p:attrNameLst>
                                          <p:attrName>ppt_w</p:attrName>
                                        </p:attrNameLst>
                                      </p:cBhvr>
                                      <p:tavLst>
                                        <p:tav tm="0">
                                          <p:val>
                                            <p:fltVal val="0"/>
                                          </p:val>
                                        </p:tav>
                                        <p:tav tm="100000">
                                          <p:val>
                                            <p:strVal val="#ppt_w"/>
                                          </p:val>
                                        </p:tav>
                                      </p:tavLst>
                                    </p:anim>
                                    <p:anim calcmode="lin" valueType="num">
                                      <p:cBhvr>
                                        <p:cTn id="62" dur="500" fill="hold"/>
                                        <p:tgtEl>
                                          <p:spTgt spid="165985"/>
                                        </p:tgtEl>
                                        <p:attrNameLst>
                                          <p:attrName>ppt_h</p:attrName>
                                        </p:attrNameLst>
                                      </p:cBhvr>
                                      <p:tavLst>
                                        <p:tav tm="0">
                                          <p:val>
                                            <p:fltVal val="0"/>
                                          </p:val>
                                        </p:tav>
                                        <p:tav tm="100000">
                                          <p:val>
                                            <p:strVal val="#ppt_h"/>
                                          </p:val>
                                        </p:tav>
                                      </p:tavLst>
                                    </p:anim>
                                    <p:anim calcmode="lin" valueType="num">
                                      <p:cBhvr>
                                        <p:cTn id="63" dur="500" fill="hold"/>
                                        <p:tgtEl>
                                          <p:spTgt spid="165985"/>
                                        </p:tgtEl>
                                        <p:attrNameLst>
                                          <p:attrName>ppt_x</p:attrName>
                                        </p:attrNameLst>
                                      </p:cBhvr>
                                      <p:tavLst>
                                        <p:tav tm="0">
                                          <p:val>
                                            <p:fltVal val="0.5"/>
                                          </p:val>
                                        </p:tav>
                                        <p:tav tm="100000">
                                          <p:val>
                                            <p:strVal val="#ppt_x"/>
                                          </p:val>
                                        </p:tav>
                                      </p:tavLst>
                                    </p:anim>
                                    <p:anim calcmode="lin" valueType="num">
                                      <p:cBhvr>
                                        <p:cTn id="64" dur="500" fill="hold"/>
                                        <p:tgtEl>
                                          <p:spTgt spid="165985"/>
                                        </p:tgtEl>
                                        <p:attrNameLst>
                                          <p:attrName>ppt_y</p:attrName>
                                        </p:attrNameLst>
                                      </p:cBhvr>
                                      <p:tavLst>
                                        <p:tav tm="0">
                                          <p:val>
                                            <p:fltVal val="0.5"/>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528" fill="hold" nodeType="clickEffect">
                                  <p:stCondLst>
                                    <p:cond delay="0"/>
                                  </p:stCondLst>
                                  <p:childTnLst>
                                    <p:set>
                                      <p:cBhvr>
                                        <p:cTn id="68" dur="1" fill="hold">
                                          <p:stCondLst>
                                            <p:cond delay="0"/>
                                          </p:stCondLst>
                                        </p:cTn>
                                        <p:tgtEl>
                                          <p:spTgt spid="165986"/>
                                        </p:tgtEl>
                                        <p:attrNameLst>
                                          <p:attrName>style.visibility</p:attrName>
                                        </p:attrNameLst>
                                      </p:cBhvr>
                                      <p:to>
                                        <p:strVal val="visible"/>
                                      </p:to>
                                    </p:set>
                                    <p:anim calcmode="lin" valueType="num">
                                      <p:cBhvr>
                                        <p:cTn id="69" dur="500" fill="hold"/>
                                        <p:tgtEl>
                                          <p:spTgt spid="165986"/>
                                        </p:tgtEl>
                                        <p:attrNameLst>
                                          <p:attrName>ppt_w</p:attrName>
                                        </p:attrNameLst>
                                      </p:cBhvr>
                                      <p:tavLst>
                                        <p:tav tm="0">
                                          <p:val>
                                            <p:fltVal val="0"/>
                                          </p:val>
                                        </p:tav>
                                        <p:tav tm="100000">
                                          <p:val>
                                            <p:strVal val="#ppt_w"/>
                                          </p:val>
                                        </p:tav>
                                      </p:tavLst>
                                    </p:anim>
                                    <p:anim calcmode="lin" valueType="num">
                                      <p:cBhvr>
                                        <p:cTn id="70" dur="500" fill="hold"/>
                                        <p:tgtEl>
                                          <p:spTgt spid="165986"/>
                                        </p:tgtEl>
                                        <p:attrNameLst>
                                          <p:attrName>ppt_h</p:attrName>
                                        </p:attrNameLst>
                                      </p:cBhvr>
                                      <p:tavLst>
                                        <p:tav tm="0">
                                          <p:val>
                                            <p:fltVal val="0"/>
                                          </p:val>
                                        </p:tav>
                                        <p:tav tm="100000">
                                          <p:val>
                                            <p:strVal val="#ppt_h"/>
                                          </p:val>
                                        </p:tav>
                                      </p:tavLst>
                                    </p:anim>
                                    <p:anim calcmode="lin" valueType="num">
                                      <p:cBhvr>
                                        <p:cTn id="71" dur="500" fill="hold"/>
                                        <p:tgtEl>
                                          <p:spTgt spid="165986"/>
                                        </p:tgtEl>
                                        <p:attrNameLst>
                                          <p:attrName>ppt_x</p:attrName>
                                        </p:attrNameLst>
                                      </p:cBhvr>
                                      <p:tavLst>
                                        <p:tav tm="0">
                                          <p:val>
                                            <p:fltVal val="0.5"/>
                                          </p:val>
                                        </p:tav>
                                        <p:tav tm="100000">
                                          <p:val>
                                            <p:strVal val="#ppt_x"/>
                                          </p:val>
                                        </p:tav>
                                      </p:tavLst>
                                    </p:anim>
                                    <p:anim calcmode="lin" valueType="num">
                                      <p:cBhvr>
                                        <p:cTn id="72" dur="500" fill="hold"/>
                                        <p:tgtEl>
                                          <p:spTgt spid="16598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a:extLst>
              <a:ext uri="{FF2B5EF4-FFF2-40B4-BE49-F238E27FC236}">
                <a16:creationId xmlns:a16="http://schemas.microsoft.com/office/drawing/2014/main" id="{ED8C979C-0DBD-9D4E-9B59-280B89D6D742}"/>
              </a:ext>
            </a:extLst>
          </p:cNvPr>
          <p:cNvSpPr>
            <a:spLocks noGrp="1"/>
          </p:cNvSpPr>
          <p:nvPr>
            <p:ph type="sldNum" sz="quarter" idx="10"/>
          </p:nvPr>
        </p:nvSpPr>
        <p:spPr/>
        <p:txBody>
          <a:bodyPr/>
          <a:lstStyle/>
          <a:p>
            <a:fld id="{CD589659-E8B5-1949-8EE3-032EC6156229}" type="slidenum">
              <a:rPr lang="de-DE" altLang="de-DE"/>
              <a:pPr/>
              <a:t>3</a:t>
            </a:fld>
            <a:endParaRPr lang="de-DE" altLang="de-DE" b="0"/>
          </a:p>
        </p:txBody>
      </p:sp>
      <p:pic>
        <p:nvPicPr>
          <p:cNvPr id="169986" name="Picture 2">
            <a:extLst>
              <a:ext uri="{FF2B5EF4-FFF2-40B4-BE49-F238E27FC236}">
                <a16:creationId xmlns:a16="http://schemas.microsoft.com/office/drawing/2014/main" id="{71FE9E8B-BD40-784D-83EC-51D44639F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7600" cy="4108450"/>
          </a:xfrm>
          <a:prstGeom prst="rect">
            <a:avLst/>
          </a:prstGeom>
          <a:noFill/>
          <a:extLst>
            <a:ext uri="{909E8E84-426E-40DD-AFC4-6F175D3DCCD1}">
              <a14:hiddenFill xmlns:a14="http://schemas.microsoft.com/office/drawing/2010/main">
                <a:solidFill>
                  <a:srgbClr val="FFFFFF"/>
                </a:solidFill>
              </a14:hiddenFill>
            </a:ext>
          </a:extLst>
        </p:spPr>
      </p:pic>
      <p:sp>
        <p:nvSpPr>
          <p:cNvPr id="169988" name="Text Box 4">
            <a:extLst>
              <a:ext uri="{FF2B5EF4-FFF2-40B4-BE49-F238E27FC236}">
                <a16:creationId xmlns:a16="http://schemas.microsoft.com/office/drawing/2014/main" id="{693ECEA0-2B7E-764B-B740-492C7E32F009}"/>
              </a:ext>
            </a:extLst>
          </p:cNvPr>
          <p:cNvSpPr txBox="1">
            <a:spLocks noChangeArrowheads="1"/>
          </p:cNvSpPr>
          <p:nvPr/>
        </p:nvSpPr>
        <p:spPr bwMode="auto">
          <a:xfrm>
            <a:off x="914400" y="5257800"/>
            <a:ext cx="7391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b="1"/>
              <a:t>„Im Sinne einer gerechten Auslese lautet die Prüfungsaufgabe für Sie alle gleich: Klettern Sie auf den Baum!“</a:t>
            </a:r>
          </a:p>
        </p:txBody>
      </p:sp>
      <p:sp>
        <p:nvSpPr>
          <p:cNvPr id="169993" name="Text Box 9">
            <a:extLst>
              <a:ext uri="{FF2B5EF4-FFF2-40B4-BE49-F238E27FC236}">
                <a16:creationId xmlns:a16="http://schemas.microsoft.com/office/drawing/2014/main" id="{57B6BAAE-BB55-EC48-9658-502C2DF9AEC5}"/>
              </a:ext>
            </a:extLst>
          </p:cNvPr>
          <p:cNvSpPr txBox="1">
            <a:spLocks noChangeArrowheads="1"/>
          </p:cNvSpPr>
          <p:nvPr/>
        </p:nvSpPr>
        <p:spPr bwMode="auto">
          <a:xfrm>
            <a:off x="838200" y="3810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800" b="1"/>
              <a:t>ZumThema Gleichheitsfiktion</a:t>
            </a:r>
            <a:endParaRPr lang="de-DE" altLang="de-DE"/>
          </a:p>
        </p:txBody>
      </p:sp>
    </p:spTree>
  </p:cSld>
  <p:clrMapOvr>
    <a:masterClrMapping/>
  </p:clrMapOvr>
  <p:transition spd="slow">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oliennummernplatzhalter 1">
            <a:extLst>
              <a:ext uri="{FF2B5EF4-FFF2-40B4-BE49-F238E27FC236}">
                <a16:creationId xmlns:a16="http://schemas.microsoft.com/office/drawing/2014/main" id="{36F1A5A3-8BDB-934D-89D7-3B2F11ECE047}"/>
              </a:ext>
            </a:extLst>
          </p:cNvPr>
          <p:cNvSpPr>
            <a:spLocks noGrp="1"/>
          </p:cNvSpPr>
          <p:nvPr>
            <p:ph type="sldNum" sz="quarter" idx="10"/>
          </p:nvPr>
        </p:nvSpPr>
        <p:spPr/>
        <p:txBody>
          <a:bodyPr/>
          <a:lstStyle/>
          <a:p>
            <a:fld id="{9332C0FF-46A0-2742-AE78-F1A03C5FB45F}" type="slidenum">
              <a:rPr lang="de-DE" altLang="de-DE"/>
              <a:pPr/>
              <a:t>4</a:t>
            </a:fld>
            <a:endParaRPr lang="de-DE" altLang="de-DE" b="0"/>
          </a:p>
        </p:txBody>
      </p:sp>
      <p:graphicFrame>
        <p:nvGraphicFramePr>
          <p:cNvPr id="172034" name="Object 1026">
            <a:extLst>
              <a:ext uri="{FF2B5EF4-FFF2-40B4-BE49-F238E27FC236}">
                <a16:creationId xmlns:a16="http://schemas.microsoft.com/office/drawing/2014/main" id="{50207ED7-CFDE-5348-865D-A0A577E3E470}"/>
              </a:ext>
            </a:extLst>
          </p:cNvPr>
          <p:cNvGraphicFramePr>
            <a:graphicFrameLocks noChangeAspect="1"/>
          </p:cNvGraphicFramePr>
          <p:nvPr/>
        </p:nvGraphicFramePr>
        <p:xfrm>
          <a:off x="3733800" y="2895600"/>
          <a:ext cx="2133600" cy="1981200"/>
        </p:xfrm>
        <a:graphic>
          <a:graphicData uri="http://schemas.openxmlformats.org/presentationml/2006/ole">
            <mc:AlternateContent xmlns:mc="http://schemas.openxmlformats.org/markup-compatibility/2006">
              <mc:Choice xmlns:v="urn:schemas-microsoft-com:vml" Requires="v">
                <p:oleObj spid="_x0000_s172094" name="Clip" r:id="rId4" imgW="17589500" imgH="15532100" progId="MS_ClipArt_Gallery.2">
                  <p:embed/>
                </p:oleObj>
              </mc:Choice>
              <mc:Fallback>
                <p:oleObj name="Clip" r:id="rId4" imgW="17589500" imgH="15532100" progId="MS_ClipArt_Gallery.2">
                  <p:embed/>
                  <p:pic>
                    <p:nvPicPr>
                      <p:cNvPr id="0" name="Object 1026"/>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3733800" y="2895600"/>
                        <a:ext cx="2133600"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72035" name="Group 1027">
            <a:extLst>
              <a:ext uri="{FF2B5EF4-FFF2-40B4-BE49-F238E27FC236}">
                <a16:creationId xmlns:a16="http://schemas.microsoft.com/office/drawing/2014/main" id="{3BB5AE70-E565-F34E-A5B9-761A2137E810}"/>
              </a:ext>
            </a:extLst>
          </p:cNvPr>
          <p:cNvGrpSpPr>
            <a:grpSpLocks/>
          </p:cNvGrpSpPr>
          <p:nvPr/>
        </p:nvGrpSpPr>
        <p:grpSpPr bwMode="auto">
          <a:xfrm>
            <a:off x="990600" y="5181600"/>
            <a:ext cx="3581400" cy="1219200"/>
            <a:chOff x="624" y="3264"/>
            <a:chExt cx="2256" cy="768"/>
          </a:xfrm>
        </p:grpSpPr>
        <p:sp>
          <p:nvSpPr>
            <p:cNvPr id="172036" name="AutoShape 1028">
              <a:extLst>
                <a:ext uri="{FF2B5EF4-FFF2-40B4-BE49-F238E27FC236}">
                  <a16:creationId xmlns:a16="http://schemas.microsoft.com/office/drawing/2014/main" id="{7EB49577-0E1D-AB47-95B9-EBB4815BD43B}"/>
                </a:ext>
              </a:extLst>
            </p:cNvPr>
            <p:cNvSpPr>
              <a:spLocks noChangeArrowheads="1"/>
            </p:cNvSpPr>
            <p:nvPr/>
          </p:nvSpPr>
          <p:spPr bwMode="auto">
            <a:xfrm>
              <a:off x="624" y="3600"/>
              <a:ext cx="2256" cy="432"/>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Kameralistischer Haushalt</a:t>
              </a:r>
            </a:p>
          </p:txBody>
        </p:sp>
        <p:sp>
          <p:nvSpPr>
            <p:cNvPr id="172037" name="Line 1029">
              <a:extLst>
                <a:ext uri="{FF2B5EF4-FFF2-40B4-BE49-F238E27FC236}">
                  <a16:creationId xmlns:a16="http://schemas.microsoft.com/office/drawing/2014/main" id="{A1E54867-53FF-4A4B-80AF-916736604E47}"/>
                </a:ext>
              </a:extLst>
            </p:cNvPr>
            <p:cNvSpPr>
              <a:spLocks noChangeShapeType="1"/>
            </p:cNvSpPr>
            <p:nvPr/>
          </p:nvSpPr>
          <p:spPr bwMode="auto">
            <a:xfrm flipV="1">
              <a:off x="1440" y="3264"/>
              <a:ext cx="528"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38" name="Group 1030">
            <a:extLst>
              <a:ext uri="{FF2B5EF4-FFF2-40B4-BE49-F238E27FC236}">
                <a16:creationId xmlns:a16="http://schemas.microsoft.com/office/drawing/2014/main" id="{7C701564-79E8-AA4F-8251-31EC9CD09252}"/>
              </a:ext>
            </a:extLst>
          </p:cNvPr>
          <p:cNvGrpSpPr>
            <a:grpSpLocks/>
          </p:cNvGrpSpPr>
          <p:nvPr/>
        </p:nvGrpSpPr>
        <p:grpSpPr bwMode="auto">
          <a:xfrm>
            <a:off x="381000" y="4495800"/>
            <a:ext cx="2895600" cy="609600"/>
            <a:chOff x="192" y="2832"/>
            <a:chExt cx="1824" cy="384"/>
          </a:xfrm>
        </p:grpSpPr>
        <p:sp>
          <p:nvSpPr>
            <p:cNvPr id="172039" name="AutoShape 1031">
              <a:extLst>
                <a:ext uri="{FF2B5EF4-FFF2-40B4-BE49-F238E27FC236}">
                  <a16:creationId xmlns:a16="http://schemas.microsoft.com/office/drawing/2014/main" id="{2ADF9999-C708-C644-A365-C3D2B9FC50B3}"/>
                </a:ext>
              </a:extLst>
            </p:cNvPr>
            <p:cNvSpPr>
              <a:spLocks noChangeArrowheads="1"/>
            </p:cNvSpPr>
            <p:nvPr/>
          </p:nvSpPr>
          <p:spPr bwMode="auto">
            <a:xfrm>
              <a:off x="192" y="2832"/>
              <a:ext cx="1536"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Detailsteuerung</a:t>
              </a:r>
            </a:p>
          </p:txBody>
        </p:sp>
        <p:sp>
          <p:nvSpPr>
            <p:cNvPr id="172040" name="Line 1032">
              <a:extLst>
                <a:ext uri="{FF2B5EF4-FFF2-40B4-BE49-F238E27FC236}">
                  <a16:creationId xmlns:a16="http://schemas.microsoft.com/office/drawing/2014/main" id="{C0F789FF-187D-B845-AA91-3BE67C6AFDB5}"/>
                </a:ext>
              </a:extLst>
            </p:cNvPr>
            <p:cNvSpPr>
              <a:spLocks noChangeShapeType="1"/>
            </p:cNvSpPr>
            <p:nvPr/>
          </p:nvSpPr>
          <p:spPr bwMode="auto">
            <a:xfrm flipV="1">
              <a:off x="1776" y="2928"/>
              <a:ext cx="240"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41" name="Group 1033">
            <a:extLst>
              <a:ext uri="{FF2B5EF4-FFF2-40B4-BE49-F238E27FC236}">
                <a16:creationId xmlns:a16="http://schemas.microsoft.com/office/drawing/2014/main" id="{BF7117B6-32C4-7A47-89F6-04D86ED3DCBB}"/>
              </a:ext>
            </a:extLst>
          </p:cNvPr>
          <p:cNvGrpSpPr>
            <a:grpSpLocks/>
          </p:cNvGrpSpPr>
          <p:nvPr/>
        </p:nvGrpSpPr>
        <p:grpSpPr bwMode="auto">
          <a:xfrm>
            <a:off x="609600" y="3276600"/>
            <a:ext cx="2209800" cy="609600"/>
            <a:chOff x="384" y="2064"/>
            <a:chExt cx="1392" cy="384"/>
          </a:xfrm>
        </p:grpSpPr>
        <p:sp>
          <p:nvSpPr>
            <p:cNvPr id="172042" name="AutoShape 1034">
              <a:extLst>
                <a:ext uri="{FF2B5EF4-FFF2-40B4-BE49-F238E27FC236}">
                  <a16:creationId xmlns:a16="http://schemas.microsoft.com/office/drawing/2014/main" id="{BF7F5D1F-52DF-4E49-BAD9-017BE277C3FF}"/>
                </a:ext>
              </a:extLst>
            </p:cNvPr>
            <p:cNvSpPr>
              <a:spLocks noChangeArrowheads="1"/>
            </p:cNvSpPr>
            <p:nvPr/>
          </p:nvSpPr>
          <p:spPr bwMode="auto">
            <a:xfrm>
              <a:off x="384" y="2064"/>
              <a:ext cx="576"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ZVS</a:t>
              </a:r>
            </a:p>
          </p:txBody>
        </p:sp>
        <p:sp>
          <p:nvSpPr>
            <p:cNvPr id="172043" name="Line 1035">
              <a:extLst>
                <a:ext uri="{FF2B5EF4-FFF2-40B4-BE49-F238E27FC236}">
                  <a16:creationId xmlns:a16="http://schemas.microsoft.com/office/drawing/2014/main" id="{795E0EA9-3E4A-834F-8538-A92E93C89D16}"/>
                </a:ext>
              </a:extLst>
            </p:cNvPr>
            <p:cNvSpPr>
              <a:spLocks noChangeShapeType="1"/>
            </p:cNvSpPr>
            <p:nvPr/>
          </p:nvSpPr>
          <p:spPr bwMode="auto">
            <a:xfrm>
              <a:off x="1104" y="2256"/>
              <a:ext cx="672" cy="4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44" name="Group 1036">
            <a:extLst>
              <a:ext uri="{FF2B5EF4-FFF2-40B4-BE49-F238E27FC236}">
                <a16:creationId xmlns:a16="http://schemas.microsoft.com/office/drawing/2014/main" id="{01B15813-1DBD-6249-BA5F-A55BC8348B05}"/>
              </a:ext>
            </a:extLst>
          </p:cNvPr>
          <p:cNvGrpSpPr>
            <a:grpSpLocks/>
          </p:cNvGrpSpPr>
          <p:nvPr/>
        </p:nvGrpSpPr>
        <p:grpSpPr bwMode="auto">
          <a:xfrm>
            <a:off x="6172200" y="3429000"/>
            <a:ext cx="2514600" cy="609600"/>
            <a:chOff x="3888" y="2160"/>
            <a:chExt cx="1584" cy="384"/>
          </a:xfrm>
        </p:grpSpPr>
        <p:sp>
          <p:nvSpPr>
            <p:cNvPr id="172045" name="AutoShape 1037">
              <a:extLst>
                <a:ext uri="{FF2B5EF4-FFF2-40B4-BE49-F238E27FC236}">
                  <a16:creationId xmlns:a16="http://schemas.microsoft.com/office/drawing/2014/main" id="{2E86E4D2-916F-C44F-A1E5-4180395651B8}"/>
                </a:ext>
              </a:extLst>
            </p:cNvPr>
            <p:cNvSpPr>
              <a:spLocks noChangeArrowheads="1"/>
            </p:cNvSpPr>
            <p:nvPr/>
          </p:nvSpPr>
          <p:spPr bwMode="auto">
            <a:xfrm>
              <a:off x="4368" y="2160"/>
              <a:ext cx="1104"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Dienstrecht</a:t>
              </a:r>
            </a:p>
          </p:txBody>
        </p:sp>
        <p:sp>
          <p:nvSpPr>
            <p:cNvPr id="172046" name="Line 1038">
              <a:extLst>
                <a:ext uri="{FF2B5EF4-FFF2-40B4-BE49-F238E27FC236}">
                  <a16:creationId xmlns:a16="http://schemas.microsoft.com/office/drawing/2014/main" id="{AF4D495C-9183-8B48-AF9C-19E075DB194F}"/>
                </a:ext>
              </a:extLst>
            </p:cNvPr>
            <p:cNvSpPr>
              <a:spLocks noChangeShapeType="1"/>
            </p:cNvSpPr>
            <p:nvPr/>
          </p:nvSpPr>
          <p:spPr bwMode="auto">
            <a:xfrm flipH="1">
              <a:off x="3888" y="2448"/>
              <a:ext cx="432" cy="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47" name="Group 1039">
            <a:extLst>
              <a:ext uri="{FF2B5EF4-FFF2-40B4-BE49-F238E27FC236}">
                <a16:creationId xmlns:a16="http://schemas.microsoft.com/office/drawing/2014/main" id="{921028C8-C329-9448-9A7D-76D65F7E78BF}"/>
              </a:ext>
            </a:extLst>
          </p:cNvPr>
          <p:cNvGrpSpPr>
            <a:grpSpLocks/>
          </p:cNvGrpSpPr>
          <p:nvPr/>
        </p:nvGrpSpPr>
        <p:grpSpPr bwMode="auto">
          <a:xfrm>
            <a:off x="304800" y="1524000"/>
            <a:ext cx="2895600" cy="1295400"/>
            <a:chOff x="192" y="1056"/>
            <a:chExt cx="1824" cy="816"/>
          </a:xfrm>
        </p:grpSpPr>
        <p:sp>
          <p:nvSpPr>
            <p:cNvPr id="172048" name="AutoShape 1040">
              <a:extLst>
                <a:ext uri="{FF2B5EF4-FFF2-40B4-BE49-F238E27FC236}">
                  <a16:creationId xmlns:a16="http://schemas.microsoft.com/office/drawing/2014/main" id="{A11A6F03-47B8-0D44-9567-1E19C66E40B6}"/>
                </a:ext>
              </a:extLst>
            </p:cNvPr>
            <p:cNvSpPr>
              <a:spLocks noChangeArrowheads="1"/>
            </p:cNvSpPr>
            <p:nvPr/>
          </p:nvSpPr>
          <p:spPr bwMode="auto">
            <a:xfrm>
              <a:off x="192" y="1056"/>
              <a:ext cx="1824" cy="432"/>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Kapazitätsverordnung</a:t>
              </a:r>
            </a:p>
          </p:txBody>
        </p:sp>
        <p:sp>
          <p:nvSpPr>
            <p:cNvPr id="172049" name="Line 1041">
              <a:extLst>
                <a:ext uri="{FF2B5EF4-FFF2-40B4-BE49-F238E27FC236}">
                  <a16:creationId xmlns:a16="http://schemas.microsoft.com/office/drawing/2014/main" id="{64836A39-2364-A449-B290-ECB8AEA0D832}"/>
                </a:ext>
              </a:extLst>
            </p:cNvPr>
            <p:cNvSpPr>
              <a:spLocks noChangeShapeType="1"/>
            </p:cNvSpPr>
            <p:nvPr/>
          </p:nvSpPr>
          <p:spPr bwMode="auto">
            <a:xfrm>
              <a:off x="1200" y="1584"/>
              <a:ext cx="336" cy="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50" name="Group 1042">
            <a:extLst>
              <a:ext uri="{FF2B5EF4-FFF2-40B4-BE49-F238E27FC236}">
                <a16:creationId xmlns:a16="http://schemas.microsoft.com/office/drawing/2014/main" id="{C1F0CF7C-4518-0446-9BC2-D5FFBAB6518E}"/>
              </a:ext>
            </a:extLst>
          </p:cNvPr>
          <p:cNvGrpSpPr>
            <a:grpSpLocks/>
          </p:cNvGrpSpPr>
          <p:nvPr/>
        </p:nvGrpSpPr>
        <p:grpSpPr bwMode="auto">
          <a:xfrm>
            <a:off x="1371600" y="457200"/>
            <a:ext cx="2971800" cy="1828800"/>
            <a:chOff x="864" y="288"/>
            <a:chExt cx="1872" cy="1152"/>
          </a:xfrm>
        </p:grpSpPr>
        <p:sp>
          <p:nvSpPr>
            <p:cNvPr id="172051" name="AutoShape 1043">
              <a:extLst>
                <a:ext uri="{FF2B5EF4-FFF2-40B4-BE49-F238E27FC236}">
                  <a16:creationId xmlns:a16="http://schemas.microsoft.com/office/drawing/2014/main" id="{BF65F4CA-6B94-5546-B9A1-B6FB77E271A7}"/>
                </a:ext>
              </a:extLst>
            </p:cNvPr>
            <p:cNvSpPr>
              <a:spLocks noChangeArrowheads="1"/>
            </p:cNvSpPr>
            <p:nvPr/>
          </p:nvSpPr>
          <p:spPr bwMode="auto">
            <a:xfrm>
              <a:off x="864" y="288"/>
              <a:ext cx="1872"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Ex Ante Steuerung</a:t>
              </a:r>
            </a:p>
          </p:txBody>
        </p:sp>
        <p:sp>
          <p:nvSpPr>
            <p:cNvPr id="172052" name="Line 1044">
              <a:extLst>
                <a:ext uri="{FF2B5EF4-FFF2-40B4-BE49-F238E27FC236}">
                  <a16:creationId xmlns:a16="http://schemas.microsoft.com/office/drawing/2014/main" id="{7F575039-250C-914D-9799-F458AE5A8930}"/>
                </a:ext>
              </a:extLst>
            </p:cNvPr>
            <p:cNvSpPr>
              <a:spLocks noChangeShapeType="1"/>
            </p:cNvSpPr>
            <p:nvPr/>
          </p:nvSpPr>
          <p:spPr bwMode="auto">
            <a:xfrm>
              <a:off x="2304" y="864"/>
              <a:ext cx="144" cy="5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53" name="Group 1045">
            <a:extLst>
              <a:ext uri="{FF2B5EF4-FFF2-40B4-BE49-F238E27FC236}">
                <a16:creationId xmlns:a16="http://schemas.microsoft.com/office/drawing/2014/main" id="{8B3C6A3F-D2E4-3F4F-999F-0FDC42CD2844}"/>
              </a:ext>
            </a:extLst>
          </p:cNvPr>
          <p:cNvGrpSpPr>
            <a:grpSpLocks/>
          </p:cNvGrpSpPr>
          <p:nvPr/>
        </p:nvGrpSpPr>
        <p:grpSpPr bwMode="auto">
          <a:xfrm>
            <a:off x="4876800" y="381000"/>
            <a:ext cx="3657600" cy="2057400"/>
            <a:chOff x="3072" y="240"/>
            <a:chExt cx="2304" cy="1296"/>
          </a:xfrm>
        </p:grpSpPr>
        <p:sp>
          <p:nvSpPr>
            <p:cNvPr id="172054" name="AutoShape 1046">
              <a:extLst>
                <a:ext uri="{FF2B5EF4-FFF2-40B4-BE49-F238E27FC236}">
                  <a16:creationId xmlns:a16="http://schemas.microsoft.com/office/drawing/2014/main" id="{80C86912-BB53-FE43-8C6E-8CD6CD9200AE}"/>
                </a:ext>
              </a:extLst>
            </p:cNvPr>
            <p:cNvSpPr>
              <a:spLocks noChangeArrowheads="1"/>
            </p:cNvSpPr>
            <p:nvPr/>
          </p:nvSpPr>
          <p:spPr bwMode="auto">
            <a:xfrm>
              <a:off x="3120" y="240"/>
              <a:ext cx="2256" cy="384"/>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Gruppenproporz in Gremien</a:t>
              </a:r>
            </a:p>
          </p:txBody>
        </p:sp>
        <p:sp>
          <p:nvSpPr>
            <p:cNvPr id="172055" name="Line 1047">
              <a:extLst>
                <a:ext uri="{FF2B5EF4-FFF2-40B4-BE49-F238E27FC236}">
                  <a16:creationId xmlns:a16="http://schemas.microsoft.com/office/drawing/2014/main" id="{0248015B-8EB6-764E-82FC-591974FB5163}"/>
                </a:ext>
              </a:extLst>
            </p:cNvPr>
            <p:cNvSpPr>
              <a:spLocks noChangeShapeType="1"/>
            </p:cNvSpPr>
            <p:nvPr/>
          </p:nvSpPr>
          <p:spPr bwMode="auto">
            <a:xfrm flipH="1">
              <a:off x="3072" y="720"/>
              <a:ext cx="144" cy="81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56" name="Group 1048">
            <a:extLst>
              <a:ext uri="{FF2B5EF4-FFF2-40B4-BE49-F238E27FC236}">
                <a16:creationId xmlns:a16="http://schemas.microsoft.com/office/drawing/2014/main" id="{7E6D2E74-8EAB-0F43-83FD-4151520AACF4}"/>
              </a:ext>
            </a:extLst>
          </p:cNvPr>
          <p:cNvGrpSpPr>
            <a:grpSpLocks/>
          </p:cNvGrpSpPr>
          <p:nvPr/>
        </p:nvGrpSpPr>
        <p:grpSpPr bwMode="auto">
          <a:xfrm>
            <a:off x="5638800" y="1676400"/>
            <a:ext cx="2971800" cy="1219200"/>
            <a:chOff x="3648" y="960"/>
            <a:chExt cx="1872" cy="768"/>
          </a:xfrm>
        </p:grpSpPr>
        <p:sp>
          <p:nvSpPr>
            <p:cNvPr id="172057" name="AutoShape 1049">
              <a:extLst>
                <a:ext uri="{FF2B5EF4-FFF2-40B4-BE49-F238E27FC236}">
                  <a16:creationId xmlns:a16="http://schemas.microsoft.com/office/drawing/2014/main" id="{7E0CA5E0-852D-2A42-ADD0-C44DBA30ECB7}"/>
                </a:ext>
              </a:extLst>
            </p:cNvPr>
            <p:cNvSpPr>
              <a:spLocks noChangeArrowheads="1"/>
            </p:cNvSpPr>
            <p:nvPr/>
          </p:nvSpPr>
          <p:spPr bwMode="auto">
            <a:xfrm>
              <a:off x="3648" y="960"/>
              <a:ext cx="1872" cy="392"/>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Gleichheitsfiktion</a:t>
              </a:r>
            </a:p>
          </p:txBody>
        </p:sp>
        <p:sp>
          <p:nvSpPr>
            <p:cNvPr id="172058" name="Line 1050">
              <a:extLst>
                <a:ext uri="{FF2B5EF4-FFF2-40B4-BE49-F238E27FC236}">
                  <a16:creationId xmlns:a16="http://schemas.microsoft.com/office/drawing/2014/main" id="{58252CBB-5F26-D346-B5FB-39C9BA88E080}"/>
                </a:ext>
              </a:extLst>
            </p:cNvPr>
            <p:cNvSpPr>
              <a:spLocks noChangeShapeType="1"/>
            </p:cNvSpPr>
            <p:nvPr/>
          </p:nvSpPr>
          <p:spPr bwMode="auto">
            <a:xfrm flipH="1">
              <a:off x="3840" y="1488"/>
              <a:ext cx="240"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59" name="Group 1051">
            <a:extLst>
              <a:ext uri="{FF2B5EF4-FFF2-40B4-BE49-F238E27FC236}">
                <a16:creationId xmlns:a16="http://schemas.microsoft.com/office/drawing/2014/main" id="{884B6A67-CD10-434A-A84B-367CE6661637}"/>
              </a:ext>
            </a:extLst>
          </p:cNvPr>
          <p:cNvGrpSpPr>
            <a:grpSpLocks/>
          </p:cNvGrpSpPr>
          <p:nvPr/>
        </p:nvGrpSpPr>
        <p:grpSpPr bwMode="auto">
          <a:xfrm>
            <a:off x="5029200" y="5029200"/>
            <a:ext cx="3505200" cy="1066800"/>
            <a:chOff x="3360" y="3312"/>
            <a:chExt cx="2208" cy="672"/>
          </a:xfrm>
        </p:grpSpPr>
        <p:sp>
          <p:nvSpPr>
            <p:cNvPr id="172060" name="AutoShape 1052">
              <a:extLst>
                <a:ext uri="{FF2B5EF4-FFF2-40B4-BE49-F238E27FC236}">
                  <a16:creationId xmlns:a16="http://schemas.microsoft.com/office/drawing/2014/main" id="{70877AF5-A5A2-8846-BEC2-2470FE3FC34A}"/>
                </a:ext>
              </a:extLst>
            </p:cNvPr>
            <p:cNvSpPr>
              <a:spLocks noChangeArrowheads="1"/>
            </p:cNvSpPr>
            <p:nvPr/>
          </p:nvSpPr>
          <p:spPr bwMode="auto">
            <a:xfrm>
              <a:off x="3360" y="3648"/>
              <a:ext cx="2208" cy="336"/>
            </a:xfrm>
            <a:prstGeom prst="roundRect">
              <a:avLst>
                <a:gd name="adj" fmla="val 16667"/>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Rahmenprüfungsordnung</a:t>
              </a:r>
            </a:p>
          </p:txBody>
        </p:sp>
        <p:sp>
          <p:nvSpPr>
            <p:cNvPr id="172061" name="Line 1053">
              <a:extLst>
                <a:ext uri="{FF2B5EF4-FFF2-40B4-BE49-F238E27FC236}">
                  <a16:creationId xmlns:a16="http://schemas.microsoft.com/office/drawing/2014/main" id="{A13C8921-CEC5-AF47-8943-3A6784B3C620}"/>
                </a:ext>
              </a:extLst>
            </p:cNvPr>
            <p:cNvSpPr>
              <a:spLocks noChangeShapeType="1"/>
            </p:cNvSpPr>
            <p:nvPr/>
          </p:nvSpPr>
          <p:spPr bwMode="auto">
            <a:xfrm flipH="1" flipV="1">
              <a:off x="4320" y="3312"/>
              <a:ext cx="144" cy="2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nvGrpSpPr>
          <p:cNvPr id="172062" name="Group 1054">
            <a:extLst>
              <a:ext uri="{FF2B5EF4-FFF2-40B4-BE49-F238E27FC236}">
                <a16:creationId xmlns:a16="http://schemas.microsoft.com/office/drawing/2014/main" id="{A72DA5A2-C51C-5A41-BCD4-2584B7B123BF}"/>
              </a:ext>
            </a:extLst>
          </p:cNvPr>
          <p:cNvGrpSpPr>
            <a:grpSpLocks/>
          </p:cNvGrpSpPr>
          <p:nvPr/>
        </p:nvGrpSpPr>
        <p:grpSpPr bwMode="auto">
          <a:xfrm>
            <a:off x="3276600" y="2667000"/>
            <a:ext cx="3092450" cy="2724150"/>
            <a:chOff x="2064" y="1680"/>
            <a:chExt cx="1948" cy="1716"/>
          </a:xfrm>
        </p:grpSpPr>
        <p:sp>
          <p:nvSpPr>
            <p:cNvPr id="172063" name="Freeform 1055">
              <a:extLst>
                <a:ext uri="{FF2B5EF4-FFF2-40B4-BE49-F238E27FC236}">
                  <a16:creationId xmlns:a16="http://schemas.microsoft.com/office/drawing/2014/main" id="{B943290D-303A-FD42-9427-85291DD9CE4B}"/>
                </a:ext>
              </a:extLst>
            </p:cNvPr>
            <p:cNvSpPr>
              <a:spLocks/>
            </p:cNvSpPr>
            <p:nvPr/>
          </p:nvSpPr>
          <p:spPr bwMode="auto">
            <a:xfrm>
              <a:off x="2336" y="1964"/>
              <a:ext cx="1388" cy="1341"/>
            </a:xfrm>
            <a:custGeom>
              <a:avLst/>
              <a:gdLst>
                <a:gd name="T0" fmla="*/ 1076 w 1388"/>
                <a:gd name="T1" fmla="*/ 28 h 1341"/>
                <a:gd name="T2" fmla="*/ 1196 w 1388"/>
                <a:gd name="T3" fmla="*/ 616 h 1341"/>
                <a:gd name="T4" fmla="*/ 1148 w 1388"/>
                <a:gd name="T5" fmla="*/ 640 h 1341"/>
                <a:gd name="T6" fmla="*/ 944 w 1388"/>
                <a:gd name="T7" fmla="*/ 748 h 1341"/>
                <a:gd name="T8" fmla="*/ 656 w 1388"/>
                <a:gd name="T9" fmla="*/ 916 h 1341"/>
                <a:gd name="T10" fmla="*/ 548 w 1388"/>
                <a:gd name="T11" fmla="*/ 952 h 1341"/>
                <a:gd name="T12" fmla="*/ 164 w 1388"/>
                <a:gd name="T13" fmla="*/ 1072 h 1341"/>
                <a:gd name="T14" fmla="*/ 140 w 1388"/>
                <a:gd name="T15" fmla="*/ 1108 h 1341"/>
                <a:gd name="T16" fmla="*/ 104 w 1388"/>
                <a:gd name="T17" fmla="*/ 1120 h 1341"/>
                <a:gd name="T18" fmla="*/ 116 w 1388"/>
                <a:gd name="T19" fmla="*/ 1216 h 1341"/>
                <a:gd name="T20" fmla="*/ 248 w 1388"/>
                <a:gd name="T21" fmla="*/ 1204 h 1341"/>
                <a:gd name="T22" fmla="*/ 236 w 1388"/>
                <a:gd name="T23" fmla="*/ 1168 h 1341"/>
                <a:gd name="T24" fmla="*/ 164 w 1388"/>
                <a:gd name="T25" fmla="*/ 1144 h 1341"/>
                <a:gd name="T26" fmla="*/ 140 w 1388"/>
                <a:gd name="T27" fmla="*/ 1108 h 1341"/>
                <a:gd name="T28" fmla="*/ 32 w 1388"/>
                <a:gd name="T29" fmla="*/ 1144 h 1341"/>
                <a:gd name="T30" fmla="*/ 32 w 1388"/>
                <a:gd name="T31" fmla="*/ 1240 h 1341"/>
                <a:gd name="T32" fmla="*/ 56 w 1388"/>
                <a:gd name="T33" fmla="*/ 1204 h 1341"/>
                <a:gd name="T34" fmla="*/ 68 w 1388"/>
                <a:gd name="T35" fmla="*/ 1156 h 1341"/>
                <a:gd name="T36" fmla="*/ 80 w 1388"/>
                <a:gd name="T37" fmla="*/ 1120 h 1341"/>
                <a:gd name="T38" fmla="*/ 104 w 1388"/>
                <a:gd name="T39" fmla="*/ 1156 h 1341"/>
                <a:gd name="T40" fmla="*/ 152 w 1388"/>
                <a:gd name="T41" fmla="*/ 1312 h 1341"/>
                <a:gd name="T42" fmla="*/ 248 w 1388"/>
                <a:gd name="T43" fmla="*/ 1336 h 1341"/>
                <a:gd name="T44" fmla="*/ 176 w 1388"/>
                <a:gd name="T45" fmla="*/ 1324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88" h="1341">
                  <a:moveTo>
                    <a:pt x="1076" y="28"/>
                  </a:moveTo>
                  <a:cubicBezTo>
                    <a:pt x="1388" y="56"/>
                    <a:pt x="1258" y="0"/>
                    <a:pt x="1196" y="616"/>
                  </a:cubicBezTo>
                  <a:cubicBezTo>
                    <a:pt x="1194" y="634"/>
                    <a:pt x="1163" y="631"/>
                    <a:pt x="1148" y="640"/>
                  </a:cubicBezTo>
                  <a:cubicBezTo>
                    <a:pt x="1082" y="681"/>
                    <a:pt x="1014" y="713"/>
                    <a:pt x="944" y="748"/>
                  </a:cubicBezTo>
                  <a:cubicBezTo>
                    <a:pt x="873" y="855"/>
                    <a:pt x="772" y="881"/>
                    <a:pt x="656" y="916"/>
                  </a:cubicBezTo>
                  <a:cubicBezTo>
                    <a:pt x="620" y="927"/>
                    <a:pt x="585" y="946"/>
                    <a:pt x="548" y="952"/>
                  </a:cubicBezTo>
                  <a:cubicBezTo>
                    <a:pt x="423" y="973"/>
                    <a:pt x="271" y="1001"/>
                    <a:pt x="164" y="1072"/>
                  </a:cubicBezTo>
                  <a:cubicBezTo>
                    <a:pt x="156" y="1084"/>
                    <a:pt x="151" y="1099"/>
                    <a:pt x="140" y="1108"/>
                  </a:cubicBezTo>
                  <a:cubicBezTo>
                    <a:pt x="130" y="1116"/>
                    <a:pt x="107" y="1108"/>
                    <a:pt x="104" y="1120"/>
                  </a:cubicBezTo>
                  <a:cubicBezTo>
                    <a:pt x="97" y="1151"/>
                    <a:pt x="112" y="1184"/>
                    <a:pt x="116" y="1216"/>
                  </a:cubicBezTo>
                  <a:cubicBezTo>
                    <a:pt x="160" y="1212"/>
                    <a:pt x="207" y="1220"/>
                    <a:pt x="248" y="1204"/>
                  </a:cubicBezTo>
                  <a:cubicBezTo>
                    <a:pt x="260" y="1199"/>
                    <a:pt x="246" y="1175"/>
                    <a:pt x="236" y="1168"/>
                  </a:cubicBezTo>
                  <a:cubicBezTo>
                    <a:pt x="215" y="1153"/>
                    <a:pt x="164" y="1144"/>
                    <a:pt x="164" y="1144"/>
                  </a:cubicBezTo>
                  <a:cubicBezTo>
                    <a:pt x="156" y="1132"/>
                    <a:pt x="154" y="1111"/>
                    <a:pt x="140" y="1108"/>
                  </a:cubicBezTo>
                  <a:cubicBezTo>
                    <a:pt x="93" y="1096"/>
                    <a:pt x="65" y="1122"/>
                    <a:pt x="32" y="1144"/>
                  </a:cubicBezTo>
                  <a:cubicBezTo>
                    <a:pt x="24" y="1168"/>
                    <a:pt x="0" y="1219"/>
                    <a:pt x="32" y="1240"/>
                  </a:cubicBezTo>
                  <a:cubicBezTo>
                    <a:pt x="44" y="1248"/>
                    <a:pt x="48" y="1216"/>
                    <a:pt x="56" y="1204"/>
                  </a:cubicBezTo>
                  <a:cubicBezTo>
                    <a:pt x="60" y="1188"/>
                    <a:pt x="63" y="1172"/>
                    <a:pt x="68" y="1156"/>
                  </a:cubicBezTo>
                  <a:cubicBezTo>
                    <a:pt x="71" y="1144"/>
                    <a:pt x="67" y="1120"/>
                    <a:pt x="80" y="1120"/>
                  </a:cubicBezTo>
                  <a:cubicBezTo>
                    <a:pt x="94" y="1120"/>
                    <a:pt x="96" y="1144"/>
                    <a:pt x="104" y="1156"/>
                  </a:cubicBezTo>
                  <a:cubicBezTo>
                    <a:pt x="111" y="1233"/>
                    <a:pt x="81" y="1286"/>
                    <a:pt x="152" y="1312"/>
                  </a:cubicBezTo>
                  <a:cubicBezTo>
                    <a:pt x="183" y="1323"/>
                    <a:pt x="281" y="1341"/>
                    <a:pt x="248" y="1336"/>
                  </a:cubicBezTo>
                  <a:cubicBezTo>
                    <a:pt x="224" y="1332"/>
                    <a:pt x="176" y="1324"/>
                    <a:pt x="176" y="13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64" name="Freeform 1056">
              <a:extLst>
                <a:ext uri="{FF2B5EF4-FFF2-40B4-BE49-F238E27FC236}">
                  <a16:creationId xmlns:a16="http://schemas.microsoft.com/office/drawing/2014/main" id="{6BBACEBE-05A5-1B47-9688-71878CF33545}"/>
                </a:ext>
              </a:extLst>
            </p:cNvPr>
            <p:cNvSpPr>
              <a:spLocks/>
            </p:cNvSpPr>
            <p:nvPr/>
          </p:nvSpPr>
          <p:spPr bwMode="auto">
            <a:xfrm>
              <a:off x="2362" y="3067"/>
              <a:ext cx="69" cy="329"/>
            </a:xfrm>
            <a:custGeom>
              <a:avLst/>
              <a:gdLst>
                <a:gd name="T0" fmla="*/ 66 w 69"/>
                <a:gd name="T1" fmla="*/ 17 h 329"/>
                <a:gd name="T2" fmla="*/ 42 w 69"/>
                <a:gd name="T3" fmla="*/ 149 h 329"/>
                <a:gd name="T4" fmla="*/ 6 w 69"/>
                <a:gd name="T5" fmla="*/ 221 h 329"/>
                <a:gd name="T6" fmla="*/ 6 w 69"/>
                <a:gd name="T7" fmla="*/ 329 h 329"/>
              </a:gdLst>
              <a:ahLst/>
              <a:cxnLst>
                <a:cxn ang="0">
                  <a:pos x="T0" y="T1"/>
                </a:cxn>
                <a:cxn ang="0">
                  <a:pos x="T2" y="T3"/>
                </a:cxn>
                <a:cxn ang="0">
                  <a:pos x="T4" y="T5"/>
                </a:cxn>
                <a:cxn ang="0">
                  <a:pos x="T6" y="T7"/>
                </a:cxn>
              </a:cxnLst>
              <a:rect l="0" t="0" r="r" b="b"/>
              <a:pathLst>
                <a:path w="69" h="329">
                  <a:moveTo>
                    <a:pt x="66" y="17"/>
                  </a:moveTo>
                  <a:cubicBezTo>
                    <a:pt x="38" y="100"/>
                    <a:pt x="69" y="0"/>
                    <a:pt x="42" y="149"/>
                  </a:cubicBezTo>
                  <a:cubicBezTo>
                    <a:pt x="37" y="175"/>
                    <a:pt x="10" y="195"/>
                    <a:pt x="6" y="221"/>
                  </a:cubicBezTo>
                  <a:cubicBezTo>
                    <a:pt x="0" y="257"/>
                    <a:pt x="6" y="293"/>
                    <a:pt x="6" y="32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65" name="Freeform 1057">
              <a:extLst>
                <a:ext uri="{FF2B5EF4-FFF2-40B4-BE49-F238E27FC236}">
                  <a16:creationId xmlns:a16="http://schemas.microsoft.com/office/drawing/2014/main" id="{529E19B7-536E-0E43-83A9-9BC54724C364}"/>
                </a:ext>
              </a:extLst>
            </p:cNvPr>
            <p:cNvSpPr>
              <a:spLocks/>
            </p:cNvSpPr>
            <p:nvPr/>
          </p:nvSpPr>
          <p:spPr bwMode="auto">
            <a:xfrm>
              <a:off x="3376" y="3084"/>
              <a:ext cx="162" cy="126"/>
            </a:xfrm>
            <a:custGeom>
              <a:avLst/>
              <a:gdLst>
                <a:gd name="T0" fmla="*/ 0 w 162"/>
                <a:gd name="T1" fmla="*/ 12 h 126"/>
                <a:gd name="T2" fmla="*/ 144 w 162"/>
                <a:gd name="T3" fmla="*/ 60 h 126"/>
                <a:gd name="T4" fmla="*/ 156 w 162"/>
                <a:gd name="T5" fmla="*/ 0 h 126"/>
              </a:gdLst>
              <a:ahLst/>
              <a:cxnLst>
                <a:cxn ang="0">
                  <a:pos x="T0" y="T1"/>
                </a:cxn>
                <a:cxn ang="0">
                  <a:pos x="T2" y="T3"/>
                </a:cxn>
                <a:cxn ang="0">
                  <a:pos x="T4" y="T5"/>
                </a:cxn>
              </a:cxnLst>
              <a:rect l="0" t="0" r="r" b="b"/>
              <a:pathLst>
                <a:path w="162" h="126">
                  <a:moveTo>
                    <a:pt x="0" y="12"/>
                  </a:moveTo>
                  <a:cubicBezTo>
                    <a:pt x="28" y="82"/>
                    <a:pt x="23" y="126"/>
                    <a:pt x="144" y="60"/>
                  </a:cubicBezTo>
                  <a:cubicBezTo>
                    <a:pt x="162" y="50"/>
                    <a:pt x="156" y="0"/>
                    <a:pt x="15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66" name="Freeform 1058">
              <a:extLst>
                <a:ext uri="{FF2B5EF4-FFF2-40B4-BE49-F238E27FC236}">
                  <a16:creationId xmlns:a16="http://schemas.microsoft.com/office/drawing/2014/main" id="{7475B078-04BD-7845-8E3F-6BA10F4E4AD3}"/>
                </a:ext>
              </a:extLst>
            </p:cNvPr>
            <p:cNvSpPr>
              <a:spLocks/>
            </p:cNvSpPr>
            <p:nvPr/>
          </p:nvSpPr>
          <p:spPr bwMode="auto">
            <a:xfrm>
              <a:off x="3616" y="2784"/>
              <a:ext cx="324" cy="284"/>
            </a:xfrm>
            <a:custGeom>
              <a:avLst/>
              <a:gdLst>
                <a:gd name="T0" fmla="*/ 48 w 324"/>
                <a:gd name="T1" fmla="*/ 144 h 284"/>
                <a:gd name="T2" fmla="*/ 156 w 324"/>
                <a:gd name="T3" fmla="*/ 204 h 284"/>
                <a:gd name="T4" fmla="*/ 180 w 324"/>
                <a:gd name="T5" fmla="*/ 240 h 284"/>
                <a:gd name="T6" fmla="*/ 84 w 324"/>
                <a:gd name="T7" fmla="*/ 252 h 284"/>
                <a:gd name="T8" fmla="*/ 48 w 324"/>
                <a:gd name="T9" fmla="*/ 216 h 284"/>
                <a:gd name="T10" fmla="*/ 60 w 324"/>
                <a:gd name="T11" fmla="*/ 180 h 284"/>
                <a:gd name="T12" fmla="*/ 156 w 324"/>
                <a:gd name="T13" fmla="*/ 108 h 284"/>
                <a:gd name="T14" fmla="*/ 216 w 324"/>
                <a:gd name="T15" fmla="*/ 156 h 284"/>
                <a:gd name="T16" fmla="*/ 180 w 324"/>
                <a:gd name="T17" fmla="*/ 180 h 284"/>
                <a:gd name="T18" fmla="*/ 84 w 324"/>
                <a:gd name="T19" fmla="*/ 96 h 284"/>
                <a:gd name="T20" fmla="*/ 168 w 324"/>
                <a:gd name="T21" fmla="*/ 72 h 284"/>
                <a:gd name="T22" fmla="*/ 324 w 324"/>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4" h="284">
                  <a:moveTo>
                    <a:pt x="48" y="144"/>
                  </a:moveTo>
                  <a:cubicBezTo>
                    <a:pt x="84" y="168"/>
                    <a:pt x="120" y="180"/>
                    <a:pt x="156" y="204"/>
                  </a:cubicBezTo>
                  <a:cubicBezTo>
                    <a:pt x="164" y="216"/>
                    <a:pt x="183" y="226"/>
                    <a:pt x="180" y="240"/>
                  </a:cubicBezTo>
                  <a:cubicBezTo>
                    <a:pt x="171" y="284"/>
                    <a:pt x="96" y="254"/>
                    <a:pt x="84" y="252"/>
                  </a:cubicBezTo>
                  <a:cubicBezTo>
                    <a:pt x="72" y="240"/>
                    <a:pt x="53" y="232"/>
                    <a:pt x="48" y="216"/>
                  </a:cubicBezTo>
                  <a:cubicBezTo>
                    <a:pt x="44" y="204"/>
                    <a:pt x="54" y="191"/>
                    <a:pt x="60" y="180"/>
                  </a:cubicBezTo>
                  <a:cubicBezTo>
                    <a:pt x="82" y="136"/>
                    <a:pt x="112" y="123"/>
                    <a:pt x="156" y="108"/>
                  </a:cubicBezTo>
                  <a:cubicBezTo>
                    <a:pt x="173" y="114"/>
                    <a:pt x="223" y="122"/>
                    <a:pt x="216" y="156"/>
                  </a:cubicBezTo>
                  <a:cubicBezTo>
                    <a:pt x="213" y="170"/>
                    <a:pt x="192" y="172"/>
                    <a:pt x="180" y="180"/>
                  </a:cubicBezTo>
                  <a:cubicBezTo>
                    <a:pt x="157" y="175"/>
                    <a:pt x="0" y="169"/>
                    <a:pt x="84" y="96"/>
                  </a:cubicBezTo>
                  <a:cubicBezTo>
                    <a:pt x="106" y="77"/>
                    <a:pt x="140" y="80"/>
                    <a:pt x="168" y="72"/>
                  </a:cubicBezTo>
                  <a:cubicBezTo>
                    <a:pt x="217" y="23"/>
                    <a:pt x="252" y="0"/>
                    <a:pt x="32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67" name="Freeform 1059">
              <a:extLst>
                <a:ext uri="{FF2B5EF4-FFF2-40B4-BE49-F238E27FC236}">
                  <a16:creationId xmlns:a16="http://schemas.microsoft.com/office/drawing/2014/main" id="{FDA0D1DD-40CF-5C47-84BC-8B2164B389F4}"/>
                </a:ext>
              </a:extLst>
            </p:cNvPr>
            <p:cNvSpPr>
              <a:spLocks/>
            </p:cNvSpPr>
            <p:nvPr/>
          </p:nvSpPr>
          <p:spPr bwMode="auto">
            <a:xfrm>
              <a:off x="3688" y="2916"/>
              <a:ext cx="324" cy="240"/>
            </a:xfrm>
            <a:custGeom>
              <a:avLst/>
              <a:gdLst>
                <a:gd name="T0" fmla="*/ 0 w 324"/>
                <a:gd name="T1" fmla="*/ 0 h 240"/>
                <a:gd name="T2" fmla="*/ 228 w 324"/>
                <a:gd name="T3" fmla="*/ 120 h 240"/>
                <a:gd name="T4" fmla="*/ 324 w 324"/>
                <a:gd name="T5" fmla="*/ 240 h 240"/>
              </a:gdLst>
              <a:ahLst/>
              <a:cxnLst>
                <a:cxn ang="0">
                  <a:pos x="T0" y="T1"/>
                </a:cxn>
                <a:cxn ang="0">
                  <a:pos x="T2" y="T3"/>
                </a:cxn>
                <a:cxn ang="0">
                  <a:pos x="T4" y="T5"/>
                </a:cxn>
              </a:cxnLst>
              <a:rect l="0" t="0" r="r" b="b"/>
              <a:pathLst>
                <a:path w="324" h="240">
                  <a:moveTo>
                    <a:pt x="0" y="0"/>
                  </a:moveTo>
                  <a:cubicBezTo>
                    <a:pt x="127" y="21"/>
                    <a:pt x="131" y="56"/>
                    <a:pt x="228" y="120"/>
                  </a:cubicBezTo>
                  <a:cubicBezTo>
                    <a:pt x="262" y="170"/>
                    <a:pt x="295" y="182"/>
                    <a:pt x="324" y="24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68" name="Freeform 1060">
              <a:extLst>
                <a:ext uri="{FF2B5EF4-FFF2-40B4-BE49-F238E27FC236}">
                  <a16:creationId xmlns:a16="http://schemas.microsoft.com/office/drawing/2014/main" id="{91E18930-ABEF-B74F-9333-FF4E552F3357}"/>
                </a:ext>
              </a:extLst>
            </p:cNvPr>
            <p:cNvSpPr>
              <a:spLocks/>
            </p:cNvSpPr>
            <p:nvPr/>
          </p:nvSpPr>
          <p:spPr bwMode="auto">
            <a:xfrm>
              <a:off x="2080" y="2686"/>
              <a:ext cx="330" cy="98"/>
            </a:xfrm>
            <a:custGeom>
              <a:avLst/>
              <a:gdLst>
                <a:gd name="T0" fmla="*/ 312 w 330"/>
                <a:gd name="T1" fmla="*/ 86 h 98"/>
                <a:gd name="T2" fmla="*/ 240 w 330"/>
                <a:gd name="T3" fmla="*/ 38 h 98"/>
                <a:gd name="T4" fmla="*/ 168 w 330"/>
                <a:gd name="T5" fmla="*/ 2 h 98"/>
                <a:gd name="T6" fmla="*/ 60 w 330"/>
                <a:gd name="T7" fmla="*/ 14 h 98"/>
                <a:gd name="T8" fmla="*/ 24 w 330"/>
                <a:gd name="T9" fmla="*/ 62 h 98"/>
                <a:gd name="T10" fmla="*/ 0 w 330"/>
                <a:gd name="T11" fmla="*/ 98 h 98"/>
              </a:gdLst>
              <a:ahLst/>
              <a:cxnLst>
                <a:cxn ang="0">
                  <a:pos x="T0" y="T1"/>
                </a:cxn>
                <a:cxn ang="0">
                  <a:pos x="T2" y="T3"/>
                </a:cxn>
                <a:cxn ang="0">
                  <a:pos x="T4" y="T5"/>
                </a:cxn>
                <a:cxn ang="0">
                  <a:pos x="T6" y="T7"/>
                </a:cxn>
                <a:cxn ang="0">
                  <a:pos x="T8" y="T9"/>
                </a:cxn>
                <a:cxn ang="0">
                  <a:pos x="T10" y="T11"/>
                </a:cxn>
              </a:cxnLst>
              <a:rect l="0" t="0" r="r" b="b"/>
              <a:pathLst>
                <a:path w="330" h="98">
                  <a:moveTo>
                    <a:pt x="312" y="86"/>
                  </a:moveTo>
                  <a:cubicBezTo>
                    <a:pt x="226" y="57"/>
                    <a:pt x="330" y="98"/>
                    <a:pt x="240" y="38"/>
                  </a:cubicBezTo>
                  <a:cubicBezTo>
                    <a:pt x="218" y="23"/>
                    <a:pt x="190" y="17"/>
                    <a:pt x="168" y="2"/>
                  </a:cubicBezTo>
                  <a:cubicBezTo>
                    <a:pt x="132" y="6"/>
                    <a:pt x="93" y="0"/>
                    <a:pt x="60" y="14"/>
                  </a:cubicBezTo>
                  <a:cubicBezTo>
                    <a:pt x="42" y="22"/>
                    <a:pt x="36" y="46"/>
                    <a:pt x="24" y="62"/>
                  </a:cubicBezTo>
                  <a:cubicBezTo>
                    <a:pt x="16" y="74"/>
                    <a:pt x="0" y="98"/>
                    <a:pt x="0" y="9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69" name="Freeform 1061">
              <a:extLst>
                <a:ext uri="{FF2B5EF4-FFF2-40B4-BE49-F238E27FC236}">
                  <a16:creationId xmlns:a16="http://schemas.microsoft.com/office/drawing/2014/main" id="{21325058-8B45-2942-90F4-C6E9FF355578}"/>
                </a:ext>
              </a:extLst>
            </p:cNvPr>
            <p:cNvSpPr>
              <a:spLocks/>
            </p:cNvSpPr>
            <p:nvPr/>
          </p:nvSpPr>
          <p:spPr bwMode="auto">
            <a:xfrm>
              <a:off x="2151" y="2785"/>
              <a:ext cx="206" cy="167"/>
            </a:xfrm>
            <a:custGeom>
              <a:avLst/>
              <a:gdLst>
                <a:gd name="T0" fmla="*/ 205 w 206"/>
                <a:gd name="T1" fmla="*/ 11 h 167"/>
                <a:gd name="T2" fmla="*/ 193 w 206"/>
                <a:gd name="T3" fmla="*/ 47 h 167"/>
                <a:gd name="T4" fmla="*/ 169 w 206"/>
                <a:gd name="T5" fmla="*/ 11 h 167"/>
                <a:gd name="T6" fmla="*/ 205 w 206"/>
                <a:gd name="T7" fmla="*/ 23 h 167"/>
                <a:gd name="T8" fmla="*/ 25 w 206"/>
                <a:gd name="T9" fmla="*/ 83 h 167"/>
                <a:gd name="T10" fmla="*/ 1 w 206"/>
                <a:gd name="T11" fmla="*/ 167 h 167"/>
              </a:gdLst>
              <a:ahLst/>
              <a:cxnLst>
                <a:cxn ang="0">
                  <a:pos x="T0" y="T1"/>
                </a:cxn>
                <a:cxn ang="0">
                  <a:pos x="T2" y="T3"/>
                </a:cxn>
                <a:cxn ang="0">
                  <a:pos x="T4" y="T5"/>
                </a:cxn>
                <a:cxn ang="0">
                  <a:pos x="T6" y="T7"/>
                </a:cxn>
                <a:cxn ang="0">
                  <a:pos x="T8" y="T9"/>
                </a:cxn>
                <a:cxn ang="0">
                  <a:pos x="T10" y="T11"/>
                </a:cxn>
              </a:cxnLst>
              <a:rect l="0" t="0" r="r" b="b"/>
              <a:pathLst>
                <a:path w="206" h="167">
                  <a:moveTo>
                    <a:pt x="205" y="11"/>
                  </a:moveTo>
                  <a:cubicBezTo>
                    <a:pt x="201" y="23"/>
                    <a:pt x="206" y="47"/>
                    <a:pt x="193" y="47"/>
                  </a:cubicBezTo>
                  <a:cubicBezTo>
                    <a:pt x="179" y="47"/>
                    <a:pt x="163" y="24"/>
                    <a:pt x="169" y="11"/>
                  </a:cubicBezTo>
                  <a:cubicBezTo>
                    <a:pt x="175" y="0"/>
                    <a:pt x="193" y="19"/>
                    <a:pt x="205" y="23"/>
                  </a:cubicBezTo>
                  <a:cubicBezTo>
                    <a:pt x="125" y="50"/>
                    <a:pt x="90" y="18"/>
                    <a:pt x="25" y="83"/>
                  </a:cubicBezTo>
                  <a:cubicBezTo>
                    <a:pt x="0" y="159"/>
                    <a:pt x="1" y="130"/>
                    <a:pt x="1" y="16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0" name="Freeform 1062">
              <a:extLst>
                <a:ext uri="{FF2B5EF4-FFF2-40B4-BE49-F238E27FC236}">
                  <a16:creationId xmlns:a16="http://schemas.microsoft.com/office/drawing/2014/main" id="{EAB42FA4-7D05-F94A-A1C3-4144E572A83C}"/>
                </a:ext>
              </a:extLst>
            </p:cNvPr>
            <p:cNvSpPr>
              <a:spLocks/>
            </p:cNvSpPr>
            <p:nvPr/>
          </p:nvSpPr>
          <p:spPr bwMode="auto">
            <a:xfrm>
              <a:off x="3567" y="2477"/>
              <a:ext cx="237" cy="196"/>
            </a:xfrm>
            <a:custGeom>
              <a:avLst/>
              <a:gdLst>
                <a:gd name="T0" fmla="*/ 1 w 237"/>
                <a:gd name="T1" fmla="*/ 115 h 196"/>
                <a:gd name="T2" fmla="*/ 145 w 237"/>
                <a:gd name="T3" fmla="*/ 127 h 196"/>
                <a:gd name="T4" fmla="*/ 133 w 237"/>
                <a:gd name="T5" fmla="*/ 187 h 196"/>
                <a:gd name="T6" fmla="*/ 97 w 237"/>
                <a:gd name="T7" fmla="*/ 175 h 196"/>
                <a:gd name="T8" fmla="*/ 1 w 237"/>
                <a:gd name="T9" fmla="*/ 91 h 196"/>
                <a:gd name="T10" fmla="*/ 85 w 237"/>
                <a:gd name="T11" fmla="*/ 67 h 196"/>
                <a:gd name="T12" fmla="*/ 49 w 237"/>
                <a:gd name="T13" fmla="*/ 91 h 196"/>
                <a:gd name="T14" fmla="*/ 13 w 237"/>
                <a:gd name="T15" fmla="*/ 103 h 196"/>
                <a:gd name="T16" fmla="*/ 157 w 237"/>
                <a:gd name="T17" fmla="*/ 91 h 196"/>
                <a:gd name="T18" fmla="*/ 193 w 237"/>
                <a:gd name="T19" fmla="*/ 79 h 196"/>
                <a:gd name="T20" fmla="*/ 229 w 237"/>
                <a:gd name="T21" fmla="*/ 4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196">
                  <a:moveTo>
                    <a:pt x="1" y="115"/>
                  </a:moveTo>
                  <a:cubicBezTo>
                    <a:pt x="49" y="119"/>
                    <a:pt x="103" y="104"/>
                    <a:pt x="145" y="127"/>
                  </a:cubicBezTo>
                  <a:cubicBezTo>
                    <a:pt x="163" y="137"/>
                    <a:pt x="147" y="173"/>
                    <a:pt x="133" y="187"/>
                  </a:cubicBezTo>
                  <a:cubicBezTo>
                    <a:pt x="124" y="196"/>
                    <a:pt x="109" y="179"/>
                    <a:pt x="97" y="175"/>
                  </a:cubicBezTo>
                  <a:cubicBezTo>
                    <a:pt x="55" y="133"/>
                    <a:pt x="33" y="139"/>
                    <a:pt x="1" y="91"/>
                  </a:cubicBezTo>
                  <a:cubicBezTo>
                    <a:pt x="12" y="59"/>
                    <a:pt x="18" y="0"/>
                    <a:pt x="85" y="67"/>
                  </a:cubicBezTo>
                  <a:cubicBezTo>
                    <a:pt x="95" y="77"/>
                    <a:pt x="62" y="85"/>
                    <a:pt x="49" y="91"/>
                  </a:cubicBezTo>
                  <a:cubicBezTo>
                    <a:pt x="38" y="97"/>
                    <a:pt x="0" y="103"/>
                    <a:pt x="13" y="103"/>
                  </a:cubicBezTo>
                  <a:cubicBezTo>
                    <a:pt x="61" y="103"/>
                    <a:pt x="109" y="95"/>
                    <a:pt x="157" y="91"/>
                  </a:cubicBezTo>
                  <a:cubicBezTo>
                    <a:pt x="169" y="87"/>
                    <a:pt x="184" y="88"/>
                    <a:pt x="193" y="79"/>
                  </a:cubicBezTo>
                  <a:cubicBezTo>
                    <a:pt x="237" y="35"/>
                    <a:pt x="174" y="43"/>
                    <a:pt x="229" y="43"/>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1" name="Freeform 1063">
              <a:extLst>
                <a:ext uri="{FF2B5EF4-FFF2-40B4-BE49-F238E27FC236}">
                  <a16:creationId xmlns:a16="http://schemas.microsoft.com/office/drawing/2014/main" id="{3D9CDFA4-23C3-B34C-B8F1-3E58FC9A0B71}"/>
                </a:ext>
              </a:extLst>
            </p:cNvPr>
            <p:cNvSpPr>
              <a:spLocks/>
            </p:cNvSpPr>
            <p:nvPr/>
          </p:nvSpPr>
          <p:spPr bwMode="auto">
            <a:xfrm>
              <a:off x="2064" y="1872"/>
              <a:ext cx="352" cy="240"/>
            </a:xfrm>
            <a:custGeom>
              <a:avLst/>
              <a:gdLst>
                <a:gd name="T0" fmla="*/ 352 w 352"/>
                <a:gd name="T1" fmla="*/ 240 h 270"/>
                <a:gd name="T2" fmla="*/ 232 w 352"/>
                <a:gd name="T3" fmla="*/ 228 h 270"/>
                <a:gd name="T4" fmla="*/ 160 w 352"/>
                <a:gd name="T5" fmla="*/ 192 h 270"/>
                <a:gd name="T6" fmla="*/ 16 w 352"/>
                <a:gd name="T7" fmla="*/ 204 h 270"/>
                <a:gd name="T8" fmla="*/ 52 w 352"/>
                <a:gd name="T9" fmla="*/ 240 h 270"/>
                <a:gd name="T10" fmla="*/ 124 w 352"/>
                <a:gd name="T11" fmla="*/ 264 h 270"/>
                <a:gd name="T12" fmla="*/ 280 w 352"/>
                <a:gd name="T13" fmla="*/ 252 h 270"/>
                <a:gd name="T14" fmla="*/ 256 w 352"/>
                <a:gd name="T15" fmla="*/ 216 h 270"/>
                <a:gd name="T16" fmla="*/ 160 w 352"/>
                <a:gd name="T17" fmla="*/ 96 h 270"/>
                <a:gd name="T18" fmla="*/ 160 w 352"/>
                <a:gd name="T19" fmla="*/ 204 h 270"/>
                <a:gd name="T20" fmla="*/ 232 w 352"/>
                <a:gd name="T21" fmla="*/ 228 h 270"/>
                <a:gd name="T22" fmla="*/ 100 w 352"/>
                <a:gd name="T23" fmla="*/ 132 h 270"/>
                <a:gd name="T24" fmla="*/ 76 w 352"/>
                <a:gd name="T25"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2" h="270">
                  <a:moveTo>
                    <a:pt x="352" y="240"/>
                  </a:moveTo>
                  <a:cubicBezTo>
                    <a:pt x="312" y="236"/>
                    <a:pt x="271" y="237"/>
                    <a:pt x="232" y="228"/>
                  </a:cubicBezTo>
                  <a:cubicBezTo>
                    <a:pt x="206" y="222"/>
                    <a:pt x="185" y="200"/>
                    <a:pt x="160" y="192"/>
                  </a:cubicBezTo>
                  <a:cubicBezTo>
                    <a:pt x="112" y="196"/>
                    <a:pt x="60" y="184"/>
                    <a:pt x="16" y="204"/>
                  </a:cubicBezTo>
                  <a:cubicBezTo>
                    <a:pt x="0" y="211"/>
                    <a:pt x="37" y="232"/>
                    <a:pt x="52" y="240"/>
                  </a:cubicBezTo>
                  <a:cubicBezTo>
                    <a:pt x="74" y="252"/>
                    <a:pt x="124" y="264"/>
                    <a:pt x="124" y="264"/>
                  </a:cubicBezTo>
                  <a:cubicBezTo>
                    <a:pt x="176" y="260"/>
                    <a:pt x="231" y="270"/>
                    <a:pt x="280" y="252"/>
                  </a:cubicBezTo>
                  <a:cubicBezTo>
                    <a:pt x="294" y="247"/>
                    <a:pt x="262" y="229"/>
                    <a:pt x="256" y="216"/>
                  </a:cubicBezTo>
                  <a:cubicBezTo>
                    <a:pt x="223" y="142"/>
                    <a:pt x="247" y="125"/>
                    <a:pt x="160" y="96"/>
                  </a:cubicBezTo>
                  <a:cubicBezTo>
                    <a:pt x="149" y="129"/>
                    <a:pt x="129" y="169"/>
                    <a:pt x="160" y="204"/>
                  </a:cubicBezTo>
                  <a:cubicBezTo>
                    <a:pt x="177" y="223"/>
                    <a:pt x="232" y="228"/>
                    <a:pt x="232" y="228"/>
                  </a:cubicBezTo>
                  <a:cubicBezTo>
                    <a:pt x="198" y="178"/>
                    <a:pt x="156" y="151"/>
                    <a:pt x="100" y="132"/>
                  </a:cubicBezTo>
                  <a:cubicBezTo>
                    <a:pt x="70" y="41"/>
                    <a:pt x="76" y="85"/>
                    <a:pt x="7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2" name="Freeform 1064">
              <a:extLst>
                <a:ext uri="{FF2B5EF4-FFF2-40B4-BE49-F238E27FC236}">
                  <a16:creationId xmlns:a16="http://schemas.microsoft.com/office/drawing/2014/main" id="{DF1F1E92-2C33-3E40-A2D5-BDFCE1E067CE}"/>
                </a:ext>
              </a:extLst>
            </p:cNvPr>
            <p:cNvSpPr>
              <a:spLocks/>
            </p:cNvSpPr>
            <p:nvPr/>
          </p:nvSpPr>
          <p:spPr bwMode="auto">
            <a:xfrm>
              <a:off x="2104" y="2112"/>
              <a:ext cx="191" cy="144"/>
            </a:xfrm>
            <a:custGeom>
              <a:avLst/>
              <a:gdLst>
                <a:gd name="T0" fmla="*/ 180 w 191"/>
                <a:gd name="T1" fmla="*/ 0 h 144"/>
                <a:gd name="T2" fmla="*/ 132 w 191"/>
                <a:gd name="T3" fmla="*/ 60 h 144"/>
                <a:gd name="T4" fmla="*/ 108 w 191"/>
                <a:gd name="T5" fmla="*/ 96 h 144"/>
                <a:gd name="T6" fmla="*/ 36 w 191"/>
                <a:gd name="T7" fmla="*/ 120 h 144"/>
                <a:gd name="T8" fmla="*/ 0 w 191"/>
                <a:gd name="T9" fmla="*/ 144 h 144"/>
              </a:gdLst>
              <a:ahLst/>
              <a:cxnLst>
                <a:cxn ang="0">
                  <a:pos x="T0" y="T1"/>
                </a:cxn>
                <a:cxn ang="0">
                  <a:pos x="T2" y="T3"/>
                </a:cxn>
                <a:cxn ang="0">
                  <a:pos x="T4" y="T5"/>
                </a:cxn>
                <a:cxn ang="0">
                  <a:pos x="T6" y="T7"/>
                </a:cxn>
                <a:cxn ang="0">
                  <a:pos x="T8" y="T9"/>
                </a:cxn>
              </a:cxnLst>
              <a:rect l="0" t="0" r="r" b="b"/>
              <a:pathLst>
                <a:path w="191" h="144">
                  <a:moveTo>
                    <a:pt x="180" y="0"/>
                  </a:moveTo>
                  <a:cubicBezTo>
                    <a:pt x="155" y="100"/>
                    <a:pt x="191" y="13"/>
                    <a:pt x="132" y="60"/>
                  </a:cubicBezTo>
                  <a:cubicBezTo>
                    <a:pt x="121" y="69"/>
                    <a:pt x="120" y="88"/>
                    <a:pt x="108" y="96"/>
                  </a:cubicBezTo>
                  <a:cubicBezTo>
                    <a:pt x="87" y="109"/>
                    <a:pt x="57" y="106"/>
                    <a:pt x="36" y="120"/>
                  </a:cubicBezTo>
                  <a:cubicBezTo>
                    <a:pt x="24" y="128"/>
                    <a:pt x="0" y="144"/>
                    <a:pt x="0" y="14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3" name="Freeform 1065">
              <a:extLst>
                <a:ext uri="{FF2B5EF4-FFF2-40B4-BE49-F238E27FC236}">
                  <a16:creationId xmlns:a16="http://schemas.microsoft.com/office/drawing/2014/main" id="{BDAA9EFB-6455-0F44-9639-989C7931534F}"/>
                </a:ext>
              </a:extLst>
            </p:cNvPr>
            <p:cNvSpPr>
              <a:spLocks/>
            </p:cNvSpPr>
            <p:nvPr/>
          </p:nvSpPr>
          <p:spPr bwMode="auto">
            <a:xfrm>
              <a:off x="2896" y="1680"/>
              <a:ext cx="114" cy="168"/>
            </a:xfrm>
            <a:custGeom>
              <a:avLst/>
              <a:gdLst>
                <a:gd name="T0" fmla="*/ 0 w 114"/>
                <a:gd name="T1" fmla="*/ 168 h 168"/>
                <a:gd name="T2" fmla="*/ 96 w 114"/>
                <a:gd name="T3" fmla="*/ 132 h 168"/>
                <a:gd name="T4" fmla="*/ 0 w 114"/>
                <a:gd name="T5" fmla="*/ 0 h 168"/>
              </a:gdLst>
              <a:ahLst/>
              <a:cxnLst>
                <a:cxn ang="0">
                  <a:pos x="T0" y="T1"/>
                </a:cxn>
                <a:cxn ang="0">
                  <a:pos x="T2" y="T3"/>
                </a:cxn>
                <a:cxn ang="0">
                  <a:pos x="T4" y="T5"/>
                </a:cxn>
              </a:cxnLst>
              <a:rect l="0" t="0" r="r" b="b"/>
              <a:pathLst>
                <a:path w="114" h="168">
                  <a:moveTo>
                    <a:pt x="0" y="168"/>
                  </a:moveTo>
                  <a:cubicBezTo>
                    <a:pt x="6" y="167"/>
                    <a:pt x="91" y="158"/>
                    <a:pt x="96" y="132"/>
                  </a:cubicBezTo>
                  <a:cubicBezTo>
                    <a:pt x="114" y="35"/>
                    <a:pt x="86"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4" name="Freeform 1066">
              <a:extLst>
                <a:ext uri="{FF2B5EF4-FFF2-40B4-BE49-F238E27FC236}">
                  <a16:creationId xmlns:a16="http://schemas.microsoft.com/office/drawing/2014/main" id="{E08A7480-FB47-3F47-8C09-8C32E7FB17A6}"/>
                </a:ext>
              </a:extLst>
            </p:cNvPr>
            <p:cNvSpPr>
              <a:spLocks/>
            </p:cNvSpPr>
            <p:nvPr/>
          </p:nvSpPr>
          <p:spPr bwMode="auto">
            <a:xfrm>
              <a:off x="2992" y="1740"/>
              <a:ext cx="276" cy="120"/>
            </a:xfrm>
            <a:custGeom>
              <a:avLst/>
              <a:gdLst>
                <a:gd name="T0" fmla="*/ 72 w 276"/>
                <a:gd name="T1" fmla="*/ 108 h 120"/>
                <a:gd name="T2" fmla="*/ 0 w 276"/>
                <a:gd name="T3" fmla="*/ 96 h 120"/>
                <a:gd name="T4" fmla="*/ 72 w 276"/>
                <a:gd name="T5" fmla="*/ 48 h 120"/>
                <a:gd name="T6" fmla="*/ 276 w 276"/>
                <a:gd name="T7" fmla="*/ 0 h 120"/>
              </a:gdLst>
              <a:ahLst/>
              <a:cxnLst>
                <a:cxn ang="0">
                  <a:pos x="T0" y="T1"/>
                </a:cxn>
                <a:cxn ang="0">
                  <a:pos x="T2" y="T3"/>
                </a:cxn>
                <a:cxn ang="0">
                  <a:pos x="T4" y="T5"/>
                </a:cxn>
                <a:cxn ang="0">
                  <a:pos x="T6" y="T7"/>
                </a:cxn>
              </a:cxnLst>
              <a:rect l="0" t="0" r="r" b="b"/>
              <a:pathLst>
                <a:path w="276" h="120">
                  <a:moveTo>
                    <a:pt x="72" y="108"/>
                  </a:moveTo>
                  <a:cubicBezTo>
                    <a:pt x="48" y="104"/>
                    <a:pt x="0" y="120"/>
                    <a:pt x="0" y="96"/>
                  </a:cubicBezTo>
                  <a:cubicBezTo>
                    <a:pt x="0" y="67"/>
                    <a:pt x="45" y="57"/>
                    <a:pt x="72" y="48"/>
                  </a:cubicBezTo>
                  <a:cubicBezTo>
                    <a:pt x="139" y="26"/>
                    <a:pt x="205" y="0"/>
                    <a:pt x="276"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5" name="Freeform 1067">
              <a:extLst>
                <a:ext uri="{FF2B5EF4-FFF2-40B4-BE49-F238E27FC236}">
                  <a16:creationId xmlns:a16="http://schemas.microsoft.com/office/drawing/2014/main" id="{B5136FC9-0D4E-7145-BAF8-CFFF5EC26473}"/>
                </a:ext>
              </a:extLst>
            </p:cNvPr>
            <p:cNvSpPr>
              <a:spLocks/>
            </p:cNvSpPr>
            <p:nvPr/>
          </p:nvSpPr>
          <p:spPr bwMode="auto">
            <a:xfrm>
              <a:off x="2494" y="1748"/>
              <a:ext cx="267" cy="264"/>
            </a:xfrm>
            <a:custGeom>
              <a:avLst/>
              <a:gdLst>
                <a:gd name="T0" fmla="*/ 186 w 267"/>
                <a:gd name="T1" fmla="*/ 208 h 264"/>
                <a:gd name="T2" fmla="*/ 216 w 267"/>
                <a:gd name="T3" fmla="*/ 202 h 264"/>
                <a:gd name="T4" fmla="*/ 228 w 267"/>
                <a:gd name="T5" fmla="*/ 166 h 264"/>
                <a:gd name="T6" fmla="*/ 156 w 267"/>
                <a:gd name="T7" fmla="*/ 34 h 264"/>
                <a:gd name="T8" fmla="*/ 144 w 267"/>
                <a:gd name="T9" fmla="*/ 52 h 264"/>
                <a:gd name="T10" fmla="*/ 156 w 267"/>
                <a:gd name="T11" fmla="*/ 130 h 264"/>
                <a:gd name="T12" fmla="*/ 174 w 267"/>
                <a:gd name="T13" fmla="*/ 148 h 264"/>
                <a:gd name="T14" fmla="*/ 198 w 267"/>
                <a:gd name="T15" fmla="*/ 202 h 264"/>
                <a:gd name="T16" fmla="*/ 192 w 267"/>
                <a:gd name="T17" fmla="*/ 184 h 264"/>
                <a:gd name="T18" fmla="*/ 150 w 267"/>
                <a:gd name="T19" fmla="*/ 166 h 264"/>
                <a:gd name="T20" fmla="*/ 60 w 267"/>
                <a:gd name="T21" fmla="*/ 148 h 264"/>
                <a:gd name="T22" fmla="*/ 0 w 267"/>
                <a:gd name="T23" fmla="*/ 190 h 264"/>
                <a:gd name="T24" fmla="*/ 168 w 267"/>
                <a:gd name="T25" fmla="*/ 220 h 264"/>
                <a:gd name="T26" fmla="*/ 108 w 267"/>
                <a:gd name="T27" fmla="*/ 190 h 264"/>
                <a:gd name="T28" fmla="*/ 90 w 267"/>
                <a:gd name="T29" fmla="*/ 166 h 264"/>
                <a:gd name="T30" fmla="*/ 144 w 267"/>
                <a:gd name="T31" fmla="*/ 1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7" h="264">
                  <a:moveTo>
                    <a:pt x="186" y="208"/>
                  </a:moveTo>
                  <a:cubicBezTo>
                    <a:pt x="196" y="206"/>
                    <a:pt x="209" y="209"/>
                    <a:pt x="216" y="202"/>
                  </a:cubicBezTo>
                  <a:cubicBezTo>
                    <a:pt x="225" y="193"/>
                    <a:pt x="228" y="166"/>
                    <a:pt x="228" y="166"/>
                  </a:cubicBezTo>
                  <a:cubicBezTo>
                    <a:pt x="223" y="56"/>
                    <a:pt x="267" y="0"/>
                    <a:pt x="156" y="34"/>
                  </a:cubicBezTo>
                  <a:cubicBezTo>
                    <a:pt x="149" y="36"/>
                    <a:pt x="148" y="46"/>
                    <a:pt x="144" y="52"/>
                  </a:cubicBezTo>
                  <a:cubicBezTo>
                    <a:pt x="147" y="78"/>
                    <a:pt x="143" y="107"/>
                    <a:pt x="156" y="130"/>
                  </a:cubicBezTo>
                  <a:cubicBezTo>
                    <a:pt x="160" y="137"/>
                    <a:pt x="169" y="141"/>
                    <a:pt x="174" y="148"/>
                  </a:cubicBezTo>
                  <a:cubicBezTo>
                    <a:pt x="190" y="167"/>
                    <a:pt x="189" y="176"/>
                    <a:pt x="198" y="202"/>
                  </a:cubicBezTo>
                  <a:cubicBezTo>
                    <a:pt x="200" y="208"/>
                    <a:pt x="198" y="187"/>
                    <a:pt x="192" y="184"/>
                  </a:cubicBezTo>
                  <a:cubicBezTo>
                    <a:pt x="162" y="169"/>
                    <a:pt x="176" y="175"/>
                    <a:pt x="150" y="166"/>
                  </a:cubicBezTo>
                  <a:cubicBezTo>
                    <a:pt x="118" y="134"/>
                    <a:pt x="111" y="142"/>
                    <a:pt x="60" y="148"/>
                  </a:cubicBezTo>
                  <a:cubicBezTo>
                    <a:pt x="35" y="160"/>
                    <a:pt x="19" y="171"/>
                    <a:pt x="0" y="190"/>
                  </a:cubicBezTo>
                  <a:cubicBezTo>
                    <a:pt x="19" y="264"/>
                    <a:pt x="93" y="223"/>
                    <a:pt x="168" y="220"/>
                  </a:cubicBezTo>
                  <a:cubicBezTo>
                    <a:pt x="181" y="168"/>
                    <a:pt x="178" y="215"/>
                    <a:pt x="108" y="190"/>
                  </a:cubicBezTo>
                  <a:cubicBezTo>
                    <a:pt x="99" y="187"/>
                    <a:pt x="96" y="174"/>
                    <a:pt x="90" y="166"/>
                  </a:cubicBezTo>
                  <a:cubicBezTo>
                    <a:pt x="59" y="72"/>
                    <a:pt x="56" y="16"/>
                    <a:pt x="144" y="1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172076" name="Group 1068">
              <a:extLst>
                <a:ext uri="{FF2B5EF4-FFF2-40B4-BE49-F238E27FC236}">
                  <a16:creationId xmlns:a16="http://schemas.microsoft.com/office/drawing/2014/main" id="{4B56B549-413E-1643-996E-99249FB6E618}"/>
                </a:ext>
              </a:extLst>
            </p:cNvPr>
            <p:cNvGrpSpPr>
              <a:grpSpLocks/>
            </p:cNvGrpSpPr>
            <p:nvPr/>
          </p:nvGrpSpPr>
          <p:grpSpPr bwMode="auto">
            <a:xfrm>
              <a:off x="2272" y="1776"/>
              <a:ext cx="1485" cy="1433"/>
              <a:chOff x="2244" y="1776"/>
              <a:chExt cx="1485" cy="1433"/>
            </a:xfrm>
          </p:grpSpPr>
          <p:sp>
            <p:nvSpPr>
              <p:cNvPr id="172077" name="Freeform 1069">
                <a:extLst>
                  <a:ext uri="{FF2B5EF4-FFF2-40B4-BE49-F238E27FC236}">
                    <a16:creationId xmlns:a16="http://schemas.microsoft.com/office/drawing/2014/main" id="{B7464FE6-7487-F747-B39F-8B33C47C24CC}"/>
                  </a:ext>
                </a:extLst>
              </p:cNvPr>
              <p:cNvSpPr>
                <a:spLocks/>
              </p:cNvSpPr>
              <p:nvPr/>
            </p:nvSpPr>
            <p:spPr bwMode="auto">
              <a:xfrm>
                <a:off x="2388" y="1794"/>
                <a:ext cx="937" cy="736"/>
              </a:xfrm>
              <a:custGeom>
                <a:avLst/>
                <a:gdLst>
                  <a:gd name="T0" fmla="*/ 0 w 937"/>
                  <a:gd name="T1" fmla="*/ 714 h 736"/>
                  <a:gd name="T2" fmla="*/ 516 w 937"/>
                  <a:gd name="T3" fmla="*/ 726 h 736"/>
                  <a:gd name="T4" fmla="*/ 636 w 937"/>
                  <a:gd name="T5" fmla="*/ 654 h 736"/>
                  <a:gd name="T6" fmla="*/ 744 w 937"/>
                  <a:gd name="T7" fmla="*/ 570 h 736"/>
                  <a:gd name="T8" fmla="*/ 768 w 937"/>
                  <a:gd name="T9" fmla="*/ 474 h 736"/>
                  <a:gd name="T10" fmla="*/ 804 w 937"/>
                  <a:gd name="T11" fmla="*/ 438 h 736"/>
                  <a:gd name="T12" fmla="*/ 888 w 937"/>
                  <a:gd name="T13" fmla="*/ 342 h 736"/>
                  <a:gd name="T14" fmla="*/ 864 w 937"/>
                  <a:gd name="T15" fmla="*/ 162 h 736"/>
                  <a:gd name="T16" fmla="*/ 780 w 937"/>
                  <a:gd name="T17" fmla="*/ 30 h 736"/>
                  <a:gd name="T18" fmla="*/ 312 w 937"/>
                  <a:gd name="T19" fmla="*/ 102 h 736"/>
                  <a:gd name="T20" fmla="*/ 276 w 937"/>
                  <a:gd name="T21" fmla="*/ 186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7" h="736">
                    <a:moveTo>
                      <a:pt x="0" y="714"/>
                    </a:moveTo>
                    <a:cubicBezTo>
                      <a:pt x="179" y="727"/>
                      <a:pt x="336" y="736"/>
                      <a:pt x="516" y="726"/>
                    </a:cubicBezTo>
                    <a:cubicBezTo>
                      <a:pt x="560" y="711"/>
                      <a:pt x="601" y="685"/>
                      <a:pt x="636" y="654"/>
                    </a:cubicBezTo>
                    <a:cubicBezTo>
                      <a:pt x="733" y="568"/>
                      <a:pt x="670" y="595"/>
                      <a:pt x="744" y="570"/>
                    </a:cubicBezTo>
                    <a:cubicBezTo>
                      <a:pt x="752" y="538"/>
                      <a:pt x="754" y="504"/>
                      <a:pt x="768" y="474"/>
                    </a:cubicBezTo>
                    <a:cubicBezTo>
                      <a:pt x="775" y="459"/>
                      <a:pt x="794" y="451"/>
                      <a:pt x="804" y="438"/>
                    </a:cubicBezTo>
                    <a:cubicBezTo>
                      <a:pt x="879" y="341"/>
                      <a:pt x="818" y="388"/>
                      <a:pt x="888" y="342"/>
                    </a:cubicBezTo>
                    <a:cubicBezTo>
                      <a:pt x="934" y="273"/>
                      <a:pt x="937" y="211"/>
                      <a:pt x="864" y="162"/>
                    </a:cubicBezTo>
                    <a:cubicBezTo>
                      <a:pt x="843" y="99"/>
                      <a:pt x="845" y="52"/>
                      <a:pt x="780" y="30"/>
                    </a:cubicBezTo>
                    <a:cubicBezTo>
                      <a:pt x="546" y="38"/>
                      <a:pt x="465" y="0"/>
                      <a:pt x="312" y="102"/>
                    </a:cubicBezTo>
                    <a:cubicBezTo>
                      <a:pt x="294" y="129"/>
                      <a:pt x="276" y="152"/>
                      <a:pt x="276" y="18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8" name="Freeform 1070">
                <a:extLst>
                  <a:ext uri="{FF2B5EF4-FFF2-40B4-BE49-F238E27FC236}">
                    <a16:creationId xmlns:a16="http://schemas.microsoft.com/office/drawing/2014/main" id="{41D6FCB5-96D8-C04E-A2B0-0BEBD3A418A0}"/>
                  </a:ext>
                </a:extLst>
              </p:cNvPr>
              <p:cNvSpPr>
                <a:spLocks/>
              </p:cNvSpPr>
              <p:nvPr/>
            </p:nvSpPr>
            <p:spPr bwMode="auto">
              <a:xfrm>
                <a:off x="2376" y="1836"/>
                <a:ext cx="228" cy="72"/>
              </a:xfrm>
              <a:custGeom>
                <a:avLst/>
                <a:gdLst>
                  <a:gd name="T0" fmla="*/ 228 w 228"/>
                  <a:gd name="T1" fmla="*/ 72 h 72"/>
                  <a:gd name="T2" fmla="*/ 156 w 228"/>
                  <a:gd name="T3" fmla="*/ 60 h 72"/>
                  <a:gd name="T4" fmla="*/ 84 w 228"/>
                  <a:gd name="T5" fmla="*/ 12 h 72"/>
                  <a:gd name="T6" fmla="*/ 48 w 228"/>
                  <a:gd name="T7" fmla="*/ 0 h 72"/>
                  <a:gd name="T8" fmla="*/ 0 w 228"/>
                  <a:gd name="T9" fmla="*/ 12 h 72"/>
                </a:gdLst>
                <a:ahLst/>
                <a:cxnLst>
                  <a:cxn ang="0">
                    <a:pos x="T0" y="T1"/>
                  </a:cxn>
                  <a:cxn ang="0">
                    <a:pos x="T2" y="T3"/>
                  </a:cxn>
                  <a:cxn ang="0">
                    <a:pos x="T4" y="T5"/>
                  </a:cxn>
                  <a:cxn ang="0">
                    <a:pos x="T6" y="T7"/>
                  </a:cxn>
                  <a:cxn ang="0">
                    <a:pos x="T8" y="T9"/>
                  </a:cxn>
                </a:cxnLst>
                <a:rect l="0" t="0" r="r" b="b"/>
                <a:pathLst>
                  <a:path w="228" h="72">
                    <a:moveTo>
                      <a:pt x="228" y="72"/>
                    </a:moveTo>
                    <a:cubicBezTo>
                      <a:pt x="204" y="68"/>
                      <a:pt x="178" y="69"/>
                      <a:pt x="156" y="60"/>
                    </a:cubicBezTo>
                    <a:cubicBezTo>
                      <a:pt x="129" y="49"/>
                      <a:pt x="111" y="21"/>
                      <a:pt x="84" y="12"/>
                    </a:cubicBezTo>
                    <a:cubicBezTo>
                      <a:pt x="72" y="8"/>
                      <a:pt x="60" y="4"/>
                      <a:pt x="48" y="0"/>
                    </a:cubicBezTo>
                    <a:cubicBezTo>
                      <a:pt x="32" y="4"/>
                      <a:pt x="0" y="12"/>
                      <a:pt x="0" y="1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79" name="Freeform 1071">
                <a:extLst>
                  <a:ext uri="{FF2B5EF4-FFF2-40B4-BE49-F238E27FC236}">
                    <a16:creationId xmlns:a16="http://schemas.microsoft.com/office/drawing/2014/main" id="{03C55106-5A5A-FF4C-9C99-00CBC9AC121F}"/>
                  </a:ext>
                </a:extLst>
              </p:cNvPr>
              <p:cNvSpPr>
                <a:spLocks/>
              </p:cNvSpPr>
              <p:nvPr/>
            </p:nvSpPr>
            <p:spPr bwMode="auto">
              <a:xfrm>
                <a:off x="2448" y="2064"/>
                <a:ext cx="924" cy="1032"/>
              </a:xfrm>
              <a:custGeom>
                <a:avLst/>
                <a:gdLst>
                  <a:gd name="T0" fmla="*/ 0 w 924"/>
                  <a:gd name="T1" fmla="*/ 0 h 1032"/>
                  <a:gd name="T2" fmla="*/ 324 w 924"/>
                  <a:gd name="T3" fmla="*/ 24 h 1032"/>
                  <a:gd name="T4" fmla="*/ 468 w 924"/>
                  <a:gd name="T5" fmla="*/ 48 h 1032"/>
                  <a:gd name="T6" fmla="*/ 516 w 924"/>
                  <a:gd name="T7" fmla="*/ 84 h 1032"/>
                  <a:gd name="T8" fmla="*/ 624 w 924"/>
                  <a:gd name="T9" fmla="*/ 228 h 1032"/>
                  <a:gd name="T10" fmla="*/ 684 w 924"/>
                  <a:gd name="T11" fmla="*/ 348 h 1032"/>
                  <a:gd name="T12" fmla="*/ 792 w 924"/>
                  <a:gd name="T13" fmla="*/ 540 h 1032"/>
                  <a:gd name="T14" fmla="*/ 888 w 924"/>
                  <a:gd name="T15" fmla="*/ 744 h 1032"/>
                  <a:gd name="T16" fmla="*/ 912 w 924"/>
                  <a:gd name="T17" fmla="*/ 876 h 1032"/>
                  <a:gd name="T18" fmla="*/ 924 w 924"/>
                  <a:gd name="T19" fmla="*/ 1032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1032">
                    <a:moveTo>
                      <a:pt x="0" y="0"/>
                    </a:moveTo>
                    <a:cubicBezTo>
                      <a:pt x="108" y="8"/>
                      <a:pt x="216" y="13"/>
                      <a:pt x="324" y="24"/>
                    </a:cubicBezTo>
                    <a:cubicBezTo>
                      <a:pt x="372" y="29"/>
                      <a:pt x="422" y="33"/>
                      <a:pt x="468" y="48"/>
                    </a:cubicBezTo>
                    <a:cubicBezTo>
                      <a:pt x="487" y="54"/>
                      <a:pt x="501" y="71"/>
                      <a:pt x="516" y="84"/>
                    </a:cubicBezTo>
                    <a:cubicBezTo>
                      <a:pt x="562" y="125"/>
                      <a:pt x="600" y="171"/>
                      <a:pt x="624" y="228"/>
                    </a:cubicBezTo>
                    <a:cubicBezTo>
                      <a:pt x="646" y="280"/>
                      <a:pt x="642" y="306"/>
                      <a:pt x="684" y="348"/>
                    </a:cubicBezTo>
                    <a:cubicBezTo>
                      <a:pt x="708" y="421"/>
                      <a:pt x="754" y="474"/>
                      <a:pt x="792" y="540"/>
                    </a:cubicBezTo>
                    <a:cubicBezTo>
                      <a:pt x="830" y="606"/>
                      <a:pt x="846" y="681"/>
                      <a:pt x="888" y="744"/>
                    </a:cubicBezTo>
                    <a:cubicBezTo>
                      <a:pt x="895" y="788"/>
                      <a:pt x="907" y="832"/>
                      <a:pt x="912" y="876"/>
                    </a:cubicBezTo>
                    <a:cubicBezTo>
                      <a:pt x="918" y="928"/>
                      <a:pt x="924" y="1032"/>
                      <a:pt x="924" y="10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0" name="Freeform 1072">
                <a:extLst>
                  <a:ext uri="{FF2B5EF4-FFF2-40B4-BE49-F238E27FC236}">
                    <a16:creationId xmlns:a16="http://schemas.microsoft.com/office/drawing/2014/main" id="{FAE37574-000E-FE42-A826-674195C4A81F}"/>
                  </a:ext>
                </a:extLst>
              </p:cNvPr>
              <p:cNvSpPr>
                <a:spLocks/>
              </p:cNvSpPr>
              <p:nvPr/>
            </p:nvSpPr>
            <p:spPr bwMode="auto">
              <a:xfrm>
                <a:off x="2400" y="2628"/>
                <a:ext cx="1308" cy="324"/>
              </a:xfrm>
              <a:custGeom>
                <a:avLst/>
                <a:gdLst>
                  <a:gd name="T0" fmla="*/ 1236 w 1308"/>
                  <a:gd name="T1" fmla="*/ 324 h 324"/>
                  <a:gd name="T2" fmla="*/ 1272 w 1308"/>
                  <a:gd name="T3" fmla="*/ 168 h 324"/>
                  <a:gd name="T4" fmla="*/ 1236 w 1308"/>
                  <a:gd name="T5" fmla="*/ 144 h 324"/>
                  <a:gd name="T6" fmla="*/ 708 w 1308"/>
                  <a:gd name="T7" fmla="*/ 84 h 324"/>
                  <a:gd name="T8" fmla="*/ 84 w 1308"/>
                  <a:gd name="T9" fmla="*/ 48 h 324"/>
                  <a:gd name="T10" fmla="*/ 24 w 1308"/>
                  <a:gd name="T11" fmla="*/ 36 h 324"/>
                  <a:gd name="T12" fmla="*/ 0 w 1308"/>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1308" h="324">
                    <a:moveTo>
                      <a:pt x="1236" y="324"/>
                    </a:moveTo>
                    <a:cubicBezTo>
                      <a:pt x="1279" y="260"/>
                      <a:pt x="1308" y="250"/>
                      <a:pt x="1272" y="168"/>
                    </a:cubicBezTo>
                    <a:cubicBezTo>
                      <a:pt x="1266" y="155"/>
                      <a:pt x="1248" y="152"/>
                      <a:pt x="1236" y="144"/>
                    </a:cubicBezTo>
                    <a:cubicBezTo>
                      <a:pt x="1146" y="9"/>
                      <a:pt x="715" y="84"/>
                      <a:pt x="708" y="84"/>
                    </a:cubicBezTo>
                    <a:cubicBezTo>
                      <a:pt x="502" y="50"/>
                      <a:pt x="84" y="48"/>
                      <a:pt x="84" y="48"/>
                    </a:cubicBezTo>
                    <a:cubicBezTo>
                      <a:pt x="64" y="44"/>
                      <a:pt x="42" y="46"/>
                      <a:pt x="24" y="36"/>
                    </a:cubicBezTo>
                    <a:cubicBezTo>
                      <a:pt x="11" y="29"/>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1" name="Freeform 1073">
                <a:extLst>
                  <a:ext uri="{FF2B5EF4-FFF2-40B4-BE49-F238E27FC236}">
                    <a16:creationId xmlns:a16="http://schemas.microsoft.com/office/drawing/2014/main" id="{79A09D14-3BBC-7444-8E77-F232F40A11C6}"/>
                  </a:ext>
                </a:extLst>
              </p:cNvPr>
              <p:cNvSpPr>
                <a:spLocks/>
              </p:cNvSpPr>
              <p:nvPr/>
            </p:nvSpPr>
            <p:spPr bwMode="auto">
              <a:xfrm>
                <a:off x="2292" y="2749"/>
                <a:ext cx="450" cy="323"/>
              </a:xfrm>
              <a:custGeom>
                <a:avLst/>
                <a:gdLst>
                  <a:gd name="T0" fmla="*/ 420 w 450"/>
                  <a:gd name="T1" fmla="*/ 323 h 323"/>
                  <a:gd name="T2" fmla="*/ 372 w 450"/>
                  <a:gd name="T3" fmla="*/ 107 h 323"/>
                  <a:gd name="T4" fmla="*/ 300 w 450"/>
                  <a:gd name="T5" fmla="*/ 47 h 323"/>
                  <a:gd name="T6" fmla="*/ 228 w 450"/>
                  <a:gd name="T7" fmla="*/ 23 h 323"/>
                  <a:gd name="T8" fmla="*/ 192 w 450"/>
                  <a:gd name="T9" fmla="*/ 11 h 323"/>
                  <a:gd name="T10" fmla="*/ 24 w 450"/>
                  <a:gd name="T11" fmla="*/ 23 h 323"/>
                  <a:gd name="T12" fmla="*/ 0 w 450"/>
                  <a:gd name="T13" fmla="*/ 95 h 323"/>
                  <a:gd name="T14" fmla="*/ 12 w 450"/>
                  <a:gd name="T15" fmla="*/ 155 h 323"/>
                  <a:gd name="T16" fmla="*/ 48 w 450"/>
                  <a:gd name="T17" fmla="*/ 191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0" h="323">
                    <a:moveTo>
                      <a:pt x="420" y="323"/>
                    </a:moveTo>
                    <a:cubicBezTo>
                      <a:pt x="410" y="175"/>
                      <a:pt x="450" y="172"/>
                      <a:pt x="372" y="107"/>
                    </a:cubicBezTo>
                    <a:cubicBezTo>
                      <a:pt x="348" y="87"/>
                      <a:pt x="327" y="62"/>
                      <a:pt x="300" y="47"/>
                    </a:cubicBezTo>
                    <a:cubicBezTo>
                      <a:pt x="278" y="35"/>
                      <a:pt x="252" y="31"/>
                      <a:pt x="228" y="23"/>
                    </a:cubicBezTo>
                    <a:cubicBezTo>
                      <a:pt x="216" y="19"/>
                      <a:pt x="192" y="11"/>
                      <a:pt x="192" y="11"/>
                    </a:cubicBezTo>
                    <a:cubicBezTo>
                      <a:pt x="136" y="15"/>
                      <a:pt x="75" y="0"/>
                      <a:pt x="24" y="23"/>
                    </a:cubicBezTo>
                    <a:cubicBezTo>
                      <a:pt x="1" y="33"/>
                      <a:pt x="0" y="95"/>
                      <a:pt x="0" y="95"/>
                    </a:cubicBezTo>
                    <a:cubicBezTo>
                      <a:pt x="4" y="115"/>
                      <a:pt x="2" y="137"/>
                      <a:pt x="12" y="155"/>
                    </a:cubicBezTo>
                    <a:cubicBezTo>
                      <a:pt x="51" y="224"/>
                      <a:pt x="48" y="153"/>
                      <a:pt x="48" y="19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2" name="Freeform 1074">
                <a:extLst>
                  <a:ext uri="{FF2B5EF4-FFF2-40B4-BE49-F238E27FC236}">
                    <a16:creationId xmlns:a16="http://schemas.microsoft.com/office/drawing/2014/main" id="{066ADEA6-CD80-D54D-9249-F6855DD3EAD4}"/>
                  </a:ext>
                </a:extLst>
              </p:cNvPr>
              <p:cNvSpPr>
                <a:spLocks/>
              </p:cNvSpPr>
              <p:nvPr/>
            </p:nvSpPr>
            <p:spPr bwMode="auto">
              <a:xfrm>
                <a:off x="2544" y="3048"/>
                <a:ext cx="168" cy="34"/>
              </a:xfrm>
              <a:custGeom>
                <a:avLst/>
                <a:gdLst>
                  <a:gd name="T0" fmla="*/ 168 w 168"/>
                  <a:gd name="T1" fmla="*/ 24 h 34"/>
                  <a:gd name="T2" fmla="*/ 0 w 168"/>
                  <a:gd name="T3" fmla="*/ 0 h 34"/>
                </a:gdLst>
                <a:ahLst/>
                <a:cxnLst>
                  <a:cxn ang="0">
                    <a:pos x="T0" y="T1"/>
                  </a:cxn>
                  <a:cxn ang="0">
                    <a:pos x="T2" y="T3"/>
                  </a:cxn>
                </a:cxnLst>
                <a:rect l="0" t="0" r="r" b="b"/>
                <a:pathLst>
                  <a:path w="168" h="34">
                    <a:moveTo>
                      <a:pt x="168" y="24"/>
                    </a:moveTo>
                    <a:cubicBezTo>
                      <a:pt x="15" y="11"/>
                      <a:pt x="67" y="34"/>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3" name="Freeform 1075">
                <a:extLst>
                  <a:ext uri="{FF2B5EF4-FFF2-40B4-BE49-F238E27FC236}">
                    <a16:creationId xmlns:a16="http://schemas.microsoft.com/office/drawing/2014/main" id="{37D48621-547C-B84D-AD28-366A354C87D5}"/>
                  </a:ext>
                </a:extLst>
              </p:cNvPr>
              <p:cNvSpPr>
                <a:spLocks/>
              </p:cNvSpPr>
              <p:nvPr/>
            </p:nvSpPr>
            <p:spPr bwMode="auto">
              <a:xfrm>
                <a:off x="2344" y="2496"/>
                <a:ext cx="104" cy="132"/>
              </a:xfrm>
              <a:custGeom>
                <a:avLst/>
                <a:gdLst>
                  <a:gd name="T0" fmla="*/ 44 w 104"/>
                  <a:gd name="T1" fmla="*/ 0 h 132"/>
                  <a:gd name="T2" fmla="*/ 32 w 104"/>
                  <a:gd name="T3" fmla="*/ 108 h 132"/>
                  <a:gd name="T4" fmla="*/ 104 w 104"/>
                  <a:gd name="T5" fmla="*/ 132 h 132"/>
                </a:gdLst>
                <a:ahLst/>
                <a:cxnLst>
                  <a:cxn ang="0">
                    <a:pos x="T0" y="T1"/>
                  </a:cxn>
                  <a:cxn ang="0">
                    <a:pos x="T2" y="T3"/>
                  </a:cxn>
                  <a:cxn ang="0">
                    <a:pos x="T4" y="T5"/>
                  </a:cxn>
                </a:cxnLst>
                <a:rect l="0" t="0" r="r" b="b"/>
                <a:pathLst>
                  <a:path w="104" h="132">
                    <a:moveTo>
                      <a:pt x="44" y="0"/>
                    </a:moveTo>
                    <a:cubicBezTo>
                      <a:pt x="39" y="15"/>
                      <a:pt x="0" y="83"/>
                      <a:pt x="32" y="108"/>
                    </a:cubicBezTo>
                    <a:cubicBezTo>
                      <a:pt x="52" y="124"/>
                      <a:pt x="81" y="121"/>
                      <a:pt x="104" y="13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4" name="Freeform 1076">
                <a:extLst>
                  <a:ext uri="{FF2B5EF4-FFF2-40B4-BE49-F238E27FC236}">
                    <a16:creationId xmlns:a16="http://schemas.microsoft.com/office/drawing/2014/main" id="{D429B8F9-CC92-9942-B1B5-FCCB1DC67AC9}"/>
                  </a:ext>
                </a:extLst>
              </p:cNvPr>
              <p:cNvSpPr>
                <a:spLocks/>
              </p:cNvSpPr>
              <p:nvPr/>
            </p:nvSpPr>
            <p:spPr bwMode="auto">
              <a:xfrm>
                <a:off x="2256" y="2448"/>
                <a:ext cx="120" cy="60"/>
              </a:xfrm>
              <a:custGeom>
                <a:avLst/>
                <a:gdLst>
                  <a:gd name="T0" fmla="*/ 120 w 120"/>
                  <a:gd name="T1" fmla="*/ 60 h 60"/>
                  <a:gd name="T2" fmla="*/ 36 w 120"/>
                  <a:gd name="T3" fmla="*/ 36 h 60"/>
                  <a:gd name="T4" fmla="*/ 0 w 120"/>
                  <a:gd name="T5" fmla="*/ 0 h 60"/>
                </a:gdLst>
                <a:ahLst/>
                <a:cxnLst>
                  <a:cxn ang="0">
                    <a:pos x="T0" y="T1"/>
                  </a:cxn>
                  <a:cxn ang="0">
                    <a:pos x="T2" y="T3"/>
                  </a:cxn>
                  <a:cxn ang="0">
                    <a:pos x="T4" y="T5"/>
                  </a:cxn>
                </a:cxnLst>
                <a:rect l="0" t="0" r="r" b="b"/>
                <a:pathLst>
                  <a:path w="120" h="60">
                    <a:moveTo>
                      <a:pt x="120" y="60"/>
                    </a:moveTo>
                    <a:cubicBezTo>
                      <a:pt x="92" y="51"/>
                      <a:pt x="61" y="50"/>
                      <a:pt x="36" y="36"/>
                    </a:cubicBezTo>
                    <a:cubicBezTo>
                      <a:pt x="21" y="28"/>
                      <a:pt x="0"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5" name="Freeform 1077">
                <a:extLst>
                  <a:ext uri="{FF2B5EF4-FFF2-40B4-BE49-F238E27FC236}">
                    <a16:creationId xmlns:a16="http://schemas.microsoft.com/office/drawing/2014/main" id="{CF12DB9C-6D8E-8B4A-B626-4BF801AA2DCD}"/>
                  </a:ext>
                </a:extLst>
              </p:cNvPr>
              <p:cNvSpPr>
                <a:spLocks/>
              </p:cNvSpPr>
              <p:nvPr/>
            </p:nvSpPr>
            <p:spPr bwMode="auto">
              <a:xfrm>
                <a:off x="2244" y="2532"/>
                <a:ext cx="132" cy="108"/>
              </a:xfrm>
              <a:custGeom>
                <a:avLst/>
                <a:gdLst>
                  <a:gd name="T0" fmla="*/ 132 w 132"/>
                  <a:gd name="T1" fmla="*/ 0 h 108"/>
                  <a:gd name="T2" fmla="*/ 60 w 132"/>
                  <a:gd name="T3" fmla="*/ 48 h 108"/>
                  <a:gd name="T4" fmla="*/ 36 w 132"/>
                  <a:gd name="T5" fmla="*/ 84 h 108"/>
                  <a:gd name="T6" fmla="*/ 0 w 132"/>
                  <a:gd name="T7" fmla="*/ 108 h 108"/>
                </a:gdLst>
                <a:ahLst/>
                <a:cxnLst>
                  <a:cxn ang="0">
                    <a:pos x="T0" y="T1"/>
                  </a:cxn>
                  <a:cxn ang="0">
                    <a:pos x="T2" y="T3"/>
                  </a:cxn>
                  <a:cxn ang="0">
                    <a:pos x="T4" y="T5"/>
                  </a:cxn>
                  <a:cxn ang="0">
                    <a:pos x="T6" y="T7"/>
                  </a:cxn>
                </a:cxnLst>
                <a:rect l="0" t="0" r="r" b="b"/>
                <a:pathLst>
                  <a:path w="132" h="108">
                    <a:moveTo>
                      <a:pt x="132" y="0"/>
                    </a:moveTo>
                    <a:cubicBezTo>
                      <a:pt x="108" y="16"/>
                      <a:pt x="76" y="24"/>
                      <a:pt x="60" y="48"/>
                    </a:cubicBezTo>
                    <a:cubicBezTo>
                      <a:pt x="52" y="60"/>
                      <a:pt x="46" y="74"/>
                      <a:pt x="36" y="84"/>
                    </a:cubicBezTo>
                    <a:cubicBezTo>
                      <a:pt x="26" y="94"/>
                      <a:pt x="0" y="108"/>
                      <a:pt x="0" y="1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6" name="Freeform 1078">
                <a:extLst>
                  <a:ext uri="{FF2B5EF4-FFF2-40B4-BE49-F238E27FC236}">
                    <a16:creationId xmlns:a16="http://schemas.microsoft.com/office/drawing/2014/main" id="{2506FFB4-61DC-F342-B227-BDDA849D6A93}"/>
                  </a:ext>
                </a:extLst>
              </p:cNvPr>
              <p:cNvSpPr>
                <a:spLocks/>
              </p:cNvSpPr>
              <p:nvPr/>
            </p:nvSpPr>
            <p:spPr bwMode="auto">
              <a:xfrm>
                <a:off x="3360" y="1860"/>
                <a:ext cx="14" cy="144"/>
              </a:xfrm>
              <a:custGeom>
                <a:avLst/>
                <a:gdLst>
                  <a:gd name="T0" fmla="*/ 0 w 14"/>
                  <a:gd name="T1" fmla="*/ 144 h 144"/>
                  <a:gd name="T2" fmla="*/ 12 w 14"/>
                  <a:gd name="T3" fmla="*/ 0 h 144"/>
                </a:gdLst>
                <a:ahLst/>
                <a:cxnLst>
                  <a:cxn ang="0">
                    <a:pos x="T0" y="T1"/>
                  </a:cxn>
                  <a:cxn ang="0">
                    <a:pos x="T2" y="T3"/>
                  </a:cxn>
                </a:cxnLst>
                <a:rect l="0" t="0" r="r" b="b"/>
                <a:pathLst>
                  <a:path w="14" h="144">
                    <a:moveTo>
                      <a:pt x="0" y="144"/>
                    </a:moveTo>
                    <a:cubicBezTo>
                      <a:pt x="14" y="32"/>
                      <a:pt x="12" y="80"/>
                      <a:pt x="1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7" name="Freeform 1079">
                <a:extLst>
                  <a:ext uri="{FF2B5EF4-FFF2-40B4-BE49-F238E27FC236}">
                    <a16:creationId xmlns:a16="http://schemas.microsoft.com/office/drawing/2014/main" id="{7F28A609-76E2-FD4B-984E-3EFB56638551}"/>
                  </a:ext>
                </a:extLst>
              </p:cNvPr>
              <p:cNvSpPr>
                <a:spLocks/>
              </p:cNvSpPr>
              <p:nvPr/>
            </p:nvSpPr>
            <p:spPr bwMode="auto">
              <a:xfrm>
                <a:off x="3372" y="1920"/>
                <a:ext cx="264" cy="60"/>
              </a:xfrm>
              <a:custGeom>
                <a:avLst/>
                <a:gdLst>
                  <a:gd name="T0" fmla="*/ 0 w 264"/>
                  <a:gd name="T1" fmla="*/ 60 h 60"/>
                  <a:gd name="T2" fmla="*/ 132 w 264"/>
                  <a:gd name="T3" fmla="*/ 24 h 60"/>
                  <a:gd name="T4" fmla="*/ 204 w 264"/>
                  <a:gd name="T5" fmla="*/ 0 h 60"/>
                  <a:gd name="T6" fmla="*/ 264 w 264"/>
                  <a:gd name="T7" fmla="*/ 24 h 60"/>
                </a:gdLst>
                <a:ahLst/>
                <a:cxnLst>
                  <a:cxn ang="0">
                    <a:pos x="T0" y="T1"/>
                  </a:cxn>
                  <a:cxn ang="0">
                    <a:pos x="T2" y="T3"/>
                  </a:cxn>
                  <a:cxn ang="0">
                    <a:pos x="T4" y="T5"/>
                  </a:cxn>
                  <a:cxn ang="0">
                    <a:pos x="T6" y="T7"/>
                  </a:cxn>
                </a:cxnLst>
                <a:rect l="0" t="0" r="r" b="b"/>
                <a:pathLst>
                  <a:path w="264" h="60">
                    <a:moveTo>
                      <a:pt x="0" y="60"/>
                    </a:moveTo>
                    <a:cubicBezTo>
                      <a:pt x="44" y="47"/>
                      <a:pt x="88" y="37"/>
                      <a:pt x="132" y="24"/>
                    </a:cubicBezTo>
                    <a:cubicBezTo>
                      <a:pt x="156" y="17"/>
                      <a:pt x="204" y="0"/>
                      <a:pt x="204" y="0"/>
                    </a:cubicBezTo>
                    <a:cubicBezTo>
                      <a:pt x="257" y="13"/>
                      <a:pt x="240" y="0"/>
                      <a:pt x="264" y="2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8" name="Freeform 1080">
                <a:extLst>
                  <a:ext uri="{FF2B5EF4-FFF2-40B4-BE49-F238E27FC236}">
                    <a16:creationId xmlns:a16="http://schemas.microsoft.com/office/drawing/2014/main" id="{45E6E792-E0F1-EF47-BC8E-A0D5CDB8613A}"/>
                  </a:ext>
                </a:extLst>
              </p:cNvPr>
              <p:cNvSpPr>
                <a:spLocks/>
              </p:cNvSpPr>
              <p:nvPr/>
            </p:nvSpPr>
            <p:spPr bwMode="auto">
              <a:xfrm>
                <a:off x="3252" y="1818"/>
                <a:ext cx="293" cy="196"/>
              </a:xfrm>
              <a:custGeom>
                <a:avLst/>
                <a:gdLst>
                  <a:gd name="T0" fmla="*/ 144 w 293"/>
                  <a:gd name="T1" fmla="*/ 162 h 196"/>
                  <a:gd name="T2" fmla="*/ 216 w 293"/>
                  <a:gd name="T3" fmla="*/ 138 h 196"/>
                  <a:gd name="T4" fmla="*/ 264 w 293"/>
                  <a:gd name="T5" fmla="*/ 78 h 196"/>
                  <a:gd name="T6" fmla="*/ 264 w 293"/>
                  <a:gd name="T7" fmla="*/ 6 h 196"/>
                  <a:gd name="T8" fmla="*/ 204 w 293"/>
                  <a:gd name="T9" fmla="*/ 18 h 196"/>
                  <a:gd name="T10" fmla="*/ 192 w 293"/>
                  <a:gd name="T11" fmla="*/ 114 h 196"/>
                  <a:gd name="T12" fmla="*/ 156 w 293"/>
                  <a:gd name="T13" fmla="*/ 138 h 196"/>
                  <a:gd name="T14" fmla="*/ 108 w 293"/>
                  <a:gd name="T15" fmla="*/ 186 h 196"/>
                  <a:gd name="T16" fmla="*/ 24 w 293"/>
                  <a:gd name="T17" fmla="*/ 126 h 196"/>
                  <a:gd name="T18" fmla="*/ 0 w 293"/>
                  <a:gd name="T19" fmla="*/ 90 h 196"/>
                  <a:gd name="T20" fmla="*/ 12 w 293"/>
                  <a:gd name="T21" fmla="*/ 54 h 196"/>
                  <a:gd name="T22" fmla="*/ 84 w 293"/>
                  <a:gd name="T23" fmla="*/ 138 h 196"/>
                  <a:gd name="T24" fmla="*/ 144 w 293"/>
                  <a:gd name="T25" fmla="*/ 16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 h="196">
                    <a:moveTo>
                      <a:pt x="144" y="162"/>
                    </a:moveTo>
                    <a:cubicBezTo>
                      <a:pt x="168" y="154"/>
                      <a:pt x="208" y="162"/>
                      <a:pt x="216" y="138"/>
                    </a:cubicBezTo>
                    <a:cubicBezTo>
                      <a:pt x="233" y="88"/>
                      <a:pt x="217" y="109"/>
                      <a:pt x="264" y="78"/>
                    </a:cubicBezTo>
                    <a:cubicBezTo>
                      <a:pt x="267" y="68"/>
                      <a:pt x="293" y="16"/>
                      <a:pt x="264" y="6"/>
                    </a:cubicBezTo>
                    <a:cubicBezTo>
                      <a:pt x="245" y="0"/>
                      <a:pt x="224" y="14"/>
                      <a:pt x="204" y="18"/>
                    </a:cubicBezTo>
                    <a:cubicBezTo>
                      <a:pt x="200" y="50"/>
                      <a:pt x="204" y="84"/>
                      <a:pt x="192" y="114"/>
                    </a:cubicBezTo>
                    <a:cubicBezTo>
                      <a:pt x="187" y="127"/>
                      <a:pt x="165" y="127"/>
                      <a:pt x="156" y="138"/>
                    </a:cubicBezTo>
                    <a:cubicBezTo>
                      <a:pt x="109" y="196"/>
                      <a:pt x="187" y="160"/>
                      <a:pt x="108" y="186"/>
                    </a:cubicBezTo>
                    <a:cubicBezTo>
                      <a:pt x="0" y="150"/>
                      <a:pt x="56" y="190"/>
                      <a:pt x="24" y="126"/>
                    </a:cubicBezTo>
                    <a:cubicBezTo>
                      <a:pt x="18" y="113"/>
                      <a:pt x="8" y="102"/>
                      <a:pt x="0" y="90"/>
                    </a:cubicBezTo>
                    <a:cubicBezTo>
                      <a:pt x="4" y="78"/>
                      <a:pt x="1" y="60"/>
                      <a:pt x="12" y="54"/>
                    </a:cubicBezTo>
                    <a:cubicBezTo>
                      <a:pt x="60" y="30"/>
                      <a:pt x="69" y="125"/>
                      <a:pt x="84" y="138"/>
                    </a:cubicBezTo>
                    <a:cubicBezTo>
                      <a:pt x="101" y="152"/>
                      <a:pt x="124" y="154"/>
                      <a:pt x="144" y="162"/>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89" name="Freeform 1081">
                <a:extLst>
                  <a:ext uri="{FF2B5EF4-FFF2-40B4-BE49-F238E27FC236}">
                    <a16:creationId xmlns:a16="http://schemas.microsoft.com/office/drawing/2014/main" id="{2B7DD5DD-AE8C-BC4F-8127-E1A82761CE4A}"/>
                  </a:ext>
                </a:extLst>
              </p:cNvPr>
              <p:cNvSpPr>
                <a:spLocks/>
              </p:cNvSpPr>
              <p:nvPr/>
            </p:nvSpPr>
            <p:spPr bwMode="auto">
              <a:xfrm>
                <a:off x="3600" y="2460"/>
                <a:ext cx="129" cy="132"/>
              </a:xfrm>
              <a:custGeom>
                <a:avLst/>
                <a:gdLst>
                  <a:gd name="T0" fmla="*/ 0 w 129"/>
                  <a:gd name="T1" fmla="*/ 132 h 132"/>
                  <a:gd name="T2" fmla="*/ 72 w 129"/>
                  <a:gd name="T3" fmla="*/ 120 h 132"/>
                  <a:gd name="T4" fmla="*/ 120 w 129"/>
                  <a:gd name="T5" fmla="*/ 0 h 132"/>
                </a:gdLst>
                <a:ahLst/>
                <a:cxnLst>
                  <a:cxn ang="0">
                    <a:pos x="T0" y="T1"/>
                  </a:cxn>
                  <a:cxn ang="0">
                    <a:pos x="T2" y="T3"/>
                  </a:cxn>
                  <a:cxn ang="0">
                    <a:pos x="T4" y="T5"/>
                  </a:cxn>
                </a:cxnLst>
                <a:rect l="0" t="0" r="r" b="b"/>
                <a:pathLst>
                  <a:path w="129" h="132">
                    <a:moveTo>
                      <a:pt x="0" y="132"/>
                    </a:moveTo>
                    <a:cubicBezTo>
                      <a:pt x="24" y="128"/>
                      <a:pt x="49" y="128"/>
                      <a:pt x="72" y="120"/>
                    </a:cubicBezTo>
                    <a:cubicBezTo>
                      <a:pt x="129" y="101"/>
                      <a:pt x="120" y="48"/>
                      <a:pt x="12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90" name="Freeform 1082">
                <a:extLst>
                  <a:ext uri="{FF2B5EF4-FFF2-40B4-BE49-F238E27FC236}">
                    <a16:creationId xmlns:a16="http://schemas.microsoft.com/office/drawing/2014/main" id="{E0F15D3A-FB6E-5242-80DD-EB7E9BDD4D22}"/>
                  </a:ext>
                </a:extLst>
              </p:cNvPr>
              <p:cNvSpPr>
                <a:spLocks/>
              </p:cNvSpPr>
              <p:nvPr/>
            </p:nvSpPr>
            <p:spPr bwMode="auto">
              <a:xfrm>
                <a:off x="2352" y="2112"/>
                <a:ext cx="722" cy="1097"/>
              </a:xfrm>
              <a:custGeom>
                <a:avLst/>
                <a:gdLst>
                  <a:gd name="T0" fmla="*/ 264 w 530"/>
                  <a:gd name="T1" fmla="*/ 744 h 821"/>
                  <a:gd name="T2" fmla="*/ 324 w 530"/>
                  <a:gd name="T3" fmla="*/ 300 h 821"/>
                  <a:gd name="T4" fmla="*/ 204 w 530"/>
                  <a:gd name="T5" fmla="*/ 168 h 821"/>
                  <a:gd name="T6" fmla="*/ 156 w 530"/>
                  <a:gd name="T7" fmla="*/ 132 h 821"/>
                  <a:gd name="T8" fmla="*/ 0 w 530"/>
                  <a:gd name="T9" fmla="*/ 0 h 821"/>
                </a:gdLst>
                <a:ahLst/>
                <a:cxnLst>
                  <a:cxn ang="0">
                    <a:pos x="T0" y="T1"/>
                  </a:cxn>
                  <a:cxn ang="0">
                    <a:pos x="T2" y="T3"/>
                  </a:cxn>
                  <a:cxn ang="0">
                    <a:pos x="T4" y="T5"/>
                  </a:cxn>
                  <a:cxn ang="0">
                    <a:pos x="T6" y="T7"/>
                  </a:cxn>
                  <a:cxn ang="0">
                    <a:pos x="T8" y="T9"/>
                  </a:cxn>
                </a:cxnLst>
                <a:rect l="0" t="0" r="r" b="b"/>
                <a:pathLst>
                  <a:path w="530" h="821">
                    <a:moveTo>
                      <a:pt x="264" y="744"/>
                    </a:moveTo>
                    <a:cubicBezTo>
                      <a:pt x="494" y="821"/>
                      <a:pt x="530" y="351"/>
                      <a:pt x="324" y="300"/>
                    </a:cubicBezTo>
                    <a:cubicBezTo>
                      <a:pt x="267" y="262"/>
                      <a:pt x="243" y="227"/>
                      <a:pt x="204" y="168"/>
                    </a:cubicBezTo>
                    <a:cubicBezTo>
                      <a:pt x="193" y="151"/>
                      <a:pt x="170" y="146"/>
                      <a:pt x="156" y="132"/>
                    </a:cubicBezTo>
                    <a:cubicBezTo>
                      <a:pt x="102" y="78"/>
                      <a:pt x="89" y="0"/>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91" name="Freeform 1083">
                <a:extLst>
                  <a:ext uri="{FF2B5EF4-FFF2-40B4-BE49-F238E27FC236}">
                    <a16:creationId xmlns:a16="http://schemas.microsoft.com/office/drawing/2014/main" id="{ADB97B02-B98D-234A-A4AC-E8D0AE5D72AA}"/>
                  </a:ext>
                </a:extLst>
              </p:cNvPr>
              <p:cNvSpPr>
                <a:spLocks/>
              </p:cNvSpPr>
              <p:nvPr/>
            </p:nvSpPr>
            <p:spPr bwMode="auto">
              <a:xfrm>
                <a:off x="2880" y="1776"/>
                <a:ext cx="335" cy="1324"/>
              </a:xfrm>
              <a:custGeom>
                <a:avLst/>
                <a:gdLst>
                  <a:gd name="T0" fmla="*/ 79 w 335"/>
                  <a:gd name="T1" fmla="*/ 1295 h 1324"/>
                  <a:gd name="T2" fmla="*/ 163 w 335"/>
                  <a:gd name="T3" fmla="*/ 1295 h 1324"/>
                  <a:gd name="T4" fmla="*/ 175 w 335"/>
                  <a:gd name="T5" fmla="*/ 1211 h 1324"/>
                  <a:gd name="T6" fmla="*/ 271 w 335"/>
                  <a:gd name="T7" fmla="*/ 1067 h 1324"/>
                  <a:gd name="T8" fmla="*/ 331 w 335"/>
                  <a:gd name="T9" fmla="*/ 779 h 1324"/>
                  <a:gd name="T10" fmla="*/ 319 w 335"/>
                  <a:gd name="T11" fmla="*/ 491 h 1324"/>
                  <a:gd name="T12" fmla="*/ 271 w 335"/>
                  <a:gd name="T13" fmla="*/ 419 h 1324"/>
                  <a:gd name="T14" fmla="*/ 259 w 335"/>
                  <a:gd name="T15" fmla="*/ 299 h 1324"/>
                  <a:gd name="T16" fmla="*/ 247 w 335"/>
                  <a:gd name="T17" fmla="*/ 251 h 1324"/>
                  <a:gd name="T18" fmla="*/ 211 w 335"/>
                  <a:gd name="T19" fmla="*/ 239 h 1324"/>
                  <a:gd name="T20" fmla="*/ 91 w 335"/>
                  <a:gd name="T21" fmla="*/ 191 h 1324"/>
                  <a:gd name="T22" fmla="*/ 55 w 335"/>
                  <a:gd name="T23" fmla="*/ 155 h 1324"/>
                  <a:gd name="T24" fmla="*/ 7 w 335"/>
                  <a:gd name="T25" fmla="*/ 107 h 1324"/>
                  <a:gd name="T26" fmla="*/ 31 w 335"/>
                  <a:gd name="T27" fmla="*/ 47 h 1324"/>
                  <a:gd name="T28" fmla="*/ 175 w 335"/>
                  <a:gd name="T29" fmla="*/ 119 h 1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5" h="1324">
                    <a:moveTo>
                      <a:pt x="79" y="1295"/>
                    </a:moveTo>
                    <a:cubicBezTo>
                      <a:pt x="98" y="1301"/>
                      <a:pt x="145" y="1324"/>
                      <a:pt x="163" y="1295"/>
                    </a:cubicBezTo>
                    <a:cubicBezTo>
                      <a:pt x="178" y="1271"/>
                      <a:pt x="168" y="1238"/>
                      <a:pt x="175" y="1211"/>
                    </a:cubicBezTo>
                    <a:cubicBezTo>
                      <a:pt x="191" y="1154"/>
                      <a:pt x="222" y="1100"/>
                      <a:pt x="271" y="1067"/>
                    </a:cubicBezTo>
                    <a:cubicBezTo>
                      <a:pt x="303" y="971"/>
                      <a:pt x="274" y="865"/>
                      <a:pt x="331" y="779"/>
                    </a:cubicBezTo>
                    <a:cubicBezTo>
                      <a:pt x="327" y="683"/>
                      <a:pt x="335" y="586"/>
                      <a:pt x="319" y="491"/>
                    </a:cubicBezTo>
                    <a:cubicBezTo>
                      <a:pt x="314" y="463"/>
                      <a:pt x="271" y="419"/>
                      <a:pt x="271" y="419"/>
                    </a:cubicBezTo>
                    <a:cubicBezTo>
                      <a:pt x="267" y="379"/>
                      <a:pt x="265" y="339"/>
                      <a:pt x="259" y="299"/>
                    </a:cubicBezTo>
                    <a:cubicBezTo>
                      <a:pt x="257" y="283"/>
                      <a:pt x="257" y="264"/>
                      <a:pt x="247" y="251"/>
                    </a:cubicBezTo>
                    <a:cubicBezTo>
                      <a:pt x="239" y="241"/>
                      <a:pt x="222" y="245"/>
                      <a:pt x="211" y="239"/>
                    </a:cubicBezTo>
                    <a:cubicBezTo>
                      <a:pt x="167" y="217"/>
                      <a:pt x="140" y="203"/>
                      <a:pt x="91" y="191"/>
                    </a:cubicBezTo>
                    <a:cubicBezTo>
                      <a:pt x="79" y="179"/>
                      <a:pt x="69" y="164"/>
                      <a:pt x="55" y="155"/>
                    </a:cubicBezTo>
                    <a:cubicBezTo>
                      <a:pt x="0" y="118"/>
                      <a:pt x="30" y="176"/>
                      <a:pt x="7" y="107"/>
                    </a:cubicBezTo>
                    <a:cubicBezTo>
                      <a:pt x="15" y="87"/>
                      <a:pt x="10" y="53"/>
                      <a:pt x="31" y="47"/>
                    </a:cubicBezTo>
                    <a:cubicBezTo>
                      <a:pt x="195" y="0"/>
                      <a:pt x="175" y="36"/>
                      <a:pt x="175" y="11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92" name="Freeform 1084">
                <a:extLst>
                  <a:ext uri="{FF2B5EF4-FFF2-40B4-BE49-F238E27FC236}">
                    <a16:creationId xmlns:a16="http://schemas.microsoft.com/office/drawing/2014/main" id="{A6A994B6-993C-764A-8D0A-B13DF042E680}"/>
                  </a:ext>
                </a:extLst>
              </p:cNvPr>
              <p:cNvSpPr>
                <a:spLocks/>
              </p:cNvSpPr>
              <p:nvPr/>
            </p:nvSpPr>
            <p:spPr bwMode="auto">
              <a:xfrm>
                <a:off x="2352" y="2479"/>
                <a:ext cx="65" cy="113"/>
              </a:xfrm>
              <a:custGeom>
                <a:avLst/>
                <a:gdLst>
                  <a:gd name="T0" fmla="*/ 30 w 65"/>
                  <a:gd name="T1" fmla="*/ 35 h 113"/>
                  <a:gd name="T2" fmla="*/ 36 w 65"/>
                  <a:gd name="T3" fmla="*/ 5 h 113"/>
                  <a:gd name="T4" fmla="*/ 60 w 65"/>
                  <a:gd name="T5" fmla="*/ 11 h 113"/>
                  <a:gd name="T6" fmla="*/ 54 w 65"/>
                  <a:gd name="T7" fmla="*/ 59 h 113"/>
                  <a:gd name="T8" fmla="*/ 18 w 65"/>
                  <a:gd name="T9" fmla="*/ 53 h 113"/>
                  <a:gd name="T10" fmla="*/ 24 w 65"/>
                  <a:gd name="T11" fmla="*/ 35 h 113"/>
                  <a:gd name="T12" fmla="*/ 30 w 65"/>
                  <a:gd name="T13" fmla="*/ 53 h 113"/>
                  <a:gd name="T14" fmla="*/ 24 w 65"/>
                  <a:gd name="T15" fmla="*/ 107 h 113"/>
                  <a:gd name="T16" fmla="*/ 6 w 65"/>
                  <a:gd name="T17" fmla="*/ 101 h 113"/>
                  <a:gd name="T18" fmla="*/ 0 w 65"/>
                  <a:gd name="T19" fmla="*/ 77 h 113"/>
                  <a:gd name="T20" fmla="*/ 30 w 65"/>
                  <a:gd name="T21" fmla="*/ 3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113">
                    <a:moveTo>
                      <a:pt x="30" y="35"/>
                    </a:moveTo>
                    <a:cubicBezTo>
                      <a:pt x="32" y="25"/>
                      <a:pt x="28" y="11"/>
                      <a:pt x="36" y="5"/>
                    </a:cubicBezTo>
                    <a:cubicBezTo>
                      <a:pt x="42" y="0"/>
                      <a:pt x="57" y="3"/>
                      <a:pt x="60" y="11"/>
                    </a:cubicBezTo>
                    <a:cubicBezTo>
                      <a:pt x="65" y="26"/>
                      <a:pt x="56" y="43"/>
                      <a:pt x="54" y="59"/>
                    </a:cubicBezTo>
                    <a:cubicBezTo>
                      <a:pt x="42" y="57"/>
                      <a:pt x="27" y="61"/>
                      <a:pt x="18" y="53"/>
                    </a:cubicBezTo>
                    <a:cubicBezTo>
                      <a:pt x="13" y="49"/>
                      <a:pt x="18" y="35"/>
                      <a:pt x="24" y="35"/>
                    </a:cubicBezTo>
                    <a:cubicBezTo>
                      <a:pt x="30" y="35"/>
                      <a:pt x="28" y="47"/>
                      <a:pt x="30" y="53"/>
                    </a:cubicBezTo>
                    <a:cubicBezTo>
                      <a:pt x="28" y="71"/>
                      <a:pt x="32" y="91"/>
                      <a:pt x="24" y="107"/>
                    </a:cubicBezTo>
                    <a:cubicBezTo>
                      <a:pt x="21" y="113"/>
                      <a:pt x="10" y="106"/>
                      <a:pt x="6" y="101"/>
                    </a:cubicBezTo>
                    <a:cubicBezTo>
                      <a:pt x="1" y="95"/>
                      <a:pt x="2" y="85"/>
                      <a:pt x="0" y="77"/>
                    </a:cubicBezTo>
                    <a:cubicBezTo>
                      <a:pt x="27" y="59"/>
                      <a:pt x="15" y="72"/>
                      <a:pt x="30" y="35"/>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72093" name="Freeform 1085">
                <a:extLst>
                  <a:ext uri="{FF2B5EF4-FFF2-40B4-BE49-F238E27FC236}">
                    <a16:creationId xmlns:a16="http://schemas.microsoft.com/office/drawing/2014/main" id="{008008EF-9F4E-1643-BD8F-DE21769AA75D}"/>
                  </a:ext>
                </a:extLst>
              </p:cNvPr>
              <p:cNvSpPr>
                <a:spLocks/>
              </p:cNvSpPr>
              <p:nvPr/>
            </p:nvSpPr>
            <p:spPr bwMode="auto">
              <a:xfrm>
                <a:off x="2304" y="2727"/>
                <a:ext cx="75" cy="87"/>
              </a:xfrm>
              <a:custGeom>
                <a:avLst/>
                <a:gdLst>
                  <a:gd name="T0" fmla="*/ 48 w 75"/>
                  <a:gd name="T1" fmla="*/ 45 h 87"/>
                  <a:gd name="T2" fmla="*/ 60 w 75"/>
                  <a:gd name="T3" fmla="*/ 81 h 87"/>
                  <a:gd name="T4" fmla="*/ 54 w 75"/>
                  <a:gd name="T5" fmla="*/ 63 h 87"/>
                  <a:gd name="T6" fmla="*/ 42 w 75"/>
                  <a:gd name="T7" fmla="*/ 45 h 87"/>
                  <a:gd name="T8" fmla="*/ 18 w 75"/>
                  <a:gd name="T9" fmla="*/ 51 h 87"/>
                  <a:gd name="T10" fmla="*/ 24 w 75"/>
                  <a:gd name="T11" fmla="*/ 69 h 87"/>
                  <a:gd name="T12" fmla="*/ 54 w 75"/>
                  <a:gd name="T13" fmla="*/ 63 h 87"/>
                  <a:gd name="T14" fmla="*/ 0 w 75"/>
                  <a:gd name="T15" fmla="*/ 21 h 87"/>
                  <a:gd name="T16" fmla="*/ 24 w 75"/>
                  <a:gd name="T17" fmla="*/ 69 h 87"/>
                  <a:gd name="T18" fmla="*/ 48 w 75"/>
                  <a:gd name="T19"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87">
                    <a:moveTo>
                      <a:pt x="48" y="45"/>
                    </a:moveTo>
                    <a:cubicBezTo>
                      <a:pt x="52" y="57"/>
                      <a:pt x="56" y="69"/>
                      <a:pt x="60" y="81"/>
                    </a:cubicBezTo>
                    <a:cubicBezTo>
                      <a:pt x="62" y="87"/>
                      <a:pt x="56" y="69"/>
                      <a:pt x="54" y="63"/>
                    </a:cubicBezTo>
                    <a:cubicBezTo>
                      <a:pt x="52" y="56"/>
                      <a:pt x="46" y="51"/>
                      <a:pt x="42" y="45"/>
                    </a:cubicBezTo>
                    <a:cubicBezTo>
                      <a:pt x="34" y="47"/>
                      <a:pt x="23" y="44"/>
                      <a:pt x="18" y="51"/>
                    </a:cubicBezTo>
                    <a:cubicBezTo>
                      <a:pt x="14" y="56"/>
                      <a:pt x="18" y="67"/>
                      <a:pt x="24" y="69"/>
                    </a:cubicBezTo>
                    <a:cubicBezTo>
                      <a:pt x="34" y="72"/>
                      <a:pt x="44" y="65"/>
                      <a:pt x="54" y="63"/>
                    </a:cubicBezTo>
                    <a:cubicBezTo>
                      <a:pt x="75" y="0"/>
                      <a:pt x="55" y="15"/>
                      <a:pt x="0" y="21"/>
                    </a:cubicBezTo>
                    <a:cubicBezTo>
                      <a:pt x="1" y="26"/>
                      <a:pt x="4" y="72"/>
                      <a:pt x="24" y="69"/>
                    </a:cubicBezTo>
                    <a:cubicBezTo>
                      <a:pt x="35" y="67"/>
                      <a:pt x="40" y="53"/>
                      <a:pt x="48" y="45"/>
                    </a:cubicBez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72059"/>
                                        </p:tgtEl>
                                        <p:attrNameLst>
                                          <p:attrName>style.visibility</p:attrName>
                                        </p:attrNameLst>
                                      </p:cBhvr>
                                      <p:to>
                                        <p:strVal val="visible"/>
                                      </p:to>
                                    </p:set>
                                    <p:anim calcmode="lin" valueType="num">
                                      <p:cBhvr additive="base">
                                        <p:cTn id="7" dur="500" fill="hold"/>
                                        <p:tgtEl>
                                          <p:spTgt spid="172059"/>
                                        </p:tgtEl>
                                        <p:attrNameLst>
                                          <p:attrName>ppt_x</p:attrName>
                                        </p:attrNameLst>
                                      </p:cBhvr>
                                      <p:tavLst>
                                        <p:tav tm="0">
                                          <p:val>
                                            <p:strVal val="1+#ppt_w/2"/>
                                          </p:val>
                                        </p:tav>
                                        <p:tav tm="100000">
                                          <p:val>
                                            <p:strVal val="#ppt_x"/>
                                          </p:val>
                                        </p:tav>
                                      </p:tavLst>
                                    </p:anim>
                                    <p:anim calcmode="lin" valueType="num">
                                      <p:cBhvr additive="base">
                                        <p:cTn id="8" dur="500" fill="hold"/>
                                        <p:tgtEl>
                                          <p:spTgt spid="17205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72041"/>
                                        </p:tgtEl>
                                        <p:attrNameLst>
                                          <p:attrName>style.visibility</p:attrName>
                                        </p:attrNameLst>
                                      </p:cBhvr>
                                      <p:to>
                                        <p:strVal val="visible"/>
                                      </p:to>
                                    </p:set>
                                    <p:anim calcmode="lin" valueType="num">
                                      <p:cBhvr additive="base">
                                        <p:cTn id="13" dur="500" fill="hold"/>
                                        <p:tgtEl>
                                          <p:spTgt spid="172041"/>
                                        </p:tgtEl>
                                        <p:attrNameLst>
                                          <p:attrName>ppt_x</p:attrName>
                                        </p:attrNameLst>
                                      </p:cBhvr>
                                      <p:tavLst>
                                        <p:tav tm="0">
                                          <p:val>
                                            <p:strVal val="0-#ppt_w/2"/>
                                          </p:val>
                                        </p:tav>
                                        <p:tav tm="100000">
                                          <p:val>
                                            <p:strVal val="#ppt_x"/>
                                          </p:val>
                                        </p:tav>
                                      </p:tavLst>
                                    </p:anim>
                                    <p:anim calcmode="lin" valueType="num">
                                      <p:cBhvr additive="base">
                                        <p:cTn id="14" dur="500" fill="hold"/>
                                        <p:tgtEl>
                                          <p:spTgt spid="1720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72047"/>
                                        </p:tgtEl>
                                        <p:attrNameLst>
                                          <p:attrName>style.visibility</p:attrName>
                                        </p:attrNameLst>
                                      </p:cBhvr>
                                      <p:to>
                                        <p:strVal val="visible"/>
                                      </p:to>
                                    </p:set>
                                    <p:anim calcmode="lin" valueType="num">
                                      <p:cBhvr additive="base">
                                        <p:cTn id="19" dur="500" fill="hold"/>
                                        <p:tgtEl>
                                          <p:spTgt spid="172047"/>
                                        </p:tgtEl>
                                        <p:attrNameLst>
                                          <p:attrName>ppt_x</p:attrName>
                                        </p:attrNameLst>
                                      </p:cBhvr>
                                      <p:tavLst>
                                        <p:tav tm="0">
                                          <p:val>
                                            <p:strVal val="0-#ppt_w/2"/>
                                          </p:val>
                                        </p:tav>
                                        <p:tav tm="100000">
                                          <p:val>
                                            <p:strVal val="#ppt_x"/>
                                          </p:val>
                                        </p:tav>
                                      </p:tavLst>
                                    </p:anim>
                                    <p:anim calcmode="lin" valueType="num">
                                      <p:cBhvr additive="base">
                                        <p:cTn id="20" dur="500" fill="hold"/>
                                        <p:tgtEl>
                                          <p:spTgt spid="17204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172035"/>
                                        </p:tgtEl>
                                        <p:attrNameLst>
                                          <p:attrName>style.visibility</p:attrName>
                                        </p:attrNameLst>
                                      </p:cBhvr>
                                      <p:to>
                                        <p:strVal val="visible"/>
                                      </p:to>
                                    </p:set>
                                    <p:anim calcmode="lin" valueType="num">
                                      <p:cBhvr additive="base">
                                        <p:cTn id="25" dur="500" fill="hold"/>
                                        <p:tgtEl>
                                          <p:spTgt spid="172035"/>
                                        </p:tgtEl>
                                        <p:attrNameLst>
                                          <p:attrName>ppt_x</p:attrName>
                                        </p:attrNameLst>
                                      </p:cBhvr>
                                      <p:tavLst>
                                        <p:tav tm="0">
                                          <p:val>
                                            <p:strVal val="0-#ppt_w/2"/>
                                          </p:val>
                                        </p:tav>
                                        <p:tav tm="100000">
                                          <p:val>
                                            <p:strVal val="#ppt_x"/>
                                          </p:val>
                                        </p:tav>
                                      </p:tavLst>
                                    </p:anim>
                                    <p:anim calcmode="lin" valueType="num">
                                      <p:cBhvr additive="base">
                                        <p:cTn id="26" dur="500" fill="hold"/>
                                        <p:tgtEl>
                                          <p:spTgt spid="17203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72038"/>
                                        </p:tgtEl>
                                        <p:attrNameLst>
                                          <p:attrName>style.visibility</p:attrName>
                                        </p:attrNameLst>
                                      </p:cBhvr>
                                      <p:to>
                                        <p:strVal val="visible"/>
                                      </p:to>
                                    </p:set>
                                    <p:anim calcmode="lin" valueType="num">
                                      <p:cBhvr additive="base">
                                        <p:cTn id="31" dur="500" fill="hold"/>
                                        <p:tgtEl>
                                          <p:spTgt spid="172038"/>
                                        </p:tgtEl>
                                        <p:attrNameLst>
                                          <p:attrName>ppt_x</p:attrName>
                                        </p:attrNameLst>
                                      </p:cBhvr>
                                      <p:tavLst>
                                        <p:tav tm="0">
                                          <p:val>
                                            <p:strVal val="0-#ppt_w/2"/>
                                          </p:val>
                                        </p:tav>
                                        <p:tav tm="100000">
                                          <p:val>
                                            <p:strVal val="#ppt_x"/>
                                          </p:val>
                                        </p:tav>
                                      </p:tavLst>
                                    </p:anim>
                                    <p:anim calcmode="lin" valueType="num">
                                      <p:cBhvr additive="base">
                                        <p:cTn id="32" dur="500" fill="hold"/>
                                        <p:tgtEl>
                                          <p:spTgt spid="172038"/>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9" fill="hold" nodeType="clickEffect">
                                  <p:stCondLst>
                                    <p:cond delay="0"/>
                                  </p:stCondLst>
                                  <p:childTnLst>
                                    <p:set>
                                      <p:cBhvr>
                                        <p:cTn id="36" dur="1" fill="hold">
                                          <p:stCondLst>
                                            <p:cond delay="0"/>
                                          </p:stCondLst>
                                        </p:cTn>
                                        <p:tgtEl>
                                          <p:spTgt spid="172050"/>
                                        </p:tgtEl>
                                        <p:attrNameLst>
                                          <p:attrName>style.visibility</p:attrName>
                                        </p:attrNameLst>
                                      </p:cBhvr>
                                      <p:to>
                                        <p:strVal val="visible"/>
                                      </p:to>
                                    </p:set>
                                    <p:anim calcmode="lin" valueType="num">
                                      <p:cBhvr additive="base">
                                        <p:cTn id="37" dur="500" fill="hold"/>
                                        <p:tgtEl>
                                          <p:spTgt spid="172050"/>
                                        </p:tgtEl>
                                        <p:attrNameLst>
                                          <p:attrName>ppt_x</p:attrName>
                                        </p:attrNameLst>
                                      </p:cBhvr>
                                      <p:tavLst>
                                        <p:tav tm="0">
                                          <p:val>
                                            <p:strVal val="0-#ppt_w/2"/>
                                          </p:val>
                                        </p:tav>
                                        <p:tav tm="100000">
                                          <p:val>
                                            <p:strVal val="#ppt_x"/>
                                          </p:val>
                                        </p:tav>
                                      </p:tavLst>
                                    </p:anim>
                                    <p:anim calcmode="lin" valueType="num">
                                      <p:cBhvr additive="base">
                                        <p:cTn id="38" dur="500" fill="hold"/>
                                        <p:tgtEl>
                                          <p:spTgt spid="172050"/>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nodeType="clickEffect">
                                  <p:stCondLst>
                                    <p:cond delay="0"/>
                                  </p:stCondLst>
                                  <p:childTnLst>
                                    <p:set>
                                      <p:cBhvr>
                                        <p:cTn id="42" dur="1" fill="hold">
                                          <p:stCondLst>
                                            <p:cond delay="0"/>
                                          </p:stCondLst>
                                        </p:cTn>
                                        <p:tgtEl>
                                          <p:spTgt spid="172044"/>
                                        </p:tgtEl>
                                        <p:attrNameLst>
                                          <p:attrName>style.visibility</p:attrName>
                                        </p:attrNameLst>
                                      </p:cBhvr>
                                      <p:to>
                                        <p:strVal val="visible"/>
                                      </p:to>
                                    </p:set>
                                    <p:anim calcmode="lin" valueType="num">
                                      <p:cBhvr additive="base">
                                        <p:cTn id="43" dur="500" fill="hold"/>
                                        <p:tgtEl>
                                          <p:spTgt spid="172044"/>
                                        </p:tgtEl>
                                        <p:attrNameLst>
                                          <p:attrName>ppt_x</p:attrName>
                                        </p:attrNameLst>
                                      </p:cBhvr>
                                      <p:tavLst>
                                        <p:tav tm="0">
                                          <p:val>
                                            <p:strVal val="1+#ppt_w/2"/>
                                          </p:val>
                                        </p:tav>
                                        <p:tav tm="100000">
                                          <p:val>
                                            <p:strVal val="#ppt_x"/>
                                          </p:val>
                                        </p:tav>
                                      </p:tavLst>
                                    </p:anim>
                                    <p:anim calcmode="lin" valueType="num">
                                      <p:cBhvr additive="base">
                                        <p:cTn id="44" dur="500" fill="hold"/>
                                        <p:tgtEl>
                                          <p:spTgt spid="172044"/>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3" fill="hold" nodeType="clickEffect">
                                  <p:stCondLst>
                                    <p:cond delay="0"/>
                                  </p:stCondLst>
                                  <p:childTnLst>
                                    <p:set>
                                      <p:cBhvr>
                                        <p:cTn id="48" dur="1" fill="hold">
                                          <p:stCondLst>
                                            <p:cond delay="0"/>
                                          </p:stCondLst>
                                        </p:cTn>
                                        <p:tgtEl>
                                          <p:spTgt spid="172053"/>
                                        </p:tgtEl>
                                        <p:attrNameLst>
                                          <p:attrName>style.visibility</p:attrName>
                                        </p:attrNameLst>
                                      </p:cBhvr>
                                      <p:to>
                                        <p:strVal val="visible"/>
                                      </p:to>
                                    </p:set>
                                    <p:anim calcmode="lin" valueType="num">
                                      <p:cBhvr additive="base">
                                        <p:cTn id="49" dur="500" fill="hold"/>
                                        <p:tgtEl>
                                          <p:spTgt spid="172053"/>
                                        </p:tgtEl>
                                        <p:attrNameLst>
                                          <p:attrName>ppt_x</p:attrName>
                                        </p:attrNameLst>
                                      </p:cBhvr>
                                      <p:tavLst>
                                        <p:tav tm="0">
                                          <p:val>
                                            <p:strVal val="1+#ppt_w/2"/>
                                          </p:val>
                                        </p:tav>
                                        <p:tav tm="100000">
                                          <p:val>
                                            <p:strVal val="#ppt_x"/>
                                          </p:val>
                                        </p:tav>
                                      </p:tavLst>
                                    </p:anim>
                                    <p:anim calcmode="lin" valueType="num">
                                      <p:cBhvr additive="base">
                                        <p:cTn id="50" dur="500" fill="hold"/>
                                        <p:tgtEl>
                                          <p:spTgt spid="17205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1">
            <a:extLst>
              <a:ext uri="{FF2B5EF4-FFF2-40B4-BE49-F238E27FC236}">
                <a16:creationId xmlns:a16="http://schemas.microsoft.com/office/drawing/2014/main" id="{95764239-1441-C24A-95F4-A72C67A6E75F}"/>
              </a:ext>
            </a:extLst>
          </p:cNvPr>
          <p:cNvSpPr>
            <a:spLocks noGrp="1"/>
          </p:cNvSpPr>
          <p:nvPr>
            <p:ph type="sldNum" sz="quarter" idx="10"/>
          </p:nvPr>
        </p:nvSpPr>
        <p:spPr/>
        <p:txBody>
          <a:bodyPr/>
          <a:lstStyle/>
          <a:p>
            <a:fld id="{A2614112-102A-7B4A-8773-93236F401471}" type="slidenum">
              <a:rPr lang="de-DE" altLang="de-DE"/>
              <a:pPr/>
              <a:t>5</a:t>
            </a:fld>
            <a:endParaRPr lang="de-DE" altLang="de-DE" b="0"/>
          </a:p>
        </p:txBody>
      </p:sp>
      <p:pic>
        <p:nvPicPr>
          <p:cNvPr id="177154" name="Picture 2">
            <a:extLst>
              <a:ext uri="{FF2B5EF4-FFF2-40B4-BE49-F238E27FC236}">
                <a16:creationId xmlns:a16="http://schemas.microsoft.com/office/drawing/2014/main" id="{AB072CA2-6CD5-B94B-9D88-5F6A230275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7391400" cy="5124450"/>
          </a:xfrm>
          <a:prstGeom prst="rect">
            <a:avLst/>
          </a:prstGeom>
          <a:noFill/>
          <a:extLst>
            <a:ext uri="{909E8E84-426E-40DD-AFC4-6F175D3DCCD1}">
              <a14:hiddenFill xmlns:a14="http://schemas.microsoft.com/office/drawing/2010/main">
                <a:solidFill>
                  <a:srgbClr val="FFFFFF"/>
                </a:solidFill>
              </a14:hiddenFill>
            </a:ext>
          </a:extLst>
        </p:spPr>
      </p:pic>
      <p:sp>
        <p:nvSpPr>
          <p:cNvPr id="177155" name="Text Box 3">
            <a:extLst>
              <a:ext uri="{FF2B5EF4-FFF2-40B4-BE49-F238E27FC236}">
                <a16:creationId xmlns:a16="http://schemas.microsoft.com/office/drawing/2014/main" id="{52E2B3F5-2B96-074B-A56F-5F73736CEA13}"/>
              </a:ext>
            </a:extLst>
          </p:cNvPr>
          <p:cNvSpPr txBox="1">
            <a:spLocks noChangeArrowheads="1"/>
          </p:cNvSpPr>
          <p:nvPr/>
        </p:nvSpPr>
        <p:spPr bwMode="auto">
          <a:xfrm>
            <a:off x="838200" y="381000"/>
            <a:ext cx="655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DE" altLang="de-DE" sz="2800" b="1"/>
              <a:t>Zum Thema Gremienproporz</a:t>
            </a:r>
            <a:endParaRPr lang="de-DE" altLang="de-DE"/>
          </a:p>
        </p:txBody>
      </p:sp>
    </p:spTree>
  </p:cSld>
  <p:clrMapOvr>
    <a:masterClrMapping/>
  </p:clrMapOvr>
  <p:transition spd="slow">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1">
            <a:extLst>
              <a:ext uri="{FF2B5EF4-FFF2-40B4-BE49-F238E27FC236}">
                <a16:creationId xmlns:a16="http://schemas.microsoft.com/office/drawing/2014/main" id="{CEC3DB6E-DBDC-9744-B474-E4DB23FFC285}"/>
              </a:ext>
            </a:extLst>
          </p:cNvPr>
          <p:cNvSpPr>
            <a:spLocks noGrp="1"/>
          </p:cNvSpPr>
          <p:nvPr>
            <p:ph type="sldNum" sz="quarter" idx="10"/>
          </p:nvPr>
        </p:nvSpPr>
        <p:spPr/>
        <p:txBody>
          <a:bodyPr/>
          <a:lstStyle/>
          <a:p>
            <a:fld id="{385BF152-1FDC-2444-A90B-A309238472DB}" type="slidenum">
              <a:rPr lang="de-DE" altLang="de-DE"/>
              <a:pPr/>
              <a:t>6</a:t>
            </a:fld>
            <a:endParaRPr lang="de-DE" altLang="de-DE" b="0"/>
          </a:p>
        </p:txBody>
      </p:sp>
      <p:pic>
        <p:nvPicPr>
          <p:cNvPr id="153602" name="Picture 2">
            <a:extLst>
              <a:ext uri="{FF2B5EF4-FFF2-40B4-BE49-F238E27FC236}">
                <a16:creationId xmlns:a16="http://schemas.microsoft.com/office/drawing/2014/main" id="{73A5F887-2584-9243-A580-65ED65CC778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03" name="Rectangle 3">
            <a:extLst>
              <a:ext uri="{FF2B5EF4-FFF2-40B4-BE49-F238E27FC236}">
                <a16:creationId xmlns:a16="http://schemas.microsoft.com/office/drawing/2014/main" id="{D7BD15C4-3A9B-C343-A274-E37355A97E6D}"/>
              </a:ext>
            </a:extLst>
          </p:cNvPr>
          <p:cNvSpPr>
            <a:spLocks noChangeArrowheads="1"/>
          </p:cNvSpPr>
          <p:nvPr/>
        </p:nvSpPr>
        <p:spPr bwMode="auto">
          <a:xfrm>
            <a:off x="152400" y="5562600"/>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entfesselte Hochschule</a:t>
            </a:r>
            <a:endParaRPr lang="de-DE" altLang="de-DE"/>
          </a:p>
        </p:txBody>
      </p:sp>
      <p:graphicFrame>
        <p:nvGraphicFramePr>
          <p:cNvPr id="153604" name="Object 4">
            <a:extLst>
              <a:ext uri="{FF2B5EF4-FFF2-40B4-BE49-F238E27FC236}">
                <a16:creationId xmlns:a16="http://schemas.microsoft.com/office/drawing/2014/main" id="{F56FE2DC-1CF3-AB4F-A5D4-57C7634CC23E}"/>
              </a:ext>
            </a:extLst>
          </p:cNvPr>
          <p:cNvGraphicFramePr>
            <a:graphicFrameLocks noChangeAspect="1"/>
          </p:cNvGraphicFramePr>
          <p:nvPr/>
        </p:nvGraphicFramePr>
        <p:xfrm>
          <a:off x="1066800" y="381000"/>
          <a:ext cx="1511300" cy="1485900"/>
        </p:xfrm>
        <a:graphic>
          <a:graphicData uri="http://schemas.openxmlformats.org/presentationml/2006/ole">
            <mc:AlternateContent xmlns:mc="http://schemas.openxmlformats.org/markup-compatibility/2006">
              <mc:Choice xmlns:v="urn:schemas-microsoft-com:vml" Requires="v">
                <p:oleObj spid="_x0000_s153612" name="Clip" r:id="rId5" imgW="1092200" imgH="1066800" progId="MS_ClipArt_Gallery.2">
                  <p:embed/>
                </p:oleObj>
              </mc:Choice>
              <mc:Fallback>
                <p:oleObj name="Clip" r:id="rId5" imgW="1092200" imgH="1066800"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3810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5" name="Object 5">
            <a:extLst>
              <a:ext uri="{FF2B5EF4-FFF2-40B4-BE49-F238E27FC236}">
                <a16:creationId xmlns:a16="http://schemas.microsoft.com/office/drawing/2014/main" id="{3C555E0E-72ED-734E-BC98-DDF910B5C841}"/>
              </a:ext>
            </a:extLst>
          </p:cNvPr>
          <p:cNvGraphicFramePr>
            <a:graphicFrameLocks noChangeAspect="1"/>
          </p:cNvGraphicFramePr>
          <p:nvPr/>
        </p:nvGraphicFramePr>
        <p:xfrm>
          <a:off x="762000" y="2362200"/>
          <a:ext cx="1511300" cy="1485900"/>
        </p:xfrm>
        <a:graphic>
          <a:graphicData uri="http://schemas.openxmlformats.org/presentationml/2006/ole">
            <mc:AlternateContent xmlns:mc="http://schemas.openxmlformats.org/markup-compatibility/2006">
              <mc:Choice xmlns:v="urn:schemas-microsoft-com:vml" Requires="v">
                <p:oleObj spid="_x0000_s153613" name="Clip" r:id="rId7" imgW="1092200" imgH="1066800" progId="MS_ClipArt_Gallery.2">
                  <p:embed/>
                </p:oleObj>
              </mc:Choice>
              <mc:Fallback>
                <p:oleObj name="Clip" r:id="rId7" imgW="1092200" imgH="1066800" progId="MS_ClipArt_Gallery.2">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2362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6" name="Object 6">
            <a:extLst>
              <a:ext uri="{FF2B5EF4-FFF2-40B4-BE49-F238E27FC236}">
                <a16:creationId xmlns:a16="http://schemas.microsoft.com/office/drawing/2014/main" id="{A1D02160-EF37-BE44-9445-3E7112C04E74}"/>
              </a:ext>
            </a:extLst>
          </p:cNvPr>
          <p:cNvGraphicFramePr>
            <a:graphicFrameLocks noChangeAspect="1"/>
          </p:cNvGraphicFramePr>
          <p:nvPr/>
        </p:nvGraphicFramePr>
        <p:xfrm>
          <a:off x="6858000" y="2209800"/>
          <a:ext cx="1511300" cy="1485900"/>
        </p:xfrm>
        <a:graphic>
          <a:graphicData uri="http://schemas.openxmlformats.org/presentationml/2006/ole">
            <mc:AlternateContent xmlns:mc="http://schemas.openxmlformats.org/markup-compatibility/2006">
              <mc:Choice xmlns:v="urn:schemas-microsoft-com:vml" Requires="v">
                <p:oleObj spid="_x0000_s153614" name="Clip" r:id="rId9" imgW="1092200" imgH="1066800" progId="MS_ClipArt_Gallery.2">
                  <p:embed/>
                </p:oleObj>
              </mc:Choice>
              <mc:Fallback>
                <p:oleObj name="Clip" r:id="rId9" imgW="1092200" imgH="1066800" progId="MS_ClipArt_Gallery.2">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0" y="22098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7" name="Object 7">
            <a:extLst>
              <a:ext uri="{FF2B5EF4-FFF2-40B4-BE49-F238E27FC236}">
                <a16:creationId xmlns:a16="http://schemas.microsoft.com/office/drawing/2014/main" id="{A7C7E7E1-C351-BF4B-A707-07A9E14C5C7B}"/>
              </a:ext>
            </a:extLst>
          </p:cNvPr>
          <p:cNvGraphicFramePr>
            <a:graphicFrameLocks noChangeAspect="1"/>
          </p:cNvGraphicFramePr>
          <p:nvPr/>
        </p:nvGraphicFramePr>
        <p:xfrm>
          <a:off x="6553200" y="381000"/>
          <a:ext cx="1511300" cy="1485900"/>
        </p:xfrm>
        <a:graphic>
          <a:graphicData uri="http://schemas.openxmlformats.org/presentationml/2006/ole">
            <mc:AlternateContent xmlns:mc="http://schemas.openxmlformats.org/markup-compatibility/2006">
              <mc:Choice xmlns:v="urn:schemas-microsoft-com:vml" Requires="v">
                <p:oleObj spid="_x0000_s153615" name="Clip" r:id="rId11" imgW="1092200" imgH="1066800" progId="MS_ClipArt_Gallery.2">
                  <p:embed/>
                </p:oleObj>
              </mc:Choice>
              <mc:Fallback>
                <p:oleObj name="Clip" r:id="rId11" imgW="1092200" imgH="1066800" progId="MS_ClipArt_Gallery.2">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3810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8" name="Object 8">
            <a:extLst>
              <a:ext uri="{FF2B5EF4-FFF2-40B4-BE49-F238E27FC236}">
                <a16:creationId xmlns:a16="http://schemas.microsoft.com/office/drawing/2014/main" id="{6284B83C-0EAC-1B45-9874-C21096485D46}"/>
              </a:ext>
            </a:extLst>
          </p:cNvPr>
          <p:cNvGraphicFramePr>
            <a:graphicFrameLocks noChangeAspect="1"/>
          </p:cNvGraphicFramePr>
          <p:nvPr/>
        </p:nvGraphicFramePr>
        <p:xfrm>
          <a:off x="3810000" y="0"/>
          <a:ext cx="1511300" cy="1485900"/>
        </p:xfrm>
        <a:graphic>
          <a:graphicData uri="http://schemas.openxmlformats.org/presentationml/2006/ole">
            <mc:AlternateContent xmlns:mc="http://schemas.openxmlformats.org/markup-compatibility/2006">
              <mc:Choice xmlns:v="urn:schemas-microsoft-com:vml" Requires="v">
                <p:oleObj spid="_x0000_s153616" name="Clip" r:id="rId13" imgW="1092200" imgH="1066800" progId="MS_ClipArt_Gallery.2">
                  <p:embed/>
                </p:oleObj>
              </mc:Choice>
              <mc:Fallback>
                <p:oleObj name="Clip" r:id="rId13" imgW="1092200" imgH="1066800" progId="MS_ClipArt_Gallery.2">
                  <p:embed/>
                  <p:pic>
                    <p:nvPicPr>
                      <p:cNvPr id="0" name="Object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10000" y="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09" name="Object 9">
            <a:extLst>
              <a:ext uri="{FF2B5EF4-FFF2-40B4-BE49-F238E27FC236}">
                <a16:creationId xmlns:a16="http://schemas.microsoft.com/office/drawing/2014/main" id="{062B8834-294D-F743-843C-E4C4328D824F}"/>
              </a:ext>
            </a:extLst>
          </p:cNvPr>
          <p:cNvGraphicFramePr>
            <a:graphicFrameLocks noChangeAspect="1"/>
          </p:cNvGraphicFramePr>
          <p:nvPr/>
        </p:nvGraphicFramePr>
        <p:xfrm>
          <a:off x="2590800" y="3921125"/>
          <a:ext cx="1511300" cy="1485900"/>
        </p:xfrm>
        <a:graphic>
          <a:graphicData uri="http://schemas.openxmlformats.org/presentationml/2006/ole">
            <mc:AlternateContent xmlns:mc="http://schemas.openxmlformats.org/markup-compatibility/2006">
              <mc:Choice xmlns:v="urn:schemas-microsoft-com:vml" Requires="v">
                <p:oleObj spid="_x0000_s153617" name="Clip" r:id="rId15" imgW="1092200" imgH="1066800" progId="MS_ClipArt_Gallery.2">
                  <p:embed/>
                </p:oleObj>
              </mc:Choice>
              <mc:Fallback>
                <p:oleObj name="Clip" r:id="rId15" imgW="1092200" imgH="1066800" progId="MS_ClipArt_Gallery.2">
                  <p:embed/>
                  <p:pic>
                    <p:nvPicPr>
                      <p:cNvPr id="0" name="Object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90800" y="3921125"/>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10" name="Object 10">
            <a:extLst>
              <a:ext uri="{FF2B5EF4-FFF2-40B4-BE49-F238E27FC236}">
                <a16:creationId xmlns:a16="http://schemas.microsoft.com/office/drawing/2014/main" id="{451AE35D-7E10-CC49-9BE3-ED0077A1DF58}"/>
              </a:ext>
            </a:extLst>
          </p:cNvPr>
          <p:cNvGraphicFramePr>
            <a:graphicFrameLocks noChangeAspect="1"/>
          </p:cNvGraphicFramePr>
          <p:nvPr/>
        </p:nvGraphicFramePr>
        <p:xfrm>
          <a:off x="5029200" y="3886200"/>
          <a:ext cx="1511300" cy="1485900"/>
        </p:xfrm>
        <a:graphic>
          <a:graphicData uri="http://schemas.openxmlformats.org/presentationml/2006/ole">
            <mc:AlternateContent xmlns:mc="http://schemas.openxmlformats.org/markup-compatibility/2006">
              <mc:Choice xmlns:v="urn:schemas-microsoft-com:vml" Requires="v">
                <p:oleObj spid="_x0000_s153618" name="Clip" r:id="rId17" imgW="1092200" imgH="1066800" progId="MS_ClipArt_Gallery.2">
                  <p:embed/>
                </p:oleObj>
              </mc:Choice>
              <mc:Fallback>
                <p:oleObj name="Clip" r:id="rId17" imgW="1092200" imgH="1066800" progId="MS_ClipArt_Gallery.2">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29200" y="3886200"/>
                        <a:ext cx="1511300" cy="148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11" name="Object 11">
            <a:extLst>
              <a:ext uri="{FF2B5EF4-FFF2-40B4-BE49-F238E27FC236}">
                <a16:creationId xmlns:a16="http://schemas.microsoft.com/office/drawing/2014/main" id="{61B479F2-822E-BB4E-9593-922D16764FD5}"/>
              </a:ext>
            </a:extLst>
          </p:cNvPr>
          <p:cNvGraphicFramePr>
            <a:graphicFrameLocks noChangeAspect="1"/>
          </p:cNvGraphicFramePr>
          <p:nvPr/>
        </p:nvGraphicFramePr>
        <p:xfrm>
          <a:off x="3505200" y="1905000"/>
          <a:ext cx="1758950" cy="1552575"/>
        </p:xfrm>
        <a:graphic>
          <a:graphicData uri="http://schemas.openxmlformats.org/presentationml/2006/ole">
            <mc:AlternateContent xmlns:mc="http://schemas.openxmlformats.org/markup-compatibility/2006">
              <mc:Choice xmlns:v="urn:schemas-microsoft-com:vml" Requires="v">
                <p:oleObj spid="_x0000_s153619" name="Clip" r:id="rId19" imgW="17589500" imgH="15532100" progId="MS_ClipArt_Gallery.2">
                  <p:embed/>
                </p:oleObj>
              </mc:Choice>
              <mc:Fallback>
                <p:oleObj name="Clip" r:id="rId19" imgW="17589500" imgH="15532100" progId="MS_ClipArt_Gallery.2">
                  <p:embed/>
                  <p:pic>
                    <p:nvPicPr>
                      <p:cNvPr id="0" name="Object 11"/>
                      <p:cNvPicPr>
                        <a:picLocks noChangeAspect="1" noChangeArrowheads="1"/>
                      </p:cNvPicPr>
                      <p:nvPr/>
                    </p:nvPicPr>
                    <p:blipFill>
                      <a:blip r:embed="rId20">
                        <a:lum bright="-6000"/>
                        <a:extLst>
                          <a:ext uri="{28A0092B-C50C-407E-A947-70E740481C1C}">
                            <a14:useLocalDpi xmlns:a14="http://schemas.microsoft.com/office/drawing/2010/main" val="0"/>
                          </a:ext>
                        </a:extLst>
                      </a:blip>
                      <a:srcRect/>
                      <a:stretch>
                        <a:fillRect/>
                      </a:stretch>
                    </p:blipFill>
                    <p:spPr bwMode="auto">
                      <a:xfrm>
                        <a:off x="3505200" y="1905000"/>
                        <a:ext cx="1758950" cy="155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53611"/>
                                        </p:tgtEl>
                                        <p:attrNameLst>
                                          <p:attrName>style.visibility</p:attrName>
                                        </p:attrNameLst>
                                      </p:cBhvr>
                                      <p:to>
                                        <p:strVal val="visible"/>
                                      </p:to>
                                    </p:set>
                                    <p:anim calcmode="lin" valueType="num">
                                      <p:cBhvr>
                                        <p:cTn id="7" dur="1000" fill="hold"/>
                                        <p:tgtEl>
                                          <p:spTgt spid="153611"/>
                                        </p:tgtEl>
                                        <p:attrNameLst>
                                          <p:attrName>ppt_w</p:attrName>
                                        </p:attrNameLst>
                                      </p:cBhvr>
                                      <p:tavLst>
                                        <p:tav tm="0">
                                          <p:val>
                                            <p:fltVal val="0"/>
                                          </p:val>
                                        </p:tav>
                                        <p:tav tm="100000">
                                          <p:val>
                                            <p:strVal val="#ppt_w"/>
                                          </p:val>
                                        </p:tav>
                                      </p:tavLst>
                                    </p:anim>
                                    <p:anim calcmode="lin" valueType="num">
                                      <p:cBhvr>
                                        <p:cTn id="8" dur="1000" fill="hold"/>
                                        <p:tgtEl>
                                          <p:spTgt spid="153611"/>
                                        </p:tgtEl>
                                        <p:attrNameLst>
                                          <p:attrName>ppt_h</p:attrName>
                                        </p:attrNameLst>
                                      </p:cBhvr>
                                      <p:tavLst>
                                        <p:tav tm="0">
                                          <p:val>
                                            <p:fltVal val="0"/>
                                          </p:val>
                                        </p:tav>
                                        <p:tav tm="100000">
                                          <p:val>
                                            <p:strVal val="#ppt_h"/>
                                          </p:val>
                                        </p:tav>
                                      </p:tavLst>
                                    </p:anim>
                                    <p:anim calcmode="lin" valueType="num">
                                      <p:cBhvr>
                                        <p:cTn id="9" dur="1000" fill="hold"/>
                                        <p:tgtEl>
                                          <p:spTgt spid="15361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36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53603"/>
                                        </p:tgtEl>
                                        <p:attrNameLst>
                                          <p:attrName>style.visibility</p:attrName>
                                        </p:attrNameLst>
                                      </p:cBhvr>
                                      <p:to>
                                        <p:strVal val="visible"/>
                                      </p:to>
                                    </p:set>
                                    <p:anim calcmode="lin" valueType="num">
                                      <p:cBhvr additive="base">
                                        <p:cTn id="15" dur="500" fill="hold"/>
                                        <p:tgtEl>
                                          <p:spTgt spid="153603"/>
                                        </p:tgtEl>
                                        <p:attrNameLst>
                                          <p:attrName>ppt_x</p:attrName>
                                        </p:attrNameLst>
                                      </p:cBhvr>
                                      <p:tavLst>
                                        <p:tav tm="0">
                                          <p:val>
                                            <p:strVal val="#ppt_x"/>
                                          </p:val>
                                        </p:tav>
                                        <p:tav tm="100000">
                                          <p:val>
                                            <p:strVal val="#ppt_x"/>
                                          </p:val>
                                        </p:tav>
                                      </p:tavLst>
                                    </p:anim>
                                    <p:anim calcmode="lin" valueType="num">
                                      <p:cBhvr additive="base">
                                        <p:cTn id="16" dur="500" fill="hold"/>
                                        <p:tgtEl>
                                          <p:spTgt spid="153603"/>
                                        </p:tgtEl>
                                        <p:attrNameLst>
                                          <p:attrName>ppt_y</p:attrName>
                                        </p:attrNameLst>
                                      </p:cBhvr>
                                      <p:tavLst>
                                        <p:tav tm="0">
                                          <p:val>
                                            <p:strVal val="0-#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53604"/>
                                        </p:tgtEl>
                                        <p:attrNameLst>
                                          <p:attrName>style.visibility</p:attrName>
                                        </p:attrNameLst>
                                      </p:cBhvr>
                                      <p:to>
                                        <p:strVal val="visible"/>
                                      </p:to>
                                    </p:set>
                                    <p:animEffect transition="in" filter="dissolve">
                                      <p:cBhvr>
                                        <p:cTn id="21" dur="500"/>
                                        <p:tgtEl>
                                          <p:spTgt spid="1536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53605"/>
                                        </p:tgtEl>
                                        <p:attrNameLst>
                                          <p:attrName>style.visibility</p:attrName>
                                        </p:attrNameLst>
                                      </p:cBhvr>
                                      <p:to>
                                        <p:strVal val="visible"/>
                                      </p:to>
                                    </p:set>
                                    <p:animEffect transition="in" filter="dissolve">
                                      <p:cBhvr>
                                        <p:cTn id="26" dur="500"/>
                                        <p:tgtEl>
                                          <p:spTgt spid="15360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53608"/>
                                        </p:tgtEl>
                                        <p:attrNameLst>
                                          <p:attrName>style.visibility</p:attrName>
                                        </p:attrNameLst>
                                      </p:cBhvr>
                                      <p:to>
                                        <p:strVal val="visible"/>
                                      </p:to>
                                    </p:set>
                                    <p:animEffect transition="in" filter="dissolve">
                                      <p:cBhvr>
                                        <p:cTn id="31" dur="500"/>
                                        <p:tgtEl>
                                          <p:spTgt spid="15360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53609"/>
                                        </p:tgtEl>
                                        <p:attrNameLst>
                                          <p:attrName>style.visibility</p:attrName>
                                        </p:attrNameLst>
                                      </p:cBhvr>
                                      <p:to>
                                        <p:strVal val="visible"/>
                                      </p:to>
                                    </p:set>
                                    <p:animEffect transition="in" filter="dissolve">
                                      <p:cBhvr>
                                        <p:cTn id="36" dur="500"/>
                                        <p:tgtEl>
                                          <p:spTgt spid="15360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9" presetClass="entr" presetSubtype="0" fill="hold" nodeType="clickEffect">
                                  <p:stCondLst>
                                    <p:cond delay="0"/>
                                  </p:stCondLst>
                                  <p:childTnLst>
                                    <p:set>
                                      <p:cBhvr>
                                        <p:cTn id="40" dur="1" fill="hold">
                                          <p:stCondLst>
                                            <p:cond delay="0"/>
                                          </p:stCondLst>
                                        </p:cTn>
                                        <p:tgtEl>
                                          <p:spTgt spid="153610"/>
                                        </p:tgtEl>
                                        <p:attrNameLst>
                                          <p:attrName>style.visibility</p:attrName>
                                        </p:attrNameLst>
                                      </p:cBhvr>
                                      <p:to>
                                        <p:strVal val="visible"/>
                                      </p:to>
                                    </p:set>
                                    <p:animEffect transition="in" filter="dissolve">
                                      <p:cBhvr>
                                        <p:cTn id="41" dur="500"/>
                                        <p:tgtEl>
                                          <p:spTgt spid="1536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153606"/>
                                        </p:tgtEl>
                                        <p:attrNameLst>
                                          <p:attrName>style.visibility</p:attrName>
                                        </p:attrNameLst>
                                      </p:cBhvr>
                                      <p:to>
                                        <p:strVal val="visible"/>
                                      </p:to>
                                    </p:set>
                                    <p:animEffect transition="in" filter="dissolve">
                                      <p:cBhvr>
                                        <p:cTn id="46" dur="500"/>
                                        <p:tgtEl>
                                          <p:spTgt spid="15360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53607"/>
                                        </p:tgtEl>
                                        <p:attrNameLst>
                                          <p:attrName>style.visibility</p:attrName>
                                        </p:attrNameLst>
                                      </p:cBhvr>
                                      <p:to>
                                        <p:strVal val="visible"/>
                                      </p:to>
                                    </p:set>
                                    <p:animEffect transition="in" filter="dissolve">
                                      <p:cBhvr>
                                        <p:cTn id="51" dur="500"/>
                                        <p:tgtEl>
                                          <p:spTgt spid="15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1">
            <a:extLst>
              <a:ext uri="{FF2B5EF4-FFF2-40B4-BE49-F238E27FC236}">
                <a16:creationId xmlns:a16="http://schemas.microsoft.com/office/drawing/2014/main" id="{870EA0D8-CE3D-B045-A996-3B21A189AAFE}"/>
              </a:ext>
            </a:extLst>
          </p:cNvPr>
          <p:cNvSpPr>
            <a:spLocks noGrp="1"/>
          </p:cNvSpPr>
          <p:nvPr>
            <p:ph type="sldNum" sz="quarter" idx="10"/>
          </p:nvPr>
        </p:nvSpPr>
        <p:spPr/>
        <p:txBody>
          <a:bodyPr/>
          <a:lstStyle/>
          <a:p>
            <a:fld id="{0F56B86E-D7F5-C442-9932-ED8B31FC1E91}" type="slidenum">
              <a:rPr lang="de-DE" altLang="de-DE"/>
              <a:pPr/>
              <a:t>7</a:t>
            </a:fld>
            <a:endParaRPr lang="de-DE" altLang="de-DE" b="0"/>
          </a:p>
        </p:txBody>
      </p:sp>
      <p:pic>
        <p:nvPicPr>
          <p:cNvPr id="135170" name="Picture 2">
            <a:extLst>
              <a:ext uri="{FF2B5EF4-FFF2-40B4-BE49-F238E27FC236}">
                <a16:creationId xmlns:a16="http://schemas.microsoft.com/office/drawing/2014/main" id="{A43DD196-67DA-0140-99A5-D495C833CC2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5171" name="Object 3">
            <a:extLst>
              <a:ext uri="{FF2B5EF4-FFF2-40B4-BE49-F238E27FC236}">
                <a16:creationId xmlns:a16="http://schemas.microsoft.com/office/drawing/2014/main" id="{F0D3D8E6-A093-2145-AF61-E654A22647C1}"/>
              </a:ext>
            </a:extLst>
          </p:cNvPr>
          <p:cNvGraphicFramePr>
            <a:graphicFrameLocks noChangeAspect="1"/>
          </p:cNvGraphicFramePr>
          <p:nvPr/>
        </p:nvGraphicFramePr>
        <p:xfrm>
          <a:off x="457200" y="914400"/>
          <a:ext cx="2514600" cy="2471738"/>
        </p:xfrm>
        <a:graphic>
          <a:graphicData uri="http://schemas.openxmlformats.org/presentationml/2006/ole">
            <mc:AlternateContent xmlns:mc="http://schemas.openxmlformats.org/markup-compatibility/2006">
              <mc:Choice xmlns:v="urn:schemas-microsoft-com:vml" Requires="v">
                <p:oleObj spid="_x0000_s135185" name="Clip" r:id="rId5" imgW="1092200" imgH="1066800" progId="MS_ClipArt_Gallery.2">
                  <p:embed/>
                </p:oleObj>
              </mc:Choice>
              <mc:Fallback>
                <p:oleObj name="Clip" r:id="rId5" imgW="1092200" imgH="1066800" progId="MS_ClipArt_Gallery.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914400"/>
                        <a:ext cx="2514600" cy="2471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180" name="AutoShape 12">
            <a:extLst>
              <a:ext uri="{FF2B5EF4-FFF2-40B4-BE49-F238E27FC236}">
                <a16:creationId xmlns:a16="http://schemas.microsoft.com/office/drawing/2014/main" id="{AB9E690C-02DB-EA4E-8461-7E1E351F78A1}"/>
              </a:ext>
            </a:extLst>
          </p:cNvPr>
          <p:cNvSpPr>
            <a:spLocks noChangeArrowheads="1"/>
          </p:cNvSpPr>
          <p:nvPr/>
        </p:nvSpPr>
        <p:spPr bwMode="auto">
          <a:xfrm>
            <a:off x="4953000" y="3048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individuelle</a:t>
            </a:r>
          </a:p>
          <a:p>
            <a:pPr algn="ctr"/>
            <a:r>
              <a:rPr lang="de-DE" altLang="de-DE"/>
              <a:t>Autonomie</a:t>
            </a:r>
          </a:p>
        </p:txBody>
      </p:sp>
      <p:sp>
        <p:nvSpPr>
          <p:cNvPr id="135181" name="AutoShape 13">
            <a:extLst>
              <a:ext uri="{FF2B5EF4-FFF2-40B4-BE49-F238E27FC236}">
                <a16:creationId xmlns:a16="http://schemas.microsoft.com/office/drawing/2014/main" id="{97DE4EEE-C756-7145-BDEC-A9E3841F6C1D}"/>
              </a:ext>
            </a:extLst>
          </p:cNvPr>
          <p:cNvSpPr>
            <a:spLocks noChangeArrowheads="1"/>
          </p:cNvSpPr>
          <p:nvPr/>
        </p:nvSpPr>
        <p:spPr bwMode="auto">
          <a:xfrm>
            <a:off x="4953000" y="19812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korporative</a:t>
            </a:r>
          </a:p>
          <a:p>
            <a:pPr algn="ctr"/>
            <a:r>
              <a:rPr lang="de-DE" altLang="de-DE"/>
              <a:t>Autonomie</a:t>
            </a:r>
            <a:endParaRPr lang="de-DE" altLang="de-DE" sz="2000"/>
          </a:p>
        </p:txBody>
      </p:sp>
      <p:sp>
        <p:nvSpPr>
          <p:cNvPr id="135182" name="AutoShape 14">
            <a:extLst>
              <a:ext uri="{FF2B5EF4-FFF2-40B4-BE49-F238E27FC236}">
                <a16:creationId xmlns:a16="http://schemas.microsoft.com/office/drawing/2014/main" id="{8F04E9D1-DC16-AA4F-838A-C61E219E677C}"/>
              </a:ext>
            </a:extLst>
          </p:cNvPr>
          <p:cNvSpPr>
            <a:spLocks noChangeArrowheads="1"/>
          </p:cNvSpPr>
          <p:nvPr/>
        </p:nvSpPr>
        <p:spPr bwMode="auto">
          <a:xfrm>
            <a:off x="3352800" y="36576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Loslösung </a:t>
            </a:r>
          </a:p>
          <a:p>
            <a:pPr algn="ctr"/>
            <a:r>
              <a:rPr lang="de-DE" altLang="de-DE"/>
              <a:t>vom Staat</a:t>
            </a:r>
            <a:endParaRPr lang="de-DE" altLang="de-DE" sz="2000"/>
          </a:p>
        </p:txBody>
      </p:sp>
      <p:sp>
        <p:nvSpPr>
          <p:cNvPr id="135183" name="Rectangle 15">
            <a:extLst>
              <a:ext uri="{FF2B5EF4-FFF2-40B4-BE49-F238E27FC236}">
                <a16:creationId xmlns:a16="http://schemas.microsoft.com/office/drawing/2014/main" id="{A8CF632B-7BB1-A844-B246-3918CABB6ED4}"/>
              </a:ext>
            </a:extLst>
          </p:cNvPr>
          <p:cNvSpPr>
            <a:spLocks noChangeArrowheads="1"/>
          </p:cNvSpPr>
          <p:nvPr/>
        </p:nvSpPr>
        <p:spPr bwMode="auto">
          <a:xfrm>
            <a:off x="152400" y="5562600"/>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autonome Hochschule</a:t>
            </a:r>
            <a:endParaRPr lang="de-DE" altLang="de-DE"/>
          </a:p>
        </p:txBody>
      </p:sp>
      <p:sp>
        <p:nvSpPr>
          <p:cNvPr id="135184" name="AutoShape 16">
            <a:extLst>
              <a:ext uri="{FF2B5EF4-FFF2-40B4-BE49-F238E27FC236}">
                <a16:creationId xmlns:a16="http://schemas.microsoft.com/office/drawing/2014/main" id="{36041ABA-051C-C245-99F6-DCA95C752A60}"/>
              </a:ext>
            </a:extLst>
          </p:cNvPr>
          <p:cNvSpPr>
            <a:spLocks noChangeArrowheads="1"/>
          </p:cNvSpPr>
          <p:nvPr/>
        </p:nvSpPr>
        <p:spPr bwMode="auto">
          <a:xfrm>
            <a:off x="6858000" y="36576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interne </a:t>
            </a:r>
          </a:p>
          <a:p>
            <a:pPr algn="ctr"/>
            <a:r>
              <a:rPr lang="de-DE" altLang="de-DE"/>
              <a:t>Entscheidungs-</a:t>
            </a:r>
          </a:p>
          <a:p>
            <a:pPr algn="ctr"/>
            <a:r>
              <a:rPr lang="de-DE" altLang="de-DE"/>
              <a:t>fähigkeit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5183"/>
                                        </p:tgtEl>
                                        <p:attrNameLst>
                                          <p:attrName>style.visibility</p:attrName>
                                        </p:attrNameLst>
                                      </p:cBhvr>
                                      <p:to>
                                        <p:strVal val="visible"/>
                                      </p:to>
                                    </p:set>
                                    <p:anim calcmode="lin" valueType="num">
                                      <p:cBhvr additive="base">
                                        <p:cTn id="7" dur="500" fill="hold"/>
                                        <p:tgtEl>
                                          <p:spTgt spid="135183"/>
                                        </p:tgtEl>
                                        <p:attrNameLst>
                                          <p:attrName>ppt_x</p:attrName>
                                        </p:attrNameLst>
                                      </p:cBhvr>
                                      <p:tavLst>
                                        <p:tav tm="0">
                                          <p:val>
                                            <p:strVal val="#ppt_x"/>
                                          </p:val>
                                        </p:tav>
                                        <p:tav tm="100000">
                                          <p:val>
                                            <p:strVal val="#ppt_x"/>
                                          </p:val>
                                        </p:tav>
                                      </p:tavLst>
                                    </p:anim>
                                    <p:anim calcmode="lin" valueType="num">
                                      <p:cBhvr additive="base">
                                        <p:cTn id="8" dur="500" fill="hold"/>
                                        <p:tgtEl>
                                          <p:spTgt spid="13518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5171"/>
                                        </p:tgtEl>
                                        <p:attrNameLst>
                                          <p:attrName>style.visibility</p:attrName>
                                        </p:attrNameLst>
                                      </p:cBhvr>
                                      <p:to>
                                        <p:strVal val="visible"/>
                                      </p:to>
                                    </p:set>
                                    <p:animEffect transition="in" filter="dissolve">
                                      <p:cBhvr>
                                        <p:cTn id="13" dur="500"/>
                                        <p:tgtEl>
                                          <p:spTgt spid="1351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5180"/>
                                        </p:tgtEl>
                                        <p:attrNameLst>
                                          <p:attrName>style.visibility</p:attrName>
                                        </p:attrNameLst>
                                      </p:cBhvr>
                                      <p:to>
                                        <p:strVal val="visible"/>
                                      </p:to>
                                    </p:set>
                                    <p:anim calcmode="lin" valueType="num">
                                      <p:cBhvr additive="base">
                                        <p:cTn id="18" dur="500" fill="hold"/>
                                        <p:tgtEl>
                                          <p:spTgt spid="135180"/>
                                        </p:tgtEl>
                                        <p:attrNameLst>
                                          <p:attrName>ppt_x</p:attrName>
                                        </p:attrNameLst>
                                      </p:cBhvr>
                                      <p:tavLst>
                                        <p:tav tm="0">
                                          <p:val>
                                            <p:strVal val="#ppt_x"/>
                                          </p:val>
                                        </p:tav>
                                        <p:tav tm="100000">
                                          <p:val>
                                            <p:strVal val="#ppt_x"/>
                                          </p:val>
                                        </p:tav>
                                      </p:tavLst>
                                    </p:anim>
                                    <p:anim calcmode="lin" valueType="num">
                                      <p:cBhvr additive="base">
                                        <p:cTn id="19" dur="500" fill="hold"/>
                                        <p:tgtEl>
                                          <p:spTgt spid="135180"/>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5181"/>
                                        </p:tgtEl>
                                        <p:attrNameLst>
                                          <p:attrName>style.visibility</p:attrName>
                                        </p:attrNameLst>
                                      </p:cBhvr>
                                      <p:to>
                                        <p:strVal val="visible"/>
                                      </p:to>
                                    </p:set>
                                    <p:anim calcmode="lin" valueType="num">
                                      <p:cBhvr additive="base">
                                        <p:cTn id="24" dur="500" fill="hold"/>
                                        <p:tgtEl>
                                          <p:spTgt spid="135181"/>
                                        </p:tgtEl>
                                        <p:attrNameLst>
                                          <p:attrName>ppt_x</p:attrName>
                                        </p:attrNameLst>
                                      </p:cBhvr>
                                      <p:tavLst>
                                        <p:tav tm="0">
                                          <p:val>
                                            <p:strVal val="#ppt_x"/>
                                          </p:val>
                                        </p:tav>
                                        <p:tav tm="100000">
                                          <p:val>
                                            <p:strVal val="#ppt_x"/>
                                          </p:val>
                                        </p:tav>
                                      </p:tavLst>
                                    </p:anim>
                                    <p:anim calcmode="lin" valueType="num">
                                      <p:cBhvr additive="base">
                                        <p:cTn id="25" dur="500" fill="hold"/>
                                        <p:tgtEl>
                                          <p:spTgt spid="135181"/>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5182"/>
                                        </p:tgtEl>
                                        <p:attrNameLst>
                                          <p:attrName>style.visibility</p:attrName>
                                        </p:attrNameLst>
                                      </p:cBhvr>
                                      <p:to>
                                        <p:strVal val="visible"/>
                                      </p:to>
                                    </p:set>
                                    <p:anim calcmode="lin" valueType="num">
                                      <p:cBhvr additive="base">
                                        <p:cTn id="30" dur="500" fill="hold"/>
                                        <p:tgtEl>
                                          <p:spTgt spid="135182"/>
                                        </p:tgtEl>
                                        <p:attrNameLst>
                                          <p:attrName>ppt_x</p:attrName>
                                        </p:attrNameLst>
                                      </p:cBhvr>
                                      <p:tavLst>
                                        <p:tav tm="0">
                                          <p:val>
                                            <p:strVal val="#ppt_x"/>
                                          </p:val>
                                        </p:tav>
                                        <p:tav tm="100000">
                                          <p:val>
                                            <p:strVal val="#ppt_x"/>
                                          </p:val>
                                        </p:tav>
                                      </p:tavLst>
                                    </p:anim>
                                    <p:anim calcmode="lin" valueType="num">
                                      <p:cBhvr additive="base">
                                        <p:cTn id="31" dur="500" fill="hold"/>
                                        <p:tgtEl>
                                          <p:spTgt spid="135182"/>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5184"/>
                                        </p:tgtEl>
                                        <p:attrNameLst>
                                          <p:attrName>style.visibility</p:attrName>
                                        </p:attrNameLst>
                                      </p:cBhvr>
                                      <p:to>
                                        <p:strVal val="visible"/>
                                      </p:to>
                                    </p:set>
                                    <p:anim calcmode="lin" valueType="num">
                                      <p:cBhvr additive="base">
                                        <p:cTn id="36" dur="500" fill="hold"/>
                                        <p:tgtEl>
                                          <p:spTgt spid="135184"/>
                                        </p:tgtEl>
                                        <p:attrNameLst>
                                          <p:attrName>ppt_x</p:attrName>
                                        </p:attrNameLst>
                                      </p:cBhvr>
                                      <p:tavLst>
                                        <p:tav tm="0">
                                          <p:val>
                                            <p:strVal val="#ppt_x"/>
                                          </p:val>
                                        </p:tav>
                                        <p:tav tm="100000">
                                          <p:val>
                                            <p:strVal val="#ppt_x"/>
                                          </p:val>
                                        </p:tav>
                                      </p:tavLst>
                                    </p:anim>
                                    <p:anim calcmode="lin" valueType="num">
                                      <p:cBhvr additive="base">
                                        <p:cTn id="37" dur="500" fill="hold"/>
                                        <p:tgtEl>
                                          <p:spTgt spid="1351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80" grpId="0" animBg="1" autoUpdateAnimBg="0"/>
      <p:bldP spid="135181" grpId="0" animBg="1" autoUpdateAnimBg="0"/>
      <p:bldP spid="135182" grpId="0" animBg="1" autoUpdateAnimBg="0"/>
      <p:bldP spid="135183" grpId="0" animBg="1" autoUpdateAnimBg="0"/>
      <p:bldP spid="13518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a:extLst>
              <a:ext uri="{FF2B5EF4-FFF2-40B4-BE49-F238E27FC236}">
                <a16:creationId xmlns:a16="http://schemas.microsoft.com/office/drawing/2014/main" id="{1C6624E0-1CB5-B248-8945-B811F419B729}"/>
              </a:ext>
            </a:extLst>
          </p:cNvPr>
          <p:cNvSpPr>
            <a:spLocks noGrp="1"/>
          </p:cNvSpPr>
          <p:nvPr>
            <p:ph type="sldNum" sz="quarter" idx="10"/>
          </p:nvPr>
        </p:nvSpPr>
        <p:spPr/>
        <p:txBody>
          <a:bodyPr/>
          <a:lstStyle/>
          <a:p>
            <a:fld id="{D1311EE9-D01F-A94F-BEE7-0CDB2E217F1A}" type="slidenum">
              <a:rPr lang="de-DE" altLang="de-DE"/>
              <a:pPr/>
              <a:t>8</a:t>
            </a:fld>
            <a:endParaRPr lang="de-DE" altLang="de-DE" b="0"/>
          </a:p>
        </p:txBody>
      </p:sp>
      <p:pic>
        <p:nvPicPr>
          <p:cNvPr id="137218" name="Picture 2">
            <a:extLst>
              <a:ext uri="{FF2B5EF4-FFF2-40B4-BE49-F238E27FC236}">
                <a16:creationId xmlns:a16="http://schemas.microsoft.com/office/drawing/2014/main" id="{83A57660-59EC-5541-9607-2F4AD87C8DC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7220" name="Object 4">
            <a:extLst>
              <a:ext uri="{FF2B5EF4-FFF2-40B4-BE49-F238E27FC236}">
                <a16:creationId xmlns:a16="http://schemas.microsoft.com/office/drawing/2014/main" id="{E0720AAE-E6AF-994A-A9EC-16FF6C2C24E3}"/>
              </a:ext>
            </a:extLst>
          </p:cNvPr>
          <p:cNvGraphicFramePr>
            <a:graphicFrameLocks noChangeAspect="1"/>
          </p:cNvGraphicFramePr>
          <p:nvPr/>
        </p:nvGraphicFramePr>
        <p:xfrm>
          <a:off x="762000" y="1525588"/>
          <a:ext cx="2362200" cy="2322512"/>
        </p:xfrm>
        <a:graphic>
          <a:graphicData uri="http://schemas.openxmlformats.org/presentationml/2006/ole">
            <mc:AlternateContent xmlns:mc="http://schemas.openxmlformats.org/markup-compatibility/2006">
              <mc:Choice xmlns:v="urn:schemas-microsoft-com:vml" Requires="v">
                <p:oleObj spid="_x0000_s137231" name="Clip" r:id="rId5" imgW="1092200" imgH="1066800" progId="MS_ClipArt_Gallery.2">
                  <p:embed/>
                </p:oleObj>
              </mc:Choice>
              <mc:Fallback>
                <p:oleObj name="Clip" r:id="rId5" imgW="1092200" imgH="1066800"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1525588"/>
                        <a:ext cx="2362200" cy="232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7228" name="AutoShape 12">
            <a:extLst>
              <a:ext uri="{FF2B5EF4-FFF2-40B4-BE49-F238E27FC236}">
                <a16:creationId xmlns:a16="http://schemas.microsoft.com/office/drawing/2014/main" id="{CDF2900F-B1F0-2740-B3ED-893220306CB8}"/>
              </a:ext>
            </a:extLst>
          </p:cNvPr>
          <p:cNvSpPr>
            <a:spLocks noChangeArrowheads="1"/>
          </p:cNvSpPr>
          <p:nvPr/>
        </p:nvSpPr>
        <p:spPr bwMode="auto">
          <a:xfrm>
            <a:off x="5334000" y="24384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Evaluation</a:t>
            </a:r>
          </a:p>
        </p:txBody>
      </p:sp>
      <p:sp>
        <p:nvSpPr>
          <p:cNvPr id="137229" name="AutoShape 13">
            <a:extLst>
              <a:ext uri="{FF2B5EF4-FFF2-40B4-BE49-F238E27FC236}">
                <a16:creationId xmlns:a16="http://schemas.microsoft.com/office/drawing/2014/main" id="{7F92FA59-267D-0949-A4AB-C4C627F5A502}"/>
              </a:ext>
            </a:extLst>
          </p:cNvPr>
          <p:cNvSpPr>
            <a:spLocks noChangeArrowheads="1"/>
          </p:cNvSpPr>
          <p:nvPr/>
        </p:nvSpPr>
        <p:spPr bwMode="auto">
          <a:xfrm>
            <a:off x="5257800" y="6858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Qualitäts-</a:t>
            </a:r>
          </a:p>
          <a:p>
            <a:pPr algn="ctr"/>
            <a:r>
              <a:rPr lang="de-DE" altLang="de-DE"/>
              <a:t>sicherung</a:t>
            </a:r>
          </a:p>
        </p:txBody>
      </p:sp>
      <p:sp>
        <p:nvSpPr>
          <p:cNvPr id="137230" name="Rectangle 14">
            <a:extLst>
              <a:ext uri="{FF2B5EF4-FFF2-40B4-BE49-F238E27FC236}">
                <a16:creationId xmlns:a16="http://schemas.microsoft.com/office/drawing/2014/main" id="{F51EB713-4750-3E46-B772-CFF860082FE8}"/>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wissenschaftliche Hochschule</a:t>
            </a:r>
            <a:endParaRPr lang="de-DE" altLang="de-DE">
              <a:solidFill>
                <a:schemeClr val="bg1"/>
              </a:solidFill>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7230"/>
                                        </p:tgtEl>
                                        <p:attrNameLst>
                                          <p:attrName>style.visibility</p:attrName>
                                        </p:attrNameLst>
                                      </p:cBhvr>
                                      <p:to>
                                        <p:strVal val="visible"/>
                                      </p:to>
                                    </p:set>
                                    <p:anim calcmode="lin" valueType="num">
                                      <p:cBhvr additive="base">
                                        <p:cTn id="7" dur="500" fill="hold"/>
                                        <p:tgtEl>
                                          <p:spTgt spid="137230"/>
                                        </p:tgtEl>
                                        <p:attrNameLst>
                                          <p:attrName>ppt_x</p:attrName>
                                        </p:attrNameLst>
                                      </p:cBhvr>
                                      <p:tavLst>
                                        <p:tav tm="0">
                                          <p:val>
                                            <p:strVal val="#ppt_x"/>
                                          </p:val>
                                        </p:tav>
                                        <p:tav tm="100000">
                                          <p:val>
                                            <p:strVal val="#ppt_x"/>
                                          </p:val>
                                        </p:tav>
                                      </p:tavLst>
                                    </p:anim>
                                    <p:anim calcmode="lin" valueType="num">
                                      <p:cBhvr additive="base">
                                        <p:cTn id="8" dur="500" fill="hold"/>
                                        <p:tgtEl>
                                          <p:spTgt spid="13723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7220"/>
                                        </p:tgtEl>
                                        <p:attrNameLst>
                                          <p:attrName>style.visibility</p:attrName>
                                        </p:attrNameLst>
                                      </p:cBhvr>
                                      <p:to>
                                        <p:strVal val="visible"/>
                                      </p:to>
                                    </p:set>
                                    <p:animEffect transition="in" filter="dissolve">
                                      <p:cBhvr>
                                        <p:cTn id="13" dur="500"/>
                                        <p:tgtEl>
                                          <p:spTgt spid="13722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7229"/>
                                        </p:tgtEl>
                                        <p:attrNameLst>
                                          <p:attrName>style.visibility</p:attrName>
                                        </p:attrNameLst>
                                      </p:cBhvr>
                                      <p:to>
                                        <p:strVal val="visible"/>
                                      </p:to>
                                    </p:set>
                                    <p:anim calcmode="lin" valueType="num">
                                      <p:cBhvr additive="base">
                                        <p:cTn id="18" dur="500" fill="hold"/>
                                        <p:tgtEl>
                                          <p:spTgt spid="137229"/>
                                        </p:tgtEl>
                                        <p:attrNameLst>
                                          <p:attrName>ppt_x</p:attrName>
                                        </p:attrNameLst>
                                      </p:cBhvr>
                                      <p:tavLst>
                                        <p:tav tm="0">
                                          <p:val>
                                            <p:strVal val="#ppt_x"/>
                                          </p:val>
                                        </p:tav>
                                        <p:tav tm="100000">
                                          <p:val>
                                            <p:strVal val="#ppt_x"/>
                                          </p:val>
                                        </p:tav>
                                      </p:tavLst>
                                    </p:anim>
                                    <p:anim calcmode="lin" valueType="num">
                                      <p:cBhvr additive="base">
                                        <p:cTn id="19" dur="500" fill="hold"/>
                                        <p:tgtEl>
                                          <p:spTgt spid="13722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7228"/>
                                        </p:tgtEl>
                                        <p:attrNameLst>
                                          <p:attrName>style.visibility</p:attrName>
                                        </p:attrNameLst>
                                      </p:cBhvr>
                                      <p:to>
                                        <p:strVal val="visible"/>
                                      </p:to>
                                    </p:set>
                                    <p:anim calcmode="lin" valueType="num">
                                      <p:cBhvr additive="base">
                                        <p:cTn id="24" dur="500" fill="hold"/>
                                        <p:tgtEl>
                                          <p:spTgt spid="137228"/>
                                        </p:tgtEl>
                                        <p:attrNameLst>
                                          <p:attrName>ppt_x</p:attrName>
                                        </p:attrNameLst>
                                      </p:cBhvr>
                                      <p:tavLst>
                                        <p:tav tm="0">
                                          <p:val>
                                            <p:strVal val="#ppt_x"/>
                                          </p:val>
                                        </p:tav>
                                        <p:tav tm="100000">
                                          <p:val>
                                            <p:strVal val="#ppt_x"/>
                                          </p:val>
                                        </p:tav>
                                      </p:tavLst>
                                    </p:anim>
                                    <p:anim calcmode="lin" valueType="num">
                                      <p:cBhvr additive="base">
                                        <p:cTn id="25" dur="500" fill="hold"/>
                                        <p:tgtEl>
                                          <p:spTgt spid="137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8" grpId="0" animBg="1" autoUpdateAnimBg="0"/>
      <p:bldP spid="137229" grpId="0" animBg="1" autoUpdateAnimBg="0"/>
      <p:bldP spid="137230"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1">
            <a:extLst>
              <a:ext uri="{FF2B5EF4-FFF2-40B4-BE49-F238E27FC236}">
                <a16:creationId xmlns:a16="http://schemas.microsoft.com/office/drawing/2014/main" id="{ACAB7CC9-438E-8A41-8F5C-8F59DEBB638E}"/>
              </a:ext>
            </a:extLst>
          </p:cNvPr>
          <p:cNvSpPr>
            <a:spLocks noGrp="1"/>
          </p:cNvSpPr>
          <p:nvPr>
            <p:ph type="sldNum" sz="quarter" idx="10"/>
          </p:nvPr>
        </p:nvSpPr>
        <p:spPr/>
        <p:txBody>
          <a:bodyPr/>
          <a:lstStyle/>
          <a:p>
            <a:fld id="{315FBE14-3F48-8B4F-8A67-6DE9D29760DE}" type="slidenum">
              <a:rPr lang="de-DE" altLang="de-DE"/>
              <a:pPr/>
              <a:t>9</a:t>
            </a:fld>
            <a:endParaRPr lang="de-DE" altLang="de-DE" b="0"/>
          </a:p>
        </p:txBody>
      </p:sp>
      <p:pic>
        <p:nvPicPr>
          <p:cNvPr id="139266" name="Picture 2">
            <a:extLst>
              <a:ext uri="{FF2B5EF4-FFF2-40B4-BE49-F238E27FC236}">
                <a16:creationId xmlns:a16="http://schemas.microsoft.com/office/drawing/2014/main" id="{C8C30AE2-1043-1542-9E2F-4BBED08B968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0"/>
            <a:ext cx="9107487"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9271" name="Object 7">
            <a:extLst>
              <a:ext uri="{FF2B5EF4-FFF2-40B4-BE49-F238E27FC236}">
                <a16:creationId xmlns:a16="http://schemas.microsoft.com/office/drawing/2014/main" id="{E66A2962-08B9-D64D-A5AF-E1DA41CF545A}"/>
              </a:ext>
            </a:extLst>
          </p:cNvPr>
          <p:cNvGraphicFramePr>
            <a:graphicFrameLocks noChangeAspect="1"/>
          </p:cNvGraphicFramePr>
          <p:nvPr/>
        </p:nvGraphicFramePr>
        <p:xfrm>
          <a:off x="3352800" y="304800"/>
          <a:ext cx="2438400" cy="2397125"/>
        </p:xfrm>
        <a:graphic>
          <a:graphicData uri="http://schemas.openxmlformats.org/presentationml/2006/ole">
            <mc:AlternateContent xmlns:mc="http://schemas.openxmlformats.org/markup-compatibility/2006">
              <mc:Choice xmlns:v="urn:schemas-microsoft-com:vml" Requires="v">
                <p:oleObj spid="_x0000_s139282" name="Clip" r:id="rId5" imgW="1092200" imgH="1066800" progId="MS_ClipArt_Gallery.2">
                  <p:embed/>
                </p:oleObj>
              </mc:Choice>
              <mc:Fallback>
                <p:oleObj name="Clip" r:id="rId5" imgW="1092200" imgH="1066800" progId="MS_ClipArt_Gallery.2">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304800"/>
                        <a:ext cx="2438400" cy="239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9276" name="AutoShape 12">
            <a:extLst>
              <a:ext uri="{FF2B5EF4-FFF2-40B4-BE49-F238E27FC236}">
                <a16:creationId xmlns:a16="http://schemas.microsoft.com/office/drawing/2014/main" id="{07AB2635-E5AD-D245-93FA-6D573C285403}"/>
              </a:ext>
            </a:extLst>
          </p:cNvPr>
          <p:cNvSpPr>
            <a:spLocks noChangeArrowheads="1"/>
          </p:cNvSpPr>
          <p:nvPr/>
        </p:nvSpPr>
        <p:spPr bwMode="auto">
          <a:xfrm>
            <a:off x="609600" y="9906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Fiktion der</a:t>
            </a:r>
          </a:p>
          <a:p>
            <a:pPr algn="ctr"/>
            <a:r>
              <a:rPr lang="de-DE" altLang="de-DE"/>
              <a:t>Gleichheit</a:t>
            </a:r>
            <a:endParaRPr lang="de-DE" altLang="de-DE" sz="2000"/>
          </a:p>
        </p:txBody>
      </p:sp>
      <p:sp>
        <p:nvSpPr>
          <p:cNvPr id="139278" name="Rectangle 14">
            <a:extLst>
              <a:ext uri="{FF2B5EF4-FFF2-40B4-BE49-F238E27FC236}">
                <a16:creationId xmlns:a16="http://schemas.microsoft.com/office/drawing/2014/main" id="{7CD48BC6-1E72-4E45-811F-23FAE7950A4F}"/>
              </a:ext>
            </a:extLst>
          </p:cNvPr>
          <p:cNvSpPr>
            <a:spLocks noChangeArrowheads="1"/>
          </p:cNvSpPr>
          <p:nvPr/>
        </p:nvSpPr>
        <p:spPr bwMode="auto">
          <a:xfrm>
            <a:off x="230188" y="5557838"/>
            <a:ext cx="8839200" cy="1295400"/>
          </a:xfrm>
          <a:prstGeom prst="rect">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outerShdw>
                </a:effectLst>
              </a14:hiddenEffects>
            </a:ext>
          </a:extLst>
        </p:spPr>
        <p:txBody>
          <a:bodyPr wrap="none" anchor="ctr"/>
          <a:lstStyle/>
          <a:p>
            <a:pPr algn="ctr"/>
            <a:r>
              <a:rPr lang="de-DE" altLang="de-DE" sz="4000">
                <a:solidFill>
                  <a:schemeClr val="bg1"/>
                </a:solidFill>
              </a:rPr>
              <a:t>Die wettbewerbliche Hochschule</a:t>
            </a:r>
            <a:endParaRPr lang="de-DE" altLang="de-DE">
              <a:solidFill>
                <a:schemeClr val="bg1"/>
              </a:solidFill>
            </a:endParaRPr>
          </a:p>
        </p:txBody>
      </p:sp>
      <p:sp>
        <p:nvSpPr>
          <p:cNvPr id="139279" name="AutoShape 15">
            <a:extLst>
              <a:ext uri="{FF2B5EF4-FFF2-40B4-BE49-F238E27FC236}">
                <a16:creationId xmlns:a16="http://schemas.microsoft.com/office/drawing/2014/main" id="{2638D63D-BA5C-794E-AA4C-933EDB77896A}"/>
              </a:ext>
            </a:extLst>
          </p:cNvPr>
          <p:cNvSpPr>
            <a:spLocks noChangeArrowheads="1"/>
          </p:cNvSpPr>
          <p:nvPr/>
        </p:nvSpPr>
        <p:spPr bwMode="auto">
          <a:xfrm>
            <a:off x="6477000" y="9906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Hochschul-</a:t>
            </a:r>
          </a:p>
          <a:p>
            <a:pPr algn="ctr"/>
            <a:r>
              <a:rPr lang="de-DE" altLang="de-DE"/>
              <a:t>zugang</a:t>
            </a:r>
            <a:endParaRPr lang="de-DE" altLang="de-DE" sz="2000"/>
          </a:p>
        </p:txBody>
      </p:sp>
      <p:sp>
        <p:nvSpPr>
          <p:cNvPr id="139281" name="AutoShape 17">
            <a:extLst>
              <a:ext uri="{FF2B5EF4-FFF2-40B4-BE49-F238E27FC236}">
                <a16:creationId xmlns:a16="http://schemas.microsoft.com/office/drawing/2014/main" id="{CC92AF9E-8DF6-504F-8410-6E2DB1A3A5FC}"/>
              </a:ext>
            </a:extLst>
          </p:cNvPr>
          <p:cNvSpPr>
            <a:spLocks noChangeArrowheads="1"/>
          </p:cNvSpPr>
          <p:nvPr/>
        </p:nvSpPr>
        <p:spPr bwMode="auto">
          <a:xfrm>
            <a:off x="3505200" y="3505200"/>
            <a:ext cx="1979613" cy="1079500"/>
          </a:xfrm>
          <a:prstGeom prst="roundRect">
            <a:avLst>
              <a:gd name="adj" fmla="val 16667"/>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DE" altLang="de-DE"/>
              <a:t>CHE/stern</a:t>
            </a:r>
          </a:p>
          <a:p>
            <a:pPr algn="ctr"/>
            <a:r>
              <a:rPr lang="de-DE" altLang="de-DE"/>
              <a:t>Studien-</a:t>
            </a:r>
          </a:p>
          <a:p>
            <a:pPr algn="ctr"/>
            <a:r>
              <a:rPr lang="de-DE" altLang="de-DE"/>
              <a:t>führer</a:t>
            </a:r>
            <a:endParaRPr lang="de-DE" altLang="de-DE" sz="2000"/>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9278"/>
                                        </p:tgtEl>
                                        <p:attrNameLst>
                                          <p:attrName>style.visibility</p:attrName>
                                        </p:attrNameLst>
                                      </p:cBhvr>
                                      <p:to>
                                        <p:strVal val="visible"/>
                                      </p:to>
                                    </p:set>
                                    <p:anim calcmode="lin" valueType="num">
                                      <p:cBhvr additive="base">
                                        <p:cTn id="7" dur="500" fill="hold"/>
                                        <p:tgtEl>
                                          <p:spTgt spid="139278"/>
                                        </p:tgtEl>
                                        <p:attrNameLst>
                                          <p:attrName>ppt_x</p:attrName>
                                        </p:attrNameLst>
                                      </p:cBhvr>
                                      <p:tavLst>
                                        <p:tav tm="0">
                                          <p:val>
                                            <p:strVal val="#ppt_x"/>
                                          </p:val>
                                        </p:tav>
                                        <p:tav tm="100000">
                                          <p:val>
                                            <p:strVal val="#ppt_x"/>
                                          </p:val>
                                        </p:tav>
                                      </p:tavLst>
                                    </p:anim>
                                    <p:anim calcmode="lin" valueType="num">
                                      <p:cBhvr additive="base">
                                        <p:cTn id="8" dur="500" fill="hold"/>
                                        <p:tgtEl>
                                          <p:spTgt spid="1392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139271"/>
                                        </p:tgtEl>
                                        <p:attrNameLst>
                                          <p:attrName>style.visibility</p:attrName>
                                        </p:attrNameLst>
                                      </p:cBhvr>
                                      <p:to>
                                        <p:strVal val="visible"/>
                                      </p:to>
                                    </p:set>
                                    <p:animEffect transition="in" filter="dissolve">
                                      <p:cBhvr>
                                        <p:cTn id="13" dur="500"/>
                                        <p:tgtEl>
                                          <p:spTgt spid="1392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9276"/>
                                        </p:tgtEl>
                                        <p:attrNameLst>
                                          <p:attrName>style.visibility</p:attrName>
                                        </p:attrNameLst>
                                      </p:cBhvr>
                                      <p:to>
                                        <p:strVal val="visible"/>
                                      </p:to>
                                    </p:set>
                                    <p:anim calcmode="lin" valueType="num">
                                      <p:cBhvr additive="base">
                                        <p:cTn id="18" dur="500" fill="hold"/>
                                        <p:tgtEl>
                                          <p:spTgt spid="139276"/>
                                        </p:tgtEl>
                                        <p:attrNameLst>
                                          <p:attrName>ppt_x</p:attrName>
                                        </p:attrNameLst>
                                      </p:cBhvr>
                                      <p:tavLst>
                                        <p:tav tm="0">
                                          <p:val>
                                            <p:strVal val="#ppt_x"/>
                                          </p:val>
                                        </p:tav>
                                        <p:tav tm="100000">
                                          <p:val>
                                            <p:strVal val="#ppt_x"/>
                                          </p:val>
                                        </p:tav>
                                      </p:tavLst>
                                    </p:anim>
                                    <p:anim calcmode="lin" valueType="num">
                                      <p:cBhvr additive="base">
                                        <p:cTn id="19" dur="500" fill="hold"/>
                                        <p:tgtEl>
                                          <p:spTgt spid="139276"/>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9279"/>
                                        </p:tgtEl>
                                        <p:attrNameLst>
                                          <p:attrName>style.visibility</p:attrName>
                                        </p:attrNameLst>
                                      </p:cBhvr>
                                      <p:to>
                                        <p:strVal val="visible"/>
                                      </p:to>
                                    </p:set>
                                    <p:anim calcmode="lin" valueType="num">
                                      <p:cBhvr additive="base">
                                        <p:cTn id="24" dur="500" fill="hold"/>
                                        <p:tgtEl>
                                          <p:spTgt spid="139279"/>
                                        </p:tgtEl>
                                        <p:attrNameLst>
                                          <p:attrName>ppt_x</p:attrName>
                                        </p:attrNameLst>
                                      </p:cBhvr>
                                      <p:tavLst>
                                        <p:tav tm="0">
                                          <p:val>
                                            <p:strVal val="#ppt_x"/>
                                          </p:val>
                                        </p:tav>
                                        <p:tav tm="100000">
                                          <p:val>
                                            <p:strVal val="#ppt_x"/>
                                          </p:val>
                                        </p:tav>
                                      </p:tavLst>
                                    </p:anim>
                                    <p:anim calcmode="lin" valueType="num">
                                      <p:cBhvr additive="base">
                                        <p:cTn id="25" dur="500" fill="hold"/>
                                        <p:tgtEl>
                                          <p:spTgt spid="139279"/>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9281"/>
                                        </p:tgtEl>
                                        <p:attrNameLst>
                                          <p:attrName>style.visibility</p:attrName>
                                        </p:attrNameLst>
                                      </p:cBhvr>
                                      <p:to>
                                        <p:strVal val="visible"/>
                                      </p:to>
                                    </p:set>
                                    <p:anim calcmode="lin" valueType="num">
                                      <p:cBhvr additive="base">
                                        <p:cTn id="30" dur="500" fill="hold"/>
                                        <p:tgtEl>
                                          <p:spTgt spid="139281"/>
                                        </p:tgtEl>
                                        <p:attrNameLst>
                                          <p:attrName>ppt_x</p:attrName>
                                        </p:attrNameLst>
                                      </p:cBhvr>
                                      <p:tavLst>
                                        <p:tav tm="0">
                                          <p:val>
                                            <p:strVal val="#ppt_x"/>
                                          </p:val>
                                        </p:tav>
                                        <p:tav tm="100000">
                                          <p:val>
                                            <p:strVal val="#ppt_x"/>
                                          </p:val>
                                        </p:tav>
                                      </p:tavLst>
                                    </p:anim>
                                    <p:anim calcmode="lin" valueType="num">
                                      <p:cBhvr additive="base">
                                        <p:cTn id="31" dur="500" fill="hold"/>
                                        <p:tgtEl>
                                          <p:spTgt spid="1392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animBg="1" autoUpdateAnimBg="0"/>
      <p:bldP spid="139278" grpId="0" animBg="1" autoUpdateAnimBg="0"/>
      <p:bldP spid="139279" grpId="0" animBg="1" autoUpdateAnimBg="0"/>
      <p:bldP spid="139281" grpId="0" animBg="1" autoUpdateAnimBg="0"/>
    </p:bldLst>
  </p:timing>
</p:sld>
</file>

<file path=ppt/theme/theme1.xml><?xml version="1.0" encoding="utf-8"?>
<a:theme xmlns:a="http://schemas.openxmlformats.org/drawingml/2006/main" name="Office">
  <a:themeElements>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1680</Words>
  <Application>Microsoft Macintosh PowerPoint</Application>
  <PresentationFormat>Bildschirmpräsentation (4:3)</PresentationFormat>
  <Paragraphs>261</Paragraphs>
  <Slides>20</Slides>
  <Notes>20</Notes>
  <HiddenSlides>0</HiddenSlides>
  <MMClips>0</MMClips>
  <ScaleCrop>false</ScaleCrop>
  <HeadingPairs>
    <vt:vector size="8" baseType="variant">
      <vt:variant>
        <vt:lpstr>Verwendete Schriftarten</vt:lpstr>
      </vt:variant>
      <vt:variant>
        <vt:i4>1</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3" baseType="lpstr">
      <vt:lpstr>Times New Roman</vt:lpstr>
      <vt:lpstr>Office</vt:lpstr>
      <vt:lpstr>Microsoft Clip Gallery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Stiftung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Bertelsmann AG</dc:creator>
  <cp:lastModifiedBy>Detlef Müller-Böling</cp:lastModifiedBy>
  <cp:revision>105</cp:revision>
  <dcterms:created xsi:type="dcterms:W3CDTF">1999-12-16T09:28:54Z</dcterms:created>
  <dcterms:modified xsi:type="dcterms:W3CDTF">2022-01-19T16:24:33Z</dcterms:modified>
</cp:coreProperties>
</file>