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1" r:id="rId2"/>
    <p:sldId id="256" r:id="rId3"/>
    <p:sldId id="308" r:id="rId4"/>
    <p:sldId id="339" r:id="rId5"/>
    <p:sldId id="323" r:id="rId6"/>
    <p:sldId id="333" r:id="rId7"/>
    <p:sldId id="334" r:id="rId8"/>
    <p:sldId id="335" r:id="rId9"/>
    <p:sldId id="344" r:id="rId10"/>
    <p:sldId id="338" r:id="rId11"/>
    <p:sldId id="336" r:id="rId12"/>
    <p:sldId id="343" r:id="rId13"/>
    <p:sldId id="345" r:id="rId14"/>
    <p:sldId id="337" r:id="rId15"/>
    <p:sldId id="331" r:id="rId16"/>
    <p:sldId id="326" r:id="rId17"/>
    <p:sldId id="327" r:id="rId18"/>
    <p:sldId id="328" r:id="rId19"/>
    <p:sldId id="340" r:id="rId20"/>
    <p:sldId id="342" r:id="rId21"/>
  </p:sldIdLst>
  <p:sldSz cx="9144000" cy="6858000" type="screen4x3"/>
  <p:notesSz cx="6858000" cy="96583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2F95E70-E0EE-A440-AFAF-BFB994F99E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3860418-968B-7D41-A3F2-BC545BA06D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0D6430B-D216-A146-8690-19DF0CC44D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EC19FAC-E746-634A-A5B5-0F3F57BB56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42E60413-23CD-C34B-8201-5C293C7E514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4E3B8E5-F5C1-5746-BD83-36A0B1EAE6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de-DE" alt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6A9528E-4A02-FF48-919F-17072F15DB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691E61B-4967-D54D-8A09-DE531EE5E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de-DE" altLang="de-D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21A9054-9AED-1B49-B95B-1FEB4DB3A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EFC22319-8022-7F4A-B381-D2F8D58D843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88534E5-ECE2-0C4F-83EA-35BC77989C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9463"/>
            <a:ext cx="5029200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9641EDC-195F-C445-A393-02F754AFC04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20763" y="730250"/>
            <a:ext cx="4816475" cy="360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ABEC2C0E-31C8-6A4E-B335-0545413B0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C607D-7663-7445-B7B6-179E3CDEF27E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71010" name="Rectangle 2050">
            <a:extLst>
              <a:ext uri="{FF2B5EF4-FFF2-40B4-BE49-F238E27FC236}">
                <a16:creationId xmlns:a16="http://schemas.microsoft.com/office/drawing/2014/main" id="{58D0EE56-EE07-FF41-8505-60A3500D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011" name="Rectangle 2051">
            <a:extLst>
              <a:ext uri="{FF2B5EF4-FFF2-40B4-BE49-F238E27FC236}">
                <a16:creationId xmlns:a16="http://schemas.microsoft.com/office/drawing/2014/main" id="{DB03E87F-9997-5F49-9D0B-D5063F1C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171012" name="Rectangle 2052">
            <a:extLst>
              <a:ext uri="{FF2B5EF4-FFF2-40B4-BE49-F238E27FC236}">
                <a16:creationId xmlns:a16="http://schemas.microsoft.com/office/drawing/2014/main" id="{8F6C977D-0F33-4A40-8946-E93EEB98E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013" name="Rectangle 2053">
            <a:extLst>
              <a:ext uri="{FF2B5EF4-FFF2-40B4-BE49-F238E27FC236}">
                <a16:creationId xmlns:a16="http://schemas.microsoft.com/office/drawing/2014/main" id="{F515032A-80E1-C246-925D-0435FCA35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014" name="Rectangle 2054">
            <a:extLst>
              <a:ext uri="{FF2B5EF4-FFF2-40B4-BE49-F238E27FC236}">
                <a16:creationId xmlns:a16="http://schemas.microsoft.com/office/drawing/2014/main" id="{E3C65F3F-1874-6E4E-A523-176CC57E7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015" name="Rectangle 2055">
            <a:extLst>
              <a:ext uri="{FF2B5EF4-FFF2-40B4-BE49-F238E27FC236}">
                <a16:creationId xmlns:a16="http://schemas.microsoft.com/office/drawing/2014/main" id="{9DF39A40-53AE-B14F-8819-B0F1F1DA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171016" name="Rectangle 2056">
            <a:extLst>
              <a:ext uri="{FF2B5EF4-FFF2-40B4-BE49-F238E27FC236}">
                <a16:creationId xmlns:a16="http://schemas.microsoft.com/office/drawing/2014/main" id="{DBD083E3-0A78-6645-ACEF-4863D6737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017" name="Rectangle 2057">
            <a:extLst>
              <a:ext uri="{FF2B5EF4-FFF2-40B4-BE49-F238E27FC236}">
                <a16:creationId xmlns:a16="http://schemas.microsoft.com/office/drawing/2014/main" id="{302A14B2-CF1B-0F4B-8776-BA7439EB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018" name="Rectangle 2058">
            <a:extLst>
              <a:ext uri="{FF2B5EF4-FFF2-40B4-BE49-F238E27FC236}">
                <a16:creationId xmlns:a16="http://schemas.microsoft.com/office/drawing/2014/main" id="{3741752B-0E7A-7B4B-AB25-DC0D69526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019" name="Rectangle 2059">
            <a:extLst>
              <a:ext uri="{FF2B5EF4-FFF2-40B4-BE49-F238E27FC236}">
                <a16:creationId xmlns:a16="http://schemas.microsoft.com/office/drawing/2014/main" id="{D53B7DA7-4B4F-0941-B24E-F1286162B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171020" name="Rectangle 2060">
            <a:extLst>
              <a:ext uri="{FF2B5EF4-FFF2-40B4-BE49-F238E27FC236}">
                <a16:creationId xmlns:a16="http://schemas.microsoft.com/office/drawing/2014/main" id="{420F2FEA-FAF9-4E45-B615-D867700BB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021" name="Rectangle 2061">
            <a:extLst>
              <a:ext uri="{FF2B5EF4-FFF2-40B4-BE49-F238E27FC236}">
                <a16:creationId xmlns:a16="http://schemas.microsoft.com/office/drawing/2014/main" id="{552653C5-19F0-D241-B3E2-AE8A22A2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022" name="Rectangle 2062">
            <a:extLst>
              <a:ext uri="{FF2B5EF4-FFF2-40B4-BE49-F238E27FC236}">
                <a16:creationId xmlns:a16="http://schemas.microsoft.com/office/drawing/2014/main" id="{F95EFFE6-F1CB-2E48-B470-716F2DCAA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71023" name="Rectangle 2063">
            <a:extLst>
              <a:ext uri="{FF2B5EF4-FFF2-40B4-BE49-F238E27FC236}">
                <a16:creationId xmlns:a16="http://schemas.microsoft.com/office/drawing/2014/main" id="{B2FD6685-3BE7-1444-A6A9-E2C8037F73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FC84572F-26F0-524C-9165-8F256251A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A3F43-D4BB-6F41-B214-D9E3EB46E0BE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64866" name="Rectangle 1026">
            <a:extLst>
              <a:ext uri="{FF2B5EF4-FFF2-40B4-BE49-F238E27FC236}">
                <a16:creationId xmlns:a16="http://schemas.microsoft.com/office/drawing/2014/main" id="{38866C2B-FACC-F648-981C-9DE3C10108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14413" y="723900"/>
            <a:ext cx="4830762" cy="3622675"/>
          </a:xfrm>
          <a:ln/>
        </p:spPr>
      </p:sp>
      <p:sp>
        <p:nvSpPr>
          <p:cNvPr id="164867" name="Rectangle 1027">
            <a:extLst>
              <a:ext uri="{FF2B5EF4-FFF2-40B4-BE49-F238E27FC236}">
                <a16:creationId xmlns:a16="http://schemas.microsoft.com/office/drawing/2014/main" id="{AE9FBA17-7316-6A45-B054-C67F3851F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587875"/>
            <a:ext cx="5029200" cy="4346575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7F9E52EF-342F-824E-A1C2-F4201C7AF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0D26F-4BAE-0A4F-A097-9814B2F9C27C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BBD18CD5-81DA-D54E-8E49-5B2D6A2A4E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14413" y="723900"/>
            <a:ext cx="4830762" cy="3622675"/>
          </a:xfrm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19751F89-787E-DB45-BEE8-28FEF42ED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587875"/>
            <a:ext cx="5029200" cy="4346575"/>
          </a:xfrm>
        </p:spPr>
        <p:txBody>
          <a:bodyPr/>
          <a:lstStyle/>
          <a:p>
            <a:r>
              <a:rPr lang="de-DE" altLang="de-DE"/>
              <a:t>Finanzautonomie</a:t>
            </a:r>
          </a:p>
          <a:p>
            <a:r>
              <a:rPr lang="de-DE" altLang="de-DE"/>
              <a:t>- gegenseitige Deckungsfähigkeit 100%</a:t>
            </a:r>
          </a:p>
          <a:p>
            <a:r>
              <a:rPr lang="de-DE" altLang="de-DE"/>
              <a:t>- 100%tige Übertragbarkeit</a:t>
            </a:r>
          </a:p>
          <a:p>
            <a:r>
              <a:rPr lang="de-DE" altLang="de-DE"/>
              <a:t>- Bauherreneigenschaft</a:t>
            </a:r>
          </a:p>
          <a:p>
            <a:r>
              <a:rPr lang="de-DE" altLang="de-DE"/>
              <a:t>- Eigentümer von Grund und Gebäuden</a:t>
            </a:r>
          </a:p>
          <a:p>
            <a:endParaRPr lang="de-DE" altLang="de-DE"/>
          </a:p>
          <a:p>
            <a:r>
              <a:rPr lang="de-DE" altLang="de-DE"/>
              <a:t>Budgetierung</a:t>
            </a:r>
          </a:p>
          <a:p>
            <a:r>
              <a:rPr lang="de-DE" altLang="de-DE"/>
              <a:t>- Staat Hochschule nicht mehr angebotsorientiert, sondern nachfrage GefoS</a:t>
            </a:r>
          </a:p>
          <a:p>
            <a:r>
              <a:rPr lang="de-DE" altLang="de-DE"/>
              <a:t>- aufgaben-, leistungs- und innovationsorientierte Mittelverteilung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B2668C33-515A-CB44-B3A9-29EC463EE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277A6-9532-9447-B113-F36351035F9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5F74B88C-E385-9D40-AFFB-7DB3442D23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14413" y="723900"/>
            <a:ext cx="4830762" cy="3622675"/>
          </a:xfrm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8B880FA-1B35-BD46-B32C-ABE742463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587875"/>
            <a:ext cx="5029200" cy="4346575"/>
          </a:xfrm>
        </p:spPr>
        <p:txBody>
          <a:bodyPr/>
          <a:lstStyle/>
          <a:p>
            <a:r>
              <a:rPr lang="de-DE" altLang="de-DE"/>
              <a:t>Finanzautonomie</a:t>
            </a:r>
          </a:p>
          <a:p>
            <a:r>
              <a:rPr lang="de-DE" altLang="de-DE"/>
              <a:t>- gegenseitige Deckungsfähigkeit 100%</a:t>
            </a:r>
          </a:p>
          <a:p>
            <a:r>
              <a:rPr lang="de-DE" altLang="de-DE"/>
              <a:t>- 100%tige Übertragbarkeit</a:t>
            </a:r>
          </a:p>
          <a:p>
            <a:r>
              <a:rPr lang="de-DE" altLang="de-DE"/>
              <a:t>- Bauherreneigenschaft</a:t>
            </a:r>
          </a:p>
          <a:p>
            <a:r>
              <a:rPr lang="de-DE" altLang="de-DE"/>
              <a:t>- Eigentümer von Grund und Gebäuden</a:t>
            </a:r>
          </a:p>
          <a:p>
            <a:endParaRPr lang="de-DE" altLang="de-DE"/>
          </a:p>
          <a:p>
            <a:r>
              <a:rPr lang="de-DE" altLang="de-DE"/>
              <a:t>Budgetierung</a:t>
            </a:r>
          </a:p>
          <a:p>
            <a:r>
              <a:rPr lang="de-DE" altLang="de-DE"/>
              <a:t>- Staat Hochschule nicht mehr angebotsorientiert, sondern nachfrage GefoS</a:t>
            </a:r>
          </a:p>
          <a:p>
            <a:r>
              <a:rPr lang="de-DE" altLang="de-DE"/>
              <a:t>- aufgaben-, leistungs- und innovationsorientierte Mittelverteilung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5B9CDAC5-F45F-DA40-90BF-C76C23FD8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111FA-1518-0A4A-AD7B-991FAE3EF8FD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21D0DC85-149B-5645-AD6B-0D2E19630E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14413" y="804863"/>
            <a:ext cx="4830762" cy="3622675"/>
          </a:xfrm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965C645C-CF91-5F43-9C0A-45B1A78B2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587875"/>
            <a:ext cx="5105400" cy="5070475"/>
          </a:xfrm>
        </p:spPr>
        <p:txBody>
          <a:bodyPr/>
          <a:lstStyle/>
          <a:p>
            <a:r>
              <a:rPr lang="de-DE" altLang="de-DE"/>
              <a:t>Quo Vadis?</a:t>
            </a:r>
          </a:p>
          <a:p>
            <a:pPr>
              <a:buFontTx/>
              <a:buChar char="•"/>
            </a:pPr>
            <a:r>
              <a:rPr lang="de-DE" altLang="de-DE"/>
              <a:t>- menschenleer</a:t>
            </a:r>
          </a:p>
          <a:p>
            <a:pPr>
              <a:buFontTx/>
              <a:buChar char="•"/>
            </a:pPr>
            <a:r>
              <a:rPr lang="de-DE" altLang="de-DE"/>
              <a:t>- nicht prognostizierbar, sondern zu entwickeln</a:t>
            </a:r>
          </a:p>
          <a:p>
            <a:pPr>
              <a:buFontTx/>
              <a:buChar char="•"/>
            </a:pPr>
            <a:r>
              <a:rPr lang="de-DE" altLang="de-DE"/>
              <a:t>- das setzt autonome sich selbst steuernde Einheiten voraus, die reagibel sind</a:t>
            </a:r>
          </a:p>
          <a:p>
            <a:endParaRPr lang="de-DE" altLang="de-DE"/>
          </a:p>
          <a:p>
            <a:r>
              <a:rPr lang="de-DE" altLang="de-DE"/>
              <a:t>Was bekannt ist</a:t>
            </a:r>
          </a:p>
          <a:p>
            <a:pPr>
              <a:buFontTx/>
              <a:buChar char="•"/>
            </a:pPr>
            <a:r>
              <a:rPr lang="de-DE" altLang="de-DE"/>
              <a:t>- Integration von Ton, Bild und Film synchron und asynchron</a:t>
            </a:r>
          </a:p>
          <a:p>
            <a:pPr>
              <a:buFontTx/>
              <a:buChar char="•"/>
            </a:pPr>
            <a:r>
              <a:rPr lang="de-DE" altLang="de-DE"/>
              <a:t>- Entmediatisierung und Diffusion von Wissen</a:t>
            </a:r>
          </a:p>
          <a:p>
            <a:pPr>
              <a:buFontTx/>
              <a:buChar char="•"/>
            </a:pPr>
            <a:r>
              <a:rPr lang="de-DE" altLang="de-DE"/>
              <a:t>- Institutionen lösen sich geographisch, politisch auf, kein Bildungsmonopol mehr</a:t>
            </a:r>
          </a:p>
          <a:p>
            <a:pPr>
              <a:buFontTx/>
              <a:buChar char="•"/>
            </a:pPr>
            <a:r>
              <a:rPr lang="de-DE" altLang="de-DE"/>
              <a:t>- Wissen disaggregiert und differenziert, breiter Zugang (mass cusomization), Zusammensetzung individuell und Problem</a:t>
            </a:r>
          </a:p>
          <a:p>
            <a:pPr>
              <a:buFontTx/>
              <a:buChar char="•"/>
            </a:pPr>
            <a:r>
              <a:rPr lang="de-DE" altLang="de-DE"/>
              <a:t>- Lernerzentrierung</a:t>
            </a:r>
          </a:p>
          <a:p>
            <a:pPr>
              <a:buFontTx/>
              <a:buChar char="•"/>
            </a:pPr>
            <a:r>
              <a:rPr lang="de-DE" altLang="de-DE"/>
              <a:t>- Ergebnis, nicht mehr prozessorientiert</a:t>
            </a:r>
          </a:p>
          <a:p>
            <a:endParaRPr lang="de-DE" altLang="de-DE"/>
          </a:p>
          <a:p>
            <a:r>
              <a:rPr lang="de-DE" altLang="de-DE"/>
              <a:t>Finanzierung</a:t>
            </a:r>
          </a:p>
          <a:p>
            <a:pPr>
              <a:buFontTx/>
              <a:buChar char="•"/>
            </a:pPr>
            <a:r>
              <a:rPr lang="de-DE" altLang="de-DE"/>
              <a:t>wie finanzieren: nicht mehr angebotsorientiert, sondern GefoS</a:t>
            </a:r>
          </a:p>
          <a:p>
            <a:pPr>
              <a:buFontTx/>
              <a:buChar char="•"/>
            </a:pPr>
            <a:r>
              <a:rPr lang="de-DE" altLang="de-DE"/>
              <a:t>erhebliche Investitionen, nicht mehr lehrstuhlorientiert</a:t>
            </a:r>
          </a:p>
          <a:p>
            <a:pPr>
              <a:buFontTx/>
              <a:buChar char="•"/>
            </a:pPr>
            <a:r>
              <a:rPr lang="de-DE" altLang="de-DE"/>
              <a:t>Diversifikation der Einnahmen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D337C169-6FE0-3943-891C-2E893FF5E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44F56-C9B2-7245-BED5-8291D1418A39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62818" name="Rectangle 1026">
            <a:extLst>
              <a:ext uri="{FF2B5EF4-FFF2-40B4-BE49-F238E27FC236}">
                <a16:creationId xmlns:a16="http://schemas.microsoft.com/office/drawing/2014/main" id="{00A3AE05-6C30-614A-B0D9-1715F9C8B3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14413" y="804863"/>
            <a:ext cx="4830762" cy="3622675"/>
          </a:xfrm>
          <a:ln/>
        </p:spPr>
      </p:sp>
      <p:sp>
        <p:nvSpPr>
          <p:cNvPr id="162819" name="Rectangle 1027">
            <a:extLst>
              <a:ext uri="{FF2B5EF4-FFF2-40B4-BE49-F238E27FC236}">
                <a16:creationId xmlns:a16="http://schemas.microsoft.com/office/drawing/2014/main" id="{497A4B45-42F7-784D-9623-81A93C72F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587875"/>
            <a:ext cx="5105400" cy="5070475"/>
          </a:xfrm>
        </p:spPr>
        <p:txBody>
          <a:bodyPr/>
          <a:lstStyle/>
          <a:p>
            <a:r>
              <a:rPr lang="de-DE" altLang="de-DE"/>
              <a:t>Quo Vadis?</a:t>
            </a:r>
          </a:p>
          <a:p>
            <a:pPr>
              <a:buFontTx/>
              <a:buChar char="•"/>
            </a:pPr>
            <a:r>
              <a:rPr lang="de-DE" altLang="de-DE"/>
              <a:t>- menschenleer</a:t>
            </a:r>
          </a:p>
          <a:p>
            <a:pPr>
              <a:buFontTx/>
              <a:buChar char="•"/>
            </a:pPr>
            <a:r>
              <a:rPr lang="de-DE" altLang="de-DE"/>
              <a:t>- nicht prognostizierbar, sondern zu entwickeln</a:t>
            </a:r>
          </a:p>
          <a:p>
            <a:pPr>
              <a:buFontTx/>
              <a:buChar char="•"/>
            </a:pPr>
            <a:r>
              <a:rPr lang="de-DE" altLang="de-DE"/>
              <a:t>- das setzt autonome sich selbst steuernde Einheiten voraus, die reagibel sind</a:t>
            </a:r>
          </a:p>
          <a:p>
            <a:endParaRPr lang="de-DE" altLang="de-DE"/>
          </a:p>
          <a:p>
            <a:r>
              <a:rPr lang="de-DE" altLang="de-DE"/>
              <a:t>Was bekannt ist</a:t>
            </a:r>
          </a:p>
          <a:p>
            <a:pPr>
              <a:buFontTx/>
              <a:buChar char="•"/>
            </a:pPr>
            <a:r>
              <a:rPr lang="de-DE" altLang="de-DE"/>
              <a:t>- Integration von Ton, Bild und Film synchron und asynchron</a:t>
            </a:r>
          </a:p>
          <a:p>
            <a:pPr>
              <a:buFontTx/>
              <a:buChar char="•"/>
            </a:pPr>
            <a:r>
              <a:rPr lang="de-DE" altLang="de-DE"/>
              <a:t>- Entmediatisierung und Diffusion von Wissen</a:t>
            </a:r>
          </a:p>
          <a:p>
            <a:pPr>
              <a:buFontTx/>
              <a:buChar char="•"/>
            </a:pPr>
            <a:r>
              <a:rPr lang="de-DE" altLang="de-DE"/>
              <a:t>- Institutionen lösen sich geographisch, politisch auf, kein Bildungsmonopol mehr</a:t>
            </a:r>
          </a:p>
          <a:p>
            <a:pPr>
              <a:buFontTx/>
              <a:buChar char="•"/>
            </a:pPr>
            <a:r>
              <a:rPr lang="de-DE" altLang="de-DE"/>
              <a:t>- Wissen disaggregiert und differenziert, breiter Zugang (mass cusomization), Zusammensetzung individuell und Problem</a:t>
            </a:r>
          </a:p>
          <a:p>
            <a:pPr>
              <a:buFontTx/>
              <a:buChar char="•"/>
            </a:pPr>
            <a:r>
              <a:rPr lang="de-DE" altLang="de-DE"/>
              <a:t>- Lernerzentrierung</a:t>
            </a:r>
          </a:p>
          <a:p>
            <a:pPr>
              <a:buFontTx/>
              <a:buChar char="•"/>
            </a:pPr>
            <a:r>
              <a:rPr lang="de-DE" altLang="de-DE"/>
              <a:t>- Ergebnis, nicht mehr prozessorientiert</a:t>
            </a:r>
          </a:p>
          <a:p>
            <a:endParaRPr lang="de-DE" altLang="de-DE"/>
          </a:p>
          <a:p>
            <a:r>
              <a:rPr lang="de-DE" altLang="de-DE"/>
              <a:t>Finanzierung</a:t>
            </a:r>
          </a:p>
          <a:p>
            <a:pPr>
              <a:buFontTx/>
              <a:buChar char="•"/>
            </a:pPr>
            <a:r>
              <a:rPr lang="de-DE" altLang="de-DE"/>
              <a:t>wie finanzieren: nicht mehr angebotsorientiert, sondern GefoS</a:t>
            </a:r>
          </a:p>
          <a:p>
            <a:pPr>
              <a:buFontTx/>
              <a:buChar char="•"/>
            </a:pPr>
            <a:r>
              <a:rPr lang="de-DE" altLang="de-DE"/>
              <a:t>erhebliche Investitionen, nicht mehr lehrstuhlorientiert</a:t>
            </a:r>
          </a:p>
          <a:p>
            <a:pPr>
              <a:buFontTx/>
              <a:buChar char="•"/>
            </a:pPr>
            <a:r>
              <a:rPr lang="de-DE" altLang="de-DE"/>
              <a:t>Diversifikation der Einnahmen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C37D2B10-2FE8-8D42-8C4F-CDBBF2C02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E92C7-F7B3-7F4F-9DE8-16D919D82296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ACCA8837-ED2D-8648-B4AA-960304229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D7B9F79-6E1A-6147-9127-AFC879FDE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7</a:t>
            </a:r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9DC546EA-B734-6E44-8070-9E0ED69EE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DA755553-4992-0A42-8B40-FD4B2AD27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21A58FCB-0934-8545-ABF5-F709BCEB4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35" name="Rectangle 7">
            <a:extLst>
              <a:ext uri="{FF2B5EF4-FFF2-40B4-BE49-F238E27FC236}">
                <a16:creationId xmlns:a16="http://schemas.microsoft.com/office/drawing/2014/main" id="{F50E040A-1C53-4747-84EA-030CE873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50536" name="Rectangle 8">
            <a:extLst>
              <a:ext uri="{FF2B5EF4-FFF2-40B4-BE49-F238E27FC236}">
                <a16:creationId xmlns:a16="http://schemas.microsoft.com/office/drawing/2014/main" id="{EC30413E-9469-CF4B-B2DF-8CCC2746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37" name="Rectangle 9">
            <a:extLst>
              <a:ext uri="{FF2B5EF4-FFF2-40B4-BE49-F238E27FC236}">
                <a16:creationId xmlns:a16="http://schemas.microsoft.com/office/drawing/2014/main" id="{6081A3A7-A664-B343-9412-7549DA9A6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38" name="Rectangle 10">
            <a:extLst>
              <a:ext uri="{FF2B5EF4-FFF2-40B4-BE49-F238E27FC236}">
                <a16:creationId xmlns:a16="http://schemas.microsoft.com/office/drawing/2014/main" id="{4994424B-E861-8E45-9D48-4B2D2F62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39" name="Rectangle 11">
            <a:extLst>
              <a:ext uri="{FF2B5EF4-FFF2-40B4-BE49-F238E27FC236}">
                <a16:creationId xmlns:a16="http://schemas.microsoft.com/office/drawing/2014/main" id="{2A0CEEA7-05B9-4A48-9B5E-4AD3BA2D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50540" name="Rectangle 12">
            <a:extLst>
              <a:ext uri="{FF2B5EF4-FFF2-40B4-BE49-F238E27FC236}">
                <a16:creationId xmlns:a16="http://schemas.microsoft.com/office/drawing/2014/main" id="{4D63A847-EA4D-6044-8FB3-6D8DDB280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1" name="Rectangle 13">
            <a:extLst>
              <a:ext uri="{FF2B5EF4-FFF2-40B4-BE49-F238E27FC236}">
                <a16:creationId xmlns:a16="http://schemas.microsoft.com/office/drawing/2014/main" id="{CA3F8D75-7880-6844-90A6-FA5F8D89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2" name="Rectangle 14">
            <a:extLst>
              <a:ext uri="{FF2B5EF4-FFF2-40B4-BE49-F238E27FC236}">
                <a16:creationId xmlns:a16="http://schemas.microsoft.com/office/drawing/2014/main" id="{62738704-6885-0143-A711-FB3F39E7F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50543" name="Rectangle 15">
            <a:extLst>
              <a:ext uri="{FF2B5EF4-FFF2-40B4-BE49-F238E27FC236}">
                <a16:creationId xmlns:a16="http://schemas.microsoft.com/office/drawing/2014/main" id="{C3D1AF63-93CE-A347-AC8F-5C6E889E4C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0FC6168D-DA14-2C45-B6B9-0869FF2AE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53BCC-FB9F-E24F-A7D7-16544586FC8C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F772F971-F75F-9246-A6D1-11F18A49A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6D8F1F4A-CAF7-534D-93E5-BE7100C3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7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A777BC59-2BFE-1F43-BF74-FF61DF2A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D44A51C-9C32-8648-A25E-DD28ADEC7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BD377EF0-5383-4341-8B60-151CB829C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67" name="Rectangle 7">
            <a:extLst>
              <a:ext uri="{FF2B5EF4-FFF2-40B4-BE49-F238E27FC236}">
                <a16:creationId xmlns:a16="http://schemas.microsoft.com/office/drawing/2014/main" id="{7BAC1A38-5C30-BD4B-BA51-5A410FBE7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68968" name="Rectangle 8">
            <a:extLst>
              <a:ext uri="{FF2B5EF4-FFF2-40B4-BE49-F238E27FC236}">
                <a16:creationId xmlns:a16="http://schemas.microsoft.com/office/drawing/2014/main" id="{244BFEA0-1853-D346-B996-876C63C3A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69" name="Rectangle 9">
            <a:extLst>
              <a:ext uri="{FF2B5EF4-FFF2-40B4-BE49-F238E27FC236}">
                <a16:creationId xmlns:a16="http://schemas.microsoft.com/office/drawing/2014/main" id="{3FEBF87F-6786-5541-8E5F-D2A76097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70" name="Rectangle 10">
            <a:extLst>
              <a:ext uri="{FF2B5EF4-FFF2-40B4-BE49-F238E27FC236}">
                <a16:creationId xmlns:a16="http://schemas.microsoft.com/office/drawing/2014/main" id="{71FE920A-5EB9-434D-A102-5AE30A85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71" name="Rectangle 11">
            <a:extLst>
              <a:ext uri="{FF2B5EF4-FFF2-40B4-BE49-F238E27FC236}">
                <a16:creationId xmlns:a16="http://schemas.microsoft.com/office/drawing/2014/main" id="{E7CD70A2-DEC4-A84F-8BC1-9C464C640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68972" name="Rectangle 12">
            <a:extLst>
              <a:ext uri="{FF2B5EF4-FFF2-40B4-BE49-F238E27FC236}">
                <a16:creationId xmlns:a16="http://schemas.microsoft.com/office/drawing/2014/main" id="{D1531A73-A957-8B43-9970-01B1E793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73" name="Rectangle 13">
            <a:extLst>
              <a:ext uri="{FF2B5EF4-FFF2-40B4-BE49-F238E27FC236}">
                <a16:creationId xmlns:a16="http://schemas.microsoft.com/office/drawing/2014/main" id="{5F1E50E0-A09A-F348-A096-E2EA5610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974" name="Rectangle 14">
            <a:extLst>
              <a:ext uri="{FF2B5EF4-FFF2-40B4-BE49-F238E27FC236}">
                <a16:creationId xmlns:a16="http://schemas.microsoft.com/office/drawing/2014/main" id="{5B423740-BAC1-8E46-8BD3-525393E6C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68975" name="Rectangle 15">
            <a:extLst>
              <a:ext uri="{FF2B5EF4-FFF2-40B4-BE49-F238E27FC236}">
                <a16:creationId xmlns:a16="http://schemas.microsoft.com/office/drawing/2014/main" id="{AE55AF55-175B-604D-8A80-DD4F8994CD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88653D73-7DA8-0F48-A4F5-676918BDB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2E11A-C78D-4747-BF49-756B53968933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6BBF7C9A-F4B1-524E-B59A-41D30755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CED3F3E1-13D2-274E-A788-842B26BC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D9F0D960-66C1-CD4D-8B5C-C13D892BA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8940AD58-A621-1745-9B21-86B1A5C62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47E030E1-67D9-084F-B456-B6AA2AF79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63" name="Rectangle 7">
            <a:extLst>
              <a:ext uri="{FF2B5EF4-FFF2-40B4-BE49-F238E27FC236}">
                <a16:creationId xmlns:a16="http://schemas.microsoft.com/office/drawing/2014/main" id="{E376049B-37F4-404E-A87F-0D07B12F0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173064" name="Rectangle 8">
            <a:extLst>
              <a:ext uri="{FF2B5EF4-FFF2-40B4-BE49-F238E27FC236}">
                <a16:creationId xmlns:a16="http://schemas.microsoft.com/office/drawing/2014/main" id="{086FC502-0C49-F14E-88BF-47D0AD5D4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65" name="Rectangle 9">
            <a:extLst>
              <a:ext uri="{FF2B5EF4-FFF2-40B4-BE49-F238E27FC236}">
                <a16:creationId xmlns:a16="http://schemas.microsoft.com/office/drawing/2014/main" id="{84EC5F6E-8120-2748-A3C5-266066DF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66" name="Rectangle 10">
            <a:extLst>
              <a:ext uri="{FF2B5EF4-FFF2-40B4-BE49-F238E27FC236}">
                <a16:creationId xmlns:a16="http://schemas.microsoft.com/office/drawing/2014/main" id="{0B824703-B5F5-E74A-B031-4B27B9BD8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67" name="Rectangle 11">
            <a:extLst>
              <a:ext uri="{FF2B5EF4-FFF2-40B4-BE49-F238E27FC236}">
                <a16:creationId xmlns:a16="http://schemas.microsoft.com/office/drawing/2014/main" id="{37613203-31FE-B14F-9690-69F75E93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173068" name="Rectangle 12">
            <a:extLst>
              <a:ext uri="{FF2B5EF4-FFF2-40B4-BE49-F238E27FC236}">
                <a16:creationId xmlns:a16="http://schemas.microsoft.com/office/drawing/2014/main" id="{6A77D959-036F-734E-A0A7-44B0201B5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69" name="Rectangle 13">
            <a:extLst>
              <a:ext uri="{FF2B5EF4-FFF2-40B4-BE49-F238E27FC236}">
                <a16:creationId xmlns:a16="http://schemas.microsoft.com/office/drawing/2014/main" id="{D45FF166-D491-434B-A66A-9728F2A77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70" name="Rectangle 14">
            <a:extLst>
              <a:ext uri="{FF2B5EF4-FFF2-40B4-BE49-F238E27FC236}">
                <a16:creationId xmlns:a16="http://schemas.microsoft.com/office/drawing/2014/main" id="{560F6D24-C275-BF44-97D3-C9CDE3CC7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73071" name="Rectangle 15">
            <a:extLst>
              <a:ext uri="{FF2B5EF4-FFF2-40B4-BE49-F238E27FC236}">
                <a16:creationId xmlns:a16="http://schemas.microsoft.com/office/drawing/2014/main" id="{E3D704FB-784D-5448-8470-7DE7D4D845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DC05CECC-EED6-3B49-997D-C1B0A51DA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D2266-FCAD-1748-A0C7-717B6652CF0B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04DDF56-6E9B-0743-B5CB-D344E19F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CCC17F3-913F-F047-A54F-67AB786B0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C0558A7-138A-C34B-86EA-C130F332F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492B7E4-A248-0C4D-B637-A8FD5D8E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15F6784-4EAC-204A-8CB8-6211032CA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0480772-5FE4-864E-85E6-0180E9F3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627A1C96-0991-5044-9145-3A19E532A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5BB4C5B1-89E9-6C4F-B6AD-A8C873F70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38593927-A3C1-FF4E-9A9C-F7925D3D4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63C8E481-36D4-8F46-9051-139E6005F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0E0A2B6C-A9CA-2746-8B00-FC24840AD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246E7F57-F8A3-1D4E-9388-3B83B2429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ED94BDDC-2057-724B-BFB5-963DD5F7C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25ABC0EA-FA56-6440-9917-F62D2815BC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FA51AE4E-951A-A841-ADAB-953B9A01B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7759B-CCF4-E94D-A15B-09FC41016E30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97269B17-D549-A447-85C8-292273FB7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181B7DB4-2BDE-FD40-AB41-2F49FCFA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BB4097DC-640A-B149-BCBC-D2ACBC78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14DCEDA4-3577-AC4D-93C7-2A2D249DD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67C97210-8E30-C34C-8480-A08B86B25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740C542C-A83A-6F47-87F7-0D49EBA2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094BFD89-0DAD-CE43-8971-C5A8ED8E1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1" name="Rectangle 9">
            <a:extLst>
              <a:ext uri="{FF2B5EF4-FFF2-40B4-BE49-F238E27FC236}">
                <a16:creationId xmlns:a16="http://schemas.microsoft.com/office/drawing/2014/main" id="{821ABC25-0FC6-E84E-BA22-F2585B3F1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2" name="Rectangle 10">
            <a:extLst>
              <a:ext uri="{FF2B5EF4-FFF2-40B4-BE49-F238E27FC236}">
                <a16:creationId xmlns:a16="http://schemas.microsoft.com/office/drawing/2014/main" id="{932C9604-0B6C-F642-A50F-28CADD75A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3" name="Rectangle 11">
            <a:extLst>
              <a:ext uri="{FF2B5EF4-FFF2-40B4-BE49-F238E27FC236}">
                <a16:creationId xmlns:a16="http://schemas.microsoft.com/office/drawing/2014/main" id="{18ADE1BA-E220-9C43-98DF-5A3B7677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</a:t>
            </a:r>
          </a:p>
        </p:txBody>
      </p:sp>
      <p:sp>
        <p:nvSpPr>
          <p:cNvPr id="100364" name="Rectangle 12">
            <a:extLst>
              <a:ext uri="{FF2B5EF4-FFF2-40B4-BE49-F238E27FC236}">
                <a16:creationId xmlns:a16="http://schemas.microsoft.com/office/drawing/2014/main" id="{AD97A181-20ED-B041-A220-50E937990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5" name="Rectangle 13">
            <a:extLst>
              <a:ext uri="{FF2B5EF4-FFF2-40B4-BE49-F238E27FC236}">
                <a16:creationId xmlns:a16="http://schemas.microsoft.com/office/drawing/2014/main" id="{6AA16858-7E5F-D049-8664-5EEFA42F8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6" name="Rectangle 14">
            <a:extLst>
              <a:ext uri="{FF2B5EF4-FFF2-40B4-BE49-F238E27FC236}">
                <a16:creationId xmlns:a16="http://schemas.microsoft.com/office/drawing/2014/main" id="{295F8900-AC30-8E4F-9BC8-92B8142E0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00367" name="Rectangle 15">
            <a:extLst>
              <a:ext uri="{FF2B5EF4-FFF2-40B4-BE49-F238E27FC236}">
                <a16:creationId xmlns:a16="http://schemas.microsoft.com/office/drawing/2014/main" id="{0DDEE599-B952-DA44-9AE5-C96CA952A7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B2D20F2F-DA1D-0C4C-8690-8D8C80ED2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3CC59-9CEF-DD45-883D-CE77B8400277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415BA033-1229-A34C-9E44-33BA7A2D9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BDC3CC58-AF46-474A-BAA1-2825F9F2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7</a:t>
            </a:r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id="{4BD108C2-0FB6-7F4F-8752-8D4D54DFA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EF734767-A995-9A4B-97E0-4317E260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918" name="Rectangle 6">
            <a:extLst>
              <a:ext uri="{FF2B5EF4-FFF2-40B4-BE49-F238E27FC236}">
                <a16:creationId xmlns:a16="http://schemas.microsoft.com/office/drawing/2014/main" id="{8289CD42-F77D-4641-8514-64346A97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919" name="Rectangle 7">
            <a:extLst>
              <a:ext uri="{FF2B5EF4-FFF2-40B4-BE49-F238E27FC236}">
                <a16:creationId xmlns:a16="http://schemas.microsoft.com/office/drawing/2014/main" id="{7D15FD4E-8A5B-E24D-AA68-E56EFBCC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66920" name="Rectangle 8">
            <a:extLst>
              <a:ext uri="{FF2B5EF4-FFF2-40B4-BE49-F238E27FC236}">
                <a16:creationId xmlns:a16="http://schemas.microsoft.com/office/drawing/2014/main" id="{7E71F9D2-988E-2D48-9EF0-A4B17DE5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921" name="Rectangle 9">
            <a:extLst>
              <a:ext uri="{FF2B5EF4-FFF2-40B4-BE49-F238E27FC236}">
                <a16:creationId xmlns:a16="http://schemas.microsoft.com/office/drawing/2014/main" id="{0000510F-A5B8-294F-B3F7-0746A377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922" name="Rectangle 10">
            <a:extLst>
              <a:ext uri="{FF2B5EF4-FFF2-40B4-BE49-F238E27FC236}">
                <a16:creationId xmlns:a16="http://schemas.microsoft.com/office/drawing/2014/main" id="{6063DB15-B957-524C-9903-C50FCD57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923" name="Rectangle 11">
            <a:extLst>
              <a:ext uri="{FF2B5EF4-FFF2-40B4-BE49-F238E27FC236}">
                <a16:creationId xmlns:a16="http://schemas.microsoft.com/office/drawing/2014/main" id="{0871124D-9FA8-F941-A8FA-333B9BE32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66924" name="Rectangle 12">
            <a:extLst>
              <a:ext uri="{FF2B5EF4-FFF2-40B4-BE49-F238E27FC236}">
                <a16:creationId xmlns:a16="http://schemas.microsoft.com/office/drawing/2014/main" id="{78644E3D-7CE1-F94F-9FDF-77CCAB99A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925" name="Rectangle 13">
            <a:extLst>
              <a:ext uri="{FF2B5EF4-FFF2-40B4-BE49-F238E27FC236}">
                <a16:creationId xmlns:a16="http://schemas.microsoft.com/office/drawing/2014/main" id="{1C78C7A5-BA07-9942-96AB-B8DDFF5E5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926" name="Rectangle 14">
            <a:extLst>
              <a:ext uri="{FF2B5EF4-FFF2-40B4-BE49-F238E27FC236}">
                <a16:creationId xmlns:a16="http://schemas.microsoft.com/office/drawing/2014/main" id="{95374C58-6D86-274C-B636-E4B2897D9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66927" name="Rectangle 15">
            <a:extLst>
              <a:ext uri="{FF2B5EF4-FFF2-40B4-BE49-F238E27FC236}">
                <a16:creationId xmlns:a16="http://schemas.microsoft.com/office/drawing/2014/main" id="{C5A6E07A-0F1F-F046-AE7E-BE24A132D0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58EB6B7C-C932-2243-B609-45C992C06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A5924-9C30-FD4A-9177-066DF280A837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CE35DB0C-FA49-2543-9DF8-775160C4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D4A7E1C3-3B98-CA4F-9948-9F34CBDF0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7</a:t>
            </a: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3D17CE5B-6F8C-8B4D-97D3-EC8AEC53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D1753484-86A4-DB47-99B4-03515BED0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8393C34B-BBF8-A941-A002-0C2097599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2C9C94A0-0D52-E648-9BCA-464E442BC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39272" name="Rectangle 8">
            <a:extLst>
              <a:ext uri="{FF2B5EF4-FFF2-40B4-BE49-F238E27FC236}">
                <a16:creationId xmlns:a16="http://schemas.microsoft.com/office/drawing/2014/main" id="{1FAB883B-B7D4-8245-A0C2-B1D1F233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3" name="Rectangle 9">
            <a:extLst>
              <a:ext uri="{FF2B5EF4-FFF2-40B4-BE49-F238E27FC236}">
                <a16:creationId xmlns:a16="http://schemas.microsoft.com/office/drawing/2014/main" id="{BBE44741-9AA0-DA4B-A28E-1E10EB917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4" name="Rectangle 10">
            <a:extLst>
              <a:ext uri="{FF2B5EF4-FFF2-40B4-BE49-F238E27FC236}">
                <a16:creationId xmlns:a16="http://schemas.microsoft.com/office/drawing/2014/main" id="{F0D3DE2B-4834-484D-8FDA-56275F77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5" name="Rectangle 11">
            <a:extLst>
              <a:ext uri="{FF2B5EF4-FFF2-40B4-BE49-F238E27FC236}">
                <a16:creationId xmlns:a16="http://schemas.microsoft.com/office/drawing/2014/main" id="{E495D76E-F729-0049-A83F-21439CB70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id="{BB38C672-B1F3-0449-B1D8-26A2B80F1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7" name="Rectangle 13">
            <a:extLst>
              <a:ext uri="{FF2B5EF4-FFF2-40B4-BE49-F238E27FC236}">
                <a16:creationId xmlns:a16="http://schemas.microsoft.com/office/drawing/2014/main" id="{D6BBF31D-37EC-1D4A-B0AF-A29E8280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278" name="Rectangle 14">
            <a:extLst>
              <a:ext uri="{FF2B5EF4-FFF2-40B4-BE49-F238E27FC236}">
                <a16:creationId xmlns:a16="http://schemas.microsoft.com/office/drawing/2014/main" id="{A8AB3366-0816-9D49-BA62-63C82F88E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39279" name="Rectangle 15">
            <a:extLst>
              <a:ext uri="{FF2B5EF4-FFF2-40B4-BE49-F238E27FC236}">
                <a16:creationId xmlns:a16="http://schemas.microsoft.com/office/drawing/2014/main" id="{4A5CA39E-B27A-0E41-B703-F8CD257F4C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FF2B5EF4-FFF2-40B4-BE49-F238E27FC236}">
                <a16:creationId xmlns:a16="http://schemas.microsoft.com/office/drawing/2014/main" id="{5D15F6DA-A2F4-2440-9209-3B16EAABD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EA039-29F4-5044-8212-3E823F71CA07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64319F73-89C4-9A43-B417-98FF8063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EBDC2FBD-1F8C-C047-A2DA-D63AEA4BE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7</a:t>
            </a:r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D8BEFB2A-56C7-4C42-A009-30BD1905C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0591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FBCAFC7F-4071-994C-9D2B-F152ECD9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0" name="Rectangle 6">
            <a:extLst>
              <a:ext uri="{FF2B5EF4-FFF2-40B4-BE49-F238E27FC236}">
                <a16:creationId xmlns:a16="http://schemas.microsoft.com/office/drawing/2014/main" id="{04B14A3D-91A8-1D49-963C-CAB7B9036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1" name="Rectangle 7">
            <a:extLst>
              <a:ext uri="{FF2B5EF4-FFF2-40B4-BE49-F238E27FC236}">
                <a16:creationId xmlns:a16="http://schemas.microsoft.com/office/drawing/2014/main" id="{4416D230-9514-0844-B175-E60E443E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54632" name="Rectangle 8">
            <a:extLst>
              <a:ext uri="{FF2B5EF4-FFF2-40B4-BE49-F238E27FC236}">
                <a16:creationId xmlns:a16="http://schemas.microsoft.com/office/drawing/2014/main" id="{12702962-9C1F-8F40-B09B-0DC418C4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480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3" name="Rectangle 9">
            <a:extLst>
              <a:ext uri="{FF2B5EF4-FFF2-40B4-BE49-F238E27FC236}">
                <a16:creationId xmlns:a16="http://schemas.microsoft.com/office/drawing/2014/main" id="{A625C0DD-71F8-8C4A-A562-AF6A371FB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4" name="Rectangle 10">
            <a:extLst>
              <a:ext uri="{FF2B5EF4-FFF2-40B4-BE49-F238E27FC236}">
                <a16:creationId xmlns:a16="http://schemas.microsoft.com/office/drawing/2014/main" id="{D908FF53-06BA-A045-BD11-EF7EA4E59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5" name="Rectangle 11">
            <a:extLst>
              <a:ext uri="{FF2B5EF4-FFF2-40B4-BE49-F238E27FC236}">
                <a16:creationId xmlns:a16="http://schemas.microsoft.com/office/drawing/2014/main" id="{84B623E7-BE83-4C47-B525-8DE282D46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19</a:t>
            </a:r>
          </a:p>
        </p:txBody>
      </p:sp>
      <p:sp>
        <p:nvSpPr>
          <p:cNvPr id="154636" name="Rectangle 12">
            <a:extLst>
              <a:ext uri="{FF2B5EF4-FFF2-40B4-BE49-F238E27FC236}">
                <a16:creationId xmlns:a16="http://schemas.microsoft.com/office/drawing/2014/main" id="{7624665F-4582-3D4C-AA48-AB86154F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932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7" name="Rectangle 13">
            <a:extLst>
              <a:ext uri="{FF2B5EF4-FFF2-40B4-BE49-F238E27FC236}">
                <a16:creationId xmlns:a16="http://schemas.microsoft.com/office/drawing/2014/main" id="{C5A31C00-789A-4342-BA22-1A5E73FCF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7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8" name="Rectangle 14">
            <a:extLst>
              <a:ext uri="{FF2B5EF4-FFF2-40B4-BE49-F238E27FC236}">
                <a16:creationId xmlns:a16="http://schemas.microsoft.com/office/drawing/2014/main" id="{91A1B167-DF60-2D4E-AE60-B604C9B64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54639" name="Rectangle 15">
            <a:extLst>
              <a:ext uri="{FF2B5EF4-FFF2-40B4-BE49-F238E27FC236}">
                <a16:creationId xmlns:a16="http://schemas.microsoft.com/office/drawing/2014/main" id="{51886D72-703B-EE43-8302-9B58E48B1B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48051774-8CD0-3548-9A4C-993B5D7D6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C8875-E66C-164B-9536-ACD926892EB9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F4577AE1-B50F-7945-BE27-6314006D71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14413" y="723900"/>
            <a:ext cx="4830762" cy="3622675"/>
          </a:xfrm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002F2ABE-8019-E64F-BF20-912F59D29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587875"/>
            <a:ext cx="5029200" cy="4346575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ECD79557-9979-6C4B-8023-6ED406CE0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45F83-4B11-6944-AC46-1E17E3241182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0B7E17C1-ED99-354F-A29E-AEEA73BF6A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14413" y="723900"/>
            <a:ext cx="4830762" cy="3622675"/>
          </a:xfrm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8859572-A532-9249-A31D-8277A43BA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587875"/>
            <a:ext cx="5029200" cy="4346575"/>
          </a:xfrm>
        </p:spPr>
        <p:txBody>
          <a:bodyPr/>
          <a:lstStyle/>
          <a:p>
            <a:r>
              <a:rPr lang="de-DE" altLang="de-DE"/>
              <a:t>Loslösung vom Staat</a:t>
            </a:r>
          </a:p>
          <a:p>
            <a:r>
              <a:rPr lang="de-DE" altLang="de-DE"/>
              <a:t>- Organisationsautonomie</a:t>
            </a:r>
          </a:p>
          <a:p>
            <a:r>
              <a:rPr lang="de-DE" altLang="de-DE"/>
              <a:t>- Personalautonomie</a:t>
            </a:r>
          </a:p>
          <a:p>
            <a:endParaRPr lang="de-DE" altLang="de-DE"/>
          </a:p>
          <a:p>
            <a:r>
              <a:rPr lang="de-DE" altLang="de-DE"/>
              <a:t>interne Entscheidungsfähigkeit</a:t>
            </a:r>
          </a:p>
          <a:p>
            <a:r>
              <a:rPr lang="de-DE" altLang="de-DE"/>
              <a:t>- Anwalt der Korporation Rektor/Dekan/Hochschulrat = Stärkung der Leitung</a:t>
            </a:r>
          </a:p>
          <a:p>
            <a:r>
              <a:rPr lang="de-DE" altLang="de-DE"/>
              <a:t>- Blockade der Entscheidungsstrukturen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5528C31-0E31-8D44-B260-05818E825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6C48-96B8-3A41-B9C6-76E69DC69D44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3A7A65EC-1060-3740-AF44-B980D9029A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14413" y="723900"/>
            <a:ext cx="4830762" cy="3622675"/>
          </a:xfrm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4F3984B5-A389-7E4E-9295-9E882E38F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587875"/>
            <a:ext cx="5029200" cy="4346575"/>
          </a:xfrm>
        </p:spPr>
        <p:txBody>
          <a:bodyPr/>
          <a:lstStyle/>
          <a:p>
            <a:r>
              <a:rPr lang="de-DE" altLang="de-DE"/>
              <a:t>Finanzautonomie</a:t>
            </a:r>
          </a:p>
          <a:p>
            <a:r>
              <a:rPr lang="de-DE" altLang="de-DE"/>
              <a:t>- gegenseitige Deckungsfähigkeit 100%</a:t>
            </a:r>
          </a:p>
          <a:p>
            <a:r>
              <a:rPr lang="de-DE" altLang="de-DE"/>
              <a:t>- 100%tige Übertragbarkeit</a:t>
            </a:r>
          </a:p>
          <a:p>
            <a:r>
              <a:rPr lang="de-DE" altLang="de-DE"/>
              <a:t>- Bauherreneigenschaft</a:t>
            </a:r>
          </a:p>
          <a:p>
            <a:r>
              <a:rPr lang="de-DE" altLang="de-DE"/>
              <a:t>- Eigentümer von Grund und Gebäuden</a:t>
            </a:r>
          </a:p>
          <a:p>
            <a:endParaRPr lang="de-DE" altLang="de-DE"/>
          </a:p>
          <a:p>
            <a:r>
              <a:rPr lang="de-DE" altLang="de-DE"/>
              <a:t>Budgetierung</a:t>
            </a:r>
          </a:p>
          <a:p>
            <a:r>
              <a:rPr lang="de-DE" altLang="de-DE"/>
              <a:t>- Staat Hochschule nicht mehr angebotsorientiert, sondern nachfrage GefoS</a:t>
            </a:r>
          </a:p>
          <a:p>
            <a:r>
              <a:rPr lang="de-DE" altLang="de-DE"/>
              <a:t>- aufgaben-, leistungs- und innovationsorientierte Mittelverteilung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40356-613F-0F4B-863D-885BF4A01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CC1D80-CE22-F647-96A5-ED0C78AD4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B7CCE9-4AED-3241-A054-6E72A418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1AFFB-89C3-E046-8F5E-71B52FB7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76D7C9-1208-6847-8CB5-EFB7F467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C7A7-67A1-E848-AD0F-70B77DA7AA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833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BA013-2056-4E48-AAA7-73030742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03ED5C-F30D-F142-B081-36EF0C72A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EA3B63-42EB-A746-949B-E308F019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BFD882-085A-9748-8EBF-556295AA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D5924-177B-AA40-BB76-C7AC3B04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CDC8E-ED32-424F-8654-092A1C08D5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283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A1AE37-2FE3-FD4D-BC2B-47864ABB4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E1EDCF-BE80-C94D-AD05-697B37896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F9E897-F4FE-034D-8954-90D19F1E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5A81C4-99E9-6540-BB3B-AF52A56C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0C6C33-C1A2-A843-9937-90F1F8A2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97F71-E447-3448-BD90-2FDD8B43B40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415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92037-9DCE-C34B-BB05-3780B8AF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972714-A483-EE44-B11B-E7E8D8AD5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F2832A-502D-4641-AD5E-2844ABB2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CDF119-5BE7-D841-9D37-57200824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80211B-7A2D-F047-99B6-A7314284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C5517-588B-8444-9264-97864741BD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399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75878-89C1-8C4C-A343-AF66BCFF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256D83-7FD3-9A4B-B02D-2297B3F40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21ADC3-C5FB-AD4B-A81E-60F6D3B9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4C473D-7E68-E245-AE94-540189D1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91FF4-8472-7148-9011-4F5BFBCF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9FE79-E8FF-1E46-94BE-F192581B6F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361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1B290-5821-AF49-8700-FC489E38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336516-4621-F74B-8DEE-67D1F480B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D06727-761B-EC4D-90AB-1273BBE21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D1139D-EB98-2244-B2FA-9A4A58B6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53EBD4-3AC6-484E-AFCC-055FF711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4B18C8-2F98-C74C-85D0-A55112A2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17BEC-D61B-B44F-9014-2C312C6E8A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288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B8BCD-936C-404F-A72B-9557E7E8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01C935-D2A0-B24F-9BEB-847D658E2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354CA6-F9DB-E940-B4C6-32379A89B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416D55-C811-EA45-A5BC-2D1B618D7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F8B93A-518F-E243-8E8E-0CF9611CF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2CB03F-2E80-7B41-AAE6-9A591201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1A70DA-F056-BD4E-B30A-3135976D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B01829B-CDC2-624B-8F24-67B7BBFC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5DD31-58A3-404F-8F28-79FEA5BA9B6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238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D4D65-1332-F34A-9F7F-586080E1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0679FB-9DB8-F044-A90E-FAFE51BF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01F66E-C9D8-E048-9D1B-EC0FB8628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57DE27-529B-FA4E-9E57-42E0E1B0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81A80-B0D0-2443-9972-5130972C74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62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1903F8-8A92-4648-8EBF-194A0E09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01DE02-F059-DB4C-A129-F80E1E26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E21213-B581-A643-8C2C-8E482659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258E8-E4C7-444F-9840-9E47F5F156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499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6CD73-6135-9C48-9D0C-CCF9941B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2674BB-6448-BB48-AEC6-BF057A41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6B9EF6-98BA-3F42-B7A6-0EEA4181A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B018A6-3283-9A45-B1F8-42CFC7AFC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314171-A942-374C-8299-DCE04B24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1BE79A-1323-D74D-97A2-27C76302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8DBA4-51D9-BF43-A722-428234820C1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312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CA008-985A-554E-8349-39FCBFCB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59E7E3-55E2-EA42-BA34-97F00D8C0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953227-0311-BD4C-9443-0FA8CFED1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D33CDF-1BB2-DC4B-B64D-43943E37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B64541-52F2-444D-B817-E7032195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F5623B-0A0B-3744-8AE2-20009493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1D454-135F-2243-8E24-00C0394858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47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134E54-8FEB-8646-AF88-222F8FA388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r>
              <a:rPr lang="de-DE" altLang="de-DE"/>
              <a:t>www.che.de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4F61C7-BAF2-FF44-9451-289D98CB2D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CA28D6-3459-4B43-A289-44E5EB4FC9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7B5FBCD2-5503-7643-A761-7A7C7A29276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A0446B64-F830-194F-B050-406946589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8" y="1371600"/>
            <a:ext cx="797401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0BEA41-86BC-9744-A430-FA045797D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 um das Titelformat zu bearbeiten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15A1D22-C2AF-1848-889D-F27FFC0BA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04C3F83-4AF0-8D4D-8D77-1733BD68E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E13C019-3F61-B642-A518-64290EFA0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fld id="{8B611F7E-A526-0540-9288-744B05D9A2D1}" type="slidenum">
              <a:rPr lang="de-DE" altLang="de-DE" sz="1200" b="1"/>
              <a:pPr/>
              <a:t>‹Nr.›</a:t>
            </a:fld>
            <a:r>
              <a:rPr lang="de-DE" altLang="de-DE" sz="1200" b="1"/>
              <a:t>  Krebs, 15.01.01</a:t>
            </a:r>
            <a:r>
              <a:rPr lang="de-DE" altLang="de-DE" sz="120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Monotype Sorts" pitchFamily="2" charset="2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4000"/>
        <a:buFont typeface="Monotype Sort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4000"/>
        <a:buFont typeface="Monotype Sorts" pitchFamily="2" charset="2"/>
        <a:buChar char="*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Monotype Sorts" pitchFamily="2" charset="2"/>
        <a:buChar char="*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F36327C-B2B4-4948-8576-108175C9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073711D6-E5BE-F846-91A9-0AA174770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BBDE46B4-0251-F244-A1D6-2FBB6463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72433DD1-AAFE-8F42-8EBF-2A9B05C6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989" name="Rectangle 5">
            <a:extLst>
              <a:ext uri="{FF2B5EF4-FFF2-40B4-BE49-F238E27FC236}">
                <a16:creationId xmlns:a16="http://schemas.microsoft.com/office/drawing/2014/main" id="{3EDF316E-2E87-5043-B3A9-BD497D8A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5EA15B73-EAA7-114C-817C-88DCCAE4C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991" name="Rectangle 7">
            <a:extLst>
              <a:ext uri="{FF2B5EF4-FFF2-40B4-BE49-F238E27FC236}">
                <a16:creationId xmlns:a16="http://schemas.microsoft.com/office/drawing/2014/main" id="{D25EC382-0418-0142-A707-5B73C88D8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69992" name="Picture 8">
            <a:extLst>
              <a:ext uri="{FF2B5EF4-FFF2-40B4-BE49-F238E27FC236}">
                <a16:creationId xmlns:a16="http://schemas.microsoft.com/office/drawing/2014/main" id="{EF0F853F-97E0-664F-A5C4-340C059F90C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55738"/>
            <a:ext cx="791845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93" name="Rectangle 9">
            <a:extLst>
              <a:ext uri="{FF2B5EF4-FFF2-40B4-BE49-F238E27FC236}">
                <a16:creationId xmlns:a16="http://schemas.microsoft.com/office/drawing/2014/main" id="{CE9C7A41-7F68-074D-8D05-E11F4DFE3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69994" name="Rectangle 10">
            <a:extLst>
              <a:ext uri="{FF2B5EF4-FFF2-40B4-BE49-F238E27FC236}">
                <a16:creationId xmlns:a16="http://schemas.microsoft.com/office/drawing/2014/main" id="{306898BC-C4F9-614D-84AB-B03F503BE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SzPct val="120000"/>
            </a:pPr>
            <a:endParaRPr lang="de-DE" altLang="de-DE" sz="4000"/>
          </a:p>
        </p:txBody>
      </p:sp>
      <p:pic>
        <p:nvPicPr>
          <p:cNvPr id="169995" name="Picture 11">
            <a:extLst>
              <a:ext uri="{FF2B5EF4-FFF2-40B4-BE49-F238E27FC236}">
                <a16:creationId xmlns:a16="http://schemas.microsoft.com/office/drawing/2014/main" id="{5CAEDE13-88CC-A247-834E-FDF09643FD6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96" name="Rectangle 12">
            <a:extLst>
              <a:ext uri="{FF2B5EF4-FFF2-40B4-BE49-F238E27FC236}">
                <a16:creationId xmlns:a16="http://schemas.microsoft.com/office/drawing/2014/main" id="{25B9FA8A-00E4-FA44-867E-0838E346F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774B033-3281-4249-A808-BF2BEE8F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63842" name="Picture 2">
            <a:extLst>
              <a:ext uri="{FF2B5EF4-FFF2-40B4-BE49-F238E27FC236}">
                <a16:creationId xmlns:a16="http://schemas.microsoft.com/office/drawing/2014/main" id="{80C16FB8-5E12-C649-8FB6-FC0FFF27F09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7620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843" name="Object 3">
            <a:extLst>
              <a:ext uri="{FF2B5EF4-FFF2-40B4-BE49-F238E27FC236}">
                <a16:creationId xmlns:a16="http://schemas.microsoft.com/office/drawing/2014/main" id="{DD1696A1-8551-2F4B-9D3C-B3F3F2A69A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650875"/>
          <a:ext cx="2438400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650875"/>
                        <a:ext cx="2438400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4" name="Rectangle 4">
            <a:extLst>
              <a:ext uri="{FF2B5EF4-FFF2-40B4-BE49-F238E27FC236}">
                <a16:creationId xmlns:a16="http://schemas.microsoft.com/office/drawing/2014/main" id="{120D6CF8-186B-9543-8A0E-3D197FC6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5557838"/>
            <a:ext cx="8839200" cy="12954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wettbewerbliche Hochschule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63845" name="AutoShape 5">
            <a:extLst>
              <a:ext uri="{FF2B5EF4-FFF2-40B4-BE49-F238E27FC236}">
                <a16:creationId xmlns:a16="http://schemas.microsoft.com/office/drawing/2014/main" id="{BE61EC02-E1FE-AB42-835A-BE3AF739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908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Hochschul-</a:t>
            </a:r>
          </a:p>
          <a:p>
            <a:pPr algn="ctr"/>
            <a:r>
              <a:rPr lang="de-DE" altLang="de-DE"/>
              <a:t>zugang</a:t>
            </a:r>
            <a:endParaRPr lang="de-DE" altLang="de-DE" sz="2000"/>
          </a:p>
        </p:txBody>
      </p:sp>
      <p:sp>
        <p:nvSpPr>
          <p:cNvPr id="163846" name="AutoShape 6">
            <a:extLst>
              <a:ext uri="{FF2B5EF4-FFF2-40B4-BE49-F238E27FC236}">
                <a16:creationId xmlns:a16="http://schemas.microsoft.com/office/drawing/2014/main" id="{39493486-6404-554D-B687-EA09D4D35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687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CHE/START</a:t>
            </a:r>
          </a:p>
          <a:p>
            <a:pPr algn="ctr"/>
            <a:r>
              <a:rPr lang="de-DE" altLang="de-DE"/>
              <a:t>Studien-</a:t>
            </a:r>
          </a:p>
          <a:p>
            <a:pPr algn="ctr"/>
            <a:r>
              <a:rPr lang="de-DE" altLang="de-DE"/>
              <a:t>führer</a:t>
            </a:r>
            <a:endParaRPr lang="de-DE" altLang="de-DE" sz="2000"/>
          </a:p>
        </p:txBody>
      </p:sp>
    </p:spTree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60671FBC-6650-5A4D-BFF2-21DF1A19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59746" name="Picture 2">
            <a:extLst>
              <a:ext uri="{FF2B5EF4-FFF2-40B4-BE49-F238E27FC236}">
                <a16:creationId xmlns:a16="http://schemas.microsoft.com/office/drawing/2014/main" id="{7B1B0792-08BA-E64C-9D06-779BC3A2DC5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48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9" name="Rectangle 5">
            <a:extLst>
              <a:ext uri="{FF2B5EF4-FFF2-40B4-BE49-F238E27FC236}">
                <a16:creationId xmlns:a16="http://schemas.microsoft.com/office/drawing/2014/main" id="{D7CF485C-1318-7047-87EC-730AD45C4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5557838"/>
            <a:ext cx="8839200" cy="12954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profilierte Hochschule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59750" name="AutoShape 6">
            <a:extLst>
              <a:ext uri="{FF2B5EF4-FFF2-40B4-BE49-F238E27FC236}">
                <a16:creationId xmlns:a16="http://schemas.microsoft.com/office/drawing/2014/main" id="{FC7C8773-5733-8C4C-ADCD-9715EDF7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Leitbild</a:t>
            </a:r>
          </a:p>
        </p:txBody>
      </p:sp>
      <p:sp>
        <p:nvSpPr>
          <p:cNvPr id="159752" name="AutoShape 8">
            <a:extLst>
              <a:ext uri="{FF2B5EF4-FFF2-40B4-BE49-F238E27FC236}">
                <a16:creationId xmlns:a16="http://schemas.microsoft.com/office/drawing/2014/main" id="{1F2FB2F0-1F50-654D-A14F-82A2AB94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Strategie</a:t>
            </a:r>
          </a:p>
        </p:txBody>
      </p:sp>
      <p:graphicFrame>
        <p:nvGraphicFramePr>
          <p:cNvPr id="159753" name="Object 9">
            <a:extLst>
              <a:ext uri="{FF2B5EF4-FFF2-40B4-BE49-F238E27FC236}">
                <a16:creationId xmlns:a16="http://schemas.microsoft.com/office/drawing/2014/main" id="{20D7B1CA-5F06-F34E-A36C-616792AE20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2895600"/>
          <a:ext cx="2576513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4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95600"/>
                        <a:ext cx="2576513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C5893CB1-9217-464B-A1E3-50824AEB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74082" name="Picture 2">
            <a:extLst>
              <a:ext uri="{FF2B5EF4-FFF2-40B4-BE49-F238E27FC236}">
                <a16:creationId xmlns:a16="http://schemas.microsoft.com/office/drawing/2014/main" id="{900F3DE8-B106-024C-8DA2-95C5D5E17CD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48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083" name="Object 3">
            <a:extLst>
              <a:ext uri="{FF2B5EF4-FFF2-40B4-BE49-F238E27FC236}">
                <a16:creationId xmlns:a16="http://schemas.microsoft.com/office/drawing/2014/main" id="{5C576B44-2620-8641-971B-CC42FCCBB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500" y="1752600"/>
          <a:ext cx="25781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9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1752600"/>
                        <a:ext cx="257810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4" name="AutoShape 4">
            <a:extLst>
              <a:ext uri="{FF2B5EF4-FFF2-40B4-BE49-F238E27FC236}">
                <a16:creationId xmlns:a16="http://schemas.microsoft.com/office/drawing/2014/main" id="{B500F20A-E69D-CE46-963C-32ECFE57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9144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Controlling</a:t>
            </a:r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F3541A10-604A-8141-A72A-29CED8E59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5557838"/>
            <a:ext cx="8839200" cy="12954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wirtschaftliche Hochschule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74086" name="AutoShape 6">
            <a:extLst>
              <a:ext uri="{FF2B5EF4-FFF2-40B4-BE49-F238E27FC236}">
                <a16:creationId xmlns:a16="http://schemas.microsoft.com/office/drawing/2014/main" id="{AEC74F3C-E4A0-D84D-B12C-EB7686556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4330700"/>
            <a:ext cx="1979612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Studien-</a:t>
            </a:r>
          </a:p>
          <a:p>
            <a:pPr algn="ctr"/>
            <a:r>
              <a:rPr lang="de-DE" altLang="de-DE"/>
              <a:t>gebühren</a:t>
            </a:r>
          </a:p>
        </p:txBody>
      </p:sp>
      <p:sp>
        <p:nvSpPr>
          <p:cNvPr id="174087" name="AutoShape 7">
            <a:extLst>
              <a:ext uri="{FF2B5EF4-FFF2-40B4-BE49-F238E27FC236}">
                <a16:creationId xmlns:a16="http://schemas.microsoft.com/office/drawing/2014/main" id="{B8295CA2-7157-6A45-8B1B-E20DB13F0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2590800"/>
            <a:ext cx="1979612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Kosten- +</a:t>
            </a:r>
          </a:p>
          <a:p>
            <a:pPr algn="ctr"/>
            <a:r>
              <a:rPr lang="de-DE" altLang="de-DE"/>
              <a:t>Leistungs-</a:t>
            </a:r>
          </a:p>
          <a:p>
            <a:pPr algn="ctr"/>
            <a:r>
              <a:rPr lang="de-DE" altLang="de-DE"/>
              <a:t>rechnung</a:t>
            </a:r>
          </a:p>
        </p:txBody>
      </p:sp>
      <p:sp>
        <p:nvSpPr>
          <p:cNvPr id="174088" name="AutoShape 8">
            <a:extLst>
              <a:ext uri="{FF2B5EF4-FFF2-40B4-BE49-F238E27FC236}">
                <a16:creationId xmlns:a16="http://schemas.microsoft.com/office/drawing/2014/main" id="{662D3541-6F4F-9C42-876A-6073A5EC0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457200"/>
            <a:ext cx="1979612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Budgetierung</a:t>
            </a:r>
          </a:p>
        </p:txBody>
      </p:sp>
    </p:spTree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0B625FDF-B3C6-DB45-89CA-C49311A1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78178" name="Picture 2">
            <a:extLst>
              <a:ext uri="{FF2B5EF4-FFF2-40B4-BE49-F238E27FC236}">
                <a16:creationId xmlns:a16="http://schemas.microsoft.com/office/drawing/2014/main" id="{791BA480-0D5E-E347-B27F-64CC76A2777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79" name="Rectangle 3">
            <a:extLst>
              <a:ext uri="{FF2B5EF4-FFF2-40B4-BE49-F238E27FC236}">
                <a16:creationId xmlns:a16="http://schemas.microsoft.com/office/drawing/2014/main" id="{70EB581C-7534-1240-B4FE-C67BAA93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562600"/>
            <a:ext cx="8839200" cy="12954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internationale Hochschule</a:t>
            </a:r>
            <a:endParaRPr lang="de-DE" altLang="de-DE"/>
          </a:p>
        </p:txBody>
      </p:sp>
      <p:sp>
        <p:nvSpPr>
          <p:cNvPr id="178181" name="AutoShape 5">
            <a:extLst>
              <a:ext uri="{FF2B5EF4-FFF2-40B4-BE49-F238E27FC236}">
                <a16:creationId xmlns:a16="http://schemas.microsoft.com/office/drawing/2014/main" id="{CBBBC101-991F-E542-9281-ECFDE355C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207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Bildung vs.</a:t>
            </a:r>
            <a:br>
              <a:rPr lang="de-DE" altLang="de-DE"/>
            </a:br>
            <a:r>
              <a:rPr lang="de-DE" altLang="de-DE"/>
              <a:t>Ausbildung</a:t>
            </a:r>
          </a:p>
        </p:txBody>
      </p:sp>
      <p:sp>
        <p:nvSpPr>
          <p:cNvPr id="178182" name="AutoShape 6">
            <a:extLst>
              <a:ext uri="{FF2B5EF4-FFF2-40B4-BE49-F238E27FC236}">
                <a16:creationId xmlns:a16="http://schemas.microsoft.com/office/drawing/2014/main" id="{561EF91B-1E73-B34B-B6FA-F1C3F75B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495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Bachelor</a:t>
            </a:r>
          </a:p>
          <a:p>
            <a:pPr algn="ctr"/>
            <a:r>
              <a:rPr lang="de-DE" altLang="de-DE"/>
              <a:t>Master</a:t>
            </a:r>
          </a:p>
        </p:txBody>
      </p:sp>
      <p:graphicFrame>
        <p:nvGraphicFramePr>
          <p:cNvPr id="178183" name="Object 7">
            <a:extLst>
              <a:ext uri="{FF2B5EF4-FFF2-40B4-BE49-F238E27FC236}">
                <a16:creationId xmlns:a16="http://schemas.microsoft.com/office/drawing/2014/main" id="{21C5AABF-E64A-CB49-92F7-B1D2CD8029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304800"/>
          <a:ext cx="2576513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4800"/>
                        <a:ext cx="2576513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4" name="AutoShape 8">
            <a:extLst>
              <a:ext uri="{FF2B5EF4-FFF2-40B4-BE49-F238E27FC236}">
                <a16:creationId xmlns:a16="http://schemas.microsoft.com/office/drawing/2014/main" id="{EE2A533E-5F86-474C-91F3-2044F4154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576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Akkreditierung</a:t>
            </a:r>
          </a:p>
        </p:txBody>
      </p:sp>
    </p:spTree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3E252FB3-3525-4D40-A116-F5138C27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61794" name="Picture 2">
            <a:extLst>
              <a:ext uri="{FF2B5EF4-FFF2-40B4-BE49-F238E27FC236}">
                <a16:creationId xmlns:a16="http://schemas.microsoft.com/office/drawing/2014/main" id="{F7147A71-9FA4-4949-9810-23A91711337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5" name="Rectangle 3">
            <a:extLst>
              <a:ext uri="{FF2B5EF4-FFF2-40B4-BE49-F238E27FC236}">
                <a16:creationId xmlns:a16="http://schemas.microsoft.com/office/drawing/2014/main" id="{B424C8C1-67FC-E347-BCF7-4DAC409F2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562600"/>
            <a:ext cx="8839200" cy="12954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virtuelle Hochschule</a:t>
            </a:r>
            <a:endParaRPr lang="de-DE" altLang="de-DE"/>
          </a:p>
        </p:txBody>
      </p:sp>
      <p:graphicFrame>
        <p:nvGraphicFramePr>
          <p:cNvPr id="161796" name="Object 4">
            <a:extLst>
              <a:ext uri="{FF2B5EF4-FFF2-40B4-BE49-F238E27FC236}">
                <a16:creationId xmlns:a16="http://schemas.microsoft.com/office/drawing/2014/main" id="{D202B666-C09B-A945-9D8C-741CAFCE5D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257425"/>
          <a:ext cx="21209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57425"/>
                        <a:ext cx="212090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7" name="AutoShape 5">
            <a:extLst>
              <a:ext uri="{FF2B5EF4-FFF2-40B4-BE49-F238E27FC236}">
                <a16:creationId xmlns:a16="http://schemas.microsoft.com/office/drawing/2014/main" id="{CA2D2C89-2072-A046-89DB-A9165E03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207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Strategien</a:t>
            </a:r>
          </a:p>
        </p:txBody>
      </p:sp>
      <p:sp>
        <p:nvSpPr>
          <p:cNvPr id="161798" name="AutoShape 6">
            <a:extLst>
              <a:ext uri="{FF2B5EF4-FFF2-40B4-BE49-F238E27FC236}">
                <a16:creationId xmlns:a16="http://schemas.microsoft.com/office/drawing/2014/main" id="{A0F3E78F-F3FE-FD4E-ABEC-6165C3AF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495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Geschäfts-</a:t>
            </a:r>
          </a:p>
          <a:p>
            <a:pPr algn="ctr"/>
            <a:r>
              <a:rPr lang="de-DE" altLang="de-DE"/>
              <a:t>modelle</a:t>
            </a:r>
          </a:p>
        </p:txBody>
      </p:sp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244A2FAD-06C7-4949-A48C-1B7945BE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15FB50DD-32A5-2E47-9A28-2A12FC45F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F467D5B-F680-6442-AE85-648F8E3C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D6247A15-A807-A845-B83D-BC8D602D1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5779C98D-7CE4-BC48-8D8F-D01AB1CA4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id="{083986A3-F3ED-3741-AE29-27D5ACF1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511" name="Rectangle 7">
            <a:extLst>
              <a:ext uri="{FF2B5EF4-FFF2-40B4-BE49-F238E27FC236}">
                <a16:creationId xmlns:a16="http://schemas.microsoft.com/office/drawing/2014/main" id="{C30A727E-B467-7541-93C1-1C2B7DB6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49512" name="Picture 8">
            <a:extLst>
              <a:ext uri="{FF2B5EF4-FFF2-40B4-BE49-F238E27FC236}">
                <a16:creationId xmlns:a16="http://schemas.microsoft.com/office/drawing/2014/main" id="{04BE308B-1A73-C642-BB4C-AF4EE5546A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9184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14" name="Rectangle 10">
            <a:extLst>
              <a:ext uri="{FF2B5EF4-FFF2-40B4-BE49-F238E27FC236}">
                <a16:creationId xmlns:a16="http://schemas.microsoft.com/office/drawing/2014/main" id="{DAE16375-C73F-6949-B83D-1D2C3C1DB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515" name="Rectangle 11">
            <a:extLst>
              <a:ext uri="{FF2B5EF4-FFF2-40B4-BE49-F238E27FC236}">
                <a16:creationId xmlns:a16="http://schemas.microsoft.com/office/drawing/2014/main" id="{9E4FB8CC-0B26-FA44-8C45-F2012982A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916863" cy="1150938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Modellentwicklung + Umsetzung</a:t>
            </a:r>
            <a:endParaRPr lang="de-DE" altLang="de-DE"/>
          </a:p>
        </p:txBody>
      </p:sp>
      <p:sp>
        <p:nvSpPr>
          <p:cNvPr id="149516" name="Rectangle 12">
            <a:extLst>
              <a:ext uri="{FF2B5EF4-FFF2-40B4-BE49-F238E27FC236}">
                <a16:creationId xmlns:a16="http://schemas.microsoft.com/office/drawing/2014/main" id="{DC42D2A1-7317-414A-B761-9A5C44011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7916863" cy="1150938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Reformimpulse durch best-practice</a:t>
            </a:r>
          </a:p>
        </p:txBody>
      </p:sp>
      <p:sp>
        <p:nvSpPr>
          <p:cNvPr id="149517" name="Rectangle 13">
            <a:extLst>
              <a:ext uri="{FF2B5EF4-FFF2-40B4-BE49-F238E27FC236}">
                <a16:creationId xmlns:a16="http://schemas.microsoft.com/office/drawing/2014/main" id="{7403876D-AB29-D24F-BCD1-3D76E5E7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038600"/>
            <a:ext cx="7916863" cy="1150938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„Bodenhaftung“ des CHE</a:t>
            </a:r>
          </a:p>
        </p:txBody>
      </p:sp>
      <p:sp>
        <p:nvSpPr>
          <p:cNvPr id="149521" name="Rectangle 17">
            <a:extLst>
              <a:ext uri="{FF2B5EF4-FFF2-40B4-BE49-F238E27FC236}">
                <a16:creationId xmlns:a16="http://schemas.microsoft.com/office/drawing/2014/main" id="{ED7C46F8-A270-914B-A50E-C6D92245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0"/>
            <a:ext cx="7916863" cy="1150938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„agenda setting“ mit themenbezogener Strategie</a:t>
            </a:r>
            <a:br>
              <a:rPr lang="de-DE" altLang="de-DE" sz="2800" b="1">
                <a:solidFill>
                  <a:schemeClr val="bg1"/>
                </a:solidFill>
              </a:rPr>
            </a:br>
            <a:r>
              <a:rPr lang="de-DE" altLang="de-DE" sz="2800" b="1">
                <a:solidFill>
                  <a:schemeClr val="bg1"/>
                </a:solidFill>
              </a:rPr>
              <a:t>(Portfolio-Ansatz)</a:t>
            </a:r>
          </a:p>
        </p:txBody>
      </p:sp>
      <p:sp>
        <p:nvSpPr>
          <p:cNvPr id="149524" name="Rectangle 20">
            <a:extLst>
              <a:ext uri="{FF2B5EF4-FFF2-40B4-BE49-F238E27FC236}">
                <a16:creationId xmlns:a16="http://schemas.microsoft.com/office/drawing/2014/main" id="{45818AB1-8FE6-FD43-B48A-90D4BA34B35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4267200" cy="13716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de-DE" altLang="de-DE" sz="4800" b="1">
                <a:solidFill>
                  <a:schemeClr val="bg1"/>
                </a:solidFill>
              </a:rPr>
              <a:t>Organisations-</a:t>
            </a:r>
            <a:br>
              <a:rPr lang="de-DE" altLang="de-DE" sz="4800" b="1"/>
            </a:br>
            <a:r>
              <a:rPr lang="de-DE" altLang="de-DE" sz="4800" b="1">
                <a:solidFill>
                  <a:schemeClr val="bg1"/>
                </a:solidFill>
              </a:rPr>
              <a:t>entwicklung</a:t>
            </a:r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5" grpId="0" animBg="1" autoUpdateAnimBg="0"/>
      <p:bldP spid="149516" grpId="0" animBg="1" autoUpdateAnimBg="0"/>
      <p:bldP spid="149517" grpId="0" animBg="1" autoUpdateAnimBg="0"/>
      <p:bldP spid="14952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C3137CB-2CAF-F74B-A7E0-448DC6AC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44386" name="Picture 2">
            <a:extLst>
              <a:ext uri="{FF2B5EF4-FFF2-40B4-BE49-F238E27FC236}">
                <a16:creationId xmlns:a16="http://schemas.microsoft.com/office/drawing/2014/main" id="{3C471B1E-D891-484C-B7FB-93DBE4D5EE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5738"/>
            <a:ext cx="8597900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AECECCCC-D686-6340-843B-8C9986902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4000">
                <a:latin typeface="Arial" panose="020B0604020202020204" pitchFamily="34" charset="0"/>
              </a:rPr>
              <a:t>Organisationsentwicklungs-</a:t>
            </a:r>
            <a:br>
              <a:rPr lang="de-DE" altLang="de-DE" sz="4000">
                <a:latin typeface="Arial" panose="020B0604020202020204" pitchFamily="34" charset="0"/>
              </a:rPr>
            </a:br>
            <a:r>
              <a:rPr lang="de-DE" altLang="de-DE" sz="4000">
                <a:latin typeface="Arial" panose="020B0604020202020204" pitchFamily="34" charset="0"/>
              </a:rPr>
              <a:t>Portfolio</a:t>
            </a:r>
          </a:p>
        </p:txBody>
      </p:sp>
      <p:graphicFrame>
        <p:nvGraphicFramePr>
          <p:cNvPr id="144388" name="Object 4">
            <a:extLst>
              <a:ext uri="{FF2B5EF4-FFF2-40B4-BE49-F238E27FC236}">
                <a16:creationId xmlns:a16="http://schemas.microsoft.com/office/drawing/2014/main" id="{0B914DCE-3BA9-D840-A8BC-1CCF388DCAF7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1371600" y="1674813"/>
          <a:ext cx="7086600" cy="472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9" name="Dokument" r:id="rId4" imgW="18453100" imgH="12090400" progId="Word.Document.8">
                  <p:embed/>
                </p:oleObj>
              </mc:Choice>
              <mc:Fallback>
                <p:oleObj name="Dokument" r:id="rId4" imgW="18453100" imgH="12090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74813"/>
                        <a:ext cx="7086600" cy="472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904DE7E-6230-4542-AFAE-F6749206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45410" name="Picture 2">
            <a:extLst>
              <a:ext uri="{FF2B5EF4-FFF2-40B4-BE49-F238E27FC236}">
                <a16:creationId xmlns:a16="http://schemas.microsoft.com/office/drawing/2014/main" id="{F0E5F7DD-A021-5840-A37D-4646CAE4209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55738"/>
            <a:ext cx="7956550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519ED264-8AA3-1743-84A1-ADC0A2ED3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4000">
                <a:latin typeface="Arial" panose="020B0604020202020204" pitchFamily="34" charset="0"/>
              </a:rPr>
              <a:t>Beispiel Budgetierungsprojekte</a:t>
            </a:r>
          </a:p>
        </p:txBody>
      </p:sp>
      <p:graphicFrame>
        <p:nvGraphicFramePr>
          <p:cNvPr id="145412" name="Object 4">
            <a:extLst>
              <a:ext uri="{FF2B5EF4-FFF2-40B4-BE49-F238E27FC236}">
                <a16:creationId xmlns:a16="http://schemas.microsoft.com/office/drawing/2014/main" id="{616B5E89-5A48-CB42-BB53-1C2305E739DC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1454150" y="1466850"/>
          <a:ext cx="662940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3" name="Folie" r:id="rId4" imgW="4724400" imgH="3530600" progId="PowerPoint.Slide.8">
                  <p:embed/>
                </p:oleObj>
              </mc:Choice>
              <mc:Fallback>
                <p:oleObj name="Folie" r:id="rId4" imgW="4724400" imgH="3530600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1466850"/>
                        <a:ext cx="6629400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7D7F1A63-E548-3A42-90C7-899C38E9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46434" name="Picture 2">
            <a:extLst>
              <a:ext uri="{FF2B5EF4-FFF2-40B4-BE49-F238E27FC236}">
                <a16:creationId xmlns:a16="http://schemas.microsoft.com/office/drawing/2014/main" id="{EEB4B209-2894-1447-8749-532E864B7B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3388"/>
            <a:ext cx="8597900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5" name="Rectangle 3">
            <a:extLst>
              <a:ext uri="{FF2B5EF4-FFF2-40B4-BE49-F238E27FC236}">
                <a16:creationId xmlns:a16="http://schemas.microsoft.com/office/drawing/2014/main" id="{6B9DC93E-04F0-0943-A7A5-ECF8AA307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4000">
                <a:latin typeface="Arial" panose="020B0604020202020204" pitchFamily="34" charset="0"/>
              </a:rPr>
              <a:t>Aktuell bearbeitete Themen</a:t>
            </a:r>
          </a:p>
        </p:txBody>
      </p:sp>
      <p:graphicFrame>
        <p:nvGraphicFramePr>
          <p:cNvPr id="146436" name="Object 4">
            <a:extLst>
              <a:ext uri="{FF2B5EF4-FFF2-40B4-BE49-F238E27FC236}">
                <a16:creationId xmlns:a16="http://schemas.microsoft.com/office/drawing/2014/main" id="{9412DCA1-33E8-1A46-A3CA-3C1420A85435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876300" y="3525838"/>
          <a:ext cx="5524500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Dokument" r:id="rId4" imgW="34531300" imgH="24168100" progId="Word.Document.8">
                  <p:embed/>
                </p:oleObj>
              </mc:Choice>
              <mc:Fallback>
                <p:oleObj name="Dokument" r:id="rId4" imgW="34531300" imgH="241681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3525838"/>
                        <a:ext cx="5524500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7" name="Text Box 5">
            <a:extLst>
              <a:ext uri="{FF2B5EF4-FFF2-40B4-BE49-F238E27FC236}">
                <a16:creationId xmlns:a16="http://schemas.microsoft.com/office/drawing/2014/main" id="{801CFBF4-993B-E748-884B-375496225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2740025" cy="1327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Berichtswesen</a:t>
            </a:r>
          </a:p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Marketing</a:t>
            </a:r>
          </a:p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PPP, Technologietransfer</a:t>
            </a:r>
          </a:p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Organisationsstruktur</a:t>
            </a:r>
          </a:p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Virtualität</a:t>
            </a:r>
          </a:p>
        </p:txBody>
      </p:sp>
      <p:sp>
        <p:nvSpPr>
          <p:cNvPr id="146438" name="AutoShape 6">
            <a:extLst>
              <a:ext uri="{FF2B5EF4-FFF2-40B4-BE49-F238E27FC236}">
                <a16:creationId xmlns:a16="http://schemas.microsoft.com/office/drawing/2014/main" id="{98EF21EF-D6A0-0340-94C2-1A33337B0F94}"/>
              </a:ext>
            </a:extLst>
          </p:cNvPr>
          <p:cNvSpPr>
            <a:spLocks noChangeArrowheads="1"/>
          </p:cNvSpPr>
          <p:nvPr/>
        </p:nvSpPr>
        <p:spPr bwMode="auto">
          <a:xfrm rot="-994212">
            <a:off x="2198688" y="2809875"/>
            <a:ext cx="762000" cy="1295400"/>
          </a:xfrm>
          <a:prstGeom prst="down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78716002-B944-DC45-ABD3-A091D582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2057400"/>
            <a:ext cx="2392363" cy="838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Qualitätsmanagement</a:t>
            </a:r>
          </a:p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Kommunikation</a:t>
            </a:r>
          </a:p>
          <a:p>
            <a:endParaRPr lang="de-DE" altLang="de-DE" sz="1600" b="1">
              <a:latin typeface="Arial" panose="020B0604020202020204" pitchFamily="34" charset="0"/>
            </a:endParaRPr>
          </a:p>
        </p:txBody>
      </p:sp>
      <p:sp>
        <p:nvSpPr>
          <p:cNvPr id="146440" name="AutoShape 8">
            <a:extLst>
              <a:ext uri="{FF2B5EF4-FFF2-40B4-BE49-F238E27FC236}">
                <a16:creationId xmlns:a16="http://schemas.microsoft.com/office/drawing/2014/main" id="{F26DD082-81EA-A743-94DA-3B01420C61CD}"/>
              </a:ext>
            </a:extLst>
          </p:cNvPr>
          <p:cNvSpPr>
            <a:spLocks noChangeArrowheads="1"/>
          </p:cNvSpPr>
          <p:nvPr/>
        </p:nvSpPr>
        <p:spPr bwMode="auto">
          <a:xfrm rot="1850054">
            <a:off x="4738688" y="2705100"/>
            <a:ext cx="762000" cy="13716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502C7EC0-7A85-4846-8666-732CC1680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4724400"/>
            <a:ext cx="2141538" cy="10826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Budgetierung</a:t>
            </a:r>
          </a:p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Strategie-</a:t>
            </a:r>
            <a:br>
              <a:rPr lang="de-DE" altLang="de-DE" sz="1600" b="1">
                <a:latin typeface="Arial" panose="020B0604020202020204" pitchFamily="34" charset="0"/>
              </a:rPr>
            </a:br>
            <a:r>
              <a:rPr lang="de-DE" altLang="de-DE" sz="1600" b="1">
                <a:latin typeface="Arial" panose="020B0604020202020204" pitchFamily="34" charset="0"/>
              </a:rPr>
              <a:t> entwicklung</a:t>
            </a:r>
          </a:p>
          <a:p>
            <a:pPr>
              <a:buFontTx/>
              <a:buChar char="•"/>
            </a:pPr>
            <a:r>
              <a:rPr lang="de-DE" altLang="de-DE" sz="1600" b="1">
                <a:latin typeface="Arial" panose="020B0604020202020204" pitchFamily="34" charset="0"/>
              </a:rPr>
              <a:t>Zielvereinbarungen</a:t>
            </a:r>
          </a:p>
        </p:txBody>
      </p:sp>
      <p:sp>
        <p:nvSpPr>
          <p:cNvPr id="146442" name="AutoShape 10">
            <a:extLst>
              <a:ext uri="{FF2B5EF4-FFF2-40B4-BE49-F238E27FC236}">
                <a16:creationId xmlns:a16="http://schemas.microsoft.com/office/drawing/2014/main" id="{860BD2B4-AB7A-9840-948B-F409EEE3F961}"/>
              </a:ext>
            </a:extLst>
          </p:cNvPr>
          <p:cNvSpPr>
            <a:spLocks noChangeArrowheads="1"/>
          </p:cNvSpPr>
          <p:nvPr/>
        </p:nvSpPr>
        <p:spPr bwMode="auto">
          <a:xfrm rot="4143167">
            <a:off x="5334000" y="4724400"/>
            <a:ext cx="762000" cy="13716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CA691639-5092-484E-8AAC-3CD17225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F24D19FA-0D87-1842-B7AE-447361E70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76400"/>
            <a:ext cx="3581400" cy="4953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1">
              <a:solidFill>
                <a:schemeClr val="bg1"/>
              </a:solidFill>
            </a:endParaRP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48809CE9-CAE0-A547-9DE9-D8366D803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0ED6F004-14A1-A444-9F3D-302EAF910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685735F9-6A74-0E4D-8A82-2B63773CE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9E1E0831-C266-2E48-A767-49ECEFA9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F7E579DD-1A03-B945-8A02-906D9AE3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944" name="Rectangle 8">
            <a:extLst>
              <a:ext uri="{FF2B5EF4-FFF2-40B4-BE49-F238E27FC236}">
                <a16:creationId xmlns:a16="http://schemas.microsoft.com/office/drawing/2014/main" id="{2DA5E294-8B44-C44E-A94F-6E104AC6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945" name="Rectangle 9">
            <a:extLst>
              <a:ext uri="{FF2B5EF4-FFF2-40B4-BE49-F238E27FC236}">
                <a16:creationId xmlns:a16="http://schemas.microsoft.com/office/drawing/2014/main" id="{B92BA000-9D64-234C-B3CB-48B3651A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667000"/>
            <a:ext cx="2514600" cy="7620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agenda setting</a:t>
            </a:r>
            <a:endParaRPr lang="de-DE" altLang="de-DE"/>
          </a:p>
        </p:txBody>
      </p:sp>
      <p:sp>
        <p:nvSpPr>
          <p:cNvPr id="167946" name="Rectangle 10">
            <a:extLst>
              <a:ext uri="{FF2B5EF4-FFF2-40B4-BE49-F238E27FC236}">
                <a16:creationId xmlns:a16="http://schemas.microsoft.com/office/drawing/2014/main" id="{55C847A5-40BB-5E47-BB01-C32A0BCD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2514600" cy="9906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Informations-</a:t>
            </a:r>
          </a:p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167947" name="Oval 11">
            <a:extLst>
              <a:ext uri="{FF2B5EF4-FFF2-40B4-BE49-F238E27FC236}">
                <a16:creationId xmlns:a16="http://schemas.microsoft.com/office/drawing/2014/main" id="{BBB43838-A065-BD46-ACFA-13257E937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67000"/>
            <a:ext cx="2362200" cy="914400"/>
          </a:xfrm>
          <a:prstGeom prst="ellipse">
            <a:avLst/>
          </a:prstGeom>
          <a:solidFill>
            <a:srgbClr val="2674BA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>
                <a:solidFill>
                  <a:schemeClr val="bg1"/>
                </a:solidFill>
              </a:rPr>
              <a:t>Symposien</a:t>
            </a:r>
            <a:endParaRPr lang="de-DE" altLang="de-DE" sz="2000"/>
          </a:p>
          <a:p>
            <a:pPr algn="ctr"/>
            <a:r>
              <a:rPr lang="de-DE" altLang="de-DE" sz="2000">
                <a:solidFill>
                  <a:schemeClr val="bg1"/>
                </a:solidFill>
              </a:rPr>
              <a:t>Pressearbeit</a:t>
            </a:r>
            <a:endParaRPr lang="de-DE" altLang="de-DE"/>
          </a:p>
        </p:txBody>
      </p:sp>
      <p:sp>
        <p:nvSpPr>
          <p:cNvPr id="167948" name="Oval 12">
            <a:extLst>
              <a:ext uri="{FF2B5EF4-FFF2-40B4-BE49-F238E27FC236}">
                <a16:creationId xmlns:a16="http://schemas.microsoft.com/office/drawing/2014/main" id="{486C0395-073E-1743-A063-64ED790F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2362200" cy="922338"/>
          </a:xfrm>
          <a:prstGeom prst="ellipse">
            <a:avLst/>
          </a:prstGeom>
          <a:solidFill>
            <a:srgbClr val="2674BA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>
                <a:solidFill>
                  <a:schemeClr val="bg1"/>
                </a:solidFill>
              </a:rPr>
              <a:t>www.che.de</a:t>
            </a:r>
          </a:p>
          <a:p>
            <a:pPr algn="ctr"/>
            <a:r>
              <a:rPr lang="de-DE" altLang="de-DE" sz="2000">
                <a:solidFill>
                  <a:schemeClr val="bg1"/>
                </a:solidFill>
              </a:rPr>
              <a:t>checkup</a:t>
            </a:r>
          </a:p>
          <a:p>
            <a:pPr algn="ctr"/>
            <a:r>
              <a:rPr lang="de-DE" altLang="de-DE" sz="2000">
                <a:solidFill>
                  <a:schemeClr val="bg1"/>
                </a:solidFill>
              </a:rPr>
              <a:t>che.ckpoint</a:t>
            </a:r>
            <a:endParaRPr lang="de-DE" altLang="de-DE"/>
          </a:p>
        </p:txBody>
      </p:sp>
      <p:sp>
        <p:nvSpPr>
          <p:cNvPr id="167949" name="Oval 13">
            <a:extLst>
              <a:ext uri="{FF2B5EF4-FFF2-40B4-BE49-F238E27FC236}">
                <a16:creationId xmlns:a16="http://schemas.microsoft.com/office/drawing/2014/main" id="{C2052841-499F-5A4F-8C30-096054D7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715000"/>
            <a:ext cx="2362200" cy="838200"/>
          </a:xfrm>
          <a:prstGeom prst="ellipse">
            <a:avLst/>
          </a:prstGeom>
          <a:solidFill>
            <a:srgbClr val="2674BA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>
                <a:solidFill>
                  <a:schemeClr val="bg1"/>
                </a:solidFill>
              </a:rPr>
              <a:t>che.tboard</a:t>
            </a:r>
            <a:endParaRPr lang="de-DE" altLang="de-DE"/>
          </a:p>
        </p:txBody>
      </p:sp>
      <p:sp>
        <p:nvSpPr>
          <p:cNvPr id="167950" name="Rectangle 14">
            <a:extLst>
              <a:ext uri="{FF2B5EF4-FFF2-40B4-BE49-F238E27FC236}">
                <a16:creationId xmlns:a16="http://schemas.microsoft.com/office/drawing/2014/main" id="{210D1595-F9CE-1641-A6E9-38D2E2C00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38688"/>
            <a:ext cx="2514600" cy="8382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Weiterbildung</a:t>
            </a:r>
          </a:p>
        </p:txBody>
      </p:sp>
      <p:sp>
        <p:nvSpPr>
          <p:cNvPr id="167951" name="Oval 15">
            <a:extLst>
              <a:ext uri="{FF2B5EF4-FFF2-40B4-BE49-F238E27FC236}">
                <a16:creationId xmlns:a16="http://schemas.microsoft.com/office/drawing/2014/main" id="{910710B0-7FE8-F144-A6DE-982223E3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24400"/>
            <a:ext cx="2362200" cy="838200"/>
          </a:xfrm>
          <a:prstGeom prst="ellipse">
            <a:avLst/>
          </a:prstGeom>
          <a:solidFill>
            <a:srgbClr val="2674BA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>
                <a:solidFill>
                  <a:schemeClr val="bg1"/>
                </a:solidFill>
              </a:rPr>
              <a:t>Hochschulkurs</a:t>
            </a:r>
            <a:endParaRPr lang="de-DE" altLang="de-DE"/>
          </a:p>
        </p:txBody>
      </p:sp>
      <p:sp>
        <p:nvSpPr>
          <p:cNvPr id="167952" name="Rectangle 16">
            <a:extLst>
              <a:ext uri="{FF2B5EF4-FFF2-40B4-BE49-F238E27FC236}">
                <a16:creationId xmlns:a16="http://schemas.microsoft.com/office/drawing/2014/main" id="{39646EA3-29D0-B44E-BCBC-FD8224E12EC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04800" y="0"/>
            <a:ext cx="4267200" cy="12954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de-DE" altLang="de-DE" sz="4000" b="1">
                <a:solidFill>
                  <a:schemeClr val="bg1"/>
                </a:solidFill>
              </a:rPr>
              <a:t>Dialog &amp;</a:t>
            </a:r>
            <a:br>
              <a:rPr lang="de-DE" altLang="de-DE" sz="4000" b="1">
                <a:solidFill>
                  <a:schemeClr val="bg1"/>
                </a:solidFill>
              </a:rPr>
            </a:br>
            <a:r>
              <a:rPr lang="de-DE" altLang="de-DE" sz="4000" b="1">
                <a:solidFill>
                  <a:schemeClr val="bg1"/>
                </a:solidFill>
              </a:rPr>
              <a:t>Veranstaltungen</a:t>
            </a:r>
            <a:endParaRPr lang="de-DE" altLang="de-DE" sz="4800" b="1">
              <a:solidFill>
                <a:schemeClr val="bg1"/>
              </a:solidFill>
            </a:endParaRPr>
          </a:p>
        </p:txBody>
      </p:sp>
      <p:sp>
        <p:nvSpPr>
          <p:cNvPr id="167953" name="Rectangle 17">
            <a:extLst>
              <a:ext uri="{FF2B5EF4-FFF2-40B4-BE49-F238E27FC236}">
                <a16:creationId xmlns:a16="http://schemas.microsoft.com/office/drawing/2014/main" id="{A7A5BD6C-C400-494A-B1A6-CC47189B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5729288"/>
            <a:ext cx="2498725" cy="8382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Dialog</a:t>
            </a:r>
          </a:p>
        </p:txBody>
      </p:sp>
      <p:sp>
        <p:nvSpPr>
          <p:cNvPr id="167954" name="Rectangle 18">
            <a:extLst>
              <a:ext uri="{FF2B5EF4-FFF2-40B4-BE49-F238E27FC236}">
                <a16:creationId xmlns:a16="http://schemas.microsoft.com/office/drawing/2014/main" id="{266A9E32-B8DE-DB46-8FC6-984C269C8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57375"/>
            <a:ext cx="2035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>
                <a:solidFill>
                  <a:schemeClr val="bg1"/>
                </a:solidFill>
              </a:rPr>
              <a:t>Akzeptanz</a:t>
            </a:r>
            <a:endParaRPr lang="de-DE" altLang="de-DE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E35E9B76-617E-454B-B746-C5D557A9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E52AF8EA-7A13-0647-9A91-48872E4D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CBEBC33-8D30-C946-BB01-65D532482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5CDC88B-1152-0B48-A780-47834CF23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283C36D-5FD2-5045-88D3-3AEA81497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0538DD2-D4EA-A740-B431-EA069792F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D841591-6D42-E74E-91E0-86B5032C2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820D3CB1-2E72-0A46-9EE7-21647CDBC78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55738"/>
            <a:ext cx="791845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Rectangle 9">
            <a:extLst>
              <a:ext uri="{FF2B5EF4-FFF2-40B4-BE49-F238E27FC236}">
                <a16:creationId xmlns:a16="http://schemas.microsoft.com/office/drawing/2014/main" id="{71CEDD01-0C48-154B-ACCC-2D2D0E739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Geschichte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206C6882-004B-4546-A543-C0C606F39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120000"/>
            </a:pPr>
            <a:r>
              <a:rPr lang="de-DE" altLang="de-DE" sz="4000"/>
              <a:t>Centrum für Hochschulentwicklung gGmbH</a:t>
            </a:r>
          </a:p>
          <a:p>
            <a:pPr>
              <a:buSzPct val="120000"/>
            </a:pPr>
            <a:r>
              <a:rPr lang="de-DE" altLang="de-DE" sz="4000"/>
              <a:t>gegründet 1994</a:t>
            </a:r>
          </a:p>
          <a:p>
            <a:pPr>
              <a:buSzPct val="120000"/>
            </a:pPr>
            <a:r>
              <a:rPr lang="de-DE" altLang="de-DE" sz="4000"/>
              <a:t>Gesellschafter</a:t>
            </a:r>
            <a:endParaRPr lang="de-DE" altLang="de-DE"/>
          </a:p>
          <a:p>
            <a:pPr lvl="1">
              <a:buSzPct val="120000"/>
            </a:pPr>
            <a:r>
              <a:rPr lang="de-DE" altLang="de-DE" sz="3600"/>
              <a:t>Bertelsmann Stiftung</a:t>
            </a:r>
          </a:p>
          <a:p>
            <a:pPr lvl="1">
              <a:buSzPct val="120000"/>
            </a:pPr>
            <a:r>
              <a:rPr lang="de-DE" altLang="de-DE" sz="3600"/>
              <a:t>Stiftung zur Förderung der Hochschulrektorenkonferenz</a:t>
            </a:r>
          </a:p>
        </p:txBody>
      </p:sp>
      <p:pic>
        <p:nvPicPr>
          <p:cNvPr id="4107" name="Picture 11">
            <a:extLst>
              <a:ext uri="{FF2B5EF4-FFF2-40B4-BE49-F238E27FC236}">
                <a16:creationId xmlns:a16="http://schemas.microsoft.com/office/drawing/2014/main" id="{105B2F72-0D20-664F-8C38-E420A6655FC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128428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Rectangle 12">
            <a:extLst>
              <a:ext uri="{FF2B5EF4-FFF2-40B4-BE49-F238E27FC236}">
                <a16:creationId xmlns:a16="http://schemas.microsoft.com/office/drawing/2014/main" id="{8DF63BCD-50CB-F947-8BED-1BE03BF1A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26248E14-B071-AF4F-8682-F9521230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BF5DB3EF-F424-F94C-AFF0-3699C993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5961FEFE-6DC7-9D42-8623-574C30CC2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71CA21BE-A611-DE47-9B4E-53D664E18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B77CFE72-CE8D-EB4D-940F-F581F1E9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253F1DE0-EFE0-C146-AE37-4B55A922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56B2B97B-9824-A04B-B2DB-9914C5317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72040" name="Picture 8">
            <a:extLst>
              <a:ext uri="{FF2B5EF4-FFF2-40B4-BE49-F238E27FC236}">
                <a16:creationId xmlns:a16="http://schemas.microsoft.com/office/drawing/2014/main" id="{7C625F73-4F78-1C43-A28B-A8F3CABC09C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55738"/>
            <a:ext cx="791845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1" name="Rectangle 9">
            <a:extLst>
              <a:ext uri="{FF2B5EF4-FFF2-40B4-BE49-F238E27FC236}">
                <a16:creationId xmlns:a16="http://schemas.microsoft.com/office/drawing/2014/main" id="{1DF98A75-1BC3-F940-839A-8D5CA9DCC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de-DE" altLang="de-DE"/>
          </a:p>
        </p:txBody>
      </p:sp>
      <p:sp>
        <p:nvSpPr>
          <p:cNvPr id="172042" name="Rectangle 10">
            <a:extLst>
              <a:ext uri="{FF2B5EF4-FFF2-40B4-BE49-F238E27FC236}">
                <a16:creationId xmlns:a16="http://schemas.microsoft.com/office/drawing/2014/main" id="{267D6EBE-E8A1-F64D-AEB9-585ECBDD5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SzPct val="120000"/>
            </a:pPr>
            <a:endParaRPr lang="de-DE" altLang="de-DE" sz="4000"/>
          </a:p>
        </p:txBody>
      </p:sp>
      <p:pic>
        <p:nvPicPr>
          <p:cNvPr id="172043" name="Picture 11">
            <a:extLst>
              <a:ext uri="{FF2B5EF4-FFF2-40B4-BE49-F238E27FC236}">
                <a16:creationId xmlns:a16="http://schemas.microsoft.com/office/drawing/2014/main" id="{D7B87993-2A1A-AE46-8FB9-A679CB1FD71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4" name="Rectangle 12">
            <a:extLst>
              <a:ext uri="{FF2B5EF4-FFF2-40B4-BE49-F238E27FC236}">
                <a16:creationId xmlns:a16="http://schemas.microsoft.com/office/drawing/2014/main" id="{E67E916F-1830-AE4B-A3D9-7A491B44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1B38FC7E-BCB5-EB4D-B82C-E578039B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9205417E-608D-8A46-BE51-9B16DF127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3B453E4-EC3C-2441-9C5C-B07F297C6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3DFA6793-6145-E540-9EED-6EC9C239E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2F2AE5C0-9FEB-134A-99E6-19221AA69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E3443DE3-4B62-DE4C-8B26-727A575A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05926E31-4A51-9F44-8337-9A931755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9336" name="Picture 8">
            <a:extLst>
              <a:ext uri="{FF2B5EF4-FFF2-40B4-BE49-F238E27FC236}">
                <a16:creationId xmlns:a16="http://schemas.microsoft.com/office/drawing/2014/main" id="{7A007E9C-E0DB-7E44-A9A4-D5DBFE01F5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55738"/>
            <a:ext cx="791845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7" name="Rectangle 9">
            <a:extLst>
              <a:ext uri="{FF2B5EF4-FFF2-40B4-BE49-F238E27FC236}">
                <a16:creationId xmlns:a16="http://schemas.microsoft.com/office/drawing/2014/main" id="{9F217EF8-C3DE-5843-82A0-FCFC719B1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049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6000"/>
              </a:lnSpc>
              <a:buClr>
                <a:schemeClr val="accent1"/>
              </a:buClr>
              <a:buSzPct val="150000"/>
              <a:buFont typeface="Monotype Sorts" pitchFamily="2" charset="2"/>
              <a:buNone/>
            </a:pPr>
            <a:r>
              <a:rPr lang="de-DE" altLang="de-DE"/>
              <a:t>Mitarbeiter des </a:t>
            </a:r>
          </a:p>
        </p:txBody>
      </p:sp>
      <p:sp>
        <p:nvSpPr>
          <p:cNvPr id="99338" name="Rectangle 10">
            <a:extLst>
              <a:ext uri="{FF2B5EF4-FFF2-40B4-BE49-F238E27FC236}">
                <a16:creationId xmlns:a16="http://schemas.microsoft.com/office/drawing/2014/main" id="{69124B53-D042-4E49-9E7A-BB59E379B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altLang="de-DE" sz="4000"/>
              <a:t>Stand 1. Dezember 2000</a:t>
            </a:r>
          </a:p>
          <a:p>
            <a:pPr lvl="1"/>
            <a:r>
              <a:rPr lang="de-DE" altLang="de-DE" sz="3600"/>
              <a:t>24 Mitarbeiter </a:t>
            </a:r>
          </a:p>
          <a:p>
            <a:pPr lvl="2">
              <a:buSzPct val="65000"/>
            </a:pPr>
            <a:r>
              <a:rPr lang="de-DE" altLang="de-DE" sz="3200"/>
              <a:t>16 Referenten</a:t>
            </a:r>
          </a:p>
          <a:p>
            <a:pPr lvl="2">
              <a:buSzPct val="65000"/>
            </a:pPr>
            <a:r>
              <a:rPr lang="de-DE" altLang="de-DE" sz="3200"/>
              <a:t>6,5 Sekretärinnen</a:t>
            </a:r>
          </a:p>
          <a:p>
            <a:pPr lvl="2">
              <a:buSzPct val="65000"/>
            </a:pPr>
            <a:r>
              <a:rPr lang="de-DE" altLang="de-DE" sz="3200"/>
              <a:t>1 Leiter</a:t>
            </a:r>
          </a:p>
          <a:p>
            <a:pPr lvl="2">
              <a:buSzPct val="65000"/>
            </a:pPr>
            <a:r>
              <a:rPr lang="de-DE" altLang="de-DE" sz="3200"/>
              <a:t>zahlreiche Praktikanten, studentische Hilfskräfte, Azubi</a:t>
            </a:r>
            <a:endParaRPr lang="de-DE" altLang="de-DE"/>
          </a:p>
        </p:txBody>
      </p:sp>
      <p:pic>
        <p:nvPicPr>
          <p:cNvPr id="99339" name="Picture 11">
            <a:extLst>
              <a:ext uri="{FF2B5EF4-FFF2-40B4-BE49-F238E27FC236}">
                <a16:creationId xmlns:a16="http://schemas.microsoft.com/office/drawing/2014/main" id="{D2801CEA-0352-4440-850A-2D7E622C428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128428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40" name="Rectangle 12">
            <a:extLst>
              <a:ext uri="{FF2B5EF4-FFF2-40B4-BE49-F238E27FC236}">
                <a16:creationId xmlns:a16="http://schemas.microsoft.com/office/drawing/2014/main" id="{76A4F6BC-CB03-6C46-A102-B559EA4D6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CC1EC4B3-9B01-864A-9C34-CFA2AB02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2664F6B6-6B22-EA4E-ADBB-7E65203A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3E05DB79-E94D-1744-B4F0-AB45D52C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C9CFA888-1F0A-954F-9E3D-F2B2F108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D412596D-4E50-5247-ABB1-F6F771625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894" name="Rectangle 6">
            <a:extLst>
              <a:ext uri="{FF2B5EF4-FFF2-40B4-BE49-F238E27FC236}">
                <a16:creationId xmlns:a16="http://schemas.microsoft.com/office/drawing/2014/main" id="{94C9EF07-B1E8-EA43-9F65-A6F912055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18A41985-15AE-6A48-B82A-855661007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65896" name="Picture 8">
            <a:extLst>
              <a:ext uri="{FF2B5EF4-FFF2-40B4-BE49-F238E27FC236}">
                <a16:creationId xmlns:a16="http://schemas.microsoft.com/office/drawing/2014/main" id="{7A35CCEA-6F2E-F245-B8C5-AF05F275B9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9184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7" name="Rectangle 9">
            <a:extLst>
              <a:ext uri="{FF2B5EF4-FFF2-40B4-BE49-F238E27FC236}">
                <a16:creationId xmlns:a16="http://schemas.microsoft.com/office/drawing/2014/main" id="{AD8D0BDC-AFDE-7345-AC47-C18DB522C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5105400" cy="1104900"/>
          </a:xfrm>
          <a:noFill/>
          <a:ln/>
        </p:spPr>
        <p:txBody>
          <a:bodyPr/>
          <a:lstStyle/>
          <a:p>
            <a:r>
              <a:rPr lang="de-DE" altLang="de-DE"/>
              <a:t>Etat 2000/2001</a:t>
            </a:r>
          </a:p>
        </p:txBody>
      </p:sp>
      <p:sp>
        <p:nvSpPr>
          <p:cNvPr id="165898" name="Rectangle 10">
            <a:extLst>
              <a:ext uri="{FF2B5EF4-FFF2-40B4-BE49-F238E27FC236}">
                <a16:creationId xmlns:a16="http://schemas.microsoft.com/office/drawing/2014/main" id="{DB933461-7860-404D-B27B-7957B8A12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899" name="Rectangle 11">
            <a:extLst>
              <a:ext uri="{FF2B5EF4-FFF2-40B4-BE49-F238E27FC236}">
                <a16:creationId xmlns:a16="http://schemas.microsoft.com/office/drawing/2014/main" id="{D40F81FA-419F-3B46-B23E-76236BB1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0"/>
            <a:ext cx="4498975" cy="1150938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Bertelsmann Stiftung</a:t>
            </a:r>
            <a:endParaRPr lang="de-DE" altLang="de-DE"/>
          </a:p>
        </p:txBody>
      </p:sp>
      <p:sp>
        <p:nvSpPr>
          <p:cNvPr id="165900" name="Rectangle 12">
            <a:extLst>
              <a:ext uri="{FF2B5EF4-FFF2-40B4-BE49-F238E27FC236}">
                <a16:creationId xmlns:a16="http://schemas.microsoft.com/office/drawing/2014/main" id="{004E110B-EEA6-794D-B7F3-51D752B87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19400"/>
            <a:ext cx="4498975" cy="1150938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Fremdmittel</a:t>
            </a:r>
          </a:p>
        </p:txBody>
      </p:sp>
      <p:sp>
        <p:nvSpPr>
          <p:cNvPr id="165901" name="Rectangle 13">
            <a:extLst>
              <a:ext uri="{FF2B5EF4-FFF2-40B4-BE49-F238E27FC236}">
                <a16:creationId xmlns:a16="http://schemas.microsoft.com/office/drawing/2014/main" id="{62999850-9B88-ED4B-A4E1-89DBAE192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91000"/>
            <a:ext cx="4498975" cy="1150938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Rücklagen</a:t>
            </a:r>
          </a:p>
        </p:txBody>
      </p:sp>
      <p:sp>
        <p:nvSpPr>
          <p:cNvPr id="165907" name="Oval 19">
            <a:extLst>
              <a:ext uri="{FF2B5EF4-FFF2-40B4-BE49-F238E27FC236}">
                <a16:creationId xmlns:a16="http://schemas.microsoft.com/office/drawing/2014/main" id="{1D78B6B7-A1F6-804E-8C65-DF9327D3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524000"/>
            <a:ext cx="2159000" cy="1150938"/>
          </a:xfrm>
          <a:prstGeom prst="ellipse">
            <a:avLst/>
          </a:prstGeom>
          <a:solidFill>
            <a:srgbClr val="2674BA">
              <a:alpha val="50000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3.800</a:t>
            </a:r>
          </a:p>
          <a:p>
            <a:pPr algn="ctr"/>
            <a:r>
              <a:rPr lang="de-DE" altLang="de-DE"/>
              <a:t>70%</a:t>
            </a:r>
          </a:p>
        </p:txBody>
      </p:sp>
      <p:sp>
        <p:nvSpPr>
          <p:cNvPr id="165908" name="Oval 20">
            <a:extLst>
              <a:ext uri="{FF2B5EF4-FFF2-40B4-BE49-F238E27FC236}">
                <a16:creationId xmlns:a16="http://schemas.microsoft.com/office/drawing/2014/main" id="{9DC91BB3-00CC-1842-808F-601ECF995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95600"/>
            <a:ext cx="2159000" cy="1150938"/>
          </a:xfrm>
          <a:prstGeom prst="ellipse">
            <a:avLst/>
          </a:prstGeom>
          <a:solidFill>
            <a:srgbClr val="2674BA">
              <a:alpha val="50000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1.300</a:t>
            </a:r>
          </a:p>
          <a:p>
            <a:pPr algn="ctr"/>
            <a:r>
              <a:rPr lang="de-DE" altLang="de-DE"/>
              <a:t>24%</a:t>
            </a:r>
          </a:p>
        </p:txBody>
      </p:sp>
      <p:sp>
        <p:nvSpPr>
          <p:cNvPr id="165909" name="Oval 21">
            <a:extLst>
              <a:ext uri="{FF2B5EF4-FFF2-40B4-BE49-F238E27FC236}">
                <a16:creationId xmlns:a16="http://schemas.microsoft.com/office/drawing/2014/main" id="{274705BE-C778-4C46-8D61-4EA6FE08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267200"/>
            <a:ext cx="2159000" cy="1150938"/>
          </a:xfrm>
          <a:prstGeom prst="ellipse">
            <a:avLst/>
          </a:prstGeom>
          <a:solidFill>
            <a:srgbClr val="2674BA">
              <a:alpha val="50000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300</a:t>
            </a:r>
          </a:p>
          <a:p>
            <a:pPr algn="ctr"/>
            <a:r>
              <a:rPr lang="de-DE" altLang="de-DE"/>
              <a:t>5%</a:t>
            </a:r>
          </a:p>
        </p:txBody>
      </p:sp>
      <p:sp>
        <p:nvSpPr>
          <p:cNvPr id="165910" name="Oval 22">
            <a:extLst>
              <a:ext uri="{FF2B5EF4-FFF2-40B4-BE49-F238E27FC236}">
                <a16:creationId xmlns:a16="http://schemas.microsoft.com/office/drawing/2014/main" id="{3F8F175A-6EB6-304D-A222-3D4EC8E72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562600"/>
            <a:ext cx="2159000" cy="1150938"/>
          </a:xfrm>
          <a:prstGeom prst="ellipse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bg1"/>
                </a:solidFill>
              </a:rPr>
              <a:t>5.400</a:t>
            </a:r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 animBg="1" autoUpdateAnimBg="0"/>
      <p:bldP spid="165900" grpId="0" animBg="1" autoUpdateAnimBg="0"/>
      <p:bldP spid="165901" grpId="0" animBg="1" autoUpdateAnimBg="0"/>
      <p:bldP spid="165907" grpId="0" animBg="1" autoUpdateAnimBg="0"/>
      <p:bldP spid="165908" grpId="0" animBg="1" autoUpdateAnimBg="0"/>
      <p:bldP spid="165909" grpId="0" animBg="1" autoUpdateAnimBg="0"/>
      <p:bldP spid="1659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DC5984CE-81B7-E14D-884B-F9D534E1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B41A4DBD-7F61-7248-B05F-C6B325664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05B9B617-4C1F-AC40-96FB-55777413F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21EBC46C-21D0-8148-9080-07A5F38F1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30F4182B-9712-7146-AF5E-5F3DA3894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5B5DD98D-70EE-2941-A951-CE563218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247" name="Rectangle 7">
            <a:extLst>
              <a:ext uri="{FF2B5EF4-FFF2-40B4-BE49-F238E27FC236}">
                <a16:creationId xmlns:a16="http://schemas.microsoft.com/office/drawing/2014/main" id="{F582567E-C4E2-B344-BAE3-BDD37165D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38248" name="Picture 8">
            <a:extLst>
              <a:ext uri="{FF2B5EF4-FFF2-40B4-BE49-F238E27FC236}">
                <a16:creationId xmlns:a16="http://schemas.microsoft.com/office/drawing/2014/main" id="{08DCB9E9-E520-A542-A0C6-E9E37DAF28E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9184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9" name="Rectangle 9">
            <a:extLst>
              <a:ext uri="{FF2B5EF4-FFF2-40B4-BE49-F238E27FC236}">
                <a16:creationId xmlns:a16="http://schemas.microsoft.com/office/drawing/2014/main" id="{E6D47FEF-039C-2049-A184-A4BC10311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4876800" cy="1104900"/>
          </a:xfrm>
          <a:noFill/>
          <a:ln/>
        </p:spPr>
        <p:txBody>
          <a:bodyPr/>
          <a:lstStyle/>
          <a:p>
            <a:r>
              <a:rPr lang="de-DE" altLang="de-DE"/>
              <a:t>Arbeitsbereiche</a:t>
            </a:r>
          </a:p>
        </p:txBody>
      </p:sp>
      <p:sp>
        <p:nvSpPr>
          <p:cNvPr id="138251" name="Rectangle 11">
            <a:extLst>
              <a:ext uri="{FF2B5EF4-FFF2-40B4-BE49-F238E27FC236}">
                <a16:creationId xmlns:a16="http://schemas.microsoft.com/office/drawing/2014/main" id="{AF4905B3-B86A-194C-965C-1F495217E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8252" name="Rectangle 12">
            <a:extLst>
              <a:ext uri="{FF2B5EF4-FFF2-40B4-BE49-F238E27FC236}">
                <a16:creationId xmlns:a16="http://schemas.microsoft.com/office/drawing/2014/main" id="{1A4124A6-4DA5-4A49-9A30-49E51B3C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0"/>
            <a:ext cx="2698750" cy="11509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Denkfabrik</a:t>
            </a:r>
            <a:endParaRPr lang="de-DE" altLang="de-DE"/>
          </a:p>
        </p:txBody>
      </p:sp>
      <p:sp>
        <p:nvSpPr>
          <p:cNvPr id="138253" name="Rectangle 13">
            <a:extLst>
              <a:ext uri="{FF2B5EF4-FFF2-40B4-BE49-F238E27FC236}">
                <a16:creationId xmlns:a16="http://schemas.microsoft.com/office/drawing/2014/main" id="{8BFB94AA-C933-324D-A72F-F635D2C0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00400"/>
            <a:ext cx="2698750" cy="11509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Organisations-</a:t>
            </a:r>
          </a:p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entwicklung</a:t>
            </a:r>
          </a:p>
        </p:txBody>
      </p:sp>
      <p:sp>
        <p:nvSpPr>
          <p:cNvPr id="138254" name="Rectangle 14">
            <a:extLst>
              <a:ext uri="{FF2B5EF4-FFF2-40B4-BE49-F238E27FC236}">
                <a16:creationId xmlns:a16="http://schemas.microsoft.com/office/drawing/2014/main" id="{F811BB2A-FE8A-E746-92A4-F0EEA054C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00600"/>
            <a:ext cx="2698750" cy="11509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Dialog &amp;</a:t>
            </a:r>
          </a:p>
          <a:p>
            <a:pPr algn="ctr"/>
            <a:r>
              <a:rPr lang="de-DE" altLang="de-DE" sz="2800" b="1">
                <a:solidFill>
                  <a:schemeClr val="bg1"/>
                </a:solidFill>
              </a:rPr>
              <a:t>Veranstaltungen</a:t>
            </a:r>
          </a:p>
        </p:txBody>
      </p:sp>
      <p:sp>
        <p:nvSpPr>
          <p:cNvPr id="138282" name="Text Box 42">
            <a:extLst>
              <a:ext uri="{FF2B5EF4-FFF2-40B4-BE49-F238E27FC236}">
                <a16:creationId xmlns:a16="http://schemas.microsoft.com/office/drawing/2014/main" id="{F63BA597-20D4-3D46-9521-420D2C75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473200"/>
            <a:ext cx="4591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/>
              <a:t>grundlegende Modelle, </a:t>
            </a:r>
          </a:p>
          <a:p>
            <a:r>
              <a:rPr lang="de-DE" altLang="de-DE" sz="2800"/>
              <a:t>gutachterliche Stellungnahmen</a:t>
            </a:r>
            <a:endParaRPr lang="de-DE" altLang="de-DE"/>
          </a:p>
        </p:txBody>
      </p:sp>
      <p:sp>
        <p:nvSpPr>
          <p:cNvPr id="138284" name="Text Box 44">
            <a:extLst>
              <a:ext uri="{FF2B5EF4-FFF2-40B4-BE49-F238E27FC236}">
                <a16:creationId xmlns:a16="http://schemas.microsoft.com/office/drawing/2014/main" id="{CEFCF62A-671E-9445-92EE-E05729887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3149600"/>
            <a:ext cx="4197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/>
              <a:t>gemeinsame Entwicklungen</a:t>
            </a:r>
          </a:p>
          <a:p>
            <a:r>
              <a:rPr lang="de-DE" altLang="de-DE" sz="2800"/>
              <a:t>mit Hochschulen</a:t>
            </a:r>
            <a:endParaRPr lang="de-DE" altLang="de-DE"/>
          </a:p>
        </p:txBody>
      </p:sp>
      <p:sp>
        <p:nvSpPr>
          <p:cNvPr id="138285" name="Text Box 45">
            <a:extLst>
              <a:ext uri="{FF2B5EF4-FFF2-40B4-BE49-F238E27FC236}">
                <a16:creationId xmlns:a16="http://schemas.microsoft.com/office/drawing/2014/main" id="{6A02DC27-D23A-624E-960A-BC93EECE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749800"/>
            <a:ext cx="40036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/>
              <a:t>Symposien, Publikationen,</a:t>
            </a:r>
          </a:p>
          <a:p>
            <a:r>
              <a:rPr lang="de-DE" altLang="de-DE" sz="2800"/>
              <a:t>Öffentlichkeitsarbeit,</a:t>
            </a:r>
          </a:p>
          <a:p>
            <a:r>
              <a:rPr lang="de-DE" altLang="de-DE" sz="2800"/>
              <a:t>Weiterbildung</a:t>
            </a:r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2" grpId="0" animBg="1" autoUpdateAnimBg="0"/>
      <p:bldP spid="138253" grpId="0" animBg="1" autoUpdateAnimBg="0"/>
      <p:bldP spid="138254" grpId="0" animBg="1" autoUpdateAnimBg="0"/>
      <p:bldP spid="138282" grpId="0" autoUpdateAnimBg="0"/>
      <p:bldP spid="138284" grpId="0" autoUpdateAnimBg="0"/>
      <p:bldP spid="1382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52C4588-3E58-2E4C-A267-A3634B2A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E0187D16-340A-974F-9162-057D7DEE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0C19DEB-991B-084C-9E24-6B44E991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1ED86D31-CB91-2E4F-8073-DC591B29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72099077-4213-BE40-9D0D-D88D730F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C403E01D-6F53-6A47-B4C6-8F7E694E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8E042094-1121-9246-9A81-0BF53B2E7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53608" name="Picture 8">
            <a:extLst>
              <a:ext uri="{FF2B5EF4-FFF2-40B4-BE49-F238E27FC236}">
                <a16:creationId xmlns:a16="http://schemas.microsoft.com/office/drawing/2014/main" id="{33071EE6-5C5D-954B-BBC0-7F0F51DBA8E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55738"/>
            <a:ext cx="791845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0" name="Rectangle 10">
            <a:extLst>
              <a:ext uri="{FF2B5EF4-FFF2-40B4-BE49-F238E27FC236}">
                <a16:creationId xmlns:a16="http://schemas.microsoft.com/office/drawing/2014/main" id="{C92F6099-38F2-6949-B52D-FDEC5D615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53611" name="Picture 11">
            <a:extLst>
              <a:ext uri="{FF2B5EF4-FFF2-40B4-BE49-F238E27FC236}">
                <a16:creationId xmlns:a16="http://schemas.microsoft.com/office/drawing/2014/main" id="{E2A4948C-F19B-1D42-AA8B-BF2D30BCAC1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675" y="1447800"/>
            <a:ext cx="3065463" cy="4876800"/>
          </a:xfrm>
        </p:spPr>
      </p:pic>
      <p:sp>
        <p:nvSpPr>
          <p:cNvPr id="153613" name="Rectangle 13">
            <a:extLst>
              <a:ext uri="{FF2B5EF4-FFF2-40B4-BE49-F238E27FC236}">
                <a16:creationId xmlns:a16="http://schemas.microsoft.com/office/drawing/2014/main" id="{6E639AF1-2694-F948-B2A8-92BB83E5607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28600" y="0"/>
            <a:ext cx="3581400" cy="11049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de-DE" altLang="de-DE" sz="4800" b="1">
                <a:solidFill>
                  <a:schemeClr val="bg1"/>
                </a:solidFill>
              </a:rPr>
              <a:t>Denkfabrik</a:t>
            </a:r>
            <a:endParaRPr lang="de-DE" altLang="de-DE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1">
            <a:extLst>
              <a:ext uri="{FF2B5EF4-FFF2-40B4-BE49-F238E27FC236}">
                <a16:creationId xmlns:a16="http://schemas.microsoft.com/office/drawing/2014/main" id="{FC2621A5-A342-7748-8F99-01788458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55650" name="Picture 2">
            <a:extLst>
              <a:ext uri="{FF2B5EF4-FFF2-40B4-BE49-F238E27FC236}">
                <a16:creationId xmlns:a16="http://schemas.microsoft.com/office/drawing/2014/main" id="{2C712BB8-B6E5-0B46-8345-910D3A3A7EB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1" name="Rectangle 3">
            <a:extLst>
              <a:ext uri="{FF2B5EF4-FFF2-40B4-BE49-F238E27FC236}">
                <a16:creationId xmlns:a16="http://schemas.microsoft.com/office/drawing/2014/main" id="{7CD398C5-1BEC-E842-92A2-F90A4E142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562600"/>
            <a:ext cx="8839200" cy="12954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entfesselte Hochschule</a:t>
            </a:r>
            <a:endParaRPr lang="de-DE" altLang="de-DE"/>
          </a:p>
        </p:txBody>
      </p:sp>
      <p:graphicFrame>
        <p:nvGraphicFramePr>
          <p:cNvPr id="155652" name="Object 4">
            <a:extLst>
              <a:ext uri="{FF2B5EF4-FFF2-40B4-BE49-F238E27FC236}">
                <a16:creationId xmlns:a16="http://schemas.microsoft.com/office/drawing/2014/main" id="{C5F818C3-9BD0-0A4A-9743-895A9A3CC4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8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>
            <a:extLst>
              <a:ext uri="{FF2B5EF4-FFF2-40B4-BE49-F238E27FC236}">
                <a16:creationId xmlns:a16="http://schemas.microsoft.com/office/drawing/2014/main" id="{BB1A9855-C5DE-D440-8127-4205322E5A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362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4" name="Object 6">
            <a:extLst>
              <a:ext uri="{FF2B5EF4-FFF2-40B4-BE49-F238E27FC236}">
                <a16:creationId xmlns:a16="http://schemas.microsoft.com/office/drawing/2014/main" id="{15002F46-4694-B14F-978A-C543DB24B0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209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9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5" name="Object 7">
            <a:extLst>
              <a:ext uri="{FF2B5EF4-FFF2-40B4-BE49-F238E27FC236}">
                <a16:creationId xmlns:a16="http://schemas.microsoft.com/office/drawing/2014/main" id="{D8F989FA-29B4-5A49-8BC3-76A2A4C2C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38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0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6" name="Object 8">
            <a:extLst>
              <a:ext uri="{FF2B5EF4-FFF2-40B4-BE49-F238E27FC236}">
                <a16:creationId xmlns:a16="http://schemas.microsoft.com/office/drawing/2014/main" id="{ED18F62E-D3C1-AC41-85E9-C99510BB5C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1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7" name="Object 9">
            <a:extLst>
              <a:ext uri="{FF2B5EF4-FFF2-40B4-BE49-F238E27FC236}">
                <a16:creationId xmlns:a16="http://schemas.microsoft.com/office/drawing/2014/main" id="{CAAA1984-1043-B849-9211-14D257A54F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3500" y="3733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2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733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8" name="Object 10">
            <a:extLst>
              <a:ext uri="{FF2B5EF4-FFF2-40B4-BE49-F238E27FC236}">
                <a16:creationId xmlns:a16="http://schemas.microsoft.com/office/drawing/2014/main" id="{035A0348-CAB6-494C-9B7F-B7DBEB0F09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8100" y="3733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3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733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9" name="Object 11">
            <a:extLst>
              <a:ext uri="{FF2B5EF4-FFF2-40B4-BE49-F238E27FC236}">
                <a16:creationId xmlns:a16="http://schemas.microsoft.com/office/drawing/2014/main" id="{63753FA5-E0BE-3449-8E8B-EF60259101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250" y="1905000"/>
          <a:ext cx="175895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4" name="Clip" r:id="rId19" imgW="17589500" imgH="15532100" progId="MS_ClipArt_Gallery.2">
                  <p:embed/>
                </p:oleObj>
              </mc:Choice>
              <mc:Fallback>
                <p:oleObj name="Clip" r:id="rId19" imgW="17589500" imgH="155321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1905000"/>
                        <a:ext cx="175895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60" name="Text Box 12">
            <a:extLst>
              <a:ext uri="{FF2B5EF4-FFF2-40B4-BE49-F238E27FC236}">
                <a16:creationId xmlns:a16="http://schemas.microsoft.com/office/drawing/2014/main" id="{FCCC946C-AA1D-7840-A996-6BA32CA0C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52600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autonom</a:t>
            </a:r>
          </a:p>
        </p:txBody>
      </p:sp>
      <p:sp>
        <p:nvSpPr>
          <p:cNvPr id="155661" name="Text Box 13">
            <a:extLst>
              <a:ext uri="{FF2B5EF4-FFF2-40B4-BE49-F238E27FC236}">
                <a16:creationId xmlns:a16="http://schemas.microsoft.com/office/drawing/2014/main" id="{F9DE7A76-88BD-654A-B6F0-911990E6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71600"/>
            <a:ext cx="206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wettbewerblich</a:t>
            </a:r>
          </a:p>
        </p:txBody>
      </p:sp>
      <p:sp>
        <p:nvSpPr>
          <p:cNvPr id="155662" name="Text Box 14">
            <a:extLst>
              <a:ext uri="{FF2B5EF4-FFF2-40B4-BE49-F238E27FC236}">
                <a16:creationId xmlns:a16="http://schemas.microsoft.com/office/drawing/2014/main" id="{8BE9897E-6ECE-CE4A-8F2E-D1C9F2163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752600"/>
            <a:ext cx="172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international</a:t>
            </a:r>
          </a:p>
        </p:txBody>
      </p:sp>
      <p:sp>
        <p:nvSpPr>
          <p:cNvPr id="155663" name="Text Box 15">
            <a:extLst>
              <a:ext uri="{FF2B5EF4-FFF2-40B4-BE49-F238E27FC236}">
                <a16:creationId xmlns:a16="http://schemas.microsoft.com/office/drawing/2014/main" id="{66F742C0-BDFB-1C48-A1EB-B1B05137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581400"/>
            <a:ext cx="1062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virtuell</a:t>
            </a:r>
          </a:p>
        </p:txBody>
      </p:sp>
      <p:sp>
        <p:nvSpPr>
          <p:cNvPr id="155664" name="Text Box 16">
            <a:extLst>
              <a:ext uri="{FF2B5EF4-FFF2-40B4-BE49-F238E27FC236}">
                <a16:creationId xmlns:a16="http://schemas.microsoft.com/office/drawing/2014/main" id="{E15F145B-E55A-D542-BBE7-6FDF412E9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5105400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wirtschaftlich</a:t>
            </a:r>
          </a:p>
        </p:txBody>
      </p:sp>
      <p:sp>
        <p:nvSpPr>
          <p:cNvPr id="155665" name="Text Box 17">
            <a:extLst>
              <a:ext uri="{FF2B5EF4-FFF2-40B4-BE49-F238E27FC236}">
                <a16:creationId xmlns:a16="http://schemas.microsoft.com/office/drawing/2014/main" id="{EA978478-D96F-284B-9686-8A9E5D85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5105400"/>
            <a:ext cx="1265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profiliert</a:t>
            </a:r>
          </a:p>
        </p:txBody>
      </p:sp>
      <p:sp>
        <p:nvSpPr>
          <p:cNvPr id="155666" name="Text Box 18">
            <a:extLst>
              <a:ext uri="{FF2B5EF4-FFF2-40B4-BE49-F238E27FC236}">
                <a16:creationId xmlns:a16="http://schemas.microsoft.com/office/drawing/2014/main" id="{8A726DC3-5794-664D-9503-593F8EA0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wissenschaftlich</a:t>
            </a:r>
          </a:p>
        </p:txBody>
      </p:sp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BBC11ECC-82C2-AD40-9808-9936895A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57698" name="Picture 2">
            <a:extLst>
              <a:ext uri="{FF2B5EF4-FFF2-40B4-BE49-F238E27FC236}">
                <a16:creationId xmlns:a16="http://schemas.microsoft.com/office/drawing/2014/main" id="{F54EEDEF-E0C7-114A-9E8D-07EAE590AD1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7699" name="Object 3">
            <a:extLst>
              <a:ext uri="{FF2B5EF4-FFF2-40B4-BE49-F238E27FC236}">
                <a16:creationId xmlns:a16="http://schemas.microsoft.com/office/drawing/2014/main" id="{B0FA26A9-D5F5-2944-BC1B-B31F196A4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414463"/>
          <a:ext cx="2514600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5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14463"/>
                        <a:ext cx="2514600" cy="247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0" name="AutoShape 4">
            <a:extLst>
              <a:ext uri="{FF2B5EF4-FFF2-40B4-BE49-F238E27FC236}">
                <a16:creationId xmlns:a16="http://schemas.microsoft.com/office/drawing/2014/main" id="{5250823D-822A-B042-97B9-BD7C2E36B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4478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neue Rolle</a:t>
            </a:r>
          </a:p>
          <a:p>
            <a:pPr algn="ctr"/>
            <a:r>
              <a:rPr lang="de-DE" altLang="de-DE"/>
              <a:t>Ministerien</a:t>
            </a:r>
          </a:p>
        </p:txBody>
      </p:sp>
      <p:sp>
        <p:nvSpPr>
          <p:cNvPr id="157701" name="AutoShape 5">
            <a:extLst>
              <a:ext uri="{FF2B5EF4-FFF2-40B4-BE49-F238E27FC236}">
                <a16:creationId xmlns:a16="http://schemas.microsoft.com/office/drawing/2014/main" id="{0C94EB5C-9BF3-6F48-9BA1-B8ACCF79C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1877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Leitungs-</a:t>
            </a:r>
          </a:p>
          <a:p>
            <a:pPr algn="ctr"/>
            <a:r>
              <a:rPr lang="de-DE" altLang="de-DE"/>
              <a:t>strukturen</a:t>
            </a:r>
          </a:p>
        </p:txBody>
      </p:sp>
      <p:sp>
        <p:nvSpPr>
          <p:cNvPr id="157702" name="AutoShape 6">
            <a:extLst>
              <a:ext uri="{FF2B5EF4-FFF2-40B4-BE49-F238E27FC236}">
                <a16:creationId xmlns:a16="http://schemas.microsoft.com/office/drawing/2014/main" id="{43C3D342-7653-7641-B130-B395A3480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304800"/>
            <a:ext cx="1979612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Loslösung </a:t>
            </a:r>
          </a:p>
          <a:p>
            <a:pPr algn="ctr"/>
            <a:r>
              <a:rPr lang="de-DE" altLang="de-DE"/>
              <a:t>vom Staat</a:t>
            </a:r>
            <a:endParaRPr lang="de-DE" altLang="de-DE" sz="2000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614C1BAE-2136-9445-9A6E-5497D370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562600"/>
            <a:ext cx="8839200" cy="12954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autonome Hochschule</a:t>
            </a:r>
            <a:endParaRPr lang="de-DE" altLang="de-DE"/>
          </a:p>
        </p:txBody>
      </p:sp>
      <p:sp>
        <p:nvSpPr>
          <p:cNvPr id="157704" name="AutoShape 8">
            <a:extLst>
              <a:ext uri="{FF2B5EF4-FFF2-40B4-BE49-F238E27FC236}">
                <a16:creationId xmlns:a16="http://schemas.microsoft.com/office/drawing/2014/main" id="{A20C046F-FAFC-D241-AAE5-11F0E0189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069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Organisations-</a:t>
            </a:r>
          </a:p>
          <a:p>
            <a:pPr algn="ctr"/>
            <a:r>
              <a:rPr lang="de-DE" altLang="de-DE"/>
              <a:t>strukturen</a:t>
            </a:r>
          </a:p>
        </p:txBody>
      </p:sp>
    </p:spTree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CBF2B417-F9F9-E748-8EF5-8B874975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www.che.de</a:t>
            </a:r>
          </a:p>
        </p:txBody>
      </p:sp>
      <p:pic>
        <p:nvPicPr>
          <p:cNvPr id="176130" name="Picture 2">
            <a:extLst>
              <a:ext uri="{FF2B5EF4-FFF2-40B4-BE49-F238E27FC236}">
                <a16:creationId xmlns:a16="http://schemas.microsoft.com/office/drawing/2014/main" id="{466EBBFD-4DCD-4647-8A32-94778A78A4C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48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3" name="Rectangle 5">
            <a:extLst>
              <a:ext uri="{FF2B5EF4-FFF2-40B4-BE49-F238E27FC236}">
                <a16:creationId xmlns:a16="http://schemas.microsoft.com/office/drawing/2014/main" id="{762AAA22-E748-A44F-8E68-817F5C30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5557838"/>
            <a:ext cx="8839200" cy="1295400"/>
          </a:xfrm>
          <a:prstGeom prst="rect">
            <a:avLst/>
          </a:prstGeom>
          <a:gradFill rotWithShape="0">
            <a:gsLst>
              <a:gs pos="0">
                <a:srgbClr val="2674BA">
                  <a:gamma/>
                  <a:shade val="46275"/>
                  <a:invGamma/>
                </a:srgbClr>
              </a:gs>
              <a:gs pos="50000">
                <a:srgbClr val="2674BA"/>
              </a:gs>
              <a:gs pos="100000">
                <a:srgbClr val="2674B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>
                <a:solidFill>
                  <a:schemeClr val="bg1"/>
                </a:solidFill>
              </a:rPr>
              <a:t>Die wissenschaftliche Hochschule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76134" name="AutoShape 6">
            <a:extLst>
              <a:ext uri="{FF2B5EF4-FFF2-40B4-BE49-F238E27FC236}">
                <a16:creationId xmlns:a16="http://schemas.microsoft.com/office/drawing/2014/main" id="{5EF6115F-45A2-1B49-8CD9-68BE9A032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Hochschul-</a:t>
            </a:r>
          </a:p>
          <a:p>
            <a:pPr algn="ctr"/>
            <a:r>
              <a:rPr lang="de-DE" altLang="de-DE"/>
              <a:t>differenzierung</a:t>
            </a:r>
          </a:p>
        </p:txBody>
      </p:sp>
      <p:sp>
        <p:nvSpPr>
          <p:cNvPr id="176135" name="AutoShape 7">
            <a:extLst>
              <a:ext uri="{FF2B5EF4-FFF2-40B4-BE49-F238E27FC236}">
                <a16:creationId xmlns:a16="http://schemas.microsoft.com/office/drawing/2014/main" id="{8F70B09B-6261-E341-953B-FA9911FB7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Junior- </a:t>
            </a:r>
          </a:p>
          <a:p>
            <a:pPr algn="ctr"/>
            <a:r>
              <a:rPr lang="de-DE" altLang="de-DE"/>
              <a:t>professur</a:t>
            </a:r>
          </a:p>
        </p:txBody>
      </p:sp>
      <p:sp>
        <p:nvSpPr>
          <p:cNvPr id="176136" name="AutoShape 8">
            <a:extLst>
              <a:ext uri="{FF2B5EF4-FFF2-40B4-BE49-F238E27FC236}">
                <a16:creationId xmlns:a16="http://schemas.microsoft.com/office/drawing/2014/main" id="{244D9D26-A0AE-904A-BAA4-A3C9DFEEF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Evaluation</a:t>
            </a:r>
          </a:p>
        </p:txBody>
      </p:sp>
      <p:graphicFrame>
        <p:nvGraphicFramePr>
          <p:cNvPr id="176137" name="Object 9">
            <a:extLst>
              <a:ext uri="{FF2B5EF4-FFF2-40B4-BE49-F238E27FC236}">
                <a16:creationId xmlns:a16="http://schemas.microsoft.com/office/drawing/2014/main" id="{73FDFA6C-67C2-F441-9EF5-3FFA9FD91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362200"/>
          <a:ext cx="2576513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2576513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seitlinf.ppt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E5405D"/>
      </a:accent2>
      <a:accent3>
        <a:srgbClr val="FFFFFF"/>
      </a:accent3>
      <a:accent4>
        <a:srgbClr val="000000"/>
      </a:accent4>
      <a:accent5>
        <a:srgbClr val="FDAAAC"/>
      </a:accent5>
      <a:accent6>
        <a:srgbClr val="CF3953"/>
      </a:accent6>
      <a:hlink>
        <a:srgbClr val="00DFCA"/>
      </a:hlink>
      <a:folHlink>
        <a:srgbClr val="EAEC5E"/>
      </a:folHlink>
    </a:clrScheme>
    <a:fontScheme name="seitlinf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eitlinf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tlinf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tlinf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tlinf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tlinf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tlinf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tlinf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x:\appl\powpnt40\layout\farbovhd\seitlinf.ppt</Template>
  <TotalTime>0</TotalTime>
  <Pages>15</Pages>
  <Words>706</Words>
  <Application>Microsoft Macintosh PowerPoint</Application>
  <PresentationFormat>Bildschirmpräsentation (4:3)</PresentationFormat>
  <Paragraphs>253</Paragraphs>
  <Slides>20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Times New Roman</vt:lpstr>
      <vt:lpstr>Monotype Sorts</vt:lpstr>
      <vt:lpstr>Arial</vt:lpstr>
      <vt:lpstr>seitlinf.ppt</vt:lpstr>
      <vt:lpstr>Microsoft Clip Gallery</vt:lpstr>
      <vt:lpstr>Microsoft Word-Dokument</vt:lpstr>
      <vt:lpstr>Microsoft PowerPoint-Folie</vt:lpstr>
      <vt:lpstr>PowerPoint-Präsentation</vt:lpstr>
      <vt:lpstr>Geschichte</vt:lpstr>
      <vt:lpstr>Mitarbeiter des </vt:lpstr>
      <vt:lpstr>Etat 2000/2001</vt:lpstr>
      <vt:lpstr>Arbeitsbereiche</vt:lpstr>
      <vt:lpstr>Denkfabrik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Organisations- entwicklung</vt:lpstr>
      <vt:lpstr>Organisationsentwicklungs- Portfolio</vt:lpstr>
      <vt:lpstr>Beispiel Budgetierungsprojekte</vt:lpstr>
      <vt:lpstr>Aktuell bearbeitete Themen</vt:lpstr>
      <vt:lpstr>Dialog &amp; Veranstaltungen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Beiratssitzung 23.03.98</dc:title>
  <dc:subject/>
  <dc:creator>Mü-Bö</dc:creator>
  <cp:keywords/>
  <dc:description/>
  <cp:lastModifiedBy>Detlef Müller-Böling</cp:lastModifiedBy>
  <cp:revision>11886053</cp:revision>
  <cp:lastPrinted>2000-03-14T09:18:51Z</cp:lastPrinted>
  <dcterms:created xsi:type="dcterms:W3CDTF">1998-03-13T11:56:18Z</dcterms:created>
  <dcterms:modified xsi:type="dcterms:W3CDTF">2022-02-09T15:54:03Z</dcterms:modified>
</cp:coreProperties>
</file>