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letter"/>
  <p:notesSz cx="6638925" cy="9906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4">
          <p15:clr>
            <a:srgbClr val="A4A3A4"/>
          </p15:clr>
        </p15:guide>
        <p15:guide id="2" pos="56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590" y="-594"/>
      </p:cViewPr>
      <p:guideLst>
        <p:guide orient="horz" pos="3984"/>
        <p:guide pos="5664"/>
      </p:guideLst>
    </p:cSldViewPr>
  </p:slide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E6894A7-5CAA-D843-8520-E5EB89733A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706938"/>
            <a:ext cx="4867275" cy="417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3" tIns="44420" rIns="90423" bIns="444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3B8A6A2-B1FC-C243-8EB0-569B3548F99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04888" y="863600"/>
            <a:ext cx="462915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1E7C937F-C090-2D4F-9306-10F6270971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5525" y="860425"/>
            <a:ext cx="4610100" cy="3457575"/>
          </a:xfrm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F64C3A0-C509-604C-A62F-E7C9150DC3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CC02F-3344-954D-969F-67FF8597C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EF0306-6CB9-5342-98FF-B93608619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9223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41ADAC-6543-174C-BC86-B9F28D0F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5EAB48-1ACC-8845-BF10-9CB1818B0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1480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79F920F-818F-6244-A4BC-97437C828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F74F51-AD3D-A845-94E4-F8EADA1C8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4881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AE2B1-63EB-CD47-AE37-D7457DCE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B20618-C4F5-114D-9F65-9D96C8C77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725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E9F9F-0BB9-9747-BE17-03F4D2A06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FCEFCE-E566-984C-BA77-7DB2EC3F0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5024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F265D-D3F0-3641-9C9D-1029C12A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BFC8F-0348-7247-B951-4C059CFFBD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F2B9D1-79A9-F54C-B34D-A5EF71E1C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7371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DF866-289C-7446-AE8E-CAB6AC251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C5DBAF-913C-1542-955F-AA7C188D6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A3CF2B-8E5F-D34D-BFA0-C0D2C013D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B6A5C0-DB5F-FB46-BF7C-6149CEF05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8849F20-C56D-7142-8069-8DA567E1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0759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748B99-58C7-B840-B738-919EE09B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5823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34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3C1058-DA26-CC48-9108-30E13B3D1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F61F41-B3AD-3141-B332-8FCE584C7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8F5BEF-C0B9-1A43-8D21-F60ACFF70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728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932A2-EBD0-AB46-A8FD-9F7331CBC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FE9FBE-9681-D24B-A69E-B92186415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6D4120-566F-4E47-9D2A-C1FFBB5FC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7771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97CF2D99-82CE-D24D-904B-E5813B626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209F4E-248D-AC48-8A55-E927BC66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das Titelformat zu bearbeiten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CD620C6-286E-454D-9428-508583919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C3EF36-3352-394F-A0DB-2AEFD4FD2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13ABA0-7ABA-2746-8B4A-7142744C0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363" y="6403975"/>
            <a:ext cx="782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fld id="{22F3F965-D70E-4C40-8E87-78642768ECDE}" type="slidenum">
              <a:rPr lang="de-DE" altLang="de-DE" sz="2400"/>
              <a:pPr/>
              <a:t>‹Nr.›</a:t>
            </a:fld>
            <a:endParaRPr lang="de-DE" altLang="de-DE" sz="1000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4CDFEC0A-B2D4-6943-AE17-3811B33EAE74}"/>
              </a:ext>
            </a:extLst>
          </p:cNvPr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1435100"/>
            <a:ext cx="7504112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Monotype Sorts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5973E1C-B246-9E4A-8F45-438B277B6D5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0" y="2286000"/>
            <a:ext cx="8969375" cy="1143000"/>
          </a:xfrm>
          <a:noFill/>
          <a:ln/>
        </p:spPr>
        <p:txBody>
          <a:bodyPr anchor="ctr"/>
          <a:lstStyle/>
          <a:p>
            <a:r>
              <a:rPr lang="de-DE" altLang="de-DE" sz="4000">
                <a:solidFill>
                  <a:schemeClr val="tx1"/>
                </a:solidFill>
              </a:rPr>
              <a:t>Reformansätze zur </a:t>
            </a:r>
            <a:br>
              <a:rPr lang="de-DE" altLang="de-DE" sz="4000">
                <a:solidFill>
                  <a:schemeClr val="tx1"/>
                </a:solidFill>
              </a:rPr>
            </a:br>
            <a:r>
              <a:rPr lang="de-DE" altLang="de-DE" sz="4000">
                <a:solidFill>
                  <a:schemeClr val="tx1"/>
                </a:solidFill>
              </a:rPr>
              <a:t>Bildungsfinanzierung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A053F06-2AB4-9E4F-9FFD-32457E28BD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800600"/>
            <a:ext cx="6400800" cy="1752600"/>
          </a:xfrm>
          <a:noFill/>
          <a:ln/>
        </p:spPr>
        <p:txBody>
          <a:bodyPr anchor="t" anchorCtr="0"/>
          <a:lstStyle/>
          <a:p>
            <a:pPr marL="342900" indent="-342900"/>
            <a:endParaRPr lang="de-DE" altLang="de-DE" sz="2800"/>
          </a:p>
          <a:p>
            <a:pPr marL="342900" indent="-342900"/>
            <a:r>
              <a:rPr lang="de-DE" altLang="de-DE" sz="2800"/>
              <a:t>CHE Centrum für Hochschulentwicklung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55832F01-9B57-3640-B41E-241E09147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sz="3600"/>
              <a:t>Individueller Beitrag zu institutionellen Kosten durch Studiengebühren?</a:t>
            </a:r>
            <a:endParaRPr lang="de-DE" altLang="de-DE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C7C06EA-FDE5-704F-AC81-F72B7DE2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438400"/>
            <a:ext cx="8650288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Studiengebühren beinhalten Chancen und Risiken:</a:t>
            </a:r>
            <a:br>
              <a:rPr lang="de-DE" altLang="de-DE" sz="2800"/>
            </a:br>
            <a:r>
              <a:rPr lang="de-DE" altLang="de-DE" sz="2800"/>
              <a:t>     Vorsicht vor pauschalen Aussagen</a:t>
            </a:r>
          </a:p>
          <a:p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die momentane „schleichende“ Einführung von Studien-</a:t>
            </a:r>
            <a:br>
              <a:rPr lang="de-DE" altLang="de-DE" sz="2800"/>
            </a:br>
            <a:r>
              <a:rPr lang="de-DE" altLang="de-DE" sz="2800"/>
              <a:t>     gebühren ist der falsche Weg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CB37395A-75AC-8648-B64B-52E95EDB2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252413"/>
            <a:ext cx="7772400" cy="1104900"/>
          </a:xfrm>
          <a:noFill/>
          <a:ln/>
        </p:spPr>
        <p:txBody>
          <a:bodyPr/>
          <a:lstStyle/>
          <a:p>
            <a:r>
              <a:rPr lang="de-DE" altLang="de-DE"/>
              <a:t>Chancen von Studiengebühren</a:t>
            </a:r>
            <a:endParaRPr lang="de-DE" altLang="de-DE" sz="3200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18915688-78C9-394B-80F8-9AB31B345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1766888"/>
            <a:ext cx="865187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verteilungspolitisch:</a:t>
            </a:r>
            <a:r>
              <a:rPr lang="de-DE" altLang="de-DE" sz="2800"/>
              <a:t> reine Steuerfinanzierung eines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gemischten Gutes ist nicht vertretbar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(Leistung-Gegenleistung), derzeitiges System verteilt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von „arm“ zu „reich“</a:t>
            </a:r>
          </a:p>
          <a:p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hochschulpolitisch:</a:t>
            </a:r>
            <a:r>
              <a:rPr lang="de-DE" altLang="de-DE" sz="2800"/>
              <a:t> Drittmittel für die Lehre bedeuten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geringeres Ungleichgewicht im finanziellen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Anreizsystem, Wettbewerb um Studierende als zahlende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Nachfrager (GefoS)</a:t>
            </a:r>
          </a:p>
          <a:p>
            <a:endParaRPr lang="de-DE" altLang="de-DE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034C3ADC-08B4-8D43-AAD2-9EF783C9A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Chancen von Studiengebühren</a:t>
            </a:r>
            <a:endParaRPr lang="de-DE" altLang="de-DE" sz="3200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B5EF082-4C6C-854A-8D04-D5E88B99E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2133600"/>
            <a:ext cx="92583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 b="1"/>
              <a:t> hochschulpolitisch:</a:t>
            </a:r>
            <a:r>
              <a:rPr lang="de-DE" altLang="de-DE" sz="2800"/>
              <a:t> Anreize für Studierende zu effizientem </a:t>
            </a:r>
            <a:br>
              <a:rPr lang="de-DE" altLang="de-DE" sz="2800"/>
            </a:br>
            <a:r>
              <a:rPr lang="de-DE" altLang="de-DE" sz="2800"/>
              <a:t>     Studium und zur aktiven Einforderung der Lehrleistungen</a:t>
            </a:r>
          </a:p>
          <a:p>
            <a:pPr>
              <a:buClr>
                <a:schemeClr val="accent1"/>
              </a:buClr>
              <a:buFont typeface="Wingdings" pitchFamily="2" charset="2"/>
              <a:buChar char="É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finanzpolitisch:</a:t>
            </a:r>
            <a:r>
              <a:rPr lang="de-DE" altLang="de-DE" sz="2800"/>
              <a:t> Reduzierung der Unterfinanzierung </a:t>
            </a:r>
            <a:br>
              <a:rPr lang="de-DE" altLang="de-DE" sz="2800"/>
            </a:br>
            <a:r>
              <a:rPr lang="de-DE" altLang="de-DE" sz="2800"/>
              <a:t>     der Hochschulen</a:t>
            </a:r>
          </a:p>
          <a:p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verteilungspolitisch:</a:t>
            </a:r>
            <a:r>
              <a:rPr lang="de-DE" altLang="de-DE" sz="2800"/>
              <a:t> Exmatrikulation von </a:t>
            </a:r>
            <a:br>
              <a:rPr lang="de-DE" altLang="de-DE" sz="2800"/>
            </a:br>
            <a:r>
              <a:rPr lang="de-DE" altLang="de-DE" sz="2800"/>
              <a:t>     Scheinstudierenden, die nur geldwerte Vorteile nutzen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16A1F035-BC38-FE4C-B481-2CE1D8719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Risiken von Studiengebühren</a:t>
            </a:r>
            <a:endParaRPr lang="de-DE" altLang="de-DE" sz="3200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9B96B844-D435-0F45-A86F-BE713205E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828800"/>
            <a:ext cx="902493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sozialpolitisch:</a:t>
            </a:r>
            <a:r>
              <a:rPr lang="de-DE" altLang="de-DE" sz="2800"/>
              <a:t> materielle / psychologische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Zugangsbarrieren für sozial Schwache und damit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mangelnde Chancengleichheit</a:t>
            </a:r>
          </a:p>
          <a:p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bildungspolitisch:</a:t>
            </a:r>
            <a:r>
              <a:rPr lang="de-DE" altLang="de-DE" sz="2800"/>
              <a:t> durch Abschreckung Behinderung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der Expansion im  Hochschulsektor ("wissensbasierte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Gesellschaft")</a:t>
            </a:r>
          </a:p>
          <a:p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finanzpolitisch:</a:t>
            </a:r>
            <a:r>
              <a:rPr lang="de-DE" altLang="de-DE" sz="2800"/>
              <a:t> Nutzung des Aufkommens zur Sanierung </a:t>
            </a:r>
            <a:br>
              <a:rPr lang="de-DE" altLang="de-DE" sz="2800"/>
            </a:br>
            <a:r>
              <a:rPr lang="de-DE" altLang="de-DE" sz="2800"/>
              <a:t>     staatlicher Haushalte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CAE749F7-CB8E-AF40-BC86-5B6F806F28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Risiken von Studiengebühren</a:t>
            </a:r>
            <a:endParaRPr lang="de-DE" altLang="de-DE" sz="3200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4A584FDD-6506-B94D-AAB4-9ABFC6F9A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2384425"/>
            <a:ext cx="8509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hochschulpolitisch:</a:t>
            </a:r>
            <a:r>
              <a:rPr lang="de-DE" altLang="de-DE" sz="2800"/>
              <a:t> Verlängerung der Studiendauer </a:t>
            </a:r>
            <a:br>
              <a:rPr lang="de-DE" altLang="de-DE" sz="2800"/>
            </a:br>
            <a:r>
              <a:rPr lang="de-DE" altLang="de-DE" sz="2800"/>
              <a:t>     durch Zwang zu arbeiten</a:t>
            </a:r>
          </a:p>
          <a:p>
            <a:endParaRPr lang="de-DE" altLang="de-DE" sz="2800" b="1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 b="1"/>
              <a:t> verteilungspolitisch:</a:t>
            </a:r>
            <a:r>
              <a:rPr lang="de-DE" altLang="de-DE" sz="2800"/>
              <a:t> Widerspruch zu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Familienlastenausgleich</a:t>
            </a:r>
            <a:br>
              <a:rPr lang="de-DE" altLang="de-DE" sz="2800"/>
            </a:b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</a:t>
            </a:r>
            <a:r>
              <a:rPr lang="de-DE" altLang="de-DE" sz="2800" b="1"/>
              <a:t>finanzpolitisch:</a:t>
            </a:r>
            <a:r>
              <a:rPr lang="de-DE" altLang="de-DE" sz="2800"/>
              <a:t> Aufzehrung des Beitragsaufkommens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     durch Verwaltungskosten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FB4765CE-82DE-E845-BB0E-867002CFF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Designaufgabe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BE3DC437-68BF-A847-9DA5-FFADB7AC8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25" y="2409825"/>
            <a:ext cx="53879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altLang="de-DE" sz="2800"/>
              <a:t>Suche nach einer Modellkonzeption,</a:t>
            </a:r>
          </a:p>
          <a:p>
            <a:r>
              <a:rPr lang="de-DE" altLang="de-DE" sz="2800"/>
              <a:t>welche die Risiken vermeidet und</a:t>
            </a:r>
          </a:p>
          <a:p>
            <a:r>
              <a:rPr lang="de-DE" altLang="de-DE" sz="2800"/>
              <a:t>die Chancen nutzt</a:t>
            </a:r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D06E4757-25C8-E048-812C-3E9108881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8375" y="4665663"/>
            <a:ext cx="377666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ñ"/>
            </a:pPr>
            <a:r>
              <a:rPr lang="de-DE" altLang="de-DE" sz="2800"/>
              <a:t> Studienbeitragsmodell</a:t>
            </a:r>
          </a:p>
        </p:txBody>
      </p:sp>
      <p:sp>
        <p:nvSpPr>
          <p:cNvPr id="126981" name="Oval 5">
            <a:extLst>
              <a:ext uri="{FF2B5EF4-FFF2-40B4-BE49-F238E27FC236}">
                <a16:creationId xmlns:a16="http://schemas.microsoft.com/office/drawing/2014/main" id="{2C892560-D0CF-7F40-969C-9280C3933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4475163"/>
            <a:ext cx="4545013" cy="85883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FCFE7A09-CEE3-724D-B275-84E11FB59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Studienbeitragsmodell</a:t>
            </a:r>
          </a:p>
        </p:txBody>
      </p:sp>
      <p:graphicFrame>
        <p:nvGraphicFramePr>
          <p:cNvPr id="128003" name="Object 3">
            <a:hlinkClick r:id="" action="ppaction://ole?verb=0"/>
            <a:extLst>
              <a:ext uri="{FF2B5EF4-FFF2-40B4-BE49-F238E27FC236}">
                <a16:creationId xmlns:a16="http://schemas.microsoft.com/office/drawing/2014/main" id="{F4A3DB92-10A0-8B4C-818A-50C1650E3542}"/>
              </a:ext>
            </a:extLst>
          </p:cNvPr>
          <p:cNvGraphicFramePr>
            <a:graphicFrameLocks/>
          </p:cNvGraphicFramePr>
          <p:nvPr/>
        </p:nvGraphicFramePr>
        <p:xfrm>
          <a:off x="114300" y="1457325"/>
          <a:ext cx="8929688" cy="510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Dokument" r:id="rId3" imgW="34556700" imgH="20218400" progId="Word.Document.8">
                  <p:embed/>
                </p:oleObj>
              </mc:Choice>
              <mc:Fallback>
                <p:oleObj name="Dokument" r:id="rId3" imgW="34556700" imgH="20218400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1457325"/>
                        <a:ext cx="8929688" cy="510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4" name="Line 4">
            <a:extLst>
              <a:ext uri="{FF2B5EF4-FFF2-40B4-BE49-F238E27FC236}">
                <a16:creationId xmlns:a16="http://schemas.microsoft.com/office/drawing/2014/main" id="{A74738D5-71C9-AC42-AA59-A2FD6C9B2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" y="1463675"/>
            <a:ext cx="0" cy="4859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005" name="Line 5">
            <a:extLst>
              <a:ext uri="{FF2B5EF4-FFF2-40B4-BE49-F238E27FC236}">
                <a16:creationId xmlns:a16="http://schemas.microsoft.com/office/drawing/2014/main" id="{3E8A3000-CFF0-7748-A117-6D35CCA06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8275" y="1463675"/>
            <a:ext cx="0" cy="4845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F222546B-FBA4-CE49-B680-58C046DAF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200"/>
              <a:t>Bewertung Studienbeitragsmodell</a:t>
            </a:r>
            <a:endParaRPr lang="de-DE" altLang="de-DE"/>
          </a:p>
        </p:txBody>
      </p:sp>
      <p:sp>
        <p:nvSpPr>
          <p:cNvPr id="129027" name="Oval 3">
            <a:extLst>
              <a:ext uri="{FF2B5EF4-FFF2-40B4-BE49-F238E27FC236}">
                <a16:creationId xmlns:a16="http://schemas.microsoft.com/office/drawing/2014/main" id="{0B4B6BD4-7AF6-064A-932B-3ED781C2C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685800" cy="609600"/>
          </a:xfrm>
          <a:prstGeom prst="ellipse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1</a:t>
            </a:r>
          </a:p>
        </p:txBody>
      </p:sp>
      <p:sp>
        <p:nvSpPr>
          <p:cNvPr id="129028" name="Text Box 4">
            <a:extLst>
              <a:ext uri="{FF2B5EF4-FFF2-40B4-BE49-F238E27FC236}">
                <a16:creationId xmlns:a16="http://schemas.microsoft.com/office/drawing/2014/main" id="{741BDBFB-A0E4-484E-8BF9-7EFDB36FB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1876425"/>
            <a:ext cx="55657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Realisierung von Gerechtigkeit:</a:t>
            </a:r>
          </a:p>
          <a:p>
            <a:r>
              <a:rPr lang="de-DE" altLang="de-DE" sz="2400"/>
              <a:t>die Nutznießer bezahlen!	 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Beitrag trifft alle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Einkommensgrenze bei der Rückzahlung</a:t>
            </a:r>
          </a:p>
        </p:txBody>
      </p:sp>
      <p:sp>
        <p:nvSpPr>
          <p:cNvPr id="129029" name="Oval 5">
            <a:extLst>
              <a:ext uri="{FF2B5EF4-FFF2-40B4-BE49-F238E27FC236}">
                <a16:creationId xmlns:a16="http://schemas.microsoft.com/office/drawing/2014/main" id="{DF4BD255-11EF-314E-98DF-01FFD0EB7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685800" cy="533400"/>
          </a:xfrm>
          <a:prstGeom prst="ellipse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2</a:t>
            </a:r>
          </a:p>
        </p:txBody>
      </p:sp>
      <p:sp>
        <p:nvSpPr>
          <p:cNvPr id="129030" name="Text Box 6">
            <a:extLst>
              <a:ext uri="{FF2B5EF4-FFF2-40B4-BE49-F238E27FC236}">
                <a16:creationId xmlns:a16="http://schemas.microsoft.com/office/drawing/2014/main" id="{3756C9ED-1BF9-374C-9A71-A1032D2D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88" y="3657600"/>
            <a:ext cx="7554912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keine soziale Selektion, keine Barrieren für sozial Schwache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alle können Darlehen zu selben Konditionen erhalten,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durch SKA-Sicherung gibt es keine guten und schlechten</a:t>
            </a:r>
          </a:p>
          <a:p>
            <a:r>
              <a:rPr lang="de-DE" altLang="de-DE" sz="2400"/>
              <a:t>     Risiken, 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kein Rückzahlungsrisiko wg. Einkommensabhängigkeit 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400"/>
              <a:t>     (Risiko solidarisch übernommen), 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 progressive Rückzahlung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90F811E1-99FA-CB46-B409-718A4C881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04900"/>
          </a:xfrm>
        </p:spPr>
        <p:txBody>
          <a:bodyPr/>
          <a:lstStyle/>
          <a:p>
            <a:r>
              <a:rPr lang="de-DE" altLang="de-DE" sz="4200"/>
              <a:t>Bewertung Studienbeitragsmodell</a:t>
            </a:r>
          </a:p>
        </p:txBody>
      </p:sp>
      <p:sp>
        <p:nvSpPr>
          <p:cNvPr id="130051" name="Oval 3">
            <a:extLst>
              <a:ext uri="{FF2B5EF4-FFF2-40B4-BE49-F238E27FC236}">
                <a16:creationId xmlns:a16="http://schemas.microsoft.com/office/drawing/2014/main" id="{9799F0A2-447E-E04D-8FC5-FBE03918B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00200"/>
            <a:ext cx="685800" cy="609600"/>
          </a:xfrm>
          <a:prstGeom prst="ellipse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3</a:t>
            </a:r>
          </a:p>
        </p:txBody>
      </p:sp>
      <p:sp>
        <p:nvSpPr>
          <p:cNvPr id="130052" name="Text Box 4">
            <a:extLst>
              <a:ext uri="{FF2B5EF4-FFF2-40B4-BE49-F238E27FC236}">
                <a16:creationId xmlns:a16="http://schemas.microsoft.com/office/drawing/2014/main" id="{06AA2514-DFE1-B348-972A-CBF5A950C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5" y="1600200"/>
            <a:ext cx="668813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keine Zusatzlasten für öffentliche Haushalte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„frisches Geld“ von den Banken,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 Sicherheiten aus dem Beitragsaufkommen</a:t>
            </a:r>
          </a:p>
          <a:p>
            <a:endParaRPr lang="de-DE" altLang="de-DE" sz="2400"/>
          </a:p>
          <a:p>
            <a:r>
              <a:rPr lang="de-DE" altLang="de-DE" sz="2400"/>
              <a:t>Reduzierung Unterfinanzierung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Geld fließt direkt an Hochschulen,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Regeln zur Verhinderung staatlicher Kürzungen</a:t>
            </a:r>
          </a:p>
          <a:p>
            <a:endParaRPr lang="de-DE" altLang="de-DE" sz="24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direkte Vorteile und Einflußmöglichkeiten für die </a:t>
            </a:r>
          </a:p>
          <a:p>
            <a:r>
              <a:rPr lang="de-DE" altLang="de-DE" sz="2400"/>
              <a:t>     Studierenden</a:t>
            </a:r>
          </a:p>
        </p:txBody>
      </p:sp>
      <p:sp>
        <p:nvSpPr>
          <p:cNvPr id="130053" name="Oval 5">
            <a:extLst>
              <a:ext uri="{FF2B5EF4-FFF2-40B4-BE49-F238E27FC236}">
                <a16:creationId xmlns:a16="http://schemas.microsoft.com/office/drawing/2014/main" id="{23903F99-23F2-514A-AE0C-45E552A97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124200"/>
            <a:ext cx="685800" cy="609600"/>
          </a:xfrm>
          <a:prstGeom prst="ellipse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4</a:t>
            </a:r>
          </a:p>
        </p:txBody>
      </p:sp>
      <p:sp>
        <p:nvSpPr>
          <p:cNvPr id="130054" name="Oval 6">
            <a:extLst>
              <a:ext uri="{FF2B5EF4-FFF2-40B4-BE49-F238E27FC236}">
                <a16:creationId xmlns:a16="http://schemas.microsoft.com/office/drawing/2014/main" id="{4F6AD45D-45D8-9B4B-95BD-A631A1B67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572000"/>
            <a:ext cx="685800" cy="609600"/>
          </a:xfrm>
          <a:prstGeom prst="ellipse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9BE41FA6-CCA5-8B49-B16B-D6AA75D490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200"/>
              <a:t>Bewertung Studienbeitragsmodell</a:t>
            </a:r>
          </a:p>
        </p:txBody>
      </p:sp>
      <p:sp>
        <p:nvSpPr>
          <p:cNvPr id="131075" name="Oval 3">
            <a:extLst>
              <a:ext uri="{FF2B5EF4-FFF2-40B4-BE49-F238E27FC236}">
                <a16:creationId xmlns:a16="http://schemas.microsoft.com/office/drawing/2014/main" id="{9FB5DE99-7B02-7344-9EA8-0C5030A6F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0"/>
            <a:ext cx="685800" cy="609600"/>
          </a:xfrm>
          <a:prstGeom prst="ellipse">
            <a:avLst/>
          </a:prstGeom>
          <a:solidFill>
            <a:srgbClr val="DDDDDD">
              <a:alpha val="50000"/>
            </a:srgbClr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6</a:t>
            </a:r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F61119E0-9B2A-3447-B22F-1596F4E63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2273300"/>
            <a:ext cx="69802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zahlreiche Anreize zu höherer Effizienz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direkte finanzielle Beziehung Anbieter-Nachfrager,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Zahlung pro Semester,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400"/>
              <a:t> schlechte Ausbildung führt zu höherer Rücklage und</a:t>
            </a:r>
          </a:p>
          <a:p>
            <a:r>
              <a:rPr lang="de-DE" altLang="de-DE" sz="2400"/>
              <a:t>     mindert Drittmittel für die Lehre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1E30C4A-5EF8-8145-9784-4B05AD16E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Zentrale Reformaufgabe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B9CC0C62-2264-6146-8CB8-DFD3F2DCF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27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400"/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14D8DE39-93B6-7C40-92A1-8356B4AD3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782955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200"/>
              <a:t>Entscheidend ist die detaillierte Ausgestaltung </a:t>
            </a:r>
          </a:p>
          <a:p>
            <a:r>
              <a:rPr lang="de-DE" altLang="de-DE" sz="3200"/>
              <a:t>der Reformansätze,</a:t>
            </a:r>
          </a:p>
          <a:p>
            <a:r>
              <a:rPr lang="de-DE" altLang="de-DE" sz="3200"/>
              <a:t>kein Instrument ist per se wünschenswert</a:t>
            </a:r>
          </a:p>
          <a:p>
            <a:endParaRPr lang="de-DE" altLang="de-DE" sz="3200"/>
          </a:p>
          <a:p>
            <a:r>
              <a:rPr lang="de-DE" altLang="de-DE" sz="3200"/>
              <a:t>       Diskussion auf Gestaltungsebene führen</a:t>
            </a:r>
            <a:endParaRPr lang="de-DE" altLang="de-DE" sz="2400"/>
          </a:p>
        </p:txBody>
      </p:sp>
      <p:sp>
        <p:nvSpPr>
          <p:cNvPr id="112645" name="AutoShape 5">
            <a:extLst>
              <a:ext uri="{FF2B5EF4-FFF2-40B4-BE49-F238E27FC236}">
                <a16:creationId xmlns:a16="http://schemas.microsoft.com/office/drawing/2014/main" id="{EE9F8C55-B203-F84A-A528-B3EFEFF4F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>
            <a:extLst>
              <a:ext uri="{FF2B5EF4-FFF2-40B4-BE49-F238E27FC236}">
                <a16:creationId xmlns:a16="http://schemas.microsoft.com/office/drawing/2014/main" id="{A3EE9CC4-79D1-0143-9FD6-5458E342A0A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099" name="Rectangle 3">
            <a:extLst>
              <a:ext uri="{FF2B5EF4-FFF2-40B4-BE49-F238E27FC236}">
                <a16:creationId xmlns:a16="http://schemas.microsoft.com/office/drawing/2014/main" id="{CCAA66A1-6738-CC41-A4A4-865BC6EC8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Einige Schlußfolgerungen</a:t>
            </a:r>
          </a:p>
        </p:txBody>
      </p:sp>
      <p:sp>
        <p:nvSpPr>
          <p:cNvPr id="132100" name="Rectangle 4">
            <a:extLst>
              <a:ext uri="{FF2B5EF4-FFF2-40B4-BE49-F238E27FC236}">
                <a16:creationId xmlns:a16="http://schemas.microsoft.com/office/drawing/2014/main" id="{DA3C9B26-A5FF-E540-9AD1-15315A0D1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077200" cy="4114800"/>
          </a:xfrm>
          <a:noFill/>
          <a:ln/>
        </p:spPr>
        <p:txBody>
          <a:bodyPr/>
          <a:lstStyle/>
          <a:p>
            <a:r>
              <a:rPr lang="de-DE" altLang="de-DE" sz="2800"/>
              <a:t>InvestiF, GefoS und Studienbeitragsmodell sind praktikable, in sich schlüssige Konzepte für </a:t>
            </a:r>
            <a:r>
              <a:rPr lang="de-DE" altLang="de-DE" sz="2800" b="1"/>
              <a:t>neue</a:t>
            </a:r>
            <a:r>
              <a:rPr lang="de-DE" altLang="de-DE" sz="2800"/>
              <a:t> Bildungsfinanzierung</a:t>
            </a:r>
            <a:br>
              <a:rPr lang="de-DE" altLang="de-DE" sz="2800"/>
            </a:br>
            <a:r>
              <a:rPr lang="de-DE" altLang="de-DE" sz="2800"/>
              <a:t>(und auf konzeptionelle Details kommt es an!)</a:t>
            </a:r>
            <a:br>
              <a:rPr lang="de-DE" altLang="de-DE" sz="2800"/>
            </a:br>
            <a:endParaRPr lang="de-DE" altLang="de-DE" sz="2800"/>
          </a:p>
          <a:p>
            <a:r>
              <a:rPr lang="de-DE" altLang="de-DE" sz="2800"/>
              <a:t>komplementäre Bausteine statt Substitute</a:t>
            </a:r>
            <a:br>
              <a:rPr lang="de-DE" altLang="de-DE" sz="2800"/>
            </a:br>
            <a:endParaRPr lang="de-DE" altLang="de-DE" sz="2800"/>
          </a:p>
          <a:p>
            <a:r>
              <a:rPr lang="de-DE" altLang="de-DE" sz="2800"/>
              <a:t>Gesamtanlage eines wettbewerblichen Hochschulsystems geht über Finanzierung hinaus:</a:t>
            </a:r>
          </a:p>
          <a:p>
            <a:pPr lvl="1"/>
            <a:r>
              <a:rPr lang="de-DE" altLang="de-DE"/>
              <a:t>Personalreform, Organisationsautonomie</a:t>
            </a:r>
          </a:p>
          <a:p>
            <a:pPr lvl="1"/>
            <a:r>
              <a:rPr lang="de-DE" altLang="de-DE"/>
              <a:t>Hochschulmanagement und -organisation</a:t>
            </a:r>
          </a:p>
          <a:p>
            <a:endParaRPr lang="de-DE" altLang="de-DE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47DD30BD-21BE-0349-96F0-19BE53FE5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66700"/>
            <a:ext cx="8610600" cy="1104900"/>
          </a:xfrm>
        </p:spPr>
        <p:txBody>
          <a:bodyPr/>
          <a:lstStyle/>
          <a:p>
            <a:r>
              <a:rPr lang="de-DE" altLang="de-DE"/>
              <a:t>Reformbereiche der Bildungsfinanzierung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D867DB93-20A7-5F4A-BB5F-0B2B3F997941}"/>
              </a:ext>
            </a:extLst>
          </p:cNvPr>
          <p:cNvSpPr>
            <a:spLocks noChangeArrowheads="1"/>
          </p:cNvSpPr>
          <p:nvPr/>
        </p:nvSpPr>
        <p:spPr bwMode="auto">
          <a:xfrm rot="-10800000">
            <a:off x="304800" y="1752600"/>
            <a:ext cx="762000" cy="1828800"/>
          </a:xfrm>
          <a:prstGeom prst="rect">
            <a:avLst/>
          </a:prstGeom>
          <a:solidFill>
            <a:srgbClr val="F8F8F8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de-DE" altLang="de-DE" b="1"/>
              <a:t>MITTEL-</a:t>
            </a:r>
          </a:p>
          <a:p>
            <a:pPr algn="ctr"/>
            <a:r>
              <a:rPr lang="de-DE" altLang="de-DE" b="1"/>
              <a:t>HERKUNFT</a:t>
            </a:r>
            <a:endParaRPr lang="de-DE" altLang="de-DE" sz="2400"/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ECF46F32-F833-FB4C-877B-F0C38F1BD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2209800" cy="1828800"/>
          </a:xfrm>
          <a:prstGeom prst="rect">
            <a:avLst/>
          </a:prstGeom>
          <a:solidFill>
            <a:srgbClr val="F8F8F8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privates</a:t>
            </a:r>
          </a:p>
          <a:p>
            <a:pPr algn="ctr"/>
            <a:r>
              <a:rPr lang="de-DE" altLang="de-DE"/>
              <a:t>Einkommen</a:t>
            </a:r>
          </a:p>
          <a:p>
            <a:pPr algn="ctr"/>
            <a:r>
              <a:rPr lang="de-DE" altLang="de-DE"/>
              <a:t>(Studierende/Eltern)</a:t>
            </a:r>
            <a:endParaRPr lang="de-DE" altLang="de-DE" sz="2400"/>
          </a:p>
        </p:txBody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113E4F0D-14DF-E543-8A43-012EB748D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752600"/>
            <a:ext cx="1981200" cy="1828800"/>
          </a:xfrm>
          <a:prstGeom prst="rect">
            <a:avLst/>
          </a:prstGeom>
          <a:solidFill>
            <a:srgbClr val="F8F8F8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öffentliche</a:t>
            </a:r>
          </a:p>
          <a:p>
            <a:pPr algn="ctr"/>
            <a:r>
              <a:rPr lang="de-DE" altLang="de-DE"/>
              <a:t>Mittel</a:t>
            </a:r>
          </a:p>
        </p:txBody>
      </p:sp>
      <p:sp>
        <p:nvSpPr>
          <p:cNvPr id="113670" name="Rectangle 6">
            <a:extLst>
              <a:ext uri="{FF2B5EF4-FFF2-40B4-BE49-F238E27FC236}">
                <a16:creationId xmlns:a16="http://schemas.microsoft.com/office/drawing/2014/main" id="{243D9854-8A7A-5A49-B3F7-9CA1ABD6D6CE}"/>
              </a:ext>
            </a:extLst>
          </p:cNvPr>
          <p:cNvSpPr>
            <a:spLocks noChangeArrowheads="1"/>
          </p:cNvSpPr>
          <p:nvPr/>
        </p:nvSpPr>
        <p:spPr bwMode="auto">
          <a:xfrm rot="-10800000">
            <a:off x="304800" y="4191000"/>
            <a:ext cx="838200" cy="1981200"/>
          </a:xfrm>
          <a:prstGeom prst="rect">
            <a:avLst/>
          </a:prstGeom>
          <a:solidFill>
            <a:srgbClr val="F8F8F8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de-DE" altLang="de-DE" b="1"/>
              <a:t>MITTEL-</a:t>
            </a:r>
          </a:p>
          <a:p>
            <a:pPr algn="ctr"/>
            <a:r>
              <a:rPr lang="de-DE" altLang="de-DE" b="1"/>
              <a:t>VERWENDUNG</a:t>
            </a:r>
            <a:endParaRPr lang="de-DE" altLang="de-DE" sz="2400"/>
          </a:p>
        </p:txBody>
      </p:sp>
      <p:sp>
        <p:nvSpPr>
          <p:cNvPr id="113671" name="Rectangle 7">
            <a:extLst>
              <a:ext uri="{FF2B5EF4-FFF2-40B4-BE49-F238E27FC236}">
                <a16:creationId xmlns:a16="http://schemas.microsoft.com/office/drawing/2014/main" id="{B7351BD1-2CAB-4045-84BB-2CAE3C99D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191000"/>
            <a:ext cx="1981200" cy="1981200"/>
          </a:xfrm>
          <a:prstGeom prst="rect">
            <a:avLst/>
          </a:prstGeom>
          <a:solidFill>
            <a:srgbClr val="F8F8F8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individuelle</a:t>
            </a:r>
          </a:p>
          <a:p>
            <a:pPr algn="ctr"/>
            <a:r>
              <a:rPr lang="de-DE" altLang="de-DE"/>
              <a:t>Kosten</a:t>
            </a:r>
          </a:p>
          <a:p>
            <a:pPr algn="ctr"/>
            <a:r>
              <a:rPr lang="de-DE" altLang="de-DE"/>
              <a:t>des Studiums</a:t>
            </a:r>
            <a:endParaRPr lang="de-DE" altLang="de-DE" sz="2400"/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29C8C5B5-E030-9F45-9C0F-0242153E1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191000"/>
            <a:ext cx="1981200" cy="1981200"/>
          </a:xfrm>
          <a:prstGeom prst="rect">
            <a:avLst/>
          </a:prstGeom>
          <a:solidFill>
            <a:srgbClr val="F8F8F8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institutionelle</a:t>
            </a:r>
          </a:p>
          <a:p>
            <a:pPr algn="ctr"/>
            <a:r>
              <a:rPr lang="de-DE" altLang="de-DE"/>
              <a:t>Kosten</a:t>
            </a:r>
          </a:p>
          <a:p>
            <a:pPr algn="ctr"/>
            <a:r>
              <a:rPr lang="de-DE" altLang="de-DE"/>
              <a:t>der Lehre</a:t>
            </a:r>
            <a:endParaRPr lang="de-DE" altLang="de-DE" sz="2400"/>
          </a:p>
        </p:txBody>
      </p:sp>
      <p:sp>
        <p:nvSpPr>
          <p:cNvPr id="113673" name="Line 9">
            <a:extLst>
              <a:ext uri="{FF2B5EF4-FFF2-40B4-BE49-F238E27FC236}">
                <a16:creationId xmlns:a16="http://schemas.microsoft.com/office/drawing/2014/main" id="{E741DD5D-140C-244F-8120-D072511D1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667000"/>
            <a:ext cx="15240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3674" name="Line 10">
            <a:extLst>
              <a:ext uri="{FF2B5EF4-FFF2-40B4-BE49-F238E27FC236}">
                <a16:creationId xmlns:a16="http://schemas.microsoft.com/office/drawing/2014/main" id="{FC57C5D6-AE26-8E40-B8E2-09188AF3C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334000"/>
            <a:ext cx="15240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3675" name="Line 11">
            <a:extLst>
              <a:ext uri="{FF2B5EF4-FFF2-40B4-BE49-F238E27FC236}">
                <a16:creationId xmlns:a16="http://schemas.microsoft.com/office/drawing/2014/main" id="{ECDC24D3-AFD2-1D47-AE30-2A593FB7A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581400"/>
            <a:ext cx="0" cy="533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3676" name="Line 12">
            <a:extLst>
              <a:ext uri="{FF2B5EF4-FFF2-40B4-BE49-F238E27FC236}">
                <a16:creationId xmlns:a16="http://schemas.microsoft.com/office/drawing/2014/main" id="{1D3C9102-65D6-6147-879B-2C3D2226E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581400"/>
            <a:ext cx="0" cy="533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3677" name="Text Box 13">
            <a:extLst>
              <a:ext uri="{FF2B5EF4-FFF2-40B4-BE49-F238E27FC236}">
                <a16:creationId xmlns:a16="http://schemas.microsoft.com/office/drawing/2014/main" id="{5755A625-FCCE-2941-A2BD-92BF8BF4E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2195513"/>
            <a:ext cx="1854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/>
              <a:t>staatliche Förderung</a:t>
            </a:r>
          </a:p>
        </p:txBody>
      </p:sp>
      <p:sp>
        <p:nvSpPr>
          <p:cNvPr id="113678" name="Text Box 14">
            <a:extLst>
              <a:ext uri="{FF2B5EF4-FFF2-40B4-BE49-F238E27FC236}">
                <a16:creationId xmlns:a16="http://schemas.microsoft.com/office/drawing/2014/main" id="{9E012430-6E56-2B49-8B7D-081AB2690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667000"/>
            <a:ext cx="1512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>
                <a:solidFill>
                  <a:schemeClr val="accent1"/>
                </a:solidFill>
              </a:rPr>
              <a:t>Reform 2:</a:t>
            </a:r>
          </a:p>
          <a:p>
            <a:r>
              <a:rPr lang="de-DE" altLang="de-DE" sz="2400" b="1">
                <a:solidFill>
                  <a:schemeClr val="accent1"/>
                </a:solidFill>
              </a:rPr>
              <a:t>InvestiF!</a:t>
            </a:r>
          </a:p>
        </p:txBody>
      </p:sp>
      <p:sp>
        <p:nvSpPr>
          <p:cNvPr id="113679" name="Text Box 15">
            <a:extLst>
              <a:ext uri="{FF2B5EF4-FFF2-40B4-BE49-F238E27FC236}">
                <a16:creationId xmlns:a16="http://schemas.microsoft.com/office/drawing/2014/main" id="{F6FB1C58-3D77-1741-B4A5-75BE80C07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3597275"/>
            <a:ext cx="24685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>
                <a:solidFill>
                  <a:schemeClr val="accent1"/>
                </a:solidFill>
              </a:rPr>
              <a:t>Reform 1: GefoS/</a:t>
            </a:r>
          </a:p>
          <a:p>
            <a:r>
              <a:rPr lang="de-DE" altLang="de-DE" sz="2400" b="1">
                <a:solidFill>
                  <a:schemeClr val="accent1"/>
                </a:solidFill>
              </a:rPr>
              <a:t>Mittelverteilung!</a:t>
            </a:r>
            <a:endParaRPr lang="de-DE" altLang="de-DE" sz="2400"/>
          </a:p>
        </p:txBody>
      </p:sp>
      <p:sp>
        <p:nvSpPr>
          <p:cNvPr id="113680" name="Text Box 16">
            <a:extLst>
              <a:ext uri="{FF2B5EF4-FFF2-40B4-BE49-F238E27FC236}">
                <a16:creationId xmlns:a16="http://schemas.microsoft.com/office/drawing/2014/main" id="{19B4A8FD-E734-884F-85A2-A6E3E6A23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5486400"/>
            <a:ext cx="15890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>
                <a:solidFill>
                  <a:schemeClr val="accent1"/>
                </a:solidFill>
              </a:rPr>
              <a:t>Reform 3: </a:t>
            </a:r>
          </a:p>
          <a:p>
            <a:r>
              <a:rPr lang="de-DE" altLang="de-DE" sz="2400" b="1">
                <a:solidFill>
                  <a:schemeClr val="accent1"/>
                </a:solidFill>
              </a:rPr>
              <a:t>Studien-</a:t>
            </a:r>
          </a:p>
          <a:p>
            <a:r>
              <a:rPr lang="de-DE" altLang="de-DE" sz="2400" b="1">
                <a:solidFill>
                  <a:schemeClr val="accent1"/>
                </a:solidFill>
              </a:rPr>
              <a:t>beiträge!</a:t>
            </a:r>
            <a:endParaRPr lang="de-DE" altLang="de-DE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26FF24A7-6631-E944-B79A-A06D2EF54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58200" cy="1104900"/>
          </a:xfrm>
        </p:spPr>
        <p:txBody>
          <a:bodyPr/>
          <a:lstStyle/>
          <a:p>
            <a:r>
              <a:rPr lang="de-DE" altLang="de-DE"/>
              <a:t>Individuelle Bildungsfinanzierung:</a:t>
            </a:r>
            <a:br>
              <a:rPr lang="de-DE" altLang="de-DE"/>
            </a:br>
            <a:r>
              <a:rPr lang="de-DE" altLang="de-DE"/>
              <a:t>InvestiF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10EBBE43-FBF4-D44D-A7F1-6646CB3DB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33600"/>
            <a:ext cx="5410200" cy="11430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Bildungsdarlehen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1DC01D80-579A-1447-81A1-166A7A89E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5410200" cy="11430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Bildungssparguthaben</a:t>
            </a:r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3D7032EE-4714-8F4B-9E62-E14EB108D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419600"/>
            <a:ext cx="5410200" cy="11430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Pauschale Sockelfinanzierung</a:t>
            </a:r>
          </a:p>
        </p:txBody>
      </p:sp>
      <p:sp>
        <p:nvSpPr>
          <p:cNvPr id="115718" name="AutoShape 6">
            <a:extLst>
              <a:ext uri="{FF2B5EF4-FFF2-40B4-BE49-F238E27FC236}">
                <a16:creationId xmlns:a16="http://schemas.microsoft.com/office/drawing/2014/main" id="{26E8A68A-673A-C444-B5C2-935F6E4A8891}"/>
              </a:ext>
            </a:extLst>
          </p:cNvPr>
          <p:cNvSpPr>
            <a:spLocks/>
          </p:cNvSpPr>
          <p:nvPr/>
        </p:nvSpPr>
        <p:spPr bwMode="auto">
          <a:xfrm>
            <a:off x="6019800" y="2133600"/>
            <a:ext cx="762000" cy="3429000"/>
          </a:xfrm>
          <a:prstGeom prst="rightBrace">
            <a:avLst>
              <a:gd name="adj1" fmla="val 375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5719" name="Rectangle 7">
            <a:extLst>
              <a:ext uri="{FF2B5EF4-FFF2-40B4-BE49-F238E27FC236}">
                <a16:creationId xmlns:a16="http://schemas.microsoft.com/office/drawing/2014/main" id="{7CD946FF-0DC6-6342-B776-6AC39A6BEF4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048500" y="3086100"/>
            <a:ext cx="1371600" cy="14478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1"/>
              <a:t>InvestiF-</a:t>
            </a:r>
          </a:p>
          <a:p>
            <a:pPr algn="ctr"/>
            <a:r>
              <a:rPr lang="de-DE" altLang="de-DE" sz="2400" b="1"/>
              <a:t>Modell</a:t>
            </a:r>
          </a:p>
        </p:txBody>
      </p:sp>
      <p:sp>
        <p:nvSpPr>
          <p:cNvPr id="115720" name="AutoShape 8">
            <a:extLst>
              <a:ext uri="{FF2B5EF4-FFF2-40B4-BE49-F238E27FC236}">
                <a16:creationId xmlns:a16="http://schemas.microsoft.com/office/drawing/2014/main" id="{52EF4B64-6456-2747-B234-D876BD20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971800"/>
            <a:ext cx="457200" cy="533400"/>
          </a:xfrm>
          <a:prstGeom prst="upDownArrow">
            <a:avLst>
              <a:gd name="adj1" fmla="val 50000"/>
              <a:gd name="adj2" fmla="val 23333"/>
            </a:avLst>
          </a:prstGeom>
          <a:solidFill>
            <a:srgbClr val="FFFFFF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1ADAE72B-56D7-8A48-A825-C767BD9E3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Staatliche Förderung bei InvestiF</a:t>
            </a:r>
          </a:p>
        </p:txBody>
      </p:sp>
      <p:sp>
        <p:nvSpPr>
          <p:cNvPr id="116739" name="Text Box 3">
            <a:extLst>
              <a:ext uri="{FF2B5EF4-FFF2-40B4-BE49-F238E27FC236}">
                <a16:creationId xmlns:a16="http://schemas.microsoft.com/office/drawing/2014/main" id="{64461A48-8BE0-3049-849E-F66076B8C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12925"/>
            <a:ext cx="36528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STAATLICHE FÖRDERUNG</a:t>
            </a:r>
          </a:p>
          <a:p>
            <a:r>
              <a:rPr lang="de-DE" altLang="de-DE" b="1"/>
              <a:t>IM RAHMEN DES INVESTIF-</a:t>
            </a:r>
          </a:p>
          <a:p>
            <a:r>
              <a:rPr lang="de-DE" altLang="de-DE" b="1"/>
              <a:t>MODELLS</a:t>
            </a:r>
            <a:endParaRPr lang="de-DE" altLang="de-DE" sz="2400"/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147E1476-4275-7B41-A507-482353B5C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048000"/>
            <a:ext cx="3255963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Degressive Prämienzahlung</a:t>
            </a:r>
          </a:p>
          <a:p>
            <a:endParaRPr lang="de-DE" altLang="de-DE" sz="1600"/>
          </a:p>
          <a:p>
            <a:endParaRPr lang="de-DE" altLang="de-DE" sz="1600"/>
          </a:p>
          <a:p>
            <a:r>
              <a:rPr lang="de-DE" altLang="de-DE"/>
              <a:t>Gestaltung der Rückzahlungs-</a:t>
            </a:r>
          </a:p>
          <a:p>
            <a:r>
              <a:rPr lang="de-DE" altLang="de-DE"/>
              <a:t>konditionen, zugangsbe-</a:t>
            </a:r>
          </a:p>
          <a:p>
            <a:r>
              <a:rPr lang="de-DE" altLang="de-DE"/>
              <a:t>schränkte Ausfallsicherung,</a:t>
            </a:r>
          </a:p>
          <a:p>
            <a:r>
              <a:rPr lang="de-DE" altLang="de-DE"/>
              <a:t> Absetzbarkeit</a:t>
            </a:r>
          </a:p>
          <a:p>
            <a:pPr>
              <a:lnSpc>
                <a:spcPct val="65000"/>
              </a:lnSpc>
            </a:pPr>
            <a:endParaRPr lang="de-DE" altLang="de-DE" sz="1600"/>
          </a:p>
          <a:p>
            <a:r>
              <a:rPr lang="de-DE" altLang="de-DE"/>
              <a:t>Pauschale staatliche </a:t>
            </a:r>
          </a:p>
          <a:p>
            <a:r>
              <a:rPr lang="de-DE" altLang="de-DE"/>
              <a:t>Transferzahlungan alle </a:t>
            </a:r>
          </a:p>
          <a:p>
            <a:r>
              <a:rPr lang="de-DE" altLang="de-DE"/>
              <a:t>Studierenden</a:t>
            </a:r>
          </a:p>
        </p:txBody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5EEC3D8F-6B64-744C-9D26-5AC0D3B2D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95600"/>
            <a:ext cx="3429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2" name="Line 6">
            <a:extLst>
              <a:ext uri="{FF2B5EF4-FFF2-40B4-BE49-F238E27FC236}">
                <a16:creationId xmlns:a16="http://schemas.microsoft.com/office/drawing/2014/main" id="{1D21070C-323C-0944-88FF-5B1A64A35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3886200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3" name="AutoShape 7">
            <a:extLst>
              <a:ext uri="{FF2B5EF4-FFF2-40B4-BE49-F238E27FC236}">
                <a16:creationId xmlns:a16="http://schemas.microsoft.com/office/drawing/2014/main" id="{F7ABB570-992E-DE4F-845E-2D5C7C52A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3528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4" name="AutoShape 8">
            <a:extLst>
              <a:ext uri="{FF2B5EF4-FFF2-40B4-BE49-F238E27FC236}">
                <a16:creationId xmlns:a16="http://schemas.microsoft.com/office/drawing/2014/main" id="{37F9950C-4F07-F645-AE4A-3829309CA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4196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5" name="AutoShape 9">
            <a:extLst>
              <a:ext uri="{FF2B5EF4-FFF2-40B4-BE49-F238E27FC236}">
                <a16:creationId xmlns:a16="http://schemas.microsoft.com/office/drawing/2014/main" id="{927135D1-6CF4-3248-9C51-3A97F0561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7150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6" name="Text Box 10">
            <a:extLst>
              <a:ext uri="{FF2B5EF4-FFF2-40B4-BE49-F238E27FC236}">
                <a16:creationId xmlns:a16="http://schemas.microsoft.com/office/drawing/2014/main" id="{640FA7DB-743E-7742-A344-C119F5D3F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12925"/>
            <a:ext cx="2779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FINANZIERUNG DER</a:t>
            </a:r>
          </a:p>
          <a:p>
            <a:r>
              <a:rPr lang="de-DE" altLang="de-DE" b="1"/>
              <a:t>STUDIERENDEN</a:t>
            </a:r>
          </a:p>
        </p:txBody>
      </p:sp>
      <p:sp>
        <p:nvSpPr>
          <p:cNvPr id="116747" name="Rectangle 11">
            <a:extLst>
              <a:ext uri="{FF2B5EF4-FFF2-40B4-BE49-F238E27FC236}">
                <a16:creationId xmlns:a16="http://schemas.microsoft.com/office/drawing/2014/main" id="{312E7A71-5CE5-A044-9AE3-C604C2FC2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95600"/>
            <a:ext cx="28956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8" name="Line 12">
            <a:extLst>
              <a:ext uri="{FF2B5EF4-FFF2-40B4-BE49-F238E27FC236}">
                <a16:creationId xmlns:a16="http://schemas.microsoft.com/office/drawing/2014/main" id="{126C553F-6DE4-C246-A014-AEB287912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5181600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9" name="Line 13">
            <a:extLst>
              <a:ext uri="{FF2B5EF4-FFF2-40B4-BE49-F238E27FC236}">
                <a16:creationId xmlns:a16="http://schemas.microsoft.com/office/drawing/2014/main" id="{6491CBA7-D55A-8B40-9B7F-6A16C15CE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886200"/>
            <a:ext cx="289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50" name="Line 14">
            <a:extLst>
              <a:ext uri="{FF2B5EF4-FFF2-40B4-BE49-F238E27FC236}">
                <a16:creationId xmlns:a16="http://schemas.microsoft.com/office/drawing/2014/main" id="{99D519F7-7CEC-5E42-B29E-D67AED885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181600"/>
            <a:ext cx="289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51" name="Text Box 15">
            <a:extLst>
              <a:ext uri="{FF2B5EF4-FFF2-40B4-BE49-F238E27FC236}">
                <a16:creationId xmlns:a16="http://schemas.microsoft.com/office/drawing/2014/main" id="{681D4BB4-0287-2545-9E47-3288D59B9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3138488"/>
            <a:ext cx="21558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Bildungssparen</a:t>
            </a:r>
          </a:p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  <a:p>
            <a:r>
              <a:rPr lang="de-DE" altLang="de-DE"/>
              <a:t>Bildungsdarlehen</a:t>
            </a:r>
          </a:p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  <a:p>
            <a:r>
              <a:rPr lang="de-DE" altLang="de-DE"/>
              <a:t>Sockelfinanzierung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>
            <a:extLst>
              <a:ext uri="{FF2B5EF4-FFF2-40B4-BE49-F238E27FC236}">
                <a16:creationId xmlns:a16="http://schemas.microsoft.com/office/drawing/2014/main" id="{1E25ED1A-FB6B-3C46-B784-D2E6DF19FD9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763" name="Rectangle 3">
            <a:extLst>
              <a:ext uri="{FF2B5EF4-FFF2-40B4-BE49-F238E27FC236}">
                <a16:creationId xmlns:a16="http://schemas.microsoft.com/office/drawing/2014/main" id="{58F8C2E6-CFCB-9645-97D5-A242B57E5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Bewertung InvestiF</a:t>
            </a: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D223F482-BA2E-C244-A13F-09CAB2E4B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772400" cy="4114800"/>
          </a:xfrm>
          <a:noFill/>
          <a:ln/>
        </p:spPr>
        <p:txBody>
          <a:bodyPr/>
          <a:lstStyle/>
          <a:p>
            <a:r>
              <a:rPr lang="de-DE" altLang="de-DE"/>
              <a:t>Stärkung Eigenverantwortung Studierende</a:t>
            </a:r>
          </a:p>
          <a:p>
            <a:pPr lvl="1"/>
            <a:r>
              <a:rPr lang="de-DE" altLang="de-DE"/>
              <a:t>Darlehen statt Zuschuß</a:t>
            </a:r>
          </a:p>
          <a:p>
            <a:pPr lvl="1"/>
            <a:r>
              <a:rPr lang="de-DE" altLang="de-DE"/>
              <a:t>elternunabhängiger Sockelbetrag</a:t>
            </a:r>
          </a:p>
          <a:p>
            <a:r>
              <a:rPr lang="de-DE" altLang="de-DE"/>
              <a:t>Stärkung Eigenverantwortung Eltern</a:t>
            </a:r>
          </a:p>
          <a:p>
            <a:pPr lvl="1"/>
            <a:r>
              <a:rPr lang="de-DE" altLang="de-DE"/>
              <a:t>Sparen</a:t>
            </a:r>
          </a:p>
          <a:p>
            <a:r>
              <a:rPr lang="de-DE" altLang="de-DE"/>
              <a:t>Verteilungspolitische Aufgabe erfüllt</a:t>
            </a:r>
          </a:p>
          <a:p>
            <a:pPr lvl="1"/>
            <a:r>
              <a:rPr lang="de-DE" altLang="de-DE"/>
              <a:t>Umorientierung auf Absolvent</a:t>
            </a:r>
          </a:p>
          <a:p>
            <a:r>
              <a:rPr lang="de-DE" altLang="de-DE"/>
              <a:t>Subsidiarität der Förderung durch Kopplung an private Einkommen und Vermögen</a:t>
            </a:r>
          </a:p>
          <a:p>
            <a:endParaRPr lang="de-DE" altLang="de-DE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>
            <a:extLst>
              <a:ext uri="{FF2B5EF4-FFF2-40B4-BE49-F238E27FC236}">
                <a16:creationId xmlns:a16="http://schemas.microsoft.com/office/drawing/2014/main" id="{E4C68266-FE09-EA43-AB2D-F70404AFD1E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87" name="Rectangle 3">
            <a:extLst>
              <a:ext uri="{FF2B5EF4-FFF2-40B4-BE49-F238E27FC236}">
                <a16:creationId xmlns:a16="http://schemas.microsoft.com/office/drawing/2014/main" id="{C1716942-AD54-2141-9E2F-FE2DEC2CF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Kritik: Chancengleichheit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53B2B013-F70B-C244-B3B1-B0F408447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4114800"/>
          </a:xfrm>
          <a:noFill/>
          <a:ln/>
        </p:spPr>
        <p:txBody>
          <a:bodyPr/>
          <a:lstStyle/>
          <a:p>
            <a:r>
              <a:rPr lang="de-DE" altLang="de-DE"/>
              <a:t>Einkommensabhängige Rückzahlung</a:t>
            </a:r>
          </a:p>
          <a:p>
            <a:pPr lvl="2"/>
            <a:r>
              <a:rPr lang="de-DE" altLang="de-DE"/>
              <a:t>Einkommensgrenze</a:t>
            </a:r>
          </a:p>
          <a:p>
            <a:pPr lvl="2"/>
            <a:r>
              <a:rPr lang="de-DE" altLang="de-DE"/>
              <a:t>progressiver Tarif (Leistungsfähigkeit!)</a:t>
            </a:r>
          </a:p>
          <a:p>
            <a:pPr lvl="2"/>
            <a:r>
              <a:rPr lang="de-DE" altLang="de-DE"/>
              <a:t>Tilgung Restschuld nach 25 Jahren</a:t>
            </a:r>
          </a:p>
          <a:p>
            <a:r>
              <a:rPr lang="de-DE" altLang="de-DE"/>
              <a:t>Rückzahlung an Vorteile aus Bildung gekoppelt (Zuschußelement enthalten!)</a:t>
            </a:r>
          </a:p>
          <a:p>
            <a:r>
              <a:rPr lang="de-DE" altLang="de-DE"/>
              <a:t>Ausdehnung Gefördertenkreis (30%) bei konstantem staatlichen Fördervolumen</a:t>
            </a:r>
          </a:p>
          <a:p>
            <a:r>
              <a:rPr lang="de-DE" altLang="de-DE"/>
              <a:t>Sozialverträglichkeit abhängig von politischer Festlegung (Einkommensgrenze)</a:t>
            </a:r>
          </a:p>
          <a:p>
            <a:endParaRPr lang="de-DE" altLang="de-DE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D201744F-1F02-184A-97C1-889B20431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763000" cy="1104900"/>
          </a:xfrm>
        </p:spPr>
        <p:txBody>
          <a:bodyPr/>
          <a:lstStyle/>
          <a:p>
            <a:r>
              <a:rPr lang="de-DE" altLang="de-DE"/>
              <a:t>Institutionelle Bildungsfinanzierung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B38565E6-DDB5-CE43-A54B-DAA1839EC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0"/>
            <a:ext cx="5410200" cy="11430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Studienbeiträge</a:t>
            </a:r>
          </a:p>
        </p:txBody>
      </p:sp>
      <p:sp>
        <p:nvSpPr>
          <p:cNvPr id="119812" name="Rectangle 4">
            <a:extLst>
              <a:ext uri="{FF2B5EF4-FFF2-40B4-BE49-F238E27FC236}">
                <a16:creationId xmlns:a16="http://schemas.microsoft.com/office/drawing/2014/main" id="{FCF76246-65F0-D346-83D4-26CB71592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91000"/>
            <a:ext cx="5410200" cy="11430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Sockelfinanzierung</a:t>
            </a:r>
          </a:p>
          <a:p>
            <a:pPr algn="ctr"/>
            <a:r>
              <a:rPr lang="de-DE" altLang="de-DE" sz="2400"/>
              <a:t>(Sitzlandprinzip)</a:t>
            </a:r>
          </a:p>
        </p:txBody>
      </p:sp>
      <p:sp>
        <p:nvSpPr>
          <p:cNvPr id="119813" name="Rectangle 5">
            <a:extLst>
              <a:ext uri="{FF2B5EF4-FFF2-40B4-BE49-F238E27FC236}">
                <a16:creationId xmlns:a16="http://schemas.microsoft.com/office/drawing/2014/main" id="{B011153F-924D-8545-8613-04A9D6F5C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5410200" cy="11430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/>
              <a:t>Anzahl der Studierenden</a:t>
            </a:r>
          </a:p>
          <a:p>
            <a:pPr algn="ctr"/>
            <a:r>
              <a:rPr lang="de-DE" altLang="de-DE" sz="2400"/>
              <a:t>(Herkunftslandprinzip)</a:t>
            </a:r>
          </a:p>
        </p:txBody>
      </p:sp>
      <p:sp>
        <p:nvSpPr>
          <p:cNvPr id="119814" name="AutoShape 6">
            <a:extLst>
              <a:ext uri="{FF2B5EF4-FFF2-40B4-BE49-F238E27FC236}">
                <a16:creationId xmlns:a16="http://schemas.microsoft.com/office/drawing/2014/main" id="{91CA1B17-A4F6-A943-9D4F-015BEA960D7D}"/>
              </a:ext>
            </a:extLst>
          </p:cNvPr>
          <p:cNvSpPr>
            <a:spLocks/>
          </p:cNvSpPr>
          <p:nvPr/>
        </p:nvSpPr>
        <p:spPr bwMode="auto">
          <a:xfrm>
            <a:off x="6019800" y="1905000"/>
            <a:ext cx="762000" cy="22860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9815" name="Rectangle 7">
            <a:extLst>
              <a:ext uri="{FF2B5EF4-FFF2-40B4-BE49-F238E27FC236}">
                <a16:creationId xmlns:a16="http://schemas.microsoft.com/office/drawing/2014/main" id="{38FEA574-5C97-184D-B05B-66399B08F098}"/>
              </a:ext>
            </a:extLst>
          </p:cNvPr>
          <p:cNvSpPr>
            <a:spLocks noChangeArrowheads="1"/>
          </p:cNvSpPr>
          <p:nvPr/>
        </p:nvSpPr>
        <p:spPr bwMode="auto">
          <a:xfrm rot="-5385320">
            <a:off x="7010400" y="2400300"/>
            <a:ext cx="1562100" cy="14859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b="1"/>
              <a:t>GefoS-</a:t>
            </a:r>
          </a:p>
          <a:p>
            <a:pPr algn="ctr"/>
            <a:r>
              <a:rPr lang="de-DE" altLang="de-DE" sz="2400" b="1"/>
              <a:t>Modell</a:t>
            </a:r>
            <a:endParaRPr lang="de-DE" altLang="de-DE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E0299872-574E-CC48-8632-58270E62E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Effekte von GefoS</a:t>
            </a:r>
          </a:p>
        </p:txBody>
      </p:sp>
      <p:sp>
        <p:nvSpPr>
          <p:cNvPr id="120835" name="Text Box 3">
            <a:extLst>
              <a:ext uri="{FF2B5EF4-FFF2-40B4-BE49-F238E27FC236}">
                <a16:creationId xmlns:a16="http://schemas.microsoft.com/office/drawing/2014/main" id="{8D356E7C-D393-614A-9F2F-0F9B87C9F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2268538"/>
            <a:ext cx="77057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nachfrageorientierte Hochschulfinanzierung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Wettbewerb um Studierende mit attraktiver Lehre</a:t>
            </a:r>
            <a:br>
              <a:rPr lang="de-DE" altLang="de-DE" sz="2800"/>
            </a:br>
            <a:r>
              <a:rPr lang="de-DE" altLang="de-DE" sz="2800"/>
              <a:t>     (bessere Balance im Anreizsystem!)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800"/>
              <a:t> Wettbewerb zwischen den Ländern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itlinf.ppt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E5405D"/>
      </a:accent2>
      <a:accent3>
        <a:srgbClr val="FFFFFF"/>
      </a:accent3>
      <a:accent4>
        <a:srgbClr val="000000"/>
      </a:accent4>
      <a:accent5>
        <a:srgbClr val="FDAAAC"/>
      </a:accent5>
      <a:accent6>
        <a:srgbClr val="CF3953"/>
      </a:accent6>
      <a:hlink>
        <a:srgbClr val="00DFCA"/>
      </a:hlink>
      <a:folHlink>
        <a:srgbClr val="EAEC5E"/>
      </a:folHlink>
    </a:clrScheme>
    <a:fontScheme name="seitlinf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itlinf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tlinf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x:\appl\powpnt40\layout\farbovhd\seitlinf.ppt</Template>
  <TotalTime>0</TotalTime>
  <Pages>13</Pages>
  <Words>665</Words>
  <Application>Microsoft Macintosh PowerPoint</Application>
  <PresentationFormat>Letter (8,5x11 Zoll)</PresentationFormat>
  <Paragraphs>180</Paragraphs>
  <Slides>20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Times New Roman</vt:lpstr>
      <vt:lpstr>Monotype Sorts</vt:lpstr>
      <vt:lpstr>Wingdings</vt:lpstr>
      <vt:lpstr>seitlinf.ppt</vt:lpstr>
      <vt:lpstr>Microsoft Word-Dokument</vt:lpstr>
      <vt:lpstr>Reformansätze zur  Bildungsfinanzierung</vt:lpstr>
      <vt:lpstr>Zentrale Reformaufgabe</vt:lpstr>
      <vt:lpstr>Reformbereiche der Bildungsfinanzierung</vt:lpstr>
      <vt:lpstr>Individuelle Bildungsfinanzierung: InvestiF</vt:lpstr>
      <vt:lpstr>Staatliche Förderung bei InvestiF</vt:lpstr>
      <vt:lpstr>Bewertung InvestiF</vt:lpstr>
      <vt:lpstr>Kritik: Chancengleichheit</vt:lpstr>
      <vt:lpstr>Institutionelle Bildungsfinanzierung</vt:lpstr>
      <vt:lpstr>Effekte von GefoS</vt:lpstr>
      <vt:lpstr>Individueller Beitrag zu institutionellen Kosten durch Studiengebühren?</vt:lpstr>
      <vt:lpstr>Chancen von Studiengebühren</vt:lpstr>
      <vt:lpstr>Chancen von Studiengebühren</vt:lpstr>
      <vt:lpstr>Risiken von Studiengebühren</vt:lpstr>
      <vt:lpstr>Risiken von Studiengebühren</vt:lpstr>
      <vt:lpstr>Designaufgabe</vt:lpstr>
      <vt:lpstr>Studienbeitragsmodell</vt:lpstr>
      <vt:lpstr>Bewertung Studienbeitragsmodell</vt:lpstr>
      <vt:lpstr>Bewertung Studienbeitragsmodell</vt:lpstr>
      <vt:lpstr>Bewertung Studienbeitragsmodell</vt:lpstr>
      <vt:lpstr>Einige Schlußfolgerungen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Niedersächsische Unileitungen</dc:title>
  <dc:subject/>
  <dc:creator>Dr. Frank Ziegele</dc:creator>
  <cp:keywords/>
  <dc:description/>
  <cp:lastModifiedBy>Detlef Müller-Böling</cp:lastModifiedBy>
  <cp:revision>160</cp:revision>
  <cp:lastPrinted>1999-05-12T13:19:55Z</cp:lastPrinted>
  <dcterms:created xsi:type="dcterms:W3CDTF">1998-02-11T11:09:22Z</dcterms:created>
  <dcterms:modified xsi:type="dcterms:W3CDTF">2022-02-05T13:39:49Z</dcterms:modified>
</cp:coreProperties>
</file>