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16" r:id="rId2"/>
    <p:sldId id="318" r:id="rId3"/>
    <p:sldId id="331" r:id="rId4"/>
    <p:sldId id="332" r:id="rId5"/>
    <p:sldId id="320" r:id="rId6"/>
    <p:sldId id="338" r:id="rId7"/>
    <p:sldId id="326" r:id="rId8"/>
    <p:sldId id="327" r:id="rId9"/>
    <p:sldId id="339" r:id="rId10"/>
    <p:sldId id="322" r:id="rId11"/>
    <p:sldId id="321" r:id="rId12"/>
    <p:sldId id="323" r:id="rId13"/>
    <p:sldId id="328" r:id="rId14"/>
    <p:sldId id="329" r:id="rId15"/>
    <p:sldId id="330" r:id="rId16"/>
    <p:sldId id="324" r:id="rId17"/>
    <p:sldId id="333" r:id="rId18"/>
    <p:sldId id="325" r:id="rId19"/>
    <p:sldId id="334" r:id="rId20"/>
    <p:sldId id="335" r:id="rId21"/>
    <p:sldId id="336" r:id="rId22"/>
    <p:sldId id="337" r:id="rId23"/>
    <p:sldId id="34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602"/>
    </p:cViewPr>
  </p:sorterViewPr>
  <p:notesViewPr>
    <p:cSldViewPr snapToGrid="0" snapToObjects="1">
      <p:cViewPr>
        <p:scale>
          <a:sx n="100" d="100"/>
          <a:sy n="100" d="100"/>
        </p:scale>
        <p:origin x="-864" y="5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7.emf"/><Relationship Id="rId4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151E07-37DF-3F4C-A844-2123C2F39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83DD790-ACEE-A54D-9102-1123C0B210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8251CE7-EDBA-394A-8238-6986E036910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BC3F45-4335-D949-A9C8-3561D8F409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D02E9F3-EFDF-B446-A33B-6301DABB7E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7029BCD-EB8D-324E-9D1C-179C9BB21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28DFC3B-C873-DD48-8580-C4C3BE11EF2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D8C954-BB1B-214D-A5ED-F70C3AAF3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41CED-4033-5E47-8439-772B07FF4397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67F78E4C-E0DA-D342-B2A1-2B03B56E9B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28D071DF-8CA9-1C4E-BEB7-5E11F2DBB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26A910-6FFD-FD4F-B342-10D79EFF3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DB239-48FE-F343-8226-4416F1D58D37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37D127B4-F4A0-6941-9CBC-4485C22776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479160CC-DC69-E044-BC7C-CE51BD700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A3ED4E-DF37-8243-9B87-017AFAB70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A83C-1C99-1A43-A967-EF1E4A32A6E0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E75DECDD-B07D-1441-8E12-B5DF0678A3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0DDD315-6D9A-544A-B36F-DC52ACFAF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D4E85D-E3C4-2E42-9E67-97C6FAA2A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74FCA-A786-1D4B-AD62-39C9287694C2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C6DB0DEB-3247-194B-AAE2-B4FA47A2A0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02A2C082-F8FE-EF4C-BE51-8A4C2DAD9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C6D7E3-8F62-B540-B390-AC960B76B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2F9AF-7D03-4A4B-98EE-47A28E4DE242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6BB76A6-4C12-B34A-A728-B90BE1E8C3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9735FCF-F4DE-DF44-81D1-57A12FD7B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Stanford sucht </a:t>
            </a:r>
            <a:r>
              <a:rPr lang="de-DE" altLang="de-DE" b="1"/>
              <a:t>intellektuell wißbegierige</a:t>
            </a:r>
            <a:r>
              <a:rPr lang="de-DE" altLang="de-DE"/>
              <a:t> Studenten, die ihr Studium mit</a:t>
            </a:r>
          </a:p>
          <a:p>
            <a:r>
              <a:rPr lang="de-DE" altLang="de-DE"/>
              <a:t>mit </a:t>
            </a:r>
            <a:r>
              <a:rPr lang="de-DE" altLang="de-DE" b="1"/>
              <a:t>geistiger und charakterlicher Kraft</a:t>
            </a:r>
            <a:r>
              <a:rPr lang="de-DE" altLang="de-DE"/>
              <a:t> verfolgen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BB6308-0B17-4F45-A312-2F7A14C2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9AE12-019C-6A4B-B004-E79AB75E728A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2D855953-4190-6E48-A71E-0927AEF065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D4BAA88F-2E62-CC49-BB25-4FB222AD2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77E935-E0ED-0841-B094-ABFB11C4A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2DDE5-E28B-3347-B8DD-B9336946933A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5C517069-8F17-174A-8874-D29E7E66EB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A8EFFBBA-C508-9842-BAEC-165D9D9AA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beim Punkt "Ungleichheit zulassen" kann man auch darauf hinweisen,</a:t>
            </a:r>
          </a:p>
          <a:p>
            <a:r>
              <a:rPr lang="de-DE" altLang="de-DE">
                <a:latin typeface="Arial" panose="020B0604020202020204" pitchFamily="34" charset="0"/>
              </a:rPr>
              <a:t>dass es verschiedene Arten von Qualität und somit auch viele Möglichkeiten</a:t>
            </a:r>
          </a:p>
          <a:p>
            <a:r>
              <a:rPr lang="de-DE" altLang="de-DE">
                <a:latin typeface="Arial" panose="020B0604020202020204" pitchFamily="34" charset="0"/>
              </a:rPr>
              <a:t>gibt, Spitze zu sein (anwendungs-, forschungsorientiert ....) - dass also</a:t>
            </a:r>
          </a:p>
          <a:p>
            <a:r>
              <a:rPr lang="de-DE" altLang="de-DE">
                <a:latin typeface="Arial" panose="020B0604020202020204" pitchFamily="34" charset="0"/>
              </a:rPr>
              <a:t>mehr Diversität nicht unbedingt bedeutet, dass die Existenz von Spitzenunis</a:t>
            </a:r>
          </a:p>
          <a:p>
            <a:r>
              <a:rPr lang="de-DE" altLang="de-DE">
                <a:latin typeface="Arial" panose="020B0604020202020204" pitchFamily="34" charset="0"/>
              </a:rPr>
              <a:t>immer mit einer Masse schlechterer Unis erkauft wird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38C9B-CA7A-DC4F-A348-E6B323373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112B0-47A0-8043-9718-418B34667941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BDF39E6C-71EE-9941-B92B-66A690107E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9C8BF1D8-5605-6644-87C9-614D446B8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Unter "profiliert" könnte man auch darauf eingehen, was das</a:t>
            </a:r>
          </a:p>
          <a:p>
            <a:r>
              <a:rPr lang="de-DE" altLang="de-DE">
                <a:latin typeface="Arial" panose="020B0604020202020204" pitchFamily="34" charset="0"/>
              </a:rPr>
              <a:t>spezielle Profil deutscher Unis im internationalen Vergleich ist</a:t>
            </a:r>
          </a:p>
          <a:p>
            <a:r>
              <a:rPr lang="de-DE" altLang="de-DE">
                <a:latin typeface="Arial" panose="020B0604020202020204" pitchFamily="34" charset="0"/>
              </a:rPr>
              <a:t>(wissenschaftliche Ausrichtung und Betonung der methodischen Grundlagen von</a:t>
            </a:r>
          </a:p>
          <a:p>
            <a:r>
              <a:rPr lang="de-DE" altLang="de-DE">
                <a:latin typeface="Arial" panose="020B0604020202020204" pitchFamily="34" charset="0"/>
              </a:rPr>
              <a:t>Anfang an (Grundstudium), grosser Detaillierungsgrad und exemplarische</a:t>
            </a:r>
          </a:p>
          <a:p>
            <a:r>
              <a:rPr lang="de-DE" altLang="de-DE">
                <a:latin typeface="Arial" panose="020B0604020202020204" pitchFamily="34" charset="0"/>
              </a:rPr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567852-67C2-0443-81B7-371DA1205E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6CE8D-08B5-0447-AED3-5057A518B042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CEFF92C5-F2B6-604C-9337-115FD1EA6B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D5A7D7F7-5720-2347-91DD-0C83FF511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Bei uns sind des der Einzelwissenschaftler und der Staat die vornehmlich die zukünftigen Forschungsfelder und Studiengänge definieren.</a:t>
            </a:r>
          </a:p>
          <a:p>
            <a:endParaRPr lang="de-DE" altLang="de-DE"/>
          </a:p>
          <a:p>
            <a:r>
              <a:rPr lang="de-DE" altLang="de-DE"/>
              <a:t>Dabei kann keine profilierte Universität oder Fakultät herauskommen.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07A0A0-5D1D-C24B-931D-32EB6B508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7DFFA-04DB-0144-B5F6-EB9FF0D6D9F8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611D4EE7-8C9F-7849-9AA7-B41F22C523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D21AC5B-4BB3-5F4D-9CA7-118F01457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0A0FEE-BB62-644C-97CB-1CAB52D64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F61BB-F7DB-B24F-94EF-5E0F54CE54AA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0B8E1520-D702-EC4C-88AE-5F177BADA2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6E168C51-BACC-E245-A58C-4B137389C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1. Fächer zeigen Maschinenbau einsteigen</a:t>
            </a:r>
          </a:p>
          <a:p>
            <a:endParaRPr lang="de-DE" altLang="de-DE"/>
          </a:p>
          <a:p>
            <a:r>
              <a:rPr lang="de-DE" altLang="de-DE"/>
              <a:t>2. Anhand von Bremen die 30 Indikatoren zeigen</a:t>
            </a:r>
          </a:p>
          <a:p>
            <a:endParaRPr lang="de-DE" altLang="de-DE"/>
          </a:p>
          <a:p>
            <a:r>
              <a:rPr lang="de-DE" altLang="de-DE"/>
              <a:t>3. Hitliste aufrufen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1F37C9-0A3B-DE41-8F83-7660F8E56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E245D-0E66-1747-87AA-215C0416BD53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F9EEA513-533D-A749-9B94-9BB24415B0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A1588C3E-E756-814E-A729-B163CA3C6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E1A728-B4BA-3946-9FB0-DEF207482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053FE-88C4-9C41-B7B4-A6938A1A0F1B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618B78A4-5E3C-914B-A4A8-6D0678D7E4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7C0929E-94F4-9C44-934A-B548694F7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Persönliches Ranking</a:t>
            </a:r>
          </a:p>
          <a:p>
            <a:endParaRPr lang="de-DE" altLang="de-DE"/>
          </a:p>
          <a:p>
            <a:r>
              <a:rPr lang="de-DE" altLang="de-DE"/>
              <a:t>Architektur keine</a:t>
            </a:r>
          </a:p>
          <a:p>
            <a:r>
              <a:rPr lang="de-DE" altLang="de-DE"/>
              <a:t>Maschinenbau Dresden</a:t>
            </a:r>
          </a:p>
          <a:p>
            <a:r>
              <a:rPr lang="de-DE" altLang="de-DE"/>
              <a:t>Informatik Karlsruhe</a:t>
            </a:r>
          </a:p>
          <a:p>
            <a:r>
              <a:rPr lang="de-DE" altLang="de-DE"/>
              <a:t>Jura Passau</a:t>
            </a:r>
          </a:p>
          <a:p>
            <a:r>
              <a:rPr lang="de-DE" altLang="de-DE"/>
              <a:t>Mathe TU M</a:t>
            </a:r>
          </a:p>
          <a:p>
            <a:r>
              <a:rPr lang="de-DE" altLang="de-DE"/>
              <a:t>VWL Konstanz + Mannheim</a:t>
            </a:r>
          </a:p>
          <a:p>
            <a:r>
              <a:rPr lang="de-DE" altLang="de-DE"/>
              <a:t>Physik keine</a:t>
            </a:r>
          </a:p>
          <a:p>
            <a:r>
              <a:rPr lang="de-DE" altLang="de-DE"/>
              <a:t>BWL Passau</a:t>
            </a:r>
          </a:p>
          <a:p>
            <a:r>
              <a:rPr lang="de-DE" altLang="de-DE"/>
              <a:t>Chemie TU M Marburg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0357AE-F610-E749-9DEB-247CEF17D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46510-6A9B-264C-9FC9-BCB6DC7CA914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F244FB43-9B8F-DD47-A41D-DB0C85C7A8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EDCCAC36-AF28-A140-9B49-6CAD0D4F6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Spitzenunis setzen viele Randbedingungen voraus</a:t>
            </a:r>
          </a:p>
          <a:p>
            <a:r>
              <a:rPr lang="de-DE" altLang="de-DE"/>
              <a:t>viele sind bei uns nicht erfüllt</a:t>
            </a:r>
          </a:p>
          <a:p>
            <a:endParaRPr lang="de-DE" altLang="de-DE"/>
          </a:p>
          <a:p>
            <a:r>
              <a:rPr lang="de-DE" altLang="de-DE"/>
              <a:t>dennoch etliche Fakultäten Spitze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1C6784-7363-BC4D-9137-001F5D207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A8E82-C477-1046-B83E-07BDBAA39A01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F0AB5AE9-4215-D740-AA05-FC5A70F33C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BC547AE-2A08-0549-B59B-69F86F420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DB8A57-A5BA-1E42-AFAB-47FB8076A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8B9BA-5C91-AF49-89AC-4FA94B89DFE9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E513672B-FF09-CD4F-9BE4-29765860ED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9F1DDC53-5F29-3241-8E4A-F51115988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1565F8-D778-8943-B1A0-484D805B8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7089E-BE2F-3E40-BEF0-7DC172F8934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46F58B55-DF3F-BF49-B840-22633E89F6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1AD3717A-E8DA-524E-A95E-0C98F7203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Ein oder zwei Spitzenwissenschaftler machen noch keine Spitzenuni aus.</a:t>
            </a:r>
          </a:p>
          <a:p>
            <a:r>
              <a:rPr lang="de-DE" altLang="de-DE"/>
              <a:t>Zunehmend wird fraglich, ob Einzelforscher, so wichtig ihre Genialiät auch ist, den wissenschaftlichen Erkenntnisfortschritt bringen werden.</a:t>
            </a:r>
          </a:p>
          <a:p>
            <a:endParaRPr lang="de-DE" altLang="de-DE"/>
          </a:p>
          <a:p>
            <a:r>
              <a:rPr lang="de-DE" altLang="de-DE"/>
              <a:t>Interdisziplinarität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5B9438-9AF1-3B49-8480-93DA46694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9B9F-ED8F-1A49-9550-DEA1EDAB4770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30FDD278-8837-034F-BDDF-D3523EE0BB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30B51A1F-5D8E-A940-8E35-0EC3BACBD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AC6BE1-A85E-F149-8035-E324BB0A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61E30-C5D4-4244-AA88-2407FF3EB965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934DDFD9-2AC1-EF45-805D-380012A93B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AF61936-BD9A-704E-A6CA-2A24B468A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5127DC-CAB3-F14C-8FFA-2909B8523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98A2A-8DA2-E14B-84BA-27FAB5BF0F88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E7328985-1190-DC4C-A5FB-076377D819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820BB6D-DC21-DA45-9A1C-81EAB4406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7FA23C-218F-E044-B970-B331427A6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91037-1DB4-EF40-83BA-15ADADBF00A4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220B4317-403D-0A40-A2C4-EA69270AAF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E21C710B-FB82-294A-B9A8-675072C31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9CCC08-EFD6-AD44-95FE-EA02E97F9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B3D5A-5E85-2543-996F-3019FAD1BEBA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AFBB7EAB-8A49-0445-9DA0-1AA493303D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3919CC5-88E2-1F4A-961F-82236C172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BCADBF-A244-3343-A4CD-FE59AB7ED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F187A-E6BC-B94E-BBCB-CDA21F5ACF8D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357F642B-BFDC-F44E-B5CD-D070BBFDAE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A22D0CC8-5073-3541-89E9-7FE0595A3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9D43CE7-A8B1-9040-AF0F-703254658A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30F228F7-A141-6D4A-A52D-1C85EF712333}" type="slidenum">
              <a:rPr lang="en-US" altLang="de-DE"/>
              <a:pPr/>
              <a:t>‹Nr.›</a:t>
            </a:fld>
            <a:endParaRPr lang="en-US" alt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6B16A-FD6D-B546-9545-70443DA2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80C819-2C3B-D543-B587-B30FFC4AF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83F8EB-4B07-9044-BC25-174EA1C14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8872E3-BB32-394A-8427-AA822581CB4F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5DF0B-D1D5-214D-8735-97242ED3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67FE0C-EB7F-9443-912C-8CF14FE7A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43663" y="228600"/>
            <a:ext cx="2071687" cy="5948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F1BF66-6B26-5044-94C4-DA4212F51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62663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DA8805-D7E9-0049-BE9D-9294DC1D7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F56A9-3D75-C04A-B53B-B44840A88787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FAEDDC-EE14-934A-8A20-4FC0D3D9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1C233-1509-F449-80CD-9856F799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8CEAD6-57DB-B440-B6E5-B94AA726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23EA4B-E189-0B4D-BAD0-FE0B3C344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3EDA2F-3AF3-864B-BFCA-383718DC5DFC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A280DB-C1F9-974A-AE82-D4A60BC9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9F4D8-5614-5D44-B897-D4FD721C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EEB72-08ED-3B45-B4C6-6AD63DAF5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17CE02-8BB9-1448-B035-275312AD1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3E6A94-E224-8143-8B39-3593AE0B9459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A048EF-5933-574A-81D4-C900CA6E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5A665-76F6-0045-AE3B-FE72BFC0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BD038E-D1A9-9440-98BB-854BA8D0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16816E-D14A-DA4B-B82C-D6A71D6CB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EA5DD-CE8E-4E45-B40B-8FCE063FE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37C1D4-D99C-954D-98C3-992A9B1B96E6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995471-58C8-7D48-8509-E2AAC11D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640B7-C4A3-9C4E-A405-366BDC21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D85363-4A98-1849-9B76-F0E0354A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6C0219-FB13-F049-B749-6B01F3BE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E9BF12-5F3F-724D-B0EE-F58E2A97E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581EB47-B6AE-8C41-97C9-3B218E099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32D1A7-01A4-5441-83E0-9A28C2B79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E03201-23E7-3747-A92B-7FA7EB3D30CA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DDB828-0E36-7E4C-8550-D284FDD2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D3292-3288-014E-B0C3-CEB8AB02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2C368E-7C95-2F48-B6D8-70A4C88862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057BE0-18F4-614B-B656-6C0284DD136B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CDEFB-FDE2-3A46-BFA7-486CED82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4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E020B1-57D8-7541-A620-C7541FB14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DB65F1-6150-E145-B68D-B135F0AA7CEE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BFCED1-1F28-8740-87FF-31449C53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16702-12BA-AE47-A309-5C35F8FC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C8659F-3AA0-E54C-934F-0986C68C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7683AF-2C09-E741-B8C5-0517958F5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B7BC1D-D280-6C4F-8751-125DB83A0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A6F358-69E7-4141-A584-8726C9B5A92B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EB1988-7353-F54F-B2F6-BE9A5CFF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B9EDD-37D6-0445-970B-857D6A48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0C1E27-69AF-E74F-82D7-51B2AFE49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A4F3C0-1699-EC41-AEA0-DA461E00F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8FF939-E991-1F4C-96F3-9B8F616CE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3E9468-A974-2C47-87B1-143F60FD8611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BBADE-F69B-2F4E-A410-FF03AD71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9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8C3286F3-58F1-2B41-A0B6-7F0E03F6C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77D160-8B24-4E4F-BB6C-20F77D7F35F7}" type="slidenum">
              <a:rPr lang="en-US" altLang="de-DE"/>
              <a:pPr/>
              <a:t>‹Nr.›</a:t>
            </a:fld>
            <a:endParaRPr lang="en-US" altLang="de-DE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E1F8EE63-A15D-FB46-8F2E-ABFBD025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A4DBFF05-7115-194C-97AC-7CC056F75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Titel-Master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11043E3B-214D-8E4C-8E1C-E3FF2FD47D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1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image" Target="../media/image9.jpeg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emf"/><Relationship Id="rId4" Type="http://schemas.openxmlformats.org/officeDocument/2006/relationships/image" Target="../media/image1.png"/><Relationship Id="rId9" Type="http://schemas.openxmlformats.org/officeDocument/2006/relationships/image" Target="../media/image3.e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emf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.emf"/><Relationship Id="rId2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.emf"/><Relationship Id="rId5" Type="http://schemas.openxmlformats.org/officeDocument/2006/relationships/image" Target="../media/image9.jpeg"/><Relationship Id="rId15" Type="http://schemas.openxmlformats.org/officeDocument/2006/relationships/image" Target="../media/image6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8.emf"/><Relationship Id="rId4" Type="http://schemas.openxmlformats.org/officeDocument/2006/relationships/image" Target="../media/image1.png"/><Relationship Id="rId9" Type="http://schemas.openxmlformats.org/officeDocument/2006/relationships/image" Target="../media/image3.emf"/><Relationship Id="rId1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E73D30A-92B0-8240-96E4-8CEECECA9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8AC1-B025-CD4D-BE74-9F28D0DE0FE0}" type="slidenum">
              <a:rPr lang="en-US" altLang="de-DE"/>
              <a:pPr/>
              <a:t>1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219529D1-5D36-AE49-93FF-D431A575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64866" name="Line 2">
            <a:extLst>
              <a:ext uri="{FF2B5EF4-FFF2-40B4-BE49-F238E27FC236}">
                <a16:creationId xmlns:a16="http://schemas.microsoft.com/office/drawing/2014/main" id="{4F7A4582-C298-6C44-A931-9FA6215BA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3A104146-E629-354A-9020-1D08DBA5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4868" name="Picture 4">
            <a:extLst>
              <a:ext uri="{FF2B5EF4-FFF2-40B4-BE49-F238E27FC236}">
                <a16:creationId xmlns:a16="http://schemas.microsoft.com/office/drawing/2014/main" id="{4C6C098E-7C08-5F4D-B832-65EEAD9C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Text Box 5">
            <a:extLst>
              <a:ext uri="{FF2B5EF4-FFF2-40B4-BE49-F238E27FC236}">
                <a16:creationId xmlns:a16="http://schemas.microsoft.com/office/drawing/2014/main" id="{C8E50991-2359-084E-870D-3BADC36A0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FEF48AA2-0D5D-3F48-BD2A-4BD4DB2A8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00925" cy="6858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164871" name="Rectangle 7">
            <a:extLst>
              <a:ext uri="{FF2B5EF4-FFF2-40B4-BE49-F238E27FC236}">
                <a16:creationId xmlns:a16="http://schemas.microsoft.com/office/drawing/2014/main" id="{84C26274-9922-D943-A714-43A2CE59A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4400"/>
              <a:t>Spitzenuniversitäten</a:t>
            </a:r>
            <a:endParaRPr lang="de-DE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7FD1059B-8B40-C943-8CAF-249576A99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71775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Kennzeichen und Erfolgsfaktoren</a:t>
            </a:r>
          </a:p>
        </p:txBody>
      </p:sp>
      <p:sp>
        <p:nvSpPr>
          <p:cNvPr id="164874" name="Rectangle 10">
            <a:extLst>
              <a:ext uri="{FF2B5EF4-FFF2-40B4-BE49-F238E27FC236}">
                <a16:creationId xmlns:a16="http://schemas.microsoft.com/office/drawing/2014/main" id="{B317FAF4-E4EA-224D-A876-D443DE44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67150"/>
            <a:ext cx="67818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Detlef Müller-Böling</a:t>
            </a:r>
          </a:p>
        </p:txBody>
      </p:sp>
      <p:sp>
        <p:nvSpPr>
          <p:cNvPr id="164875" name="Rectangle 11">
            <a:extLst>
              <a:ext uri="{FF2B5EF4-FFF2-40B4-BE49-F238E27FC236}">
                <a16:creationId xmlns:a16="http://schemas.microsoft.com/office/drawing/2014/main" id="{DF2DF8F1-B24B-F94E-8338-00B5EE30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962525"/>
            <a:ext cx="41529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800"/>
              <a:t>Centrum für Hochschulentwicklung</a:t>
            </a:r>
          </a:p>
          <a:p>
            <a:pPr algn="ctr"/>
            <a:r>
              <a:rPr lang="de-DE" altLang="de-DE" sz="1800"/>
              <a:t>Gütersloh</a:t>
            </a:r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2">
            <a:extLst>
              <a:ext uri="{FF2B5EF4-FFF2-40B4-BE49-F238E27FC236}">
                <a16:creationId xmlns:a16="http://schemas.microsoft.com/office/drawing/2014/main" id="{A78F999C-3362-CF40-90C4-0B808FB68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7496-6C2D-E544-96F5-EA86E3334211}" type="slidenum">
              <a:rPr lang="en-US" altLang="de-DE"/>
              <a:pPr/>
              <a:t>10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DB167D29-9DF4-1F47-84F2-DB99760D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7154" name="Line 2">
            <a:extLst>
              <a:ext uri="{FF2B5EF4-FFF2-40B4-BE49-F238E27FC236}">
                <a16:creationId xmlns:a16="http://schemas.microsoft.com/office/drawing/2014/main" id="{FF8BE7D9-42BA-6445-8A16-D6418E822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CF988688-2E4F-B34F-941F-DC972697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7156" name="Picture 4">
            <a:extLst>
              <a:ext uri="{FF2B5EF4-FFF2-40B4-BE49-F238E27FC236}">
                <a16:creationId xmlns:a16="http://schemas.microsoft.com/office/drawing/2014/main" id="{60499A86-19F2-4A49-8C7C-2AA63425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7" name="Text Box 5">
            <a:extLst>
              <a:ext uri="{FF2B5EF4-FFF2-40B4-BE49-F238E27FC236}">
                <a16:creationId xmlns:a16="http://schemas.microsoft.com/office/drawing/2014/main" id="{6E8786F0-DCA7-444E-86F6-92CB9CF5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DDE88ED7-30FB-714E-8E1E-1905FE03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/>
              <a:t>wirtschaftlich</a:t>
            </a:r>
          </a:p>
        </p:txBody>
      </p:sp>
      <p:graphicFrame>
        <p:nvGraphicFramePr>
          <p:cNvPr id="177166" name="Object 14">
            <a:extLst>
              <a:ext uri="{FF2B5EF4-FFF2-40B4-BE49-F238E27FC236}">
                <a16:creationId xmlns:a16="http://schemas.microsoft.com/office/drawing/2014/main" id="{0C0CF7D8-0C8F-A44E-9843-8998E2A281F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9" name="Rectangle 17">
            <a:extLst>
              <a:ext uri="{FF2B5EF4-FFF2-40B4-BE49-F238E27FC236}">
                <a16:creationId xmlns:a16="http://schemas.microsoft.com/office/drawing/2014/main" id="{C1C43BA9-E216-6742-AF1B-B468DD330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2322513"/>
            <a:ext cx="39592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unabhängig</a:t>
            </a:r>
          </a:p>
        </p:txBody>
      </p:sp>
      <p:sp>
        <p:nvSpPr>
          <p:cNvPr id="177170" name="Rectangle 18">
            <a:extLst>
              <a:ext uri="{FF2B5EF4-FFF2-40B4-BE49-F238E27FC236}">
                <a16:creationId xmlns:a16="http://schemas.microsoft.com/office/drawing/2014/main" id="{B4FB01C4-6545-5546-8BC3-D5EF50234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3297238"/>
            <a:ext cx="39592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entrepreneurial</a:t>
            </a:r>
          </a:p>
        </p:txBody>
      </p:sp>
      <p:sp>
        <p:nvSpPr>
          <p:cNvPr id="177171" name="Rectangle 19">
            <a:extLst>
              <a:ext uri="{FF2B5EF4-FFF2-40B4-BE49-F238E27FC236}">
                <a16:creationId xmlns:a16="http://schemas.microsoft.com/office/drawing/2014/main" id="{53A4019B-3194-E84B-BBCC-1EBD2AAF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270375"/>
            <a:ext cx="39592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selbstverantwortlich</a:t>
            </a:r>
          </a:p>
        </p:txBody>
      </p:sp>
      <p:sp>
        <p:nvSpPr>
          <p:cNvPr id="177172" name="Rectangle 20">
            <a:extLst>
              <a:ext uri="{FF2B5EF4-FFF2-40B4-BE49-F238E27FC236}">
                <a16:creationId xmlns:a16="http://schemas.microsoft.com/office/drawing/2014/main" id="{BD1A3EBA-01C2-9A43-8889-2EB56AF1F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5245100"/>
            <a:ext cx="39592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nicht alimentiert</a:t>
            </a:r>
          </a:p>
        </p:txBody>
      </p:sp>
      <p:sp>
        <p:nvSpPr>
          <p:cNvPr id="177173" name="Rectangle 21">
            <a:extLst>
              <a:ext uri="{FF2B5EF4-FFF2-40B4-BE49-F238E27FC236}">
                <a16:creationId xmlns:a16="http://schemas.microsoft.com/office/drawing/2014/main" id="{6C28C358-B6F3-BA41-8AC6-5CC03846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4270375"/>
            <a:ext cx="39592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global zugewiesen</a:t>
            </a:r>
          </a:p>
        </p:txBody>
      </p:sp>
      <p:sp>
        <p:nvSpPr>
          <p:cNvPr id="177175" name="Rectangle 23">
            <a:extLst>
              <a:ext uri="{FF2B5EF4-FFF2-40B4-BE49-F238E27FC236}">
                <a16:creationId xmlns:a16="http://schemas.microsoft.com/office/drawing/2014/main" id="{6D756598-D05A-8B4D-B8AC-8D15AD07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2322513"/>
            <a:ext cx="3959225" cy="79216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diversifiziert</a:t>
            </a:r>
          </a:p>
        </p:txBody>
      </p:sp>
      <p:sp>
        <p:nvSpPr>
          <p:cNvPr id="177176" name="Rectangle 24">
            <a:extLst>
              <a:ext uri="{FF2B5EF4-FFF2-40B4-BE49-F238E27FC236}">
                <a16:creationId xmlns:a16="http://schemas.microsoft.com/office/drawing/2014/main" id="{CFD7865C-F8A9-764B-A75A-1879C7A9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3295650"/>
            <a:ext cx="39592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einnahmenaktiv</a:t>
            </a:r>
          </a:p>
        </p:txBody>
      </p:sp>
      <p:sp>
        <p:nvSpPr>
          <p:cNvPr id="177177" name="Rectangle 25">
            <a:extLst>
              <a:ext uri="{FF2B5EF4-FFF2-40B4-BE49-F238E27FC236}">
                <a16:creationId xmlns:a16="http://schemas.microsoft.com/office/drawing/2014/main" id="{3BBEA97F-798D-6C41-B73B-AD6875677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5245100"/>
            <a:ext cx="39592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leistungsbezogen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9" grpId="0" animBg="1" autoUpdateAnimBg="0"/>
      <p:bldP spid="177170" grpId="0" animBg="1" autoUpdateAnimBg="0"/>
      <p:bldP spid="177171" grpId="0" animBg="1" autoUpdateAnimBg="0"/>
      <p:bldP spid="177172" grpId="0" animBg="1" autoUpdateAnimBg="0"/>
      <p:bldP spid="177173" grpId="0" animBg="1" autoUpdateAnimBg="0"/>
      <p:bldP spid="177175" grpId="0" animBg="1" autoUpdateAnimBg="0"/>
      <p:bldP spid="177176" grpId="0" animBg="1" autoUpdateAnimBg="0"/>
      <p:bldP spid="17717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BB1D5059-479B-B143-9464-C55E4211B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0824-AF40-D54E-AEB5-8E27FA4FC623}" type="slidenum">
              <a:rPr lang="en-US" altLang="de-DE"/>
              <a:pPr/>
              <a:t>11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8BEC699A-DE4C-F24C-8FBF-025878D4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5106" name="Line 2">
            <a:extLst>
              <a:ext uri="{FF2B5EF4-FFF2-40B4-BE49-F238E27FC236}">
                <a16:creationId xmlns:a16="http://schemas.microsoft.com/office/drawing/2014/main" id="{2FC7ABDF-CF8B-E54A-8721-CB5521121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107" name="Text Box 3">
            <a:extLst>
              <a:ext uri="{FF2B5EF4-FFF2-40B4-BE49-F238E27FC236}">
                <a16:creationId xmlns:a16="http://schemas.microsoft.com/office/drawing/2014/main" id="{B1FA2E95-2E66-5941-A9D3-8305E6D4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5108" name="Picture 4">
            <a:extLst>
              <a:ext uri="{FF2B5EF4-FFF2-40B4-BE49-F238E27FC236}">
                <a16:creationId xmlns:a16="http://schemas.microsoft.com/office/drawing/2014/main" id="{AD35C6FD-AC1F-CF4D-9573-AE6B56BD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9" name="Text Box 5">
            <a:extLst>
              <a:ext uri="{FF2B5EF4-FFF2-40B4-BE49-F238E27FC236}">
                <a16:creationId xmlns:a16="http://schemas.microsoft.com/office/drawing/2014/main" id="{189F08F2-F4C9-C74D-AAB0-B4F37AB5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0086DB5F-AF03-CA4D-AB76-605D0E155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/>
              <a:t>international</a:t>
            </a:r>
          </a:p>
        </p:txBody>
      </p:sp>
      <p:graphicFrame>
        <p:nvGraphicFramePr>
          <p:cNvPr id="175115" name="Object 11">
            <a:extLst>
              <a:ext uri="{FF2B5EF4-FFF2-40B4-BE49-F238E27FC236}">
                <a16:creationId xmlns:a16="http://schemas.microsoft.com/office/drawing/2014/main" id="{3028C1F3-3B1E-9D44-BC56-0DE7D8AEEB0F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4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0" name="Rectangle 16">
            <a:extLst>
              <a:ext uri="{FF2B5EF4-FFF2-40B4-BE49-F238E27FC236}">
                <a16:creationId xmlns:a16="http://schemas.microsoft.com/office/drawing/2014/main" id="{9887CD64-77C4-CD48-A1EF-56308507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USA: 60 research universities</a:t>
            </a:r>
          </a:p>
        </p:txBody>
      </p:sp>
      <p:sp>
        <p:nvSpPr>
          <p:cNvPr id="175121" name="Rectangle 17">
            <a:extLst>
              <a:ext uri="{FF2B5EF4-FFF2-40B4-BE49-F238E27FC236}">
                <a16:creationId xmlns:a16="http://schemas.microsoft.com/office/drawing/2014/main" id="{0A58DCC1-7B8A-DA4B-B8D8-D26F0B32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364038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D: 80 Universitäten</a:t>
            </a:r>
          </a:p>
        </p:txBody>
      </p:sp>
      <p:sp>
        <p:nvSpPr>
          <p:cNvPr id="175122" name="Rectangle 18">
            <a:extLst>
              <a:ext uri="{FF2B5EF4-FFF2-40B4-BE49-F238E27FC236}">
                <a16:creationId xmlns:a16="http://schemas.microsoft.com/office/drawing/2014/main" id="{4C4E5B70-4475-7946-96FB-C7096E1D9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5386388"/>
            <a:ext cx="4857750" cy="792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definiert als </a:t>
            </a:r>
          </a:p>
          <a:p>
            <a:r>
              <a:rPr lang="de-DE" altLang="de-DE"/>
              <a:t>Forschungsuniversitäten</a:t>
            </a:r>
          </a:p>
        </p:txBody>
      </p:sp>
      <p:sp>
        <p:nvSpPr>
          <p:cNvPr id="175123" name="Rectangle 19">
            <a:extLst>
              <a:ext uri="{FF2B5EF4-FFF2-40B4-BE49-F238E27FC236}">
                <a16:creationId xmlns:a16="http://schemas.microsoft.com/office/drawing/2014/main" id="{0F71EC8B-2406-FE49-BCEE-842DC479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343275"/>
            <a:ext cx="485775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faktisch </a:t>
            </a:r>
          </a:p>
          <a:p>
            <a:r>
              <a:rPr lang="de-DE" altLang="de-DE"/>
              <a:t>Forschungsuniversitäten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0" grpId="0" animBg="1" autoUpdateAnimBg="0"/>
      <p:bldP spid="175121" grpId="0" animBg="1" autoUpdateAnimBg="0"/>
      <p:bldP spid="175122" grpId="0" animBg="1" autoUpdateAnimBg="0"/>
      <p:bldP spid="1751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31302B7-7E35-4E43-A1CB-5F6EFF4E8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A982A-B159-D440-B91B-20FE1CB38D34}" type="slidenum">
              <a:rPr lang="en-US" altLang="de-DE"/>
              <a:pPr/>
              <a:t>12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8BFF4840-CEB8-034B-AEAD-11176C3D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9202" name="Line 2">
            <a:extLst>
              <a:ext uri="{FF2B5EF4-FFF2-40B4-BE49-F238E27FC236}">
                <a16:creationId xmlns:a16="http://schemas.microsoft.com/office/drawing/2014/main" id="{4E6A21DB-9F5C-BD46-AD59-3038D066D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4DF198FD-ED81-3C42-BC86-2F281BC1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FC3309AA-054A-D747-B2CB-0EF0AA1C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5" name="Text Box 5">
            <a:extLst>
              <a:ext uri="{FF2B5EF4-FFF2-40B4-BE49-F238E27FC236}">
                <a16:creationId xmlns:a16="http://schemas.microsoft.com/office/drawing/2014/main" id="{A154D0D0-5F44-AB43-B117-F439DA9C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0C4F5198-10F7-2B4D-A302-8ED69829C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79212" name="Object 12">
            <a:extLst>
              <a:ext uri="{FF2B5EF4-FFF2-40B4-BE49-F238E27FC236}">
                <a16:creationId xmlns:a16="http://schemas.microsoft.com/office/drawing/2014/main" id="{22DE995C-02C8-1448-88F6-3BCB137F8D8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9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5" name="Rectangle 15">
            <a:extLst>
              <a:ext uri="{FF2B5EF4-FFF2-40B4-BE49-F238E27FC236}">
                <a16:creationId xmlns:a16="http://schemas.microsoft.com/office/drawing/2014/main" id="{D16AD900-D379-EA42-92A5-915EC1A9E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... um Wissenschaftler</a:t>
            </a:r>
          </a:p>
        </p:txBody>
      </p:sp>
      <p:sp>
        <p:nvSpPr>
          <p:cNvPr id="179216" name="Rectangle 16">
            <a:extLst>
              <a:ext uri="{FF2B5EF4-FFF2-40B4-BE49-F238E27FC236}">
                <a16:creationId xmlns:a16="http://schemas.microsoft.com/office/drawing/2014/main" id="{B7BE387C-DE10-4949-9AF9-84F2B086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457575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... um Forschungsgelder</a:t>
            </a:r>
          </a:p>
        </p:txBody>
      </p:sp>
      <p:sp>
        <p:nvSpPr>
          <p:cNvPr id="179217" name="Rectangle 17">
            <a:extLst>
              <a:ext uri="{FF2B5EF4-FFF2-40B4-BE49-F238E27FC236}">
                <a16:creationId xmlns:a16="http://schemas.microsoft.com/office/drawing/2014/main" id="{A1EE6FDC-D3C0-8141-9562-1ADCD475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594225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... um Studenten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5" grpId="0" animBg="1" autoUpdateAnimBg="0"/>
      <p:bldP spid="179216" grpId="0" animBg="1" autoUpdateAnimBg="0"/>
      <p:bldP spid="17921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83CBEEAF-D002-1A41-A7B9-8B64AE2E9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2C3A5-5A74-A347-B5EA-A4385E334826}" type="slidenum">
              <a:rPr lang="en-US" altLang="de-DE"/>
              <a:pPr/>
              <a:t>13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F8481E9-EFB2-C042-B4A6-9F5520A2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3538" name="Line 2">
            <a:extLst>
              <a:ext uri="{FF2B5EF4-FFF2-40B4-BE49-F238E27FC236}">
                <a16:creationId xmlns:a16="http://schemas.microsoft.com/office/drawing/2014/main" id="{0EA96127-9BF3-C14F-93B4-BCC666F6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074AC66C-9940-3E4A-B637-436DD33E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3540" name="Picture 4">
            <a:extLst>
              <a:ext uri="{FF2B5EF4-FFF2-40B4-BE49-F238E27FC236}">
                <a16:creationId xmlns:a16="http://schemas.microsoft.com/office/drawing/2014/main" id="{8C549E44-7BA0-6F46-B1F2-3E34B51D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Text Box 5">
            <a:extLst>
              <a:ext uri="{FF2B5EF4-FFF2-40B4-BE49-F238E27FC236}">
                <a16:creationId xmlns:a16="http://schemas.microsoft.com/office/drawing/2014/main" id="{883964F0-9068-2849-9F54-B2EF98F5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ACF6DA7D-D8B1-B240-8388-BCF706A8B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93543" name="Object 7">
            <a:extLst>
              <a:ext uri="{FF2B5EF4-FFF2-40B4-BE49-F238E27FC236}">
                <a16:creationId xmlns:a16="http://schemas.microsoft.com/office/drawing/2014/main" id="{2F521E15-4AF8-5D47-9F48-2D71046A781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4" name="Rectangle 8">
            <a:extLst>
              <a:ext uri="{FF2B5EF4-FFF2-40B4-BE49-F238E27FC236}">
                <a16:creationId xmlns:a16="http://schemas.microsoft.com/office/drawing/2014/main" id="{D941A947-50F5-4D43-9FD5-035335D4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540000"/>
            <a:ext cx="6781800" cy="31623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>
                <a:latin typeface="Times New Roman" panose="02020603050405020304" pitchFamily="18" charset="0"/>
              </a:rPr>
              <a:t>„We are looking for a diverse group of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intellectually curious students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who will pursue our academic program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with vigor and still have the time and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interest to contribute actively to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Stanford's residential community.</a:t>
            </a:r>
            <a:r>
              <a:rPr lang="de-DE" altLang="de-DE" sz="2800" b="0">
                <a:latin typeface="Times New Roman" panose="02020603050405020304" pitchFamily="18" charset="0"/>
              </a:rPr>
              <a:t>“</a:t>
            </a:r>
          </a:p>
          <a:p>
            <a:r>
              <a:rPr lang="de-DE" altLang="de-DE" sz="2800" b="0">
                <a:latin typeface="Times New Roman" panose="02020603050405020304" pitchFamily="18" charset="0"/>
              </a:rPr>
              <a:t>                                             www.stanford.edu</a:t>
            </a:r>
            <a:endParaRPr lang="de-DE" alt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9CFD7365-A3DF-EF4A-B632-F5730D2C5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70F9-8666-EF48-B176-F885ACA0434C}" type="slidenum">
              <a:rPr lang="en-US" altLang="de-DE"/>
              <a:pPr/>
              <a:t>14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8F810EA-3732-9344-9413-75484B92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5586" name="Line 2">
            <a:extLst>
              <a:ext uri="{FF2B5EF4-FFF2-40B4-BE49-F238E27FC236}">
                <a16:creationId xmlns:a16="http://schemas.microsoft.com/office/drawing/2014/main" id="{41EC6FB6-A61F-2F47-A959-9B81726EF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587" name="Text Box 3">
            <a:extLst>
              <a:ext uri="{FF2B5EF4-FFF2-40B4-BE49-F238E27FC236}">
                <a16:creationId xmlns:a16="http://schemas.microsoft.com/office/drawing/2014/main" id="{C60A9A06-15FE-6640-9C24-DB0E5F481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5588" name="Picture 4">
            <a:extLst>
              <a:ext uri="{FF2B5EF4-FFF2-40B4-BE49-F238E27FC236}">
                <a16:creationId xmlns:a16="http://schemas.microsoft.com/office/drawing/2014/main" id="{E3188D36-8067-924D-B75F-A4CE747F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9" name="Text Box 5">
            <a:extLst>
              <a:ext uri="{FF2B5EF4-FFF2-40B4-BE49-F238E27FC236}">
                <a16:creationId xmlns:a16="http://schemas.microsoft.com/office/drawing/2014/main" id="{30C3D15A-03D0-9E44-B83F-C901F36E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E5BEF20C-AD3F-884F-AD18-3C2B4A800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95591" name="Object 7">
            <a:extLst>
              <a:ext uri="{FF2B5EF4-FFF2-40B4-BE49-F238E27FC236}">
                <a16:creationId xmlns:a16="http://schemas.microsoft.com/office/drawing/2014/main" id="{9739955E-6A8C-5646-BE9F-A5B6A022E50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4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3" name="Rectangle 9">
            <a:extLst>
              <a:ext uri="{FF2B5EF4-FFF2-40B4-BE49-F238E27FC236}">
                <a16:creationId xmlns:a16="http://schemas.microsoft.com/office/drawing/2014/main" id="{0B9C304B-6649-D743-8FCE-D69EE480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336800"/>
            <a:ext cx="6781800" cy="3835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>
                <a:latin typeface="Times New Roman" panose="02020603050405020304" pitchFamily="18" charset="0"/>
              </a:rPr>
              <a:t>„Jeder Deutsche ... ist zu dem von ihm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gewählten Hochschulstudium berechtigt,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wenn er die für das Studium erforderliche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Qualifikation nachweist. Der Nachweis ...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wird für den Zugang zu einem Studium ...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grundsätzlich durch den erfolgreichen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Abschluss einer auf das Studium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vorbereitenden Schulbildung erbracht.“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                          </a:t>
            </a:r>
            <a:r>
              <a:rPr lang="de-DE" altLang="de-DE" sz="2800" b="0">
                <a:latin typeface="Times New Roman" panose="02020603050405020304" pitchFamily="18" charset="0"/>
              </a:rPr>
              <a:t>Hochschulrahmengesetz 1998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EBB8A7FE-F143-6D48-B1AB-4BC5AD76F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4BD2-C79A-6241-BBC5-003E642FE72D}" type="slidenum">
              <a:rPr lang="en-US" altLang="de-DE"/>
              <a:pPr/>
              <a:t>15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2D00683-F932-F046-A637-31198AB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7644" name="Rectangle 12">
            <a:extLst>
              <a:ext uri="{FF2B5EF4-FFF2-40B4-BE49-F238E27FC236}">
                <a16:creationId xmlns:a16="http://schemas.microsoft.com/office/drawing/2014/main" id="{F0301D34-5B65-B64F-BBE3-9B2C69697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613275"/>
            <a:ext cx="67818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Fiktion der Gleichheit aufgeben</a:t>
            </a:r>
          </a:p>
        </p:txBody>
      </p:sp>
      <p:sp>
        <p:nvSpPr>
          <p:cNvPr id="197634" name="Line 2">
            <a:extLst>
              <a:ext uri="{FF2B5EF4-FFF2-40B4-BE49-F238E27FC236}">
                <a16:creationId xmlns:a16="http://schemas.microsoft.com/office/drawing/2014/main" id="{0006FB5F-8878-7249-9A57-E47406F55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635" name="Text Box 3">
            <a:extLst>
              <a:ext uri="{FF2B5EF4-FFF2-40B4-BE49-F238E27FC236}">
                <a16:creationId xmlns:a16="http://schemas.microsoft.com/office/drawing/2014/main" id="{EB1A47C0-8983-6048-A896-B7ABA2AB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7636" name="Picture 4">
            <a:extLst>
              <a:ext uri="{FF2B5EF4-FFF2-40B4-BE49-F238E27FC236}">
                <a16:creationId xmlns:a16="http://schemas.microsoft.com/office/drawing/2014/main" id="{0211EF2A-4B58-4C4C-9D7E-DB7DF2067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7" name="Text Box 5">
            <a:extLst>
              <a:ext uri="{FF2B5EF4-FFF2-40B4-BE49-F238E27FC236}">
                <a16:creationId xmlns:a16="http://schemas.microsoft.com/office/drawing/2014/main" id="{8BCEE3A6-E7FD-F149-91E0-EF69762C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8" name="Rectangle 6">
            <a:extLst>
              <a:ext uri="{FF2B5EF4-FFF2-40B4-BE49-F238E27FC236}">
                <a16:creationId xmlns:a16="http://schemas.microsoft.com/office/drawing/2014/main" id="{7D95AB2B-C2A6-A846-A4BF-C3B524D30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/>
              <a:t>wettbewerbsfähig</a:t>
            </a:r>
          </a:p>
        </p:txBody>
      </p:sp>
      <p:graphicFrame>
        <p:nvGraphicFramePr>
          <p:cNvPr id="197639" name="Object 7">
            <a:extLst>
              <a:ext uri="{FF2B5EF4-FFF2-40B4-BE49-F238E27FC236}">
                <a16:creationId xmlns:a16="http://schemas.microsoft.com/office/drawing/2014/main" id="{90ACDF1B-EE41-7243-9E12-36F52537347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1" name="Rectangle 9">
            <a:extLst>
              <a:ext uri="{FF2B5EF4-FFF2-40B4-BE49-F238E27FC236}">
                <a16:creationId xmlns:a16="http://schemas.microsoft.com/office/drawing/2014/main" id="{13EB9B7C-05F4-9646-A61E-CFF80BDF8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unter Gleichen gibt es keine Spitze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0EB29D0F-3D50-A44A-9209-1403200A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467100"/>
            <a:ext cx="67818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Ungleichheit zulassen</a:t>
            </a:r>
          </a:p>
        </p:txBody>
      </p:sp>
      <p:sp>
        <p:nvSpPr>
          <p:cNvPr id="197643" name="Rectangle 11">
            <a:extLst>
              <a:ext uri="{FF2B5EF4-FFF2-40B4-BE49-F238E27FC236}">
                <a16:creationId xmlns:a16="http://schemas.microsoft.com/office/drawing/2014/main" id="{EB4313D6-DD59-E14F-838F-B471E1C3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159000"/>
            <a:ext cx="6781800" cy="34559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>
                <a:latin typeface="Times New Roman" panose="02020603050405020304" pitchFamily="18" charset="0"/>
              </a:rPr>
              <a:t>„Dem verfassungsrechtlichen Gebot der 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Chancengleichheit</a:t>
            </a:r>
            <a:r>
              <a:rPr lang="de-DE" altLang="de-DE"/>
              <a:t> </a:t>
            </a:r>
            <a:r>
              <a:rPr lang="de-DE" altLang="de-DE" sz="2800">
                <a:latin typeface="Times New Roman" panose="02020603050405020304" pitchFamily="18" charset="0"/>
              </a:rPr>
              <a:t>würde eine ... Regelung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eher gerecht, die dem Studienbewerber die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Chance einräumt, sich an einzelnen Hoch-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schulen ... zu bewerben.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... Auswahlverfahren können ... den Hoch-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schulen übertragen werden.“</a:t>
            </a:r>
          </a:p>
          <a:p>
            <a:r>
              <a:rPr lang="de-DE" altLang="de-DE" sz="2800">
                <a:latin typeface="Times New Roman" panose="02020603050405020304" pitchFamily="18" charset="0"/>
              </a:rPr>
              <a:t>                                       </a:t>
            </a:r>
            <a:r>
              <a:rPr lang="de-DE" altLang="de-DE" sz="2800" b="0">
                <a:latin typeface="Times New Roman" panose="02020603050405020304" pitchFamily="18" charset="0"/>
              </a:rPr>
              <a:t>Kay Hailbronner 1995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animBg="1" autoUpdateAnimBg="0"/>
      <p:bldP spid="197641" grpId="0" animBg="1" autoUpdateAnimBg="0"/>
      <p:bldP spid="197642" grpId="0" animBg="1" autoUpdateAnimBg="0"/>
      <p:bldP spid="19764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EFDE5EB8-1375-4448-9F61-2BBC79B72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8197-CF1D-1E4A-B403-8300A9EC8083}" type="slidenum">
              <a:rPr lang="en-US" altLang="de-DE"/>
              <a:pPr/>
              <a:t>16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F7E49DD1-FE19-DB4D-B26F-116A9D21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81250" name="Line 2">
            <a:extLst>
              <a:ext uri="{FF2B5EF4-FFF2-40B4-BE49-F238E27FC236}">
                <a16:creationId xmlns:a16="http://schemas.microsoft.com/office/drawing/2014/main" id="{9A071E20-0EE3-4243-9656-1D18148E4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7C253F17-F95D-D14C-8558-F24E020C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1252" name="Picture 4">
            <a:extLst>
              <a:ext uri="{FF2B5EF4-FFF2-40B4-BE49-F238E27FC236}">
                <a16:creationId xmlns:a16="http://schemas.microsoft.com/office/drawing/2014/main" id="{0A3C3D2D-3B80-DE42-956F-D7A14DF1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Text Box 5">
            <a:extLst>
              <a:ext uri="{FF2B5EF4-FFF2-40B4-BE49-F238E27FC236}">
                <a16:creationId xmlns:a16="http://schemas.microsoft.com/office/drawing/2014/main" id="{1FD590D8-8660-AE4F-8163-935C7A87B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486307BD-76EB-B348-B14D-303F5D92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/>
              <a:t>profiliert</a:t>
            </a:r>
          </a:p>
        </p:txBody>
      </p:sp>
      <p:graphicFrame>
        <p:nvGraphicFramePr>
          <p:cNvPr id="181261" name="Object 13">
            <a:extLst>
              <a:ext uri="{FF2B5EF4-FFF2-40B4-BE49-F238E27FC236}">
                <a16:creationId xmlns:a16="http://schemas.microsoft.com/office/drawing/2014/main" id="{24DDAA6A-5FDB-A24E-9C03-A94E59D5320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4" name="Rectangle 16">
            <a:extLst>
              <a:ext uri="{FF2B5EF4-FFF2-40B4-BE49-F238E27FC236}">
                <a16:creationId xmlns:a16="http://schemas.microsoft.com/office/drawing/2014/main" id="{406683E2-9168-9D4D-9DCE-9FCB124E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781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strategische Planung</a:t>
            </a:r>
          </a:p>
        </p:txBody>
      </p:sp>
      <p:sp>
        <p:nvSpPr>
          <p:cNvPr id="181265" name="Rectangle 17">
            <a:extLst>
              <a:ext uri="{FF2B5EF4-FFF2-40B4-BE49-F238E27FC236}">
                <a16:creationId xmlns:a16="http://schemas.microsoft.com/office/drawing/2014/main" id="{7999ECC7-9909-BD4C-B46C-1C32488A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822575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Erfolgspotentiale sichern</a:t>
            </a:r>
          </a:p>
        </p:txBody>
      </p:sp>
      <p:sp>
        <p:nvSpPr>
          <p:cNvPr id="181266" name="Rectangle 18">
            <a:extLst>
              <a:ext uri="{FF2B5EF4-FFF2-40B4-BE49-F238E27FC236}">
                <a16:creationId xmlns:a16="http://schemas.microsoft.com/office/drawing/2014/main" id="{D10A6175-E8C4-FD41-BBA7-91E039B6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802063"/>
            <a:ext cx="6118225" cy="10795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Was sind die Studiengänge, die in </a:t>
            </a:r>
          </a:p>
          <a:p>
            <a:r>
              <a:rPr lang="de-DE" altLang="de-DE" sz="2800"/>
              <a:t>10 Jahren nachgefragt sind?</a:t>
            </a:r>
          </a:p>
        </p:txBody>
      </p:sp>
      <p:sp>
        <p:nvSpPr>
          <p:cNvPr id="181267" name="Rectangle 19">
            <a:extLst>
              <a:ext uri="{FF2B5EF4-FFF2-40B4-BE49-F238E27FC236}">
                <a16:creationId xmlns:a16="http://schemas.microsoft.com/office/drawing/2014/main" id="{6D04EFA9-951E-5241-8CDA-8B5949DA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5133975"/>
            <a:ext cx="6118225" cy="10795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Was sind die Forschungsfelder, die</a:t>
            </a:r>
          </a:p>
          <a:p>
            <a:r>
              <a:rPr lang="de-DE" altLang="de-DE" sz="2800"/>
              <a:t>in 10 Jahren Drittmittel sichern?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4" grpId="0" animBg="1" autoUpdateAnimBg="0"/>
      <p:bldP spid="181265" grpId="0" animBg="1" autoUpdateAnimBg="0"/>
      <p:bldP spid="181266" grpId="0" animBg="1" autoUpdateAnimBg="0"/>
      <p:bldP spid="18126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71971DB5-8062-0044-A23F-0234490D9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3D8C-344C-3345-BB97-145A914D6C26}" type="slidenum">
              <a:rPr lang="en-US" altLang="de-DE"/>
              <a:pPr/>
              <a:t>17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EBA3FDA7-B9D4-534D-9761-F7240266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05826" name="Line 2">
            <a:extLst>
              <a:ext uri="{FF2B5EF4-FFF2-40B4-BE49-F238E27FC236}">
                <a16:creationId xmlns:a16="http://schemas.microsoft.com/office/drawing/2014/main" id="{B4FE7414-DA5F-B047-89AA-B68E5F76F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27" name="Text Box 3">
            <a:extLst>
              <a:ext uri="{FF2B5EF4-FFF2-40B4-BE49-F238E27FC236}">
                <a16:creationId xmlns:a16="http://schemas.microsoft.com/office/drawing/2014/main" id="{2AAF3540-AAC5-E743-8203-349EB3D3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828" name="Picture 4">
            <a:extLst>
              <a:ext uri="{FF2B5EF4-FFF2-40B4-BE49-F238E27FC236}">
                <a16:creationId xmlns:a16="http://schemas.microsoft.com/office/drawing/2014/main" id="{F53066DC-9AE3-6B4B-85F5-BBB83886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9" name="Text Box 5">
            <a:extLst>
              <a:ext uri="{FF2B5EF4-FFF2-40B4-BE49-F238E27FC236}">
                <a16:creationId xmlns:a16="http://schemas.microsoft.com/office/drawing/2014/main" id="{AB105B06-E883-2749-A058-8A0A4C47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30" name="Rectangle 6">
            <a:extLst>
              <a:ext uri="{FF2B5EF4-FFF2-40B4-BE49-F238E27FC236}">
                <a16:creationId xmlns:a16="http://schemas.microsoft.com/office/drawing/2014/main" id="{2C44222E-4EF7-3042-8479-70A8990FE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/>
              <a:t>profiliert</a:t>
            </a:r>
          </a:p>
        </p:txBody>
      </p:sp>
      <p:graphicFrame>
        <p:nvGraphicFramePr>
          <p:cNvPr id="205831" name="Object 7">
            <a:extLst>
              <a:ext uri="{FF2B5EF4-FFF2-40B4-BE49-F238E27FC236}">
                <a16:creationId xmlns:a16="http://schemas.microsoft.com/office/drawing/2014/main" id="{4748FAF8-9CA2-4741-9B74-5CF7DCCDF3E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6" name="Object 12">
            <a:extLst>
              <a:ext uri="{FF2B5EF4-FFF2-40B4-BE49-F238E27FC236}">
                <a16:creationId xmlns:a16="http://schemas.microsoft.com/office/drawing/2014/main" id="{AB12EB4D-B23C-1B4D-8A69-B2AD7EC33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0" y="2506663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6" name="Clip" r:id="rId7" imgW="7454900" imgH="22618700" progId="MS_ClipArt_Gallery.2">
                  <p:embed/>
                </p:oleObj>
              </mc:Choice>
              <mc:Fallback>
                <p:oleObj name="Clip" r:id="rId7" imgW="7454900" imgH="226187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506663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7" name="Object 13">
            <a:extLst>
              <a:ext uri="{FF2B5EF4-FFF2-40B4-BE49-F238E27FC236}">
                <a16:creationId xmlns:a16="http://schemas.microsoft.com/office/drawing/2014/main" id="{A554F707-D0D8-1844-AECA-E9938EB85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4900" y="2695575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7" name="Clip" r:id="rId9" imgW="10693400" imgH="23012400" progId="MS_ClipArt_Gallery.2">
                  <p:embed/>
                </p:oleObj>
              </mc:Choice>
              <mc:Fallback>
                <p:oleObj name="Clip" r:id="rId9" imgW="10693400" imgH="230124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695575"/>
                        <a:ext cx="18573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8" name="Object 14">
            <a:extLst>
              <a:ext uri="{FF2B5EF4-FFF2-40B4-BE49-F238E27FC236}">
                <a16:creationId xmlns:a16="http://schemas.microsoft.com/office/drawing/2014/main" id="{FE98CDE3-2F02-6340-ADB8-84C1E6161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675" y="2322513"/>
          <a:ext cx="3886200" cy="394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8" name="Clip" r:id="rId11" imgW="22377400" imgH="22720300" progId="MS_ClipArt_Gallery.2">
                  <p:embed/>
                </p:oleObj>
              </mc:Choice>
              <mc:Fallback>
                <p:oleObj name="Clip" r:id="rId11" imgW="22377400" imgH="22720300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2322513"/>
                        <a:ext cx="3886200" cy="394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9" name="Rectangle 15">
            <a:extLst>
              <a:ext uri="{FF2B5EF4-FFF2-40B4-BE49-F238E27FC236}">
                <a16:creationId xmlns:a16="http://schemas.microsoft.com/office/drawing/2014/main" id="{D4D81D6B-13EB-7241-93E1-8DCC001D5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30350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Wer definiert zukünftige Felder? </a:t>
            </a:r>
          </a:p>
        </p:txBody>
      </p:sp>
      <p:sp>
        <p:nvSpPr>
          <p:cNvPr id="205842" name="Rectangle 18">
            <a:extLst>
              <a:ext uri="{FF2B5EF4-FFF2-40B4-BE49-F238E27FC236}">
                <a16:creationId xmlns:a16="http://schemas.microsoft.com/office/drawing/2014/main" id="{72D12180-96A5-144E-A190-74A87E5A9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5362575"/>
            <a:ext cx="12319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/>
              <a:t>Staat</a:t>
            </a:r>
          </a:p>
        </p:txBody>
      </p:sp>
      <p:sp>
        <p:nvSpPr>
          <p:cNvPr id="205843" name="Rectangle 19">
            <a:extLst>
              <a:ext uri="{FF2B5EF4-FFF2-40B4-BE49-F238E27FC236}">
                <a16:creationId xmlns:a16="http://schemas.microsoft.com/office/drawing/2014/main" id="{F8BEAF5C-B6AE-9D4A-9433-94BE4B0A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4159250"/>
            <a:ext cx="25908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Korporation</a:t>
            </a:r>
          </a:p>
        </p:txBody>
      </p:sp>
      <p:sp>
        <p:nvSpPr>
          <p:cNvPr id="205844" name="Rectangle 20">
            <a:extLst>
              <a:ext uri="{FF2B5EF4-FFF2-40B4-BE49-F238E27FC236}">
                <a16:creationId xmlns:a16="http://schemas.microsoft.com/office/drawing/2014/main" id="{259DB4CF-F3CF-894B-BE8E-E84448684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957513"/>
            <a:ext cx="4292600" cy="792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Einzelwissenschaftler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9" grpId="0" animBg="1" autoUpdateAnimBg="0"/>
      <p:bldP spid="205842" grpId="0" animBg="1" autoUpdateAnimBg="0"/>
      <p:bldP spid="205843" grpId="0" animBg="1" autoUpdateAnimBg="0"/>
      <p:bldP spid="20584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42919C42-3F0B-C142-B4BD-862AE26F32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BD202-4B43-D743-B019-7FCA19877C89}" type="slidenum">
              <a:rPr lang="en-US" altLang="de-DE"/>
              <a:pPr/>
              <a:t>18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0C27FF4D-9999-9944-992B-E788E422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83298" name="Line 2">
            <a:extLst>
              <a:ext uri="{FF2B5EF4-FFF2-40B4-BE49-F238E27FC236}">
                <a16:creationId xmlns:a16="http://schemas.microsoft.com/office/drawing/2014/main" id="{3082BC53-2CD2-DE44-8BCC-BBBB7F4D7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BE046B2B-0524-B54D-B876-0E7A7769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3300" name="Picture 4">
            <a:extLst>
              <a:ext uri="{FF2B5EF4-FFF2-40B4-BE49-F238E27FC236}">
                <a16:creationId xmlns:a16="http://schemas.microsoft.com/office/drawing/2014/main" id="{8C94D380-CDCA-D34F-A687-05FA10E2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>
            <a:extLst>
              <a:ext uri="{FF2B5EF4-FFF2-40B4-BE49-F238E27FC236}">
                <a16:creationId xmlns:a16="http://schemas.microsoft.com/office/drawing/2014/main" id="{D96C18B3-A3B2-7D46-A489-BE5FBCFE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780EC33D-7201-AF43-A9F0-BF21EF1B8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/>
              <a:t>wissenschaftlich</a:t>
            </a:r>
          </a:p>
        </p:txBody>
      </p:sp>
      <p:graphicFrame>
        <p:nvGraphicFramePr>
          <p:cNvPr id="183305" name="Object 9">
            <a:extLst>
              <a:ext uri="{FF2B5EF4-FFF2-40B4-BE49-F238E27FC236}">
                <a16:creationId xmlns:a16="http://schemas.microsoft.com/office/drawing/2014/main" id="{F2DC05C8-113A-674E-9FF4-4694EB91F03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6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2" name="Rectangle 16">
            <a:extLst>
              <a:ext uri="{FF2B5EF4-FFF2-40B4-BE49-F238E27FC236}">
                <a16:creationId xmlns:a16="http://schemas.microsoft.com/office/drawing/2014/main" id="{138BDE1F-189B-4246-BF46-93C599C2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1892300"/>
            <a:ext cx="6781800" cy="1222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Spitze in </a:t>
            </a:r>
          </a:p>
          <a:p>
            <a:r>
              <a:rPr lang="de-DE" altLang="de-DE"/>
              <a:t>Forschung </a:t>
            </a:r>
            <a:r>
              <a:rPr lang="de-DE" altLang="de-DE" i="1" u="sng"/>
              <a:t>und</a:t>
            </a:r>
            <a:r>
              <a:rPr lang="de-DE" altLang="de-DE"/>
              <a:t> Lehre</a:t>
            </a:r>
          </a:p>
        </p:txBody>
      </p:sp>
      <p:sp>
        <p:nvSpPr>
          <p:cNvPr id="183313" name="Rectangle 17">
            <a:extLst>
              <a:ext uri="{FF2B5EF4-FFF2-40B4-BE49-F238E27FC236}">
                <a16:creationId xmlns:a16="http://schemas.microsoft.com/office/drawing/2014/main" id="{8436857A-EA5A-F041-8E7F-3DB068D3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3457575"/>
            <a:ext cx="50022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individuelle Einheit </a:t>
            </a:r>
          </a:p>
        </p:txBody>
      </p:sp>
      <p:sp>
        <p:nvSpPr>
          <p:cNvPr id="183314" name="Rectangle 18">
            <a:extLst>
              <a:ext uri="{FF2B5EF4-FFF2-40B4-BE49-F238E27FC236}">
                <a16:creationId xmlns:a16="http://schemas.microsoft.com/office/drawing/2014/main" id="{9DEE3203-972D-DF4A-A9DE-DA929CEC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594225"/>
            <a:ext cx="50022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institutionelle Einheit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2" grpId="0" animBg="1" autoUpdateAnimBg="0"/>
      <p:bldP spid="183313" grpId="0" animBg="1" autoUpdateAnimBg="0"/>
      <p:bldP spid="1833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0821FB04-F62E-3142-BF3D-9560239DA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3B8EE-7E32-A945-89D2-50A8E37C3C90}" type="slidenum">
              <a:rPr lang="en-US" altLang="de-DE"/>
              <a:pPr/>
              <a:t>19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858D74A6-5062-C145-A010-DAA19F2E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pic>
        <p:nvPicPr>
          <p:cNvPr id="207898" name="Picture 26">
            <a:extLst>
              <a:ext uri="{FF2B5EF4-FFF2-40B4-BE49-F238E27FC236}">
                <a16:creationId xmlns:a16="http://schemas.microsoft.com/office/drawing/2014/main" id="{EB639782-D6CC-CD4F-B140-C07BE55E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514600"/>
            <a:ext cx="4597400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4" name="Line 2">
            <a:extLst>
              <a:ext uri="{FF2B5EF4-FFF2-40B4-BE49-F238E27FC236}">
                <a16:creationId xmlns:a16="http://schemas.microsoft.com/office/drawing/2014/main" id="{DCC30C0C-BBF3-CD40-9E91-A6DF7E94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875" name="Text Box 3">
            <a:extLst>
              <a:ext uri="{FF2B5EF4-FFF2-40B4-BE49-F238E27FC236}">
                <a16:creationId xmlns:a16="http://schemas.microsoft.com/office/drawing/2014/main" id="{70EC4DED-C641-7A49-8A42-631C6CE8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7876" name="Picture 4">
            <a:extLst>
              <a:ext uri="{FF2B5EF4-FFF2-40B4-BE49-F238E27FC236}">
                <a16:creationId xmlns:a16="http://schemas.microsoft.com/office/drawing/2014/main" id="{82AEF687-D3DB-A44E-BB21-1C0316F0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7" name="Text Box 5">
            <a:extLst>
              <a:ext uri="{FF2B5EF4-FFF2-40B4-BE49-F238E27FC236}">
                <a16:creationId xmlns:a16="http://schemas.microsoft.com/office/drawing/2014/main" id="{CD3119F6-0949-034A-A6BF-BA091A21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78" name="Rectangle 6">
            <a:extLst>
              <a:ext uri="{FF2B5EF4-FFF2-40B4-BE49-F238E27FC236}">
                <a16:creationId xmlns:a16="http://schemas.microsoft.com/office/drawing/2014/main" id="{894F5F81-65D7-2D4E-B1B3-CDFA1DFB2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/>
              <a:t>wissenschaftlich</a:t>
            </a:r>
          </a:p>
        </p:txBody>
      </p:sp>
      <p:graphicFrame>
        <p:nvGraphicFramePr>
          <p:cNvPr id="207879" name="Object 7">
            <a:extLst>
              <a:ext uri="{FF2B5EF4-FFF2-40B4-BE49-F238E27FC236}">
                <a16:creationId xmlns:a16="http://schemas.microsoft.com/office/drawing/2014/main" id="{27942662-F392-6C4A-9E34-78F00BB7FE4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9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0" name="Rectangle 8">
            <a:extLst>
              <a:ext uri="{FF2B5EF4-FFF2-40B4-BE49-F238E27FC236}">
                <a16:creationId xmlns:a16="http://schemas.microsoft.com/office/drawing/2014/main" id="{28E839D1-CBE3-C84F-93E6-C0BDDE99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30350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Rankings</a:t>
            </a:r>
          </a:p>
        </p:txBody>
      </p:sp>
      <p:sp>
        <p:nvSpPr>
          <p:cNvPr id="207881" name="Rectangle 9">
            <a:extLst>
              <a:ext uri="{FF2B5EF4-FFF2-40B4-BE49-F238E27FC236}">
                <a16:creationId xmlns:a16="http://schemas.microsoft.com/office/drawing/2014/main" id="{5555B797-F0F5-D943-89E2-6168A5B1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5346700"/>
            <a:ext cx="3598862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Keine Einzelplätze, </a:t>
            </a:r>
          </a:p>
          <a:p>
            <a:r>
              <a:rPr lang="de-DE" altLang="de-DE" sz="2800"/>
              <a:t>sondern</a:t>
            </a:r>
          </a:p>
          <a:p>
            <a:r>
              <a:rPr lang="de-DE" altLang="de-DE" sz="2800"/>
              <a:t>„Michelinsterne“</a:t>
            </a:r>
          </a:p>
        </p:txBody>
      </p:sp>
      <p:sp>
        <p:nvSpPr>
          <p:cNvPr id="207882" name="Rectangle 10">
            <a:extLst>
              <a:ext uri="{FF2B5EF4-FFF2-40B4-BE49-F238E27FC236}">
                <a16:creationId xmlns:a16="http://schemas.microsoft.com/office/drawing/2014/main" id="{ADC13AF6-5DDF-7347-848B-232ED3A7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5346700"/>
            <a:ext cx="3598862" cy="12588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Ranggruppen </a:t>
            </a:r>
          </a:p>
          <a:p>
            <a:r>
              <a:rPr lang="de-DE" altLang="de-DE" sz="2800"/>
              <a:t>Spitze      Mittel </a:t>
            </a:r>
          </a:p>
          <a:p>
            <a:r>
              <a:rPr lang="de-DE" altLang="de-DE" sz="2800"/>
              <a:t>Schluss</a:t>
            </a:r>
          </a:p>
        </p:txBody>
      </p:sp>
      <p:sp>
        <p:nvSpPr>
          <p:cNvPr id="207884" name="Rectangle 12">
            <a:extLst>
              <a:ext uri="{FF2B5EF4-FFF2-40B4-BE49-F238E27FC236}">
                <a16:creationId xmlns:a16="http://schemas.microsoft.com/office/drawing/2014/main" id="{26C30CB8-E64C-654D-A479-517184C0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85" name="Rectangle 13">
            <a:extLst>
              <a:ext uri="{FF2B5EF4-FFF2-40B4-BE49-F238E27FC236}">
                <a16:creationId xmlns:a16="http://schemas.microsoft.com/office/drawing/2014/main" id="{8DE54D50-ED62-BB42-8DD5-E3198FC6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86" name="Rectangle 14">
            <a:extLst>
              <a:ext uri="{FF2B5EF4-FFF2-40B4-BE49-F238E27FC236}">
                <a16:creationId xmlns:a16="http://schemas.microsoft.com/office/drawing/2014/main" id="{E19F45DA-0735-0548-83A6-A259870D8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87" name="Rectangle 15">
            <a:extLst>
              <a:ext uri="{FF2B5EF4-FFF2-40B4-BE49-F238E27FC236}">
                <a16:creationId xmlns:a16="http://schemas.microsoft.com/office/drawing/2014/main" id="{E39E42DF-0FB9-6A4C-9FA5-0FB47A0C5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b="0"/>
          </a:p>
        </p:txBody>
      </p:sp>
      <p:sp>
        <p:nvSpPr>
          <p:cNvPr id="207890" name="Rectangle 18">
            <a:extLst>
              <a:ext uri="{FF2B5EF4-FFF2-40B4-BE49-F238E27FC236}">
                <a16:creationId xmlns:a16="http://schemas.microsoft.com/office/drawing/2014/main" id="{40E5209A-946E-C947-9BD9-0600DFBEC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3930650"/>
            <a:ext cx="3598862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Forschung  &amp; Lehre</a:t>
            </a:r>
          </a:p>
          <a:p>
            <a:r>
              <a:rPr lang="de-DE" altLang="de-DE" sz="2800"/>
              <a:t>falsch</a:t>
            </a:r>
          </a:p>
        </p:txBody>
      </p:sp>
      <p:sp>
        <p:nvSpPr>
          <p:cNvPr id="207891" name="Rectangle 19">
            <a:extLst>
              <a:ext uri="{FF2B5EF4-FFF2-40B4-BE49-F238E27FC236}">
                <a16:creationId xmlns:a16="http://schemas.microsoft.com/office/drawing/2014/main" id="{00FA6098-DFA0-3C4D-A69D-84779F4A7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2514600"/>
            <a:ext cx="3598862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Uni-Gesamtrankings</a:t>
            </a:r>
          </a:p>
          <a:p>
            <a:r>
              <a:rPr lang="de-DE" altLang="de-DE" sz="2800"/>
              <a:t>fragwürdig</a:t>
            </a:r>
            <a:endParaRPr lang="de-DE" altLang="de-DE" sz="2400" b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92" name="Rectangle 20">
            <a:extLst>
              <a:ext uri="{FF2B5EF4-FFF2-40B4-BE49-F238E27FC236}">
                <a16:creationId xmlns:a16="http://schemas.microsoft.com/office/drawing/2014/main" id="{C74714A5-704C-3043-AAD4-81032C02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3930650"/>
            <a:ext cx="3598862" cy="12588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multidimensionales </a:t>
            </a:r>
          </a:p>
          <a:p>
            <a:r>
              <a:rPr lang="de-DE" altLang="de-DE" sz="2800"/>
              <a:t>Ranking</a:t>
            </a:r>
          </a:p>
        </p:txBody>
      </p:sp>
      <p:sp>
        <p:nvSpPr>
          <p:cNvPr id="207893" name="Rectangle 21">
            <a:extLst>
              <a:ext uri="{FF2B5EF4-FFF2-40B4-BE49-F238E27FC236}">
                <a16:creationId xmlns:a16="http://schemas.microsoft.com/office/drawing/2014/main" id="{097FBDCC-01A2-1E46-8E01-E3401D72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2514600"/>
            <a:ext cx="3598862" cy="12588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2800"/>
              <a:t>nur fachbezogen</a:t>
            </a:r>
          </a:p>
        </p:txBody>
      </p:sp>
      <p:sp>
        <p:nvSpPr>
          <p:cNvPr id="207895" name="Rectangle 23">
            <a:extLst>
              <a:ext uri="{FF2B5EF4-FFF2-40B4-BE49-F238E27FC236}">
                <a16:creationId xmlns:a16="http://schemas.microsoft.com/office/drawing/2014/main" id="{9A185A0A-CB14-9444-9095-4A5DB233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8547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896" name="Rectangle 24">
            <a:extLst>
              <a:ext uri="{FF2B5EF4-FFF2-40B4-BE49-F238E27FC236}">
                <a16:creationId xmlns:a16="http://schemas.microsoft.com/office/drawing/2014/main" id="{FCDFD71C-678D-E943-B9DF-CE108FA2C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8547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897" name="Rectangle 25">
            <a:extLst>
              <a:ext uri="{FF2B5EF4-FFF2-40B4-BE49-F238E27FC236}">
                <a16:creationId xmlns:a16="http://schemas.microsoft.com/office/drawing/2014/main" id="{AB181EAA-580F-D54F-A927-81B280AF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2484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 animBg="1" autoUpdateAnimBg="0"/>
      <p:bldP spid="207881" grpId="0" animBg="1" autoUpdateAnimBg="0"/>
      <p:bldP spid="207882" grpId="0" animBg="1" autoUpdateAnimBg="0"/>
      <p:bldP spid="207884" grpId="0" autoUpdateAnimBg="0"/>
      <p:bldP spid="207885" grpId="0" autoUpdateAnimBg="0"/>
      <p:bldP spid="207886" grpId="0" autoUpdateAnimBg="0"/>
      <p:bldP spid="207887" grpId="0" autoUpdateAnimBg="0"/>
      <p:bldP spid="207890" grpId="0" animBg="1" autoUpdateAnimBg="0"/>
      <p:bldP spid="207891" grpId="0" animBg="1" autoUpdateAnimBg="0"/>
      <p:bldP spid="207892" grpId="0" animBg="1" autoUpdateAnimBg="0"/>
      <p:bldP spid="20789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6DCA2CBE-0F53-B54A-A8E9-DF9F45F4B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4F95E-787F-BD46-BA61-59DFBDC76772}" type="slidenum">
              <a:rPr lang="en-US" altLang="de-DE"/>
              <a:pPr/>
              <a:t>2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4ECFC545-C890-7A41-BE25-E71C0A8D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68962" name="Line 2">
            <a:extLst>
              <a:ext uri="{FF2B5EF4-FFF2-40B4-BE49-F238E27FC236}">
                <a16:creationId xmlns:a16="http://schemas.microsoft.com/office/drawing/2014/main" id="{461D1132-F85D-F24A-9968-364B7EAE0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E5166717-57D4-1244-BEE9-F8667A66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8964" name="Picture 4">
            <a:extLst>
              <a:ext uri="{FF2B5EF4-FFF2-40B4-BE49-F238E27FC236}">
                <a16:creationId xmlns:a16="http://schemas.microsoft.com/office/drawing/2014/main" id="{9F429306-36FB-E240-ABCE-5EF98792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5">
            <a:extLst>
              <a:ext uri="{FF2B5EF4-FFF2-40B4-BE49-F238E27FC236}">
                <a16:creationId xmlns:a16="http://schemas.microsoft.com/office/drawing/2014/main" id="{9D6167FB-D728-664A-B3E9-2C2B68FA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DB0BF404-665D-7B46-8ABE-8A3C5A740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00925" cy="685800"/>
          </a:xfrm>
        </p:spPr>
        <p:txBody>
          <a:bodyPr/>
          <a:lstStyle/>
          <a:p>
            <a:r>
              <a:rPr lang="de-DE" altLang="de-DE"/>
              <a:t>Was ist Spitze ... ?</a:t>
            </a:r>
          </a:p>
        </p:txBody>
      </p:sp>
      <p:pic>
        <p:nvPicPr>
          <p:cNvPr id="168971" name="Picture 11">
            <a:extLst>
              <a:ext uri="{FF2B5EF4-FFF2-40B4-BE49-F238E27FC236}">
                <a16:creationId xmlns:a16="http://schemas.microsoft.com/office/drawing/2014/main" id="{626E8CBB-69AF-3B45-A8C1-09B1272A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384300"/>
            <a:ext cx="3881438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8972" name="Object 12">
            <a:extLst>
              <a:ext uri="{FF2B5EF4-FFF2-40B4-BE49-F238E27FC236}">
                <a16:creationId xmlns:a16="http://schemas.microsoft.com/office/drawing/2014/main" id="{5305FCA9-2563-F14B-9E78-BB062AD25263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3" name="Object 13">
            <a:extLst>
              <a:ext uri="{FF2B5EF4-FFF2-40B4-BE49-F238E27FC236}">
                <a16:creationId xmlns:a16="http://schemas.microsoft.com/office/drawing/2014/main" id="{39254B31-3195-1046-AE90-A35B73380DAD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0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4" name="Object 14">
            <a:extLst>
              <a:ext uri="{FF2B5EF4-FFF2-40B4-BE49-F238E27FC236}">
                <a16:creationId xmlns:a16="http://schemas.microsoft.com/office/drawing/2014/main" id="{1314FA05-DDE5-A14F-9C3A-F766818B71EB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1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5" name="Object 15">
            <a:extLst>
              <a:ext uri="{FF2B5EF4-FFF2-40B4-BE49-F238E27FC236}">
                <a16:creationId xmlns:a16="http://schemas.microsoft.com/office/drawing/2014/main" id="{4EB016B2-8375-8B42-BF6D-89AF8D4DA86E}"/>
              </a:ext>
            </a:extLst>
          </p:cNvPr>
          <p:cNvGraphicFramePr>
            <a:graphicFrameLocks/>
          </p:cNvGraphicFramePr>
          <p:nvPr/>
        </p:nvGraphicFramePr>
        <p:xfrm>
          <a:off x="63452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2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6" name="Object 16">
            <a:extLst>
              <a:ext uri="{FF2B5EF4-FFF2-40B4-BE49-F238E27FC236}">
                <a16:creationId xmlns:a16="http://schemas.microsoft.com/office/drawing/2014/main" id="{97B7795B-08F5-C34C-A0FD-53BC71630CD0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3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7" name="Object 17">
            <a:extLst>
              <a:ext uri="{FF2B5EF4-FFF2-40B4-BE49-F238E27FC236}">
                <a16:creationId xmlns:a16="http://schemas.microsoft.com/office/drawing/2014/main" id="{5145F065-5CBA-334C-B591-26D2E54B3AA2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4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8" name="Object 18">
            <a:extLst>
              <a:ext uri="{FF2B5EF4-FFF2-40B4-BE49-F238E27FC236}">
                <a16:creationId xmlns:a16="http://schemas.microsoft.com/office/drawing/2014/main" id="{058B76EB-884B-9B40-B615-BC75D9AFE611}"/>
              </a:ext>
            </a:extLst>
          </p:cNvPr>
          <p:cNvGraphicFramePr>
            <a:graphicFrameLocks/>
          </p:cNvGraphicFramePr>
          <p:nvPr/>
        </p:nvGraphicFramePr>
        <p:xfrm>
          <a:off x="1041400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5" name="Clip" r:id="rId18" imgW="1092200" imgH="1066800" progId="MS_ClipArt_Gallery.2">
                  <p:embed/>
                </p:oleObj>
              </mc:Choice>
              <mc:Fallback>
                <p:oleObj name="Clip" r:id="rId18" imgW="1092200" imgH="1066800" progId="MS_ClipArt_Gallery.2">
                  <p:embed/>
                  <p:pic>
                    <p:nvPicPr>
                      <p:cNvPr id="0" name="Object 1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E6E6B16F-3ADE-4D40-8E13-4538CF0DAE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23F0-76FD-8145-A245-A26C314AC74D}" type="slidenum">
              <a:rPr lang="en-US" altLang="de-DE"/>
              <a:pPr/>
              <a:t>20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3F28BFE8-2F84-7D40-9FC7-0C9676FA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09922" name="Line 2">
            <a:extLst>
              <a:ext uri="{FF2B5EF4-FFF2-40B4-BE49-F238E27FC236}">
                <a16:creationId xmlns:a16="http://schemas.microsoft.com/office/drawing/2014/main" id="{CDF00ABE-734A-3B43-A723-3AECBAE8F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C16F4798-9937-074C-840B-41DD9953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9924" name="Picture 4">
            <a:extLst>
              <a:ext uri="{FF2B5EF4-FFF2-40B4-BE49-F238E27FC236}">
                <a16:creationId xmlns:a16="http://schemas.microsoft.com/office/drawing/2014/main" id="{BEA6AD50-0ABB-F644-91C6-895EB5C64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>
            <a:extLst>
              <a:ext uri="{FF2B5EF4-FFF2-40B4-BE49-F238E27FC236}">
                <a16:creationId xmlns:a16="http://schemas.microsoft.com/office/drawing/2014/main" id="{76D19313-BA73-3A4B-B84A-7C2C9FFEA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F992939D-A747-B240-8F63-67D34A46E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/>
              <a:t>wissenschaftlich</a:t>
            </a:r>
          </a:p>
        </p:txBody>
      </p:sp>
      <p:graphicFrame>
        <p:nvGraphicFramePr>
          <p:cNvPr id="209927" name="Object 7">
            <a:extLst>
              <a:ext uri="{FF2B5EF4-FFF2-40B4-BE49-F238E27FC236}">
                <a16:creationId xmlns:a16="http://schemas.microsoft.com/office/drawing/2014/main" id="{FF3B19D5-C33D-C847-8275-D1B42DEA0DD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8" name="Rectangle 8">
            <a:extLst>
              <a:ext uri="{FF2B5EF4-FFF2-40B4-BE49-F238E27FC236}">
                <a16:creationId xmlns:a16="http://schemas.microsoft.com/office/drawing/2014/main" id="{62216114-A9E8-1D44-B156-B1346ACB6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781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Spitze</a:t>
            </a:r>
          </a:p>
        </p:txBody>
      </p:sp>
      <p:sp>
        <p:nvSpPr>
          <p:cNvPr id="209941" name="Rectangle 21">
            <a:extLst>
              <a:ext uri="{FF2B5EF4-FFF2-40B4-BE49-F238E27FC236}">
                <a16:creationId xmlns:a16="http://schemas.microsoft.com/office/drawing/2014/main" id="{507BB0C4-D80D-244F-846E-B3F64D3D4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2806700"/>
            <a:ext cx="5399087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Lehre</a:t>
            </a:r>
          </a:p>
        </p:txBody>
      </p:sp>
      <p:sp>
        <p:nvSpPr>
          <p:cNvPr id="209942" name="Rectangle 22">
            <a:extLst>
              <a:ext uri="{FF2B5EF4-FFF2-40B4-BE49-F238E27FC236}">
                <a16:creationId xmlns:a16="http://schemas.microsoft.com/office/drawing/2014/main" id="{854AFB60-19DC-A64C-8393-392E3F7B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5257800"/>
            <a:ext cx="5399087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Forschung</a:t>
            </a:r>
          </a:p>
        </p:txBody>
      </p:sp>
      <p:sp>
        <p:nvSpPr>
          <p:cNvPr id="209943" name="AutoShape 23">
            <a:extLst>
              <a:ext uri="{FF2B5EF4-FFF2-40B4-BE49-F238E27FC236}">
                <a16:creationId xmlns:a16="http://schemas.microsoft.com/office/drawing/2014/main" id="{C07246E4-462F-6845-BD71-4828D020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3970338"/>
            <a:ext cx="914400" cy="9144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 animBg="1" autoUpdateAnimBg="0"/>
      <p:bldP spid="209941" grpId="0" animBg="1" autoUpdateAnimBg="0"/>
      <p:bldP spid="20994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2">
            <a:extLst>
              <a:ext uri="{FF2B5EF4-FFF2-40B4-BE49-F238E27FC236}">
                <a16:creationId xmlns:a16="http://schemas.microsoft.com/office/drawing/2014/main" id="{964BD2DB-AA3D-2649-8FD8-06358E4CC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CD5E-6D0F-5F4E-BBBA-59CEEE3B8F53}" type="slidenum">
              <a:rPr lang="en-US" altLang="de-DE"/>
              <a:pPr/>
              <a:t>21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B4749C8F-C7B6-9F4D-9E3F-09A64E62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1970" name="Line 2">
            <a:extLst>
              <a:ext uri="{FF2B5EF4-FFF2-40B4-BE49-F238E27FC236}">
                <a16:creationId xmlns:a16="http://schemas.microsoft.com/office/drawing/2014/main" id="{BF2BAF1B-28AE-2D43-B504-1C8A428DA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1971" name="Text Box 3">
            <a:extLst>
              <a:ext uri="{FF2B5EF4-FFF2-40B4-BE49-F238E27FC236}">
                <a16:creationId xmlns:a16="http://schemas.microsoft.com/office/drawing/2014/main" id="{E4B2B0E1-1E59-EA4D-A4B3-F2A88339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1972" name="Picture 4">
            <a:extLst>
              <a:ext uri="{FF2B5EF4-FFF2-40B4-BE49-F238E27FC236}">
                <a16:creationId xmlns:a16="http://schemas.microsoft.com/office/drawing/2014/main" id="{51B6B6DC-800B-5647-8B86-E2289519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3" name="Text Box 5">
            <a:extLst>
              <a:ext uri="{FF2B5EF4-FFF2-40B4-BE49-F238E27FC236}">
                <a16:creationId xmlns:a16="http://schemas.microsoft.com/office/drawing/2014/main" id="{4FACD77B-A248-AC44-9D72-605E2DC6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2CDE809D-69EF-E74A-80BE-7B6B647C4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r>
              <a:rPr lang="de-DE" altLang="de-DE"/>
              <a:t>Spitze in Deutschland</a:t>
            </a:r>
          </a:p>
        </p:txBody>
      </p:sp>
      <p:graphicFrame>
        <p:nvGraphicFramePr>
          <p:cNvPr id="211976" name="Object 8">
            <a:extLst>
              <a:ext uri="{FF2B5EF4-FFF2-40B4-BE49-F238E27FC236}">
                <a16:creationId xmlns:a16="http://schemas.microsoft.com/office/drawing/2014/main" id="{52D9BE92-63A6-834A-BE05-CC9DDD7F2F4A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0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9">
            <a:extLst>
              <a:ext uri="{FF2B5EF4-FFF2-40B4-BE49-F238E27FC236}">
                <a16:creationId xmlns:a16="http://schemas.microsoft.com/office/drawing/2014/main" id="{90A3431E-8DB0-EE48-8258-0743237BD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1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8" name="Object 10">
            <a:extLst>
              <a:ext uri="{FF2B5EF4-FFF2-40B4-BE49-F238E27FC236}">
                <a16:creationId xmlns:a16="http://schemas.microsoft.com/office/drawing/2014/main" id="{D3164134-BDED-7D41-8DD4-78D42689B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2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9" name="Object 11">
            <a:extLst>
              <a:ext uri="{FF2B5EF4-FFF2-40B4-BE49-F238E27FC236}">
                <a16:creationId xmlns:a16="http://schemas.microsoft.com/office/drawing/2014/main" id="{F6D277AC-75EA-B644-A87C-6F1FB510B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2430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3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0" name="Object 12">
            <a:extLst>
              <a:ext uri="{FF2B5EF4-FFF2-40B4-BE49-F238E27FC236}">
                <a16:creationId xmlns:a16="http://schemas.microsoft.com/office/drawing/2014/main" id="{2E00E99A-0690-BA4C-AFAD-2E695B1655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4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1" name="Object 13">
            <a:extLst>
              <a:ext uri="{FF2B5EF4-FFF2-40B4-BE49-F238E27FC236}">
                <a16:creationId xmlns:a16="http://schemas.microsoft.com/office/drawing/2014/main" id="{6AF25FC4-F34C-D145-AA89-6E5A4056A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5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2" name="Object 14">
            <a:extLst>
              <a:ext uri="{FF2B5EF4-FFF2-40B4-BE49-F238E27FC236}">
                <a16:creationId xmlns:a16="http://schemas.microsoft.com/office/drawing/2014/main" id="{9E3DB088-31F6-3E46-8374-D50889B71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6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3" name="Rectangle 15">
            <a:extLst>
              <a:ext uri="{FF2B5EF4-FFF2-40B4-BE49-F238E27FC236}">
                <a16:creationId xmlns:a16="http://schemas.microsoft.com/office/drawing/2014/main" id="{DE2F5D07-A593-634D-9859-F79BB3C4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2606675"/>
            <a:ext cx="71977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viele Hochschule bewegen sich</a:t>
            </a:r>
          </a:p>
        </p:txBody>
      </p:sp>
      <p:sp>
        <p:nvSpPr>
          <p:cNvPr id="211984" name="Rectangle 16">
            <a:extLst>
              <a:ext uri="{FF2B5EF4-FFF2-40B4-BE49-F238E27FC236}">
                <a16:creationId xmlns:a16="http://schemas.microsoft.com/office/drawing/2014/main" id="{03B1BFFE-9B84-0B4F-B0DE-0403788A2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1600200"/>
            <a:ext cx="7197725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viele Randbedingungen nicht erfüllt </a:t>
            </a:r>
          </a:p>
        </p:txBody>
      </p:sp>
      <p:sp>
        <p:nvSpPr>
          <p:cNvPr id="211986" name="Rectangle 18">
            <a:extLst>
              <a:ext uri="{FF2B5EF4-FFF2-40B4-BE49-F238E27FC236}">
                <a16:creationId xmlns:a16="http://schemas.microsoft.com/office/drawing/2014/main" id="{A065E4AF-D532-DE4B-991C-098B3C8F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5094288"/>
            <a:ext cx="7197725" cy="79216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Staat lockert, wenn auch zögerlich</a:t>
            </a:r>
          </a:p>
        </p:txBody>
      </p:sp>
      <p:graphicFrame>
        <p:nvGraphicFramePr>
          <p:cNvPr id="211988" name="Object 20">
            <a:extLst>
              <a:ext uri="{FF2B5EF4-FFF2-40B4-BE49-F238E27FC236}">
                <a16:creationId xmlns:a16="http://schemas.microsoft.com/office/drawing/2014/main" id="{B6D865B4-3352-4849-B4D9-0F89AA641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3568700"/>
          <a:ext cx="3575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7" name="Bitmap" r:id="rId19" imgW="9131300" imgH="2305050" progId="Paint.Picture">
                  <p:embed/>
                </p:oleObj>
              </mc:Choice>
              <mc:Fallback>
                <p:oleObj name="Bitmap" r:id="rId19" imgW="9131300" imgH="2305050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568700"/>
                        <a:ext cx="3575050" cy="1079500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9" name="Object 21">
            <a:extLst>
              <a:ext uri="{FF2B5EF4-FFF2-40B4-BE49-F238E27FC236}">
                <a16:creationId xmlns:a16="http://schemas.microsoft.com/office/drawing/2014/main" id="{E70375BE-B67E-9C4E-BFC1-79F169406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9238" y="3568700"/>
          <a:ext cx="34623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8" name="Dokument" r:id="rId21" imgW="7112000" imgH="1803400" progId="Word.Document.8">
                  <p:embed/>
                </p:oleObj>
              </mc:Choice>
              <mc:Fallback>
                <p:oleObj name="Dokument" r:id="rId21" imgW="7112000" imgH="1803400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3568700"/>
                        <a:ext cx="346233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2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3" grpId="0" animBg="1" autoUpdateAnimBg="0"/>
      <p:bldP spid="211984" grpId="0" animBg="1" autoUpdateAnimBg="0"/>
      <p:bldP spid="21198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4DF8A992-BF68-F14F-879F-302A5DEA7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9C9E8-3C36-7348-98F7-8EF97694999A}" type="slidenum">
              <a:rPr lang="en-US" altLang="de-DE"/>
              <a:pPr/>
              <a:t>22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2E74D193-828E-B24E-A0B9-CA2A0FC1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4018" name="Line 2">
            <a:extLst>
              <a:ext uri="{FF2B5EF4-FFF2-40B4-BE49-F238E27FC236}">
                <a16:creationId xmlns:a16="http://schemas.microsoft.com/office/drawing/2014/main" id="{6DDD6AB6-A04B-874A-A72D-54BBC37E3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4019" name="Text Box 3">
            <a:extLst>
              <a:ext uri="{FF2B5EF4-FFF2-40B4-BE49-F238E27FC236}">
                <a16:creationId xmlns:a16="http://schemas.microsoft.com/office/drawing/2014/main" id="{5962143F-4BFC-BE4B-8A69-028CECB0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4020" name="Picture 4">
            <a:extLst>
              <a:ext uri="{FF2B5EF4-FFF2-40B4-BE49-F238E27FC236}">
                <a16:creationId xmlns:a16="http://schemas.microsoft.com/office/drawing/2014/main" id="{55DFB1C0-7DA9-1E49-B771-9A7A5978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Text Box 5">
            <a:extLst>
              <a:ext uri="{FF2B5EF4-FFF2-40B4-BE49-F238E27FC236}">
                <a16:creationId xmlns:a16="http://schemas.microsoft.com/office/drawing/2014/main" id="{D5907E8A-D1FA-6245-A163-D11E707F2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2" name="Rectangle 6">
            <a:extLst>
              <a:ext uri="{FF2B5EF4-FFF2-40B4-BE49-F238E27FC236}">
                <a16:creationId xmlns:a16="http://schemas.microsoft.com/office/drawing/2014/main" id="{F21E58A5-9FC5-784C-96C5-123FB227D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r>
              <a:rPr lang="de-DE" altLang="de-DE"/>
              <a:t>Spitze in Deutschland</a:t>
            </a:r>
          </a:p>
        </p:txBody>
      </p:sp>
      <p:pic>
        <p:nvPicPr>
          <p:cNvPr id="214023" name="Picture 7">
            <a:extLst>
              <a:ext uri="{FF2B5EF4-FFF2-40B4-BE49-F238E27FC236}">
                <a16:creationId xmlns:a16="http://schemas.microsoft.com/office/drawing/2014/main" id="{53F28882-0765-9949-AF81-5C53C5A0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447800"/>
            <a:ext cx="4470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4024" name="Object 8">
            <a:extLst>
              <a:ext uri="{FF2B5EF4-FFF2-40B4-BE49-F238E27FC236}">
                <a16:creationId xmlns:a16="http://schemas.microsoft.com/office/drawing/2014/main" id="{BBBF32C0-6542-2944-B0A9-0D557076A47E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4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9">
            <a:extLst>
              <a:ext uri="{FF2B5EF4-FFF2-40B4-BE49-F238E27FC236}">
                <a16:creationId xmlns:a16="http://schemas.microsoft.com/office/drawing/2014/main" id="{C4BC2626-91CE-FB4B-9B2A-C9F08FFA6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5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6" name="Object 10">
            <a:extLst>
              <a:ext uri="{FF2B5EF4-FFF2-40B4-BE49-F238E27FC236}">
                <a16:creationId xmlns:a16="http://schemas.microsoft.com/office/drawing/2014/main" id="{D2F031FE-6991-B14A-8AF8-3F621DE71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6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11">
            <a:extLst>
              <a:ext uri="{FF2B5EF4-FFF2-40B4-BE49-F238E27FC236}">
                <a16:creationId xmlns:a16="http://schemas.microsoft.com/office/drawing/2014/main" id="{7C54320B-FF39-CC47-9023-6BC425A8F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957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7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957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8" name="Object 12">
            <a:extLst>
              <a:ext uri="{FF2B5EF4-FFF2-40B4-BE49-F238E27FC236}">
                <a16:creationId xmlns:a16="http://schemas.microsoft.com/office/drawing/2014/main" id="{51890DA5-2012-3D44-8A67-650CAD6CF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8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9" name="Object 13">
            <a:extLst>
              <a:ext uri="{FF2B5EF4-FFF2-40B4-BE49-F238E27FC236}">
                <a16:creationId xmlns:a16="http://schemas.microsoft.com/office/drawing/2014/main" id="{A0741AEF-B981-2648-AF46-EE320EC79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9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0" name="Object 14">
            <a:extLst>
              <a:ext uri="{FF2B5EF4-FFF2-40B4-BE49-F238E27FC236}">
                <a16:creationId xmlns:a16="http://schemas.microsoft.com/office/drawing/2014/main" id="{AB14A68B-0E1C-974B-B29D-40699C3B9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0" name="Clip" r:id="rId18" imgW="1092200" imgH="1066800" progId="MS_ClipArt_Gallery.2">
                  <p:embed/>
                </p:oleObj>
              </mc:Choice>
              <mc:Fallback>
                <p:oleObj name="Clip" r:id="rId18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1" name="Rectangle 15">
            <a:extLst>
              <a:ext uri="{FF2B5EF4-FFF2-40B4-BE49-F238E27FC236}">
                <a16:creationId xmlns:a16="http://schemas.microsoft.com/office/drawing/2014/main" id="{0BB80868-F275-5342-9E5B-8F0CE24E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1447800"/>
            <a:ext cx="7916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von staatlichen Regulierungen</a:t>
            </a:r>
          </a:p>
        </p:txBody>
      </p:sp>
      <p:sp>
        <p:nvSpPr>
          <p:cNvPr id="214032" name="Rectangle 16">
            <a:extLst>
              <a:ext uri="{FF2B5EF4-FFF2-40B4-BE49-F238E27FC236}">
                <a16:creationId xmlns:a16="http://schemas.microsoft.com/office/drawing/2014/main" id="{3F56C44F-6FD5-6D4C-91FA-6F764C47D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4702175"/>
            <a:ext cx="7916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von hochschulpolitischen Denkblockaden</a:t>
            </a:r>
          </a:p>
        </p:txBody>
      </p:sp>
      <p:sp>
        <p:nvSpPr>
          <p:cNvPr id="214033" name="Rectangle 17">
            <a:extLst>
              <a:ext uri="{FF2B5EF4-FFF2-40B4-BE49-F238E27FC236}">
                <a16:creationId xmlns:a16="http://schemas.microsoft.com/office/drawing/2014/main" id="{E7FB1A02-087C-E347-866F-3C5629FED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5876925"/>
            <a:ext cx="7916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von innerer Entscheidungsohnmacht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1" grpId="0" animBg="1" autoUpdateAnimBg="0"/>
      <p:bldP spid="214032" grpId="0" animBg="1" autoUpdateAnimBg="0"/>
      <p:bldP spid="21403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5EEE4BF7-231F-1641-9568-1069B1F68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31F58-0316-EA45-92CD-DD8DADC8BD01}" type="slidenum">
              <a:rPr lang="en-US" altLang="de-DE"/>
              <a:pPr/>
              <a:t>23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ACF6F68-B941-5149-8051-2D8B55D7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22210" name="Line 2">
            <a:extLst>
              <a:ext uri="{FF2B5EF4-FFF2-40B4-BE49-F238E27FC236}">
                <a16:creationId xmlns:a16="http://schemas.microsoft.com/office/drawing/2014/main" id="{E368492D-4458-DF4E-820D-1AFED5DFA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C922FA05-6721-024A-80C2-8C4C01FA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2212" name="Picture 4">
            <a:extLst>
              <a:ext uri="{FF2B5EF4-FFF2-40B4-BE49-F238E27FC236}">
                <a16:creationId xmlns:a16="http://schemas.microsoft.com/office/drawing/2014/main" id="{8601ECAA-3AB4-2147-9871-212EAFB8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>
            <a:extLst>
              <a:ext uri="{FF2B5EF4-FFF2-40B4-BE49-F238E27FC236}">
                <a16:creationId xmlns:a16="http://schemas.microsoft.com/office/drawing/2014/main" id="{9899D784-215A-7146-8041-D4794B14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4" name="Rectangle 6">
            <a:extLst>
              <a:ext uri="{FF2B5EF4-FFF2-40B4-BE49-F238E27FC236}">
                <a16:creationId xmlns:a16="http://schemas.microsoft.com/office/drawing/2014/main" id="{BF3C4B6E-A163-F84F-8844-DEBF312E1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00925" cy="6858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222215" name="Rectangle 7">
            <a:extLst>
              <a:ext uri="{FF2B5EF4-FFF2-40B4-BE49-F238E27FC236}">
                <a16:creationId xmlns:a16="http://schemas.microsoft.com/office/drawing/2014/main" id="{56D96517-CF2E-5A43-B2A5-D651752F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4400"/>
              <a:t>Spitzenuniversitäten</a:t>
            </a:r>
            <a:endParaRPr lang="de-DE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6" name="Rectangle 8">
            <a:extLst>
              <a:ext uri="{FF2B5EF4-FFF2-40B4-BE49-F238E27FC236}">
                <a16:creationId xmlns:a16="http://schemas.microsoft.com/office/drawing/2014/main" id="{EA61FBA8-5AEE-354F-8F03-938BB7FF8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71775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Kennzeichen und Erfolgsfaktoren</a:t>
            </a:r>
          </a:p>
        </p:txBody>
      </p:sp>
      <p:sp>
        <p:nvSpPr>
          <p:cNvPr id="222217" name="Rectangle 9">
            <a:extLst>
              <a:ext uri="{FF2B5EF4-FFF2-40B4-BE49-F238E27FC236}">
                <a16:creationId xmlns:a16="http://schemas.microsoft.com/office/drawing/2014/main" id="{892E198E-6980-2B4A-8109-9C2442F7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67150"/>
            <a:ext cx="67818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Detlef Müller-Böling</a:t>
            </a:r>
          </a:p>
        </p:txBody>
      </p:sp>
      <p:sp>
        <p:nvSpPr>
          <p:cNvPr id="222218" name="Rectangle 10">
            <a:extLst>
              <a:ext uri="{FF2B5EF4-FFF2-40B4-BE49-F238E27FC236}">
                <a16:creationId xmlns:a16="http://schemas.microsoft.com/office/drawing/2014/main" id="{F9610B55-1AFB-8142-8891-E76BB44C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962525"/>
            <a:ext cx="4152900" cy="7921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800"/>
              <a:t>Centrum für Hochschulentwicklung</a:t>
            </a:r>
          </a:p>
          <a:p>
            <a:pPr algn="ctr"/>
            <a:r>
              <a:rPr lang="de-DE" altLang="de-DE" sz="1800"/>
              <a:t>Gütersloh</a:t>
            </a:r>
            <a:endParaRPr lang="de-DE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DD38B402-5372-124A-9D62-DC82423AE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5FBAE-5847-A64A-8ED7-DA5F6109CDD5}" type="slidenum">
              <a:rPr lang="en-US" altLang="de-DE"/>
              <a:pPr/>
              <a:t>3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17167E51-7169-0F49-861C-4DD24C8C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9682" name="Line 2">
            <a:extLst>
              <a:ext uri="{FF2B5EF4-FFF2-40B4-BE49-F238E27FC236}">
                <a16:creationId xmlns:a16="http://schemas.microsoft.com/office/drawing/2014/main" id="{EA988AD8-0061-8C43-8393-2D4D0AF65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43F1243D-A097-8D48-A9A1-CCDE74AF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9684" name="Picture 4">
            <a:extLst>
              <a:ext uri="{FF2B5EF4-FFF2-40B4-BE49-F238E27FC236}">
                <a16:creationId xmlns:a16="http://schemas.microsoft.com/office/drawing/2014/main" id="{7F459F27-6186-924C-BABF-02B39DED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>
            <a:extLst>
              <a:ext uri="{FF2B5EF4-FFF2-40B4-BE49-F238E27FC236}">
                <a16:creationId xmlns:a16="http://schemas.microsoft.com/office/drawing/2014/main" id="{59EE7DEF-5285-7F47-8FD4-5817E166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80213297-31D4-BD4E-A126-F19C05DCE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/>
              <a:t>autonom</a:t>
            </a:r>
          </a:p>
        </p:txBody>
      </p:sp>
      <p:graphicFrame>
        <p:nvGraphicFramePr>
          <p:cNvPr id="199687" name="Object 7">
            <a:extLst>
              <a:ext uri="{FF2B5EF4-FFF2-40B4-BE49-F238E27FC236}">
                <a16:creationId xmlns:a16="http://schemas.microsoft.com/office/drawing/2014/main" id="{163559A2-8A6C-7D46-B2E1-DF5E8343050F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2" name="Object 12">
            <a:extLst>
              <a:ext uri="{FF2B5EF4-FFF2-40B4-BE49-F238E27FC236}">
                <a16:creationId xmlns:a16="http://schemas.microsoft.com/office/drawing/2014/main" id="{3975324B-5A35-B144-B178-BACA7B4508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0700" y="1970088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9" name="Clip" r:id="rId7" imgW="7454900" imgH="22618700" progId="MS_ClipArt_Gallery.2">
                  <p:embed/>
                </p:oleObj>
              </mc:Choice>
              <mc:Fallback>
                <p:oleObj name="Clip" r:id="rId7" imgW="7454900" imgH="226187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970088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3" name="Object 13">
            <a:extLst>
              <a:ext uri="{FF2B5EF4-FFF2-40B4-BE49-F238E27FC236}">
                <a16:creationId xmlns:a16="http://schemas.microsoft.com/office/drawing/2014/main" id="{1399E896-2407-6349-827B-EE7BADB12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7600" y="2159000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0" name="Clip" r:id="rId9" imgW="10693400" imgH="23012400" progId="MS_ClipArt_Gallery.2">
                  <p:embed/>
                </p:oleObj>
              </mc:Choice>
              <mc:Fallback>
                <p:oleObj name="Clip" r:id="rId9" imgW="10693400" imgH="230124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159000"/>
                        <a:ext cx="18573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5" name="Object 15">
            <a:extLst>
              <a:ext uri="{FF2B5EF4-FFF2-40B4-BE49-F238E27FC236}">
                <a16:creationId xmlns:a16="http://schemas.microsoft.com/office/drawing/2014/main" id="{C4D6D353-AA4E-9947-BF42-BBE1CBF11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375" y="1785938"/>
          <a:ext cx="3886200" cy="394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1" name="Clip" r:id="rId11" imgW="22377400" imgH="22720300" progId="MS_ClipArt_Gallery.2">
                  <p:embed/>
                </p:oleObj>
              </mc:Choice>
              <mc:Fallback>
                <p:oleObj name="Clip" r:id="rId11" imgW="22377400" imgH="22720300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785938"/>
                        <a:ext cx="3886200" cy="394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96" name="Rectangle 16">
            <a:extLst>
              <a:ext uri="{FF2B5EF4-FFF2-40B4-BE49-F238E27FC236}">
                <a16:creationId xmlns:a16="http://schemas.microsoft.com/office/drawing/2014/main" id="{3E53641D-F2CB-0549-BC2A-10B4DE26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597275"/>
            <a:ext cx="30861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Spitzenforscher</a:t>
            </a:r>
          </a:p>
        </p:txBody>
      </p:sp>
      <p:sp>
        <p:nvSpPr>
          <p:cNvPr id="199697" name="Rectangle 17">
            <a:extLst>
              <a:ext uri="{FF2B5EF4-FFF2-40B4-BE49-F238E27FC236}">
                <a16:creationId xmlns:a16="http://schemas.microsoft.com/office/drawing/2014/main" id="{C5E9AEB3-3273-2F46-BEC2-2327C5D5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4740275"/>
            <a:ext cx="35433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Spitzenuniversität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6" grpId="0" animBg="1" autoUpdateAnimBg="0"/>
      <p:bldP spid="19969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2">
            <a:extLst>
              <a:ext uri="{FF2B5EF4-FFF2-40B4-BE49-F238E27FC236}">
                <a16:creationId xmlns:a16="http://schemas.microsoft.com/office/drawing/2014/main" id="{0AD0AE5C-D7F4-CA48-A6AD-81FDBD0EC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E3F9A-8216-374E-8A76-307D55E47D9D}" type="slidenum">
              <a:rPr lang="en-US" altLang="de-DE"/>
              <a:pPr/>
              <a:t>4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F6E427C8-3AB1-454A-8DF7-D61FE499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03778" name="Line 2">
            <a:extLst>
              <a:ext uri="{FF2B5EF4-FFF2-40B4-BE49-F238E27FC236}">
                <a16:creationId xmlns:a16="http://schemas.microsoft.com/office/drawing/2014/main" id="{0F969DD3-1FE5-384E-95ED-1F3C978E7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79" name="Text Box 3">
            <a:extLst>
              <a:ext uri="{FF2B5EF4-FFF2-40B4-BE49-F238E27FC236}">
                <a16:creationId xmlns:a16="http://schemas.microsoft.com/office/drawing/2014/main" id="{B62555F5-2E25-9D44-BBF9-EBE28D59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3780" name="Picture 4">
            <a:extLst>
              <a:ext uri="{FF2B5EF4-FFF2-40B4-BE49-F238E27FC236}">
                <a16:creationId xmlns:a16="http://schemas.microsoft.com/office/drawing/2014/main" id="{F89EFC39-FD45-2D41-9509-84AF267D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1" name="Text Box 5">
            <a:extLst>
              <a:ext uri="{FF2B5EF4-FFF2-40B4-BE49-F238E27FC236}">
                <a16:creationId xmlns:a16="http://schemas.microsoft.com/office/drawing/2014/main" id="{71275058-A059-8846-9732-B49E0D1D4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82" name="Rectangle 6">
            <a:extLst>
              <a:ext uri="{FF2B5EF4-FFF2-40B4-BE49-F238E27FC236}">
                <a16:creationId xmlns:a16="http://schemas.microsoft.com/office/drawing/2014/main" id="{4849C530-7021-114A-B0C7-1F9671EAA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/>
              <a:t>autonom</a:t>
            </a:r>
          </a:p>
        </p:txBody>
      </p:sp>
      <p:graphicFrame>
        <p:nvGraphicFramePr>
          <p:cNvPr id="203783" name="Object 7">
            <a:extLst>
              <a:ext uri="{FF2B5EF4-FFF2-40B4-BE49-F238E27FC236}">
                <a16:creationId xmlns:a16="http://schemas.microsoft.com/office/drawing/2014/main" id="{977B3199-C5A4-B340-9537-28CA6C276F4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2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Rectangle 8">
            <a:extLst>
              <a:ext uri="{FF2B5EF4-FFF2-40B4-BE49-F238E27FC236}">
                <a16:creationId xmlns:a16="http://schemas.microsoft.com/office/drawing/2014/main" id="{302B4E04-14CC-224E-8B39-79358993F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47800"/>
            <a:ext cx="12319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/>
              <a:t>Staat</a:t>
            </a:r>
          </a:p>
        </p:txBody>
      </p:sp>
      <p:sp>
        <p:nvSpPr>
          <p:cNvPr id="203785" name="Rectangle 9">
            <a:extLst>
              <a:ext uri="{FF2B5EF4-FFF2-40B4-BE49-F238E27FC236}">
                <a16:creationId xmlns:a16="http://schemas.microsoft.com/office/drawing/2014/main" id="{10EA7D93-EC9E-764A-9A8B-BAAD586D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2563813"/>
            <a:ext cx="2590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Korporation</a:t>
            </a:r>
          </a:p>
        </p:txBody>
      </p:sp>
      <p:sp>
        <p:nvSpPr>
          <p:cNvPr id="203786" name="Rectangle 10">
            <a:extLst>
              <a:ext uri="{FF2B5EF4-FFF2-40B4-BE49-F238E27FC236}">
                <a16:creationId xmlns:a16="http://schemas.microsoft.com/office/drawing/2014/main" id="{C3193D90-9670-BB4B-91E5-D979BE6F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3740150"/>
            <a:ext cx="4292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/>
              <a:t>Einzelwissenschaftler</a:t>
            </a:r>
          </a:p>
        </p:txBody>
      </p:sp>
      <p:sp>
        <p:nvSpPr>
          <p:cNvPr id="203787" name="Rectangle 11">
            <a:extLst>
              <a:ext uri="{FF2B5EF4-FFF2-40B4-BE49-F238E27FC236}">
                <a16:creationId xmlns:a16="http://schemas.microsoft.com/office/drawing/2014/main" id="{CF8974BF-48AF-6949-9B22-619CAAA5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892675"/>
            <a:ext cx="54705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/>
              <a:t>korporative vs. individuelle</a:t>
            </a:r>
          </a:p>
          <a:p>
            <a:pPr algn="ctr"/>
            <a:r>
              <a:rPr lang="de-DE" altLang="de-DE"/>
              <a:t>Autonomie</a:t>
            </a:r>
          </a:p>
        </p:txBody>
      </p:sp>
      <p:sp>
        <p:nvSpPr>
          <p:cNvPr id="203788" name="AutoShape 12">
            <a:extLst>
              <a:ext uri="{FF2B5EF4-FFF2-40B4-BE49-F238E27FC236}">
                <a16:creationId xmlns:a16="http://schemas.microsoft.com/office/drawing/2014/main" id="{B4239DC2-4C86-6D4D-A36D-679F4D4C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6370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89" name="AutoShape 13">
            <a:extLst>
              <a:ext uri="{FF2B5EF4-FFF2-40B4-BE49-F238E27FC236}">
                <a16:creationId xmlns:a16="http://schemas.microsoft.com/office/drawing/2014/main" id="{18C4FBE2-7A8F-AF46-BD00-A078F643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0513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90" name="AutoShape 14">
            <a:extLst>
              <a:ext uri="{FF2B5EF4-FFF2-40B4-BE49-F238E27FC236}">
                <a16:creationId xmlns:a16="http://schemas.microsoft.com/office/drawing/2014/main" id="{4E7C9B10-9C40-ED42-A3B8-E2678CDEED04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2159000" y="1477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3791" name="AutoShape 15">
            <a:extLst>
              <a:ext uri="{FF2B5EF4-FFF2-40B4-BE49-F238E27FC236}">
                <a16:creationId xmlns:a16="http://schemas.microsoft.com/office/drawing/2014/main" id="{651F359B-8DDC-6C4C-BD45-63B9A63539FF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1155700" y="284797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 animBg="1" autoUpdateAnimBg="0"/>
      <p:bldP spid="203785" grpId="0" animBg="1" autoUpdateAnimBg="0"/>
      <p:bldP spid="203786" grpId="0" animBg="1" autoUpdateAnimBg="0"/>
      <p:bldP spid="20378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2">
            <a:extLst>
              <a:ext uri="{FF2B5EF4-FFF2-40B4-BE49-F238E27FC236}">
                <a16:creationId xmlns:a16="http://schemas.microsoft.com/office/drawing/2014/main" id="{2B40BEC0-7DC3-7F49-B091-24413D098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1A58-9CBF-2546-9357-B3468E4AA9DB}" type="slidenum">
              <a:rPr lang="en-US" altLang="de-DE"/>
              <a:pPr/>
              <a:t>5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5AC85E85-568F-5046-BD06-C7EFC5C0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73058" name="Line 2">
            <a:extLst>
              <a:ext uri="{FF2B5EF4-FFF2-40B4-BE49-F238E27FC236}">
                <a16:creationId xmlns:a16="http://schemas.microsoft.com/office/drawing/2014/main" id="{E5A54A3D-E08B-AE4E-9DC5-FF52FBD57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4BEDB847-AE3D-9449-B367-2016A58C1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AC3389F8-8A27-F848-93C6-BF0F00F4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Text Box 5">
            <a:extLst>
              <a:ext uri="{FF2B5EF4-FFF2-40B4-BE49-F238E27FC236}">
                <a16:creationId xmlns:a16="http://schemas.microsoft.com/office/drawing/2014/main" id="{FFF26612-5469-7446-BF15-53253AC6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1F075216-034C-3F4E-B2EE-FEAD57C37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</a:t>
            </a:r>
          </a:p>
        </p:txBody>
      </p:sp>
      <p:graphicFrame>
        <p:nvGraphicFramePr>
          <p:cNvPr id="173066" name="Object 10">
            <a:extLst>
              <a:ext uri="{FF2B5EF4-FFF2-40B4-BE49-F238E27FC236}">
                <a16:creationId xmlns:a16="http://schemas.microsoft.com/office/drawing/2014/main" id="{53016149-E1F1-7A4B-A8A9-647C266F20A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2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93" name="Rectangle 37">
            <a:extLst>
              <a:ext uri="{FF2B5EF4-FFF2-40B4-BE49-F238E27FC236}">
                <a16:creationId xmlns:a16="http://schemas.microsoft.com/office/drawing/2014/main" id="{B3998B6C-E4C5-FE43-95CA-B2C6F330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2471738"/>
            <a:ext cx="5757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Ansprüche der Studenten</a:t>
            </a:r>
          </a:p>
        </p:txBody>
      </p:sp>
      <p:sp>
        <p:nvSpPr>
          <p:cNvPr id="173094" name="Rectangle 38">
            <a:extLst>
              <a:ext uri="{FF2B5EF4-FFF2-40B4-BE49-F238E27FC236}">
                <a16:creationId xmlns:a16="http://schemas.microsoft.com/office/drawing/2014/main" id="{E4880902-FE35-B246-B98E-9D8EEA74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557588"/>
            <a:ext cx="5757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weltweiter Bildungsmarkt</a:t>
            </a:r>
          </a:p>
        </p:txBody>
      </p:sp>
      <p:sp>
        <p:nvSpPr>
          <p:cNvPr id="173095" name="Rectangle 39">
            <a:extLst>
              <a:ext uri="{FF2B5EF4-FFF2-40B4-BE49-F238E27FC236}">
                <a16:creationId xmlns:a16="http://schemas.microsoft.com/office/drawing/2014/main" id="{CA2F3D95-3AE9-F942-ACD5-439FE83F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4643438"/>
            <a:ext cx="5757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individuelle Massenlehre</a:t>
            </a:r>
          </a:p>
        </p:txBody>
      </p:sp>
      <p:sp>
        <p:nvSpPr>
          <p:cNvPr id="173096" name="Rectangle 40">
            <a:extLst>
              <a:ext uri="{FF2B5EF4-FFF2-40B4-BE49-F238E27FC236}">
                <a16:creationId xmlns:a16="http://schemas.microsoft.com/office/drawing/2014/main" id="{21BFBF7C-B841-E942-848D-0AFD2F96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5730875"/>
            <a:ext cx="5757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lebenslanges Lernen</a:t>
            </a:r>
            <a:endParaRPr lang="de-DE" altLang="de-DE" sz="3600">
              <a:solidFill>
                <a:schemeClr val="tx1"/>
              </a:solidFill>
            </a:endParaRPr>
          </a:p>
        </p:txBody>
      </p:sp>
      <p:sp>
        <p:nvSpPr>
          <p:cNvPr id="173097" name="Text Box 41">
            <a:extLst>
              <a:ext uri="{FF2B5EF4-FFF2-40B4-BE49-F238E27FC236}">
                <a16:creationId xmlns:a16="http://schemas.microsoft.com/office/drawing/2014/main" id="{AD7E60A2-EF98-E54D-AC33-13B43C35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98" name="Text Box 42">
            <a:extLst>
              <a:ext uri="{FF2B5EF4-FFF2-40B4-BE49-F238E27FC236}">
                <a16:creationId xmlns:a16="http://schemas.microsoft.com/office/drawing/2014/main" id="{E086A01C-9CAD-A142-BC2A-09660151B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99" name="Text Box 43">
            <a:extLst>
              <a:ext uri="{FF2B5EF4-FFF2-40B4-BE49-F238E27FC236}">
                <a16:creationId xmlns:a16="http://schemas.microsoft.com/office/drawing/2014/main" id="{DF3EADF7-C6C9-5A45-80EF-FC3D4F93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100" name="Text Box 44">
            <a:extLst>
              <a:ext uri="{FF2B5EF4-FFF2-40B4-BE49-F238E27FC236}">
                <a16:creationId xmlns:a16="http://schemas.microsoft.com/office/drawing/2014/main" id="{A35CB754-DE6E-6C45-855B-CC18D9CE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101" name="Rectangle 45">
            <a:extLst>
              <a:ext uri="{FF2B5EF4-FFF2-40B4-BE49-F238E27FC236}">
                <a16:creationId xmlns:a16="http://schemas.microsoft.com/office/drawing/2014/main" id="{CEEF9D03-289F-CC4C-9070-44467C9E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781800" cy="792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3600"/>
              <a:t>alma mater virtualis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3" grpId="0" animBg="1" autoUpdateAnimBg="0"/>
      <p:bldP spid="173094" grpId="0" animBg="1" autoUpdateAnimBg="0"/>
      <p:bldP spid="173095" grpId="0" animBg="1" autoUpdateAnimBg="0"/>
      <p:bldP spid="173096" grpId="0" animBg="1" autoUpdateAnimBg="0"/>
      <p:bldP spid="173097" grpId="0" autoUpdateAnimBg="0"/>
      <p:bldP spid="173098" grpId="0" autoUpdateAnimBg="0"/>
      <p:bldP spid="173099" grpId="0" autoUpdateAnimBg="0"/>
      <p:bldP spid="173100" grpId="0" autoUpdateAnimBg="0"/>
      <p:bldP spid="17310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">
            <a:extLst>
              <a:ext uri="{FF2B5EF4-FFF2-40B4-BE49-F238E27FC236}">
                <a16:creationId xmlns:a16="http://schemas.microsoft.com/office/drawing/2014/main" id="{C5E2ACDC-C513-984D-BBC1-EC1562BB4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6BAF-AC39-9A43-A0CC-64272964EC47}" type="slidenum">
              <a:rPr lang="en-US" altLang="de-DE"/>
              <a:pPr/>
              <a:t>6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ADECA4D8-4CAC-8445-89F7-492D74D0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6066" name="Line 2">
            <a:extLst>
              <a:ext uri="{FF2B5EF4-FFF2-40B4-BE49-F238E27FC236}">
                <a16:creationId xmlns:a16="http://schemas.microsoft.com/office/drawing/2014/main" id="{7B138A01-A506-B54F-B4F5-2EA0D16B3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067" name="Text Box 3">
            <a:extLst>
              <a:ext uri="{FF2B5EF4-FFF2-40B4-BE49-F238E27FC236}">
                <a16:creationId xmlns:a16="http://schemas.microsoft.com/office/drawing/2014/main" id="{650D4C05-56E9-884C-AB18-F6719ADA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6068" name="Picture 4">
            <a:extLst>
              <a:ext uri="{FF2B5EF4-FFF2-40B4-BE49-F238E27FC236}">
                <a16:creationId xmlns:a16="http://schemas.microsoft.com/office/drawing/2014/main" id="{765C79FA-F336-4249-B0BE-F4765ED4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9" name="Text Box 5">
            <a:extLst>
              <a:ext uri="{FF2B5EF4-FFF2-40B4-BE49-F238E27FC236}">
                <a16:creationId xmlns:a16="http://schemas.microsoft.com/office/drawing/2014/main" id="{48D60807-F83B-0B41-BD0F-B5BE3FB3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70" name="Rectangle 6">
            <a:extLst>
              <a:ext uri="{FF2B5EF4-FFF2-40B4-BE49-F238E27FC236}">
                <a16:creationId xmlns:a16="http://schemas.microsoft.com/office/drawing/2014/main" id="{6664D61F-163F-5E46-B047-F4ADDCEA3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</a:t>
            </a:r>
          </a:p>
        </p:txBody>
      </p:sp>
      <p:graphicFrame>
        <p:nvGraphicFramePr>
          <p:cNvPr id="216071" name="Object 7">
            <a:extLst>
              <a:ext uri="{FF2B5EF4-FFF2-40B4-BE49-F238E27FC236}">
                <a16:creationId xmlns:a16="http://schemas.microsoft.com/office/drawing/2014/main" id="{E204EE98-885F-0445-9BB0-A5541CFF6EC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9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Rectangle 8">
            <a:extLst>
              <a:ext uri="{FF2B5EF4-FFF2-40B4-BE49-F238E27FC236}">
                <a16:creationId xmlns:a16="http://schemas.microsoft.com/office/drawing/2014/main" id="{0DCD2F36-1AE5-EC41-A341-39E456BF9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3" name="Rectangle 9">
            <a:extLst>
              <a:ext uri="{FF2B5EF4-FFF2-40B4-BE49-F238E27FC236}">
                <a16:creationId xmlns:a16="http://schemas.microsoft.com/office/drawing/2014/main" id="{E1E16B26-1707-E044-8164-D717A77C6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4" name="Rectangle 10">
            <a:extLst>
              <a:ext uri="{FF2B5EF4-FFF2-40B4-BE49-F238E27FC236}">
                <a16:creationId xmlns:a16="http://schemas.microsoft.com/office/drawing/2014/main" id="{8C40E565-77C7-834F-BC6D-FD5671E6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5" name="Rectangle 11">
            <a:extLst>
              <a:ext uri="{FF2B5EF4-FFF2-40B4-BE49-F238E27FC236}">
                <a16:creationId xmlns:a16="http://schemas.microsoft.com/office/drawing/2014/main" id="{B7786E57-5C09-E943-91C4-137EC9DB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6" name="Rectangle 12">
            <a:extLst>
              <a:ext uri="{FF2B5EF4-FFF2-40B4-BE49-F238E27FC236}">
                <a16:creationId xmlns:a16="http://schemas.microsoft.com/office/drawing/2014/main" id="{273D6897-2FE6-184C-991D-C45204247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7" name="Rectangle 13">
            <a:extLst>
              <a:ext uri="{FF2B5EF4-FFF2-40B4-BE49-F238E27FC236}">
                <a16:creationId xmlns:a16="http://schemas.microsoft.com/office/drawing/2014/main" id="{81B3DE41-7B21-CF40-8AF4-A3DACA332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solidFill>
            <a:srgbClr val="E8001E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36600" prstMaterial="legacyWireframe">
            <a:bevelT w="13500" h="13500" prst="angle"/>
            <a:bevelB w="13500" h="13500" prst="angle"/>
            <a:extrusionClr>
              <a:srgbClr val="E8001E"/>
            </a:extrusionClr>
            <a:contourClr>
              <a:srgbClr val="E8001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8" name="Rectangle 14">
            <a:extLst>
              <a:ext uri="{FF2B5EF4-FFF2-40B4-BE49-F238E27FC236}">
                <a16:creationId xmlns:a16="http://schemas.microsoft.com/office/drawing/2014/main" id="{9811387A-69F9-1346-BC70-4148119E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79" name="Rectangle 15">
            <a:extLst>
              <a:ext uri="{FF2B5EF4-FFF2-40B4-BE49-F238E27FC236}">
                <a16:creationId xmlns:a16="http://schemas.microsoft.com/office/drawing/2014/main" id="{ED1E7613-C6D6-DC4A-9603-1E4ECD6CA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16080" name="Text Box 16">
            <a:extLst>
              <a:ext uri="{FF2B5EF4-FFF2-40B4-BE49-F238E27FC236}">
                <a16:creationId xmlns:a16="http://schemas.microsoft.com/office/drawing/2014/main" id="{FF44B195-534F-4249-80AC-411AFE10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4127500"/>
            <a:ext cx="20986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/>
              <a:t>Fokus/Zielgruppe</a:t>
            </a:r>
            <a:endParaRPr lang="de-DE" altLang="de-DE" sz="1200"/>
          </a:p>
        </p:txBody>
      </p:sp>
      <p:sp>
        <p:nvSpPr>
          <p:cNvPr id="216081" name="Text Box 17">
            <a:extLst>
              <a:ext uri="{FF2B5EF4-FFF2-40B4-BE49-F238E27FC236}">
                <a16:creationId xmlns:a16="http://schemas.microsoft.com/office/drawing/2014/main" id="{A0454450-DB26-574E-8EA3-F3D07E1DD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292350"/>
            <a:ext cx="17049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Anwendungs-</a:t>
            </a:r>
          </a:p>
          <a:p>
            <a:pPr algn="ctr"/>
            <a:r>
              <a:rPr lang="de-DE" altLang="de-DE" sz="1800"/>
              <a:t>feld</a:t>
            </a:r>
            <a:endParaRPr lang="de-DE" altLang="de-DE" sz="1200" b="0"/>
          </a:p>
        </p:txBody>
      </p:sp>
      <p:sp>
        <p:nvSpPr>
          <p:cNvPr id="216082" name="Text Box 18">
            <a:extLst>
              <a:ext uri="{FF2B5EF4-FFF2-40B4-BE49-F238E27FC236}">
                <a16:creationId xmlns:a16="http://schemas.microsoft.com/office/drawing/2014/main" id="{960D9D8B-E9E8-544A-B285-EC3637D4E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447800"/>
            <a:ext cx="12731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IT-Einsatz</a:t>
            </a:r>
            <a:endParaRPr lang="de-DE" altLang="de-DE" sz="1200" b="0"/>
          </a:p>
        </p:txBody>
      </p:sp>
      <p:sp>
        <p:nvSpPr>
          <p:cNvPr id="216083" name="Text Box 19">
            <a:extLst>
              <a:ext uri="{FF2B5EF4-FFF2-40B4-BE49-F238E27FC236}">
                <a16:creationId xmlns:a16="http://schemas.microsoft.com/office/drawing/2014/main" id="{53690B67-CD46-3449-8B6F-F72BEBB0D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476625"/>
            <a:ext cx="776287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Präsenz</a:t>
            </a:r>
            <a:endParaRPr lang="de-DE" altLang="de-DE" sz="1200" b="0"/>
          </a:p>
        </p:txBody>
      </p:sp>
      <p:sp>
        <p:nvSpPr>
          <p:cNvPr id="216084" name="Text Box 20">
            <a:extLst>
              <a:ext uri="{FF2B5EF4-FFF2-40B4-BE49-F238E27FC236}">
                <a16:creationId xmlns:a16="http://schemas.microsoft.com/office/drawing/2014/main" id="{2DC77268-8B79-014D-B860-1B3280DF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4929188"/>
            <a:ext cx="523875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Fern</a:t>
            </a:r>
            <a:endParaRPr lang="de-DE" altLang="de-DE" sz="1200" b="0"/>
          </a:p>
        </p:txBody>
      </p:sp>
      <p:sp>
        <p:nvSpPr>
          <p:cNvPr id="216085" name="Text Box 21">
            <a:extLst>
              <a:ext uri="{FF2B5EF4-FFF2-40B4-BE49-F238E27FC236}">
                <a16:creationId xmlns:a16="http://schemas.microsoft.com/office/drawing/2014/main" id="{2457D3CF-D657-B84F-8DE2-297CAE5A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2008188"/>
            <a:ext cx="703263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niedrig</a:t>
            </a:r>
            <a:endParaRPr lang="de-DE" altLang="de-DE" sz="1200" b="0"/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A15E0FB6-26DD-3F49-BDC9-93B1177A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008188"/>
            <a:ext cx="558800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hoch</a:t>
            </a:r>
            <a:endParaRPr lang="de-DE" altLang="de-DE" sz="1200" b="0"/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FFAFD39D-6FA4-184F-B185-3437C5122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763838"/>
            <a:ext cx="804862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Studium</a:t>
            </a:r>
            <a:endParaRPr lang="de-DE" altLang="de-DE" sz="1200" b="0"/>
          </a:p>
        </p:txBody>
      </p:sp>
      <p:sp>
        <p:nvSpPr>
          <p:cNvPr id="216088" name="Text Box 24">
            <a:extLst>
              <a:ext uri="{FF2B5EF4-FFF2-40B4-BE49-F238E27FC236}">
                <a16:creationId xmlns:a16="http://schemas.microsoft.com/office/drawing/2014/main" id="{C2B310AF-A385-FE4C-B023-5B7F5111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292350"/>
            <a:ext cx="1212850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Weiterbildung</a:t>
            </a:r>
            <a:endParaRPr lang="de-DE" altLang="de-DE" sz="1200" b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1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1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1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0" grpId="0" animBg="1" autoUpdateAnimBg="0"/>
      <p:bldP spid="216081" grpId="0" animBg="1" autoUpdateAnimBg="0"/>
      <p:bldP spid="216082" grpId="0" animBg="1" autoUpdateAnimBg="0"/>
      <p:bldP spid="216083" grpId="0" animBg="1" autoUpdateAnimBg="0"/>
      <p:bldP spid="216084" grpId="0" animBg="1" autoUpdateAnimBg="0"/>
      <p:bldP spid="216085" grpId="0" animBg="1" autoUpdateAnimBg="0"/>
      <p:bldP spid="216086" grpId="0" animBg="1" autoUpdateAnimBg="0"/>
      <p:bldP spid="216087" grpId="0" animBg="1" autoUpdateAnimBg="0"/>
      <p:bldP spid="21608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">
            <a:extLst>
              <a:ext uri="{FF2B5EF4-FFF2-40B4-BE49-F238E27FC236}">
                <a16:creationId xmlns:a16="http://schemas.microsoft.com/office/drawing/2014/main" id="{10A290E1-87AA-0249-9313-1AF3CB292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0516-8061-554A-95E2-0A6E3D50D1F8}" type="slidenum">
              <a:rPr lang="en-US" altLang="de-DE"/>
              <a:pPr/>
              <a:t>7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D97920EF-61C6-9D4D-B7EF-E1BADFA4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89442" name="Line 2">
            <a:extLst>
              <a:ext uri="{FF2B5EF4-FFF2-40B4-BE49-F238E27FC236}">
                <a16:creationId xmlns:a16="http://schemas.microsoft.com/office/drawing/2014/main" id="{A835F417-1965-3E4A-8E28-F522F41C6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3403A725-6C83-7B46-8553-2F442997B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9444" name="Picture 4">
            <a:extLst>
              <a:ext uri="{FF2B5EF4-FFF2-40B4-BE49-F238E27FC236}">
                <a16:creationId xmlns:a16="http://schemas.microsoft.com/office/drawing/2014/main" id="{AEEDB226-3AC4-7042-9DF8-E236F18B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5" name="Text Box 5">
            <a:extLst>
              <a:ext uri="{FF2B5EF4-FFF2-40B4-BE49-F238E27FC236}">
                <a16:creationId xmlns:a16="http://schemas.microsoft.com/office/drawing/2014/main" id="{6363D27A-BF0D-6348-B2F4-E73AF3549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CB2FC101-4B87-9346-8BFE-20ACD9ADF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 - präsent</a:t>
            </a:r>
          </a:p>
        </p:txBody>
      </p:sp>
      <p:graphicFrame>
        <p:nvGraphicFramePr>
          <p:cNvPr id="189447" name="Object 7">
            <a:extLst>
              <a:ext uri="{FF2B5EF4-FFF2-40B4-BE49-F238E27FC236}">
                <a16:creationId xmlns:a16="http://schemas.microsoft.com/office/drawing/2014/main" id="{B938E0F6-6F5C-214D-A554-F83B06B8E1C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8" name="Rectangle 8">
            <a:extLst>
              <a:ext uri="{FF2B5EF4-FFF2-40B4-BE49-F238E27FC236}">
                <a16:creationId xmlns:a16="http://schemas.microsoft.com/office/drawing/2014/main" id="{C572460E-D495-2343-B4B1-6B3E9126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49" name="Rectangle 9">
            <a:extLst>
              <a:ext uri="{FF2B5EF4-FFF2-40B4-BE49-F238E27FC236}">
                <a16:creationId xmlns:a16="http://schemas.microsoft.com/office/drawing/2014/main" id="{E166A320-52D1-2047-A2BC-3D5A8FAB1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0" name="Rectangle 10">
            <a:extLst>
              <a:ext uri="{FF2B5EF4-FFF2-40B4-BE49-F238E27FC236}">
                <a16:creationId xmlns:a16="http://schemas.microsoft.com/office/drawing/2014/main" id="{507A988F-F144-5A41-95FD-6361C0A35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1" name="Rectangle 11">
            <a:extLst>
              <a:ext uri="{FF2B5EF4-FFF2-40B4-BE49-F238E27FC236}">
                <a16:creationId xmlns:a16="http://schemas.microsoft.com/office/drawing/2014/main" id="{AFD78F82-3ABC-214E-AC60-195D57C9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2" name="Rectangle 12">
            <a:extLst>
              <a:ext uri="{FF2B5EF4-FFF2-40B4-BE49-F238E27FC236}">
                <a16:creationId xmlns:a16="http://schemas.microsoft.com/office/drawing/2014/main" id="{75A0077F-95B0-2748-9AE6-8DC5A63C2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3" name="Rectangle 13">
            <a:extLst>
              <a:ext uri="{FF2B5EF4-FFF2-40B4-BE49-F238E27FC236}">
                <a16:creationId xmlns:a16="http://schemas.microsoft.com/office/drawing/2014/main" id="{A479F95C-A91A-AB43-9EE4-C10E5A813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366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4" name="Rectangle 14">
            <a:extLst>
              <a:ext uri="{FF2B5EF4-FFF2-40B4-BE49-F238E27FC236}">
                <a16:creationId xmlns:a16="http://schemas.microsoft.com/office/drawing/2014/main" id="{1E7F073D-FE8C-AF4D-890E-945850A2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5" name="Rectangle 15">
            <a:extLst>
              <a:ext uri="{FF2B5EF4-FFF2-40B4-BE49-F238E27FC236}">
                <a16:creationId xmlns:a16="http://schemas.microsoft.com/office/drawing/2014/main" id="{97BDAEE4-9751-6D4A-BE5C-A437917E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9456" name="Text Box 16">
            <a:extLst>
              <a:ext uri="{FF2B5EF4-FFF2-40B4-BE49-F238E27FC236}">
                <a16:creationId xmlns:a16="http://schemas.microsoft.com/office/drawing/2014/main" id="{09B5F74D-42E2-FA4B-AC01-F773D355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4127500"/>
            <a:ext cx="20986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/>
              <a:t>Fokus/Zielgruppe</a:t>
            </a:r>
            <a:endParaRPr lang="de-DE" altLang="de-DE" sz="1200"/>
          </a:p>
        </p:txBody>
      </p:sp>
      <p:sp>
        <p:nvSpPr>
          <p:cNvPr id="189457" name="Text Box 17">
            <a:extLst>
              <a:ext uri="{FF2B5EF4-FFF2-40B4-BE49-F238E27FC236}">
                <a16:creationId xmlns:a16="http://schemas.microsoft.com/office/drawing/2014/main" id="{FC3FB672-52A4-C746-8F27-27FC09466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292350"/>
            <a:ext cx="17049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Anwendungs-</a:t>
            </a:r>
          </a:p>
          <a:p>
            <a:pPr algn="ctr"/>
            <a:r>
              <a:rPr lang="de-DE" altLang="de-DE" sz="1800"/>
              <a:t>feld</a:t>
            </a:r>
            <a:endParaRPr lang="de-DE" altLang="de-DE" sz="1200" b="0"/>
          </a:p>
        </p:txBody>
      </p:sp>
      <p:sp>
        <p:nvSpPr>
          <p:cNvPr id="189458" name="Text Box 18">
            <a:extLst>
              <a:ext uri="{FF2B5EF4-FFF2-40B4-BE49-F238E27FC236}">
                <a16:creationId xmlns:a16="http://schemas.microsoft.com/office/drawing/2014/main" id="{A964A02E-683F-3942-88B1-EB57F3E6A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447800"/>
            <a:ext cx="12731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IT-Einsatz</a:t>
            </a:r>
            <a:endParaRPr lang="de-DE" altLang="de-DE" sz="1200" b="0"/>
          </a:p>
        </p:txBody>
      </p:sp>
      <p:sp>
        <p:nvSpPr>
          <p:cNvPr id="189459" name="Text Box 19">
            <a:extLst>
              <a:ext uri="{FF2B5EF4-FFF2-40B4-BE49-F238E27FC236}">
                <a16:creationId xmlns:a16="http://schemas.microsoft.com/office/drawing/2014/main" id="{A1652E6F-D3E9-6349-AD4C-3FE43E9D4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476625"/>
            <a:ext cx="776287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Präsenz</a:t>
            </a:r>
            <a:endParaRPr lang="de-DE" altLang="de-DE" sz="1200" b="0"/>
          </a:p>
        </p:txBody>
      </p:sp>
      <p:sp>
        <p:nvSpPr>
          <p:cNvPr id="189460" name="Text Box 20">
            <a:extLst>
              <a:ext uri="{FF2B5EF4-FFF2-40B4-BE49-F238E27FC236}">
                <a16:creationId xmlns:a16="http://schemas.microsoft.com/office/drawing/2014/main" id="{B6B9D720-3374-D74A-A34C-D39330D0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4929188"/>
            <a:ext cx="523875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Fern</a:t>
            </a:r>
            <a:endParaRPr lang="de-DE" altLang="de-DE" sz="1200" b="0"/>
          </a:p>
        </p:txBody>
      </p:sp>
      <p:sp>
        <p:nvSpPr>
          <p:cNvPr id="189461" name="Text Box 21">
            <a:extLst>
              <a:ext uri="{FF2B5EF4-FFF2-40B4-BE49-F238E27FC236}">
                <a16:creationId xmlns:a16="http://schemas.microsoft.com/office/drawing/2014/main" id="{5C08A886-B60F-FF41-AE1A-CA786A5D4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2008188"/>
            <a:ext cx="703263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niedrig</a:t>
            </a:r>
            <a:endParaRPr lang="de-DE" altLang="de-DE" sz="1200" b="0"/>
          </a:p>
        </p:txBody>
      </p:sp>
      <p:sp>
        <p:nvSpPr>
          <p:cNvPr id="189462" name="Text Box 22">
            <a:extLst>
              <a:ext uri="{FF2B5EF4-FFF2-40B4-BE49-F238E27FC236}">
                <a16:creationId xmlns:a16="http://schemas.microsoft.com/office/drawing/2014/main" id="{A1E7E5AF-CB69-3648-94D3-7B8FCF9F5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008188"/>
            <a:ext cx="558800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hoch</a:t>
            </a:r>
            <a:endParaRPr lang="de-DE" altLang="de-DE" sz="1200" b="0"/>
          </a:p>
        </p:txBody>
      </p:sp>
      <p:sp>
        <p:nvSpPr>
          <p:cNvPr id="189463" name="Text Box 23">
            <a:extLst>
              <a:ext uri="{FF2B5EF4-FFF2-40B4-BE49-F238E27FC236}">
                <a16:creationId xmlns:a16="http://schemas.microsoft.com/office/drawing/2014/main" id="{85A9ABB7-8ED8-9A4D-90D5-2BA06176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763838"/>
            <a:ext cx="804862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Studium</a:t>
            </a:r>
            <a:endParaRPr lang="de-DE" altLang="de-DE" sz="1200" b="0"/>
          </a:p>
        </p:txBody>
      </p:sp>
      <p:sp>
        <p:nvSpPr>
          <p:cNvPr id="189464" name="Text Box 24">
            <a:extLst>
              <a:ext uri="{FF2B5EF4-FFF2-40B4-BE49-F238E27FC236}">
                <a16:creationId xmlns:a16="http://schemas.microsoft.com/office/drawing/2014/main" id="{D0D05EC0-19E6-E444-AC73-4C6855E0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292350"/>
            <a:ext cx="1212850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Weiterbildung</a:t>
            </a:r>
            <a:endParaRPr lang="de-DE" altLang="de-DE" sz="1200" b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">
            <a:extLst>
              <a:ext uri="{FF2B5EF4-FFF2-40B4-BE49-F238E27FC236}">
                <a16:creationId xmlns:a16="http://schemas.microsoft.com/office/drawing/2014/main" id="{CAC3888F-ED10-7849-862B-A16894D9D4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B87-F7AE-CB41-AAE4-49D24FAAEE5B}" type="slidenum">
              <a:rPr lang="en-US" altLang="de-DE"/>
              <a:pPr/>
              <a:t>8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6716E20F-E35A-E14E-86EE-3EA7E6CB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191490" name="Line 2">
            <a:extLst>
              <a:ext uri="{FF2B5EF4-FFF2-40B4-BE49-F238E27FC236}">
                <a16:creationId xmlns:a16="http://schemas.microsoft.com/office/drawing/2014/main" id="{C381C420-2ECA-4241-B596-D3F8CE01E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491" name="Text Box 3">
            <a:extLst>
              <a:ext uri="{FF2B5EF4-FFF2-40B4-BE49-F238E27FC236}">
                <a16:creationId xmlns:a16="http://schemas.microsoft.com/office/drawing/2014/main" id="{83A0BA1C-D2E2-3E44-B819-2D36E8E00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1492" name="Picture 4">
            <a:extLst>
              <a:ext uri="{FF2B5EF4-FFF2-40B4-BE49-F238E27FC236}">
                <a16:creationId xmlns:a16="http://schemas.microsoft.com/office/drawing/2014/main" id="{3147137A-5D6A-5D40-B870-8EE33DCB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Text Box 5">
            <a:extLst>
              <a:ext uri="{FF2B5EF4-FFF2-40B4-BE49-F238E27FC236}">
                <a16:creationId xmlns:a16="http://schemas.microsoft.com/office/drawing/2014/main" id="{238DF03E-224A-204E-9A03-021BD26E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494" name="Rectangle 6">
            <a:extLst>
              <a:ext uri="{FF2B5EF4-FFF2-40B4-BE49-F238E27FC236}">
                <a16:creationId xmlns:a16="http://schemas.microsoft.com/office/drawing/2014/main" id="{2A4F552D-4E81-9A44-B68B-67C4A4491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 - fern</a:t>
            </a:r>
          </a:p>
        </p:txBody>
      </p:sp>
      <p:graphicFrame>
        <p:nvGraphicFramePr>
          <p:cNvPr id="191495" name="Object 7">
            <a:extLst>
              <a:ext uri="{FF2B5EF4-FFF2-40B4-BE49-F238E27FC236}">
                <a16:creationId xmlns:a16="http://schemas.microsoft.com/office/drawing/2014/main" id="{4D9A5BAD-E2AF-5A4B-A0C4-8466C88FE70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3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6" name="Rectangle 8">
            <a:extLst>
              <a:ext uri="{FF2B5EF4-FFF2-40B4-BE49-F238E27FC236}">
                <a16:creationId xmlns:a16="http://schemas.microsoft.com/office/drawing/2014/main" id="{7C86E694-1FB1-CE4E-8069-3A19B4F4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497" name="Rectangle 9">
            <a:extLst>
              <a:ext uri="{FF2B5EF4-FFF2-40B4-BE49-F238E27FC236}">
                <a16:creationId xmlns:a16="http://schemas.microsoft.com/office/drawing/2014/main" id="{72E05806-468D-DE4E-B80D-315A2120A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498" name="Rectangle 10">
            <a:extLst>
              <a:ext uri="{FF2B5EF4-FFF2-40B4-BE49-F238E27FC236}">
                <a16:creationId xmlns:a16="http://schemas.microsoft.com/office/drawing/2014/main" id="{6DA20F3C-C592-3342-A378-8363C4C9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499" name="Rectangle 11">
            <a:extLst>
              <a:ext uri="{FF2B5EF4-FFF2-40B4-BE49-F238E27FC236}">
                <a16:creationId xmlns:a16="http://schemas.microsoft.com/office/drawing/2014/main" id="{F8266832-7664-D046-ABB6-80903D82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de-DE" altLang="de-DE"/>
          </a:p>
        </p:txBody>
      </p:sp>
      <p:sp>
        <p:nvSpPr>
          <p:cNvPr id="191500" name="Rectangle 12">
            <a:extLst>
              <a:ext uri="{FF2B5EF4-FFF2-40B4-BE49-F238E27FC236}">
                <a16:creationId xmlns:a16="http://schemas.microsoft.com/office/drawing/2014/main" id="{91C2AA89-FF6A-514E-93DB-C57C863F1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1" name="Rectangle 13">
            <a:extLst>
              <a:ext uri="{FF2B5EF4-FFF2-40B4-BE49-F238E27FC236}">
                <a16:creationId xmlns:a16="http://schemas.microsoft.com/office/drawing/2014/main" id="{FFDEF7BD-D248-EA49-A269-67E3043A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solidFill>
            <a:srgbClr val="E8001E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36600" prstMaterial="legacyWireframe">
            <a:bevelT w="13500" h="13500" prst="angle"/>
            <a:bevelB w="13500" h="13500" prst="angle"/>
            <a:extrusionClr>
              <a:srgbClr val="E8001E"/>
            </a:extrusionClr>
            <a:contourClr>
              <a:srgbClr val="E8001E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2" name="Rectangle 14">
            <a:extLst>
              <a:ext uri="{FF2B5EF4-FFF2-40B4-BE49-F238E27FC236}">
                <a16:creationId xmlns:a16="http://schemas.microsoft.com/office/drawing/2014/main" id="{215EAA37-ABA9-6642-818D-55B8D978B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3" name="Rectangle 15">
            <a:extLst>
              <a:ext uri="{FF2B5EF4-FFF2-40B4-BE49-F238E27FC236}">
                <a16:creationId xmlns:a16="http://schemas.microsoft.com/office/drawing/2014/main" id="{E01FF300-CF86-7647-8FA4-A8FF9EF5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91504" name="Text Box 16">
            <a:extLst>
              <a:ext uri="{FF2B5EF4-FFF2-40B4-BE49-F238E27FC236}">
                <a16:creationId xmlns:a16="http://schemas.microsoft.com/office/drawing/2014/main" id="{9C801123-34C4-524C-AA9C-0180968A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4127500"/>
            <a:ext cx="20986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/>
              <a:t>Fokus/Zielgruppe</a:t>
            </a:r>
            <a:endParaRPr lang="de-DE" altLang="de-DE" sz="1200"/>
          </a:p>
        </p:txBody>
      </p:sp>
      <p:sp>
        <p:nvSpPr>
          <p:cNvPr id="191505" name="Text Box 17">
            <a:extLst>
              <a:ext uri="{FF2B5EF4-FFF2-40B4-BE49-F238E27FC236}">
                <a16:creationId xmlns:a16="http://schemas.microsoft.com/office/drawing/2014/main" id="{C0984A0A-DF95-F349-B592-F9B7ECA9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292350"/>
            <a:ext cx="17049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Anwendungs-</a:t>
            </a:r>
          </a:p>
          <a:p>
            <a:pPr algn="ctr"/>
            <a:r>
              <a:rPr lang="de-DE" altLang="de-DE" sz="1800"/>
              <a:t>feld</a:t>
            </a:r>
            <a:endParaRPr lang="de-DE" altLang="de-DE" sz="1200" b="0"/>
          </a:p>
        </p:txBody>
      </p:sp>
      <p:sp>
        <p:nvSpPr>
          <p:cNvPr id="191506" name="Text Box 18">
            <a:extLst>
              <a:ext uri="{FF2B5EF4-FFF2-40B4-BE49-F238E27FC236}">
                <a16:creationId xmlns:a16="http://schemas.microsoft.com/office/drawing/2014/main" id="{78C0DB67-86A3-984E-BDEE-CE98BADBD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447800"/>
            <a:ext cx="12731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/>
              <a:t>IT-Einsatz</a:t>
            </a:r>
            <a:endParaRPr lang="de-DE" altLang="de-DE" sz="1200" b="0"/>
          </a:p>
        </p:txBody>
      </p:sp>
      <p:sp>
        <p:nvSpPr>
          <p:cNvPr id="191507" name="Text Box 19">
            <a:extLst>
              <a:ext uri="{FF2B5EF4-FFF2-40B4-BE49-F238E27FC236}">
                <a16:creationId xmlns:a16="http://schemas.microsoft.com/office/drawing/2014/main" id="{2E16CD11-E1D6-0F4A-9CF2-340BED98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476625"/>
            <a:ext cx="776287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Präsenz</a:t>
            </a:r>
            <a:endParaRPr lang="de-DE" altLang="de-DE" sz="1200" b="0"/>
          </a:p>
        </p:txBody>
      </p:sp>
      <p:sp>
        <p:nvSpPr>
          <p:cNvPr id="191508" name="Text Box 20">
            <a:extLst>
              <a:ext uri="{FF2B5EF4-FFF2-40B4-BE49-F238E27FC236}">
                <a16:creationId xmlns:a16="http://schemas.microsoft.com/office/drawing/2014/main" id="{AEF5B069-FF17-FD4F-836A-9F9B066F0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4929188"/>
            <a:ext cx="523875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Fern</a:t>
            </a:r>
            <a:endParaRPr lang="de-DE" altLang="de-DE" sz="1200" b="0"/>
          </a:p>
        </p:txBody>
      </p:sp>
      <p:sp>
        <p:nvSpPr>
          <p:cNvPr id="191509" name="Text Box 21">
            <a:extLst>
              <a:ext uri="{FF2B5EF4-FFF2-40B4-BE49-F238E27FC236}">
                <a16:creationId xmlns:a16="http://schemas.microsoft.com/office/drawing/2014/main" id="{E38EFA3C-848C-0042-8464-C6C4B166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2008188"/>
            <a:ext cx="703263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niedrig</a:t>
            </a:r>
            <a:endParaRPr lang="de-DE" altLang="de-DE" sz="1200" b="0"/>
          </a:p>
        </p:txBody>
      </p:sp>
      <p:sp>
        <p:nvSpPr>
          <p:cNvPr id="191510" name="Text Box 22">
            <a:extLst>
              <a:ext uri="{FF2B5EF4-FFF2-40B4-BE49-F238E27FC236}">
                <a16:creationId xmlns:a16="http://schemas.microsoft.com/office/drawing/2014/main" id="{B9626DB6-D198-4D42-8D7D-2DDA324D8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008188"/>
            <a:ext cx="558800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/>
              <a:t>hoch</a:t>
            </a:r>
            <a:endParaRPr lang="de-DE" altLang="de-DE" sz="1200" b="0"/>
          </a:p>
        </p:txBody>
      </p:sp>
      <p:sp>
        <p:nvSpPr>
          <p:cNvPr id="191511" name="Text Box 23">
            <a:extLst>
              <a:ext uri="{FF2B5EF4-FFF2-40B4-BE49-F238E27FC236}">
                <a16:creationId xmlns:a16="http://schemas.microsoft.com/office/drawing/2014/main" id="{DAADC221-7FBE-4542-AAD8-6D0BCA6B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763838"/>
            <a:ext cx="804862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Studium</a:t>
            </a:r>
            <a:endParaRPr lang="de-DE" altLang="de-DE" sz="1200" b="0"/>
          </a:p>
        </p:txBody>
      </p:sp>
      <p:sp>
        <p:nvSpPr>
          <p:cNvPr id="191512" name="Text Box 24">
            <a:extLst>
              <a:ext uri="{FF2B5EF4-FFF2-40B4-BE49-F238E27FC236}">
                <a16:creationId xmlns:a16="http://schemas.microsoft.com/office/drawing/2014/main" id="{7C71FEC6-CF0A-6D40-9E78-20655381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292350"/>
            <a:ext cx="1212850" cy="28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Weiterbildung</a:t>
            </a:r>
            <a:endParaRPr lang="de-DE" altLang="de-DE" sz="1200" b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AFE124E2-98C0-634D-BE43-9999B5E26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8CE37-1AB6-204F-8631-D28BE52638C9}" type="slidenum">
              <a:rPr lang="en-US" altLang="de-DE"/>
              <a:pPr/>
              <a:t>9</a:t>
            </a:fld>
            <a:endParaRPr lang="en-US" altLang="de-DE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85DAC5F-D4E7-8040-8451-05F610BB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Spitzenunis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18114" name="Line 2">
            <a:extLst>
              <a:ext uri="{FF2B5EF4-FFF2-40B4-BE49-F238E27FC236}">
                <a16:creationId xmlns:a16="http://schemas.microsoft.com/office/drawing/2014/main" id="{4A70FAE5-C391-1D4A-88E2-1F65F47A1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7772400" cy="0"/>
          </a:xfrm>
          <a:prstGeom prst="line">
            <a:avLst/>
          </a:prstGeom>
          <a:noFill/>
          <a:ln w="127000">
            <a:solidFill>
              <a:srgbClr val="E800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8115" name="Text Box 3">
            <a:extLst>
              <a:ext uri="{FF2B5EF4-FFF2-40B4-BE49-F238E27FC236}">
                <a16:creationId xmlns:a16="http://schemas.microsoft.com/office/drawing/2014/main" id="{CB1D0A7D-2FC4-E54A-8612-1E4135E9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8116" name="Picture 4">
            <a:extLst>
              <a:ext uri="{FF2B5EF4-FFF2-40B4-BE49-F238E27FC236}">
                <a16:creationId xmlns:a16="http://schemas.microsoft.com/office/drawing/2014/main" id="{7B37184E-3597-684F-8BF1-D857DDCB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74638"/>
            <a:ext cx="11620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7" name="Text Box 5">
            <a:extLst>
              <a:ext uri="{FF2B5EF4-FFF2-40B4-BE49-F238E27FC236}">
                <a16:creationId xmlns:a16="http://schemas.microsoft.com/office/drawing/2014/main" id="{2D5F9F57-A424-DB4C-A8AE-D30E7681B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43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>
                <a:solidFill>
                  <a:schemeClr val="tx1"/>
                </a:solidFill>
              </a:rPr>
              <a:t>www.che.de</a:t>
            </a:r>
            <a:endParaRPr lang="de-DE" altLang="de-DE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8118" name="Rectangle 6">
            <a:extLst>
              <a:ext uri="{FF2B5EF4-FFF2-40B4-BE49-F238E27FC236}">
                <a16:creationId xmlns:a16="http://schemas.microsoft.com/office/drawing/2014/main" id="{8BADB579-4775-ED40-BDCD-BDC4CF4C4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/>
              <a:t>virtuell - D</a:t>
            </a:r>
          </a:p>
        </p:txBody>
      </p:sp>
      <p:graphicFrame>
        <p:nvGraphicFramePr>
          <p:cNvPr id="218119" name="Object 7">
            <a:extLst>
              <a:ext uri="{FF2B5EF4-FFF2-40B4-BE49-F238E27FC236}">
                <a16:creationId xmlns:a16="http://schemas.microsoft.com/office/drawing/2014/main" id="{2C58C98B-F9C0-6A41-A01D-755856D0AC8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20" name="Rectangle 8">
            <a:extLst>
              <a:ext uri="{FF2B5EF4-FFF2-40B4-BE49-F238E27FC236}">
                <a16:creationId xmlns:a16="http://schemas.microsoft.com/office/drawing/2014/main" id="{E1DF1AAB-0A01-AE4E-98AE-6E78C0D23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322513"/>
            <a:ext cx="6781800" cy="79216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Pilotprojekte Spitze</a:t>
            </a:r>
          </a:p>
        </p:txBody>
      </p:sp>
      <p:sp>
        <p:nvSpPr>
          <p:cNvPr id="218121" name="Rectangle 9">
            <a:extLst>
              <a:ext uri="{FF2B5EF4-FFF2-40B4-BE49-F238E27FC236}">
                <a16:creationId xmlns:a16="http://schemas.microsoft.com/office/drawing/2014/main" id="{335326A1-538B-4C47-8255-50B6FBBD5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457575"/>
            <a:ext cx="67818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mehr Forschung als Lehre</a:t>
            </a:r>
          </a:p>
        </p:txBody>
      </p:sp>
      <p:sp>
        <p:nvSpPr>
          <p:cNvPr id="218122" name="Rectangle 10">
            <a:extLst>
              <a:ext uri="{FF2B5EF4-FFF2-40B4-BE49-F238E27FC236}">
                <a16:creationId xmlns:a16="http://schemas.microsoft.com/office/drawing/2014/main" id="{B93F0137-F3D9-2D44-8411-D7714BA72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4594225"/>
            <a:ext cx="67818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600"/>
              <a:t>Vermarktung hilflos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 animBg="1" autoUpdateAnimBg="0"/>
      <p:bldP spid="218121" grpId="0" animBg="1" autoUpdateAnimBg="0"/>
      <p:bldP spid="218122" grpId="0" animBg="1" autoUpdateAnimBg="0"/>
    </p:bldLst>
  </p:timing>
</p:sld>
</file>

<file path=ppt/theme/theme1.xml><?xml version="1.0" encoding="utf-8"?>
<a:theme xmlns:a="http://schemas.openxmlformats.org/drawingml/2006/main" name="Leere Präsentation.pot">
  <a:themeElements>
    <a:clrScheme name="Leere Prä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.po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>
          <a:outerShdw dist="17961" dir="2700000" algn="ctr" rotWithShape="0">
            <a:schemeClr val="accent2">
              <a:gamma/>
              <a:shade val="60000"/>
              <a:invGamma/>
            </a:scheme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>
          <a:outerShdw dist="17961" dir="2700000" algn="ctr" rotWithShape="0">
            <a:schemeClr val="accent2">
              <a:gamma/>
              <a:shade val="60000"/>
              <a:invGamma/>
            </a:scheme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C:\Dokumente\Vorlagen\Leere Präsentation.pot</Template>
  <TotalTime>0</TotalTime>
  <Words>982</Words>
  <Application>Microsoft Macintosh PowerPoint</Application>
  <PresentationFormat>Bildschirmpräsentation (4:3)</PresentationFormat>
  <Paragraphs>310</Paragraphs>
  <Slides>23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Leere Präsentation.pot</vt:lpstr>
      <vt:lpstr>Microsoft Clip Gallery</vt:lpstr>
      <vt:lpstr>Bitmap</vt:lpstr>
      <vt:lpstr>Microsoft Word-Dokument</vt:lpstr>
      <vt:lpstr>PowerPoint-Präsentation</vt:lpstr>
      <vt:lpstr>Was ist Spitze ... ?</vt:lpstr>
      <vt:lpstr>autonom</vt:lpstr>
      <vt:lpstr>autonom</vt:lpstr>
      <vt:lpstr>virtuell</vt:lpstr>
      <vt:lpstr>virtuell</vt:lpstr>
      <vt:lpstr>virtuell - präsent</vt:lpstr>
      <vt:lpstr>virtuell - fern</vt:lpstr>
      <vt:lpstr>virtuell - D</vt:lpstr>
      <vt:lpstr>wirtschaftlich</vt:lpstr>
      <vt:lpstr>international</vt:lpstr>
      <vt:lpstr>wettbewerbsfähig</vt:lpstr>
      <vt:lpstr>wettbewerbsfähig</vt:lpstr>
      <vt:lpstr>wettbewerbsfähig</vt:lpstr>
      <vt:lpstr>wettbewerbsfähig</vt:lpstr>
      <vt:lpstr>profiliert</vt:lpstr>
      <vt:lpstr>profiliert</vt:lpstr>
      <vt:lpstr>wissenschaftlich</vt:lpstr>
      <vt:lpstr>wissenschaftlich</vt:lpstr>
      <vt:lpstr>wissenschaftlich</vt:lpstr>
      <vt:lpstr>Spitze in Deutschland</vt:lpstr>
      <vt:lpstr>Spitze in Deutschland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Susanne Dopheide</dc:creator>
  <cp:lastModifiedBy>Detlef Müller-Böling</cp:lastModifiedBy>
  <cp:revision>85</cp:revision>
  <cp:lastPrinted>2000-12-06T13:19:46Z</cp:lastPrinted>
  <dcterms:created xsi:type="dcterms:W3CDTF">2000-11-22T10:56:54Z</dcterms:created>
  <dcterms:modified xsi:type="dcterms:W3CDTF">2022-02-22T11:00:59Z</dcterms:modified>
</cp:coreProperties>
</file>