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9" r:id="rId1"/>
  </p:sldMasterIdLst>
  <p:notesMasterIdLst>
    <p:notesMasterId r:id="rId20"/>
  </p:notesMasterIdLst>
  <p:sldIdLst>
    <p:sldId id="257" r:id="rId2"/>
    <p:sldId id="311" r:id="rId3"/>
    <p:sldId id="285" r:id="rId4"/>
    <p:sldId id="296" r:id="rId5"/>
    <p:sldId id="298" r:id="rId6"/>
    <p:sldId id="309" r:id="rId7"/>
    <p:sldId id="300" r:id="rId8"/>
    <p:sldId id="301" r:id="rId9"/>
    <p:sldId id="302" r:id="rId10"/>
    <p:sldId id="303" r:id="rId11"/>
    <p:sldId id="304" r:id="rId12"/>
    <p:sldId id="306" r:id="rId13"/>
    <p:sldId id="307" r:id="rId14"/>
    <p:sldId id="288" r:id="rId15"/>
    <p:sldId id="313" r:id="rId16"/>
    <p:sldId id="310" r:id="rId17"/>
    <p:sldId id="314" r:id="rId18"/>
    <p:sldId id="312" r:id="rId19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>
      <p:cViewPr>
        <p:scale>
          <a:sx n="75" d="100"/>
          <a:sy n="75" d="100"/>
        </p:scale>
        <p:origin x="-140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FBF46BD-FA75-2348-9B48-2688A4DAD8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4623AC7-B278-D240-9C0F-329A366AEF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B4625E1-FB76-C94C-8AA4-099CD4FF403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F965B82-D951-6844-A8F8-BED3CCC11D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3EDEC81-97AB-7C41-987E-D2808553FF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712DF23-0ECB-0540-9F75-6DEC19C592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C9533F90-B107-7340-90A4-7D219E44F0E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41B7C8-9C29-6646-8C2B-D7726863A8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DAE88-3445-C04D-90E1-46EB8A0333E3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EEABEA4D-D51F-6541-AE30-F2E7D3C803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135F4A4-3EA3-5341-9387-DB12561F2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44DFBB-2193-2341-8930-6169BF128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84634E-6FF7-D24E-B6C4-9C931CCF2806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E6E94624-7F62-9046-916E-12AFF78D19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30D7688-74C5-C54F-82CE-67769ED90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967B31-B9F0-3644-B0EC-3A39D47F4D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1888A8-25EF-6F43-A7F6-3065C54B418C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6F29B15E-7D30-D64C-A48B-07F3D43CB6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FBE0569-207F-8143-B20C-7DFF4797C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BACC2-C5AE-2641-8365-296D748B6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815A1F-2146-0041-9D45-EF56016EB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F0FD63-B36F-9540-854E-4403640DD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A3AA5F-A785-7240-A0FB-48EF680F1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0862E3-AA90-BF41-8900-9CBB1814EB4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5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8A403-3D50-0E48-8052-0C685EC1F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B60C93-6277-F04A-8B88-D33AC5119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88EC8-7B3C-994D-9E22-C47AD29D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41B4EB-6A3A-4C4D-9E12-694980859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E610B6-305F-FD4A-BE16-F82B29D4C52E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6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7A3BC5-B9CD-F340-AE08-0F60847ED3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123C78-F9B1-DE4B-B5F1-504760FC2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6BFC8F-714D-AE46-A769-8A67E0FC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7458E3-FEE0-584E-BB32-620580DC8D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63D11E-2B20-E047-9E5B-28F2D48C9D5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1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32C2FB-D100-4049-8A41-EC7422776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9F33EC-D880-D841-9A9E-E428B0564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3D5D11-5465-6346-B1E9-395376AFD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5DBFDA-4B51-494A-9DD7-52E8F2C2E5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65FA4-959A-8C4C-8BB7-2AB0D51E5B8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43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7BF08-2452-2B49-8E62-AF18C6163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80DC63-3FD6-7247-9D61-C89BBBC5F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8785DB-44AB-2B45-8653-DE11EC61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B6F1D1-F730-0942-BD35-9BA954C11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EF41F4-AA7C-4A48-AF44-1A8636A794E9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7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447AE-64A5-DA41-AB17-87CB7E17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DD816C-7A81-BC46-9CE4-6897C95AD7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8CF4D9-FBF5-1342-8E53-6997BC6C2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DAF35A-B116-1E4A-B78C-159C985D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D52E02-3537-8E40-A74C-1B807C3569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F5AC86-4961-ED46-A695-0B4175B537DC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2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3F5AE2-41D1-6540-A4AA-B0BC217D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E744E7-BEF5-544D-8726-486C1B6B1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2258FF-8049-AE41-8EBB-A08A0AD58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FA991F5-27C0-E648-A987-3749A55AD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198E54E-ED70-AD4D-9F18-986E083A0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7D8B49-8370-EC43-933E-04E139D0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EC9E683-B273-2040-A6F2-0C723068C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2069AB-9AD3-9D48-BCD5-ABC92300610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40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A81BAF-B53E-BA48-B821-28A6D4CF8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09C1C7D-622D-1741-A5BE-46CCA419E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AE6CC7-25E6-434D-99EB-821EDCF37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7F6A50-5D5B-A646-B19E-78154B9310B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9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56662B-C3F6-994D-A993-9557A7F4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C16E348-56FA-5640-9C1D-69E4BFE0AA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582EB5-1C95-2942-B70E-EC5708A644F1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9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A6A16-6415-2048-934F-B2E52226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10375B-F9A8-C341-8188-F0FDC6086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C996ED-7008-CF4F-9F6B-5879551AE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F45C1C-BBE0-014C-A3A2-3B08DD7E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803326-B9A6-7240-9846-C7636C4490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DDB953-5590-4348-844E-3853E2ABA8B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5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4F7C5B-85F1-EC49-BAAF-112CE28E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635FBF-69E7-9D46-88F1-AACF41052D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4ACD733-8540-9540-9C51-19EBA588E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B4C6F2-C54D-EF4E-900E-DCF20F68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0B4CB1-213B-4248-A771-9AD442FCA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8D39B-5FAD-E045-B03A-441E84385F17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1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1092770-1D19-7740-B1F1-02F24CD88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15EBF4D-36C5-C14D-A33A-310042661F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17541341-FE6D-434A-8178-5046D312A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245EB0A1-DED5-2740-8551-8DD321387A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endParaRPr lang="en-US" altLang="de-DE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E23FEBD4-1CFF-BC41-86E5-87666BA7F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64FEAC98-CD2A-6246-A5A8-1C22EB9DF1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5AE532-95E5-B749-84BA-E9E613CBFC1B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51208" name="Text Box 8">
            <a:extLst>
              <a:ext uri="{FF2B5EF4-FFF2-40B4-BE49-F238E27FC236}">
                <a16:creationId xmlns:a16="http://schemas.microsoft.com/office/drawing/2014/main" id="{05746724-74ED-974B-A1C7-6305D2CA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 b="0">
                <a:solidFill>
                  <a:srgbClr val="000000"/>
                </a:solidFill>
              </a:rPr>
              <a:t>www.che.de</a:t>
            </a:r>
            <a:endParaRPr lang="de-DE" altLang="de-DE" sz="1400" b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AC53B573-B14A-2B4C-A32E-1E4F78F8C9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531300-9C48-3341-8A2A-C4FC2953C94B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D6E5A824-22AD-1A49-8BD8-42D9F071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1AE1E82-866E-0549-9DC6-2E81A7783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0" name="Rectangle 18">
            <a:extLst>
              <a:ext uri="{FF2B5EF4-FFF2-40B4-BE49-F238E27FC236}">
                <a16:creationId xmlns:a16="http://schemas.microsoft.com/office/drawing/2014/main" id="{FFF745C8-74BF-2E42-AC44-A834F27B3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7772400" cy="1143000"/>
          </a:xfrm>
        </p:spPr>
        <p:txBody>
          <a:bodyPr/>
          <a:lstStyle/>
          <a:p>
            <a:pPr algn="ctr"/>
            <a:br>
              <a:rPr lang="de-DE" altLang="de-DE" dirty="0"/>
            </a:br>
            <a:br>
              <a:rPr lang="de-DE" altLang="de-DE" dirty="0"/>
            </a:br>
            <a:br>
              <a:rPr lang="de-DE" altLang="de-DE" dirty="0"/>
            </a:br>
            <a:r>
              <a:rPr lang="de-DE" altLang="de-DE" b="0" dirty="0">
                <a:solidFill>
                  <a:schemeClr val="tx1"/>
                </a:solidFill>
              </a:rPr>
              <a:t>Spät starten bringt Vorteile: Ausländische Lehren für deutsche Studienexporte</a:t>
            </a:r>
            <a:br>
              <a:rPr lang="de-DE" altLang="de-DE" sz="4000" dirty="0"/>
            </a:br>
            <a:br>
              <a:rPr lang="de-DE" altLang="de-DE" dirty="0"/>
            </a:br>
            <a:r>
              <a:rPr lang="de-DE" altLang="de-DE" sz="3200" b="0" dirty="0"/>
              <a:t>Professor Dr. Detlef Müller-Böling</a:t>
            </a:r>
            <a:br>
              <a:rPr lang="de-DE" altLang="de-DE" sz="3200" dirty="0"/>
            </a:br>
            <a:br>
              <a:rPr lang="de-DE" altLang="de-DE" sz="3200" dirty="0"/>
            </a:br>
            <a:r>
              <a:rPr lang="de-DE" altLang="de-DE" sz="2800" dirty="0"/>
              <a:t>Bonn</a:t>
            </a:r>
            <a:r>
              <a:rPr lang="de-DE" altLang="de-DE" sz="2800"/>
              <a:t>, 09. </a:t>
            </a:r>
            <a:r>
              <a:rPr lang="de-DE" altLang="de-DE" sz="2800" dirty="0"/>
              <a:t>Mai 2001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AE6BFE55-B254-194B-8106-D0B40746B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CB99FB-5034-4247-8610-C6B4438F6268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663CADD8-FDFD-434F-983E-98D12E30F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Programm-Management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B3742A8-41C6-8A4C-B85A-F7A000B36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2390775"/>
            <a:ext cx="77470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Dezentral (FB): Operative Verantwortung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90116" name="Picture 4">
            <a:extLst>
              <a:ext uri="{FF2B5EF4-FFF2-40B4-BE49-F238E27FC236}">
                <a16:creationId xmlns:a16="http://schemas.microsoft.com/office/drawing/2014/main" id="{3EF9AFCF-589E-AE49-B2DD-2A211D911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7" name="Rectangle 5">
            <a:extLst>
              <a:ext uri="{FF2B5EF4-FFF2-40B4-BE49-F238E27FC236}">
                <a16:creationId xmlns:a16="http://schemas.microsoft.com/office/drawing/2014/main" id="{318FC777-1442-A54E-A310-20E80808A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3429000"/>
            <a:ext cx="7797800" cy="1682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Prorektor/Dezernatsleiter: Marktstudien, </a:t>
            </a:r>
          </a:p>
          <a:p>
            <a:r>
              <a:rPr lang="de-DE" altLang="de-DE"/>
              <a:t>Partnerüberprüfung, Verträge, </a:t>
            </a:r>
          </a:p>
          <a:p>
            <a:r>
              <a:rPr lang="de-DE" altLang="de-DE"/>
              <a:t>QM, Finanzmanagement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24E59CD7-639F-8844-8D3F-EE305F531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" y="5332413"/>
            <a:ext cx="783272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HSL: Strategie, Leitung Auslandscampus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0120" name="Rectangle 8">
            <a:extLst>
              <a:ext uri="{FF2B5EF4-FFF2-40B4-BE49-F238E27FC236}">
                <a16:creationId xmlns:a16="http://schemas.microsoft.com/office/drawing/2014/main" id="{FCB70BD3-5958-8F44-AE4C-BD4C54816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1366838"/>
            <a:ext cx="3216275" cy="730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3-Stufen-Modell: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  <p:bldP spid="90115" grpId="0" animBg="1" autoUpdateAnimBg="0"/>
      <p:bldP spid="90117" grpId="0" animBg="1" autoUpdateAnimBg="0"/>
      <p:bldP spid="90118" grpId="0" animBg="1" autoUpdateAnimBg="0"/>
      <p:bldP spid="9012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B3C3B187-9206-6342-ADBC-7808A1951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F19F21-A9D0-D24C-BB87-2AD854700FCA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93CF3065-49BC-6140-AA8D-66FEC4CD3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Qualitätssicherung</a:t>
            </a:r>
          </a:p>
        </p:txBody>
      </p:sp>
      <p:pic>
        <p:nvPicPr>
          <p:cNvPr id="91140" name="Picture 4">
            <a:extLst>
              <a:ext uri="{FF2B5EF4-FFF2-40B4-BE49-F238E27FC236}">
                <a16:creationId xmlns:a16="http://schemas.microsoft.com/office/drawing/2014/main" id="{A4D610A6-343E-314F-ABDE-D7E381511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141" name="Rectangle 5">
            <a:extLst>
              <a:ext uri="{FF2B5EF4-FFF2-40B4-BE49-F238E27FC236}">
                <a16:creationId xmlns:a16="http://schemas.microsoft.com/office/drawing/2014/main" id="{BE9C7F8D-6EB6-AD47-B87B-45121504B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788" y="2786063"/>
            <a:ext cx="5076825" cy="792162"/>
          </a:xfrm>
          <a:prstGeom prst="rect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Eigen- oder Fremdbetrieb?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42" name="Rectangle 6">
            <a:extLst>
              <a:ext uri="{FF2B5EF4-FFF2-40B4-BE49-F238E27FC236}">
                <a16:creationId xmlns:a16="http://schemas.microsoft.com/office/drawing/2014/main" id="{B9FACAFE-88AB-B442-8384-E1B764D83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3721100"/>
            <a:ext cx="2519363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Partnerwahl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43" name="Rectangle 7">
            <a:extLst>
              <a:ext uri="{FF2B5EF4-FFF2-40B4-BE49-F238E27FC236}">
                <a16:creationId xmlns:a16="http://schemas.microsoft.com/office/drawing/2014/main" id="{A9416E2E-33B6-8B4C-A529-99D28EAED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88" y="3721100"/>
            <a:ext cx="2519362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Studiwahl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44" name="Rectangle 8">
            <a:extLst>
              <a:ext uri="{FF2B5EF4-FFF2-40B4-BE49-F238E27FC236}">
                <a16:creationId xmlns:a16="http://schemas.microsoft.com/office/drawing/2014/main" id="{94163130-EAED-C145-BF3F-6D4D1078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1639888"/>
            <a:ext cx="7348537" cy="841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„Achillesferse“ der Offshore-Geschäfte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46" name="Rectangle 10">
            <a:extLst>
              <a:ext uri="{FF2B5EF4-FFF2-40B4-BE49-F238E27FC236}">
                <a16:creationId xmlns:a16="http://schemas.microsoft.com/office/drawing/2014/main" id="{42BE95B3-0EF9-AE48-9619-C02EA9C71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88" y="4718050"/>
            <a:ext cx="2519362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Lehre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48" name="Rectangle 12">
            <a:extLst>
              <a:ext uri="{FF2B5EF4-FFF2-40B4-BE49-F238E27FC236}">
                <a16:creationId xmlns:a16="http://schemas.microsoft.com/office/drawing/2014/main" id="{7EE98064-391A-0048-8DD0-CA348DBDC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5741988"/>
            <a:ext cx="2519362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Schulungen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49" name="Rectangle 13">
            <a:extLst>
              <a:ext uri="{FF2B5EF4-FFF2-40B4-BE49-F238E27FC236}">
                <a16:creationId xmlns:a16="http://schemas.microsoft.com/office/drawing/2014/main" id="{AB018FFE-78B0-9347-AA27-5719705D9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4718050"/>
            <a:ext cx="2519362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Infrastruktur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50" name="Rectangle 14">
            <a:extLst>
              <a:ext uri="{FF2B5EF4-FFF2-40B4-BE49-F238E27FC236}">
                <a16:creationId xmlns:a16="http://schemas.microsoft.com/office/drawing/2014/main" id="{A2E16B65-3D59-6546-BD66-407AE2399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4718050"/>
            <a:ext cx="2519363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Inhalte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51" name="Rectangle 15">
            <a:extLst>
              <a:ext uri="{FF2B5EF4-FFF2-40B4-BE49-F238E27FC236}">
                <a16:creationId xmlns:a16="http://schemas.microsoft.com/office/drawing/2014/main" id="{43749FF1-CDC3-E740-A280-5D689E795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5778500"/>
            <a:ext cx="2519363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Prüfungen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1152" name="Rectangle 16">
            <a:extLst>
              <a:ext uri="{FF2B5EF4-FFF2-40B4-BE49-F238E27FC236}">
                <a16:creationId xmlns:a16="http://schemas.microsoft.com/office/drawing/2014/main" id="{7AEFDFC7-044C-5E4A-B5F6-A1B6DBEB5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3721100"/>
            <a:ext cx="2519362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Lehrende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  <p:bldP spid="91141" grpId="0" animBg="1" autoUpdateAnimBg="0"/>
      <p:bldP spid="91142" grpId="0" animBg="1" autoUpdateAnimBg="0"/>
      <p:bldP spid="91143" grpId="0" animBg="1" autoUpdateAnimBg="0"/>
      <p:bldP spid="91144" grpId="0" animBg="1" autoUpdateAnimBg="0"/>
      <p:bldP spid="91146" grpId="0" animBg="1" autoUpdateAnimBg="0"/>
      <p:bldP spid="91148" grpId="0" animBg="1" autoUpdateAnimBg="0"/>
      <p:bldP spid="91149" grpId="0" animBg="1" autoUpdateAnimBg="0"/>
      <p:bldP spid="91150" grpId="0" animBg="1" autoUpdateAnimBg="0"/>
      <p:bldP spid="91151" grpId="0" animBg="1" autoUpdateAnimBg="0"/>
      <p:bldP spid="9115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341028BA-F94A-6544-81F8-FBDA0707C2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2D2E1B-A47A-E542-B7B3-7298C30467ED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CE1A232-BD8B-844C-9231-340F9EEBB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Kosten/Finanzierung</a:t>
            </a:r>
          </a:p>
        </p:txBody>
      </p:sp>
      <p:pic>
        <p:nvPicPr>
          <p:cNvPr id="93188" name="Picture 4">
            <a:extLst>
              <a:ext uri="{FF2B5EF4-FFF2-40B4-BE49-F238E27FC236}">
                <a16:creationId xmlns:a16="http://schemas.microsoft.com/office/drawing/2014/main" id="{CD3FC4DB-3792-E644-8B94-BC2D13CEA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89" name="Rectangle 5">
            <a:extLst>
              <a:ext uri="{FF2B5EF4-FFF2-40B4-BE49-F238E27FC236}">
                <a16:creationId xmlns:a16="http://schemas.microsoft.com/office/drawing/2014/main" id="{1A841FB5-F552-B74B-B5BE-A3A774E46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2625725"/>
            <a:ext cx="4422775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Personalkosten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3190" name="Rectangle 6">
            <a:extLst>
              <a:ext uri="{FF2B5EF4-FFF2-40B4-BE49-F238E27FC236}">
                <a16:creationId xmlns:a16="http://schemas.microsoft.com/office/drawing/2014/main" id="{86EB3C51-1FF6-8E46-949A-775951BD5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3509963"/>
            <a:ext cx="442277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materielle Infrastruktur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3191" name="Rectangle 7">
            <a:extLst>
              <a:ext uri="{FF2B5EF4-FFF2-40B4-BE49-F238E27FC236}">
                <a16:creationId xmlns:a16="http://schemas.microsoft.com/office/drawing/2014/main" id="{7B0E7A74-ABBD-E347-BBEB-CD3F26764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4441825"/>
            <a:ext cx="4422775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>
                <a:solidFill>
                  <a:schemeClr val="tx2"/>
                </a:solidFill>
              </a:rPr>
              <a:t>„Overhead“</a:t>
            </a:r>
          </a:p>
        </p:txBody>
      </p:sp>
      <p:sp>
        <p:nvSpPr>
          <p:cNvPr id="93196" name="Rectangle 12">
            <a:extLst>
              <a:ext uri="{FF2B5EF4-FFF2-40B4-BE49-F238E27FC236}">
                <a16:creationId xmlns:a16="http://schemas.microsoft.com/office/drawing/2014/main" id="{E7359B9B-DBF3-504D-98D8-D764190E4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5292725"/>
            <a:ext cx="184150" cy="5492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93197" name="Rectangle 13">
            <a:extLst>
              <a:ext uri="{FF2B5EF4-FFF2-40B4-BE49-F238E27FC236}">
                <a16:creationId xmlns:a16="http://schemas.microsoft.com/office/drawing/2014/main" id="{ECBFBE11-F9DD-B44F-80B6-2843B2788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03350"/>
            <a:ext cx="2624138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Kosten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3198" name="Rectangle 14">
            <a:extLst>
              <a:ext uri="{FF2B5EF4-FFF2-40B4-BE49-F238E27FC236}">
                <a16:creationId xmlns:a16="http://schemas.microsoft.com/office/drawing/2014/main" id="{5BDB045D-4145-DD4B-A57B-1A8D85F14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2624138"/>
            <a:ext cx="442277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Ansubventionierung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3199" name="Rectangle 15">
            <a:extLst>
              <a:ext uri="{FF2B5EF4-FFF2-40B4-BE49-F238E27FC236}">
                <a16:creationId xmlns:a16="http://schemas.microsoft.com/office/drawing/2014/main" id="{EE9C6AB8-1CE9-6740-9739-FE92EE72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3508375"/>
            <a:ext cx="4422775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Dauerfinanzierung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93200" name="Rectangle 16">
            <a:extLst>
              <a:ext uri="{FF2B5EF4-FFF2-40B4-BE49-F238E27FC236}">
                <a16:creationId xmlns:a16="http://schemas.microsoft.com/office/drawing/2014/main" id="{FB6F7D5C-D27F-784A-B2CB-3948A251F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4440238"/>
            <a:ext cx="442277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>
                <a:solidFill>
                  <a:schemeClr val="tx2"/>
                </a:solidFill>
              </a:rPr>
              <a:t>Studiengebühren</a:t>
            </a:r>
          </a:p>
        </p:txBody>
      </p:sp>
      <p:sp>
        <p:nvSpPr>
          <p:cNvPr id="93201" name="Rectangle 17">
            <a:extLst>
              <a:ext uri="{FF2B5EF4-FFF2-40B4-BE49-F238E27FC236}">
                <a16:creationId xmlns:a16="http://schemas.microsoft.com/office/drawing/2014/main" id="{FF4DCA8F-2B8A-6849-9FD3-C39B26949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1401763"/>
            <a:ext cx="2624137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Finanzierung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93189" grpId="0" animBg="1" autoUpdateAnimBg="0"/>
      <p:bldP spid="93190" grpId="0" animBg="1" autoUpdateAnimBg="0"/>
      <p:bldP spid="93191" grpId="0" animBg="1" autoUpdateAnimBg="0"/>
      <p:bldP spid="93197" grpId="0" animBg="1" autoUpdateAnimBg="0"/>
      <p:bldP spid="93198" grpId="0" animBg="1" autoUpdateAnimBg="0"/>
      <p:bldP spid="93199" grpId="0" animBg="1" autoUpdateAnimBg="0"/>
      <p:bldP spid="93200" grpId="0" animBg="1" autoUpdateAnimBg="0"/>
      <p:bldP spid="9320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A65C7C8A-F593-F042-866C-F1F9FE9845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D81D87-78B7-3348-985B-6BAFE76DC138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F1EC93C1-C322-2B4E-A177-7684CF503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Was bringt uns das ...</a:t>
            </a:r>
          </a:p>
        </p:txBody>
      </p:sp>
      <p:pic>
        <p:nvPicPr>
          <p:cNvPr id="95235" name="Picture 3">
            <a:extLst>
              <a:ext uri="{FF2B5EF4-FFF2-40B4-BE49-F238E27FC236}">
                <a16:creationId xmlns:a16="http://schemas.microsoft.com/office/drawing/2014/main" id="{045FC267-7B6D-C644-8358-A6DF2CF24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5236" name="Object 4">
            <a:extLst>
              <a:ext uri="{FF2B5EF4-FFF2-40B4-BE49-F238E27FC236}">
                <a16:creationId xmlns:a16="http://schemas.microsoft.com/office/drawing/2014/main" id="{A6E9385F-2514-8141-BC3C-9FD7736FAD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688" y="1300163"/>
          <a:ext cx="8977312" cy="524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7" name="Dokument" r:id="rId4" imgW="15849600" imgH="9296400" progId="Word.Document.8">
                  <p:embed/>
                </p:oleObj>
              </mc:Choice>
              <mc:Fallback>
                <p:oleObj name="Dokument" r:id="rId4" imgW="15849600" imgH="92964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1300163"/>
                        <a:ext cx="8977312" cy="524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accent1">
                                  <a:gamma/>
                                  <a:shade val="60000"/>
                                  <a:invGamma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8B19B7B5-E3EA-1C44-B115-9B60A0AF91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AD330D-E8F0-BD47-A3DE-79AA3E2FD737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1B6A523B-412B-BD4C-98E2-B07558C49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Anknüpfungspunkte 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D1869EC9-5181-5A45-8898-FAB04F0B7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1335088"/>
            <a:ext cx="6781800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>
                <a:solidFill>
                  <a:schemeClr val="tx2"/>
                </a:solidFill>
              </a:rPr>
              <a:t>... für deutsche Hochschulen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49C3CB6D-0F2B-0542-BB4C-20CD04B52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2286000"/>
            <a:ext cx="8456612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Länder: Osteur., Vietnam, Nahost., Südam. 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1AF1E68B-1D96-AB4B-8984-6ADAB6ABB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4164013"/>
            <a:ext cx="8456612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Fächer: Ingenieurwissenschaft, Wiwi, IT </a:t>
            </a:r>
          </a:p>
        </p:txBody>
      </p:sp>
      <p:sp>
        <p:nvSpPr>
          <p:cNvPr id="73735" name="Rectangle 7">
            <a:extLst>
              <a:ext uri="{FF2B5EF4-FFF2-40B4-BE49-F238E27FC236}">
                <a16:creationId xmlns:a16="http://schemas.microsoft.com/office/drawing/2014/main" id="{2EC7E42C-BC37-B845-AB08-D3448FCFA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3249613"/>
            <a:ext cx="8456612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Entwicklungszusammenarbeit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73737" name="Picture 9">
            <a:extLst>
              <a:ext uri="{FF2B5EF4-FFF2-40B4-BE49-F238E27FC236}">
                <a16:creationId xmlns:a16="http://schemas.microsoft.com/office/drawing/2014/main" id="{9B71509D-3E10-C348-A2CC-648B4E4AA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41" name="Rectangle 13">
            <a:extLst>
              <a:ext uri="{FF2B5EF4-FFF2-40B4-BE49-F238E27FC236}">
                <a16:creationId xmlns:a16="http://schemas.microsoft.com/office/drawing/2014/main" id="{29BAC603-31B7-6B4B-B4C8-A614A3F76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5080000"/>
            <a:ext cx="8456612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Sprache: Englisch + Deutsch, flexibel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utoUpdateAnimBg="0"/>
      <p:bldP spid="73731" grpId="0" animBg="1" autoUpdateAnimBg="0"/>
      <p:bldP spid="73732" grpId="0" animBg="1" autoUpdateAnimBg="0"/>
      <p:bldP spid="73734" grpId="0" animBg="1" autoUpdateAnimBg="0"/>
      <p:bldP spid="73735" grpId="0" animBg="1" autoUpdateAnimBg="0"/>
      <p:bldP spid="7374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6111B9D0-46EB-7E4D-B07C-52B46826E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44F76B-E3C5-C542-99BD-EEE97FD47B99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934386E5-9793-6240-A8C4-CEE42BE35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Lernen, lernen, lernen ...</a:t>
            </a:r>
          </a:p>
        </p:txBody>
      </p:sp>
      <p:pic>
        <p:nvPicPr>
          <p:cNvPr id="104451" name="Picture 3">
            <a:extLst>
              <a:ext uri="{FF2B5EF4-FFF2-40B4-BE49-F238E27FC236}">
                <a16:creationId xmlns:a16="http://schemas.microsoft.com/office/drawing/2014/main" id="{A385E66A-F64E-2E4D-82F8-6011BF8A4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2" name="Rectangle 4">
            <a:extLst>
              <a:ext uri="{FF2B5EF4-FFF2-40B4-BE49-F238E27FC236}">
                <a16:creationId xmlns:a16="http://schemas.microsoft.com/office/drawing/2014/main" id="{BC95BF82-15FA-9C4C-BCB6-08C77346F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2484438"/>
            <a:ext cx="716597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/>
              <a:t>Schreiterer/Witte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1737CA59-A15F-EE49-A93A-6C7953BDF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63" y="3394075"/>
            <a:ext cx="7215187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Modelle und Szenarien für den Export...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2815B089-5CDC-3D41-9D7B-3C0602B08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8" y="4827588"/>
            <a:ext cx="7226300" cy="1398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4800">
                <a:solidFill>
                  <a:schemeClr val="tx2"/>
                </a:solidFill>
              </a:rPr>
              <a:t>www.che.de</a:t>
            </a:r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104455" name="Rectangle 7">
            <a:extLst>
              <a:ext uri="{FF2B5EF4-FFF2-40B4-BE49-F238E27FC236}">
                <a16:creationId xmlns:a16="http://schemas.microsoft.com/office/drawing/2014/main" id="{1DB13B42-E131-C241-A855-3636D11CB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" y="1390650"/>
            <a:ext cx="4443413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Studie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4456" name="Rectangle 8">
            <a:extLst>
              <a:ext uri="{FF2B5EF4-FFF2-40B4-BE49-F238E27FC236}">
                <a16:creationId xmlns:a16="http://schemas.microsoft.com/office/drawing/2014/main" id="{FFC98C7E-9B7F-3E4D-AD09-CF8B691A6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5292725"/>
            <a:ext cx="184150" cy="5492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de-DE" altLang="de-DE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utoUpdateAnimBg="0"/>
      <p:bldP spid="104452" grpId="0" animBg="1" autoUpdateAnimBg="0"/>
      <p:bldP spid="104453" grpId="0" animBg="1" autoUpdateAnimBg="0"/>
      <p:bldP spid="104454" grpId="0" animBg="1" autoUpdateAnimBg="0"/>
      <p:bldP spid="104455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E5B9D0B5-EC01-8444-8817-369EBBBBD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92C5F2-303E-FD4D-BEF3-63E02606E5FA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C557DC8E-D591-4B4F-82C1-B6BE0ADB2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Lernen, lernen, lernen ... 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D79E6051-B195-0F40-8C19-9B81BD947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1335088"/>
            <a:ext cx="6781800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>
                <a:solidFill>
                  <a:schemeClr val="tx2"/>
                </a:solidFill>
              </a:rPr>
              <a:t>... für deutsche Hochschulen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63FB1640-3D47-E248-A81C-F4C05827E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3" y="2286000"/>
            <a:ext cx="5757862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Hochschulleitung 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68E1B09F-7D6E-2C4A-8F0F-1B786B8C1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3" y="4164013"/>
            <a:ext cx="5757862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Serviceeinrichtungen</a:t>
            </a:r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4EE3EB6B-8201-A044-A750-E511BAE3B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363" y="3249613"/>
            <a:ext cx="5757862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/>
              <a:t>Lehrende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100359" name="Picture 7">
            <a:extLst>
              <a:ext uri="{FF2B5EF4-FFF2-40B4-BE49-F238E27FC236}">
                <a16:creationId xmlns:a16="http://schemas.microsoft.com/office/drawing/2014/main" id="{D8DD5017-1D28-5743-BB9D-689C71CA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60" name="Rectangle 8">
            <a:extLst>
              <a:ext uri="{FF2B5EF4-FFF2-40B4-BE49-F238E27FC236}">
                <a16:creationId xmlns:a16="http://schemas.microsoft.com/office/drawing/2014/main" id="{360683C7-D874-9D4F-8E38-1864C5DB4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2171700"/>
            <a:ext cx="8456612" cy="4137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4400"/>
              <a:t>Strategie</a:t>
            </a:r>
          </a:p>
          <a:p>
            <a:pPr algn="ctr"/>
            <a:r>
              <a:rPr lang="de-DE" altLang="de-DE" sz="4400"/>
              <a:t>Partner</a:t>
            </a:r>
          </a:p>
          <a:p>
            <a:pPr algn="ctr"/>
            <a:r>
              <a:rPr lang="de-DE" altLang="de-DE" sz="4400"/>
              <a:t>Management</a:t>
            </a:r>
          </a:p>
          <a:p>
            <a:pPr algn="ctr"/>
            <a:r>
              <a:rPr lang="de-DE" altLang="de-DE" sz="4400"/>
              <a:t>Qualität</a:t>
            </a:r>
          </a:p>
          <a:p>
            <a:pPr algn="ctr"/>
            <a:r>
              <a:rPr lang="de-DE" altLang="de-DE" sz="4400"/>
              <a:t>Finanzen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nimBg="1" autoUpdateAnimBg="0"/>
      <p:bldP spid="100356" grpId="0" animBg="1" autoUpdateAnimBg="0"/>
      <p:bldP spid="100357" grpId="0" animBg="1" autoUpdateAnimBg="0"/>
      <p:bldP spid="100358" grpId="0" animBg="1" autoUpdateAnimBg="0"/>
      <p:bldP spid="10036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7E78F9A0-A7C0-3545-85A2-6334F5EDD8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B3E857-A005-8042-82F1-171EA310BEDC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pic>
        <p:nvPicPr>
          <p:cNvPr id="105481" name="Picture 9">
            <a:extLst>
              <a:ext uri="{FF2B5EF4-FFF2-40B4-BE49-F238E27FC236}">
                <a16:creationId xmlns:a16="http://schemas.microsoft.com/office/drawing/2014/main" id="{36C0FB74-7994-CC4C-BE1F-C4F1B58E3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1147763"/>
            <a:ext cx="4049713" cy="571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4" name="Rectangle 2">
            <a:extLst>
              <a:ext uri="{FF2B5EF4-FFF2-40B4-BE49-F238E27FC236}">
                <a16:creationId xmlns:a16="http://schemas.microsoft.com/office/drawing/2014/main" id="{7D33BAC2-A3A9-E34E-8748-E6D26234D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Lernen, lernen, lernen ...</a:t>
            </a:r>
          </a:p>
        </p:txBody>
      </p:sp>
      <p:pic>
        <p:nvPicPr>
          <p:cNvPr id="105475" name="Picture 3">
            <a:extLst>
              <a:ext uri="{FF2B5EF4-FFF2-40B4-BE49-F238E27FC236}">
                <a16:creationId xmlns:a16="http://schemas.microsoft.com/office/drawing/2014/main" id="{211E9A24-51D5-8E42-815C-531EC5705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6" name="Rectangle 4">
            <a:extLst>
              <a:ext uri="{FF2B5EF4-FFF2-40B4-BE49-F238E27FC236}">
                <a16:creationId xmlns:a16="http://schemas.microsoft.com/office/drawing/2014/main" id="{6A774E7A-FC3F-144A-A6A3-2F7757C53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3386138"/>
            <a:ext cx="6837362" cy="1036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/>
              <a:t>Jede heilige Kuh 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BB196C97-2C6D-EF46-BAFF-86756B0CF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4656138"/>
            <a:ext cx="6837362" cy="1036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/>
              <a:t>ist auch ein potentielles Steak.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7B709ADE-5201-BF45-A509-4875AD268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597025"/>
            <a:ext cx="7096125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Schlachten von heiligen Kühen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05480" name="Rectangle 8">
            <a:extLst>
              <a:ext uri="{FF2B5EF4-FFF2-40B4-BE49-F238E27FC236}">
                <a16:creationId xmlns:a16="http://schemas.microsoft.com/office/drawing/2014/main" id="{0979F127-04AB-064A-8448-8E18A0E26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5292725"/>
            <a:ext cx="184150" cy="5492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de-DE" altLang="de-DE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  <p:bldP spid="105476" grpId="0" animBg="1" autoUpdateAnimBg="0"/>
      <p:bldP spid="105477" grpId="0" animBg="1" autoUpdateAnimBg="0"/>
      <p:bldP spid="10547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CEE2B379-3169-054C-A190-7E50ADC0B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F3040A-DBCA-EE4E-A4B9-1D2481756257}" type="slidenum">
              <a:rPr lang="en-US" altLang="de-DE"/>
              <a:pPr/>
              <a:t>18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2402" name="Text Box 2">
            <a:extLst>
              <a:ext uri="{FF2B5EF4-FFF2-40B4-BE49-F238E27FC236}">
                <a16:creationId xmlns:a16="http://schemas.microsoft.com/office/drawing/2014/main" id="{4B9614B0-648D-FC4F-BC37-6733E20D4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2403" name="Picture 3">
            <a:extLst>
              <a:ext uri="{FF2B5EF4-FFF2-40B4-BE49-F238E27FC236}">
                <a16:creationId xmlns:a16="http://schemas.microsoft.com/office/drawing/2014/main" id="{4221421A-6609-0A4E-B64B-874C3B610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4" name="Rectangle 4">
            <a:extLst>
              <a:ext uri="{FF2B5EF4-FFF2-40B4-BE49-F238E27FC236}">
                <a16:creationId xmlns:a16="http://schemas.microsoft.com/office/drawing/2014/main" id="{3B5BA6C5-53CF-C44B-80E5-A976769A9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7772400" cy="1143000"/>
          </a:xfrm>
        </p:spPr>
        <p:txBody>
          <a:bodyPr/>
          <a:lstStyle/>
          <a:p>
            <a:pPr algn="ctr"/>
            <a:br>
              <a:rPr lang="de-DE" altLang="de-DE"/>
            </a:br>
            <a:br>
              <a:rPr lang="de-DE" altLang="de-DE"/>
            </a:br>
            <a:br>
              <a:rPr lang="de-DE" altLang="de-DE"/>
            </a:br>
            <a:r>
              <a:rPr lang="de-DE" altLang="de-DE" b="0">
                <a:solidFill>
                  <a:schemeClr val="tx1"/>
                </a:solidFill>
              </a:rPr>
              <a:t>Spät starten bringt Vorteile: Ausländische Lehren für deutsche Studienexporte</a:t>
            </a:r>
            <a:br>
              <a:rPr lang="de-DE" altLang="de-DE" sz="4000"/>
            </a:br>
            <a:br>
              <a:rPr lang="de-DE" altLang="de-DE"/>
            </a:br>
            <a:r>
              <a:rPr lang="de-DE" altLang="de-DE" sz="3200" b="0"/>
              <a:t>Professor Dr. Detlef Müller-Böling</a:t>
            </a:r>
            <a:br>
              <a:rPr lang="de-DE" altLang="de-DE" sz="3200"/>
            </a:br>
            <a:br>
              <a:rPr lang="de-DE" altLang="de-DE" sz="3200"/>
            </a:br>
            <a:r>
              <a:rPr lang="de-DE" altLang="de-DE" sz="2800"/>
              <a:t>Bonn, 11. Mai 2001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1793CCA4-FE90-A54C-A8E7-E046D5771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8E57B2-B9B8-0540-9C28-0BA6A405A21C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5D58E36-BF18-AF4E-8BA3-98C084ACA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Was lernt uns das ... </a:t>
            </a:r>
          </a:p>
        </p:txBody>
      </p:sp>
      <p:pic>
        <p:nvPicPr>
          <p:cNvPr id="101383" name="Picture 7">
            <a:extLst>
              <a:ext uri="{FF2B5EF4-FFF2-40B4-BE49-F238E27FC236}">
                <a16:creationId xmlns:a16="http://schemas.microsoft.com/office/drawing/2014/main" id="{7EF97D6E-57A9-7E4E-B035-485B4D963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384" name="Rectangle 8">
            <a:extLst>
              <a:ext uri="{FF2B5EF4-FFF2-40B4-BE49-F238E27FC236}">
                <a16:creationId xmlns:a16="http://schemas.microsoft.com/office/drawing/2014/main" id="{75ED5440-27E5-6245-84A5-FA85D56EA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1755775"/>
            <a:ext cx="8456613" cy="41370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4400"/>
              <a:t>education is a business</a:t>
            </a:r>
            <a:endParaRPr lang="de-DE" altLang="de-DE"/>
          </a:p>
        </p:txBody>
      </p:sp>
      <p:sp>
        <p:nvSpPr>
          <p:cNvPr id="101385" name="Rectangle 9">
            <a:extLst>
              <a:ext uri="{FF2B5EF4-FFF2-40B4-BE49-F238E27FC236}">
                <a16:creationId xmlns:a16="http://schemas.microsoft.com/office/drawing/2014/main" id="{81445754-45E7-EF48-AD2E-08B5E3FAD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594225"/>
            <a:ext cx="1158875" cy="11207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4400"/>
              <a:t>?!?!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84" grpId="0" animBg="1" autoUpdateAnimBg="0"/>
      <p:bldP spid="10138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C3667B23-DC6D-DB44-8F5C-3627DBFE58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0EFC2F-4A2A-A644-BB08-9D776AA9BC3B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CA58858E-BD94-974C-9607-08350F951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48600" cy="990600"/>
          </a:xfrm>
        </p:spPr>
        <p:txBody>
          <a:bodyPr/>
          <a:lstStyle/>
          <a:p>
            <a:r>
              <a:rPr lang="de-DE" altLang="de-DE"/>
              <a:t>Was lernt uns das ...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D3C99CCA-90EB-8D43-830C-8BC589B8C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338" y="1960563"/>
            <a:ext cx="5757862" cy="14874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kein schnelles Geld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8D107AA7-C65A-AB48-852A-C32E789F6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4179888"/>
            <a:ext cx="5757863" cy="154781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kein Standard-Modell</a:t>
            </a:r>
          </a:p>
        </p:txBody>
      </p:sp>
      <p:pic>
        <p:nvPicPr>
          <p:cNvPr id="70664" name="Picture 8">
            <a:extLst>
              <a:ext uri="{FF2B5EF4-FFF2-40B4-BE49-F238E27FC236}">
                <a16:creationId xmlns:a16="http://schemas.microsoft.com/office/drawing/2014/main" id="{C7A81BA8-E1B3-4C4D-B80B-674A6120A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  <p:bldP spid="70660" grpId="0" animBg="1" autoUpdateAnimBg="0"/>
      <p:bldP spid="7066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377FBA7E-EE41-EA47-BCBB-8236ACDF5F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A052F-C2C6-884C-BA71-B65443CF6298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90AE8DE6-B2BA-B94F-AA18-44EC561E6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5 Knackpunkte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41004FB-1623-0A4A-B5F7-0103AD063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14732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Kohärente Gesamtstrategie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82948" name="Picture 4">
            <a:extLst>
              <a:ext uri="{FF2B5EF4-FFF2-40B4-BE49-F238E27FC236}">
                <a16:creationId xmlns:a16="http://schemas.microsoft.com/office/drawing/2014/main" id="{0C4552AD-3A56-BD4C-9E02-387B34796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9" name="Rectangle 5">
            <a:extLst>
              <a:ext uri="{FF2B5EF4-FFF2-40B4-BE49-F238E27FC236}">
                <a16:creationId xmlns:a16="http://schemas.microsoft.com/office/drawing/2014/main" id="{E78F1750-3974-9A41-8E70-93ED26AB3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3" y="2446338"/>
            <a:ext cx="6781800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Partnerwahl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1215888D-F5F8-D044-8D93-2C57452C3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3429000"/>
            <a:ext cx="678180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Programm-Management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084F7089-A7A7-3147-8425-1A2FE5B35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481513"/>
            <a:ext cx="6781800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Qualitätssicherung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2952" name="Rectangle 8">
            <a:extLst>
              <a:ext uri="{FF2B5EF4-FFF2-40B4-BE49-F238E27FC236}">
                <a16:creationId xmlns:a16="http://schemas.microsoft.com/office/drawing/2014/main" id="{A8C04109-8D68-654D-B2C2-29AE3D5DF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300" y="5538788"/>
            <a:ext cx="6781800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Finanzierung/Kosten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animBg="1" autoUpdateAnimBg="0"/>
      <p:bldP spid="82949" grpId="0" animBg="1" autoUpdateAnimBg="0"/>
      <p:bldP spid="82950" grpId="0" animBg="1" autoUpdateAnimBg="0"/>
      <p:bldP spid="82951" grpId="0" animBg="1" autoUpdateAnimBg="0"/>
      <p:bldP spid="8295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6974B72F-8084-2F4B-A43C-EF7BA8238C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4909BD-BAF1-FC42-B4AF-BA70D2C29EE5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EFA0957C-435C-C447-A58C-9326C0603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Strategie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A5787828-DA84-2B41-938F-DAEC4A787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50" y="2252663"/>
            <a:ext cx="7104063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Ziele und Prioritäten (Policy)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84996" name="Picture 4">
            <a:extLst>
              <a:ext uri="{FF2B5EF4-FFF2-40B4-BE49-F238E27FC236}">
                <a16:creationId xmlns:a16="http://schemas.microsoft.com/office/drawing/2014/main" id="{1897CE1D-AD6E-1848-8281-2102D08E7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997" name="Rectangle 5">
            <a:extLst>
              <a:ext uri="{FF2B5EF4-FFF2-40B4-BE49-F238E27FC236}">
                <a16:creationId xmlns:a16="http://schemas.microsoft.com/office/drawing/2014/main" id="{9D620521-7E22-AC43-AFCE-2BA9B9E78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3225800"/>
            <a:ext cx="7067550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Anreizstrukturen (Support)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4998" name="Rectangle 6">
            <a:extLst>
              <a:ext uri="{FF2B5EF4-FFF2-40B4-BE49-F238E27FC236}">
                <a16:creationId xmlns:a16="http://schemas.microsoft.com/office/drawing/2014/main" id="{A16C54DD-9E72-5548-91FF-4D96C146D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4294188"/>
            <a:ext cx="7091362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Vertriebswege (Collaboration)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4999" name="Rectangle 7">
            <a:extLst>
              <a:ext uri="{FF2B5EF4-FFF2-40B4-BE49-F238E27FC236}">
                <a16:creationId xmlns:a16="http://schemas.microsoft.com/office/drawing/2014/main" id="{0740CE3C-A9FC-7A45-9B57-FE2561EF9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638" y="5335588"/>
            <a:ext cx="714057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Managementroutinen (Administration)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5001" name="Rectangle 9">
            <a:extLst>
              <a:ext uri="{FF2B5EF4-FFF2-40B4-BE49-F238E27FC236}">
                <a16:creationId xmlns:a16="http://schemas.microsoft.com/office/drawing/2014/main" id="{FBAB0C53-A6F4-0049-9366-221724636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1304925"/>
            <a:ext cx="24638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4 Ebenen: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4995" grpId="0" animBg="1" autoUpdateAnimBg="0"/>
      <p:bldP spid="84997" grpId="0" animBg="1" autoUpdateAnimBg="0"/>
      <p:bldP spid="84998" grpId="0" animBg="1" autoUpdateAnimBg="0"/>
      <p:bldP spid="84999" grpId="0" animBg="1" autoUpdateAnimBg="0"/>
      <p:bldP spid="850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FCE6A591-10F1-8D4C-B1FA-F6A0A91B7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57340D-D9DA-A246-898D-B74F211DE038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7E613AE7-1DF6-1245-879F-C3E8F2BA1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Vertriebsformen</a:t>
            </a:r>
          </a:p>
        </p:txBody>
      </p:sp>
      <p:pic>
        <p:nvPicPr>
          <p:cNvPr id="99331" name="Picture 3">
            <a:extLst>
              <a:ext uri="{FF2B5EF4-FFF2-40B4-BE49-F238E27FC236}">
                <a16:creationId xmlns:a16="http://schemas.microsoft.com/office/drawing/2014/main" id="{E5340438-FDDF-EA43-9205-B13E57E92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9332" name="Object 4">
            <a:extLst>
              <a:ext uri="{FF2B5EF4-FFF2-40B4-BE49-F238E27FC236}">
                <a16:creationId xmlns:a16="http://schemas.microsoft.com/office/drawing/2014/main" id="{81235971-9211-6746-B6D1-68FCF3F456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1063" y="1385888"/>
          <a:ext cx="8101012" cy="509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3" name="Dokument" r:id="rId4" imgW="36410900" imgH="24371300" progId="Word.Document.8">
                  <p:embed/>
                </p:oleObj>
              </mc:Choice>
              <mc:Fallback>
                <p:oleObj name="Dokument" r:id="rId4" imgW="36410900" imgH="243713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1385888"/>
                        <a:ext cx="8101012" cy="509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accent1">
                                  <a:gamma/>
                                  <a:shade val="60000"/>
                                  <a:invGamma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3" name="Text Box 5">
            <a:extLst>
              <a:ext uri="{FF2B5EF4-FFF2-40B4-BE49-F238E27FC236}">
                <a16:creationId xmlns:a16="http://schemas.microsoft.com/office/drawing/2014/main" id="{867A4BA6-742B-8A4E-989C-4A703313D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528763"/>
            <a:ext cx="3508375" cy="11604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Eigenbetrieb</a:t>
            </a:r>
          </a:p>
          <a:p>
            <a:pPr algn="ctr">
              <a:spcBef>
                <a:spcPct val="50000"/>
              </a:spcBef>
            </a:pPr>
            <a:r>
              <a:rPr lang="de-DE" altLang="de-DE" sz="2800"/>
              <a:t>„non-collaborative“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B0BB68B1-61C1-FB40-8DAE-5779DEFED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188" y="1482725"/>
            <a:ext cx="2736850" cy="11604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Fremdbetrieb</a:t>
            </a:r>
          </a:p>
          <a:p>
            <a:pPr algn="ctr">
              <a:spcBef>
                <a:spcPct val="50000"/>
              </a:spcBef>
            </a:pPr>
            <a:r>
              <a:rPr lang="de-DE" altLang="de-DE" sz="2800"/>
              <a:t>„collaborative“</a:t>
            </a:r>
          </a:p>
        </p:txBody>
      </p:sp>
      <p:sp>
        <p:nvSpPr>
          <p:cNvPr id="99335" name="Text Box 7">
            <a:extLst>
              <a:ext uri="{FF2B5EF4-FFF2-40B4-BE49-F238E27FC236}">
                <a16:creationId xmlns:a16="http://schemas.microsoft.com/office/drawing/2014/main" id="{1AF7CED8-0C3C-E14D-ADF8-8C6F6AC6E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3333750"/>
            <a:ext cx="372745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Fliegende Fakultäten</a:t>
            </a:r>
          </a:p>
        </p:txBody>
      </p:sp>
      <p:sp>
        <p:nvSpPr>
          <p:cNvPr id="99336" name="Text Box 8">
            <a:extLst>
              <a:ext uri="{FF2B5EF4-FFF2-40B4-BE49-F238E27FC236}">
                <a16:creationId xmlns:a16="http://schemas.microsoft.com/office/drawing/2014/main" id="{F3A897C6-0305-A041-82C8-9AC34712C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788" y="4995863"/>
            <a:ext cx="3605212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Campus im Ausland</a:t>
            </a:r>
          </a:p>
        </p:txBody>
      </p:sp>
      <p:sp>
        <p:nvSpPr>
          <p:cNvPr id="99337" name="Text Box 9">
            <a:extLst>
              <a:ext uri="{FF2B5EF4-FFF2-40B4-BE49-F238E27FC236}">
                <a16:creationId xmlns:a16="http://schemas.microsoft.com/office/drawing/2014/main" id="{B3DF56EC-67F2-7948-A54B-FFF9A3C8C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3311525"/>
            <a:ext cx="21209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Validierung</a:t>
            </a:r>
          </a:p>
        </p:txBody>
      </p:sp>
      <p:sp>
        <p:nvSpPr>
          <p:cNvPr id="99338" name="Text Box 10">
            <a:extLst>
              <a:ext uri="{FF2B5EF4-FFF2-40B4-BE49-F238E27FC236}">
                <a16:creationId xmlns:a16="http://schemas.microsoft.com/office/drawing/2014/main" id="{FF5AA9D6-B63D-7447-84F7-7A06F4B1A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400" y="4968875"/>
            <a:ext cx="2201863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800"/>
              <a:t>Franchising</a:t>
            </a:r>
          </a:p>
        </p:txBody>
      </p:sp>
      <p:sp>
        <p:nvSpPr>
          <p:cNvPr id="99339" name="Text Box 11">
            <a:extLst>
              <a:ext uri="{FF2B5EF4-FFF2-40B4-BE49-F238E27FC236}">
                <a16:creationId xmlns:a16="http://schemas.microsoft.com/office/drawing/2014/main" id="{084BB3BD-7B8F-F843-800A-C750A4B64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5719763"/>
            <a:ext cx="1641475" cy="336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600"/>
              <a:t>Eigenständig</a:t>
            </a:r>
          </a:p>
        </p:txBody>
      </p:sp>
      <p:sp>
        <p:nvSpPr>
          <p:cNvPr id="99340" name="Text Box 12">
            <a:extLst>
              <a:ext uri="{FF2B5EF4-FFF2-40B4-BE49-F238E27FC236}">
                <a16:creationId xmlns:a16="http://schemas.microsoft.com/office/drawing/2014/main" id="{C651AA86-4CDC-7348-8F3F-A691C66B4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525" y="5715000"/>
            <a:ext cx="1641475" cy="336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600"/>
              <a:t>Mitnutzung</a:t>
            </a:r>
          </a:p>
        </p:txBody>
      </p:sp>
      <p:sp>
        <p:nvSpPr>
          <p:cNvPr id="99341" name="Text Box 13">
            <a:extLst>
              <a:ext uri="{FF2B5EF4-FFF2-40B4-BE49-F238E27FC236}">
                <a16:creationId xmlns:a16="http://schemas.microsoft.com/office/drawing/2014/main" id="{7393FFE4-ABA6-C944-92ED-E0C769C43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8" y="3927475"/>
            <a:ext cx="2309812" cy="336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600"/>
              <a:t>Mit/ohne Twinning</a:t>
            </a:r>
          </a:p>
        </p:txBody>
      </p:sp>
      <p:sp>
        <p:nvSpPr>
          <p:cNvPr id="99342" name="Text Box 14">
            <a:extLst>
              <a:ext uri="{FF2B5EF4-FFF2-40B4-BE49-F238E27FC236}">
                <a16:creationId xmlns:a16="http://schemas.microsoft.com/office/drawing/2014/main" id="{7EAB2383-5E2E-5741-B0AC-BE3C6FDB3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013" y="5626100"/>
            <a:ext cx="2309812" cy="336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600"/>
              <a:t>Mit/ohne Twinning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C9268BAA-1E2D-6346-95F1-6CFF39F2D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7EF19E-BEEA-A14F-9D91-2B48A3EE989E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94A5B181-8C6A-234B-829C-D2F0A2384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Strategie: Faktoren</a:t>
            </a:r>
          </a:p>
        </p:txBody>
      </p:sp>
      <p:pic>
        <p:nvPicPr>
          <p:cNvPr id="87044" name="Picture 4">
            <a:extLst>
              <a:ext uri="{FF2B5EF4-FFF2-40B4-BE49-F238E27FC236}">
                <a16:creationId xmlns:a16="http://schemas.microsoft.com/office/drawing/2014/main" id="{30363BE3-9959-3444-8DB6-D8C9372C1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56" name="Rectangle 16">
            <a:extLst>
              <a:ext uri="{FF2B5EF4-FFF2-40B4-BE49-F238E27FC236}">
                <a16:creationId xmlns:a16="http://schemas.microsoft.com/office/drawing/2014/main" id="{B42517FE-3A18-BE4F-A063-1EDB3BF7F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2392363"/>
            <a:ext cx="12890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Intern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7057" name="Rectangle 17">
            <a:extLst>
              <a:ext uri="{FF2B5EF4-FFF2-40B4-BE49-F238E27FC236}">
                <a16:creationId xmlns:a16="http://schemas.microsoft.com/office/drawing/2014/main" id="{BFFF4576-EE35-BA45-BE66-DB534F38C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4635500"/>
            <a:ext cx="12890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Extern</a:t>
            </a:r>
            <a:endParaRPr lang="de-DE" altLang="de-DE">
              <a:solidFill>
                <a:schemeClr val="bg1"/>
              </a:solidFill>
            </a:endParaRPr>
          </a:p>
        </p:txBody>
      </p:sp>
      <p:grpSp>
        <p:nvGrpSpPr>
          <p:cNvPr id="87062" name="Group 22">
            <a:extLst>
              <a:ext uri="{FF2B5EF4-FFF2-40B4-BE49-F238E27FC236}">
                <a16:creationId xmlns:a16="http://schemas.microsoft.com/office/drawing/2014/main" id="{32BD3624-4457-1D48-A798-6AC988A728BB}"/>
              </a:ext>
            </a:extLst>
          </p:cNvPr>
          <p:cNvGrpSpPr>
            <a:grpSpLocks/>
          </p:cNvGrpSpPr>
          <p:nvPr/>
        </p:nvGrpSpPr>
        <p:grpSpPr bwMode="auto">
          <a:xfrm>
            <a:off x="1606550" y="1520825"/>
            <a:ext cx="7313613" cy="2339975"/>
            <a:chOff x="1012" y="958"/>
            <a:chExt cx="4607" cy="1474"/>
          </a:xfrm>
        </p:grpSpPr>
        <p:sp>
          <p:nvSpPr>
            <p:cNvPr id="87050" name="Rectangle 10">
              <a:extLst>
                <a:ext uri="{FF2B5EF4-FFF2-40B4-BE49-F238E27FC236}">
                  <a16:creationId xmlns:a16="http://schemas.microsoft.com/office/drawing/2014/main" id="{6D72F251-106A-B247-9FCC-0739D3181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970"/>
              <a:ext cx="1396" cy="145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buFontTx/>
                <a:buChar char="•"/>
              </a:pPr>
              <a:r>
                <a:rPr lang="de-DE" altLang="de-DE" sz="2400"/>
                <a:t> Leitbild</a:t>
              </a:r>
            </a:p>
            <a:p>
              <a:pPr>
                <a:buFontTx/>
                <a:buChar char="•"/>
              </a:pPr>
              <a:endParaRPr lang="de-DE" altLang="de-DE" sz="2400"/>
            </a:p>
            <a:p>
              <a:pPr>
                <a:buFontTx/>
                <a:buChar char="•"/>
              </a:pPr>
              <a:r>
                <a:rPr lang="de-DE" altLang="de-DE" sz="2400"/>
                <a:t> Tradition</a:t>
              </a:r>
            </a:p>
            <a:p>
              <a:pPr>
                <a:buFontTx/>
                <a:buChar char="•"/>
              </a:pPr>
              <a:endParaRPr lang="de-DE" altLang="de-DE" sz="2400"/>
            </a:p>
            <a:p>
              <a:pPr>
                <a:buFontTx/>
                <a:buChar char="•"/>
              </a:pPr>
              <a:r>
                <a:rPr lang="de-DE" altLang="de-DE" sz="2400"/>
                <a:t> Selbstver-</a:t>
              </a:r>
            </a:p>
            <a:p>
              <a:r>
                <a:rPr lang="de-DE" altLang="de-DE" sz="2400"/>
                <a:t>ständnis</a:t>
              </a:r>
              <a:endParaRPr lang="de-DE" altLang="de-DE">
                <a:solidFill>
                  <a:schemeClr val="bg1"/>
                </a:solidFill>
              </a:endParaRPr>
            </a:p>
          </p:txBody>
        </p:sp>
        <p:sp>
          <p:nvSpPr>
            <p:cNvPr id="87054" name="Rectangle 14">
              <a:extLst>
                <a:ext uri="{FF2B5EF4-FFF2-40B4-BE49-F238E27FC236}">
                  <a16:creationId xmlns:a16="http://schemas.microsoft.com/office/drawing/2014/main" id="{A6A9197C-7486-D141-86B2-57497723F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958"/>
              <a:ext cx="1396" cy="147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Stärken und 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Schwächen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Programme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Ressourcen</a:t>
              </a:r>
              <a:endParaRPr lang="de-DE" altLang="de-DE">
                <a:solidFill>
                  <a:schemeClr val="bg1"/>
                </a:solidFill>
              </a:endParaRPr>
            </a:p>
          </p:txBody>
        </p:sp>
        <p:sp>
          <p:nvSpPr>
            <p:cNvPr id="87059" name="Rectangle 19">
              <a:extLst>
                <a:ext uri="{FF2B5EF4-FFF2-40B4-BE49-F238E27FC236}">
                  <a16:creationId xmlns:a16="http://schemas.microsoft.com/office/drawing/2014/main" id="{AE673E18-05B2-B047-87EB-BC6476770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0" y="967"/>
              <a:ext cx="1649" cy="145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Organisations-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strukturen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Führungs-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strukturen</a:t>
              </a:r>
              <a:endParaRPr lang="de-DE" altLang="de-DE">
                <a:solidFill>
                  <a:schemeClr val="bg1"/>
                </a:solidFill>
              </a:endParaRPr>
            </a:p>
          </p:txBody>
        </p:sp>
      </p:grpSp>
      <p:grpSp>
        <p:nvGrpSpPr>
          <p:cNvPr id="87067" name="Group 27">
            <a:extLst>
              <a:ext uri="{FF2B5EF4-FFF2-40B4-BE49-F238E27FC236}">
                <a16:creationId xmlns:a16="http://schemas.microsoft.com/office/drawing/2014/main" id="{D551F399-FEBC-174D-98EA-A1E8EB0832BE}"/>
              </a:ext>
            </a:extLst>
          </p:cNvPr>
          <p:cNvGrpSpPr>
            <a:grpSpLocks/>
          </p:cNvGrpSpPr>
          <p:nvPr/>
        </p:nvGrpSpPr>
        <p:grpSpPr bwMode="auto">
          <a:xfrm>
            <a:off x="1579563" y="4070350"/>
            <a:ext cx="7356475" cy="2306638"/>
            <a:chOff x="995" y="2564"/>
            <a:chExt cx="4634" cy="1453"/>
          </a:xfrm>
        </p:grpSpPr>
        <p:sp>
          <p:nvSpPr>
            <p:cNvPr id="87051" name="Rectangle 11">
              <a:extLst>
                <a:ext uri="{FF2B5EF4-FFF2-40B4-BE49-F238E27FC236}">
                  <a16:creationId xmlns:a16="http://schemas.microsoft.com/office/drawing/2014/main" id="{F444805D-3B3C-0645-AE00-5A1724DDC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2564"/>
              <a:ext cx="1481" cy="144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Wettbewerber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Markt-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positionierung</a:t>
              </a:r>
            </a:p>
            <a:p>
              <a:endParaRPr lang="de-DE" altLang="de-DE" sz="2400"/>
            </a:p>
          </p:txBody>
        </p:sp>
        <p:sp>
          <p:nvSpPr>
            <p:cNvPr id="87055" name="Rectangle 15">
              <a:extLst>
                <a:ext uri="{FF2B5EF4-FFF2-40B4-BE49-F238E27FC236}">
                  <a16:creationId xmlns:a16="http://schemas.microsoft.com/office/drawing/2014/main" id="{E684D66A-80FF-0A40-BD55-8BD790F18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2572"/>
              <a:ext cx="1396" cy="143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Außenwahr-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nehmung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>
                  <a:solidFill>
                    <a:schemeClr val="tx2"/>
                  </a:solidFill>
                </a:rPr>
                <a:t> Image</a:t>
              </a:r>
            </a:p>
          </p:txBody>
        </p:sp>
        <p:sp>
          <p:nvSpPr>
            <p:cNvPr id="87063" name="Rectangle 23">
              <a:extLst>
                <a:ext uri="{FF2B5EF4-FFF2-40B4-BE49-F238E27FC236}">
                  <a16:creationId xmlns:a16="http://schemas.microsoft.com/office/drawing/2014/main" id="{D7E3933C-773B-F248-9A65-7D1F1D685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2572"/>
              <a:ext cx="1396" cy="143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Außenwahr-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nehmung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>
                  <a:solidFill>
                    <a:schemeClr val="tx2"/>
                  </a:solidFill>
                </a:rPr>
                <a:t> Image</a:t>
              </a:r>
            </a:p>
          </p:txBody>
        </p:sp>
        <p:sp>
          <p:nvSpPr>
            <p:cNvPr id="87060" name="Rectangle 20">
              <a:extLst>
                <a:ext uri="{FF2B5EF4-FFF2-40B4-BE49-F238E27FC236}">
                  <a16:creationId xmlns:a16="http://schemas.microsoft.com/office/drawing/2014/main" id="{3DB38339-B94D-CA4D-8597-9F548C67F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9" y="2582"/>
              <a:ext cx="1598" cy="143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de-DE" altLang="de-DE" sz="2400"/>
                <a:t>Bildungsmarkt </a:t>
              </a:r>
            </a:p>
            <a:p>
              <a:pPr>
                <a:lnSpc>
                  <a:spcPct val="110000"/>
                </a:lnSpc>
              </a:pPr>
              <a:r>
                <a:rPr lang="de-DE" altLang="de-DE" sz="2400"/>
                <a:t>im Zielland:</a:t>
              </a:r>
            </a:p>
            <a:p>
              <a:pPr>
                <a:lnSpc>
                  <a:spcPct val="110000"/>
                </a:lnSpc>
                <a:buFontTx/>
                <a:buChar char="•"/>
              </a:pPr>
              <a:r>
                <a:rPr lang="de-DE" altLang="de-DE" sz="2000"/>
                <a:t> Trends</a:t>
              </a:r>
            </a:p>
            <a:p>
              <a:pPr>
                <a:lnSpc>
                  <a:spcPct val="110000"/>
                </a:lnSpc>
                <a:buFontTx/>
                <a:buChar char="•"/>
              </a:pPr>
              <a:r>
                <a:rPr lang="de-DE" altLang="de-DE" sz="2000"/>
                <a:t> wirtschaftl., rechtl. </a:t>
              </a:r>
            </a:p>
            <a:p>
              <a:pPr>
                <a:lnSpc>
                  <a:spcPct val="110000"/>
                </a:lnSpc>
              </a:pPr>
              <a:r>
                <a:rPr lang="de-DE" altLang="de-DE" sz="2000"/>
                <a:t>Rahmen-</a:t>
              </a:r>
            </a:p>
            <a:p>
              <a:pPr>
                <a:lnSpc>
                  <a:spcPct val="110000"/>
                </a:lnSpc>
              </a:pPr>
              <a:r>
                <a:rPr lang="de-DE" altLang="de-DE" sz="2000"/>
                <a:t>bedingungen</a:t>
              </a:r>
              <a:endParaRPr lang="de-DE" altLang="de-DE" sz="2400"/>
            </a:p>
          </p:txBody>
        </p:sp>
        <p:sp>
          <p:nvSpPr>
            <p:cNvPr id="87064" name="Rectangle 24">
              <a:extLst>
                <a:ext uri="{FF2B5EF4-FFF2-40B4-BE49-F238E27FC236}">
                  <a16:creationId xmlns:a16="http://schemas.microsoft.com/office/drawing/2014/main" id="{CA450968-23CD-BE4A-9DC5-10BE4A695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" y="2564"/>
              <a:ext cx="1481" cy="144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Wettbewerber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Markt-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positionierung</a:t>
              </a:r>
            </a:p>
            <a:p>
              <a:endParaRPr lang="de-DE" altLang="de-DE" sz="2400"/>
            </a:p>
          </p:txBody>
        </p:sp>
        <p:sp>
          <p:nvSpPr>
            <p:cNvPr id="87065" name="Rectangle 25">
              <a:extLst>
                <a:ext uri="{FF2B5EF4-FFF2-40B4-BE49-F238E27FC236}">
                  <a16:creationId xmlns:a16="http://schemas.microsoft.com/office/drawing/2014/main" id="{DB51F29F-6176-5541-BF1E-14E5E668A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" y="2572"/>
              <a:ext cx="1396" cy="143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/>
                <a:t> Außenwahr-</a:t>
              </a:r>
            </a:p>
            <a:p>
              <a:pPr>
                <a:lnSpc>
                  <a:spcPct val="90000"/>
                </a:lnSpc>
              </a:pPr>
              <a:r>
                <a:rPr lang="de-DE" altLang="de-DE" sz="2400"/>
                <a:t>nehmung</a:t>
              </a:r>
            </a:p>
            <a:p>
              <a:pPr>
                <a:lnSpc>
                  <a:spcPct val="90000"/>
                </a:lnSpc>
              </a:pPr>
              <a:endParaRPr lang="de-DE" altLang="de-DE" sz="2400"/>
            </a:p>
            <a:p>
              <a:pPr>
                <a:lnSpc>
                  <a:spcPct val="90000"/>
                </a:lnSpc>
                <a:buFontTx/>
                <a:buChar char="•"/>
              </a:pPr>
              <a:r>
                <a:rPr lang="de-DE" altLang="de-DE" sz="2400">
                  <a:solidFill>
                    <a:schemeClr val="tx2"/>
                  </a:solidFill>
                </a:rPr>
                <a:t> Image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56" grpId="0" animBg="1" autoUpdateAnimBg="0"/>
      <p:bldP spid="8705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38C8F4CA-E6B7-A14C-BFA4-F116B8BEA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BAA964-309A-9E4C-8197-C6B1449E4875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CCFE88DD-DC21-4E4C-8DC4-BA621611D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Partnerwahl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3807719A-83AF-3944-8DF1-1A950616D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0" y="1658938"/>
            <a:ext cx="7104063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Vertrauensentscheidung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88068" name="Picture 4">
            <a:extLst>
              <a:ext uri="{FF2B5EF4-FFF2-40B4-BE49-F238E27FC236}">
                <a16:creationId xmlns:a16="http://schemas.microsoft.com/office/drawing/2014/main" id="{6375D2FE-BD82-6B46-8519-F08E66699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9" name="Rectangle 5">
            <a:extLst>
              <a:ext uri="{FF2B5EF4-FFF2-40B4-BE49-F238E27FC236}">
                <a16:creationId xmlns:a16="http://schemas.microsoft.com/office/drawing/2014/main" id="{ED65B7AD-800B-D84C-B4FE-4B6359319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2636838"/>
            <a:ext cx="4395787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Wirtschaftliche Bonität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F56B575F-557E-A644-A28A-D8495420F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1488" y="2636838"/>
            <a:ext cx="1127125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Ruf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8071" name="Rectangle 7">
            <a:extLst>
              <a:ext uri="{FF2B5EF4-FFF2-40B4-BE49-F238E27FC236}">
                <a16:creationId xmlns:a16="http://schemas.microsoft.com/office/drawing/2014/main" id="{FCE750B1-8700-D240-A3D2-C0009C6A6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3663950"/>
            <a:ext cx="3144838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Privat/Öffentlich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8073" name="Rectangle 9">
            <a:extLst>
              <a:ext uri="{FF2B5EF4-FFF2-40B4-BE49-F238E27FC236}">
                <a16:creationId xmlns:a16="http://schemas.microsoft.com/office/drawing/2014/main" id="{0F0695F6-02B9-5F49-98D9-A30B7C952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5562600"/>
            <a:ext cx="7426325" cy="7667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Entscheidend: wechselseitiger Nutzen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8074" name="AutoShape 10">
            <a:extLst>
              <a:ext uri="{FF2B5EF4-FFF2-40B4-BE49-F238E27FC236}">
                <a16:creationId xmlns:a16="http://schemas.microsoft.com/office/drawing/2014/main" id="{656A9EB8-7992-BC4C-B53B-1C9DEAA8E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4225" y="2771775"/>
            <a:ext cx="469900" cy="484188"/>
          </a:xfrm>
          <a:prstGeom prst="plus">
            <a:avLst>
              <a:gd name="adj" fmla="val 25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5" name="Rectangle 11">
            <a:extLst>
              <a:ext uri="{FF2B5EF4-FFF2-40B4-BE49-F238E27FC236}">
                <a16:creationId xmlns:a16="http://schemas.microsoft.com/office/drawing/2014/main" id="{215F23ED-AF09-434F-9C4E-7A033D10D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4632325"/>
            <a:ext cx="6046787" cy="7794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Schaffung von Rechtssicherheit</a:t>
            </a:r>
          </a:p>
        </p:txBody>
      </p:sp>
      <p:sp>
        <p:nvSpPr>
          <p:cNvPr id="88076" name="Rectangle 12">
            <a:extLst>
              <a:ext uri="{FF2B5EF4-FFF2-40B4-BE49-F238E27FC236}">
                <a16:creationId xmlns:a16="http://schemas.microsoft.com/office/drawing/2014/main" id="{DB988955-375D-1344-AD2D-6C0C64AE6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763" y="3659188"/>
            <a:ext cx="3617912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Symmetrie/Gefälle</a:t>
            </a:r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88067" grpId="0" animBg="1" autoUpdateAnimBg="0"/>
      <p:bldP spid="88069" grpId="0" animBg="1" autoUpdateAnimBg="0"/>
      <p:bldP spid="88070" grpId="0" animBg="1" autoUpdateAnimBg="0"/>
      <p:bldP spid="88071" grpId="0" animBg="1" autoUpdateAnimBg="0"/>
      <p:bldP spid="88073" grpId="0" animBg="1" autoUpdateAnimBg="0"/>
      <p:bldP spid="88075" grpId="0" animBg="1" autoUpdateAnimBg="0"/>
      <p:bldP spid="8807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11881618-2FAB-464C-97A4-D9D6A771B2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C675B0-F75C-EF40-975B-1DF3E0FBE0D4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3B5552E4-BC23-F040-A216-75E093303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Programm-Management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B782B484-5FD3-C64F-B0F3-8940D73C2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75" y="2647950"/>
            <a:ext cx="2205038" cy="977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/>
              <a:t>Dezentral: </a:t>
            </a:r>
          </a:p>
          <a:p>
            <a:pPr algn="ctr"/>
            <a:r>
              <a:rPr lang="de-DE" altLang="de-DE"/>
              <a:t>Champions</a:t>
            </a:r>
            <a:endParaRPr lang="de-DE" altLang="de-DE">
              <a:solidFill>
                <a:schemeClr val="bg1"/>
              </a:solidFill>
            </a:endParaRPr>
          </a:p>
        </p:txBody>
      </p:sp>
      <p:pic>
        <p:nvPicPr>
          <p:cNvPr id="89092" name="Picture 4">
            <a:extLst>
              <a:ext uri="{FF2B5EF4-FFF2-40B4-BE49-F238E27FC236}">
                <a16:creationId xmlns:a16="http://schemas.microsoft.com/office/drawing/2014/main" id="{E590BD56-2583-4142-ADC7-4BBA2D5E7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093" name="Rectangle 5">
            <a:extLst>
              <a:ext uri="{FF2B5EF4-FFF2-40B4-BE49-F238E27FC236}">
                <a16:creationId xmlns:a16="http://schemas.microsoft.com/office/drawing/2014/main" id="{D885DAD3-FEF7-3646-91DB-CC2334D22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338" y="4783138"/>
            <a:ext cx="555625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Zentral: Koordination, </a:t>
            </a:r>
          </a:p>
          <a:p>
            <a:r>
              <a:rPr lang="de-DE" altLang="de-DE"/>
              <a:t>wirtschaftliche und rechtliche </a:t>
            </a:r>
          </a:p>
          <a:p>
            <a:r>
              <a:rPr lang="de-DE" altLang="de-DE"/>
              <a:t>Gesamtverantwortung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9096" name="Rectangle 8">
            <a:extLst>
              <a:ext uri="{FF2B5EF4-FFF2-40B4-BE49-F238E27FC236}">
                <a16:creationId xmlns:a16="http://schemas.microsoft.com/office/drawing/2014/main" id="{8453666E-729A-A441-B829-069E5BF13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1354138"/>
            <a:ext cx="6335712" cy="742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/>
              <a:t>Komplexe Management-Aufgabe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89097" name="AutoShape 9">
            <a:extLst>
              <a:ext uri="{FF2B5EF4-FFF2-40B4-BE49-F238E27FC236}">
                <a16:creationId xmlns:a16="http://schemas.microsoft.com/office/drawing/2014/main" id="{BFB1FB30-DFDF-2942-A0DA-73A3E77F1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100" y="3910013"/>
            <a:ext cx="469900" cy="484187"/>
          </a:xfrm>
          <a:prstGeom prst="plus">
            <a:avLst>
              <a:gd name="adj" fmla="val 25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animBg="1" autoUpdateAnimBg="0"/>
      <p:bldP spid="89093" grpId="0" animBg="1" autoUpdateAnimBg="0"/>
      <p:bldP spid="89096" grpId="0" animBg="1" autoUpdateAnimBg="0"/>
    </p:bldLst>
  </p:timing>
</p:sld>
</file>

<file path=ppt/theme/theme1.xml><?xml version="1.0" encoding="utf-8"?>
<a:theme xmlns:a="http://schemas.openxmlformats.org/drawingml/2006/main" name="Masterfolie">
  <a:themeElements>
    <a:clrScheme name="Masterfolie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Masterfol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>
          <a:outerShdw dist="17961" dir="2700000" algn="ctr" rotWithShape="0">
            <a:schemeClr val="accent1">
              <a:gamma/>
              <a:shade val="60000"/>
              <a:invGamma/>
            </a:schemeClr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>
          <a:outerShdw dist="17961" dir="2700000" algn="ctr" rotWithShape="0">
            <a:schemeClr val="accent1">
              <a:gamma/>
              <a:shade val="60000"/>
              <a:invGamma/>
            </a:schemeClr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aster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fol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folie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folie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G:\Intranet CHE\Master\Masterfolie.ppt</Template>
  <TotalTime>0</TotalTime>
  <Words>405</Words>
  <Application>Microsoft Macintosh PowerPoint</Application>
  <PresentationFormat>Bildschirmpräsentation (4:3)</PresentationFormat>
  <Paragraphs>168</Paragraphs>
  <Slides>18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Times New Roman</vt:lpstr>
      <vt:lpstr>Arial</vt:lpstr>
      <vt:lpstr>Webdings</vt:lpstr>
      <vt:lpstr>Masterfolie</vt:lpstr>
      <vt:lpstr>Microsoft Word-Dokument</vt:lpstr>
      <vt:lpstr>   Spät starten bringt Vorteile: Ausländische Lehren für deutsche Studienexporte  Professor Dr. Detlef Müller-Böling  Bonn, 09. Mai 2001</vt:lpstr>
      <vt:lpstr>Was lernt uns das ... </vt:lpstr>
      <vt:lpstr>Was lernt uns das ...</vt:lpstr>
      <vt:lpstr>5 Knackpunkte</vt:lpstr>
      <vt:lpstr>Strategie</vt:lpstr>
      <vt:lpstr>Vertriebsformen</vt:lpstr>
      <vt:lpstr>Strategie: Faktoren</vt:lpstr>
      <vt:lpstr>Partnerwahl</vt:lpstr>
      <vt:lpstr>Programm-Management</vt:lpstr>
      <vt:lpstr>Programm-Management</vt:lpstr>
      <vt:lpstr>Qualitätssicherung</vt:lpstr>
      <vt:lpstr>Kosten/Finanzierung</vt:lpstr>
      <vt:lpstr>Was bringt uns das ...</vt:lpstr>
      <vt:lpstr>Anknüpfungspunkte </vt:lpstr>
      <vt:lpstr>Lernen, lernen, lernen ...</vt:lpstr>
      <vt:lpstr>Lernen, lernen, lernen ... </vt:lpstr>
      <vt:lpstr>Lernen, lernen, lernen ...</vt:lpstr>
      <vt:lpstr>   Spät starten bringt Vorteile: Ausländische Lehren für deutsche Studienexporte  Professor Dr. Detlef Müller-Böling  Bonn, 11. Mai 2001</vt:lpstr>
    </vt:vector>
  </TitlesOfParts>
  <Company>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Studienführer</dc:title>
  <dc:creator>Detlef Müller-Böling</dc:creator>
  <cp:lastModifiedBy>Detlef Müller-Böling</cp:lastModifiedBy>
  <cp:revision>51</cp:revision>
  <dcterms:created xsi:type="dcterms:W3CDTF">2001-03-14T10:08:21Z</dcterms:created>
  <dcterms:modified xsi:type="dcterms:W3CDTF">2022-01-25T13:09:01Z</dcterms:modified>
</cp:coreProperties>
</file>