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9" r:id="rId1"/>
  </p:sldMasterIdLst>
  <p:notesMasterIdLst>
    <p:notesMasterId r:id="rId19"/>
  </p:notesMasterIdLst>
  <p:sldIdLst>
    <p:sldId id="257" r:id="rId2"/>
    <p:sldId id="285" r:id="rId3"/>
    <p:sldId id="286" r:id="rId4"/>
    <p:sldId id="287" r:id="rId5"/>
    <p:sldId id="288" r:id="rId6"/>
    <p:sldId id="289" r:id="rId7"/>
    <p:sldId id="291" r:id="rId8"/>
    <p:sldId id="292" r:id="rId9"/>
    <p:sldId id="293" r:id="rId10"/>
    <p:sldId id="294" r:id="rId11"/>
    <p:sldId id="281" r:id="rId12"/>
    <p:sldId id="282" r:id="rId13"/>
    <p:sldId id="269" r:id="rId14"/>
    <p:sldId id="260" r:id="rId15"/>
    <p:sldId id="284" r:id="rId16"/>
    <p:sldId id="296" r:id="rId17"/>
    <p:sldId id="295" r:id="rId1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Grid="0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>
      <p:cViewPr>
        <p:scale>
          <a:sx n="75" d="100"/>
          <a:sy n="75" d="100"/>
        </p:scale>
        <p:origin x="-140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0EF52F4-7AC0-594E-A641-372992C104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49DDFC8-94EB-614E-AB50-EE69967654C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7C87108-AD81-A440-9FEF-D9354FADC73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273B536-18E9-3F4F-922C-CA49FE5A09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A53E39F-6160-2746-86D6-15A041B0BD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1AB5712C-F71A-2444-9A0A-34CB629BBB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4112AD65-8378-9C49-992D-D384E0D766A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451D9E-7BE4-E047-8923-881172608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C12C1-64D1-5E4E-A22F-E0111212B21C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510C0E6-4DAE-2149-927F-C45FBB1B35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0E0DAE-74BA-1143-A152-475564AA3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E1859A-7040-5D4E-B1E5-0658E5E64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A4D087-92F8-7044-9C08-030124CE16ED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63490" name="Rectangle 1026">
            <a:extLst>
              <a:ext uri="{FF2B5EF4-FFF2-40B4-BE49-F238E27FC236}">
                <a16:creationId xmlns:a16="http://schemas.microsoft.com/office/drawing/2014/main" id="{D4A23EEC-CB5C-AC47-822F-2253DE7668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1027">
            <a:extLst>
              <a:ext uri="{FF2B5EF4-FFF2-40B4-BE49-F238E27FC236}">
                <a16:creationId xmlns:a16="http://schemas.microsoft.com/office/drawing/2014/main" id="{F75A046B-2F83-3A4D-900B-9D7ECC7FD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773F62-B8B4-664F-A4DE-C3F39659F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1100D-F8E5-2045-A953-26A7D7678D65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8A8AC84A-BCA8-F440-9693-65C6E2EA6F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0588166-39AE-1146-8DCD-A108297BE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E00CE0-201B-8347-B6A4-FF6EF579BA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58229-BA03-1A4C-A8E8-090ECC6E72D6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FC24B370-24B4-9C45-B75A-E341D03299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8D6B1A2-D58C-2549-9B59-EC00AB4733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1FE6E7-E421-AB49-B97B-F340A99A21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298A3-AA9C-4340-8CC1-3F60125C85F9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12019FA-B0F9-E84D-9E04-3616B4CED3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AAD8B1-7918-5B4B-8FA5-7C4DFE184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F984B7-8CDC-3749-96AE-BF10C2336B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1899F-7170-F940-AA7F-9E07D46DC6CC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08D0E776-0DD3-C54C-9031-998FAFE41B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B5EB6DE3-E6D7-2148-9864-D9D918C99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431EC9-E64C-0D43-8E91-3CD66B673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4FDDE-A9E2-A844-8AC2-BD085702C7C2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83970" name="Rectangle 1026">
            <a:extLst>
              <a:ext uri="{FF2B5EF4-FFF2-40B4-BE49-F238E27FC236}">
                <a16:creationId xmlns:a16="http://schemas.microsoft.com/office/drawing/2014/main" id="{426D1936-53A2-154F-8C60-7CB8F99E61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1027">
            <a:extLst>
              <a:ext uri="{FF2B5EF4-FFF2-40B4-BE49-F238E27FC236}">
                <a16:creationId xmlns:a16="http://schemas.microsoft.com/office/drawing/2014/main" id="{19C99CD3-25B6-364B-A7CA-0DCDBFE80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9B728F-6783-5D4F-834E-767394A361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1CCAE-3798-5749-AF18-C9B0F66CEC2A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7A3EACD3-C92F-5346-9AF1-DF75478748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2E7EA2F-CB84-B548-861D-9CFAA0B2D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D57-EFA2-9147-BD4A-8CE1795F0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56E85A7-8518-064B-88D8-927E77A3D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FF34E9-3D07-264E-9476-A1901C08D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ECAAA4-426F-CE4C-967C-A17D69FC3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EBFFBD-7E62-EC47-8AE9-0BC518B8677F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8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66C44-A48E-794B-8F4E-6B0C14D6B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85E2E5C-9AE5-584B-B10E-2E221DC6C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2EB54D-0F9C-D246-BD88-2EF40961C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8CBEF9-D627-1F4C-8AD0-A4C344118F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91D860-C31F-4547-829F-0E5BE0FD039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2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2C2EF8-70EB-EE49-A488-A785655C7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4865E1-E317-9F4A-A646-4F9002334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47EA5C-E91D-0049-86BD-151002232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14041F-5E4D-9342-BEC5-52644EAB0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2A769B-633F-CA41-9F72-9BE2B6274B2E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0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06AC85-0B5F-454F-8BF0-046D9817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6CCDE3-2C3F-4E41-823F-BAEE3DE97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165EA2-9296-EA45-805E-7E752103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4382F8-0820-0C4F-980B-4BE916A83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6594A5-F284-4D43-94CE-8ADAD5ACB785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33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C0AC4-24F2-FB4E-8D35-2DA7E6FA5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04AC5-4A29-E947-80D5-6099F255F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1E5CD-F005-734E-B18E-D61869D41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19E9E1-59FA-7640-B488-AF2C9C2EE9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0F772E-3D4D-444E-9368-5AFD3283BD2C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78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00837B-E6C9-5040-8B47-A50A369C2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7512EB-5645-BF48-8787-479C82E46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381A65-96F9-C147-8567-702354DEF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B78EBA-C6CB-0941-80A1-DAADEFD7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0A8-7A46-844A-9C8B-B7535709E2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1C76FA-E2A3-BD46-A043-BE0FEC1ABD9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0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0DF17-6A6D-9F4B-BF4D-213A8A00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6BEA50-FCA0-CA4C-AAF4-346501ADF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D4C46A-4CE9-7249-9B40-2D372FE6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0F54F6-A529-D84A-B39B-8E371667A3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4583D9C-3C15-4047-AAAC-06F54998E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787CCC1-B2FA-6245-8791-6DEBF0FB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3B57FCD-08ED-834E-9922-2373AB0F6E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FA19F0-FB08-3045-A7FC-845AC7F8C7E7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38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305034-F188-284D-90F2-7CAB0D14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785CFDB-A74D-9646-9AD2-0CFC658B0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4D8A4D-44BA-8F49-90CD-0099A7EF2D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EC0E77-428A-8B41-8B18-91B7DE415D79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69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B3EAF4-7656-8141-81A5-A24B5928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6F3E48D-780C-BC41-84E3-D359EFFD1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110A7D-F343-1942-AC16-300FBAD55761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72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AF18E-CC44-D74E-AC88-ABA7D06D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C3F324-82E3-B046-A6F7-FC33D1D95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05502D-3640-4B4C-9BE9-A46275AC0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3B5182-A99F-1149-9648-875E6334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1FA400-5210-9B4C-9D6F-5C696C01FF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ABB471-6F00-034A-AEB4-E38F8FD26FDD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99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4D5E6-DAF2-024D-B69A-089386222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F8C7A36-152A-4849-92B3-19CC35D40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CDFA51-082F-CB4B-837F-7DA9B9BAF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840EA2-81AF-BF48-82DB-40281421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C1CBEA-A6F9-3449-BAC2-0D34CC095F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1FA4F3-51AA-7E4E-99E3-2AD8832A9BCE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8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583FD35-99E4-7145-84AA-3F001906D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0191D24-D01A-F44D-82C2-E5AC71477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E96DB7EB-9C79-7940-8FF0-FD8C53591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AB40043E-7CFB-9744-8E9F-21D1108C3E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BDC12A7D-23C2-FC49-9F74-174D63E55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A2511B07-E371-CC45-9A31-0BF0629606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0E622C-960C-E746-BC18-BE64539A1E3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51208" name="Text Box 8">
            <a:extLst>
              <a:ext uri="{FF2B5EF4-FFF2-40B4-BE49-F238E27FC236}">
                <a16:creationId xmlns:a16="http://schemas.microsoft.com/office/drawing/2014/main" id="{25515B01-76AB-814F-8BE0-58B75706A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 b="0">
                <a:solidFill>
                  <a:srgbClr val="000000"/>
                </a:solidFill>
              </a:rPr>
              <a:t>www.che.de</a:t>
            </a:r>
            <a:endParaRPr lang="de-DE" altLang="de-DE" sz="1400" b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D4542760-605A-844B-A041-5C4C63A0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5E3CE2C2-7903-A74B-B38E-7B0AE81446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A75D6C-5428-A24F-A1C6-6A26FC0C237A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B92EAF21-E851-5B45-AB9D-0ADF8AC4C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D6C752B-6797-E048-AE7F-2B8094243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>
            <a:extLst>
              <a:ext uri="{FF2B5EF4-FFF2-40B4-BE49-F238E27FC236}">
                <a16:creationId xmlns:a16="http://schemas.microsoft.com/office/drawing/2014/main" id="{9F40ECAC-C82A-0444-9532-7BE3B2288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7772400" cy="1143000"/>
          </a:xfrm>
        </p:spPr>
        <p:txBody>
          <a:bodyPr/>
          <a:lstStyle/>
          <a:p>
            <a:pPr algn="ctr"/>
            <a:br>
              <a:rPr lang="de-DE" altLang="de-DE"/>
            </a:br>
            <a:br>
              <a:rPr lang="de-DE" altLang="de-DE"/>
            </a:br>
            <a:r>
              <a:rPr lang="de-DE" altLang="de-DE"/>
              <a:t>Modelle, Verfahren und Erfahrungen aus Deutschland</a:t>
            </a:r>
            <a:br>
              <a:rPr lang="de-DE" altLang="de-DE"/>
            </a:br>
            <a:r>
              <a:rPr lang="de-DE" altLang="de-DE" sz="4000"/>
              <a:t>Qualität an deutschen Hochschulen</a:t>
            </a:r>
            <a:br>
              <a:rPr lang="de-DE" altLang="de-DE" sz="4000"/>
            </a:br>
            <a:br>
              <a:rPr lang="de-DE" altLang="de-DE"/>
            </a:br>
            <a:r>
              <a:rPr lang="de-DE" altLang="de-DE" sz="3200" b="0"/>
              <a:t>Professor Dr. Detlef Müller-Böling</a:t>
            </a:r>
            <a:br>
              <a:rPr lang="de-DE" altLang="de-DE" sz="3200"/>
            </a:br>
            <a:br>
              <a:rPr lang="de-DE" altLang="de-DE" sz="3200"/>
            </a:br>
            <a:r>
              <a:rPr lang="de-DE" altLang="de-DE" sz="2800"/>
              <a:t>Bern, 17. Mai 2001</a:t>
            </a:r>
            <a:endParaRPr lang="de-DE" altLang="de-DE" sz="20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5F291CD9-67EF-B24A-8E37-1BE8F3ADC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C943DA5C-411E-7949-A4AA-C32208A85A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059D0-E74B-E142-B813-0FB46309201C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65AE3A88-DCE6-7644-B182-ACEAD2191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79876" name="Picture 4">
            <a:extLst>
              <a:ext uri="{FF2B5EF4-FFF2-40B4-BE49-F238E27FC236}">
                <a16:creationId xmlns:a16="http://schemas.microsoft.com/office/drawing/2014/main" id="{8CBFA30E-4201-3E4C-8CEB-2F9135900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4400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79877" name="Picture 5">
            <a:extLst>
              <a:ext uri="{FF2B5EF4-FFF2-40B4-BE49-F238E27FC236}">
                <a16:creationId xmlns:a16="http://schemas.microsoft.com/office/drawing/2014/main" id="{F4DF2F92-12FB-8F4B-BB35-9830C1F87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8" name="Rectangle 6">
            <a:extLst>
              <a:ext uri="{FF2B5EF4-FFF2-40B4-BE49-F238E27FC236}">
                <a16:creationId xmlns:a16="http://schemas.microsoft.com/office/drawing/2014/main" id="{F1F34E59-8981-9D46-B6F4-3C06077EE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197485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initiiert von HRK Anfang 90er Jahre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9879" name="Rectangle 7">
            <a:extLst>
              <a:ext uri="{FF2B5EF4-FFF2-40B4-BE49-F238E27FC236}">
                <a16:creationId xmlns:a16="http://schemas.microsoft.com/office/drawing/2014/main" id="{F907FE94-E3FC-B94D-814A-F4274C21B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299561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Gründungsauftrag für CHE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9880" name="Rectangle 8">
            <a:extLst>
              <a:ext uri="{FF2B5EF4-FFF2-40B4-BE49-F238E27FC236}">
                <a16:creationId xmlns:a16="http://schemas.microsoft.com/office/drawing/2014/main" id="{84ED6D0B-33E6-CB49-852C-1E5548FEB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40163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zuerst mit Stiftung Warentest</a:t>
            </a:r>
          </a:p>
        </p:txBody>
      </p:sp>
      <p:sp>
        <p:nvSpPr>
          <p:cNvPr id="79881" name="Rectangle 9">
            <a:extLst>
              <a:ext uri="{FF2B5EF4-FFF2-40B4-BE49-F238E27FC236}">
                <a16:creationId xmlns:a16="http://schemas.microsoft.com/office/drawing/2014/main" id="{42C7707D-0050-6C44-8883-CF91A90C3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50387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seit 1998 mit Stern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 animBg="1" autoUpdateAnimBg="0"/>
      <p:bldP spid="79879" grpId="0" animBg="1" autoUpdateAnimBg="0"/>
      <p:bldP spid="79880" grpId="0" animBg="1" autoUpdateAnimBg="0"/>
      <p:bldP spid="7988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umsplatzhalter 2">
            <a:extLst>
              <a:ext uri="{FF2B5EF4-FFF2-40B4-BE49-F238E27FC236}">
                <a16:creationId xmlns:a16="http://schemas.microsoft.com/office/drawing/2014/main" id="{BDF0B65E-3907-E041-9F3A-2C47AD45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id="{35856127-3F9A-2349-8111-FAA9529C2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29A50-DADE-484E-AECE-BD518003DDDE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47995A7C-D18B-3C4A-81AC-86F12F06E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62467" name="Picture 3">
            <a:extLst>
              <a:ext uri="{FF2B5EF4-FFF2-40B4-BE49-F238E27FC236}">
                <a16:creationId xmlns:a16="http://schemas.microsoft.com/office/drawing/2014/main" id="{38251800-98FB-8245-80CB-06640EAED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9" name="Rectangle 5">
            <a:extLst>
              <a:ext uri="{FF2B5EF4-FFF2-40B4-BE49-F238E27FC236}">
                <a16:creationId xmlns:a16="http://schemas.microsoft.com/office/drawing/2014/main" id="{ED242AEA-E151-CC4C-820B-5248E4C7B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516813" cy="685800"/>
          </a:xfrm>
        </p:spPr>
        <p:txBody>
          <a:bodyPr/>
          <a:lstStyle/>
          <a:p>
            <a:r>
              <a:rPr lang="de-DE" altLang="de-DE"/>
              <a:t>Gerhard Casper - Stanford: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70CF2961-0FDE-294D-AD5C-9A0B4531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tx2"/>
                </a:solidFill>
              </a:rPr>
              <a:t>Keine Einzelplätze, 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sondern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„Michelinsterne“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206D0CAB-F55C-4446-89BF-14A3DE2A5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5" y="44958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tx2"/>
                </a:solidFill>
              </a:rPr>
              <a:t>Ranggruppen 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Spitze</a:t>
            </a:r>
            <a:r>
              <a:rPr lang="de-DE" altLang="de-DE" sz="2800">
                <a:solidFill>
                  <a:schemeClr val="bg1"/>
                </a:solidFill>
              </a:rPr>
              <a:t>      </a:t>
            </a:r>
            <a:r>
              <a:rPr lang="de-DE" altLang="de-DE" sz="2800">
                <a:solidFill>
                  <a:schemeClr val="tx2"/>
                </a:solidFill>
              </a:rPr>
              <a:t>Mittel</a:t>
            </a:r>
            <a:r>
              <a:rPr lang="de-DE" altLang="de-DE" sz="2800">
                <a:solidFill>
                  <a:schemeClr val="bg1"/>
                </a:solidFill>
              </a:rPr>
              <a:t> 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Schluss</a:t>
            </a:r>
            <a:endParaRPr lang="de-DE" altLang="de-DE" sz="2800">
              <a:solidFill>
                <a:schemeClr val="bg1"/>
              </a:solidFill>
            </a:endParaRPr>
          </a:p>
        </p:txBody>
      </p:sp>
      <p:sp>
        <p:nvSpPr>
          <p:cNvPr id="62472" name="Rectangle 8">
            <a:extLst>
              <a:ext uri="{FF2B5EF4-FFF2-40B4-BE49-F238E27FC236}">
                <a16:creationId xmlns:a16="http://schemas.microsoft.com/office/drawing/2014/main" id="{7A51E2DA-66CA-9447-9D9E-8E3544BDA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 sz="2400" b="0">
              <a:latin typeface="Times New Roman" panose="02020603050405020304" pitchFamily="18" charset="0"/>
            </a:endParaRP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5515B085-7159-D748-8B60-5A8816F82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 sz="2400" b="0">
              <a:latin typeface="Times New Roman" panose="02020603050405020304" pitchFamily="18" charset="0"/>
            </a:endParaRPr>
          </a:p>
        </p:txBody>
      </p:sp>
      <p:sp>
        <p:nvSpPr>
          <p:cNvPr id="62474" name="Rectangle 10">
            <a:extLst>
              <a:ext uri="{FF2B5EF4-FFF2-40B4-BE49-F238E27FC236}">
                <a16:creationId xmlns:a16="http://schemas.microsoft.com/office/drawing/2014/main" id="{FC0A4827-FB1D-1644-B997-89E1E5B20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 sz="2400" b="0">
              <a:latin typeface="Times New Roman" panose="02020603050405020304" pitchFamily="18" charset="0"/>
            </a:endParaRPr>
          </a:p>
        </p:txBody>
      </p:sp>
      <p:sp>
        <p:nvSpPr>
          <p:cNvPr id="62475" name="Rectangle 11">
            <a:extLst>
              <a:ext uri="{FF2B5EF4-FFF2-40B4-BE49-F238E27FC236}">
                <a16:creationId xmlns:a16="http://schemas.microsoft.com/office/drawing/2014/main" id="{27EB3B85-808F-F74B-A974-E73D66A8A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 sz="2400" b="0">
              <a:latin typeface="Times New Roman" panose="02020603050405020304" pitchFamily="18" charset="0"/>
            </a:endParaRPr>
          </a:p>
        </p:txBody>
      </p:sp>
      <p:sp>
        <p:nvSpPr>
          <p:cNvPr id="62476" name="Rectangle 12">
            <a:extLst>
              <a:ext uri="{FF2B5EF4-FFF2-40B4-BE49-F238E27FC236}">
                <a16:creationId xmlns:a16="http://schemas.microsoft.com/office/drawing/2014/main" id="{BA16E2DB-A185-D446-9AB6-ABBB1001E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7975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tx2"/>
                </a:solidFill>
              </a:rPr>
              <a:t>Forschung  &amp; Lehre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falsch</a:t>
            </a:r>
          </a:p>
        </p:txBody>
      </p:sp>
      <p:sp>
        <p:nvSpPr>
          <p:cNvPr id="62477" name="Rectangle 13">
            <a:extLst>
              <a:ext uri="{FF2B5EF4-FFF2-40B4-BE49-F238E27FC236}">
                <a16:creationId xmlns:a16="http://schemas.microsoft.com/office/drawing/2014/main" id="{C59540C7-2E7F-BE4C-96A4-A2A964F82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637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tx2"/>
                </a:solidFill>
              </a:rPr>
              <a:t>Uni-Gesamtrankings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fragwürdig</a:t>
            </a:r>
            <a:endParaRPr lang="de-DE" altLang="de-DE" sz="2400" b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456DA561-D254-2644-9893-DAD132D3E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5" y="307975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tx2"/>
                </a:solidFill>
              </a:rPr>
              <a:t>multidimensionales </a:t>
            </a:r>
          </a:p>
          <a:p>
            <a:r>
              <a:rPr lang="de-DE" altLang="de-DE" sz="2800">
                <a:solidFill>
                  <a:schemeClr val="tx2"/>
                </a:solidFill>
              </a:rPr>
              <a:t>Ranking</a:t>
            </a:r>
          </a:p>
        </p:txBody>
      </p:sp>
      <p:sp>
        <p:nvSpPr>
          <p:cNvPr id="62479" name="Rectangle 15">
            <a:extLst>
              <a:ext uri="{FF2B5EF4-FFF2-40B4-BE49-F238E27FC236}">
                <a16:creationId xmlns:a16="http://schemas.microsoft.com/office/drawing/2014/main" id="{F58BC458-4782-254E-8B94-0BF50AF7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5" y="16637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tx2"/>
                </a:solidFill>
              </a:rPr>
              <a:t>nur fachbezogen</a:t>
            </a:r>
          </a:p>
        </p:txBody>
      </p:sp>
      <p:sp>
        <p:nvSpPr>
          <p:cNvPr id="62480" name="Rectangle 16">
            <a:extLst>
              <a:ext uri="{FF2B5EF4-FFF2-40B4-BE49-F238E27FC236}">
                <a16:creationId xmlns:a16="http://schemas.microsoft.com/office/drawing/2014/main" id="{6A1C0DE4-C540-FF40-B74F-B8FE06A37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0292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62481" name="Rectangle 17">
            <a:extLst>
              <a:ext uri="{FF2B5EF4-FFF2-40B4-BE49-F238E27FC236}">
                <a16:creationId xmlns:a16="http://schemas.microsoft.com/office/drawing/2014/main" id="{93684D9C-599C-3D44-84FA-170B39728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292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62482" name="Rectangle 18">
            <a:extLst>
              <a:ext uri="{FF2B5EF4-FFF2-40B4-BE49-F238E27FC236}">
                <a16:creationId xmlns:a16="http://schemas.microsoft.com/office/drawing/2014/main" id="{ECD83980-721F-9945-97A1-498A8DFDE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4102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nimBg="1" autoUpdateAnimBg="0"/>
      <p:bldP spid="62471" grpId="0" animBg="1" autoUpdateAnimBg="0"/>
      <p:bldP spid="62472" grpId="0" autoUpdateAnimBg="0"/>
      <p:bldP spid="62473" grpId="0" autoUpdateAnimBg="0"/>
      <p:bldP spid="62474" grpId="0" autoUpdateAnimBg="0"/>
      <p:bldP spid="62475" grpId="0" autoUpdateAnimBg="0"/>
      <p:bldP spid="62476" grpId="0" animBg="1" autoUpdateAnimBg="0"/>
      <p:bldP spid="62477" grpId="0" animBg="1" autoUpdateAnimBg="0"/>
      <p:bldP spid="62478" grpId="0" animBg="1" autoUpdateAnimBg="0"/>
      <p:bldP spid="6247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06C19E97-F03E-0642-AEBC-87D25FB52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B80F76F1-0C81-2A49-98D4-3E08296010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DF0FCB-2B0C-5848-8D3F-ECA562110443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64514" name="Text Box 1026">
            <a:extLst>
              <a:ext uri="{FF2B5EF4-FFF2-40B4-BE49-F238E27FC236}">
                <a16:creationId xmlns:a16="http://schemas.microsoft.com/office/drawing/2014/main" id="{615C04DE-F256-BA40-A5D8-31E9F3BF4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64515" name="Picture 1027">
            <a:extLst>
              <a:ext uri="{FF2B5EF4-FFF2-40B4-BE49-F238E27FC236}">
                <a16:creationId xmlns:a16="http://schemas.microsoft.com/office/drawing/2014/main" id="{13979DEA-1777-A343-A962-EA58BBC77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7" name="Rectangle 1029">
            <a:extLst>
              <a:ext uri="{FF2B5EF4-FFF2-40B4-BE49-F238E27FC236}">
                <a16:creationId xmlns:a16="http://schemas.microsoft.com/office/drawing/2014/main" id="{AA79BEC7-16D9-094A-9D64-38F9F8F57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 b="0">
                <a:latin typeface="Times New Roman" panose="02020603050405020304" pitchFamily="18" charset="0"/>
              </a:rPr>
              <a:t> </a:t>
            </a:r>
            <a:r>
              <a:rPr lang="de-DE" altLang="de-DE" sz="3200" b="0"/>
              <a:t>100 Unis und GHS, 109 FHS</a:t>
            </a:r>
            <a:r>
              <a:rPr lang="de-DE" altLang="de-DE" sz="3200" b="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64518" name="Rectangle 1030">
            <a:extLst>
              <a:ext uri="{FF2B5EF4-FFF2-40B4-BE49-F238E27FC236}">
                <a16:creationId xmlns:a16="http://schemas.microsoft.com/office/drawing/2014/main" id="{25663BE4-3AAC-CF47-844D-27A71191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4754563"/>
            <a:ext cx="4473575" cy="533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 b="0">
                <a:latin typeface="Times New Roman" panose="02020603050405020304" pitchFamily="18" charset="0"/>
              </a:rPr>
              <a:t> </a:t>
            </a:r>
            <a:r>
              <a:rPr lang="de-DE" altLang="de-DE" sz="3200" b="0"/>
              <a:t>25 Studiengänge</a:t>
            </a:r>
            <a:endParaRPr lang="de-DE" altLang="de-DE" sz="3200" b="0">
              <a:latin typeface="Times New Roman" panose="02020603050405020304" pitchFamily="18" charset="0"/>
            </a:endParaRPr>
          </a:p>
        </p:txBody>
      </p:sp>
      <p:sp>
        <p:nvSpPr>
          <p:cNvPr id="64519" name="Rectangle 1031">
            <a:extLst>
              <a:ext uri="{FF2B5EF4-FFF2-40B4-BE49-F238E27FC236}">
                <a16:creationId xmlns:a16="http://schemas.microsoft.com/office/drawing/2014/main" id="{D6AE0396-D904-804D-92A2-9E84BBA56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25908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 b="0">
                <a:latin typeface="Times New Roman" panose="02020603050405020304" pitchFamily="18" charset="0"/>
              </a:rPr>
              <a:t> </a:t>
            </a:r>
            <a:r>
              <a:rPr lang="de-DE" altLang="de-DE" sz="3200" b="0"/>
              <a:t>1600 FB, 2700 Studiengänge</a:t>
            </a:r>
            <a:r>
              <a:rPr lang="de-DE" altLang="de-DE" sz="2800" b="0">
                <a:latin typeface="Times New Roman" panose="02020603050405020304" pitchFamily="18" charset="0"/>
              </a:rPr>
              <a:t> </a:t>
            </a:r>
            <a:endParaRPr lang="de-DE" altLang="de-DE" sz="3200" b="0">
              <a:latin typeface="Times New Roman" panose="02020603050405020304" pitchFamily="18" charset="0"/>
            </a:endParaRPr>
          </a:p>
        </p:txBody>
      </p:sp>
      <p:sp>
        <p:nvSpPr>
          <p:cNvPr id="64525" name="Rectangle 1037">
            <a:extLst>
              <a:ext uri="{FF2B5EF4-FFF2-40B4-BE49-F238E27FC236}">
                <a16:creationId xmlns:a16="http://schemas.microsoft.com/office/drawing/2014/main" id="{75FC1CFC-52E6-8C42-9ACB-78F0A034C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36528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 b="0"/>
              <a:t> 70.000 Studis, 9.600 Profs </a:t>
            </a:r>
            <a:endParaRPr lang="de-DE" altLang="de-DE" sz="3200" b="0">
              <a:latin typeface="Times New Roman" panose="02020603050405020304" pitchFamily="18" charset="0"/>
            </a:endParaRPr>
          </a:p>
        </p:txBody>
      </p:sp>
      <p:sp>
        <p:nvSpPr>
          <p:cNvPr id="64529" name="Rectangle 1041">
            <a:extLst>
              <a:ext uri="{FF2B5EF4-FFF2-40B4-BE49-F238E27FC236}">
                <a16:creationId xmlns:a16="http://schemas.microsoft.com/office/drawing/2014/main" id="{885D62F5-E539-E74B-B10F-B97E07BF1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5470525"/>
            <a:ext cx="5637212" cy="1201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 b="0">
                <a:latin typeface="Times New Roman" panose="02020603050405020304" pitchFamily="18" charset="0"/>
              </a:rPr>
              <a:t> </a:t>
            </a:r>
            <a:r>
              <a:rPr lang="de-DE" altLang="de-DE" sz="3200" b="0"/>
              <a:t>alles frei zugänglich unter:</a:t>
            </a:r>
            <a:br>
              <a:rPr lang="de-DE" altLang="de-DE" sz="3200" b="0"/>
            </a:br>
            <a:r>
              <a:rPr lang="de-DE" altLang="de-DE" sz="3200" b="0"/>
              <a:t>www.dashochschulranking.de</a:t>
            </a:r>
            <a:endParaRPr lang="de-DE" altLang="de-DE" sz="3200" b="0">
              <a:latin typeface="Times New Roman" panose="02020603050405020304" pitchFamily="18" charset="0"/>
            </a:endParaRPr>
          </a:p>
        </p:txBody>
      </p:sp>
      <p:grpSp>
        <p:nvGrpSpPr>
          <p:cNvPr id="64534" name="Group 1046">
            <a:extLst>
              <a:ext uri="{FF2B5EF4-FFF2-40B4-BE49-F238E27FC236}">
                <a16:creationId xmlns:a16="http://schemas.microsoft.com/office/drawing/2014/main" id="{55EB87F9-DF79-9A47-AC5F-C470A5EE0A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990600"/>
            <a:chOff x="0" y="0"/>
            <a:chExt cx="4116" cy="624"/>
          </a:xfrm>
        </p:grpSpPr>
        <p:pic>
          <p:nvPicPr>
            <p:cNvPr id="64531" name="Picture 1043">
              <a:extLst>
                <a:ext uri="{FF2B5EF4-FFF2-40B4-BE49-F238E27FC236}">
                  <a16:creationId xmlns:a16="http://schemas.microsoft.com/office/drawing/2014/main" id="{F42E551B-3B37-9D42-B31B-BD27B0DE75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64533" name="Rectangle 1045">
              <a:extLst>
                <a:ext uri="{FF2B5EF4-FFF2-40B4-BE49-F238E27FC236}">
                  <a16:creationId xmlns:a16="http://schemas.microsoft.com/office/drawing/2014/main" id="{6AFCD762-4BB2-7945-943B-5794E021A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0"/>
                <a:t>Fakten </a:t>
              </a:r>
              <a:endParaRPr lang="de-DE" altLang="de-DE" sz="6000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 autoUpdateAnimBg="0"/>
      <p:bldP spid="64518" grpId="0" animBg="1" autoUpdateAnimBg="0"/>
      <p:bldP spid="64519" grpId="0" animBg="1" autoUpdateAnimBg="0"/>
      <p:bldP spid="64525" grpId="0" animBg="1" autoUpdateAnimBg="0"/>
      <p:bldP spid="6452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35E8C2A5-65E3-0E45-9D78-47E5F1BE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F320C49A-AC93-E043-9B09-F768BB264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766F40-2476-094A-B4A3-9C32AD1B312F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8675" name="Text Box 1027">
            <a:extLst>
              <a:ext uri="{FF2B5EF4-FFF2-40B4-BE49-F238E27FC236}">
                <a16:creationId xmlns:a16="http://schemas.microsoft.com/office/drawing/2014/main" id="{3F302465-46CA-5C42-B99F-F8D25C970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28676" name="Picture 1028">
            <a:extLst>
              <a:ext uri="{FF2B5EF4-FFF2-40B4-BE49-F238E27FC236}">
                <a16:creationId xmlns:a16="http://schemas.microsoft.com/office/drawing/2014/main" id="{47B59129-6A0E-D048-B6A8-0DDEDC5A9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9" name="AutoShape 1031">
            <a:extLst>
              <a:ext uri="{FF2B5EF4-FFF2-40B4-BE49-F238E27FC236}">
                <a16:creationId xmlns:a16="http://schemas.microsoft.com/office/drawing/2014/main" id="{E0CA1D7E-C4B5-FF4F-8759-8E8DFCFAB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6383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1998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Wiwi, Chemie</a:t>
            </a:r>
            <a:endParaRPr lang="de-DE" altLang="de-DE" sz="2400" b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0" name="AutoShape 1032">
            <a:extLst>
              <a:ext uri="{FF2B5EF4-FFF2-40B4-BE49-F238E27FC236}">
                <a16:creationId xmlns:a16="http://schemas.microsoft.com/office/drawing/2014/main" id="{C0C00288-E6D3-6A48-957B-CD7B40028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388" y="28702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1999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Jura, Nat.-wiss.</a:t>
            </a:r>
            <a:endParaRPr lang="de-DE" altLang="de-DE" sz="2400" b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1" name="AutoShape 1033">
            <a:extLst>
              <a:ext uri="{FF2B5EF4-FFF2-40B4-BE49-F238E27FC236}">
                <a16:creationId xmlns:a16="http://schemas.microsoft.com/office/drawing/2014/main" id="{15AF7BCF-1CA3-6F41-B663-EEB9AF286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41402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2000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Ing.-wiss.</a:t>
            </a:r>
          </a:p>
        </p:txBody>
      </p:sp>
      <p:sp>
        <p:nvSpPr>
          <p:cNvPr id="28682" name="AutoShape 1034">
            <a:extLst>
              <a:ext uri="{FF2B5EF4-FFF2-40B4-BE49-F238E27FC236}">
                <a16:creationId xmlns:a16="http://schemas.microsoft.com/office/drawing/2014/main" id="{511404B2-54CF-FC4E-8204-3F675A208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4102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2001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Geisteswiss</a:t>
            </a:r>
            <a:r>
              <a:rPr lang="de-DE" altLang="de-DE" sz="2400" b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8683" name="AutoShape 1035">
            <a:extLst>
              <a:ext uri="{FF2B5EF4-FFF2-40B4-BE49-F238E27FC236}">
                <a16:creationId xmlns:a16="http://schemas.microsoft.com/office/drawing/2014/main" id="{50040758-A082-D345-AE89-2FBD37F9F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2002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Wiwi, Jura</a:t>
            </a:r>
          </a:p>
        </p:txBody>
      </p:sp>
      <p:sp>
        <p:nvSpPr>
          <p:cNvPr id="28684" name="AutoShape 1036">
            <a:extLst>
              <a:ext uri="{FF2B5EF4-FFF2-40B4-BE49-F238E27FC236}">
                <a16:creationId xmlns:a16="http://schemas.microsoft.com/office/drawing/2014/main" id="{FC224DAC-6BFC-AD45-BEDF-43ADFCD9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213" y="28321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2003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 Nat.-wiss., Med.</a:t>
            </a:r>
            <a:endParaRPr lang="de-DE" altLang="de-DE" sz="2400" b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5" name="AutoShape 1037">
            <a:extLst>
              <a:ext uri="{FF2B5EF4-FFF2-40B4-BE49-F238E27FC236}">
                <a16:creationId xmlns:a16="http://schemas.microsoft.com/office/drawing/2014/main" id="{F155750F-054F-2245-8C7A-F257ADD53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41021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2004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Ing.-wiss.</a:t>
            </a:r>
          </a:p>
          <a:p>
            <a:pPr algn="ctr"/>
            <a:r>
              <a:rPr lang="de-DE" altLang="de-DE" sz="2400" b="0">
                <a:solidFill>
                  <a:schemeClr val="tx2"/>
                </a:solidFill>
                <a:latin typeface="Times New Roman" panose="02020603050405020304" pitchFamily="18" charset="0"/>
              </a:rPr>
              <a:t>Geisteswiss</a:t>
            </a:r>
            <a:r>
              <a:rPr lang="de-DE" altLang="de-DE" sz="2400" b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28689" name="Group 1041">
            <a:extLst>
              <a:ext uri="{FF2B5EF4-FFF2-40B4-BE49-F238E27FC236}">
                <a16:creationId xmlns:a16="http://schemas.microsoft.com/office/drawing/2014/main" id="{8C04A4B4-0447-B949-B3C9-3C42BF8ADD0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990600"/>
            <a:chOff x="0" y="0"/>
            <a:chExt cx="4116" cy="624"/>
          </a:xfrm>
        </p:grpSpPr>
        <p:pic>
          <p:nvPicPr>
            <p:cNvPr id="28687" name="Picture 1039">
              <a:extLst>
                <a:ext uri="{FF2B5EF4-FFF2-40B4-BE49-F238E27FC236}">
                  <a16:creationId xmlns:a16="http://schemas.microsoft.com/office/drawing/2014/main" id="{7052478C-F5C2-1B46-BA1E-8D2DA920CF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28688" name="Rectangle 1040">
              <a:extLst>
                <a:ext uri="{FF2B5EF4-FFF2-40B4-BE49-F238E27FC236}">
                  <a16:creationId xmlns:a16="http://schemas.microsoft.com/office/drawing/2014/main" id="{23854B1A-29A6-B946-8C87-6128EDAAB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0"/>
                <a:t>Fächer</a:t>
              </a:r>
              <a:endParaRPr lang="de-DE" altLang="de-DE" sz="6000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  <p:bldP spid="28680" grpId="0" animBg="1" autoUpdateAnimBg="0"/>
      <p:bldP spid="28681" grpId="0" animBg="1" autoUpdateAnimBg="0"/>
      <p:bldP spid="28682" grpId="0" animBg="1" autoUpdateAnimBg="0"/>
      <p:bldP spid="28683" grpId="0" animBg="1" autoUpdateAnimBg="0"/>
      <p:bldP spid="28684" grpId="0" animBg="1" autoUpdateAnimBg="0"/>
      <p:bldP spid="2868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960DFC44-14D8-F24B-B7FC-74DE88CE9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C2BB1B18-D8DC-324C-90B7-786ABAB262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10A89D-A419-6844-9253-0EFF9E486A45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920F48B-6F83-9247-B4DF-E4D984958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41408092-137F-D249-BD7F-C61201107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2" name="Rectangle 12">
            <a:extLst>
              <a:ext uri="{FF2B5EF4-FFF2-40B4-BE49-F238E27FC236}">
                <a16:creationId xmlns:a16="http://schemas.microsoft.com/office/drawing/2014/main" id="{07DA8E8A-F9C7-DE45-9457-3DF416064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509905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Stichwort - Suche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7A75400A-222F-4841-AC70-C03D6AF67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1684338"/>
            <a:ext cx="81534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Ranking im Überblick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49DC4BFC-1D6E-7C49-8793-2F4447ED0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2828925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Persönliches Ranking</a:t>
            </a:r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702B7605-C594-244A-8449-78FDD2057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" y="4008438"/>
            <a:ext cx="81534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Hochschulen/Orte</a:t>
            </a:r>
          </a:p>
        </p:txBody>
      </p:sp>
      <p:grpSp>
        <p:nvGrpSpPr>
          <p:cNvPr id="10261" name="Group 21">
            <a:extLst>
              <a:ext uri="{FF2B5EF4-FFF2-40B4-BE49-F238E27FC236}">
                <a16:creationId xmlns:a16="http://schemas.microsoft.com/office/drawing/2014/main" id="{C3102D01-7056-D74A-90EC-DD906522E02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10257" name="Picture 17">
              <a:extLst>
                <a:ext uri="{FF2B5EF4-FFF2-40B4-BE49-F238E27FC236}">
                  <a16:creationId xmlns:a16="http://schemas.microsoft.com/office/drawing/2014/main" id="{53EB6A00-D943-9242-ADEE-11D9A86C90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0260" name="Rectangle 20">
              <a:extLst>
                <a:ext uri="{FF2B5EF4-FFF2-40B4-BE49-F238E27FC236}">
                  <a16:creationId xmlns:a16="http://schemas.microsoft.com/office/drawing/2014/main" id="{437A8832-284D-3348-9682-EE81D4574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4000" b="0"/>
                <a:t>Zugangsmöglichkeiten</a:t>
              </a:r>
              <a:r>
                <a:rPr lang="de-DE" altLang="de-DE" b="0"/>
                <a:t> </a:t>
              </a:r>
              <a:endParaRPr lang="de-DE" altLang="de-DE" sz="6000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 animBg="1" autoUpdateAnimBg="0"/>
      <p:bldP spid="10253" grpId="0" animBg="1" autoUpdateAnimBg="0"/>
      <p:bldP spid="10254" grpId="0" animBg="1" autoUpdateAnimBg="0"/>
      <p:bldP spid="1025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1216261D-5EC1-0048-9CC4-7C2E6FE2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23B1AC27-F2E1-B340-96D7-DA0838E0A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6947E-D39B-BF45-94CF-49E162134EE9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68610" name="Text Box 2">
            <a:extLst>
              <a:ext uri="{FF2B5EF4-FFF2-40B4-BE49-F238E27FC236}">
                <a16:creationId xmlns:a16="http://schemas.microsoft.com/office/drawing/2014/main" id="{71FE0F85-529B-604C-AEE8-D99016E45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68611" name="Picture 3">
            <a:extLst>
              <a:ext uri="{FF2B5EF4-FFF2-40B4-BE49-F238E27FC236}">
                <a16:creationId xmlns:a16="http://schemas.microsoft.com/office/drawing/2014/main" id="{34A4CD5A-EE0E-E345-8F6A-E090DE69B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Rectangle 4">
            <a:extLst>
              <a:ext uri="{FF2B5EF4-FFF2-40B4-BE49-F238E27FC236}">
                <a16:creationId xmlns:a16="http://schemas.microsoft.com/office/drawing/2014/main" id="{2408394F-96F5-3342-AE9C-01989CE71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6 Jahre Entwicklungsarbeit</a:t>
            </a: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A712F7F6-30A6-194B-BAD0-5861ECF59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432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enormer Erfahrungsschatz</a:t>
            </a:r>
          </a:p>
        </p:txBody>
      </p:sp>
      <p:sp>
        <p:nvSpPr>
          <p:cNvPr id="68615" name="Rectangle 7">
            <a:extLst>
              <a:ext uri="{FF2B5EF4-FFF2-40B4-BE49-F238E27FC236}">
                <a16:creationId xmlns:a16="http://schemas.microsoft.com/office/drawing/2014/main" id="{C390DFA8-4138-9644-A18A-BF80FF0A0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862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wachsende Bedeutung</a:t>
            </a:r>
          </a:p>
        </p:txBody>
      </p:sp>
      <p:sp>
        <p:nvSpPr>
          <p:cNvPr id="68616" name="Rectangle 8">
            <a:extLst>
              <a:ext uri="{FF2B5EF4-FFF2-40B4-BE49-F238E27FC236}">
                <a16:creationId xmlns:a16="http://schemas.microsoft.com/office/drawing/2014/main" id="{4DE5EE61-749D-1245-8486-396446EE9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054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/>
              <a:t> Europäisierung?</a:t>
            </a:r>
          </a:p>
        </p:txBody>
      </p:sp>
      <p:grpSp>
        <p:nvGrpSpPr>
          <p:cNvPr id="68618" name="Group 10">
            <a:extLst>
              <a:ext uri="{FF2B5EF4-FFF2-40B4-BE49-F238E27FC236}">
                <a16:creationId xmlns:a16="http://schemas.microsoft.com/office/drawing/2014/main" id="{15F24F84-4EB6-B541-892D-552031EF045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1003300"/>
            <a:chOff x="0" y="0"/>
            <a:chExt cx="4116" cy="632"/>
          </a:xfrm>
        </p:grpSpPr>
        <p:sp>
          <p:nvSpPr>
            <p:cNvPr id="68613" name="Rectangle 5">
              <a:extLst>
                <a:ext uri="{FF2B5EF4-FFF2-40B4-BE49-F238E27FC236}">
                  <a16:creationId xmlns:a16="http://schemas.microsoft.com/office/drawing/2014/main" id="{D993FC8C-9BD4-FA4C-A746-4C53C2845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de-DE" altLang="de-DE" sz="4400" b="0">
                  <a:solidFill>
                    <a:schemeClr val="tx2"/>
                  </a:solidFill>
                </a:rPr>
                <a:t>Perspektive </a:t>
              </a:r>
              <a:endParaRPr lang="de-DE" altLang="de-DE" sz="6000" b="0">
                <a:solidFill>
                  <a:schemeClr val="tx2"/>
                </a:solidFill>
              </a:endParaRPr>
            </a:p>
          </p:txBody>
        </p:sp>
        <p:pic>
          <p:nvPicPr>
            <p:cNvPr id="68617" name="Picture 9">
              <a:extLst>
                <a:ext uri="{FF2B5EF4-FFF2-40B4-BE49-F238E27FC236}">
                  <a16:creationId xmlns:a16="http://schemas.microsoft.com/office/drawing/2014/main" id="{AB4FD2CB-9DB2-ED49-9E64-F4913C38F7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32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 autoUpdateAnimBg="0"/>
      <p:bldP spid="68614" grpId="0" animBg="1" autoUpdateAnimBg="0"/>
      <p:bldP spid="68615" grpId="0" animBg="1" autoUpdateAnimBg="0"/>
      <p:bldP spid="6861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0C000136-98AA-0444-9FBC-BDC7F448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74BE9A26-8056-E843-B285-3968E21914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FD1322-54B6-3746-9DD7-6F65E1A05FC8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2946" name="Text Box 2">
            <a:extLst>
              <a:ext uri="{FF2B5EF4-FFF2-40B4-BE49-F238E27FC236}">
                <a16:creationId xmlns:a16="http://schemas.microsoft.com/office/drawing/2014/main" id="{379A261E-80AD-A743-B8CA-312101D3C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82947" name="Picture 3">
            <a:extLst>
              <a:ext uri="{FF2B5EF4-FFF2-40B4-BE49-F238E27FC236}">
                <a16:creationId xmlns:a16="http://schemas.microsoft.com/office/drawing/2014/main" id="{E30994F5-F1BB-0E47-952C-8461255A8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8" name="Rectangle 4">
            <a:extLst>
              <a:ext uri="{FF2B5EF4-FFF2-40B4-BE49-F238E27FC236}">
                <a16:creationId xmlns:a16="http://schemas.microsoft.com/office/drawing/2014/main" id="{25B6D1D2-056F-3747-8658-EE93C2101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Studierende </a:t>
            </a:r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D8DD3B15-52D0-FE43-9FF6-0E32F180F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0">
                <a:latin typeface="Times New Roman" panose="02020603050405020304" pitchFamily="18" charset="0"/>
              </a:rPr>
              <a:t> </a:t>
            </a:r>
            <a:r>
              <a:rPr lang="de-DE" altLang="de-DE" sz="3600" b="0"/>
              <a:t>30 % orientieren sich </a:t>
            </a:r>
            <a:endParaRPr lang="de-DE" altLang="de-DE" sz="3200" b="0">
              <a:latin typeface="Times New Roman" panose="02020603050405020304" pitchFamily="18" charset="0"/>
            </a:endParaRP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DF0FE044-0170-D940-BBCC-84B6392A0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 b="0"/>
              <a:t>Leistungs-, Karriereorientierte</a:t>
            </a:r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9A95EC21-4E07-C44F-8FB9-DC2C8FCA1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82952" name="Group 8">
            <a:extLst>
              <a:ext uri="{FF2B5EF4-FFF2-40B4-BE49-F238E27FC236}">
                <a16:creationId xmlns:a16="http://schemas.microsoft.com/office/drawing/2014/main" id="{AE168C0A-2549-7649-A850-4F21F985284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82953" name="Picture 9">
              <a:extLst>
                <a:ext uri="{FF2B5EF4-FFF2-40B4-BE49-F238E27FC236}">
                  <a16:creationId xmlns:a16="http://schemas.microsoft.com/office/drawing/2014/main" id="{ED08EC76-16CA-3F41-AE78-FB67B8AA95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82954" name="Rectangle 10">
              <a:extLst>
                <a:ext uri="{FF2B5EF4-FFF2-40B4-BE49-F238E27FC236}">
                  <a16:creationId xmlns:a16="http://schemas.microsoft.com/office/drawing/2014/main" id="{9D5E0764-8B7A-5F48-A345-8B2E4A5AB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4000" b="0"/>
                <a:t>Wirkung</a:t>
              </a:r>
              <a:endParaRPr lang="de-DE" altLang="de-DE" sz="6000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 autoUpdateAnimBg="0"/>
      <p:bldP spid="82949" grpId="0" animBg="1" autoUpdateAnimBg="0"/>
      <p:bldP spid="8295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3740014B-0DB0-5D4C-AD7B-BDCB9E66F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30E55C65-F1BF-0A4D-8FA4-CE6FB26C08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DF3991-9BA4-E648-9F89-7847064749D6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0898" name="Text Box 2">
            <a:extLst>
              <a:ext uri="{FF2B5EF4-FFF2-40B4-BE49-F238E27FC236}">
                <a16:creationId xmlns:a16="http://schemas.microsoft.com/office/drawing/2014/main" id="{741E5527-C81F-A746-A304-E28BB7247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80899" name="Picture 3">
            <a:extLst>
              <a:ext uri="{FF2B5EF4-FFF2-40B4-BE49-F238E27FC236}">
                <a16:creationId xmlns:a16="http://schemas.microsoft.com/office/drawing/2014/main" id="{26767B22-4E56-9F47-996D-73C8AA9DA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3" name="Rectangle 7">
            <a:extLst>
              <a:ext uri="{FF2B5EF4-FFF2-40B4-BE49-F238E27FC236}">
                <a16:creationId xmlns:a16="http://schemas.microsoft.com/office/drawing/2014/main" id="{A7F54CD0-5C76-F94C-9472-4FA82955F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Hochschulen</a:t>
            </a:r>
          </a:p>
        </p:txBody>
      </p:sp>
      <p:sp>
        <p:nvSpPr>
          <p:cNvPr id="80906" name="Rectangle 10">
            <a:extLst>
              <a:ext uri="{FF2B5EF4-FFF2-40B4-BE49-F238E27FC236}">
                <a16:creationId xmlns:a16="http://schemas.microsoft.com/office/drawing/2014/main" id="{7369C6DF-6F86-A047-BB87-51518AF74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0">
                <a:latin typeface="Times New Roman" panose="02020603050405020304" pitchFamily="18" charset="0"/>
              </a:rPr>
              <a:t> </a:t>
            </a:r>
            <a:r>
              <a:rPr lang="de-DE" altLang="de-DE" sz="3600" b="0"/>
              <a:t>Stärken- Schwächenanalyse</a:t>
            </a:r>
            <a:endParaRPr lang="de-DE" altLang="de-DE" sz="3200" b="0">
              <a:latin typeface="Times New Roman" panose="02020603050405020304" pitchFamily="18" charset="0"/>
            </a:endParaRPr>
          </a:p>
        </p:txBody>
      </p:sp>
      <p:sp>
        <p:nvSpPr>
          <p:cNvPr id="80909" name="Rectangle 13">
            <a:extLst>
              <a:ext uri="{FF2B5EF4-FFF2-40B4-BE49-F238E27FC236}">
                <a16:creationId xmlns:a16="http://schemas.microsoft.com/office/drawing/2014/main" id="{6A76E210-69AB-B84A-8A43-413A59721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 b="0"/>
              <a:t>Betriebsvergleich,Benchmarking</a:t>
            </a:r>
          </a:p>
        </p:txBody>
      </p:sp>
      <p:sp>
        <p:nvSpPr>
          <p:cNvPr id="80911" name="Rectangle 15">
            <a:extLst>
              <a:ext uri="{FF2B5EF4-FFF2-40B4-BE49-F238E27FC236}">
                <a16:creationId xmlns:a16="http://schemas.microsoft.com/office/drawing/2014/main" id="{F8F70CE7-8C61-5A4B-A4B8-8911E508E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80912" name="Group 16">
            <a:extLst>
              <a:ext uri="{FF2B5EF4-FFF2-40B4-BE49-F238E27FC236}">
                <a16:creationId xmlns:a16="http://schemas.microsoft.com/office/drawing/2014/main" id="{B2A3C081-F872-A34F-97A6-75588771BB1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80913" name="Picture 17">
              <a:extLst>
                <a:ext uri="{FF2B5EF4-FFF2-40B4-BE49-F238E27FC236}">
                  <a16:creationId xmlns:a16="http://schemas.microsoft.com/office/drawing/2014/main" id="{2B2ABBA5-E123-FD4D-A596-4F4439BBA0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80914" name="Rectangle 18">
              <a:extLst>
                <a:ext uri="{FF2B5EF4-FFF2-40B4-BE49-F238E27FC236}">
                  <a16:creationId xmlns:a16="http://schemas.microsoft.com/office/drawing/2014/main" id="{472EE727-4CF1-E841-B4B2-E7442B770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4000" b="0"/>
                <a:t>Wirkung</a:t>
              </a:r>
              <a:endParaRPr lang="de-DE" altLang="de-DE" sz="6000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3" grpId="0" animBg="1" autoUpdateAnimBg="0"/>
      <p:bldP spid="80906" grpId="0" animBg="1" autoUpdateAnimBg="0"/>
      <p:bldP spid="8090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DAFE6E23-9593-7548-A9AC-6D48476B0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BD1DE4F6-7659-AE41-90F7-BCE068628A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57395-371D-CB47-B83D-E93507794A79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BEEE5172-E22D-2740-B523-A009A2C19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Gedankengang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A8003A5-8042-544F-A437-6107B9D7A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14732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Qualität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99F70594-3482-4242-B298-1306510F0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25098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Herausforderungen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F46688E8-F55B-7946-BCCA-C79BE3A60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45847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hochschulinduzierte Verfahren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C37CADCF-D01C-9F44-A1E3-35276EEBC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56229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Das Hochschulranking</a:t>
            </a:r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B9BD50A8-3E55-3F49-A671-EB74E0D63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5480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staatlich induzierte Verfahren</a:t>
            </a:r>
          </a:p>
        </p:txBody>
      </p:sp>
      <p:pic>
        <p:nvPicPr>
          <p:cNvPr id="70664" name="Picture 8">
            <a:extLst>
              <a:ext uri="{FF2B5EF4-FFF2-40B4-BE49-F238E27FC236}">
                <a16:creationId xmlns:a16="http://schemas.microsoft.com/office/drawing/2014/main" id="{C218F56A-F80F-4943-BA1B-FBEE4E0D8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nimBg="1" autoUpdateAnimBg="0"/>
      <p:bldP spid="70660" grpId="0" animBg="1" autoUpdateAnimBg="0"/>
      <p:bldP spid="70661" grpId="0" animBg="1" autoUpdateAnimBg="0"/>
      <p:bldP spid="70662" grpId="0" animBg="1" autoUpdateAnimBg="0"/>
      <p:bldP spid="7066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C95FE942-67AE-6B43-89E6-DDD58631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BA09D316-1D6A-A149-AF31-C1BAE9633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B2630B-B0A3-8B42-8A16-28ECBBD62BA6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E8BB041-FDB1-A245-BCED-AF8351221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Qualität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F332988-6313-4840-931C-BEA5470F7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14732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Außen- und Innenperspektive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0166B0A7-5C08-F649-B175-2D27C39FB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2433638"/>
            <a:ext cx="3833812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Rechenschaft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F6A201F6-8F17-5B44-9D43-76D80B8DB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3496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Methoden und Verfahren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FBA1848F-BC61-944D-8C61-CC63E412C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2433638"/>
            <a:ext cx="3794125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HS-Entwicklung</a:t>
            </a:r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73A68525-FBA4-DE4B-9B1C-573C194B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4400550"/>
            <a:ext cx="3833812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Rechenschaft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2B5C01D9-7498-CA44-B1BD-86172C81D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4400550"/>
            <a:ext cx="3794125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HS-Entwicklung</a:t>
            </a:r>
          </a:p>
        </p:txBody>
      </p:sp>
      <p:sp>
        <p:nvSpPr>
          <p:cNvPr id="71690" name="Rectangle 10">
            <a:extLst>
              <a:ext uri="{FF2B5EF4-FFF2-40B4-BE49-F238E27FC236}">
                <a16:creationId xmlns:a16="http://schemas.microsoft.com/office/drawing/2014/main" id="{584D565C-9066-CA4F-BE5D-2DAF6D50B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5313363"/>
            <a:ext cx="2997200" cy="6477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Akkreditierung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1691" name="Rectangle 11">
            <a:extLst>
              <a:ext uri="{FF2B5EF4-FFF2-40B4-BE49-F238E27FC236}">
                <a16:creationId xmlns:a16="http://schemas.microsoft.com/office/drawing/2014/main" id="{C2C005D4-2E47-B94C-A45F-BB1F52949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7463" y="5270500"/>
            <a:ext cx="2997200" cy="6477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Peer Review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71692" name="Picture 12">
            <a:extLst>
              <a:ext uri="{FF2B5EF4-FFF2-40B4-BE49-F238E27FC236}">
                <a16:creationId xmlns:a16="http://schemas.microsoft.com/office/drawing/2014/main" id="{68A97CB5-B7AE-A842-901F-129F2330D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nimBg="1" autoUpdateAnimBg="0"/>
      <p:bldP spid="71684" grpId="0" animBg="1" autoUpdateAnimBg="0"/>
      <p:bldP spid="71685" grpId="0" animBg="1" autoUpdateAnimBg="0"/>
      <p:bldP spid="71687" grpId="0" animBg="1" autoUpdateAnimBg="0"/>
      <p:bldP spid="71688" grpId="0" animBg="1" autoUpdateAnimBg="0"/>
      <p:bldP spid="71689" grpId="0" animBg="1" autoUpdateAnimBg="0"/>
      <p:bldP spid="71690" grpId="0" animBg="1" autoUpdateAnimBg="0"/>
      <p:bldP spid="7169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67117B4E-77B5-2042-BCE5-0750BAC78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F5FCBD31-E155-DD41-A7EE-F1313D512E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A7C73E-45A2-774A-8245-90D731D262EC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9B70F8DC-9F92-1B40-9DAF-5EA7568C36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Herausforderung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8DE40B25-A874-2D4C-BADE-E7914E2A3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1266825"/>
            <a:ext cx="12319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Staat</a:t>
            </a: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2D926838-D9A6-EE4A-8ACB-8FBF093AB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2382838"/>
            <a:ext cx="2590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Korporation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191F2446-3C71-2D44-91AF-DC3E8EF35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300" y="3559175"/>
            <a:ext cx="42926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Einzelwissenschaftler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93778B9B-FF64-FD4C-89EB-11550360C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4711700"/>
            <a:ext cx="5470525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Bottom"/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/>
              <a:t>von der individuellen und staatlichen</a:t>
            </a:r>
          </a:p>
          <a:p>
            <a:pPr algn="ctr"/>
            <a:r>
              <a:rPr lang="de-DE" altLang="de-DE" sz="2400"/>
              <a:t>in die korporative Verantwortung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2711" name="AutoShape 7">
            <a:extLst>
              <a:ext uri="{FF2B5EF4-FFF2-40B4-BE49-F238E27FC236}">
                <a16:creationId xmlns:a16="http://schemas.microsoft.com/office/drawing/2014/main" id="{007C00B8-E51D-5C4C-9F60-EAFD04A0A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0450" y="1482725"/>
            <a:ext cx="1397000" cy="1527175"/>
          </a:xfrm>
          <a:prstGeom prst="curvedLeftArrow">
            <a:avLst>
              <a:gd name="adj1" fmla="val 22795"/>
              <a:gd name="adj2" fmla="val 44659"/>
              <a:gd name="adj3" fmla="val 2229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714" name="AutoShape 10">
            <a:extLst>
              <a:ext uri="{FF2B5EF4-FFF2-40B4-BE49-F238E27FC236}">
                <a16:creationId xmlns:a16="http://schemas.microsoft.com/office/drawing/2014/main" id="{F5558A78-C3AD-7741-BA4A-1AE8B64729B6}"/>
              </a:ext>
            </a:extLst>
          </p:cNvPr>
          <p:cNvSpPr>
            <a:spLocks noChangeArrowheads="1"/>
          </p:cNvSpPr>
          <p:nvPr/>
        </p:nvSpPr>
        <p:spPr bwMode="auto">
          <a:xfrm rot="-10758881">
            <a:off x="641350" y="2667000"/>
            <a:ext cx="1397000" cy="1527175"/>
          </a:xfrm>
          <a:prstGeom prst="curvedLeftArrow">
            <a:avLst>
              <a:gd name="adj1" fmla="val 22795"/>
              <a:gd name="adj2" fmla="val 44659"/>
              <a:gd name="adj3" fmla="val 2229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715" name="AutoShape 11">
            <a:extLst>
              <a:ext uri="{FF2B5EF4-FFF2-40B4-BE49-F238E27FC236}">
                <a16:creationId xmlns:a16="http://schemas.microsoft.com/office/drawing/2014/main" id="{933C7B87-8254-5B4D-8FB6-CA15CCDC7362}"/>
              </a:ext>
            </a:extLst>
          </p:cNvPr>
          <p:cNvSpPr>
            <a:spLocks noChangeArrowheads="1"/>
          </p:cNvSpPr>
          <p:nvPr/>
        </p:nvSpPr>
        <p:spPr bwMode="auto">
          <a:xfrm rot="-5821019">
            <a:off x="7085807" y="2642394"/>
            <a:ext cx="1397000" cy="1525587"/>
          </a:xfrm>
          <a:prstGeom prst="curvedUpArrow">
            <a:avLst>
              <a:gd name="adj1" fmla="val 20000"/>
              <a:gd name="adj2" fmla="val 40000"/>
              <a:gd name="adj3" fmla="val 36402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716" name="AutoShape 12">
            <a:extLst>
              <a:ext uri="{FF2B5EF4-FFF2-40B4-BE49-F238E27FC236}">
                <a16:creationId xmlns:a16="http://schemas.microsoft.com/office/drawing/2014/main" id="{D1430A87-0734-5C4D-AE96-85700C60A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1363663"/>
            <a:ext cx="1397000" cy="1525587"/>
          </a:xfrm>
          <a:prstGeom prst="curvedRightArrow">
            <a:avLst>
              <a:gd name="adj1" fmla="val 21841"/>
              <a:gd name="adj2" fmla="val 43682"/>
              <a:gd name="adj3" fmla="val 33333"/>
            </a:avLst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72717" name="Picture 13">
            <a:extLst>
              <a:ext uri="{FF2B5EF4-FFF2-40B4-BE49-F238E27FC236}">
                <a16:creationId xmlns:a16="http://schemas.microsoft.com/office/drawing/2014/main" id="{5946D1DE-D4DA-5447-AEE2-379225729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 autoUpdateAnimBg="0"/>
      <p:bldP spid="72708" grpId="0" animBg="1" autoUpdateAnimBg="0"/>
      <p:bldP spid="72709" grpId="0" animBg="1" autoUpdateAnimBg="0"/>
      <p:bldP spid="7271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7256C957-D0AC-2942-A756-C98C43A3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3DD20BC8-B451-9345-9B86-66C149A205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ECB1A7-1547-7E46-AE8D-99ADCD24E893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3C46C68A-6E0F-344E-8768-3ABE2948D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Herausforderung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6F8917C4-E746-884E-A797-087EE64CF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14732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Qualitätsmanagement ist ...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1B73C955-50AB-5A46-BA03-4ADF3D98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2857500"/>
            <a:ext cx="7558088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... institutionelle Aufgabe der Universität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15E903BA-DBF8-C340-8D1E-EC56B640B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3989388"/>
            <a:ext cx="7558088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... Teil der strategischen Führung</a:t>
            </a:r>
          </a:p>
        </p:txBody>
      </p:sp>
      <p:sp>
        <p:nvSpPr>
          <p:cNvPr id="73735" name="Rectangle 7">
            <a:extLst>
              <a:ext uri="{FF2B5EF4-FFF2-40B4-BE49-F238E27FC236}">
                <a16:creationId xmlns:a16="http://schemas.microsoft.com/office/drawing/2014/main" id="{05BF84CD-8A1D-794D-B33A-06D0F00E8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5121275"/>
            <a:ext cx="7558088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... nicht nur Berufung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73737" name="Picture 9">
            <a:extLst>
              <a:ext uri="{FF2B5EF4-FFF2-40B4-BE49-F238E27FC236}">
                <a16:creationId xmlns:a16="http://schemas.microsoft.com/office/drawing/2014/main" id="{5168DE51-163D-D74A-B7BD-51E0DC088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 autoUpdateAnimBg="0"/>
      <p:bldP spid="73732" grpId="0" animBg="1" autoUpdateAnimBg="0"/>
      <p:bldP spid="73734" grpId="0" animBg="1" autoUpdateAnimBg="0"/>
      <p:bldP spid="7373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E62BF5EF-EF62-EB4E-8903-25798127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BFD3D359-4A37-8340-B11B-88263AB4EE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D5F3BA-F0B8-A14C-BC6F-1326BC93E405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775BFD95-4008-DC4B-A4C8-737CBDE01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73975" cy="990600"/>
          </a:xfrm>
        </p:spPr>
        <p:txBody>
          <a:bodyPr/>
          <a:lstStyle/>
          <a:p>
            <a:r>
              <a:rPr lang="de-DE" altLang="de-DE" sz="4000"/>
              <a:t>staatlich induzierte Verfahren</a:t>
            </a:r>
            <a:endParaRPr lang="de-DE" altLang="de-DE"/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785047BF-B741-8441-9F14-CAC3A9375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0" y="163195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Lehrberichte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4759" name="Rectangle 7">
            <a:extLst>
              <a:ext uri="{FF2B5EF4-FFF2-40B4-BE49-F238E27FC236}">
                <a16:creationId xmlns:a16="http://schemas.microsoft.com/office/drawing/2014/main" id="{7881E4F5-C0BE-BD44-A879-5CA9ED66A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26368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Evaluationsagenturen</a:t>
            </a:r>
          </a:p>
        </p:txBody>
      </p:sp>
      <p:pic>
        <p:nvPicPr>
          <p:cNvPr id="74760" name="Picture 8">
            <a:extLst>
              <a:ext uri="{FF2B5EF4-FFF2-40B4-BE49-F238E27FC236}">
                <a16:creationId xmlns:a16="http://schemas.microsoft.com/office/drawing/2014/main" id="{3681E2FA-D297-A744-AFD7-7C6BC4BC8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61" name="Rectangle 9">
            <a:extLst>
              <a:ext uri="{FF2B5EF4-FFF2-40B4-BE49-F238E27FC236}">
                <a16:creationId xmlns:a16="http://schemas.microsoft.com/office/drawing/2014/main" id="{4E74C1FC-A537-F24E-AE9F-A78069A06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3584575"/>
            <a:ext cx="5399088" cy="792163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Niedersachsen: ZEvA 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4762" name="Rectangle 10">
            <a:extLst>
              <a:ext uri="{FF2B5EF4-FFF2-40B4-BE49-F238E27FC236}">
                <a16:creationId xmlns:a16="http://schemas.microsoft.com/office/drawing/2014/main" id="{497C3A19-14F2-4341-B7AA-5C090CC98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038" y="4559300"/>
            <a:ext cx="5399087" cy="792163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Baden-Württemberg: </a:t>
            </a:r>
          </a:p>
          <a:p>
            <a:r>
              <a:rPr lang="de-DE" altLang="de-DE"/>
              <a:t>Stiftung Evaluationsagentur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4768" name="Rectangle 16">
            <a:extLst>
              <a:ext uri="{FF2B5EF4-FFF2-40B4-BE49-F238E27FC236}">
                <a16:creationId xmlns:a16="http://schemas.microsoft.com/office/drawing/2014/main" id="{D2235CF8-3A90-CD40-BB07-E0836D86C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5586413"/>
            <a:ext cx="7273925" cy="882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Problem: </a:t>
            </a:r>
          </a:p>
          <a:p>
            <a:r>
              <a:rPr lang="de-DE" altLang="de-DE"/>
              <a:t>Pflichtübung, Fremdkörper, Misstrauen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 autoUpdateAnimBg="0"/>
      <p:bldP spid="74759" grpId="0" animBg="1" autoUpdateAnimBg="0"/>
      <p:bldP spid="74761" grpId="0" animBg="1" autoUpdateAnimBg="0"/>
      <p:bldP spid="74762" grpId="0" animBg="1" autoUpdateAnimBg="0"/>
      <p:bldP spid="7476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395FBA7D-BDA4-8A42-B9A8-A77FA4CD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502CB698-A70E-CA42-8D7A-9D193A920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546991-1BFF-1E4E-8318-59B5BDE33AB5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1759766F-4E1E-BA46-83C0-813DC1B1D4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73975" cy="990600"/>
          </a:xfrm>
        </p:spPr>
        <p:txBody>
          <a:bodyPr/>
          <a:lstStyle/>
          <a:p>
            <a:r>
              <a:rPr lang="de-DE" altLang="de-DE" sz="3600"/>
              <a:t>staatlich/hs-induzierte Verfahren</a:t>
            </a:r>
            <a:endParaRPr lang="de-DE" altLang="de-DE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C5DB896-62B9-DD43-B792-038E53E9B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14732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DFG-Forschungsförderung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DD348C4A-B6CC-0E4E-964B-AE096F99B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4669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Akkreditierungsrat</a:t>
            </a:r>
          </a:p>
        </p:txBody>
      </p:sp>
      <p:pic>
        <p:nvPicPr>
          <p:cNvPr id="76806" name="Picture 6">
            <a:extLst>
              <a:ext uri="{FF2B5EF4-FFF2-40B4-BE49-F238E27FC236}">
                <a16:creationId xmlns:a16="http://schemas.microsoft.com/office/drawing/2014/main" id="{E12669ED-65D4-F246-99D9-A9C43919A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7" name="Rectangle 7">
            <a:extLst>
              <a:ext uri="{FF2B5EF4-FFF2-40B4-BE49-F238E27FC236}">
                <a16:creationId xmlns:a16="http://schemas.microsoft.com/office/drawing/2014/main" id="{687685DF-46CF-F841-AA8A-F9D9EE727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3429000"/>
            <a:ext cx="5399087" cy="6477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Akkreditierungsagenturen (5)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6808" name="Rectangle 8">
            <a:extLst>
              <a:ext uri="{FF2B5EF4-FFF2-40B4-BE49-F238E27FC236}">
                <a16:creationId xmlns:a16="http://schemas.microsoft.com/office/drawing/2014/main" id="{99367B20-46F5-E84C-B591-9E8893AF4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413" y="4306888"/>
            <a:ext cx="5399087" cy="6477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BA und MA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6812" name="Rectangle 12">
            <a:extLst>
              <a:ext uri="{FF2B5EF4-FFF2-40B4-BE49-F238E27FC236}">
                <a16:creationId xmlns:a16="http://schemas.microsoft.com/office/drawing/2014/main" id="{F0DB8402-68F3-A74B-803B-6D4833C79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5424488"/>
            <a:ext cx="6024562" cy="882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Problem: </a:t>
            </a:r>
          </a:p>
          <a:p>
            <a:r>
              <a:rPr lang="de-DE" altLang="de-DE"/>
              <a:t>600 BA, MA; 9.000 Studiengänge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 autoUpdateAnimBg="0"/>
      <p:bldP spid="76805" grpId="0" animBg="1" autoUpdateAnimBg="0"/>
      <p:bldP spid="76807" grpId="0" animBg="1" autoUpdateAnimBg="0"/>
      <p:bldP spid="76808" grpId="0" animBg="1" autoUpdateAnimBg="0"/>
      <p:bldP spid="768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A65C9869-BDA5-104F-AC37-E71B1317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47F48617-4945-0E4A-BE84-6357B0575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6A4CEC-1303-E242-B8C2-21C5AB1463D1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35C7F626-E8AD-B04E-8831-F8FE4BB32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73975" cy="990600"/>
          </a:xfrm>
        </p:spPr>
        <p:txBody>
          <a:bodyPr/>
          <a:lstStyle/>
          <a:p>
            <a:r>
              <a:rPr lang="de-DE" altLang="de-DE" sz="4000"/>
              <a:t>hochschulinduzierte Verfahren</a:t>
            </a:r>
            <a:endParaRPr lang="de-DE" altLang="de-DE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C4726703-5EDC-3A4A-B4B6-483B648AF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863" y="5059363"/>
            <a:ext cx="6781800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QS = Evaluation + Zielvereinbarung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1C45C93D-E76E-144D-B8A6-5FDC97246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146208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Evaluation mit peer review</a:t>
            </a:r>
          </a:p>
        </p:txBody>
      </p:sp>
      <p:pic>
        <p:nvPicPr>
          <p:cNvPr id="77829" name="Picture 5">
            <a:extLst>
              <a:ext uri="{FF2B5EF4-FFF2-40B4-BE49-F238E27FC236}">
                <a16:creationId xmlns:a16="http://schemas.microsoft.com/office/drawing/2014/main" id="{8006892F-2258-0D48-AA52-963038C26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30" name="Rectangle 6">
            <a:extLst>
              <a:ext uri="{FF2B5EF4-FFF2-40B4-BE49-F238E27FC236}">
                <a16:creationId xmlns:a16="http://schemas.microsoft.com/office/drawing/2014/main" id="{8857BA21-0BFC-6447-A3CC-4E09BFE41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775" y="2503488"/>
            <a:ext cx="5399088" cy="792162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Nordverbund 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C37D604B-96A8-C24D-8421-CCD84E18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2675" y="3619500"/>
            <a:ext cx="5399088" cy="792163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Universität Dortmund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nimBg="1" autoUpdateAnimBg="0"/>
      <p:bldP spid="77828" grpId="0" animBg="1" autoUpdateAnimBg="0"/>
      <p:bldP spid="77830" grpId="0" animBg="1" autoUpdateAnimBg="0"/>
      <p:bldP spid="7783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171A5C1C-BD22-1940-BE7C-66D004BF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Qualität, 17. Mai 2001</a:t>
            </a:r>
            <a:endParaRPr lang="en-US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696BDB74-C71B-2F48-B9CC-45C3316BFD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BD55D7-CA5F-F84D-A8A8-E3B9F0FE9915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DCB2AD37-6E38-534C-A56A-16F9526B6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96238" cy="990600"/>
          </a:xfrm>
        </p:spPr>
        <p:txBody>
          <a:bodyPr/>
          <a:lstStyle/>
          <a:p>
            <a:r>
              <a:rPr lang="de-DE" altLang="de-DE" sz="4000"/>
              <a:t>hochschulinduzierte Verfahren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2966A222-8048-F645-81B1-0E037D862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14732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Benchmarking Clubs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1B55FF27-0840-3240-AD7F-E9381653C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25098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Studenten- + Alumni-Befragungen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8416C271-AED1-A440-ADA5-34FF03025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638" y="4760913"/>
            <a:ext cx="3317875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Ranking</a:t>
            </a:r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01212485-B8CC-984E-B84B-EE90E4BD5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5480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bibliometrische Verfahren</a:t>
            </a:r>
          </a:p>
        </p:txBody>
      </p:sp>
      <p:pic>
        <p:nvPicPr>
          <p:cNvPr id="78856" name="Picture 8">
            <a:extLst>
              <a:ext uri="{FF2B5EF4-FFF2-40B4-BE49-F238E27FC236}">
                <a16:creationId xmlns:a16="http://schemas.microsoft.com/office/drawing/2014/main" id="{0312E0AF-3B57-5F48-A372-38F916B05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7" name="Picture 9">
            <a:extLst>
              <a:ext uri="{FF2B5EF4-FFF2-40B4-BE49-F238E27FC236}">
                <a16:creationId xmlns:a16="http://schemas.microsoft.com/office/drawing/2014/main" id="{EBEF3033-DD4A-6949-BCEF-B152AC4F1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87875"/>
            <a:ext cx="4356100" cy="209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nimBg="1" autoUpdateAnimBg="0"/>
      <p:bldP spid="78852" grpId="0" animBg="1" autoUpdateAnimBg="0"/>
      <p:bldP spid="78854" grpId="0" animBg="1" autoUpdateAnimBg="0"/>
      <p:bldP spid="78855" grpId="0" animBg="1" autoUpdateAnimBg="0"/>
    </p:bldLst>
  </p:timing>
</p:sld>
</file>

<file path=ppt/theme/theme1.xml><?xml version="1.0" encoding="utf-8"?>
<a:theme xmlns:a="http://schemas.openxmlformats.org/drawingml/2006/main" name="Masterfolie">
  <a:themeElements>
    <a:clrScheme name="Masterfolie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Masterfol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>
          <a:outerShdw dist="17961" dir="2700000" algn="ctr" rotWithShape="0">
            <a:schemeClr val="accent1">
              <a:gamma/>
              <a:shade val="60000"/>
              <a:invGamma/>
            </a:schemeClr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>
          <a:outerShdw dist="17961" dir="2700000" algn="ctr" rotWithShape="0">
            <a:schemeClr val="accent1">
              <a:gamma/>
              <a:shade val="60000"/>
              <a:invGamma/>
            </a:schemeClr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aster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fol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folie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G:\Intranet CHE\Master\Masterfolie.ppt</Template>
  <TotalTime>0</TotalTime>
  <Words>460</Words>
  <Application>Microsoft Macintosh PowerPoint</Application>
  <PresentationFormat>Bildschirmpräsentation (4:3)</PresentationFormat>
  <Paragraphs>158</Paragraphs>
  <Slides>17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Webdings</vt:lpstr>
      <vt:lpstr>Wingdings</vt:lpstr>
      <vt:lpstr>Masterfolie</vt:lpstr>
      <vt:lpstr>  Modelle, Verfahren und Erfahrungen aus Deutschland Qualität an deutschen Hochschulen  Professor Dr. Detlef Müller-Böling  Bern, 17. Mai 2001</vt:lpstr>
      <vt:lpstr>Gedankengang</vt:lpstr>
      <vt:lpstr>Qualität</vt:lpstr>
      <vt:lpstr>Herausforderung</vt:lpstr>
      <vt:lpstr>Herausforderung</vt:lpstr>
      <vt:lpstr>staatlich induzierte Verfahren</vt:lpstr>
      <vt:lpstr>staatlich/hs-induzierte Verfahren</vt:lpstr>
      <vt:lpstr>hochschulinduzierte Verfahren</vt:lpstr>
      <vt:lpstr>hochschulinduzierte Verfahren</vt:lpstr>
      <vt:lpstr>PowerPoint-Präsentation</vt:lpstr>
      <vt:lpstr>Gerhard Casper - Stanford: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Studienführer</dc:title>
  <dc:creator>Detlef Müller-Böling</dc:creator>
  <cp:lastModifiedBy>Detlef Müller-Böling</cp:lastModifiedBy>
  <cp:revision>25</cp:revision>
  <dcterms:created xsi:type="dcterms:W3CDTF">2001-03-14T10:08:21Z</dcterms:created>
  <dcterms:modified xsi:type="dcterms:W3CDTF">2022-01-18T11:27:28Z</dcterms:modified>
</cp:coreProperties>
</file>