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0" r:id="rId1"/>
  </p:sldMasterIdLst>
  <p:notesMasterIdLst>
    <p:notesMasterId r:id="rId19"/>
  </p:notesMasterIdLst>
  <p:sldIdLst>
    <p:sldId id="322" r:id="rId2"/>
    <p:sldId id="335" r:id="rId3"/>
    <p:sldId id="331" r:id="rId4"/>
    <p:sldId id="334" r:id="rId5"/>
    <p:sldId id="323" r:id="rId6"/>
    <p:sldId id="324" r:id="rId7"/>
    <p:sldId id="325" r:id="rId8"/>
    <p:sldId id="326" r:id="rId9"/>
    <p:sldId id="327" r:id="rId10"/>
    <p:sldId id="328" r:id="rId11"/>
    <p:sldId id="333" r:id="rId12"/>
    <p:sldId id="293" r:id="rId13"/>
    <p:sldId id="332" r:id="rId14"/>
    <p:sldId id="330" r:id="rId15"/>
    <p:sldId id="336" r:id="rId16"/>
    <p:sldId id="338" r:id="rId17"/>
    <p:sldId id="339" r:id="rId18"/>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106" d="100"/>
          <a:sy n="106" d="100"/>
        </p:scale>
        <p:origin x="180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864" y="21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424AD35-3385-E14D-8BE6-8A5D3C933AF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3315" name="Rectangle 3">
            <a:extLst>
              <a:ext uri="{FF2B5EF4-FFF2-40B4-BE49-F238E27FC236}">
                <a16:creationId xmlns:a16="http://schemas.microsoft.com/office/drawing/2014/main" id="{2B53D4A8-2D87-B746-9199-3408AA29F6F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3316" name="Rectangle 4">
            <a:extLst>
              <a:ext uri="{FF2B5EF4-FFF2-40B4-BE49-F238E27FC236}">
                <a16:creationId xmlns:a16="http://schemas.microsoft.com/office/drawing/2014/main" id="{5FD21832-5F2F-9B40-B817-1D23F9F29C39}"/>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id="{F47EB8A8-E394-9042-8170-D1A399830F91}"/>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3318" name="Rectangle 6">
            <a:extLst>
              <a:ext uri="{FF2B5EF4-FFF2-40B4-BE49-F238E27FC236}">
                <a16:creationId xmlns:a16="http://schemas.microsoft.com/office/drawing/2014/main" id="{87C20CA3-1E32-7641-B4F4-D52A4C371F43}"/>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3319" name="Rectangle 7">
            <a:extLst>
              <a:ext uri="{FF2B5EF4-FFF2-40B4-BE49-F238E27FC236}">
                <a16:creationId xmlns:a16="http://schemas.microsoft.com/office/drawing/2014/main" id="{161804E6-7AE1-E043-9AA6-508BCF40D76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5A876BD-B433-1D4C-AA60-B602D4B1FD87}"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70AC56-CDAD-CA4A-9995-E6B9665888D2}"/>
              </a:ext>
            </a:extLst>
          </p:cNvPr>
          <p:cNvSpPr>
            <a:spLocks noGrp="1" noChangeArrowheads="1"/>
          </p:cNvSpPr>
          <p:nvPr>
            <p:ph type="sldNum" sz="quarter" idx="5"/>
          </p:nvPr>
        </p:nvSpPr>
        <p:spPr>
          <a:ln/>
        </p:spPr>
        <p:txBody>
          <a:bodyPr/>
          <a:lstStyle/>
          <a:p>
            <a:fld id="{2637C420-2718-6742-A746-E383CFF10E46}" type="slidenum">
              <a:rPr lang="de-DE" altLang="de-DE"/>
              <a:pPr/>
              <a:t>1</a:t>
            </a:fld>
            <a:endParaRPr lang="de-DE" altLang="de-DE"/>
          </a:p>
        </p:txBody>
      </p:sp>
      <p:sp>
        <p:nvSpPr>
          <p:cNvPr id="134146" name="Rectangle 2">
            <a:extLst>
              <a:ext uri="{FF2B5EF4-FFF2-40B4-BE49-F238E27FC236}">
                <a16:creationId xmlns:a16="http://schemas.microsoft.com/office/drawing/2014/main" id="{E0AE3F4A-1221-DF4A-922E-7FBAD140BE6F}"/>
              </a:ext>
            </a:extLst>
          </p:cNvPr>
          <p:cNvSpPr>
            <a:spLocks noChangeArrowheads="1" noTextEdit="1"/>
          </p:cNvSpPr>
          <p:nvPr>
            <p:ph type="sldImg"/>
          </p:nvPr>
        </p:nvSpPr>
        <p:spPr>
          <a:ln/>
        </p:spPr>
      </p:sp>
      <p:sp>
        <p:nvSpPr>
          <p:cNvPr id="134147" name="Rectangle 3">
            <a:extLst>
              <a:ext uri="{FF2B5EF4-FFF2-40B4-BE49-F238E27FC236}">
                <a16:creationId xmlns:a16="http://schemas.microsoft.com/office/drawing/2014/main" id="{D7DDD999-FA14-9341-8D94-49CF89268A32}"/>
              </a:ext>
            </a:extLst>
          </p:cNvPr>
          <p:cNvSpPr>
            <a:spLocks noGrp="1" noChangeArrowheads="1"/>
          </p:cNvSpPr>
          <p:nvPr>
            <p:ph type="body" idx="1"/>
          </p:nvPr>
        </p:nvSpPr>
        <p:spPr/>
        <p:txBody>
          <a:bodyPr/>
          <a:lstStyle/>
          <a:p>
            <a:pPr algn="just"/>
            <a:r>
              <a:rPr lang="de-DE" altLang="de-DE"/>
              <a:t>Der Reformzug an deutschen Hochschulen ist ins Rollen gekommen und wird nicht mehr zu bremsen sein – das ist die erfreuliche Botschaft der diesjährigen best practice-Ausschreibung des CHE. </a:t>
            </a:r>
          </a:p>
          <a:p>
            <a:pPr algn="just"/>
            <a:r>
              <a:rPr lang="de-DE" altLang="de-DE"/>
              <a:t>Reformen in den Hochschulen sind mittlerweile eine wirkliche Massenbewegung geworden. Es haben sich insgesamt 15 Hochschulen beteiligt, darunter viele, die beachtenswertes vorzuzeigen haben. Es ist in den Hochschulen sehr viel Kreativität vorhanden, aus ihrer spezifischen Situation Veränderungen in Angriff zu nehmen. Entsprechend vielfältig sind die Reformvorhaben in ihren Ausgangspunkten und ihrer Schwerpunktsetzung.. Eine nicht geringe Zahl deutscher Hochschulen begreift sich inzwischen als Reformhochschulen und ist mit Recht stolz auf die Veränderungsprozesse, die sie in Gang bringen konnten. Dementsprechend haben sich die Hochschulen an der Spitze auch ein dichtes Rennen geliefert. </a:t>
            </a:r>
          </a:p>
          <a:p>
            <a:pPr algn="just"/>
            <a:r>
              <a:rPr lang="de-DE" altLang="de-DE"/>
              <a:t>Das CHE vergibt seit dem Jahr 2000 jährlich die Auszeichnung best practice Hochschule an jeweils eine Fachhochschule und eine Universität, denen es auf besonders vorbildliche Weise gelungen ist, einen umfassenden Reformprozess einzuleiten und Reformmaßnahmen in allen Bereichen der Hochschule zu einem Gesamtkunstwerk zu verknüpfen. </a:t>
            </a:r>
          </a:p>
          <a:p>
            <a:pPr algn="just"/>
            <a:r>
              <a:rPr lang="de-DE" altLang="de-DE"/>
              <a:t>Im Jahr 2001 ist dies für die Fachhochschulen </a:t>
            </a:r>
          </a:p>
          <a:p>
            <a:pPr algn="just"/>
            <a:endParaRPr lang="de-DE" altLang="de-DE"/>
          </a:p>
          <a:p>
            <a:pPr algn="ctr"/>
            <a:r>
              <a:rPr lang="de-DE" altLang="de-DE"/>
              <a:t>die FHTW Berlin.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05B223-22A6-774A-B42D-C8A7B1485893}"/>
              </a:ext>
            </a:extLst>
          </p:cNvPr>
          <p:cNvSpPr>
            <a:spLocks noGrp="1" noChangeArrowheads="1"/>
          </p:cNvSpPr>
          <p:nvPr>
            <p:ph type="sldNum" sz="quarter" idx="5"/>
          </p:nvPr>
        </p:nvSpPr>
        <p:spPr>
          <a:ln/>
        </p:spPr>
        <p:txBody>
          <a:bodyPr/>
          <a:lstStyle/>
          <a:p>
            <a:fld id="{D2894368-2C55-8A43-94CF-4E5B0F0BF955}" type="slidenum">
              <a:rPr lang="de-DE" altLang="de-DE"/>
              <a:pPr/>
              <a:t>10</a:t>
            </a:fld>
            <a:endParaRPr lang="de-DE" altLang="de-DE"/>
          </a:p>
        </p:txBody>
      </p:sp>
      <p:sp>
        <p:nvSpPr>
          <p:cNvPr id="146434" name="Rectangle 2">
            <a:extLst>
              <a:ext uri="{FF2B5EF4-FFF2-40B4-BE49-F238E27FC236}">
                <a16:creationId xmlns:a16="http://schemas.microsoft.com/office/drawing/2014/main" id="{5E4AF077-0429-EE40-AFBB-B2A02160FD0D}"/>
              </a:ext>
            </a:extLst>
          </p:cNvPr>
          <p:cNvSpPr>
            <a:spLocks noChangeArrowheads="1" noTextEdit="1"/>
          </p:cNvSpPr>
          <p:nvPr>
            <p:ph type="sldImg"/>
          </p:nvPr>
        </p:nvSpPr>
        <p:spPr>
          <a:ln/>
        </p:spPr>
      </p:sp>
      <p:sp>
        <p:nvSpPr>
          <p:cNvPr id="146435" name="Rectangle 3">
            <a:extLst>
              <a:ext uri="{FF2B5EF4-FFF2-40B4-BE49-F238E27FC236}">
                <a16:creationId xmlns:a16="http://schemas.microsoft.com/office/drawing/2014/main" id="{CE6CE442-464E-0546-A29A-DA7B234B07B1}"/>
              </a:ext>
            </a:extLst>
          </p:cNvPr>
          <p:cNvSpPr>
            <a:spLocks noGrp="1" noChangeArrowheads="1"/>
          </p:cNvSpPr>
          <p:nvPr>
            <p:ph type="body" idx="1"/>
          </p:nvPr>
        </p:nvSpPr>
        <p:spPr/>
        <p:txBody>
          <a:bodyPr/>
          <a:lstStyle/>
          <a:p>
            <a:pPr>
              <a:buFont typeface="Symbol" pitchFamily="2" charset="2"/>
              <a:buNone/>
            </a:pPr>
            <a:r>
              <a:rPr lang="de-DE" altLang="de-DE"/>
              <a:t>Die FHTW baut </a:t>
            </a:r>
            <a:r>
              <a:rPr lang="de-DE" altLang="de-DE" b="1"/>
              <a:t>ihre Studiengänge konsequent zu Bachelor- und Masterstudiengängen</a:t>
            </a:r>
            <a:r>
              <a:rPr lang="de-DE" altLang="de-DE"/>
              <a:t> um </a:t>
            </a:r>
            <a:r>
              <a:rPr lang="de-DE" altLang="de-DE" b="1"/>
              <a:t>(klick),</a:t>
            </a:r>
            <a:r>
              <a:rPr lang="de-DE" altLang="de-DE"/>
              <a:t> verbunden mit der Modularisierung der Inhalte und der Schaffung von mehr Flexibilität in der Zusammenstellung. </a:t>
            </a:r>
          </a:p>
          <a:p>
            <a:pPr>
              <a:buFont typeface="Symbol" pitchFamily="2" charset="2"/>
              <a:buNone/>
            </a:pPr>
            <a:r>
              <a:rPr lang="de-DE" altLang="de-DE"/>
              <a:t>Hierzu hat sie ein Konzept “Zur Internationalisierung des Studienangebotes – Einführung von BA und MA Studiengängen an der FHTW” verabschiedet.</a:t>
            </a:r>
          </a:p>
          <a:p>
            <a:pPr>
              <a:buFont typeface="Symbol" pitchFamily="2" charset="2"/>
              <a:buNone/>
            </a:pPr>
            <a:r>
              <a:rPr lang="de-DE" altLang="de-DE"/>
              <a:t>Besonderes Gewicht legt sie auf die </a:t>
            </a:r>
            <a:r>
              <a:rPr lang="de-DE" altLang="de-DE" b="1"/>
              <a:t>Vermittlung europaorientierten Wissens durch Projekte mit europäischen Partnerhochschulen (klick).</a:t>
            </a:r>
            <a:endParaRPr lang="de-DE" altLang="de-DE"/>
          </a:p>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487ED5-7845-C54F-AAFB-E525909424CB}"/>
              </a:ext>
            </a:extLst>
          </p:cNvPr>
          <p:cNvSpPr>
            <a:spLocks noGrp="1" noChangeArrowheads="1"/>
          </p:cNvSpPr>
          <p:nvPr>
            <p:ph type="sldNum" sz="quarter" idx="5"/>
          </p:nvPr>
        </p:nvSpPr>
        <p:spPr>
          <a:ln/>
        </p:spPr>
        <p:txBody>
          <a:bodyPr/>
          <a:lstStyle/>
          <a:p>
            <a:fld id="{447311AA-7E57-F54A-9164-E37E74BB85FA}" type="slidenum">
              <a:rPr lang="de-DE" altLang="de-DE"/>
              <a:pPr/>
              <a:t>11</a:t>
            </a:fld>
            <a:endParaRPr lang="de-DE" altLang="de-DE"/>
          </a:p>
        </p:txBody>
      </p:sp>
      <p:sp>
        <p:nvSpPr>
          <p:cNvPr id="158722" name="Rectangle 2">
            <a:extLst>
              <a:ext uri="{FF2B5EF4-FFF2-40B4-BE49-F238E27FC236}">
                <a16:creationId xmlns:a16="http://schemas.microsoft.com/office/drawing/2014/main" id="{5D8DF235-7305-914E-85D8-42664454AA39}"/>
              </a:ext>
            </a:extLst>
          </p:cNvPr>
          <p:cNvSpPr>
            <a:spLocks noChangeArrowheads="1" noTextEdit="1"/>
          </p:cNvSpPr>
          <p:nvPr>
            <p:ph type="sldImg"/>
          </p:nvPr>
        </p:nvSpPr>
        <p:spPr>
          <a:ln/>
        </p:spPr>
      </p:sp>
      <p:sp>
        <p:nvSpPr>
          <p:cNvPr id="158723" name="Rectangle 3">
            <a:extLst>
              <a:ext uri="{FF2B5EF4-FFF2-40B4-BE49-F238E27FC236}">
                <a16:creationId xmlns:a16="http://schemas.microsoft.com/office/drawing/2014/main" id="{A6BB30CB-F934-744B-9EB1-FA312A166E8D}"/>
              </a:ext>
            </a:extLst>
          </p:cNvPr>
          <p:cNvSpPr>
            <a:spLocks noGrp="1" noChangeArrowheads="1"/>
          </p:cNvSpPr>
          <p:nvPr>
            <p:ph type="body" idx="1"/>
          </p:nvPr>
        </p:nvSpPr>
        <p:spPr/>
        <p:txBody>
          <a:bodyPr/>
          <a:lstStyle/>
          <a:p>
            <a:pPr algn="just">
              <a:buFont typeface="Symbol" pitchFamily="2" charset="2"/>
              <a:buNone/>
            </a:pPr>
            <a:r>
              <a:rPr lang="de-DE" altLang="de-DE"/>
              <a:t>Die FHTW gibt ihren </a:t>
            </a:r>
            <a:r>
              <a:rPr lang="de-DE" altLang="de-DE" b="1"/>
              <a:t>Hochschullehrer</a:t>
            </a:r>
            <a:r>
              <a:rPr lang="de-DE" altLang="de-DE"/>
              <a:t>n besondere Hilfestellung, in dem sie sie im Einsatz von Multimedia und neuen interaktiven Lehrmethoden schult </a:t>
            </a:r>
            <a:r>
              <a:rPr lang="de-DE" altLang="de-DE" b="1"/>
              <a:t>(klick).</a:t>
            </a:r>
          </a:p>
          <a:p>
            <a:pPr algn="just">
              <a:buFont typeface="Symbol" pitchFamily="2" charset="2"/>
              <a:buNone/>
            </a:pPr>
            <a:endParaRPr lang="de-DE" altLang="de-DE" b="1"/>
          </a:p>
          <a:p>
            <a:pPr algn="just">
              <a:buFont typeface="Symbol" pitchFamily="2" charset="2"/>
              <a:buNone/>
            </a:pPr>
            <a:r>
              <a:rPr lang="de-DE" altLang="de-DE"/>
              <a:t>Durch die Umwandlung einer Stabsstelle in ein interdisziplinäres und fachbereichsübergreifendes </a:t>
            </a:r>
            <a:r>
              <a:rPr lang="de-DE" altLang="de-DE" b="1"/>
              <a:t>Zentralinstitut für Fernstudien und Weiterbildung (klick)</a:t>
            </a:r>
            <a:r>
              <a:rPr lang="de-DE" altLang="de-DE"/>
              <a:t> trägt die FHTW des wachsenden Bedeutung des lebenslangen Lernens Rechnung. </a:t>
            </a:r>
          </a:p>
          <a:p>
            <a:pPr algn="just">
              <a:buFont typeface="Symbol" pitchFamily="2" charset="2"/>
              <a:buNone/>
            </a:pPr>
            <a:endParaRPr lang="de-DE" altLang="de-DE"/>
          </a:p>
          <a:p>
            <a:pPr algn="just">
              <a:buFont typeface="Symbol" pitchFamily="2" charset="2"/>
              <a:buNone/>
            </a:pPr>
            <a:r>
              <a:rPr lang="de-DE" altLang="de-DE"/>
              <a:t>Die FHTW Berlin ist Mitbegründerin der </a:t>
            </a:r>
            <a:r>
              <a:rPr lang="de-DE" altLang="de-DE" b="1"/>
              <a:t>Multi-Media-Hochschulservie GmbH</a:t>
            </a:r>
            <a:r>
              <a:rPr lang="de-DE" altLang="de-DE"/>
              <a:t> </a:t>
            </a:r>
            <a:r>
              <a:rPr lang="de-DE" altLang="de-DE" b="1"/>
              <a:t>(klick)</a:t>
            </a:r>
            <a:r>
              <a:rPr lang="de-DE" altLang="de-DE"/>
              <a:t> der Berliner Hochschulen für die gemeinsame Produktion und den gemeinsamen Vertrieb von Multi-Media-Angeboten in der Lehre.</a:t>
            </a:r>
          </a:p>
          <a:p>
            <a:pPr algn="just">
              <a:buFont typeface="Symbol" pitchFamily="2" charset="2"/>
              <a:buNone/>
            </a:pPr>
            <a:endParaRPr lang="de-DE" altLang="de-DE"/>
          </a:p>
          <a:p>
            <a:pPr algn="just">
              <a:buFont typeface="Symbol" pitchFamily="2" charset="2"/>
              <a:buNone/>
            </a:pPr>
            <a:endParaRPr lang="de-DE" altLang="de-DE"/>
          </a:p>
          <a:p>
            <a:pPr>
              <a:buFontTx/>
              <a:buChar char="•"/>
            </a:pPr>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559DBF-9FF1-A64F-B2C2-E7FD7C42FBA0}"/>
              </a:ext>
            </a:extLst>
          </p:cNvPr>
          <p:cNvSpPr>
            <a:spLocks noGrp="1" noChangeArrowheads="1"/>
          </p:cNvSpPr>
          <p:nvPr>
            <p:ph type="sldNum" sz="quarter" idx="5"/>
          </p:nvPr>
        </p:nvSpPr>
        <p:spPr>
          <a:ln/>
        </p:spPr>
        <p:txBody>
          <a:bodyPr/>
          <a:lstStyle/>
          <a:p>
            <a:fld id="{941269F2-553E-E549-920F-0F29FBB55E68}" type="slidenum">
              <a:rPr lang="de-DE" altLang="de-DE"/>
              <a:pPr/>
              <a:t>12</a:t>
            </a:fld>
            <a:endParaRPr lang="de-DE" altLang="de-DE"/>
          </a:p>
        </p:txBody>
      </p:sp>
      <p:sp>
        <p:nvSpPr>
          <p:cNvPr id="54274" name="Rectangle 1026">
            <a:extLst>
              <a:ext uri="{FF2B5EF4-FFF2-40B4-BE49-F238E27FC236}">
                <a16:creationId xmlns:a16="http://schemas.microsoft.com/office/drawing/2014/main" id="{50564AA5-FCF6-114B-B257-884410C60F1E}"/>
              </a:ext>
            </a:extLst>
          </p:cNvPr>
          <p:cNvSpPr>
            <a:spLocks noChangeArrowheads="1" noTextEdit="1"/>
          </p:cNvSpPr>
          <p:nvPr>
            <p:ph type="sldImg"/>
          </p:nvPr>
        </p:nvSpPr>
        <p:spPr>
          <a:ln/>
        </p:spPr>
      </p:sp>
      <p:sp>
        <p:nvSpPr>
          <p:cNvPr id="54275" name="Rectangle 1027">
            <a:extLst>
              <a:ext uri="{FF2B5EF4-FFF2-40B4-BE49-F238E27FC236}">
                <a16:creationId xmlns:a16="http://schemas.microsoft.com/office/drawing/2014/main" id="{227A2E00-80A3-214F-A8F0-0DF31FEB8950}"/>
              </a:ext>
            </a:extLst>
          </p:cNvPr>
          <p:cNvSpPr>
            <a:spLocks noGrp="1" noChangeArrowheads="1"/>
          </p:cNvSpPr>
          <p:nvPr>
            <p:ph type="body" idx="1"/>
          </p:nvPr>
        </p:nvSpPr>
        <p:spPr/>
        <p:txBody>
          <a:bodyPr/>
          <a:lstStyle/>
          <a:p>
            <a:r>
              <a:rPr lang="de-DE" altLang="de-DE"/>
              <a:t>Der von der FHTW eingeleitete Reformprozess besticht durch das </a:t>
            </a:r>
            <a:r>
              <a:rPr lang="de-DE" altLang="de-DE" b="1"/>
              <a:t>vorbildliche Management</a:t>
            </a:r>
            <a:r>
              <a:rPr lang="de-DE" altLang="de-DE"/>
              <a:t> </a:t>
            </a:r>
            <a:r>
              <a:rPr lang="de-DE" altLang="de-DE" b="1"/>
              <a:t>(klick)</a:t>
            </a:r>
            <a:r>
              <a:rPr lang="de-DE" altLang="de-DE"/>
              <a:t>, das systematische Vorgehen und die gelungene Verbindung von Führung durch die Hochschulleitung mit bottom-up Willensbildungsprozessen aus allen Bereichen der Hochschule heraus. Diese Herangehensweise spricht aus der Leitbild- und Strategieentwicklung wie auch aus den Konzepten zur Umsetzung und inhaltlichen Ausfüllung in den Bereichen Internationalisierung und Kommunikation. </a:t>
            </a:r>
          </a:p>
          <a:p>
            <a:r>
              <a:rPr lang="de-DE" altLang="de-DE"/>
              <a:t>Ins Zentrum der Reformen hat die FHTW Berlin die </a:t>
            </a:r>
            <a:r>
              <a:rPr lang="de-DE" altLang="de-DE" b="1"/>
              <a:t>greifbare Verbesserung der Qualität und Attraktivität der Lehre</a:t>
            </a:r>
            <a:r>
              <a:rPr lang="de-DE" altLang="de-DE"/>
              <a:t> gestellt </a:t>
            </a:r>
            <a:r>
              <a:rPr lang="de-DE" altLang="de-DE" b="1"/>
              <a:t>(klick)</a:t>
            </a:r>
            <a:r>
              <a:rPr lang="de-DE" altLang="de-DE"/>
              <a:t> . Ausgehend von einer Analyse der veränderten Rahmenbedingungen und Anforderungen hat sie eine umfassende Studienreform eingeleitet, die Anstrengungen zur Qualitätsentwicklung ebenso einbezieht wie die konsequente Modularisierung, Flexibilisierung und Internationalisierung der Studiengänge. Diese inhaltliche Motivation für die Reformen aus den Fachbereichen heraus und über die Fachbereichsgrenzen hinweg wirkt als </a:t>
            </a:r>
            <a:r>
              <a:rPr lang="de-DE" altLang="de-DE" b="1"/>
              <a:t>verbindendes Element</a:t>
            </a:r>
            <a:r>
              <a:rPr lang="de-DE" altLang="de-DE"/>
              <a:t>, das den Reformwillen in den akademischen Kernprozessen verankert.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9E9E62-377C-8A44-9B25-809A910183FC}"/>
              </a:ext>
            </a:extLst>
          </p:cNvPr>
          <p:cNvSpPr>
            <a:spLocks noGrp="1" noChangeArrowheads="1"/>
          </p:cNvSpPr>
          <p:nvPr>
            <p:ph type="sldNum" sz="quarter" idx="5"/>
          </p:nvPr>
        </p:nvSpPr>
        <p:spPr>
          <a:ln/>
        </p:spPr>
        <p:txBody>
          <a:bodyPr/>
          <a:lstStyle/>
          <a:p>
            <a:fld id="{8DD667AE-DB82-C246-AE65-9DC131B7F0A4}" type="slidenum">
              <a:rPr lang="de-DE" altLang="de-DE"/>
              <a:pPr/>
              <a:t>13</a:t>
            </a:fld>
            <a:endParaRPr lang="de-DE" altLang="de-DE"/>
          </a:p>
        </p:txBody>
      </p:sp>
      <p:sp>
        <p:nvSpPr>
          <p:cNvPr id="156674" name="Rectangle 2">
            <a:extLst>
              <a:ext uri="{FF2B5EF4-FFF2-40B4-BE49-F238E27FC236}">
                <a16:creationId xmlns:a16="http://schemas.microsoft.com/office/drawing/2014/main" id="{ADDB12BB-A7BB-6546-A2D1-F55BD4C840C4}"/>
              </a:ext>
            </a:extLst>
          </p:cNvPr>
          <p:cNvSpPr>
            <a:spLocks noChangeArrowheads="1" noTextEdit="1"/>
          </p:cNvSpPr>
          <p:nvPr>
            <p:ph type="sldImg"/>
          </p:nvPr>
        </p:nvSpPr>
        <p:spPr>
          <a:ln/>
        </p:spPr>
      </p:sp>
      <p:sp>
        <p:nvSpPr>
          <p:cNvPr id="156675" name="Rectangle 3">
            <a:extLst>
              <a:ext uri="{FF2B5EF4-FFF2-40B4-BE49-F238E27FC236}">
                <a16:creationId xmlns:a16="http://schemas.microsoft.com/office/drawing/2014/main" id="{02DD4410-7178-4643-BDA4-41FFCFBF1A7C}"/>
              </a:ext>
            </a:extLst>
          </p:cNvPr>
          <p:cNvSpPr>
            <a:spLocks noGrp="1" noChangeArrowheads="1"/>
          </p:cNvSpPr>
          <p:nvPr>
            <p:ph type="body" idx="1"/>
          </p:nvPr>
        </p:nvSpPr>
        <p:spPr/>
        <p:txBody>
          <a:bodyPr/>
          <a:lstStyle/>
          <a:p>
            <a:pPr algn="just"/>
            <a:r>
              <a:rPr lang="de-DE" altLang="de-DE"/>
              <a:t>Unterstützt wird dieser Prozess durch die </a:t>
            </a:r>
            <a:r>
              <a:rPr lang="de-DE" altLang="de-DE" b="1"/>
              <a:t>konsequente Dezentralisierung</a:t>
            </a:r>
            <a:r>
              <a:rPr lang="de-DE" altLang="de-DE"/>
              <a:t> </a:t>
            </a:r>
            <a:r>
              <a:rPr lang="de-DE" altLang="de-DE" b="1"/>
              <a:t>(klick)</a:t>
            </a:r>
            <a:r>
              <a:rPr lang="de-DE" altLang="de-DE"/>
              <a:t> und </a:t>
            </a:r>
            <a:r>
              <a:rPr lang="de-DE" altLang="de-DE" b="1"/>
              <a:t>Delegation von Verantwortung an die Fachbereiche</a:t>
            </a:r>
            <a:r>
              <a:rPr lang="de-DE" altLang="de-DE"/>
              <a:t>, die sich in der Einrichtung der Funktion des Studiengangssprechers, in der Übertragung der rechtsgeschäftlichen Vertretungsmacht an die Dekane und in der Stärkung der Fachbereichsverwaltung durch die Schaffung der Funktion von Fachbereichsreferenten ausdrückt. </a:t>
            </a:r>
          </a:p>
          <a:p>
            <a:pPr algn="just"/>
            <a:r>
              <a:rPr lang="de-DE" altLang="de-DE"/>
              <a:t>Gleichzeitig wird die </a:t>
            </a:r>
            <a:r>
              <a:rPr lang="de-DE" altLang="de-DE" b="1"/>
              <a:t>Budgetierung (klick)</a:t>
            </a:r>
            <a:r>
              <a:rPr lang="de-DE" altLang="de-DE"/>
              <a:t> als Instrument genutzt, um </a:t>
            </a:r>
            <a:r>
              <a:rPr lang="de-DE" altLang="de-DE" b="1"/>
              <a:t>Anreize für fächer- und fachbereichsübergreifende Zusammenarbeit</a:t>
            </a:r>
            <a:r>
              <a:rPr lang="de-DE" altLang="de-DE"/>
              <a:t> zu schaffen. 25% der investiven Mittel werden aus einer zentralen Reserve für diese Zwecke vergeben. Diese Maßnahmen eröffnen institutionell die Spielräume, durch die das eigenständige Engagement von Forschung, Lehre und Verwaltung für das Gesamtvorhaben der FHTW ermöglicht wird.</a:t>
            </a:r>
          </a:p>
          <a:p>
            <a:pPr algn="just"/>
            <a:r>
              <a:rPr lang="de-DE" altLang="de-DE"/>
              <a:t>Besonders bemerkenswert ist die Reformleistung der FHTW vor dem Hintergrund der</a:t>
            </a:r>
            <a:r>
              <a:rPr lang="de-DE" altLang="de-DE" b="1"/>
              <a:t> Ausgangslage</a:t>
            </a:r>
            <a:r>
              <a:rPr lang="de-DE" altLang="de-DE"/>
              <a:t> </a:t>
            </a:r>
            <a:r>
              <a:rPr lang="de-DE" altLang="de-DE" b="1"/>
              <a:t>(klick)</a:t>
            </a:r>
            <a:r>
              <a:rPr lang="de-DE" altLang="de-DE"/>
              <a:t> der Hochschule als </a:t>
            </a:r>
            <a:r>
              <a:rPr lang="de-DE" altLang="de-DE" b="1"/>
              <a:t>Neuling</a:t>
            </a:r>
            <a:r>
              <a:rPr lang="de-DE" altLang="de-DE"/>
              <a:t> in der Berliner Hochschullandschaft, entstanden </a:t>
            </a:r>
            <a:r>
              <a:rPr lang="de-DE" altLang="de-DE" b="1"/>
              <a:t>aus mehreren Vorläuferinstitutionen</a:t>
            </a:r>
            <a:r>
              <a:rPr lang="de-DE" altLang="de-DE"/>
              <a:t> im Ostteil der Stadt.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8B2789-9FD6-2D48-A0A9-1A77C4264680}"/>
              </a:ext>
            </a:extLst>
          </p:cNvPr>
          <p:cNvSpPr>
            <a:spLocks noGrp="1" noChangeArrowheads="1"/>
          </p:cNvSpPr>
          <p:nvPr>
            <p:ph type="sldNum" sz="quarter" idx="5"/>
          </p:nvPr>
        </p:nvSpPr>
        <p:spPr>
          <a:ln/>
        </p:spPr>
        <p:txBody>
          <a:bodyPr/>
          <a:lstStyle/>
          <a:p>
            <a:fld id="{524E3DA5-D976-9B4E-9C38-158C39C8BCCA}" type="slidenum">
              <a:rPr lang="de-DE" altLang="de-DE"/>
              <a:pPr/>
              <a:t>14</a:t>
            </a:fld>
            <a:endParaRPr lang="de-DE" altLang="de-DE"/>
          </a:p>
        </p:txBody>
      </p:sp>
      <p:sp>
        <p:nvSpPr>
          <p:cNvPr id="152578" name="Rectangle 2">
            <a:extLst>
              <a:ext uri="{FF2B5EF4-FFF2-40B4-BE49-F238E27FC236}">
                <a16:creationId xmlns:a16="http://schemas.microsoft.com/office/drawing/2014/main" id="{B6853E0D-EC05-B543-8E08-EE1A9E86A63B}"/>
              </a:ext>
            </a:extLst>
          </p:cNvPr>
          <p:cNvSpPr>
            <a:spLocks noChangeArrowheads="1" noTextEdit="1"/>
          </p:cNvSpPr>
          <p:nvPr>
            <p:ph type="sldImg"/>
          </p:nvPr>
        </p:nvSpPr>
        <p:spPr>
          <a:ln/>
        </p:spPr>
      </p:sp>
      <p:sp>
        <p:nvSpPr>
          <p:cNvPr id="152579" name="Rectangle 3">
            <a:extLst>
              <a:ext uri="{FF2B5EF4-FFF2-40B4-BE49-F238E27FC236}">
                <a16:creationId xmlns:a16="http://schemas.microsoft.com/office/drawing/2014/main" id="{2F8698B8-7BF8-FA4F-9056-76A5B650431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226BCA-0FE8-A54D-A99E-FA1C5D1D0C2B}"/>
              </a:ext>
            </a:extLst>
          </p:cNvPr>
          <p:cNvSpPr>
            <a:spLocks noGrp="1" noChangeArrowheads="1"/>
          </p:cNvSpPr>
          <p:nvPr>
            <p:ph type="sldNum" sz="quarter" idx="5"/>
          </p:nvPr>
        </p:nvSpPr>
        <p:spPr>
          <a:ln/>
        </p:spPr>
        <p:txBody>
          <a:bodyPr/>
          <a:lstStyle/>
          <a:p>
            <a:fld id="{7A047416-4550-9246-87C9-47F8D953B4CD}" type="slidenum">
              <a:rPr lang="de-DE" altLang="de-DE"/>
              <a:pPr/>
              <a:t>2</a:t>
            </a:fld>
            <a:endParaRPr lang="de-DE" altLang="de-DE"/>
          </a:p>
        </p:txBody>
      </p:sp>
      <p:sp>
        <p:nvSpPr>
          <p:cNvPr id="162818" name="Rectangle 2">
            <a:extLst>
              <a:ext uri="{FF2B5EF4-FFF2-40B4-BE49-F238E27FC236}">
                <a16:creationId xmlns:a16="http://schemas.microsoft.com/office/drawing/2014/main" id="{B2CC4705-8030-2C4A-B468-CC075B2403E0}"/>
              </a:ext>
            </a:extLst>
          </p:cNvPr>
          <p:cNvSpPr>
            <a:spLocks noChangeArrowheads="1" noTextEdit="1"/>
          </p:cNvSpPr>
          <p:nvPr>
            <p:ph type="sldImg"/>
          </p:nvPr>
        </p:nvSpPr>
        <p:spPr>
          <a:ln/>
        </p:spPr>
      </p:sp>
      <p:sp>
        <p:nvSpPr>
          <p:cNvPr id="162819" name="Rectangle 3">
            <a:extLst>
              <a:ext uri="{FF2B5EF4-FFF2-40B4-BE49-F238E27FC236}">
                <a16:creationId xmlns:a16="http://schemas.microsoft.com/office/drawing/2014/main" id="{B801A661-4A0F-1E48-8818-02AB597E0BC1}"/>
              </a:ext>
            </a:extLst>
          </p:cNvPr>
          <p:cNvSpPr>
            <a:spLocks noGrp="1" noChangeArrowheads="1"/>
          </p:cNvSpPr>
          <p:nvPr>
            <p:ph type="body" idx="1"/>
          </p:nvPr>
        </p:nvSpPr>
        <p:spPr/>
        <p:txBody>
          <a:bodyPr/>
          <a:lstStyle/>
          <a:p>
            <a:pPr>
              <a:lnSpc>
                <a:spcPct val="110000"/>
              </a:lnSpc>
            </a:pPr>
            <a:r>
              <a:rPr lang="de-DE" altLang="de-DE">
                <a:cs typeface="Times New Roman" panose="02020603050405020304" pitchFamily="18" charset="0"/>
              </a:rPr>
              <a:t>Die der Auswahl zugrundeliegenden Kriterien entstammen dem Leitbild der “entfesselten Hochschule”, das die Grundlage der Arbeit des CHE bietet. </a:t>
            </a:r>
          </a:p>
          <a:p>
            <a:r>
              <a:rPr lang="de-DE" altLang="de-DE"/>
              <a:t>Als best practice Hochschule sollen demnach Hochschulen ausgezeichnet werden, die vorbildliche Reformprozesse in den Bereichen Autonomie </a:t>
            </a:r>
            <a:r>
              <a:rPr lang="de-DE" altLang="de-DE" b="1"/>
              <a:t>(klick),</a:t>
            </a:r>
            <a:r>
              <a:rPr lang="de-DE" altLang="de-DE"/>
              <a:t> Wissenschaftlichkeit </a:t>
            </a:r>
            <a:r>
              <a:rPr lang="de-DE" altLang="de-DE" b="1"/>
              <a:t>(klick)</a:t>
            </a:r>
            <a:r>
              <a:rPr lang="de-DE" altLang="de-DE"/>
              <a:t>, Wettbewerblichkeit </a:t>
            </a:r>
            <a:r>
              <a:rPr lang="de-DE" altLang="de-DE" b="1"/>
              <a:t>(klick)</a:t>
            </a:r>
            <a:r>
              <a:rPr lang="de-DE" altLang="de-DE"/>
              <a:t>, Profilierung </a:t>
            </a:r>
            <a:r>
              <a:rPr lang="de-DE" altLang="de-DE" b="1"/>
              <a:t>(klick),</a:t>
            </a:r>
            <a:r>
              <a:rPr lang="de-DE" altLang="de-DE"/>
              <a:t>  Wirtschaftlichkeit </a:t>
            </a:r>
            <a:r>
              <a:rPr lang="de-DE" altLang="de-DE" b="1"/>
              <a:t>(klick)</a:t>
            </a:r>
            <a:r>
              <a:rPr lang="de-DE" altLang="de-DE"/>
              <a:t>, Internationalität </a:t>
            </a:r>
            <a:r>
              <a:rPr lang="de-DE" altLang="de-DE" b="1"/>
              <a:t>(klick),</a:t>
            </a:r>
            <a:r>
              <a:rPr lang="de-DE" altLang="de-DE"/>
              <a:t> und Virtualität </a:t>
            </a:r>
            <a:r>
              <a:rPr lang="de-DE" altLang="de-DE" b="1"/>
              <a:t>(klick),</a:t>
            </a:r>
            <a:r>
              <a:rPr lang="de-DE" altLang="de-DE"/>
              <a:t> verwirklicht haben. </a:t>
            </a:r>
          </a:p>
          <a:p>
            <a:r>
              <a:rPr lang="de-DE" altLang="de-DE"/>
              <a:t>Diese Begriffe umreißen zugleich die zentralen Merkmale zukunftsfähiger Hochschulen und die wichtigsten Handlungsfelder jeder Hochschulreform. Dabei sind sie untereinander vernetzt und bedingen sich gegenseitig. </a:t>
            </a:r>
          </a:p>
          <a:p>
            <a:pPr algn="just"/>
            <a:r>
              <a:rPr lang="de-DE" altLang="de-DE"/>
              <a:t>Nur eine Hochschule, die ihr Geschick selbst in die Hand nimmt und damit korporative</a:t>
            </a:r>
            <a:r>
              <a:rPr lang="de-DE" altLang="de-DE" i="1"/>
              <a:t> Autonomie</a:t>
            </a:r>
            <a:r>
              <a:rPr lang="de-DE" altLang="de-DE"/>
              <a:t> verwirklicht, kann auf die Herausforderungen der Gegenwart angemessen reagieren und die Zukunft aktiv gestalten. Eine </a:t>
            </a:r>
            <a:r>
              <a:rPr lang="de-DE" altLang="de-DE" i="1"/>
              <a:t>wirtschaftliche Hochschule</a:t>
            </a:r>
            <a:r>
              <a:rPr lang="de-DE" altLang="de-DE"/>
              <a:t> benutzt ihre finanziellen Ressourcen dabei gezielt zur Unterstützung der Umsetzung der Ziele, die sie sich setzt. Im Zentrum dieser Ziele steht für Hochschulen als wissenschaftliche Einrichtungen immer die </a:t>
            </a:r>
            <a:r>
              <a:rPr lang="de-DE" altLang="de-DE" i="1"/>
              <a:t>Wissenschaftlichkeit</a:t>
            </a:r>
            <a:r>
              <a:rPr lang="de-DE" altLang="de-DE"/>
              <a:t> in Lehre und Forschung – umgesetzt in verschiedenen Facetten und Ausprägungen. Diese Facetten implizieren eine bestimmte </a:t>
            </a:r>
            <a:r>
              <a:rPr lang="de-DE" altLang="de-DE" i="1"/>
              <a:t>Profilierung</a:t>
            </a:r>
            <a:r>
              <a:rPr lang="de-DE" altLang="de-DE"/>
              <a:t> der Hochschule – denn keine Hochschule kann heute mehr in allen Bereichen gleichermaßen führend sein, und lassen zugleich einen </a:t>
            </a:r>
            <a:r>
              <a:rPr lang="de-DE" altLang="de-DE" i="1"/>
              <a:t>Wettbewerb</a:t>
            </a:r>
            <a:r>
              <a:rPr lang="de-DE" altLang="de-DE"/>
              <a:t> zwischen Hochschulen verschiedener Orientierung entstehen. Dieser Wettbewerb spielt sich heute zunehmend auf dem internationalen Markt ab - die </a:t>
            </a:r>
            <a:r>
              <a:rPr lang="de-DE" altLang="de-DE" i="1"/>
              <a:t>Internationalität</a:t>
            </a:r>
            <a:r>
              <a:rPr lang="de-DE" altLang="de-DE"/>
              <a:t> deutscher Hochschulen in Forschung und Lehre wird damit zu einer neuen Herausforderung. Und der Einsatz neuer Medien – also die </a:t>
            </a:r>
            <a:r>
              <a:rPr lang="de-DE" altLang="de-DE" i="1"/>
              <a:t>Virtualität</a:t>
            </a:r>
            <a:r>
              <a:rPr lang="de-DE" altLang="de-DE"/>
              <a:t> einer Hochschule- wird zunehmend zu einem Profilelement von Hochschulen im internationalen Wettbewerb, an dem sich nicht zuletzt auch ihr wissenschaftliches Niveau und ihre wirtschaftliche Zukunft entscheiden.</a:t>
            </a:r>
          </a:p>
          <a:p>
            <a:r>
              <a:rPr lang="de-DE" altLang="de-DE"/>
              <a:t>Das Leitbild der entfesselten Hochschule ist ein “offenes Modell”, das von jeder Hochschule, die sich auf einen Reformpfad begibt, auf andere Weise ausgefüllt werden kann. Prämiert wurde also bei beiden Hochschulen das überzeugende Gesamtkonzept und das integrierte Vorgehen bei der Umsetzung – nicht bestimmte Einzelreformen.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F3E3C3-9EBB-5D49-A73F-C5B5B21FE8CC}"/>
              </a:ext>
            </a:extLst>
          </p:cNvPr>
          <p:cNvSpPr>
            <a:spLocks noGrp="1" noChangeArrowheads="1"/>
          </p:cNvSpPr>
          <p:nvPr>
            <p:ph type="sldNum" sz="quarter" idx="5"/>
          </p:nvPr>
        </p:nvSpPr>
        <p:spPr>
          <a:ln/>
        </p:spPr>
        <p:txBody>
          <a:bodyPr/>
          <a:lstStyle/>
          <a:p>
            <a:fld id="{E0BFE101-BEA1-794F-99DD-1648DF117A9C}" type="slidenum">
              <a:rPr lang="de-DE" altLang="de-DE"/>
              <a:pPr/>
              <a:t>3</a:t>
            </a:fld>
            <a:endParaRPr lang="de-DE" altLang="de-DE"/>
          </a:p>
        </p:txBody>
      </p:sp>
      <p:sp>
        <p:nvSpPr>
          <p:cNvPr id="154626" name="Rectangle 2">
            <a:extLst>
              <a:ext uri="{FF2B5EF4-FFF2-40B4-BE49-F238E27FC236}">
                <a16:creationId xmlns:a16="http://schemas.microsoft.com/office/drawing/2014/main" id="{EEFFF388-6E6C-AA42-9901-03B624970D94}"/>
              </a:ext>
            </a:extLst>
          </p:cNvPr>
          <p:cNvSpPr>
            <a:spLocks noChangeArrowheads="1" noTextEdit="1"/>
          </p:cNvSpPr>
          <p:nvPr>
            <p:ph type="sldImg"/>
          </p:nvPr>
        </p:nvSpPr>
        <p:spPr>
          <a:ln/>
        </p:spPr>
      </p:sp>
      <p:sp>
        <p:nvSpPr>
          <p:cNvPr id="154627" name="Rectangle 3">
            <a:extLst>
              <a:ext uri="{FF2B5EF4-FFF2-40B4-BE49-F238E27FC236}">
                <a16:creationId xmlns:a16="http://schemas.microsoft.com/office/drawing/2014/main" id="{2792FEC5-E705-8C45-AE7C-2B100F1DD2BB}"/>
              </a:ext>
            </a:extLst>
          </p:cNvPr>
          <p:cNvSpPr>
            <a:spLocks noGrp="1" noChangeArrowheads="1"/>
          </p:cNvSpPr>
          <p:nvPr>
            <p:ph type="body" idx="1"/>
          </p:nvPr>
        </p:nvSpPr>
        <p:spPr/>
        <p:txBody>
          <a:bodyPr/>
          <a:lstStyle/>
          <a:p>
            <a:r>
              <a:rPr lang="de-DE" altLang="de-DE"/>
              <a:t>Das CHE betont seit seiner Gründung im Jahr 1995, wie wichtig es ist, dass Hochschulreform ganzheitlich angegangen wird, damit sie Erfolg haben kann </a:t>
            </a:r>
            <a:r>
              <a:rPr lang="de-DE" altLang="de-DE" b="1"/>
              <a:t>(klick).</a:t>
            </a:r>
            <a:r>
              <a:rPr lang="de-DE" altLang="de-DE"/>
              <a:t> </a:t>
            </a:r>
          </a:p>
          <a:p>
            <a:r>
              <a:rPr lang="de-DE" altLang="de-DE"/>
              <a:t>Die FHTW hat diese Ganzheitlichkeit auf vorbildliche Weise verwirklicht. Darüber hinaus überzeugte sie die Gutachterkommission durch die Originalität der angestoßenen Reformen </a:t>
            </a:r>
            <a:r>
              <a:rPr lang="de-DE" altLang="de-DE" b="1"/>
              <a:t>(klick)</a:t>
            </a:r>
            <a:r>
              <a:rPr lang="de-DE" altLang="de-DE"/>
              <a:t> und ihren Erfolg bei der Umsetzung </a:t>
            </a:r>
            <a:r>
              <a:rPr lang="de-DE" altLang="de-DE" b="1"/>
              <a:t>(klick)</a:t>
            </a:r>
            <a:r>
              <a:rPr lang="de-DE" altLang="de-DE"/>
              <a:t>. </a:t>
            </a:r>
          </a:p>
          <a:p>
            <a:r>
              <a:rPr lang="de-DE" altLang="de-DE"/>
              <a:t>Die FHTW hat wirklich herausragende Reformleistungen erreicht,weil die Reformen innerhalb der Hochschule Wurzeln gefasst haben und aus den Fakultäten und anderen Bereichen der Hochschule heraus mit Leben und konkreter Initiative ausgefüllt werden. </a:t>
            </a:r>
          </a:p>
          <a:p>
            <a:r>
              <a:rPr lang="de-DE" altLang="de-DE"/>
              <a:t>Führung durch die Hochschulleitung anhand eines überzeugenden Gesamtkonzeptes und Eigeninitiative “von unten” ergänzen und verstärken sich gegenseitig, um einen anhaltenden Reformprozess in Gang zu halten.</a:t>
            </a:r>
          </a:p>
          <a:p>
            <a:endParaRPr lang="de-DE" altLang="de-DE"/>
          </a:p>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ED841F-DE39-844C-B5EB-4BBB22CD5E7B}"/>
              </a:ext>
            </a:extLst>
          </p:cNvPr>
          <p:cNvSpPr>
            <a:spLocks noGrp="1" noChangeArrowheads="1"/>
          </p:cNvSpPr>
          <p:nvPr>
            <p:ph type="sldNum" sz="quarter" idx="5"/>
          </p:nvPr>
        </p:nvSpPr>
        <p:spPr>
          <a:ln/>
        </p:spPr>
        <p:txBody>
          <a:bodyPr/>
          <a:lstStyle/>
          <a:p>
            <a:fld id="{05048F61-E90B-4944-83B8-FEBFD2C40240}" type="slidenum">
              <a:rPr lang="de-DE" altLang="de-DE"/>
              <a:pPr/>
              <a:t>4</a:t>
            </a:fld>
            <a:endParaRPr lang="de-DE" altLang="de-DE"/>
          </a:p>
        </p:txBody>
      </p:sp>
      <p:sp>
        <p:nvSpPr>
          <p:cNvPr id="160770" name="Rectangle 2">
            <a:extLst>
              <a:ext uri="{FF2B5EF4-FFF2-40B4-BE49-F238E27FC236}">
                <a16:creationId xmlns:a16="http://schemas.microsoft.com/office/drawing/2014/main" id="{56B8EA6A-E396-EF48-BE0B-048D724B036C}"/>
              </a:ext>
            </a:extLst>
          </p:cNvPr>
          <p:cNvSpPr>
            <a:spLocks noChangeArrowheads="1" noTextEdit="1"/>
          </p:cNvSpPr>
          <p:nvPr>
            <p:ph type="sldImg"/>
          </p:nvPr>
        </p:nvSpPr>
        <p:spPr>
          <a:ln/>
        </p:spPr>
      </p:sp>
      <p:sp>
        <p:nvSpPr>
          <p:cNvPr id="160771" name="Rectangle 3">
            <a:extLst>
              <a:ext uri="{FF2B5EF4-FFF2-40B4-BE49-F238E27FC236}">
                <a16:creationId xmlns:a16="http://schemas.microsoft.com/office/drawing/2014/main" id="{DBAA6845-D253-6E4D-9237-A6B97D05DE03}"/>
              </a:ext>
            </a:extLst>
          </p:cNvPr>
          <p:cNvSpPr>
            <a:spLocks noGrp="1" noChangeArrowheads="1"/>
          </p:cNvSpPr>
          <p:nvPr>
            <p:ph type="body" idx="1"/>
          </p:nvPr>
        </p:nvSpPr>
        <p:spPr/>
        <p:txBody>
          <a:bodyPr/>
          <a:lstStyle/>
          <a:p>
            <a:r>
              <a:rPr lang="de-DE" altLang="de-DE"/>
              <a:t>Das CHE betont seit seiner Gründung im Jahr 1995, wie wichtig es ist, dass Hochschulreform ganzheitlich angegangen wird, damit sie Erfolg haben kann </a:t>
            </a:r>
            <a:r>
              <a:rPr lang="de-DE" altLang="de-DE" b="1"/>
              <a:t>(klick).</a:t>
            </a:r>
            <a:r>
              <a:rPr lang="de-DE" altLang="de-DE"/>
              <a:t> </a:t>
            </a:r>
          </a:p>
          <a:p>
            <a:r>
              <a:rPr lang="de-DE" altLang="de-DE"/>
              <a:t>Die TU Darmstadt hat diese Ganzheitlichkeit auf vorbildliche Weise verwirklicht. Darüber hinaus überzeugte sie die Gutachterkommission durch die Originalität und Vielfalt der angestoßenen Reformen </a:t>
            </a:r>
            <a:r>
              <a:rPr lang="de-DE" altLang="de-DE" b="1"/>
              <a:t>(klick)</a:t>
            </a:r>
            <a:r>
              <a:rPr lang="de-DE" altLang="de-DE"/>
              <a:t> und ihren Erfolg bei der Umsetzung </a:t>
            </a:r>
            <a:r>
              <a:rPr lang="de-DE" altLang="de-DE" b="1"/>
              <a:t>(klick)</a:t>
            </a:r>
            <a:r>
              <a:rPr lang="de-DE" altLang="de-DE"/>
              <a:t>. </a:t>
            </a:r>
          </a:p>
          <a:p>
            <a:r>
              <a:rPr lang="de-DE" altLang="de-DE"/>
              <a:t>Die TU Darmstadt hat wirklich herausragende Reformleistungen erreicht,weil die Reformen innerhalb der Hochschule Wurzeln gefasst haben und aus den Fakultäten und anderen Bereichen der Hochschule heraus mit Leben und konkreter Initiative ausgefüllt werden. </a:t>
            </a:r>
          </a:p>
          <a:p>
            <a:r>
              <a:rPr lang="de-DE" altLang="de-DE"/>
              <a:t>Führung durch die Hochschulleitung anhand eines überzeugenden Gesamtkonzeptes und Eigeninitiative “von unten” ergänzen und verstärken sich gegenseitig, um einen anhaltenden Reformprozess in Gang zu halten.</a:t>
            </a:r>
          </a:p>
          <a:p>
            <a:endParaRPr lang="de-DE" altLang="de-DE"/>
          </a:p>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791352-CBCC-D342-9E73-9E8FB6515DA8}"/>
              </a:ext>
            </a:extLst>
          </p:cNvPr>
          <p:cNvSpPr>
            <a:spLocks noGrp="1" noChangeArrowheads="1"/>
          </p:cNvSpPr>
          <p:nvPr>
            <p:ph type="sldNum" sz="quarter" idx="5"/>
          </p:nvPr>
        </p:nvSpPr>
        <p:spPr>
          <a:ln/>
        </p:spPr>
        <p:txBody>
          <a:bodyPr/>
          <a:lstStyle/>
          <a:p>
            <a:fld id="{256134A4-F077-AF4F-8558-E18C68A4001D}" type="slidenum">
              <a:rPr lang="de-DE" altLang="de-DE"/>
              <a:pPr/>
              <a:t>5</a:t>
            </a:fld>
            <a:endParaRPr lang="de-DE" altLang="de-DE"/>
          </a:p>
        </p:txBody>
      </p:sp>
      <p:sp>
        <p:nvSpPr>
          <p:cNvPr id="136194" name="Rectangle 1026">
            <a:extLst>
              <a:ext uri="{FF2B5EF4-FFF2-40B4-BE49-F238E27FC236}">
                <a16:creationId xmlns:a16="http://schemas.microsoft.com/office/drawing/2014/main" id="{7EF99DE7-BB50-0746-8B0B-11A93DB4F740}"/>
              </a:ext>
            </a:extLst>
          </p:cNvPr>
          <p:cNvSpPr>
            <a:spLocks noChangeArrowheads="1" noTextEdit="1"/>
          </p:cNvSpPr>
          <p:nvPr>
            <p:ph type="sldImg"/>
          </p:nvPr>
        </p:nvSpPr>
        <p:spPr>
          <a:ln/>
        </p:spPr>
      </p:sp>
      <p:sp>
        <p:nvSpPr>
          <p:cNvPr id="136195" name="Rectangle 1027">
            <a:extLst>
              <a:ext uri="{FF2B5EF4-FFF2-40B4-BE49-F238E27FC236}">
                <a16:creationId xmlns:a16="http://schemas.microsoft.com/office/drawing/2014/main" id="{9E99F567-71ED-F043-8C73-E9EA352C6443}"/>
              </a:ext>
            </a:extLst>
          </p:cNvPr>
          <p:cNvSpPr>
            <a:spLocks noGrp="1" noChangeArrowheads="1"/>
          </p:cNvSpPr>
          <p:nvPr>
            <p:ph type="body" idx="1"/>
          </p:nvPr>
        </p:nvSpPr>
        <p:spPr>
          <a:xfrm>
            <a:off x="914400" y="4343400"/>
            <a:ext cx="5029200" cy="4267200"/>
          </a:xfrm>
        </p:spPr>
        <p:txBody>
          <a:bodyPr/>
          <a:lstStyle/>
          <a:p>
            <a:pPr algn="just"/>
            <a:r>
              <a:rPr lang="de-DE" altLang="de-DE"/>
              <a:t>Die FHTW hat sich selbst verbessert Rahmenbedingungen für ihr Reformvorhaben geschaffen, indem sie die Möglichkeiten des Berliner HSG voll ausschöpft. Sie ist ein </a:t>
            </a:r>
            <a:r>
              <a:rPr lang="de-DE" altLang="de-DE" b="1"/>
              <a:t>Pionier in der Nutzung der Erprobungsklausel</a:t>
            </a:r>
            <a:r>
              <a:rPr lang="de-DE" altLang="de-DE"/>
              <a:t> </a:t>
            </a:r>
            <a:r>
              <a:rPr lang="de-DE" altLang="de-DE" b="1"/>
              <a:t>(klick). </a:t>
            </a:r>
            <a:r>
              <a:rPr lang="de-DE" altLang="de-DE"/>
              <a:t>Sie hat durch klare Zuständigkeiten und Verantwortlichkeiten entscheidungsfähige Willensbildungs- und Leitungsstrukturen geschaffen. Darüber hinaus hat sie eine konsequente Trennung von Exekutivfunktionen (Hochschulleitung) und Legislativfunktionen (akademischer Senat) in der neuen Satzung verwirklicht.</a:t>
            </a:r>
          </a:p>
          <a:p>
            <a:pPr>
              <a:buFontTx/>
              <a:buChar char="•"/>
            </a:pPr>
            <a:r>
              <a:rPr lang="de-DE" altLang="de-DE"/>
              <a:t> Kollegiale Hochschulleitung </a:t>
            </a:r>
          </a:p>
          <a:p>
            <a:pPr>
              <a:buFontTx/>
              <a:buChar char="•"/>
            </a:pPr>
            <a:r>
              <a:rPr lang="de-DE" altLang="de-DE"/>
              <a:t> Hochschulrat mit  9 Mitgliedern (Senator, 4 externe, 4 interne)</a:t>
            </a:r>
          </a:p>
          <a:p>
            <a:pPr>
              <a:buFontTx/>
              <a:buChar char="•"/>
            </a:pPr>
            <a:r>
              <a:rPr lang="de-DE" altLang="de-DE"/>
              <a:t> Konzil durch erw. ak. Senat ersetz</a:t>
            </a:r>
          </a:p>
          <a:p>
            <a:pPr>
              <a:buFontTx/>
              <a:buChar char="•"/>
            </a:pPr>
            <a:r>
              <a:rPr lang="de-DE" altLang="de-DE"/>
              <a:t>Studiengangssprecher</a:t>
            </a:r>
          </a:p>
          <a:p>
            <a:pPr>
              <a:buFontTx/>
              <a:buChar char="•"/>
            </a:pPr>
            <a:r>
              <a:rPr lang="de-DE" altLang="de-DE"/>
              <a:t>eigener Vorsitzender des Akademischen Senats</a:t>
            </a:r>
          </a:p>
          <a:p>
            <a:r>
              <a:rPr lang="de-DE" altLang="de-DE"/>
              <a:t>Die FHTW sammelt </a:t>
            </a:r>
            <a:r>
              <a:rPr lang="de-DE" altLang="de-DE" b="1"/>
              <a:t>Erfahrungen mit </a:t>
            </a:r>
            <a:r>
              <a:rPr lang="de-DE" altLang="de-DE" b="1" i="1"/>
              <a:t>Zielvereinbarunge</a:t>
            </a:r>
            <a:r>
              <a:rPr lang="de-DE" altLang="de-DE" b="1"/>
              <a:t>n</a:t>
            </a:r>
            <a:r>
              <a:rPr lang="de-DE" altLang="de-DE"/>
              <a:t> </a:t>
            </a:r>
            <a:r>
              <a:rPr lang="de-DE" altLang="de-DE" b="1"/>
              <a:t>(klick)</a:t>
            </a:r>
            <a:r>
              <a:rPr lang="de-DE" altLang="de-DE"/>
              <a:t> sowohl zwischen Land und Hochschule als auch zwischen Hochschulleitung und Fachbereichen</a:t>
            </a:r>
            <a:endParaRPr lang="de-DE" altLang="de-DE" b="1"/>
          </a:p>
          <a:p>
            <a:pPr algn="just"/>
            <a:r>
              <a:rPr lang="de-DE" altLang="de-DE"/>
              <a:t>Entscheidend für den Reformerfolg ist die konsequente </a:t>
            </a:r>
            <a:r>
              <a:rPr lang="de-DE" altLang="de-DE" b="1"/>
              <a:t>Delegation von Handlungsspielraum an die Fachbereiche</a:t>
            </a:r>
            <a:r>
              <a:rPr lang="de-DE" altLang="de-DE"/>
              <a:t> </a:t>
            </a:r>
            <a:r>
              <a:rPr lang="de-DE" altLang="de-DE" b="1"/>
              <a:t>(klick)</a:t>
            </a:r>
            <a:r>
              <a:rPr lang="de-DE" altLang="de-DE"/>
              <a:t> und deren Einbeziehung in Planung und Management (in den Gebieten Leitbildentwicklung, Qualitätssicherung, Mittelverteilung etc.)</a:t>
            </a:r>
            <a:endParaRPr lang="de-DE" altLang="de-DE" b="1"/>
          </a:p>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F7B071-186E-5248-9832-199D73CF7B1D}"/>
              </a:ext>
            </a:extLst>
          </p:cNvPr>
          <p:cNvSpPr>
            <a:spLocks noGrp="1" noChangeArrowheads="1"/>
          </p:cNvSpPr>
          <p:nvPr>
            <p:ph type="sldNum" sz="quarter" idx="5"/>
          </p:nvPr>
        </p:nvSpPr>
        <p:spPr>
          <a:ln/>
        </p:spPr>
        <p:txBody>
          <a:bodyPr/>
          <a:lstStyle/>
          <a:p>
            <a:fld id="{3AB0665B-B7F4-0E40-976A-6C05A476EC70}" type="slidenum">
              <a:rPr lang="de-DE" altLang="de-DE"/>
              <a:pPr/>
              <a:t>6</a:t>
            </a:fld>
            <a:endParaRPr lang="de-DE" altLang="de-DE"/>
          </a:p>
        </p:txBody>
      </p:sp>
      <p:sp>
        <p:nvSpPr>
          <p:cNvPr id="138242" name="Rectangle 2">
            <a:extLst>
              <a:ext uri="{FF2B5EF4-FFF2-40B4-BE49-F238E27FC236}">
                <a16:creationId xmlns:a16="http://schemas.microsoft.com/office/drawing/2014/main" id="{342EF0B4-4873-7042-8036-055BA8D19640}"/>
              </a:ext>
            </a:extLst>
          </p:cNvPr>
          <p:cNvSpPr>
            <a:spLocks noChangeArrowheads="1" noTextEdit="1"/>
          </p:cNvSpPr>
          <p:nvPr>
            <p:ph type="sldImg"/>
          </p:nvPr>
        </p:nvSpPr>
        <p:spPr>
          <a:ln/>
        </p:spPr>
      </p:sp>
      <p:sp>
        <p:nvSpPr>
          <p:cNvPr id="138243" name="Rectangle 3">
            <a:extLst>
              <a:ext uri="{FF2B5EF4-FFF2-40B4-BE49-F238E27FC236}">
                <a16:creationId xmlns:a16="http://schemas.microsoft.com/office/drawing/2014/main" id="{38ABC01B-6D92-1644-A8C0-30D6596D34A1}"/>
              </a:ext>
            </a:extLst>
          </p:cNvPr>
          <p:cNvSpPr>
            <a:spLocks noGrp="1" noChangeArrowheads="1"/>
          </p:cNvSpPr>
          <p:nvPr>
            <p:ph type="body" idx="1"/>
          </p:nvPr>
        </p:nvSpPr>
        <p:spPr/>
        <p:txBody>
          <a:bodyPr/>
          <a:lstStyle/>
          <a:p>
            <a:pPr algn="just">
              <a:buFont typeface="Symbol" pitchFamily="2" charset="2"/>
              <a:buNone/>
            </a:pPr>
            <a:r>
              <a:rPr lang="de-DE" altLang="de-DE"/>
              <a:t>Die FHTW hat ein umfassendes Qualitätssicherungskonzept, das die Eigeninitiative der Fachbereiche unterstützt und einbindet. </a:t>
            </a:r>
          </a:p>
          <a:p>
            <a:pPr algn="just">
              <a:buFont typeface="Symbol" pitchFamily="2" charset="2"/>
              <a:buNone/>
            </a:pPr>
            <a:r>
              <a:rPr lang="de-DE" altLang="de-DE"/>
              <a:t>Beispiele:</a:t>
            </a:r>
          </a:p>
          <a:p>
            <a:pPr algn="just">
              <a:buFont typeface="Symbol" pitchFamily="2" charset="2"/>
              <a:buChar char="·"/>
            </a:pPr>
            <a:r>
              <a:rPr lang="de-DE" altLang="de-DE"/>
              <a:t> Flächendeckende Evaluationen</a:t>
            </a:r>
          </a:p>
          <a:p>
            <a:pPr algn="just">
              <a:buFont typeface="Symbol" pitchFamily="2" charset="2"/>
              <a:buChar char="·"/>
            </a:pPr>
            <a:r>
              <a:rPr lang="de-DE" altLang="de-DE"/>
              <a:t> Prämierung guter Lehre</a:t>
            </a:r>
          </a:p>
          <a:p>
            <a:pPr algn="just">
              <a:buFont typeface="Symbol" pitchFamily="2" charset="2"/>
              <a:buChar char="·"/>
            </a:pPr>
            <a:r>
              <a:rPr lang="de-DE" altLang="de-DE"/>
              <a:t> Fortbildung der Lehrenden in Didaktik und dem Einsatz neuer Medien</a:t>
            </a:r>
          </a:p>
          <a:p>
            <a:pPr algn="just">
              <a:buFont typeface="Symbol" pitchFamily="2" charset="2"/>
              <a:buChar char="·"/>
            </a:pPr>
            <a:endParaRPr lang="de-DE" altLang="de-DE"/>
          </a:p>
          <a:p>
            <a:pPr algn="just">
              <a:buFont typeface="Symbol" pitchFamily="2" charset="2"/>
              <a:buNone/>
            </a:pPr>
            <a:r>
              <a:rPr lang="de-DE" altLang="de-DE"/>
              <a:t>(Optional erwähnen:</a:t>
            </a:r>
          </a:p>
          <a:p>
            <a:pPr>
              <a:buFont typeface="Symbol" pitchFamily="2" charset="2"/>
              <a:buChar char="·"/>
            </a:pPr>
            <a:r>
              <a:rPr lang="de-DE" altLang="de-DE"/>
              <a:t>Forschungsförderung als Teil der strategischen Planung)</a:t>
            </a:r>
          </a:p>
          <a:p>
            <a:pPr algn="just">
              <a:buFont typeface="Symbol" pitchFamily="2" charset="2"/>
              <a:buChar char="·"/>
            </a:pPr>
            <a:endParaRPr lang="de-DE" altLang="de-DE" b="1"/>
          </a:p>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FC6BB0-B22F-0E4A-9F37-12F264447B55}"/>
              </a:ext>
            </a:extLst>
          </p:cNvPr>
          <p:cNvSpPr>
            <a:spLocks noGrp="1" noChangeArrowheads="1"/>
          </p:cNvSpPr>
          <p:nvPr>
            <p:ph type="sldNum" sz="quarter" idx="5"/>
          </p:nvPr>
        </p:nvSpPr>
        <p:spPr>
          <a:ln/>
        </p:spPr>
        <p:txBody>
          <a:bodyPr/>
          <a:lstStyle/>
          <a:p>
            <a:fld id="{FFA27973-1D25-B04A-9477-991B87E13BE4}" type="slidenum">
              <a:rPr lang="de-DE" altLang="de-DE"/>
              <a:pPr/>
              <a:t>7</a:t>
            </a:fld>
            <a:endParaRPr lang="de-DE" altLang="de-DE"/>
          </a:p>
        </p:txBody>
      </p:sp>
      <p:sp>
        <p:nvSpPr>
          <p:cNvPr id="140290" name="Rectangle 2">
            <a:extLst>
              <a:ext uri="{FF2B5EF4-FFF2-40B4-BE49-F238E27FC236}">
                <a16:creationId xmlns:a16="http://schemas.microsoft.com/office/drawing/2014/main" id="{95DFB54A-4D38-904B-BEA4-987E61381135}"/>
              </a:ext>
            </a:extLst>
          </p:cNvPr>
          <p:cNvSpPr>
            <a:spLocks noChangeArrowheads="1" noTextEdit="1"/>
          </p:cNvSpPr>
          <p:nvPr>
            <p:ph type="sldImg"/>
          </p:nvPr>
        </p:nvSpPr>
        <p:spPr>
          <a:ln/>
        </p:spPr>
      </p:sp>
      <p:sp>
        <p:nvSpPr>
          <p:cNvPr id="140291" name="Rectangle 3">
            <a:extLst>
              <a:ext uri="{FF2B5EF4-FFF2-40B4-BE49-F238E27FC236}">
                <a16:creationId xmlns:a16="http://schemas.microsoft.com/office/drawing/2014/main" id="{9C3FF1CD-786F-C741-852A-D01494847FDD}"/>
              </a:ext>
            </a:extLst>
          </p:cNvPr>
          <p:cNvSpPr>
            <a:spLocks noGrp="1" noChangeArrowheads="1"/>
          </p:cNvSpPr>
          <p:nvPr>
            <p:ph type="body" idx="1"/>
          </p:nvPr>
        </p:nvSpPr>
        <p:spPr/>
        <p:txBody>
          <a:bodyPr/>
          <a:lstStyle/>
          <a:p>
            <a:endParaRPr lang="de-DE" altLang="de-DE"/>
          </a:p>
          <a:p>
            <a:endParaRPr lang="de-DE" altLang="de-DE"/>
          </a:p>
          <a:p>
            <a:endParaRPr lang="de-DE" altLang="de-DE"/>
          </a:p>
          <a:p>
            <a:endParaRPr lang="de-DE" altLang="de-DE"/>
          </a:p>
          <a:p>
            <a:endParaRPr lang="de-DE" altLang="de-DE"/>
          </a:p>
        </p:txBody>
      </p:sp>
      <p:sp>
        <p:nvSpPr>
          <p:cNvPr id="140292" name="Rectangle 4">
            <a:extLst>
              <a:ext uri="{FF2B5EF4-FFF2-40B4-BE49-F238E27FC236}">
                <a16:creationId xmlns:a16="http://schemas.microsoft.com/office/drawing/2014/main" id="{C7971E1D-2EB1-D242-ABFE-A4E0A9278E30}"/>
              </a:ext>
            </a:extLst>
          </p:cNvPr>
          <p:cNvSpPr>
            <a:spLocks noChangeArrowheads="1"/>
          </p:cNvSpPr>
          <p:nvPr/>
        </p:nvSpPr>
        <p:spPr bwMode="auto">
          <a:xfrm>
            <a:off x="1066800" y="44958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a:spcBef>
                <a:spcPct val="30000"/>
              </a:spcBef>
              <a:defRPr sz="1200">
                <a:solidFill>
                  <a:schemeClr val="tx1"/>
                </a:solidFill>
                <a:latin typeface="Times New Roman" panose="02020603050405020304" pitchFamily="18" charset="0"/>
              </a:defRPr>
            </a:lvl2pPr>
            <a:lvl3pPr>
              <a:spcBef>
                <a:spcPct val="30000"/>
              </a:spcBef>
              <a:defRPr sz="1200">
                <a:solidFill>
                  <a:schemeClr val="tx1"/>
                </a:solidFill>
                <a:latin typeface="Times New Roman" panose="02020603050405020304" pitchFamily="18" charset="0"/>
              </a:defRPr>
            </a:lvl3pPr>
            <a:lvl4pPr>
              <a:spcBef>
                <a:spcPct val="30000"/>
              </a:spcBef>
              <a:defRPr sz="1200">
                <a:solidFill>
                  <a:schemeClr val="tx1"/>
                </a:solidFill>
                <a:latin typeface="Times New Roman" panose="02020603050405020304" pitchFamily="18" charset="0"/>
              </a:defRPr>
            </a:lvl4pPr>
            <a:lvl5pPr>
              <a:spcBef>
                <a:spcPct val="30000"/>
              </a:spcBef>
              <a:defRPr sz="1200">
                <a:solidFill>
                  <a:schemeClr val="tx1"/>
                </a:solidFill>
                <a:latin typeface="Times New Roman" panose="02020603050405020304" pitchFamily="18" charset="0"/>
              </a:defRPr>
            </a:lvl5pPr>
            <a:lvl6pPr eaLnBrk="0" fontAlgn="base" hangingPunct="0">
              <a:spcBef>
                <a:spcPct val="30000"/>
              </a:spcBef>
              <a:spcAft>
                <a:spcPct val="0"/>
              </a:spcAft>
              <a:defRPr sz="1200">
                <a:solidFill>
                  <a:schemeClr val="tx1"/>
                </a:solidFill>
                <a:latin typeface="Times New Roman" panose="02020603050405020304" pitchFamily="18" charset="0"/>
              </a:defRPr>
            </a:lvl6pPr>
            <a:lvl7pPr eaLnBrk="0" fontAlgn="base" hangingPunct="0">
              <a:spcBef>
                <a:spcPct val="30000"/>
              </a:spcBef>
              <a:spcAft>
                <a:spcPct val="0"/>
              </a:spcAft>
              <a:defRPr sz="1200">
                <a:solidFill>
                  <a:schemeClr val="tx1"/>
                </a:solidFill>
                <a:latin typeface="Times New Roman" panose="02020603050405020304" pitchFamily="18" charset="0"/>
              </a:defRPr>
            </a:lvl7pPr>
            <a:lvl8pPr eaLnBrk="0" fontAlgn="base" hangingPunct="0">
              <a:spcBef>
                <a:spcPct val="30000"/>
              </a:spcBef>
              <a:spcAft>
                <a:spcPct val="0"/>
              </a:spcAft>
              <a:defRPr sz="1200">
                <a:solidFill>
                  <a:schemeClr val="tx1"/>
                </a:solidFill>
                <a:latin typeface="Times New Roman" panose="02020603050405020304" pitchFamily="18" charset="0"/>
              </a:defRPr>
            </a:lvl8pPr>
            <a:lvl9pPr eaLnBrk="0" fontAlgn="base" hangingPunct="0">
              <a:spcBef>
                <a:spcPct val="30000"/>
              </a:spcBef>
              <a:spcAft>
                <a:spcPct val="0"/>
              </a:spcAft>
              <a:defRPr sz="1200">
                <a:solidFill>
                  <a:schemeClr val="tx1"/>
                </a:solidFill>
                <a:latin typeface="Times New Roman" panose="02020603050405020304" pitchFamily="18" charset="0"/>
              </a:defRPr>
            </a:lvl9pPr>
          </a:lstStyle>
          <a:p>
            <a:pPr algn="just">
              <a:buFont typeface="Symbol" pitchFamily="2" charset="2"/>
              <a:buNone/>
            </a:pPr>
            <a:r>
              <a:rPr lang="de-DE" altLang="de-DE"/>
              <a:t>Die FHTW hat sich trotz schwieriger Startbedingungen als Neugründung zwischen traditionsreichen Hochschulen </a:t>
            </a:r>
            <a:r>
              <a:rPr lang="de-DE" altLang="de-DE" b="1"/>
              <a:t>erfolgreich positioniert (klick)</a:t>
            </a:r>
            <a:r>
              <a:rPr lang="de-DE" altLang="de-DE"/>
              <a:t>, sowohl  innerhalb der Berliner Hochschullandschaft als auch - durch Entwicklung internationaler Studiengänge -  darüber hinaus.</a:t>
            </a:r>
          </a:p>
          <a:p>
            <a:pPr algn="just">
              <a:buFont typeface="Symbol" pitchFamily="2" charset="2"/>
              <a:buNone/>
            </a:pPr>
            <a:r>
              <a:rPr lang="de-DE" altLang="de-DE"/>
              <a:t>Die Wettbewerbsorientierung der Hochschule ist  im Leitbild verankert.</a:t>
            </a:r>
            <a:endParaRPr lang="de-DE" altLang="de-DE" b="1"/>
          </a:p>
          <a:p>
            <a:r>
              <a:rPr lang="de-DE" altLang="de-DE"/>
              <a:t>Ein </a:t>
            </a:r>
            <a:r>
              <a:rPr lang="de-DE" altLang="de-DE" b="1"/>
              <a:t>Konzept der internen und externen Information und Kommunikation</a:t>
            </a:r>
            <a:r>
              <a:rPr lang="de-DE" altLang="de-DE"/>
              <a:t> ist innerhalb der Hochschule erarbeitet und verabschiedet worden </a:t>
            </a:r>
            <a:r>
              <a:rPr lang="de-DE" altLang="de-DE" b="1"/>
              <a:t>(klick)</a:t>
            </a:r>
            <a:r>
              <a:rPr lang="de-DE" altLang="de-DE"/>
              <a:t>, die mit viel Sorgfalt gestalteten Publikationen der Hochschule sprechen für sich.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3E4DD2-3367-6249-9D69-8FC191378D28}"/>
              </a:ext>
            </a:extLst>
          </p:cNvPr>
          <p:cNvSpPr>
            <a:spLocks noGrp="1" noChangeArrowheads="1"/>
          </p:cNvSpPr>
          <p:nvPr>
            <p:ph type="sldNum" sz="quarter" idx="5"/>
          </p:nvPr>
        </p:nvSpPr>
        <p:spPr>
          <a:ln/>
        </p:spPr>
        <p:txBody>
          <a:bodyPr/>
          <a:lstStyle/>
          <a:p>
            <a:fld id="{C740A614-C92D-8348-B1F2-04701EEA48B9}" type="slidenum">
              <a:rPr lang="de-DE" altLang="de-DE"/>
              <a:pPr/>
              <a:t>8</a:t>
            </a:fld>
            <a:endParaRPr lang="de-DE" altLang="de-DE"/>
          </a:p>
        </p:txBody>
      </p:sp>
      <p:sp>
        <p:nvSpPr>
          <p:cNvPr id="142338" name="Rectangle 2">
            <a:extLst>
              <a:ext uri="{FF2B5EF4-FFF2-40B4-BE49-F238E27FC236}">
                <a16:creationId xmlns:a16="http://schemas.microsoft.com/office/drawing/2014/main" id="{E45C153D-E2C0-F942-819C-A49930C0FD20}"/>
              </a:ext>
            </a:extLst>
          </p:cNvPr>
          <p:cNvSpPr>
            <a:spLocks noChangeArrowheads="1" noTextEdit="1"/>
          </p:cNvSpPr>
          <p:nvPr>
            <p:ph type="sldImg"/>
          </p:nvPr>
        </p:nvSpPr>
        <p:spPr>
          <a:ln/>
        </p:spPr>
      </p:sp>
      <p:sp>
        <p:nvSpPr>
          <p:cNvPr id="142339" name="Rectangle 3">
            <a:extLst>
              <a:ext uri="{FF2B5EF4-FFF2-40B4-BE49-F238E27FC236}">
                <a16:creationId xmlns:a16="http://schemas.microsoft.com/office/drawing/2014/main" id="{F8B17506-36AE-F743-9B8A-82025F106339}"/>
              </a:ext>
            </a:extLst>
          </p:cNvPr>
          <p:cNvSpPr>
            <a:spLocks noGrp="1" noChangeArrowheads="1"/>
          </p:cNvSpPr>
          <p:nvPr>
            <p:ph type="body" idx="1"/>
          </p:nvPr>
        </p:nvSpPr>
        <p:spPr/>
        <p:txBody>
          <a:bodyPr/>
          <a:lstStyle/>
          <a:p>
            <a:pPr>
              <a:buFont typeface="Symbol" pitchFamily="2" charset="2"/>
              <a:buChar char="·"/>
            </a:pPr>
            <a:r>
              <a:rPr lang="de-DE" altLang="de-DE"/>
              <a:t> Leitbild im bottom-up Verfahren entwickelt und 1999 vom Akademischen Senat beschlossen und </a:t>
            </a:r>
          </a:p>
          <a:p>
            <a:pPr>
              <a:buFont typeface="Symbol" pitchFamily="2" charset="2"/>
              <a:buChar char="·"/>
            </a:pPr>
            <a:r>
              <a:rPr lang="de-DE" altLang="de-DE"/>
              <a:t> in Strategischen Leitlinien umgesetzt.</a:t>
            </a:r>
          </a:p>
          <a:p>
            <a:pPr>
              <a:buFont typeface="Symbol" pitchFamily="2" charset="2"/>
              <a:buNone/>
            </a:pPr>
            <a:r>
              <a:rPr lang="de-DE" altLang="de-DE"/>
              <a:t>Dokumentiert in:</a:t>
            </a:r>
          </a:p>
          <a:p>
            <a:pPr>
              <a:buFont typeface="Symbol" pitchFamily="2" charset="2"/>
              <a:buNone/>
            </a:pPr>
            <a:r>
              <a:rPr lang="de-DE" altLang="de-DE"/>
              <a:t>“FHTW 2000 + x Strategische Leitlinien zur Hochschulentwicklung” </a:t>
            </a:r>
          </a:p>
          <a:p>
            <a:r>
              <a:rPr lang="de-DE" altLang="de-DE"/>
              <a:t>“FHTW 2001/2002 – Zur Umsetzung der strategischen Leitlinien FHTW 2000 + 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D563A9-F9F2-1742-B94A-A3D0171F40EE}"/>
              </a:ext>
            </a:extLst>
          </p:cNvPr>
          <p:cNvSpPr>
            <a:spLocks noGrp="1" noChangeArrowheads="1"/>
          </p:cNvSpPr>
          <p:nvPr>
            <p:ph type="sldNum" sz="quarter" idx="5"/>
          </p:nvPr>
        </p:nvSpPr>
        <p:spPr>
          <a:ln/>
        </p:spPr>
        <p:txBody>
          <a:bodyPr/>
          <a:lstStyle/>
          <a:p>
            <a:fld id="{A7AD3174-5411-874F-B5C1-34F601F813FD}" type="slidenum">
              <a:rPr lang="de-DE" altLang="de-DE"/>
              <a:pPr/>
              <a:t>9</a:t>
            </a:fld>
            <a:endParaRPr lang="de-DE" altLang="de-DE"/>
          </a:p>
        </p:txBody>
      </p:sp>
      <p:sp>
        <p:nvSpPr>
          <p:cNvPr id="144386" name="Rectangle 2">
            <a:extLst>
              <a:ext uri="{FF2B5EF4-FFF2-40B4-BE49-F238E27FC236}">
                <a16:creationId xmlns:a16="http://schemas.microsoft.com/office/drawing/2014/main" id="{7FC0299A-D435-EA4A-AA18-76DD9B8A4321}"/>
              </a:ext>
            </a:extLst>
          </p:cNvPr>
          <p:cNvSpPr>
            <a:spLocks noChangeArrowheads="1" noTextEdit="1"/>
          </p:cNvSpPr>
          <p:nvPr>
            <p:ph type="sldImg"/>
          </p:nvPr>
        </p:nvSpPr>
        <p:spPr>
          <a:ln/>
        </p:spPr>
      </p:sp>
      <p:sp>
        <p:nvSpPr>
          <p:cNvPr id="144387" name="Rectangle 3">
            <a:extLst>
              <a:ext uri="{FF2B5EF4-FFF2-40B4-BE49-F238E27FC236}">
                <a16:creationId xmlns:a16="http://schemas.microsoft.com/office/drawing/2014/main" id="{A8E3D3B7-7497-6D48-BC16-23BF8069E705}"/>
              </a:ext>
            </a:extLst>
          </p:cNvPr>
          <p:cNvSpPr>
            <a:spLocks noGrp="1" noChangeArrowheads="1"/>
          </p:cNvSpPr>
          <p:nvPr>
            <p:ph type="body" idx="1"/>
          </p:nvPr>
        </p:nvSpPr>
        <p:spPr/>
        <p:txBody>
          <a:bodyPr/>
          <a:lstStyle/>
          <a:p>
            <a:r>
              <a:rPr lang="de-DE" altLang="de-DE"/>
              <a:t> Die FHTW zeigt, wie man auch mit bescheidener Finanzausstattung viel erreichen kann, wenn man die Mittel geschickt einsetzt:</a:t>
            </a:r>
          </a:p>
          <a:p>
            <a:pPr>
              <a:buFontTx/>
              <a:buChar char="•"/>
            </a:pPr>
            <a:r>
              <a:rPr lang="de-DE" altLang="de-DE"/>
              <a:t> Die Hochschulleitung hat die rechtgeschäftliche Vertretungsmacht gestaffelt an Mitarbeiter übertragen, bei Dekanen bis zu 50.000 DM.</a:t>
            </a:r>
          </a:p>
          <a:p>
            <a:pPr>
              <a:buFontTx/>
              <a:buChar char="•"/>
            </a:pPr>
            <a:r>
              <a:rPr lang="de-DE" altLang="de-DE"/>
              <a:t> Durch eine zentralen Mittelreserve von 25% der investiven Mittelinterdisziplinäre Zusammenarbeit. Diese Mittel werden antragsbezogen für studiengangs- und fachbereichsübergreifende Vorhaben entsprechend der strategischen Planung vergeben.</a:t>
            </a:r>
          </a:p>
          <a:p>
            <a:pPr>
              <a:buFontTx/>
              <a:buChar char="•"/>
            </a:pPr>
            <a:endParaRPr lang="de-DE" altLang="de-DE"/>
          </a:p>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6BB3F-5E60-F548-93B6-6C464F05302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2CA37D0-4DEC-B545-9DB7-B4F2816B1E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62EB6AA-CFE8-B447-9336-7ADF95931A36}"/>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F41A7CF1-3691-8F4A-8564-A27CA730C06F}"/>
              </a:ext>
            </a:extLst>
          </p:cNvPr>
          <p:cNvSpPr>
            <a:spLocks noGrp="1"/>
          </p:cNvSpPr>
          <p:nvPr>
            <p:ph type="sldNum" sz="quarter" idx="11"/>
          </p:nvPr>
        </p:nvSpPr>
        <p:spPr/>
        <p:txBody>
          <a:bodyPr/>
          <a:lstStyle>
            <a:lvl1pPr>
              <a:defRPr/>
            </a:lvl1pPr>
          </a:lstStyle>
          <a:p>
            <a:fld id="{C039AD53-440D-2C48-9C48-106BB3D86B0C}"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46590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2EC5D-86B0-C94D-927C-A18B72E749B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3BF37C4-2753-9C49-A7D8-8DF67480DD9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EEEC8D2-34C2-7646-BD22-0417224DB4BC}"/>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2B427B2E-EDF3-124C-BD19-155E250F299F}"/>
              </a:ext>
            </a:extLst>
          </p:cNvPr>
          <p:cNvSpPr>
            <a:spLocks noGrp="1"/>
          </p:cNvSpPr>
          <p:nvPr>
            <p:ph type="sldNum" sz="quarter" idx="11"/>
          </p:nvPr>
        </p:nvSpPr>
        <p:spPr/>
        <p:txBody>
          <a:bodyPr/>
          <a:lstStyle>
            <a:lvl1pPr>
              <a:defRPr/>
            </a:lvl1pPr>
          </a:lstStyle>
          <a:p>
            <a:fld id="{360B0E42-8A4C-7A46-9464-046FB4F54524}"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149011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97AC49F-8609-1643-824A-F3DA6FE94914}"/>
              </a:ext>
            </a:extLst>
          </p:cNvPr>
          <p:cNvSpPr>
            <a:spLocks noGrp="1"/>
          </p:cNvSpPr>
          <p:nvPr>
            <p:ph type="title" orient="vert"/>
          </p:nvPr>
        </p:nvSpPr>
        <p:spPr>
          <a:xfrm>
            <a:off x="6629400" y="0"/>
            <a:ext cx="220980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0477616-839B-BE49-B821-6D67F376359D}"/>
              </a:ext>
            </a:extLst>
          </p:cNvPr>
          <p:cNvSpPr>
            <a:spLocks noGrp="1"/>
          </p:cNvSpPr>
          <p:nvPr>
            <p:ph type="body" orient="vert" idx="1"/>
          </p:nvPr>
        </p:nvSpPr>
        <p:spPr>
          <a:xfrm>
            <a:off x="0" y="0"/>
            <a:ext cx="647700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B62C1B-049A-3E41-BCDF-6310BB44F172}"/>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0EE1189F-ABB6-E144-B9F5-9F263C8DC884}"/>
              </a:ext>
            </a:extLst>
          </p:cNvPr>
          <p:cNvSpPr>
            <a:spLocks noGrp="1"/>
          </p:cNvSpPr>
          <p:nvPr>
            <p:ph type="sldNum" sz="quarter" idx="11"/>
          </p:nvPr>
        </p:nvSpPr>
        <p:spPr/>
        <p:txBody>
          <a:bodyPr/>
          <a:lstStyle>
            <a:lvl1pPr>
              <a:defRPr/>
            </a:lvl1pPr>
          </a:lstStyle>
          <a:p>
            <a:fld id="{6539D508-A1B2-5644-B35F-A2C52301A6AC}"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92167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47CAE-7F28-3E4E-8A62-2EBF135F2F4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BF30EB3-0388-0A41-BAEF-BC98E440586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1E141C-0850-CD46-882B-9B8D8B838594}"/>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D8B3F45A-4D92-224B-85E1-6C54F9AC8369}"/>
              </a:ext>
            </a:extLst>
          </p:cNvPr>
          <p:cNvSpPr>
            <a:spLocks noGrp="1"/>
          </p:cNvSpPr>
          <p:nvPr>
            <p:ph type="sldNum" sz="quarter" idx="11"/>
          </p:nvPr>
        </p:nvSpPr>
        <p:spPr/>
        <p:txBody>
          <a:bodyPr/>
          <a:lstStyle>
            <a:lvl1pPr>
              <a:defRPr/>
            </a:lvl1pPr>
          </a:lstStyle>
          <a:p>
            <a:fld id="{2E009FED-59A6-2547-838A-B79DC0D64C01}"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138796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78F58-0ADB-0940-A347-1F18E3EB5EE0}"/>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ADFDB8-8F34-3044-9D21-E71DE32C33A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9A635EB5-4D9F-3E41-8DCD-E514167A7CD1}"/>
              </a:ext>
            </a:extLst>
          </p:cNvPr>
          <p:cNvSpPr>
            <a:spLocks noGrp="1"/>
          </p:cNvSpPr>
          <p:nvPr>
            <p:ph type="dt" sz="half" idx="10"/>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EB6CFA28-F438-DE4A-99E5-DA9964C730ED}"/>
              </a:ext>
            </a:extLst>
          </p:cNvPr>
          <p:cNvSpPr>
            <a:spLocks noGrp="1"/>
          </p:cNvSpPr>
          <p:nvPr>
            <p:ph type="sldNum" sz="quarter" idx="11"/>
          </p:nvPr>
        </p:nvSpPr>
        <p:spPr/>
        <p:txBody>
          <a:bodyPr/>
          <a:lstStyle>
            <a:lvl1pPr>
              <a:defRPr/>
            </a:lvl1pPr>
          </a:lstStyle>
          <a:p>
            <a:fld id="{9FE292A3-EBF2-5646-8F58-299BF5471E1D}"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132137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43F1D-B964-ED40-B350-D63696CD9DF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CE7FA0E-EFE3-AF49-87E0-9ACC3BB1709C}"/>
              </a:ext>
            </a:extLst>
          </p:cNvPr>
          <p:cNvSpPr>
            <a:spLocks noGrp="1"/>
          </p:cNvSpPr>
          <p:nvPr>
            <p:ph sz="half" idx="1"/>
          </p:nvPr>
        </p:nvSpPr>
        <p:spPr>
          <a:xfrm>
            <a:off x="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B9C5F53-78E5-3C45-92C8-D0391D73356D}"/>
              </a:ext>
            </a:extLst>
          </p:cNvPr>
          <p:cNvSpPr>
            <a:spLocks noGrp="1"/>
          </p:cNvSpPr>
          <p:nvPr>
            <p:ph sz="half" idx="2"/>
          </p:nvPr>
        </p:nvSpPr>
        <p:spPr>
          <a:xfrm>
            <a:off x="44958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DABD89A-E337-B249-B5D2-AF57012A9CC4}"/>
              </a:ext>
            </a:extLst>
          </p:cNvPr>
          <p:cNvSpPr>
            <a:spLocks noGrp="1"/>
          </p:cNvSpPr>
          <p:nvPr>
            <p:ph type="dt" sz="half" idx="10"/>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75891171-BBB7-174A-86DB-AF7197667A37}"/>
              </a:ext>
            </a:extLst>
          </p:cNvPr>
          <p:cNvSpPr>
            <a:spLocks noGrp="1"/>
          </p:cNvSpPr>
          <p:nvPr>
            <p:ph type="sldNum" sz="quarter" idx="11"/>
          </p:nvPr>
        </p:nvSpPr>
        <p:spPr/>
        <p:txBody>
          <a:bodyPr/>
          <a:lstStyle>
            <a:lvl1pPr>
              <a:defRPr/>
            </a:lvl1pPr>
          </a:lstStyle>
          <a:p>
            <a:fld id="{B799183D-927C-D541-8202-B558D4BC646B}"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402139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B2688-366A-9A43-ACCA-AD4E87DC68E3}"/>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686AD27-7800-B241-BFF2-DFAE2ECC31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ED44F7E-4A86-3948-865F-FCB9D8413D5F}"/>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D3636C5-FA98-464B-AE24-DE17847D2CE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1CBBAF6-6DF2-D74A-B3CB-7AD4D4478FDD}"/>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A81F075-C93B-844B-BD2D-1AA1B8215B97}"/>
              </a:ext>
            </a:extLst>
          </p:cNvPr>
          <p:cNvSpPr>
            <a:spLocks noGrp="1"/>
          </p:cNvSpPr>
          <p:nvPr>
            <p:ph type="dt" sz="half" idx="10"/>
          </p:nvPr>
        </p:nvSpPr>
        <p:spPr/>
        <p:txBody>
          <a:bodyPr/>
          <a:lstStyle>
            <a:lvl1pPr>
              <a:defRPr/>
            </a:lvl1pPr>
          </a:lstStyle>
          <a:p>
            <a:endParaRPr lang="en-US" altLang="de-DE"/>
          </a:p>
        </p:txBody>
      </p:sp>
      <p:sp>
        <p:nvSpPr>
          <p:cNvPr id="8" name="Foliennummernplatzhalter 7">
            <a:extLst>
              <a:ext uri="{FF2B5EF4-FFF2-40B4-BE49-F238E27FC236}">
                <a16:creationId xmlns:a16="http://schemas.microsoft.com/office/drawing/2014/main" id="{3705172D-F1DB-3242-B7F5-778003137986}"/>
              </a:ext>
            </a:extLst>
          </p:cNvPr>
          <p:cNvSpPr>
            <a:spLocks noGrp="1"/>
          </p:cNvSpPr>
          <p:nvPr>
            <p:ph type="sldNum" sz="quarter" idx="11"/>
          </p:nvPr>
        </p:nvSpPr>
        <p:spPr/>
        <p:txBody>
          <a:bodyPr/>
          <a:lstStyle>
            <a:lvl1pPr>
              <a:defRPr/>
            </a:lvl1pPr>
          </a:lstStyle>
          <a:p>
            <a:fld id="{3F85C5B3-5711-9F48-BD3D-18DA1D15E531}"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56571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DA3EC-0DD7-814E-8EC6-710BF0D97DA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90B8C-9472-7F41-ABE2-744F073DACE7}"/>
              </a:ext>
            </a:extLst>
          </p:cNvPr>
          <p:cNvSpPr>
            <a:spLocks noGrp="1"/>
          </p:cNvSpPr>
          <p:nvPr>
            <p:ph type="dt" sz="half" idx="10"/>
          </p:nvPr>
        </p:nvSpPr>
        <p:spPr/>
        <p:txBody>
          <a:bodyPr/>
          <a:lstStyle>
            <a:lvl1pPr>
              <a:defRPr/>
            </a:lvl1pPr>
          </a:lstStyle>
          <a:p>
            <a:endParaRPr lang="en-US" altLang="de-DE"/>
          </a:p>
        </p:txBody>
      </p:sp>
      <p:sp>
        <p:nvSpPr>
          <p:cNvPr id="4" name="Foliennummernplatzhalter 3">
            <a:extLst>
              <a:ext uri="{FF2B5EF4-FFF2-40B4-BE49-F238E27FC236}">
                <a16:creationId xmlns:a16="http://schemas.microsoft.com/office/drawing/2014/main" id="{FE770E1B-3BCE-574B-A93E-A8B906115A5F}"/>
              </a:ext>
            </a:extLst>
          </p:cNvPr>
          <p:cNvSpPr>
            <a:spLocks noGrp="1"/>
          </p:cNvSpPr>
          <p:nvPr>
            <p:ph type="sldNum" sz="quarter" idx="11"/>
          </p:nvPr>
        </p:nvSpPr>
        <p:spPr/>
        <p:txBody>
          <a:bodyPr/>
          <a:lstStyle>
            <a:lvl1pPr>
              <a:defRPr/>
            </a:lvl1pPr>
          </a:lstStyle>
          <a:p>
            <a:fld id="{E6396D47-996C-4E45-87A2-3554DFE95068}"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133363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586B0E5-C656-CE42-9DEE-767B3074CF36}"/>
              </a:ext>
            </a:extLst>
          </p:cNvPr>
          <p:cNvSpPr>
            <a:spLocks noGrp="1"/>
          </p:cNvSpPr>
          <p:nvPr>
            <p:ph type="dt" sz="half" idx="10"/>
          </p:nvPr>
        </p:nvSpPr>
        <p:spPr/>
        <p:txBody>
          <a:bodyPr/>
          <a:lstStyle>
            <a:lvl1pPr>
              <a:defRPr/>
            </a:lvl1pPr>
          </a:lstStyle>
          <a:p>
            <a:endParaRPr lang="en-US" altLang="de-DE"/>
          </a:p>
        </p:txBody>
      </p:sp>
      <p:sp>
        <p:nvSpPr>
          <p:cNvPr id="3" name="Foliennummernplatzhalter 2">
            <a:extLst>
              <a:ext uri="{FF2B5EF4-FFF2-40B4-BE49-F238E27FC236}">
                <a16:creationId xmlns:a16="http://schemas.microsoft.com/office/drawing/2014/main" id="{B9779C32-3FB1-5A47-AC2F-A394E097E6EC}"/>
              </a:ext>
            </a:extLst>
          </p:cNvPr>
          <p:cNvSpPr>
            <a:spLocks noGrp="1"/>
          </p:cNvSpPr>
          <p:nvPr>
            <p:ph type="sldNum" sz="quarter" idx="11"/>
          </p:nvPr>
        </p:nvSpPr>
        <p:spPr/>
        <p:txBody>
          <a:bodyPr/>
          <a:lstStyle>
            <a:lvl1pPr>
              <a:defRPr/>
            </a:lvl1pPr>
          </a:lstStyle>
          <a:p>
            <a:fld id="{73EBA09E-431B-C848-911B-719BD041CBFE}"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94843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57D12-9141-1646-886A-A6C1798D8874}"/>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7E36BE7-920B-A142-8476-BC6D0C616B0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E1C22B-9A64-4D4D-84DF-790AC8DF76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8C88C97-7516-374B-ADFD-72FC13E1B35F}"/>
              </a:ext>
            </a:extLst>
          </p:cNvPr>
          <p:cNvSpPr>
            <a:spLocks noGrp="1"/>
          </p:cNvSpPr>
          <p:nvPr>
            <p:ph type="dt" sz="half" idx="10"/>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E670D405-49E0-BE45-AF1F-02613891C61F}"/>
              </a:ext>
            </a:extLst>
          </p:cNvPr>
          <p:cNvSpPr>
            <a:spLocks noGrp="1"/>
          </p:cNvSpPr>
          <p:nvPr>
            <p:ph type="sldNum" sz="quarter" idx="11"/>
          </p:nvPr>
        </p:nvSpPr>
        <p:spPr/>
        <p:txBody>
          <a:bodyPr/>
          <a:lstStyle>
            <a:lvl1pPr>
              <a:defRPr/>
            </a:lvl1pPr>
          </a:lstStyle>
          <a:p>
            <a:fld id="{AD6E91DB-587D-9241-AF17-AAFE038163AF}"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272115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DDC85-F203-914A-A789-CD7B2D0F765C}"/>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DE22228-9C2B-1A42-9ED1-B5ADC208A1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ED01750-C9D6-0B4D-ADCF-052B2C28E4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714D116-D1CE-F64C-9BA9-FED24D102884}"/>
              </a:ext>
            </a:extLst>
          </p:cNvPr>
          <p:cNvSpPr>
            <a:spLocks noGrp="1"/>
          </p:cNvSpPr>
          <p:nvPr>
            <p:ph type="dt" sz="half" idx="10"/>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DCA89D7E-026D-7341-920C-857D9DA9719E}"/>
              </a:ext>
            </a:extLst>
          </p:cNvPr>
          <p:cNvSpPr>
            <a:spLocks noGrp="1"/>
          </p:cNvSpPr>
          <p:nvPr>
            <p:ph type="sldNum" sz="quarter" idx="11"/>
          </p:nvPr>
        </p:nvSpPr>
        <p:spPr/>
        <p:txBody>
          <a:bodyPr/>
          <a:lstStyle>
            <a:lvl1pPr>
              <a:defRPr/>
            </a:lvl1pPr>
          </a:lstStyle>
          <a:p>
            <a:fld id="{E11E7896-D2FE-C243-A4E7-35DA70C23086}"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406897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BABAB"/>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006E6975-E3B6-844D-A0DC-8357B735EDBA}"/>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0531" name="Rectangle 3">
            <a:extLst>
              <a:ext uri="{FF2B5EF4-FFF2-40B4-BE49-F238E27FC236}">
                <a16:creationId xmlns:a16="http://schemas.microsoft.com/office/drawing/2014/main" id="{3CB29B50-EA31-464A-924B-867C2FBF6650}"/>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50532" name="Rectangle 4">
            <a:extLst>
              <a:ext uri="{FF2B5EF4-FFF2-40B4-BE49-F238E27FC236}">
                <a16:creationId xmlns:a16="http://schemas.microsoft.com/office/drawing/2014/main" id="{7118EB59-00A1-D040-8804-342BD9C3F2C9}"/>
              </a:ext>
            </a:extLst>
          </p:cNvPr>
          <p:cNvSpPr>
            <a:spLocks noGrp="1" noChangeArrowheads="1"/>
          </p:cNvSpPr>
          <p:nvPr>
            <p:ph type="body" idx="1"/>
          </p:nvPr>
        </p:nvSpPr>
        <p:spPr bwMode="auto">
          <a:xfrm>
            <a:off x="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50533" name="Rectangle 5">
            <a:extLst>
              <a:ext uri="{FF2B5EF4-FFF2-40B4-BE49-F238E27FC236}">
                <a16:creationId xmlns:a16="http://schemas.microsoft.com/office/drawing/2014/main" id="{0C68AB93-49E1-4E43-8AC4-7B6E66B7DB97}"/>
              </a:ext>
            </a:extLst>
          </p:cNvPr>
          <p:cNvSpPr>
            <a:spLocks noGrp="1" noChangeArrowheads="1"/>
          </p:cNvSpPr>
          <p:nvPr>
            <p:ph type="dt" sz="half" idx="2"/>
          </p:nvPr>
        </p:nvSpPr>
        <p:spPr bwMode="auto">
          <a:xfrm>
            <a:off x="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de-DE"/>
          </a:p>
        </p:txBody>
      </p:sp>
      <p:sp>
        <p:nvSpPr>
          <p:cNvPr id="150534" name="Rectangle 6">
            <a:extLst>
              <a:ext uri="{FF2B5EF4-FFF2-40B4-BE49-F238E27FC236}">
                <a16:creationId xmlns:a16="http://schemas.microsoft.com/office/drawing/2014/main" id="{804FB96B-7B76-4D4B-B4E3-1E563FB87441}"/>
              </a:ext>
            </a:extLst>
          </p:cNvPr>
          <p:cNvSpPr>
            <a:spLocks noChangeArrowheads="1"/>
          </p:cNvSpPr>
          <p:nvPr/>
        </p:nvSpPr>
        <p:spPr bwMode="auto">
          <a:xfrm>
            <a:off x="-9525"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0535" name="Rectangle 7">
            <a:extLst>
              <a:ext uri="{FF2B5EF4-FFF2-40B4-BE49-F238E27FC236}">
                <a16:creationId xmlns:a16="http://schemas.microsoft.com/office/drawing/2014/main" id="{B58C3BA3-06BB-EC4E-B194-738AC5F47BFF}"/>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F072777-0993-AA4C-B7DA-70741D528ACC}" type="slidenum">
              <a:rPr lang="en-US" altLang="de-DE"/>
              <a:pPr/>
              <a:t>‹Nr.›</a:t>
            </a:fld>
            <a:endParaRPr lang="en-US" altLang="de-DE">
              <a:latin typeface="Times New Roman" panose="02020603050405020304" pitchFamily="18" charset="0"/>
            </a:endParaRPr>
          </a:p>
        </p:txBody>
      </p:sp>
      <p:sp>
        <p:nvSpPr>
          <p:cNvPr id="150536" name="Text Box 8">
            <a:extLst>
              <a:ext uri="{FF2B5EF4-FFF2-40B4-BE49-F238E27FC236}">
                <a16:creationId xmlns:a16="http://schemas.microsoft.com/office/drawing/2014/main" id="{229306F7-B042-E743-88E5-7CE41941F850}"/>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4.bin"/><Relationship Id="rId5" Type="http://schemas.openxmlformats.org/officeDocument/2006/relationships/image" Target="../media/image10.png"/><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image" Target="../media/image10.png"/><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0.png"/><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0.png"/><Relationship Id="rId4"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1.png"/><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emf"/><Relationship Id="rId18" Type="http://schemas.openxmlformats.org/officeDocument/2006/relationships/oleObject" Target="../embeddings/oleObject9.bin"/><Relationship Id="rId3" Type="http://schemas.openxmlformats.org/officeDocument/2006/relationships/notesSlide" Target="../notesSlides/notesSlide2.xml"/><Relationship Id="rId21" Type="http://schemas.openxmlformats.org/officeDocument/2006/relationships/image" Target="../media/image10.png"/><Relationship Id="rId7" Type="http://schemas.openxmlformats.org/officeDocument/2006/relationships/image" Target="../media/image3.emf"/><Relationship Id="rId12" Type="http://schemas.openxmlformats.org/officeDocument/2006/relationships/oleObject" Target="../embeddings/oleObject6.bin"/><Relationship Id="rId17" Type="http://schemas.openxmlformats.org/officeDocument/2006/relationships/image" Target="../media/image8.emf"/><Relationship Id="rId2" Type="http://schemas.openxmlformats.org/officeDocument/2006/relationships/slideLayout" Target="../slideLayouts/slideLayout7.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5.bin"/><Relationship Id="rId19" Type="http://schemas.openxmlformats.org/officeDocument/2006/relationships/image" Target="../media/image9.emf"/><Relationship Id="rId4" Type="http://schemas.openxmlformats.org/officeDocument/2006/relationships/oleObject" Target="../embeddings/oleObject2.bin"/><Relationship Id="rId9" Type="http://schemas.openxmlformats.org/officeDocument/2006/relationships/image" Target="../media/image4.emf"/><Relationship Id="rId1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0.png"/><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10.png"/><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10.png"/><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10.png"/><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10.png"/><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2">
            <a:extLst>
              <a:ext uri="{FF2B5EF4-FFF2-40B4-BE49-F238E27FC236}">
                <a16:creationId xmlns:a16="http://schemas.microsoft.com/office/drawing/2014/main" id="{8EFF783F-3929-9446-AFC9-C1C02CABF993}"/>
              </a:ext>
            </a:extLst>
          </p:cNvPr>
          <p:cNvSpPr>
            <a:spLocks noGrp="1"/>
          </p:cNvSpPr>
          <p:nvPr>
            <p:ph type="sldNum" sz="quarter" idx="11"/>
          </p:nvPr>
        </p:nvSpPr>
        <p:spPr/>
        <p:txBody>
          <a:bodyPr/>
          <a:lstStyle/>
          <a:p>
            <a:fld id="{7578F2BC-8CD7-DE4E-AD6E-EFB82E14F231}" type="slidenum">
              <a:rPr lang="en-US" altLang="de-DE"/>
              <a:pPr/>
              <a:t>1</a:t>
            </a:fld>
            <a:endParaRPr lang="en-US" altLang="de-DE">
              <a:latin typeface="Times New Roman" panose="02020603050405020304" pitchFamily="18" charset="0"/>
            </a:endParaRPr>
          </a:p>
        </p:txBody>
      </p:sp>
      <p:graphicFrame>
        <p:nvGraphicFramePr>
          <p:cNvPr id="133128" name="Object 1032">
            <a:extLst>
              <a:ext uri="{FF2B5EF4-FFF2-40B4-BE49-F238E27FC236}">
                <a16:creationId xmlns:a16="http://schemas.microsoft.com/office/drawing/2014/main" id="{6E829429-6379-BD4D-8068-26ADF26FC2CA}"/>
              </a:ext>
            </a:extLst>
          </p:cNvPr>
          <p:cNvGraphicFramePr>
            <a:graphicFrameLocks noChangeAspect="1"/>
          </p:cNvGraphicFramePr>
          <p:nvPr/>
        </p:nvGraphicFramePr>
        <p:xfrm>
          <a:off x="0" y="0"/>
          <a:ext cx="9144000" cy="2286000"/>
        </p:xfrm>
        <a:graphic>
          <a:graphicData uri="http://schemas.openxmlformats.org/presentationml/2006/ole">
            <mc:AlternateContent xmlns:mc="http://schemas.openxmlformats.org/markup-compatibility/2006">
              <mc:Choice xmlns:v="urn:schemas-microsoft-com:vml" Requires="v">
                <p:oleObj spid="_x0000_s133130" name="Photo Editor Photo" r:id="rId4" imgW="9124950" imgH="2305050" progId="MSPhotoEd.3">
                  <p:embed/>
                </p:oleObj>
              </mc:Choice>
              <mc:Fallback>
                <p:oleObj name="Photo Editor Photo" r:id="rId4" imgW="9124950" imgH="2305050" progId="MSPhotoEd.3">
                  <p:embed/>
                  <p:pic>
                    <p:nvPicPr>
                      <p:cNvPr id="0" name="Object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9" name="Text Box 1033">
            <a:extLst>
              <a:ext uri="{FF2B5EF4-FFF2-40B4-BE49-F238E27FC236}">
                <a16:creationId xmlns:a16="http://schemas.microsoft.com/office/drawing/2014/main" id="{28B02CBF-7DD6-5A43-9511-D619BFE313E5}"/>
              </a:ext>
            </a:extLst>
          </p:cNvPr>
          <p:cNvSpPr txBox="1">
            <a:spLocks noChangeArrowheads="1"/>
          </p:cNvSpPr>
          <p:nvPr/>
        </p:nvSpPr>
        <p:spPr bwMode="auto">
          <a:xfrm>
            <a:off x="1371600" y="3124200"/>
            <a:ext cx="624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8000"/>
              <a:t>FHTW Berlin</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9"/>
                                        </p:tgtEl>
                                        <p:attrNameLst>
                                          <p:attrName>style.visibility</p:attrName>
                                        </p:attrNameLst>
                                      </p:cBhvr>
                                      <p:to>
                                        <p:strVal val="visible"/>
                                      </p:to>
                                    </p:set>
                                    <p:animEffect transition="in" filter="dissolve">
                                      <p:cBhvr>
                                        <p:cTn id="7" dur="500"/>
                                        <p:tgtEl>
                                          <p:spTgt spid="133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7B2AC3EF-508F-C147-9CD7-FB105EF6CC98}"/>
              </a:ext>
            </a:extLst>
          </p:cNvPr>
          <p:cNvSpPr>
            <a:spLocks noGrp="1"/>
          </p:cNvSpPr>
          <p:nvPr>
            <p:ph type="sldNum" sz="quarter" idx="11"/>
          </p:nvPr>
        </p:nvSpPr>
        <p:spPr/>
        <p:txBody>
          <a:bodyPr/>
          <a:lstStyle/>
          <a:p>
            <a:fld id="{FA196793-8641-8840-84D1-80F26DF42D37}" type="slidenum">
              <a:rPr lang="en-US" altLang="de-DE"/>
              <a:pPr/>
              <a:t>10</a:t>
            </a:fld>
            <a:endParaRPr lang="en-US" altLang="de-DE">
              <a:latin typeface="Times New Roman" panose="02020603050405020304" pitchFamily="18" charset="0"/>
            </a:endParaRPr>
          </a:p>
        </p:txBody>
      </p:sp>
      <p:sp>
        <p:nvSpPr>
          <p:cNvPr id="145420" name="AutoShape 12">
            <a:extLst>
              <a:ext uri="{FF2B5EF4-FFF2-40B4-BE49-F238E27FC236}">
                <a16:creationId xmlns:a16="http://schemas.microsoft.com/office/drawing/2014/main" id="{C3134DEB-2EF9-D04D-BF16-18442CF01234}"/>
              </a:ext>
            </a:extLst>
          </p:cNvPr>
          <p:cNvSpPr>
            <a:spLocks noChangeArrowheads="1"/>
          </p:cNvSpPr>
          <p:nvPr/>
        </p:nvSpPr>
        <p:spPr bwMode="auto">
          <a:xfrm>
            <a:off x="3429000" y="2133600"/>
            <a:ext cx="28956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Internationalisierung des </a:t>
            </a:r>
          </a:p>
          <a:p>
            <a:pPr algn="ctr"/>
            <a:r>
              <a:rPr lang="de-DE" altLang="de-DE" sz="2000"/>
              <a:t>Studienangebotes</a:t>
            </a:r>
          </a:p>
        </p:txBody>
      </p:sp>
      <p:graphicFrame>
        <p:nvGraphicFramePr>
          <p:cNvPr id="145421" name="Object 13">
            <a:extLst>
              <a:ext uri="{FF2B5EF4-FFF2-40B4-BE49-F238E27FC236}">
                <a16:creationId xmlns:a16="http://schemas.microsoft.com/office/drawing/2014/main" id="{95D8671A-0272-0D48-BABA-8D6E5FA10897}"/>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45426" name="Photo Editor Photo" r:id="rId4" imgW="9124950" imgH="2305050" progId="MSPhotoEd.3">
                  <p:embed/>
                </p:oleObj>
              </mc:Choice>
              <mc:Fallback>
                <p:oleObj name="Photo Editor Photo" r:id="rId4" imgW="9124950" imgH="2305050" progId="MSPhotoEd.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22" name="AutoShape 14">
            <a:extLst>
              <a:ext uri="{FF2B5EF4-FFF2-40B4-BE49-F238E27FC236}">
                <a16:creationId xmlns:a16="http://schemas.microsoft.com/office/drawing/2014/main" id="{BBFB9BAD-B9E0-354A-9B73-4A8CECA50EE8}"/>
              </a:ext>
            </a:extLst>
          </p:cNvPr>
          <p:cNvSpPr>
            <a:spLocks noChangeArrowheads="1"/>
          </p:cNvSpPr>
          <p:nvPr/>
        </p:nvSpPr>
        <p:spPr bwMode="auto">
          <a:xfrm>
            <a:off x="1752600" y="4267200"/>
            <a:ext cx="22082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europa-orierentierte </a:t>
            </a:r>
          </a:p>
          <a:p>
            <a:pPr algn="ctr"/>
            <a:r>
              <a:rPr lang="de-DE" altLang="de-DE" sz="2000"/>
              <a:t>Programme</a:t>
            </a:r>
          </a:p>
        </p:txBody>
      </p:sp>
      <p:grpSp>
        <p:nvGrpSpPr>
          <p:cNvPr id="145423" name="Group 15">
            <a:extLst>
              <a:ext uri="{FF2B5EF4-FFF2-40B4-BE49-F238E27FC236}">
                <a16:creationId xmlns:a16="http://schemas.microsoft.com/office/drawing/2014/main" id="{45BE7D85-A291-8B43-AE0D-A616C8B1ECD0}"/>
              </a:ext>
            </a:extLst>
          </p:cNvPr>
          <p:cNvGrpSpPr>
            <a:grpSpLocks/>
          </p:cNvGrpSpPr>
          <p:nvPr/>
        </p:nvGrpSpPr>
        <p:grpSpPr bwMode="auto">
          <a:xfrm>
            <a:off x="228600" y="3813175"/>
            <a:ext cx="7912100" cy="2892425"/>
            <a:chOff x="144" y="2402"/>
            <a:chExt cx="4984" cy="1822"/>
          </a:xfrm>
        </p:grpSpPr>
        <p:graphicFrame>
          <p:nvGraphicFramePr>
            <p:cNvPr id="145424" name="Object 16">
              <a:extLst>
                <a:ext uri="{FF2B5EF4-FFF2-40B4-BE49-F238E27FC236}">
                  <a16:creationId xmlns:a16="http://schemas.microsoft.com/office/drawing/2014/main" id="{0087C035-23E9-6C40-9A44-3C98F67D43BE}"/>
                </a:ext>
              </a:extLst>
            </p:cNvPr>
            <p:cNvGraphicFramePr>
              <a:graphicFrameLocks noChangeAspect="1"/>
            </p:cNvGraphicFramePr>
            <p:nvPr/>
          </p:nvGraphicFramePr>
          <p:xfrm>
            <a:off x="3456" y="2402"/>
            <a:ext cx="1672" cy="1644"/>
          </p:xfrm>
          <a:graphic>
            <a:graphicData uri="http://schemas.openxmlformats.org/presentationml/2006/ole">
              <mc:AlternateContent xmlns:mc="http://schemas.openxmlformats.org/markup-compatibility/2006">
                <mc:Choice xmlns:v="urn:schemas-microsoft-com:vml" Requires="v">
                  <p:oleObj spid="_x0000_s145427" name="Clip" r:id="rId6" imgW="1092200" imgH="1066800" progId="MS_ClipArt_Gallery.2">
                    <p:embed/>
                  </p:oleObj>
                </mc:Choice>
                <mc:Fallback>
                  <p:oleObj name="Clip" r:id="rId6" imgW="1092200" imgH="1066800" progId="MS_ClipArt_Gallery.2">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 y="2402"/>
                          <a:ext cx="1672" cy="1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25" name="Rectangle 17">
              <a:extLst>
                <a:ext uri="{FF2B5EF4-FFF2-40B4-BE49-F238E27FC236}">
                  <a16:creationId xmlns:a16="http://schemas.microsoft.com/office/drawing/2014/main" id="{D8BBD533-7027-3344-B90D-77F8CDCAE415}"/>
                </a:ext>
              </a:extLst>
            </p:cNvPr>
            <p:cNvSpPr>
              <a:spLocks noChangeArrowheads="1"/>
            </p:cNvSpPr>
            <p:nvPr/>
          </p:nvSpPr>
          <p:spPr bwMode="auto">
            <a:xfrm>
              <a:off x="144" y="3792"/>
              <a:ext cx="330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international</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5423"/>
                                        </p:tgtEl>
                                        <p:attrNameLst>
                                          <p:attrName>style.visibility</p:attrName>
                                        </p:attrNameLst>
                                      </p:cBhvr>
                                      <p:to>
                                        <p:strVal val="visible"/>
                                      </p:to>
                                    </p:set>
                                    <p:animEffect transition="in" filter="dissolve">
                                      <p:cBhvr>
                                        <p:cTn id="7" dur="500"/>
                                        <p:tgtEl>
                                          <p:spTgt spid="145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5420"/>
                                        </p:tgtEl>
                                        <p:attrNameLst>
                                          <p:attrName>style.visibility</p:attrName>
                                        </p:attrNameLst>
                                      </p:cBhvr>
                                      <p:to>
                                        <p:strVal val="visible"/>
                                      </p:to>
                                    </p:set>
                                    <p:anim calcmode="lin" valueType="num">
                                      <p:cBhvr additive="base">
                                        <p:cTn id="12" dur="500" fill="hold"/>
                                        <p:tgtEl>
                                          <p:spTgt spid="145420"/>
                                        </p:tgtEl>
                                        <p:attrNameLst>
                                          <p:attrName>ppt_x</p:attrName>
                                        </p:attrNameLst>
                                      </p:cBhvr>
                                      <p:tavLst>
                                        <p:tav tm="0">
                                          <p:val>
                                            <p:strVal val="#ppt_x"/>
                                          </p:val>
                                        </p:tav>
                                        <p:tav tm="100000">
                                          <p:val>
                                            <p:strVal val="#ppt_x"/>
                                          </p:val>
                                        </p:tav>
                                      </p:tavLst>
                                    </p:anim>
                                    <p:anim calcmode="lin" valueType="num">
                                      <p:cBhvr additive="base">
                                        <p:cTn id="13" dur="500" fill="hold"/>
                                        <p:tgtEl>
                                          <p:spTgt spid="1454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5422"/>
                                        </p:tgtEl>
                                        <p:attrNameLst>
                                          <p:attrName>style.visibility</p:attrName>
                                        </p:attrNameLst>
                                      </p:cBhvr>
                                      <p:to>
                                        <p:strVal val="visible"/>
                                      </p:to>
                                    </p:set>
                                    <p:anim calcmode="lin" valueType="num">
                                      <p:cBhvr additive="base">
                                        <p:cTn id="18" dur="500" fill="hold"/>
                                        <p:tgtEl>
                                          <p:spTgt spid="145422"/>
                                        </p:tgtEl>
                                        <p:attrNameLst>
                                          <p:attrName>ppt_x</p:attrName>
                                        </p:attrNameLst>
                                      </p:cBhvr>
                                      <p:tavLst>
                                        <p:tav tm="0">
                                          <p:val>
                                            <p:strVal val="#ppt_x"/>
                                          </p:val>
                                        </p:tav>
                                        <p:tav tm="100000">
                                          <p:val>
                                            <p:strVal val="#ppt_x"/>
                                          </p:val>
                                        </p:tav>
                                      </p:tavLst>
                                    </p:anim>
                                    <p:anim calcmode="lin" valueType="num">
                                      <p:cBhvr additive="base">
                                        <p:cTn id="19" dur="500" fill="hold"/>
                                        <p:tgtEl>
                                          <p:spTgt spid="145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0" grpId="0" animBg="1" autoUpdateAnimBg="0"/>
      <p:bldP spid="14542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BE277E17-0F00-A149-9D3E-AAD6AD430030}"/>
              </a:ext>
            </a:extLst>
          </p:cNvPr>
          <p:cNvSpPr>
            <a:spLocks noGrp="1"/>
          </p:cNvSpPr>
          <p:nvPr>
            <p:ph type="sldNum" sz="quarter" idx="11"/>
          </p:nvPr>
        </p:nvSpPr>
        <p:spPr/>
        <p:txBody>
          <a:bodyPr/>
          <a:lstStyle/>
          <a:p>
            <a:fld id="{2FC3BEEF-8EA2-124B-BD81-2BC2D1231640}" type="slidenum">
              <a:rPr lang="en-US" altLang="de-DE"/>
              <a:pPr/>
              <a:t>11</a:t>
            </a:fld>
            <a:endParaRPr lang="en-US" altLang="de-DE">
              <a:latin typeface="Times New Roman" panose="02020603050405020304" pitchFamily="18" charset="0"/>
            </a:endParaRPr>
          </a:p>
        </p:txBody>
      </p:sp>
      <p:sp>
        <p:nvSpPr>
          <p:cNvPr id="157699" name="AutoShape 3">
            <a:extLst>
              <a:ext uri="{FF2B5EF4-FFF2-40B4-BE49-F238E27FC236}">
                <a16:creationId xmlns:a16="http://schemas.microsoft.com/office/drawing/2014/main" id="{5430C612-0C51-A94E-A723-2B2D277706C5}"/>
              </a:ext>
            </a:extLst>
          </p:cNvPr>
          <p:cNvSpPr>
            <a:spLocks noChangeArrowheads="1"/>
          </p:cNvSpPr>
          <p:nvPr/>
        </p:nvSpPr>
        <p:spPr bwMode="auto">
          <a:xfrm>
            <a:off x="4572000" y="2133600"/>
            <a:ext cx="28956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Multimedia-Schulungen </a:t>
            </a:r>
          </a:p>
          <a:p>
            <a:pPr algn="ctr"/>
            <a:r>
              <a:rPr lang="de-DE" altLang="de-DE" sz="2000"/>
              <a:t>für Hochschullehrer</a:t>
            </a:r>
          </a:p>
        </p:txBody>
      </p:sp>
      <p:graphicFrame>
        <p:nvGraphicFramePr>
          <p:cNvPr id="157700" name="Object 4">
            <a:extLst>
              <a:ext uri="{FF2B5EF4-FFF2-40B4-BE49-F238E27FC236}">
                <a16:creationId xmlns:a16="http://schemas.microsoft.com/office/drawing/2014/main" id="{E4CB65EB-FBE7-FE43-95FD-7DFEEA2380C2}"/>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57709" name="Photo Editor Photo" r:id="rId4" imgW="9124950" imgH="2305050" progId="MSPhotoEd.3">
                  <p:embed/>
                </p:oleObj>
              </mc:Choice>
              <mc:Fallback>
                <p:oleObj name="Photo Editor Photo" r:id="rId4" imgW="9124950" imgH="230505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7704" name="AutoShape 8">
            <a:extLst>
              <a:ext uri="{FF2B5EF4-FFF2-40B4-BE49-F238E27FC236}">
                <a16:creationId xmlns:a16="http://schemas.microsoft.com/office/drawing/2014/main" id="{738246B4-1C8D-764B-90EC-47FE57ED47D5}"/>
              </a:ext>
            </a:extLst>
          </p:cNvPr>
          <p:cNvSpPr>
            <a:spLocks noChangeArrowheads="1"/>
          </p:cNvSpPr>
          <p:nvPr/>
        </p:nvSpPr>
        <p:spPr bwMode="auto">
          <a:xfrm>
            <a:off x="914400" y="2743200"/>
            <a:ext cx="3200400" cy="9906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Zentralinstitut für Fernstudien </a:t>
            </a:r>
          </a:p>
          <a:p>
            <a:pPr algn="ctr"/>
            <a:r>
              <a:rPr lang="de-DE" altLang="de-DE" sz="2000"/>
              <a:t>und Weiterbildung</a:t>
            </a:r>
          </a:p>
        </p:txBody>
      </p:sp>
      <p:sp>
        <p:nvSpPr>
          <p:cNvPr id="157705" name="AutoShape 9">
            <a:extLst>
              <a:ext uri="{FF2B5EF4-FFF2-40B4-BE49-F238E27FC236}">
                <a16:creationId xmlns:a16="http://schemas.microsoft.com/office/drawing/2014/main" id="{C22613E1-B970-B747-8033-DFB8CB847AFC}"/>
              </a:ext>
            </a:extLst>
          </p:cNvPr>
          <p:cNvSpPr>
            <a:spLocks noChangeArrowheads="1"/>
          </p:cNvSpPr>
          <p:nvPr/>
        </p:nvSpPr>
        <p:spPr bwMode="auto">
          <a:xfrm>
            <a:off x="1905000" y="4572000"/>
            <a:ext cx="2438400" cy="9906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Multi-Media-</a:t>
            </a:r>
          </a:p>
          <a:p>
            <a:pPr algn="ctr"/>
            <a:r>
              <a:rPr lang="de-DE" altLang="de-DE" sz="2000"/>
              <a:t>Hochschulservice</a:t>
            </a:r>
          </a:p>
          <a:p>
            <a:pPr algn="ctr"/>
            <a:r>
              <a:rPr lang="de-DE" altLang="de-DE" sz="2000"/>
              <a:t>GmbH</a:t>
            </a:r>
          </a:p>
        </p:txBody>
      </p:sp>
      <p:grpSp>
        <p:nvGrpSpPr>
          <p:cNvPr id="157706" name="Group 10">
            <a:extLst>
              <a:ext uri="{FF2B5EF4-FFF2-40B4-BE49-F238E27FC236}">
                <a16:creationId xmlns:a16="http://schemas.microsoft.com/office/drawing/2014/main" id="{898E85D9-B118-9B43-9411-F1B74B9BF0CC}"/>
              </a:ext>
            </a:extLst>
          </p:cNvPr>
          <p:cNvGrpSpPr>
            <a:grpSpLocks/>
          </p:cNvGrpSpPr>
          <p:nvPr/>
        </p:nvGrpSpPr>
        <p:grpSpPr bwMode="auto">
          <a:xfrm>
            <a:off x="228600" y="3810000"/>
            <a:ext cx="8026400" cy="2895600"/>
            <a:chOff x="144" y="2400"/>
            <a:chExt cx="5056" cy="1824"/>
          </a:xfrm>
        </p:grpSpPr>
        <p:graphicFrame>
          <p:nvGraphicFramePr>
            <p:cNvPr id="157707" name="Object 11">
              <a:extLst>
                <a:ext uri="{FF2B5EF4-FFF2-40B4-BE49-F238E27FC236}">
                  <a16:creationId xmlns:a16="http://schemas.microsoft.com/office/drawing/2014/main" id="{83F42792-D2F1-E149-BD76-F2BA860DD4AD}"/>
                </a:ext>
              </a:extLst>
            </p:cNvPr>
            <p:cNvGraphicFramePr>
              <a:graphicFrameLocks/>
            </p:cNvGraphicFramePr>
            <p:nvPr/>
          </p:nvGraphicFramePr>
          <p:xfrm>
            <a:off x="3552" y="2400"/>
            <a:ext cx="1648" cy="1648"/>
          </p:xfrm>
          <a:graphic>
            <a:graphicData uri="http://schemas.openxmlformats.org/presentationml/2006/ole">
              <mc:AlternateContent xmlns:mc="http://schemas.openxmlformats.org/markup-compatibility/2006">
                <mc:Choice xmlns:v="urn:schemas-microsoft-com:vml" Requires="v">
                  <p:oleObj spid="_x0000_s157710" name="Clip" r:id="rId6" imgW="1092200" imgH="1066800" progId="MS_ClipArt_Gallery.2">
                    <p:embed/>
                  </p:oleObj>
                </mc:Choice>
                <mc:Fallback>
                  <p:oleObj name="Clip" r:id="rId6" imgW="1092200" imgH="1066800" progId="MS_ClipArt_Gallery.2">
                    <p:embed/>
                    <p:pic>
                      <p:nvPicPr>
                        <p:cNvPr id="0" name="Object 1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 y="2400"/>
                          <a:ext cx="1648" cy="1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7708" name="Rectangle 12">
              <a:extLst>
                <a:ext uri="{FF2B5EF4-FFF2-40B4-BE49-F238E27FC236}">
                  <a16:creationId xmlns:a16="http://schemas.microsoft.com/office/drawing/2014/main" id="{FD4FE124-4FA9-A24F-B20B-C4F068A4C424}"/>
                </a:ext>
              </a:extLst>
            </p:cNvPr>
            <p:cNvSpPr>
              <a:spLocks noChangeArrowheads="1"/>
            </p:cNvSpPr>
            <p:nvPr/>
          </p:nvSpPr>
          <p:spPr bwMode="auto">
            <a:xfrm>
              <a:off x="144" y="3792"/>
              <a:ext cx="330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virtuell</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7706"/>
                                        </p:tgtEl>
                                        <p:attrNameLst>
                                          <p:attrName>style.visibility</p:attrName>
                                        </p:attrNameLst>
                                      </p:cBhvr>
                                      <p:to>
                                        <p:strVal val="visible"/>
                                      </p:to>
                                    </p:set>
                                    <p:animEffect transition="in" filter="dissolve">
                                      <p:cBhvr>
                                        <p:cTn id="7" dur="500"/>
                                        <p:tgtEl>
                                          <p:spTgt spid="157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7699"/>
                                        </p:tgtEl>
                                        <p:attrNameLst>
                                          <p:attrName>style.visibility</p:attrName>
                                        </p:attrNameLst>
                                      </p:cBhvr>
                                      <p:to>
                                        <p:strVal val="visible"/>
                                      </p:to>
                                    </p:set>
                                    <p:anim calcmode="lin" valueType="num">
                                      <p:cBhvr additive="base">
                                        <p:cTn id="12" dur="500" fill="hold"/>
                                        <p:tgtEl>
                                          <p:spTgt spid="157699"/>
                                        </p:tgtEl>
                                        <p:attrNameLst>
                                          <p:attrName>ppt_x</p:attrName>
                                        </p:attrNameLst>
                                      </p:cBhvr>
                                      <p:tavLst>
                                        <p:tav tm="0">
                                          <p:val>
                                            <p:strVal val="#ppt_x"/>
                                          </p:val>
                                        </p:tav>
                                        <p:tav tm="100000">
                                          <p:val>
                                            <p:strVal val="#ppt_x"/>
                                          </p:val>
                                        </p:tav>
                                      </p:tavLst>
                                    </p:anim>
                                    <p:anim calcmode="lin" valueType="num">
                                      <p:cBhvr additive="base">
                                        <p:cTn id="13" dur="500" fill="hold"/>
                                        <p:tgtEl>
                                          <p:spTgt spid="1576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7704"/>
                                        </p:tgtEl>
                                        <p:attrNameLst>
                                          <p:attrName>style.visibility</p:attrName>
                                        </p:attrNameLst>
                                      </p:cBhvr>
                                      <p:to>
                                        <p:strVal val="visible"/>
                                      </p:to>
                                    </p:set>
                                    <p:anim calcmode="lin" valueType="num">
                                      <p:cBhvr additive="base">
                                        <p:cTn id="18" dur="500" fill="hold"/>
                                        <p:tgtEl>
                                          <p:spTgt spid="157704"/>
                                        </p:tgtEl>
                                        <p:attrNameLst>
                                          <p:attrName>ppt_x</p:attrName>
                                        </p:attrNameLst>
                                      </p:cBhvr>
                                      <p:tavLst>
                                        <p:tav tm="0">
                                          <p:val>
                                            <p:strVal val="#ppt_x"/>
                                          </p:val>
                                        </p:tav>
                                        <p:tav tm="100000">
                                          <p:val>
                                            <p:strVal val="#ppt_x"/>
                                          </p:val>
                                        </p:tav>
                                      </p:tavLst>
                                    </p:anim>
                                    <p:anim calcmode="lin" valueType="num">
                                      <p:cBhvr additive="base">
                                        <p:cTn id="19" dur="500" fill="hold"/>
                                        <p:tgtEl>
                                          <p:spTgt spid="15770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7705"/>
                                        </p:tgtEl>
                                        <p:attrNameLst>
                                          <p:attrName>style.visibility</p:attrName>
                                        </p:attrNameLst>
                                      </p:cBhvr>
                                      <p:to>
                                        <p:strVal val="visible"/>
                                      </p:to>
                                    </p:set>
                                    <p:anim calcmode="lin" valueType="num">
                                      <p:cBhvr additive="base">
                                        <p:cTn id="24" dur="500" fill="hold"/>
                                        <p:tgtEl>
                                          <p:spTgt spid="157705"/>
                                        </p:tgtEl>
                                        <p:attrNameLst>
                                          <p:attrName>ppt_x</p:attrName>
                                        </p:attrNameLst>
                                      </p:cBhvr>
                                      <p:tavLst>
                                        <p:tav tm="0">
                                          <p:val>
                                            <p:strVal val="#ppt_x"/>
                                          </p:val>
                                        </p:tav>
                                        <p:tav tm="100000">
                                          <p:val>
                                            <p:strVal val="#ppt_x"/>
                                          </p:val>
                                        </p:tav>
                                      </p:tavLst>
                                    </p:anim>
                                    <p:anim calcmode="lin" valueType="num">
                                      <p:cBhvr additive="base">
                                        <p:cTn id="25" dur="500" fill="hold"/>
                                        <p:tgtEl>
                                          <p:spTgt spid="157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autoUpdateAnimBg="0"/>
      <p:bldP spid="157704" grpId="0" animBg="1" autoUpdateAnimBg="0"/>
      <p:bldP spid="15770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B564D6A5-1F47-4B48-8E76-4954C31B9F2E}"/>
              </a:ext>
            </a:extLst>
          </p:cNvPr>
          <p:cNvSpPr>
            <a:spLocks noGrp="1"/>
          </p:cNvSpPr>
          <p:nvPr>
            <p:ph type="sldNum" sz="quarter" idx="11"/>
          </p:nvPr>
        </p:nvSpPr>
        <p:spPr/>
        <p:txBody>
          <a:bodyPr/>
          <a:lstStyle/>
          <a:p>
            <a:fld id="{9A12B48B-DDB6-424E-BA86-ACA4E3E13E3B}" type="slidenum">
              <a:rPr lang="en-US" altLang="de-DE"/>
              <a:pPr/>
              <a:t>12</a:t>
            </a:fld>
            <a:endParaRPr lang="en-US" altLang="de-DE">
              <a:latin typeface="Times New Roman" panose="02020603050405020304" pitchFamily="18" charset="0"/>
            </a:endParaRPr>
          </a:p>
        </p:txBody>
      </p:sp>
      <p:sp>
        <p:nvSpPr>
          <p:cNvPr id="53253" name="Rectangle 5">
            <a:extLst>
              <a:ext uri="{FF2B5EF4-FFF2-40B4-BE49-F238E27FC236}">
                <a16:creationId xmlns:a16="http://schemas.microsoft.com/office/drawing/2014/main" id="{4C854E0C-71F0-F14D-834B-E1AC62624A68}"/>
              </a:ext>
            </a:extLst>
          </p:cNvPr>
          <p:cNvSpPr>
            <a:spLocks noChangeArrowheads="1"/>
          </p:cNvSpPr>
          <p:nvPr/>
        </p:nvSpPr>
        <p:spPr bwMode="auto">
          <a:xfrm>
            <a:off x="685800" y="22098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vorbildliches Hochschulmanagement</a:t>
            </a:r>
            <a:endParaRPr lang="de-DE" altLang="de-DE" sz="3000"/>
          </a:p>
        </p:txBody>
      </p:sp>
      <p:sp>
        <p:nvSpPr>
          <p:cNvPr id="53254" name="Rectangle 6">
            <a:extLst>
              <a:ext uri="{FF2B5EF4-FFF2-40B4-BE49-F238E27FC236}">
                <a16:creationId xmlns:a16="http://schemas.microsoft.com/office/drawing/2014/main" id="{FD502F7B-98B8-CE48-B732-42DC95E2C68C}"/>
              </a:ext>
            </a:extLst>
          </p:cNvPr>
          <p:cNvSpPr>
            <a:spLocks noChangeArrowheads="1"/>
          </p:cNvSpPr>
          <p:nvPr/>
        </p:nvSpPr>
        <p:spPr bwMode="auto">
          <a:xfrm>
            <a:off x="762000" y="44196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Qualitätsentwicklung im Mittelpunkt</a:t>
            </a:r>
            <a:endParaRPr lang="de-DE" altLang="de-DE" sz="3000"/>
          </a:p>
        </p:txBody>
      </p:sp>
      <p:graphicFrame>
        <p:nvGraphicFramePr>
          <p:cNvPr id="53257" name="Object 9">
            <a:extLst>
              <a:ext uri="{FF2B5EF4-FFF2-40B4-BE49-F238E27FC236}">
                <a16:creationId xmlns:a16="http://schemas.microsoft.com/office/drawing/2014/main" id="{34908F28-18BE-654E-A69B-A03F531C51E1}"/>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53268" name="Photo Editor Photo" r:id="rId4" imgW="9124950" imgH="2305050" progId="MSPhotoEd.3">
                  <p:embed/>
                </p:oleObj>
              </mc:Choice>
              <mc:Fallback>
                <p:oleObj name="Photo Editor Photo" r:id="rId4" imgW="9124950" imgH="2305050" progId="MSPhotoEd.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63" name="AutoShape 15">
            <a:extLst>
              <a:ext uri="{FF2B5EF4-FFF2-40B4-BE49-F238E27FC236}">
                <a16:creationId xmlns:a16="http://schemas.microsoft.com/office/drawing/2014/main" id="{1ED949EF-4E32-8F43-9699-1486B9F579CB}"/>
              </a:ext>
            </a:extLst>
          </p:cNvPr>
          <p:cNvSpPr>
            <a:spLocks noChangeArrowheads="1"/>
          </p:cNvSpPr>
          <p:nvPr/>
        </p:nvSpPr>
        <p:spPr bwMode="auto">
          <a:xfrm>
            <a:off x="5410200" y="3429000"/>
            <a:ext cx="2133600" cy="685800"/>
          </a:xfrm>
          <a:prstGeom prst="roundRect">
            <a:avLst>
              <a:gd name="adj" fmla="val 16667"/>
            </a:avLst>
          </a:prstGeom>
          <a:solidFill>
            <a:srgbClr val="00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bottom-up</a:t>
            </a:r>
          </a:p>
        </p:txBody>
      </p:sp>
      <p:sp>
        <p:nvSpPr>
          <p:cNvPr id="53264" name="AutoShape 16">
            <a:extLst>
              <a:ext uri="{FF2B5EF4-FFF2-40B4-BE49-F238E27FC236}">
                <a16:creationId xmlns:a16="http://schemas.microsoft.com/office/drawing/2014/main" id="{E0C6595A-7F93-794C-9AE8-9204E4899FCB}"/>
              </a:ext>
            </a:extLst>
          </p:cNvPr>
          <p:cNvSpPr>
            <a:spLocks noChangeArrowheads="1"/>
          </p:cNvSpPr>
          <p:nvPr/>
        </p:nvSpPr>
        <p:spPr bwMode="auto">
          <a:xfrm>
            <a:off x="1905000" y="3429000"/>
            <a:ext cx="2209800" cy="685800"/>
          </a:xfrm>
          <a:prstGeom prst="roundRect">
            <a:avLst>
              <a:gd name="adj" fmla="val 16667"/>
            </a:avLst>
          </a:prstGeom>
          <a:solidFill>
            <a:srgbClr val="00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Führung</a:t>
            </a:r>
          </a:p>
        </p:txBody>
      </p:sp>
      <p:sp>
        <p:nvSpPr>
          <p:cNvPr id="53266" name="AutoShape 18">
            <a:extLst>
              <a:ext uri="{FF2B5EF4-FFF2-40B4-BE49-F238E27FC236}">
                <a16:creationId xmlns:a16="http://schemas.microsoft.com/office/drawing/2014/main" id="{3854F06D-0F73-154D-A80B-C18EC0B3E60E}"/>
              </a:ext>
            </a:extLst>
          </p:cNvPr>
          <p:cNvSpPr>
            <a:spLocks noChangeArrowheads="1"/>
          </p:cNvSpPr>
          <p:nvPr/>
        </p:nvSpPr>
        <p:spPr bwMode="auto">
          <a:xfrm>
            <a:off x="3124200" y="5638800"/>
            <a:ext cx="2895600" cy="685800"/>
          </a:xfrm>
          <a:prstGeom prst="roundRect">
            <a:avLst>
              <a:gd name="adj" fmla="val 16667"/>
            </a:avLst>
          </a:prstGeom>
          <a:solidFill>
            <a:srgbClr val="00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verbindendes Element</a:t>
            </a:r>
          </a:p>
        </p:txBody>
      </p:sp>
      <p:sp>
        <p:nvSpPr>
          <p:cNvPr id="53267" name="AutoShape 19">
            <a:extLst>
              <a:ext uri="{FF2B5EF4-FFF2-40B4-BE49-F238E27FC236}">
                <a16:creationId xmlns:a16="http://schemas.microsoft.com/office/drawing/2014/main" id="{BF700A84-3069-4D47-AFB7-9DCED26CD6EC}"/>
              </a:ext>
            </a:extLst>
          </p:cNvPr>
          <p:cNvSpPr>
            <a:spLocks noChangeArrowheads="1"/>
          </p:cNvSpPr>
          <p:nvPr/>
        </p:nvSpPr>
        <p:spPr bwMode="auto">
          <a:xfrm>
            <a:off x="4572000" y="3581400"/>
            <a:ext cx="381000" cy="381000"/>
          </a:xfrm>
          <a:prstGeom prst="plus">
            <a:avLst>
              <a:gd name="adj" fmla="val 25000"/>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53264"/>
                                        </p:tgtEl>
                                        <p:attrNameLst>
                                          <p:attrName>style.visibility</p:attrName>
                                        </p:attrNameLst>
                                      </p:cBhvr>
                                      <p:to>
                                        <p:strVal val="visible"/>
                                      </p:to>
                                    </p:set>
                                    <p:anim calcmode="lin" valueType="num">
                                      <p:cBhvr additive="base">
                                        <p:cTn id="12" dur="500" fill="hold"/>
                                        <p:tgtEl>
                                          <p:spTgt spid="53264"/>
                                        </p:tgtEl>
                                        <p:attrNameLst>
                                          <p:attrName>ppt_x</p:attrName>
                                        </p:attrNameLst>
                                      </p:cBhvr>
                                      <p:tavLst>
                                        <p:tav tm="0">
                                          <p:val>
                                            <p:strVal val="1+#ppt_w/2"/>
                                          </p:val>
                                        </p:tav>
                                        <p:tav tm="100000">
                                          <p:val>
                                            <p:strVal val="#ppt_x"/>
                                          </p:val>
                                        </p:tav>
                                      </p:tavLst>
                                    </p:anim>
                                    <p:anim calcmode="lin" valueType="num">
                                      <p:cBhvr additive="base">
                                        <p:cTn id="13" dur="500" fill="hold"/>
                                        <p:tgtEl>
                                          <p:spTgt spid="532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1000"/>
                                  </p:stCondLst>
                                  <p:childTnLst>
                                    <p:set>
                                      <p:cBhvr>
                                        <p:cTn id="16" dur="1" fill="hold">
                                          <p:stCondLst>
                                            <p:cond delay="0"/>
                                          </p:stCondLst>
                                        </p:cTn>
                                        <p:tgtEl>
                                          <p:spTgt spid="53267"/>
                                        </p:tgtEl>
                                        <p:attrNameLst>
                                          <p:attrName>style.visibility</p:attrName>
                                        </p:attrNameLst>
                                      </p:cBhvr>
                                      <p:to>
                                        <p:strVal val="visible"/>
                                      </p:to>
                                    </p:set>
                                    <p:anim calcmode="lin" valueType="num">
                                      <p:cBhvr additive="base">
                                        <p:cTn id="17" dur="500" fill="hold"/>
                                        <p:tgtEl>
                                          <p:spTgt spid="53267"/>
                                        </p:tgtEl>
                                        <p:attrNameLst>
                                          <p:attrName>ppt_x</p:attrName>
                                        </p:attrNameLst>
                                      </p:cBhvr>
                                      <p:tavLst>
                                        <p:tav tm="0">
                                          <p:val>
                                            <p:strVal val="1+#ppt_w/2"/>
                                          </p:val>
                                        </p:tav>
                                        <p:tav tm="100000">
                                          <p:val>
                                            <p:strVal val="#ppt_x"/>
                                          </p:val>
                                        </p:tav>
                                      </p:tavLst>
                                    </p:anim>
                                    <p:anim calcmode="lin" valueType="num">
                                      <p:cBhvr additive="base">
                                        <p:cTn id="18" dur="500" fill="hold"/>
                                        <p:tgtEl>
                                          <p:spTgt spid="5326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2" fill="hold" grpId="0" nodeType="afterEffect">
                                  <p:stCondLst>
                                    <p:cond delay="1000"/>
                                  </p:stCondLst>
                                  <p:childTnLst>
                                    <p:set>
                                      <p:cBhvr>
                                        <p:cTn id="21" dur="1" fill="hold">
                                          <p:stCondLst>
                                            <p:cond delay="0"/>
                                          </p:stCondLst>
                                        </p:cTn>
                                        <p:tgtEl>
                                          <p:spTgt spid="53263"/>
                                        </p:tgtEl>
                                        <p:attrNameLst>
                                          <p:attrName>style.visibility</p:attrName>
                                        </p:attrNameLst>
                                      </p:cBhvr>
                                      <p:to>
                                        <p:strVal val="visible"/>
                                      </p:to>
                                    </p:set>
                                    <p:anim calcmode="lin" valueType="num">
                                      <p:cBhvr additive="base">
                                        <p:cTn id="22" dur="500" fill="hold"/>
                                        <p:tgtEl>
                                          <p:spTgt spid="53263"/>
                                        </p:tgtEl>
                                        <p:attrNameLst>
                                          <p:attrName>ppt_x</p:attrName>
                                        </p:attrNameLst>
                                      </p:cBhvr>
                                      <p:tavLst>
                                        <p:tav tm="0">
                                          <p:val>
                                            <p:strVal val="1+#ppt_w/2"/>
                                          </p:val>
                                        </p:tav>
                                        <p:tav tm="100000">
                                          <p:val>
                                            <p:strVal val="#ppt_x"/>
                                          </p:val>
                                        </p:tav>
                                      </p:tavLst>
                                    </p:anim>
                                    <p:anim calcmode="lin" valueType="num">
                                      <p:cBhvr additive="base">
                                        <p:cTn id="23" dur="500" fill="hold"/>
                                        <p:tgtEl>
                                          <p:spTgt spid="5326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53254"/>
                                        </p:tgtEl>
                                        <p:attrNameLst>
                                          <p:attrName>style.visibility</p:attrName>
                                        </p:attrNameLst>
                                      </p:cBhvr>
                                      <p:to>
                                        <p:strVal val="visible"/>
                                      </p:to>
                                    </p:set>
                                    <p:anim calcmode="lin" valueType="num">
                                      <p:cBhvr additive="base">
                                        <p:cTn id="28" dur="500" fill="hold"/>
                                        <p:tgtEl>
                                          <p:spTgt spid="53254"/>
                                        </p:tgtEl>
                                        <p:attrNameLst>
                                          <p:attrName>ppt_x</p:attrName>
                                        </p:attrNameLst>
                                      </p:cBhvr>
                                      <p:tavLst>
                                        <p:tav tm="0">
                                          <p:val>
                                            <p:strVal val="#ppt_x"/>
                                          </p:val>
                                        </p:tav>
                                        <p:tav tm="100000">
                                          <p:val>
                                            <p:strVal val="#ppt_x"/>
                                          </p:val>
                                        </p:tav>
                                      </p:tavLst>
                                    </p:anim>
                                    <p:anim calcmode="lin" valueType="num">
                                      <p:cBhvr additive="base">
                                        <p:cTn id="29" dur="500" fill="hold"/>
                                        <p:tgtEl>
                                          <p:spTgt spid="53254"/>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500"/>
                            </p:stCondLst>
                            <p:childTnLst>
                              <p:par>
                                <p:cTn id="31" presetID="2" presetClass="entr" presetSubtype="2" fill="hold" grpId="0" nodeType="afterEffect">
                                  <p:stCondLst>
                                    <p:cond delay="1000"/>
                                  </p:stCondLst>
                                  <p:childTnLst>
                                    <p:set>
                                      <p:cBhvr>
                                        <p:cTn id="32" dur="1" fill="hold">
                                          <p:stCondLst>
                                            <p:cond delay="0"/>
                                          </p:stCondLst>
                                        </p:cTn>
                                        <p:tgtEl>
                                          <p:spTgt spid="53266"/>
                                        </p:tgtEl>
                                        <p:attrNameLst>
                                          <p:attrName>style.visibility</p:attrName>
                                        </p:attrNameLst>
                                      </p:cBhvr>
                                      <p:to>
                                        <p:strVal val="visible"/>
                                      </p:to>
                                    </p:set>
                                    <p:anim calcmode="lin" valueType="num">
                                      <p:cBhvr additive="base">
                                        <p:cTn id="33" dur="500" fill="hold"/>
                                        <p:tgtEl>
                                          <p:spTgt spid="53266"/>
                                        </p:tgtEl>
                                        <p:attrNameLst>
                                          <p:attrName>ppt_x</p:attrName>
                                        </p:attrNameLst>
                                      </p:cBhvr>
                                      <p:tavLst>
                                        <p:tav tm="0">
                                          <p:val>
                                            <p:strVal val="1+#ppt_w/2"/>
                                          </p:val>
                                        </p:tav>
                                        <p:tav tm="100000">
                                          <p:val>
                                            <p:strVal val="#ppt_x"/>
                                          </p:val>
                                        </p:tav>
                                      </p:tavLst>
                                    </p:anim>
                                    <p:anim calcmode="lin" valueType="num">
                                      <p:cBhvr additive="base">
                                        <p:cTn id="34" dur="500" fill="hold"/>
                                        <p:tgtEl>
                                          <p:spTgt spid="53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autoUpdateAnimBg="0"/>
      <p:bldP spid="53254" grpId="0" animBg="1" autoUpdateAnimBg="0"/>
      <p:bldP spid="53263" grpId="0" animBg="1" autoUpdateAnimBg="0"/>
      <p:bldP spid="53264" grpId="0" animBg="1" autoUpdateAnimBg="0"/>
      <p:bldP spid="5326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
            <a:extLst>
              <a:ext uri="{FF2B5EF4-FFF2-40B4-BE49-F238E27FC236}">
                <a16:creationId xmlns:a16="http://schemas.microsoft.com/office/drawing/2014/main" id="{79ED198A-8710-1245-BC88-F6793A7AF82C}"/>
              </a:ext>
            </a:extLst>
          </p:cNvPr>
          <p:cNvSpPr>
            <a:spLocks noGrp="1"/>
          </p:cNvSpPr>
          <p:nvPr>
            <p:ph type="sldNum" sz="quarter" idx="11"/>
          </p:nvPr>
        </p:nvSpPr>
        <p:spPr/>
        <p:txBody>
          <a:bodyPr/>
          <a:lstStyle/>
          <a:p>
            <a:fld id="{5E5E1690-6D44-BE4C-9090-147369C48C0B}" type="slidenum">
              <a:rPr lang="en-US" altLang="de-DE"/>
              <a:pPr/>
              <a:t>13</a:t>
            </a:fld>
            <a:endParaRPr lang="en-US" altLang="de-DE">
              <a:latin typeface="Times New Roman" panose="02020603050405020304" pitchFamily="18" charset="0"/>
            </a:endParaRPr>
          </a:p>
        </p:txBody>
      </p:sp>
      <p:sp>
        <p:nvSpPr>
          <p:cNvPr id="155650" name="Rectangle 2">
            <a:extLst>
              <a:ext uri="{FF2B5EF4-FFF2-40B4-BE49-F238E27FC236}">
                <a16:creationId xmlns:a16="http://schemas.microsoft.com/office/drawing/2014/main" id="{63BCFCF4-5110-6346-A388-7228030965F7}"/>
              </a:ext>
            </a:extLst>
          </p:cNvPr>
          <p:cNvSpPr>
            <a:spLocks noChangeArrowheads="1"/>
          </p:cNvSpPr>
          <p:nvPr/>
        </p:nvSpPr>
        <p:spPr bwMode="auto">
          <a:xfrm>
            <a:off x="685800" y="22098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konsequente Dezentralisierung</a:t>
            </a:r>
            <a:endParaRPr lang="de-DE" altLang="de-DE" sz="3000"/>
          </a:p>
        </p:txBody>
      </p:sp>
      <p:sp>
        <p:nvSpPr>
          <p:cNvPr id="155651" name="Rectangle 3">
            <a:extLst>
              <a:ext uri="{FF2B5EF4-FFF2-40B4-BE49-F238E27FC236}">
                <a16:creationId xmlns:a16="http://schemas.microsoft.com/office/drawing/2014/main" id="{9C701740-2E28-BA44-BE47-CDC613B41AF7}"/>
              </a:ext>
            </a:extLst>
          </p:cNvPr>
          <p:cNvSpPr>
            <a:spLocks noChangeArrowheads="1"/>
          </p:cNvSpPr>
          <p:nvPr/>
        </p:nvSpPr>
        <p:spPr bwMode="auto">
          <a:xfrm>
            <a:off x="304800" y="3657600"/>
            <a:ext cx="85344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Budgetierung für fächerübergreifende Zusammenarbeit</a:t>
            </a:r>
            <a:endParaRPr lang="de-DE" altLang="de-DE" sz="3000"/>
          </a:p>
        </p:txBody>
      </p:sp>
      <p:sp>
        <p:nvSpPr>
          <p:cNvPr id="155652" name="Rectangle 4">
            <a:extLst>
              <a:ext uri="{FF2B5EF4-FFF2-40B4-BE49-F238E27FC236}">
                <a16:creationId xmlns:a16="http://schemas.microsoft.com/office/drawing/2014/main" id="{C0350886-AA45-6649-904B-5E990EB88DA4}"/>
              </a:ext>
            </a:extLst>
          </p:cNvPr>
          <p:cNvSpPr>
            <a:spLocks noChangeArrowheads="1"/>
          </p:cNvSpPr>
          <p:nvPr/>
        </p:nvSpPr>
        <p:spPr bwMode="auto">
          <a:xfrm>
            <a:off x="685800" y="51054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schwierige Ausgangslage gemeistert</a:t>
            </a:r>
          </a:p>
        </p:txBody>
      </p:sp>
      <p:graphicFrame>
        <p:nvGraphicFramePr>
          <p:cNvPr id="155653" name="Object 5">
            <a:extLst>
              <a:ext uri="{FF2B5EF4-FFF2-40B4-BE49-F238E27FC236}">
                <a16:creationId xmlns:a16="http://schemas.microsoft.com/office/drawing/2014/main" id="{DC0A389A-1F03-3148-9F6B-0AB812A7D7FB}"/>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55654" name="Photo Editor Photo" r:id="rId4" imgW="9124950" imgH="2305050" progId="MSPhotoEd.3">
                  <p:embed/>
                </p:oleObj>
              </mc:Choice>
              <mc:Fallback>
                <p:oleObj name="Photo Editor Photo" r:id="rId4" imgW="9124950" imgH="2305050"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ppt_x"/>
                                          </p:val>
                                        </p:tav>
                                        <p:tav tm="100000">
                                          <p:val>
                                            <p:strVal val="#ppt_x"/>
                                          </p:val>
                                        </p:tav>
                                      </p:tavLst>
                                    </p:anim>
                                    <p:anim calcmode="lin" valueType="num">
                                      <p:cBhvr additive="base">
                                        <p:cTn id="8" dur="500" fill="hold"/>
                                        <p:tgtEl>
                                          <p:spTgt spid="1556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5651"/>
                                        </p:tgtEl>
                                        <p:attrNameLst>
                                          <p:attrName>style.visibility</p:attrName>
                                        </p:attrNameLst>
                                      </p:cBhvr>
                                      <p:to>
                                        <p:strVal val="visible"/>
                                      </p:to>
                                    </p:set>
                                    <p:anim calcmode="lin" valueType="num">
                                      <p:cBhvr additive="base">
                                        <p:cTn id="13" dur="500" fill="hold"/>
                                        <p:tgtEl>
                                          <p:spTgt spid="155651"/>
                                        </p:tgtEl>
                                        <p:attrNameLst>
                                          <p:attrName>ppt_x</p:attrName>
                                        </p:attrNameLst>
                                      </p:cBhvr>
                                      <p:tavLst>
                                        <p:tav tm="0">
                                          <p:val>
                                            <p:strVal val="#ppt_x"/>
                                          </p:val>
                                        </p:tav>
                                        <p:tav tm="100000">
                                          <p:val>
                                            <p:strVal val="#ppt_x"/>
                                          </p:val>
                                        </p:tav>
                                      </p:tavLst>
                                    </p:anim>
                                    <p:anim calcmode="lin" valueType="num">
                                      <p:cBhvr additive="base">
                                        <p:cTn id="14" dur="500" fill="hold"/>
                                        <p:tgtEl>
                                          <p:spTgt spid="15565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5652"/>
                                        </p:tgtEl>
                                        <p:attrNameLst>
                                          <p:attrName>style.visibility</p:attrName>
                                        </p:attrNameLst>
                                      </p:cBhvr>
                                      <p:to>
                                        <p:strVal val="visible"/>
                                      </p:to>
                                    </p:set>
                                    <p:anim calcmode="lin" valueType="num">
                                      <p:cBhvr additive="base">
                                        <p:cTn id="19" dur="500" fill="hold"/>
                                        <p:tgtEl>
                                          <p:spTgt spid="155652"/>
                                        </p:tgtEl>
                                        <p:attrNameLst>
                                          <p:attrName>ppt_x</p:attrName>
                                        </p:attrNameLst>
                                      </p:cBhvr>
                                      <p:tavLst>
                                        <p:tav tm="0">
                                          <p:val>
                                            <p:strVal val="#ppt_x"/>
                                          </p:val>
                                        </p:tav>
                                        <p:tav tm="100000">
                                          <p:val>
                                            <p:strVal val="#ppt_x"/>
                                          </p:val>
                                        </p:tav>
                                      </p:tavLst>
                                    </p:anim>
                                    <p:anim calcmode="lin" valueType="num">
                                      <p:cBhvr additive="base">
                                        <p:cTn id="20" dur="500" fill="hold"/>
                                        <p:tgtEl>
                                          <p:spTgt spid="155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nimBg="1" autoUpdateAnimBg="0"/>
      <p:bldP spid="155651" grpId="0" animBg="1" autoUpdateAnimBg="0"/>
      <p:bldP spid="15565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883147C-B2AD-394B-9514-E93DC6EB2166}"/>
              </a:ext>
            </a:extLst>
          </p:cNvPr>
          <p:cNvSpPr>
            <a:spLocks noGrp="1"/>
          </p:cNvSpPr>
          <p:nvPr>
            <p:ph type="sldNum" sz="quarter" idx="11"/>
          </p:nvPr>
        </p:nvSpPr>
        <p:spPr/>
        <p:txBody>
          <a:bodyPr/>
          <a:lstStyle/>
          <a:p>
            <a:fld id="{89F8CC6C-3D7C-B044-84C6-F0D52F36800A}" type="slidenum">
              <a:rPr lang="en-US" altLang="de-DE"/>
              <a:pPr/>
              <a:t>14</a:t>
            </a:fld>
            <a:endParaRPr lang="en-US" altLang="de-DE">
              <a:latin typeface="Times New Roman" panose="02020603050405020304" pitchFamily="18" charset="0"/>
            </a:endParaRPr>
          </a:p>
        </p:txBody>
      </p:sp>
      <p:graphicFrame>
        <p:nvGraphicFramePr>
          <p:cNvPr id="151557" name="Object 5">
            <a:extLst>
              <a:ext uri="{FF2B5EF4-FFF2-40B4-BE49-F238E27FC236}">
                <a16:creationId xmlns:a16="http://schemas.microsoft.com/office/drawing/2014/main" id="{7D92456E-80F7-9B43-A7D5-9EFA8B9C8493}"/>
              </a:ext>
            </a:extLst>
          </p:cNvPr>
          <p:cNvGraphicFramePr>
            <a:graphicFrameLocks noChangeAspect="1"/>
          </p:cNvGraphicFramePr>
          <p:nvPr/>
        </p:nvGraphicFramePr>
        <p:xfrm>
          <a:off x="0" y="0"/>
          <a:ext cx="9144000" cy="6848475"/>
        </p:xfrm>
        <a:graphic>
          <a:graphicData uri="http://schemas.openxmlformats.org/presentationml/2006/ole">
            <mc:AlternateContent xmlns:mc="http://schemas.openxmlformats.org/markup-compatibility/2006">
              <mc:Choice xmlns:v="urn:schemas-microsoft-com:vml" Requires="v">
                <p:oleObj spid="_x0000_s151558" name="Bitmap" r:id="rId4" imgW="5048250" imgH="3600450" progId="Paint.Picture">
                  <p:embed/>
                </p:oleObj>
              </mc:Choice>
              <mc:Fallback>
                <p:oleObj name="Bitmap" r:id="rId4" imgW="5048250" imgH="3600450"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3">
            <a:extLst>
              <a:ext uri="{FF2B5EF4-FFF2-40B4-BE49-F238E27FC236}">
                <a16:creationId xmlns:a16="http://schemas.microsoft.com/office/drawing/2014/main" id="{BB0C90E6-4B58-BB47-A2CE-A53068E17EB4}"/>
              </a:ext>
            </a:extLst>
          </p:cNvPr>
          <p:cNvSpPr>
            <a:spLocks noGrp="1"/>
          </p:cNvSpPr>
          <p:nvPr>
            <p:ph type="sldNum" sz="quarter" idx="11"/>
          </p:nvPr>
        </p:nvSpPr>
        <p:spPr/>
        <p:txBody>
          <a:bodyPr/>
          <a:lstStyle/>
          <a:p>
            <a:fld id="{FDA38829-3EF9-2345-BF55-52D721FC05C0}" type="slidenum">
              <a:rPr lang="en-US" altLang="de-DE"/>
              <a:pPr/>
              <a:t>15</a:t>
            </a:fld>
            <a:endParaRPr lang="en-US" altLang="de-DE">
              <a:latin typeface="Times New Roman" panose="02020603050405020304" pitchFamily="18" charset="0"/>
            </a:endParaRPr>
          </a:p>
        </p:txBody>
      </p:sp>
      <p:sp>
        <p:nvSpPr>
          <p:cNvPr id="163842" name="Rectangle 2">
            <a:extLst>
              <a:ext uri="{FF2B5EF4-FFF2-40B4-BE49-F238E27FC236}">
                <a16:creationId xmlns:a16="http://schemas.microsoft.com/office/drawing/2014/main" id="{F3FC86A0-931F-9244-B30E-42EA80D64816}"/>
              </a:ext>
            </a:extLst>
          </p:cNvPr>
          <p:cNvSpPr>
            <a:spLocks noGrp="1" noChangeArrowheads="1"/>
          </p:cNvSpPr>
          <p:nvPr>
            <p:ph type="title"/>
          </p:nvPr>
        </p:nvSpPr>
        <p:spPr/>
        <p:txBody>
          <a:bodyPr/>
          <a:lstStyle/>
          <a:p>
            <a:r>
              <a:rPr lang="de-DE" altLang="de-DE"/>
              <a:t>Autonomie</a:t>
            </a:r>
          </a:p>
        </p:txBody>
      </p:sp>
      <p:sp>
        <p:nvSpPr>
          <p:cNvPr id="163843" name="Rectangle 3">
            <a:extLst>
              <a:ext uri="{FF2B5EF4-FFF2-40B4-BE49-F238E27FC236}">
                <a16:creationId xmlns:a16="http://schemas.microsoft.com/office/drawing/2014/main" id="{367DBA85-4BCC-6A49-888D-41BCABA0F197}"/>
              </a:ext>
            </a:extLst>
          </p:cNvPr>
          <p:cNvSpPr>
            <a:spLocks noChangeArrowheads="1"/>
          </p:cNvSpPr>
          <p:nvPr/>
        </p:nvSpPr>
        <p:spPr bwMode="auto">
          <a:xfrm>
            <a:off x="4057650" y="1266825"/>
            <a:ext cx="12319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r>
              <a:rPr lang="de-DE" altLang="de-DE" sz="3000" b="1">
                <a:latin typeface="Arial" panose="020B0604020202020204" pitchFamily="34" charset="0"/>
              </a:rPr>
              <a:t>Staat</a:t>
            </a:r>
          </a:p>
        </p:txBody>
      </p:sp>
      <p:sp>
        <p:nvSpPr>
          <p:cNvPr id="163844" name="Rectangle 4">
            <a:extLst>
              <a:ext uri="{FF2B5EF4-FFF2-40B4-BE49-F238E27FC236}">
                <a16:creationId xmlns:a16="http://schemas.microsoft.com/office/drawing/2014/main" id="{5110B82D-E129-6B44-BA4F-FC559CB9094E}"/>
              </a:ext>
            </a:extLst>
          </p:cNvPr>
          <p:cNvSpPr>
            <a:spLocks noChangeArrowheads="1"/>
          </p:cNvSpPr>
          <p:nvPr/>
        </p:nvSpPr>
        <p:spPr bwMode="auto">
          <a:xfrm>
            <a:off x="3378200" y="2382838"/>
            <a:ext cx="2590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Korporation</a:t>
            </a:r>
            <a:endParaRPr lang="de-DE" altLang="de-DE" sz="3000" b="1">
              <a:solidFill>
                <a:schemeClr val="bg1"/>
              </a:solidFill>
              <a:latin typeface="Arial" panose="020B0604020202020204" pitchFamily="34" charset="0"/>
            </a:endParaRPr>
          </a:p>
        </p:txBody>
      </p:sp>
      <p:sp>
        <p:nvSpPr>
          <p:cNvPr id="163845" name="Rectangle 5">
            <a:extLst>
              <a:ext uri="{FF2B5EF4-FFF2-40B4-BE49-F238E27FC236}">
                <a16:creationId xmlns:a16="http://schemas.microsoft.com/office/drawing/2014/main" id="{0443FE7B-C013-7746-8F6F-63BEA95BE8FB}"/>
              </a:ext>
            </a:extLst>
          </p:cNvPr>
          <p:cNvSpPr>
            <a:spLocks noChangeArrowheads="1"/>
          </p:cNvSpPr>
          <p:nvPr/>
        </p:nvSpPr>
        <p:spPr bwMode="auto">
          <a:xfrm>
            <a:off x="2527300" y="3559175"/>
            <a:ext cx="42926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Einzelwissenschaftler</a:t>
            </a:r>
            <a:endParaRPr lang="de-DE" altLang="de-DE" sz="3000" b="1">
              <a:solidFill>
                <a:schemeClr val="bg1"/>
              </a:solidFill>
              <a:latin typeface="Arial" panose="020B0604020202020204" pitchFamily="34" charset="0"/>
            </a:endParaRPr>
          </a:p>
        </p:txBody>
      </p:sp>
      <p:sp>
        <p:nvSpPr>
          <p:cNvPr id="163846" name="Rectangle 6">
            <a:extLst>
              <a:ext uri="{FF2B5EF4-FFF2-40B4-BE49-F238E27FC236}">
                <a16:creationId xmlns:a16="http://schemas.microsoft.com/office/drawing/2014/main" id="{DEBAB7D9-9BB2-1C4C-814F-4CC044EFB84F}"/>
              </a:ext>
            </a:extLst>
          </p:cNvPr>
          <p:cNvSpPr>
            <a:spLocks noChangeArrowheads="1"/>
          </p:cNvSpPr>
          <p:nvPr/>
        </p:nvSpPr>
        <p:spPr bwMode="auto">
          <a:xfrm>
            <a:off x="2038350" y="4711700"/>
            <a:ext cx="5470525" cy="792163"/>
          </a:xfrm>
          <a:prstGeom prst="rect">
            <a:avLst/>
          </a:prstGeom>
          <a:solidFill>
            <a:srgbClr val="006600"/>
          </a:solidFill>
          <a:ln>
            <a:noFill/>
          </a:ln>
          <a:effectLst/>
          <a:scene3d>
            <a:camera prst="legacyPerspectiveBottom"/>
            <a:lightRig rig="legacyFlat3" dir="r"/>
          </a:scene3d>
          <a:sp3d extrusionH="1218930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von der individuellen und staatlichen</a:t>
            </a:r>
          </a:p>
          <a:p>
            <a:pPr algn="ctr"/>
            <a:r>
              <a:rPr lang="de-DE" altLang="de-DE" b="1">
                <a:latin typeface="Arial" panose="020B0604020202020204" pitchFamily="34" charset="0"/>
              </a:rPr>
              <a:t>in die korporative Verantwortung</a:t>
            </a:r>
            <a:endParaRPr lang="de-DE" altLang="de-DE" sz="3000" b="1">
              <a:solidFill>
                <a:schemeClr val="bg1"/>
              </a:solidFill>
              <a:latin typeface="Arial" panose="020B0604020202020204" pitchFamily="34" charset="0"/>
            </a:endParaRPr>
          </a:p>
        </p:txBody>
      </p:sp>
      <p:sp>
        <p:nvSpPr>
          <p:cNvPr id="163847" name="AutoShape 7">
            <a:extLst>
              <a:ext uri="{FF2B5EF4-FFF2-40B4-BE49-F238E27FC236}">
                <a16:creationId xmlns:a16="http://schemas.microsoft.com/office/drawing/2014/main" id="{7E978083-BC34-8E42-8939-96EBF2389380}"/>
              </a:ext>
            </a:extLst>
          </p:cNvPr>
          <p:cNvSpPr>
            <a:spLocks noChangeArrowheads="1"/>
          </p:cNvSpPr>
          <p:nvPr/>
        </p:nvSpPr>
        <p:spPr bwMode="auto">
          <a:xfrm>
            <a:off x="6140450" y="148272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63848" name="AutoShape 8">
            <a:extLst>
              <a:ext uri="{FF2B5EF4-FFF2-40B4-BE49-F238E27FC236}">
                <a16:creationId xmlns:a16="http://schemas.microsoft.com/office/drawing/2014/main" id="{73A67B27-0E13-9844-B326-5EC54E54BE51}"/>
              </a:ext>
            </a:extLst>
          </p:cNvPr>
          <p:cNvSpPr>
            <a:spLocks noChangeArrowheads="1"/>
          </p:cNvSpPr>
          <p:nvPr/>
        </p:nvSpPr>
        <p:spPr bwMode="auto">
          <a:xfrm rot="-10758881">
            <a:off x="641350" y="266700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63849" name="AutoShape 9">
            <a:extLst>
              <a:ext uri="{FF2B5EF4-FFF2-40B4-BE49-F238E27FC236}">
                <a16:creationId xmlns:a16="http://schemas.microsoft.com/office/drawing/2014/main" id="{6DE686AC-99A1-F84A-811C-D6F31F5C6847}"/>
              </a:ext>
            </a:extLst>
          </p:cNvPr>
          <p:cNvSpPr>
            <a:spLocks noChangeArrowheads="1"/>
          </p:cNvSpPr>
          <p:nvPr/>
        </p:nvSpPr>
        <p:spPr bwMode="auto">
          <a:xfrm rot="-5821019">
            <a:off x="7085807" y="2642394"/>
            <a:ext cx="1397000" cy="1525587"/>
          </a:xfrm>
          <a:prstGeom prst="curvedUpArrow">
            <a:avLst>
              <a:gd name="adj1" fmla="val 20000"/>
              <a:gd name="adj2" fmla="val 40000"/>
              <a:gd name="adj3" fmla="val 3640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63850" name="AutoShape 10">
            <a:extLst>
              <a:ext uri="{FF2B5EF4-FFF2-40B4-BE49-F238E27FC236}">
                <a16:creationId xmlns:a16="http://schemas.microsoft.com/office/drawing/2014/main" id="{0FF4B1A7-0B26-3F47-A42A-B6F59484037A}"/>
              </a:ext>
            </a:extLst>
          </p:cNvPr>
          <p:cNvSpPr>
            <a:spLocks noChangeArrowheads="1"/>
          </p:cNvSpPr>
          <p:nvPr/>
        </p:nvSpPr>
        <p:spPr bwMode="auto">
          <a:xfrm>
            <a:off x="1712913" y="1363663"/>
            <a:ext cx="1397000" cy="1525587"/>
          </a:xfrm>
          <a:prstGeom prst="curvedRightArrow">
            <a:avLst>
              <a:gd name="adj1" fmla="val 21841"/>
              <a:gd name="adj2" fmla="val 43682"/>
              <a:gd name="adj3" fmla="val 33333"/>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pic>
        <p:nvPicPr>
          <p:cNvPr id="163851" name="Picture 11">
            <a:extLst>
              <a:ext uri="{FF2B5EF4-FFF2-40B4-BE49-F238E27FC236}">
                <a16:creationId xmlns:a16="http://schemas.microsoft.com/office/drawing/2014/main" id="{85BF97CD-7372-B94A-8F56-99204B865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5" y="274638"/>
            <a:ext cx="1162050" cy="636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animEffect transition="in" filter="box(out)">
                                      <p:cBhvr>
                                        <p:cTn id="7" dur="500"/>
                                        <p:tgtEl>
                                          <p:spTgt spid="16384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63844"/>
                                        </p:tgtEl>
                                        <p:attrNameLst>
                                          <p:attrName>style.visibility</p:attrName>
                                        </p:attrNameLst>
                                      </p:cBhvr>
                                      <p:to>
                                        <p:strVal val="visible"/>
                                      </p:to>
                                    </p:set>
                                    <p:animEffect transition="in" filter="box(out)">
                                      <p:cBhvr>
                                        <p:cTn id="11" dur="500"/>
                                        <p:tgtEl>
                                          <p:spTgt spid="163844"/>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63845"/>
                                        </p:tgtEl>
                                        <p:attrNameLst>
                                          <p:attrName>style.visibility</p:attrName>
                                        </p:attrNameLst>
                                      </p:cBhvr>
                                      <p:to>
                                        <p:strVal val="visible"/>
                                      </p:to>
                                    </p:set>
                                    <p:animEffect transition="in" filter="box(out)">
                                      <p:cBhvr>
                                        <p:cTn id="15" dur="500"/>
                                        <p:tgtEl>
                                          <p:spTgt spid="163845"/>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63847"/>
                                        </p:tgtEl>
                                        <p:attrNameLst>
                                          <p:attrName>style.visibility</p:attrName>
                                        </p:attrNameLst>
                                      </p:cBhvr>
                                      <p:to>
                                        <p:strVal val="visible"/>
                                      </p:to>
                                    </p:set>
                                    <p:animEffect transition="in" filter="dissolve">
                                      <p:cBhvr>
                                        <p:cTn id="19" dur="500"/>
                                        <p:tgtEl>
                                          <p:spTgt spid="16384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63848"/>
                                        </p:tgtEl>
                                        <p:attrNameLst>
                                          <p:attrName>style.visibility</p:attrName>
                                        </p:attrNameLst>
                                      </p:cBhvr>
                                      <p:to>
                                        <p:strVal val="visible"/>
                                      </p:to>
                                    </p:set>
                                    <p:animEffect transition="in" filter="dissolve">
                                      <p:cBhvr>
                                        <p:cTn id="23" dur="500"/>
                                        <p:tgtEl>
                                          <p:spTgt spid="163848"/>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63849"/>
                                        </p:tgtEl>
                                        <p:attrNameLst>
                                          <p:attrName>style.visibility</p:attrName>
                                        </p:attrNameLst>
                                      </p:cBhvr>
                                      <p:to>
                                        <p:strVal val="visible"/>
                                      </p:to>
                                    </p:set>
                                    <p:animEffect transition="in" filter="dissolve">
                                      <p:cBhvr>
                                        <p:cTn id="27" dur="500"/>
                                        <p:tgtEl>
                                          <p:spTgt spid="163849"/>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63850"/>
                                        </p:tgtEl>
                                        <p:attrNameLst>
                                          <p:attrName>style.visibility</p:attrName>
                                        </p:attrNameLst>
                                      </p:cBhvr>
                                      <p:to>
                                        <p:strVal val="visible"/>
                                      </p:to>
                                    </p:set>
                                    <p:animEffect transition="in" filter="dissolve">
                                      <p:cBhvr>
                                        <p:cTn id="31" dur="500"/>
                                        <p:tgtEl>
                                          <p:spTgt spid="1638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63846"/>
                                        </p:tgtEl>
                                        <p:attrNameLst>
                                          <p:attrName>style.visibility</p:attrName>
                                        </p:attrNameLst>
                                      </p:cBhvr>
                                      <p:to>
                                        <p:strVal val="visible"/>
                                      </p:to>
                                    </p:set>
                                    <p:animEffect transition="in" filter="box(out)">
                                      <p:cBhvr>
                                        <p:cTn id="36" dur="500"/>
                                        <p:tgtEl>
                                          <p:spTgt spid="16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autoUpdateAnimBg="0"/>
      <p:bldP spid="163844" grpId="0" animBg="1" autoUpdateAnimBg="0"/>
      <p:bldP spid="163845" grpId="0" animBg="1" autoUpdateAnimBg="0"/>
      <p:bldP spid="16384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a:extLst>
              <a:ext uri="{FF2B5EF4-FFF2-40B4-BE49-F238E27FC236}">
                <a16:creationId xmlns:a16="http://schemas.microsoft.com/office/drawing/2014/main" id="{70185449-5330-904A-B38B-3F84EF83AEA6}"/>
              </a:ext>
            </a:extLst>
          </p:cNvPr>
          <p:cNvSpPr>
            <a:spLocks noGrp="1"/>
          </p:cNvSpPr>
          <p:nvPr>
            <p:ph type="sldNum" sz="quarter" idx="11"/>
          </p:nvPr>
        </p:nvSpPr>
        <p:spPr/>
        <p:txBody>
          <a:bodyPr/>
          <a:lstStyle/>
          <a:p>
            <a:fld id="{88E2DA73-C84B-B142-B10C-81C28FEA9224}" type="slidenum">
              <a:rPr lang="en-US" altLang="de-DE"/>
              <a:pPr/>
              <a:t>16</a:t>
            </a:fld>
            <a:endParaRPr lang="en-US" altLang="de-DE">
              <a:latin typeface="Times New Roman" panose="02020603050405020304" pitchFamily="18" charset="0"/>
            </a:endParaRPr>
          </a:p>
        </p:txBody>
      </p:sp>
      <p:sp>
        <p:nvSpPr>
          <p:cNvPr id="166914" name="Rectangle 2">
            <a:extLst>
              <a:ext uri="{FF2B5EF4-FFF2-40B4-BE49-F238E27FC236}">
                <a16:creationId xmlns:a16="http://schemas.microsoft.com/office/drawing/2014/main" id="{56FDF6DB-C416-2F4A-A905-18B01247A691}"/>
              </a:ext>
            </a:extLst>
          </p:cNvPr>
          <p:cNvSpPr>
            <a:spLocks noGrp="1" noChangeArrowheads="1"/>
          </p:cNvSpPr>
          <p:nvPr>
            <p:ph type="title"/>
          </p:nvPr>
        </p:nvSpPr>
        <p:spPr/>
        <p:txBody>
          <a:bodyPr/>
          <a:lstStyle/>
          <a:p>
            <a:r>
              <a:rPr lang="de-DE" altLang="de-DE"/>
              <a:t>Wie viel Staat brauchen wir?</a:t>
            </a:r>
          </a:p>
        </p:txBody>
      </p:sp>
      <p:sp>
        <p:nvSpPr>
          <p:cNvPr id="166915" name="Rectangle 3">
            <a:extLst>
              <a:ext uri="{FF2B5EF4-FFF2-40B4-BE49-F238E27FC236}">
                <a16:creationId xmlns:a16="http://schemas.microsoft.com/office/drawing/2014/main" id="{29D02738-19B6-1740-AB9F-8E1DF07C3D34}"/>
              </a:ext>
            </a:extLst>
          </p:cNvPr>
          <p:cNvSpPr>
            <a:spLocks noChangeArrowheads="1"/>
          </p:cNvSpPr>
          <p:nvPr/>
        </p:nvSpPr>
        <p:spPr bwMode="auto">
          <a:xfrm>
            <a:off x="1033463" y="1473200"/>
            <a:ext cx="6781800" cy="792163"/>
          </a:xfrm>
          <a:prstGeom prst="rect">
            <a:avLst/>
          </a:prstGeom>
          <a:solidFill>
            <a:schemeClr val="accent2"/>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r>
              <a:rPr lang="de-DE" altLang="de-DE" sz="3000" b="1">
                <a:latin typeface="Arial" panose="020B0604020202020204" pitchFamily="34" charset="0"/>
              </a:rPr>
              <a:t>„Staat ist störendes Kausalereignis“</a:t>
            </a:r>
            <a:endParaRPr lang="de-DE" altLang="de-DE" sz="3000" b="1">
              <a:solidFill>
                <a:schemeClr val="bg1"/>
              </a:solidFill>
              <a:latin typeface="Arial" panose="020B0604020202020204" pitchFamily="34" charset="0"/>
            </a:endParaRPr>
          </a:p>
        </p:txBody>
      </p:sp>
      <p:sp>
        <p:nvSpPr>
          <p:cNvPr id="166919" name="Rectangle 7">
            <a:extLst>
              <a:ext uri="{FF2B5EF4-FFF2-40B4-BE49-F238E27FC236}">
                <a16:creationId xmlns:a16="http://schemas.microsoft.com/office/drawing/2014/main" id="{D136E6FF-76FE-1649-A8B6-CCE944A03BD6}"/>
              </a:ext>
            </a:extLst>
          </p:cNvPr>
          <p:cNvSpPr>
            <a:spLocks noChangeArrowheads="1"/>
          </p:cNvSpPr>
          <p:nvPr/>
        </p:nvSpPr>
        <p:spPr bwMode="auto">
          <a:xfrm>
            <a:off x="990600" y="4191000"/>
            <a:ext cx="6781800" cy="2014538"/>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„Staat kann Selbststeuerungs-</a:t>
            </a:r>
            <a:br>
              <a:rPr lang="de-DE" altLang="de-DE" sz="3000" b="1">
                <a:latin typeface="Arial" panose="020B0604020202020204" pitchFamily="34" charset="0"/>
              </a:rPr>
            </a:br>
            <a:r>
              <a:rPr lang="de-DE" altLang="de-DE" sz="3000" b="1">
                <a:latin typeface="Arial" panose="020B0604020202020204" pitchFamily="34" charset="0"/>
              </a:rPr>
              <a:t>fähigkeit der Hochschulen nicht</a:t>
            </a:r>
            <a:br>
              <a:rPr lang="de-DE" altLang="de-DE" sz="3000" b="1">
                <a:latin typeface="Arial" panose="020B0604020202020204" pitchFamily="34" charset="0"/>
              </a:rPr>
            </a:br>
            <a:r>
              <a:rPr lang="de-DE" altLang="de-DE" sz="3000" b="1">
                <a:latin typeface="Arial" panose="020B0604020202020204" pitchFamily="34" charset="0"/>
              </a:rPr>
              <a:t>vertrauen.“</a:t>
            </a:r>
          </a:p>
        </p:txBody>
      </p:sp>
      <p:pic>
        <p:nvPicPr>
          <p:cNvPr id="166920" name="Picture 8">
            <a:extLst>
              <a:ext uri="{FF2B5EF4-FFF2-40B4-BE49-F238E27FC236}">
                <a16:creationId xmlns:a16="http://schemas.microsoft.com/office/drawing/2014/main" id="{DB33AEBF-B36D-8940-8657-F376362EA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5" y="274638"/>
            <a:ext cx="1162050" cy="636587"/>
          </a:xfrm>
          <a:prstGeom prst="rect">
            <a:avLst/>
          </a:prstGeom>
          <a:noFill/>
          <a:extLst>
            <a:ext uri="{909E8E84-426E-40DD-AFC4-6F175D3DCCD1}">
              <a14:hiddenFill xmlns:a14="http://schemas.microsoft.com/office/drawing/2010/main">
                <a:solidFill>
                  <a:srgbClr val="FFFFFF"/>
                </a:solidFill>
              </a14:hiddenFill>
            </a:ext>
          </a:extLst>
        </p:spPr>
      </p:pic>
      <p:sp>
        <p:nvSpPr>
          <p:cNvPr id="166921" name="AutoShape 9">
            <a:extLst>
              <a:ext uri="{FF2B5EF4-FFF2-40B4-BE49-F238E27FC236}">
                <a16:creationId xmlns:a16="http://schemas.microsoft.com/office/drawing/2014/main" id="{B6CDB837-E960-B14C-A306-F2767E75F140}"/>
              </a:ext>
            </a:extLst>
          </p:cNvPr>
          <p:cNvSpPr>
            <a:spLocks noChangeArrowheads="1"/>
          </p:cNvSpPr>
          <p:nvPr/>
        </p:nvSpPr>
        <p:spPr bwMode="auto">
          <a:xfrm>
            <a:off x="4114800" y="2590800"/>
            <a:ext cx="485775" cy="1214438"/>
          </a:xfrm>
          <a:prstGeom prst="up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box(out)">
                                      <p:cBhvr>
                                        <p:cTn id="7" dur="500"/>
                                        <p:tgtEl>
                                          <p:spTgt spid="166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6919"/>
                                        </p:tgtEl>
                                        <p:attrNameLst>
                                          <p:attrName>style.visibility</p:attrName>
                                        </p:attrNameLst>
                                      </p:cBhvr>
                                      <p:to>
                                        <p:strVal val="visible"/>
                                      </p:to>
                                    </p:set>
                                    <p:animEffect transition="in" filter="box(out)">
                                      <p:cBhvr>
                                        <p:cTn id="12" dur="500"/>
                                        <p:tgtEl>
                                          <p:spTgt spid="166919"/>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66921"/>
                                        </p:tgtEl>
                                        <p:attrNameLst>
                                          <p:attrName>style.visibility</p:attrName>
                                        </p:attrNameLst>
                                      </p:cBhvr>
                                      <p:to>
                                        <p:strVal val="visible"/>
                                      </p:to>
                                    </p:set>
                                    <p:animEffect transition="in" filter="box(out)">
                                      <p:cBhvr>
                                        <p:cTn id="16" dur="500"/>
                                        <p:tgtEl>
                                          <p:spTgt spid="166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animBg="1" autoUpdateAnimBg="0"/>
      <p:bldP spid="16691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3">
            <a:extLst>
              <a:ext uri="{FF2B5EF4-FFF2-40B4-BE49-F238E27FC236}">
                <a16:creationId xmlns:a16="http://schemas.microsoft.com/office/drawing/2014/main" id="{CF0996CD-A05D-0E47-A812-6891737100F3}"/>
              </a:ext>
            </a:extLst>
          </p:cNvPr>
          <p:cNvSpPr>
            <a:spLocks noGrp="1"/>
          </p:cNvSpPr>
          <p:nvPr>
            <p:ph type="sldNum" sz="quarter" idx="11"/>
          </p:nvPr>
        </p:nvSpPr>
        <p:spPr/>
        <p:txBody>
          <a:bodyPr/>
          <a:lstStyle/>
          <a:p>
            <a:fld id="{84098D15-3919-5241-8A3B-927FAB89C50C}" type="slidenum">
              <a:rPr lang="en-US" altLang="de-DE"/>
              <a:pPr/>
              <a:t>17</a:t>
            </a:fld>
            <a:endParaRPr lang="en-US" altLang="de-DE">
              <a:latin typeface="Times New Roman" panose="02020603050405020304" pitchFamily="18" charset="0"/>
            </a:endParaRPr>
          </a:p>
        </p:txBody>
      </p:sp>
      <p:sp>
        <p:nvSpPr>
          <p:cNvPr id="167938" name="Rectangle 2">
            <a:extLst>
              <a:ext uri="{FF2B5EF4-FFF2-40B4-BE49-F238E27FC236}">
                <a16:creationId xmlns:a16="http://schemas.microsoft.com/office/drawing/2014/main" id="{CBC5240C-4C52-0043-B009-8548969E6B3A}"/>
              </a:ext>
            </a:extLst>
          </p:cNvPr>
          <p:cNvSpPr>
            <a:spLocks noGrp="1" noChangeArrowheads="1"/>
          </p:cNvSpPr>
          <p:nvPr>
            <p:ph type="title"/>
          </p:nvPr>
        </p:nvSpPr>
        <p:spPr/>
        <p:txBody>
          <a:bodyPr/>
          <a:lstStyle/>
          <a:p>
            <a:r>
              <a:rPr lang="de-DE" altLang="de-DE"/>
              <a:t>Rolle Ministerium</a:t>
            </a:r>
          </a:p>
        </p:txBody>
      </p:sp>
      <p:sp>
        <p:nvSpPr>
          <p:cNvPr id="167939" name="Rectangle 3">
            <a:extLst>
              <a:ext uri="{FF2B5EF4-FFF2-40B4-BE49-F238E27FC236}">
                <a16:creationId xmlns:a16="http://schemas.microsoft.com/office/drawing/2014/main" id="{FCB8BDA3-751E-8142-943C-886A8994C024}"/>
              </a:ext>
            </a:extLst>
          </p:cNvPr>
          <p:cNvSpPr>
            <a:spLocks noChangeArrowheads="1"/>
          </p:cNvSpPr>
          <p:nvPr/>
        </p:nvSpPr>
        <p:spPr bwMode="auto">
          <a:xfrm>
            <a:off x="1033463" y="1473200"/>
            <a:ext cx="6781800" cy="792163"/>
          </a:xfrm>
          <a:prstGeom prst="rect">
            <a:avLst/>
          </a:prstGeom>
          <a:solidFill>
            <a:schemeClr val="accent2"/>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r>
              <a:rPr lang="de-DE" altLang="de-DE" sz="3000" b="1">
                <a:latin typeface="Arial" panose="020B0604020202020204" pitchFamily="34" charset="0"/>
              </a:rPr>
              <a:t>Strategischer Planer</a:t>
            </a:r>
            <a:endParaRPr lang="de-DE" altLang="de-DE" sz="3000" b="1">
              <a:solidFill>
                <a:schemeClr val="bg1"/>
              </a:solidFill>
              <a:latin typeface="Arial" panose="020B0604020202020204" pitchFamily="34" charset="0"/>
            </a:endParaRPr>
          </a:p>
        </p:txBody>
      </p:sp>
      <p:sp>
        <p:nvSpPr>
          <p:cNvPr id="167940" name="Rectangle 4">
            <a:extLst>
              <a:ext uri="{FF2B5EF4-FFF2-40B4-BE49-F238E27FC236}">
                <a16:creationId xmlns:a16="http://schemas.microsoft.com/office/drawing/2014/main" id="{F3BAF390-3944-FF46-B3A6-5F60F60125F7}"/>
              </a:ext>
            </a:extLst>
          </p:cNvPr>
          <p:cNvSpPr>
            <a:spLocks noChangeArrowheads="1"/>
          </p:cNvSpPr>
          <p:nvPr/>
        </p:nvSpPr>
        <p:spPr bwMode="auto">
          <a:xfrm>
            <a:off x="1033463" y="2509838"/>
            <a:ext cx="6781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Organisator von Wettbewerb</a:t>
            </a:r>
            <a:endParaRPr lang="de-DE" altLang="de-DE" sz="3000" b="1">
              <a:solidFill>
                <a:schemeClr val="bg1"/>
              </a:solidFill>
              <a:latin typeface="Arial" panose="020B0604020202020204" pitchFamily="34" charset="0"/>
            </a:endParaRPr>
          </a:p>
        </p:txBody>
      </p:sp>
      <p:sp>
        <p:nvSpPr>
          <p:cNvPr id="167941" name="Rectangle 5">
            <a:extLst>
              <a:ext uri="{FF2B5EF4-FFF2-40B4-BE49-F238E27FC236}">
                <a16:creationId xmlns:a16="http://schemas.microsoft.com/office/drawing/2014/main" id="{61D3BEDF-0AF4-F74D-B51B-69D3A3ED20AD}"/>
              </a:ext>
            </a:extLst>
          </p:cNvPr>
          <p:cNvSpPr>
            <a:spLocks noChangeArrowheads="1"/>
          </p:cNvSpPr>
          <p:nvPr/>
        </p:nvSpPr>
        <p:spPr bwMode="auto">
          <a:xfrm>
            <a:off x="1033463" y="458470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Qualitätssicherer</a:t>
            </a:r>
          </a:p>
        </p:txBody>
      </p:sp>
      <p:sp>
        <p:nvSpPr>
          <p:cNvPr id="167942" name="Rectangle 6">
            <a:extLst>
              <a:ext uri="{FF2B5EF4-FFF2-40B4-BE49-F238E27FC236}">
                <a16:creationId xmlns:a16="http://schemas.microsoft.com/office/drawing/2014/main" id="{9463E1B8-5B1D-F240-8902-7C05AA6E043D}"/>
              </a:ext>
            </a:extLst>
          </p:cNvPr>
          <p:cNvSpPr>
            <a:spLocks noChangeArrowheads="1"/>
          </p:cNvSpPr>
          <p:nvPr/>
        </p:nvSpPr>
        <p:spPr bwMode="auto">
          <a:xfrm>
            <a:off x="1033463" y="562292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Think Tank</a:t>
            </a:r>
          </a:p>
        </p:txBody>
      </p:sp>
      <p:sp>
        <p:nvSpPr>
          <p:cNvPr id="167943" name="Rectangle 7">
            <a:extLst>
              <a:ext uri="{FF2B5EF4-FFF2-40B4-BE49-F238E27FC236}">
                <a16:creationId xmlns:a16="http://schemas.microsoft.com/office/drawing/2014/main" id="{F739DF6C-33E2-E140-8EA8-FD39DE2B27AA}"/>
              </a:ext>
            </a:extLst>
          </p:cNvPr>
          <p:cNvSpPr>
            <a:spLocks noChangeArrowheads="1"/>
          </p:cNvSpPr>
          <p:nvPr/>
        </p:nvSpPr>
        <p:spPr bwMode="auto">
          <a:xfrm>
            <a:off x="990600" y="358140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Auftraggeber von Leistung</a:t>
            </a:r>
          </a:p>
        </p:txBody>
      </p:sp>
      <p:pic>
        <p:nvPicPr>
          <p:cNvPr id="167944" name="Picture 8">
            <a:extLst>
              <a:ext uri="{FF2B5EF4-FFF2-40B4-BE49-F238E27FC236}">
                <a16:creationId xmlns:a16="http://schemas.microsoft.com/office/drawing/2014/main" id="{ECE829C3-0C40-B842-8ABB-F7BB4CF83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5" y="274638"/>
            <a:ext cx="1162050" cy="636587"/>
          </a:xfrm>
          <a:prstGeom prst="rect">
            <a:avLst/>
          </a:prstGeom>
          <a:noFill/>
          <a:extLst>
            <a:ext uri="{909E8E84-426E-40DD-AFC4-6F175D3DCCD1}">
              <a14:hiddenFill xmlns:a14="http://schemas.microsoft.com/office/drawing/2010/main">
                <a:solidFill>
                  <a:srgbClr val="FFFFFF"/>
                </a:solidFill>
              </a14:hiddenFill>
            </a:ext>
          </a:extLst>
        </p:spPr>
      </p:pic>
      <p:sp>
        <p:nvSpPr>
          <p:cNvPr id="167945" name="AutoShape 9">
            <a:extLst>
              <a:ext uri="{FF2B5EF4-FFF2-40B4-BE49-F238E27FC236}">
                <a16:creationId xmlns:a16="http://schemas.microsoft.com/office/drawing/2014/main" id="{63093795-479B-9041-8536-D4A40D084CA4}"/>
              </a:ext>
            </a:extLst>
          </p:cNvPr>
          <p:cNvSpPr>
            <a:spLocks noChangeArrowheads="1"/>
          </p:cNvSpPr>
          <p:nvPr/>
        </p:nvSpPr>
        <p:spPr bwMode="auto">
          <a:xfrm>
            <a:off x="0" y="1295400"/>
            <a:ext cx="8915400" cy="52578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200"/>
              <a:t>verwirrende Vielfalt von Rollen</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box(out)">
                                      <p:cBhvr>
                                        <p:cTn id="7" dur="500"/>
                                        <p:tgtEl>
                                          <p:spTgt spid="167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7940"/>
                                        </p:tgtEl>
                                        <p:attrNameLst>
                                          <p:attrName>style.visibility</p:attrName>
                                        </p:attrNameLst>
                                      </p:cBhvr>
                                      <p:to>
                                        <p:strVal val="visible"/>
                                      </p:to>
                                    </p:set>
                                    <p:animEffect transition="in" filter="box(out)">
                                      <p:cBhvr>
                                        <p:cTn id="12" dur="500"/>
                                        <p:tgtEl>
                                          <p:spTgt spid="1679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7943"/>
                                        </p:tgtEl>
                                        <p:attrNameLst>
                                          <p:attrName>style.visibility</p:attrName>
                                        </p:attrNameLst>
                                      </p:cBhvr>
                                      <p:to>
                                        <p:strVal val="visible"/>
                                      </p:to>
                                    </p:set>
                                    <p:animEffect transition="in" filter="box(out)">
                                      <p:cBhvr>
                                        <p:cTn id="17" dur="500"/>
                                        <p:tgtEl>
                                          <p:spTgt spid="1679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7941"/>
                                        </p:tgtEl>
                                        <p:attrNameLst>
                                          <p:attrName>style.visibility</p:attrName>
                                        </p:attrNameLst>
                                      </p:cBhvr>
                                      <p:to>
                                        <p:strVal val="visible"/>
                                      </p:to>
                                    </p:set>
                                    <p:animEffect transition="in" filter="box(out)">
                                      <p:cBhvr>
                                        <p:cTn id="22" dur="500"/>
                                        <p:tgtEl>
                                          <p:spTgt spid="1679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7942"/>
                                        </p:tgtEl>
                                        <p:attrNameLst>
                                          <p:attrName>style.visibility</p:attrName>
                                        </p:attrNameLst>
                                      </p:cBhvr>
                                      <p:to>
                                        <p:strVal val="visible"/>
                                      </p:to>
                                    </p:set>
                                    <p:animEffect transition="in" filter="box(out)">
                                      <p:cBhvr>
                                        <p:cTn id="27" dur="500"/>
                                        <p:tgtEl>
                                          <p:spTgt spid="1679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7945"/>
                                        </p:tgtEl>
                                        <p:attrNameLst>
                                          <p:attrName>style.visibility</p:attrName>
                                        </p:attrNameLst>
                                      </p:cBhvr>
                                      <p:to>
                                        <p:strVal val="visible"/>
                                      </p:to>
                                    </p:set>
                                    <p:animEffect transition="in" filter="dissolve">
                                      <p:cBhvr>
                                        <p:cTn id="32" dur="500"/>
                                        <p:tgtEl>
                                          <p:spTgt spid="167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autoUpdateAnimBg="0"/>
      <p:bldP spid="167940" grpId="0" animBg="1" autoUpdateAnimBg="0"/>
      <p:bldP spid="167941" grpId="0" animBg="1" autoUpdateAnimBg="0"/>
      <p:bldP spid="167942" grpId="0" animBg="1" autoUpdateAnimBg="0"/>
      <p:bldP spid="167943" grpId="0" animBg="1" autoUpdateAnimBg="0"/>
      <p:bldP spid="16794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2">
            <a:extLst>
              <a:ext uri="{FF2B5EF4-FFF2-40B4-BE49-F238E27FC236}">
                <a16:creationId xmlns:a16="http://schemas.microsoft.com/office/drawing/2014/main" id="{2049EDE0-DC09-3B4B-9858-3542E964D875}"/>
              </a:ext>
            </a:extLst>
          </p:cNvPr>
          <p:cNvSpPr>
            <a:spLocks noGrp="1"/>
          </p:cNvSpPr>
          <p:nvPr>
            <p:ph type="sldNum" sz="quarter" idx="11"/>
          </p:nvPr>
        </p:nvSpPr>
        <p:spPr/>
        <p:txBody>
          <a:bodyPr/>
          <a:lstStyle/>
          <a:p>
            <a:fld id="{375E36C5-D8DC-8A49-B5D2-2A941B3D22A8}" type="slidenum">
              <a:rPr lang="en-US" altLang="de-DE"/>
              <a:pPr/>
              <a:t>2</a:t>
            </a:fld>
            <a:endParaRPr lang="en-US" altLang="de-DE">
              <a:latin typeface="Times New Roman" panose="02020603050405020304" pitchFamily="18" charset="0"/>
            </a:endParaRPr>
          </a:p>
        </p:txBody>
      </p:sp>
      <p:graphicFrame>
        <p:nvGraphicFramePr>
          <p:cNvPr id="161794" name="Object 2">
            <a:extLst>
              <a:ext uri="{FF2B5EF4-FFF2-40B4-BE49-F238E27FC236}">
                <a16:creationId xmlns:a16="http://schemas.microsoft.com/office/drawing/2014/main" id="{24ECDEA8-9A5B-F346-A922-FF79651A2BB6}"/>
              </a:ext>
            </a:extLst>
          </p:cNvPr>
          <p:cNvGraphicFramePr>
            <a:graphicFrameLocks noChangeAspect="1"/>
          </p:cNvGraphicFramePr>
          <p:nvPr/>
        </p:nvGraphicFramePr>
        <p:xfrm>
          <a:off x="1371600" y="1943100"/>
          <a:ext cx="1511300" cy="1485900"/>
        </p:xfrm>
        <a:graphic>
          <a:graphicData uri="http://schemas.openxmlformats.org/presentationml/2006/ole">
            <mc:AlternateContent xmlns:mc="http://schemas.openxmlformats.org/markup-compatibility/2006">
              <mc:Choice xmlns:v="urn:schemas-microsoft-com:vml" Requires="v">
                <p:oleObj spid="_x0000_s161803" name="Clip" r:id="rId4" imgW="1092200" imgH="1066800" progId="MS_ClipArt_Gallery.2">
                  <p:embed/>
                </p:oleObj>
              </mc:Choice>
              <mc:Fallback>
                <p:oleObj name="Clip" r:id="rId4" imgW="1092200" imgH="10668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43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795" name="Object 3">
            <a:extLst>
              <a:ext uri="{FF2B5EF4-FFF2-40B4-BE49-F238E27FC236}">
                <a16:creationId xmlns:a16="http://schemas.microsoft.com/office/drawing/2014/main" id="{AFB707CB-364A-1346-A2D1-DDBD6C6ADBEC}"/>
              </a:ext>
            </a:extLst>
          </p:cNvPr>
          <p:cNvGraphicFramePr>
            <a:graphicFrameLocks noChangeAspect="1"/>
          </p:cNvGraphicFramePr>
          <p:nvPr/>
        </p:nvGraphicFramePr>
        <p:xfrm>
          <a:off x="990600" y="3962400"/>
          <a:ext cx="1511300" cy="1485900"/>
        </p:xfrm>
        <a:graphic>
          <a:graphicData uri="http://schemas.openxmlformats.org/presentationml/2006/ole">
            <mc:AlternateContent xmlns:mc="http://schemas.openxmlformats.org/markup-compatibility/2006">
              <mc:Choice xmlns:v="urn:schemas-microsoft-com:vml" Requires="v">
                <p:oleObj spid="_x0000_s161804" name="Clip" r:id="rId6" imgW="1092200" imgH="1066800" progId="MS_ClipArt_Gallery.2">
                  <p:embed/>
                </p:oleObj>
              </mc:Choice>
              <mc:Fallback>
                <p:oleObj name="Clip" r:id="rId6" imgW="1092200" imgH="1066800" progId="MS_ClipArt_Gallery.2">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9624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796" name="Object 4">
            <a:extLst>
              <a:ext uri="{FF2B5EF4-FFF2-40B4-BE49-F238E27FC236}">
                <a16:creationId xmlns:a16="http://schemas.microsoft.com/office/drawing/2014/main" id="{271458D9-3DBC-804B-ABAD-54FBF0D50806}"/>
              </a:ext>
            </a:extLst>
          </p:cNvPr>
          <p:cNvGraphicFramePr>
            <a:graphicFrameLocks noChangeAspect="1"/>
          </p:cNvGraphicFramePr>
          <p:nvPr/>
        </p:nvGraphicFramePr>
        <p:xfrm>
          <a:off x="6934200" y="3733800"/>
          <a:ext cx="1511300" cy="1485900"/>
        </p:xfrm>
        <a:graphic>
          <a:graphicData uri="http://schemas.openxmlformats.org/presentationml/2006/ole">
            <mc:AlternateContent xmlns:mc="http://schemas.openxmlformats.org/markup-compatibility/2006">
              <mc:Choice xmlns:v="urn:schemas-microsoft-com:vml" Requires="v">
                <p:oleObj spid="_x0000_s161805" name="Clip" r:id="rId8" imgW="1092200" imgH="1066800" progId="MS_ClipArt_Gallery.2">
                  <p:embed/>
                </p:oleObj>
              </mc:Choice>
              <mc:Fallback>
                <p:oleObj name="Clip" r:id="rId8" imgW="1092200" imgH="1066800" progId="MS_ClipArt_Gallery.2">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7338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797" name="Object 5">
            <a:extLst>
              <a:ext uri="{FF2B5EF4-FFF2-40B4-BE49-F238E27FC236}">
                <a16:creationId xmlns:a16="http://schemas.microsoft.com/office/drawing/2014/main" id="{4740D6C6-642B-714E-8FD8-900BF358349F}"/>
              </a:ext>
            </a:extLst>
          </p:cNvPr>
          <p:cNvGraphicFramePr>
            <a:graphicFrameLocks noChangeAspect="1"/>
          </p:cNvGraphicFramePr>
          <p:nvPr/>
        </p:nvGraphicFramePr>
        <p:xfrm>
          <a:off x="6248400" y="1943100"/>
          <a:ext cx="1511300" cy="1485900"/>
        </p:xfrm>
        <a:graphic>
          <a:graphicData uri="http://schemas.openxmlformats.org/presentationml/2006/ole">
            <mc:AlternateContent xmlns:mc="http://schemas.openxmlformats.org/markup-compatibility/2006">
              <mc:Choice xmlns:v="urn:schemas-microsoft-com:vml" Requires="v">
                <p:oleObj spid="_x0000_s161806" name="Clip" r:id="rId10" imgW="1092200" imgH="1066800" progId="MS_ClipArt_Gallery.2">
                  <p:embed/>
                </p:oleObj>
              </mc:Choice>
              <mc:Fallback>
                <p:oleObj name="Clip" r:id="rId10" imgW="1092200" imgH="1066800" progId="MS_ClipArt_Gallery.2">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1943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798" name="Object 6">
            <a:extLst>
              <a:ext uri="{FF2B5EF4-FFF2-40B4-BE49-F238E27FC236}">
                <a16:creationId xmlns:a16="http://schemas.microsoft.com/office/drawing/2014/main" id="{BE964240-64E0-9448-9570-31240414F839}"/>
              </a:ext>
            </a:extLst>
          </p:cNvPr>
          <p:cNvGraphicFramePr>
            <a:graphicFrameLocks noChangeAspect="1"/>
          </p:cNvGraphicFramePr>
          <p:nvPr/>
        </p:nvGraphicFramePr>
        <p:xfrm>
          <a:off x="3810000" y="1524000"/>
          <a:ext cx="1511300" cy="1485900"/>
        </p:xfrm>
        <a:graphic>
          <a:graphicData uri="http://schemas.openxmlformats.org/presentationml/2006/ole">
            <mc:AlternateContent xmlns:mc="http://schemas.openxmlformats.org/markup-compatibility/2006">
              <mc:Choice xmlns:v="urn:schemas-microsoft-com:vml" Requires="v">
                <p:oleObj spid="_x0000_s161807" name="Clip" r:id="rId12" imgW="1092200" imgH="1066800" progId="MS_ClipArt_Gallery.2">
                  <p:embed/>
                </p:oleObj>
              </mc:Choice>
              <mc:Fallback>
                <p:oleObj name="Clip" r:id="rId12" imgW="1092200" imgH="1066800" progId="MS_ClipArt_Gallery.2">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0" y="15240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799" name="Object 7">
            <a:extLst>
              <a:ext uri="{FF2B5EF4-FFF2-40B4-BE49-F238E27FC236}">
                <a16:creationId xmlns:a16="http://schemas.microsoft.com/office/drawing/2014/main" id="{2F20898B-F009-F84A-9953-4E1FE32F1FEE}"/>
              </a:ext>
            </a:extLst>
          </p:cNvPr>
          <p:cNvGraphicFramePr>
            <a:graphicFrameLocks noChangeAspect="1"/>
          </p:cNvGraphicFramePr>
          <p:nvPr/>
        </p:nvGraphicFramePr>
        <p:xfrm>
          <a:off x="2819400" y="5029200"/>
          <a:ext cx="1511300" cy="1485900"/>
        </p:xfrm>
        <a:graphic>
          <a:graphicData uri="http://schemas.openxmlformats.org/presentationml/2006/ole">
            <mc:AlternateContent xmlns:mc="http://schemas.openxmlformats.org/markup-compatibility/2006">
              <mc:Choice xmlns:v="urn:schemas-microsoft-com:vml" Requires="v">
                <p:oleObj spid="_x0000_s161808" name="Clip" r:id="rId14" imgW="1092200" imgH="1066800" progId="MS_ClipArt_Gallery.2">
                  <p:embed/>
                </p:oleObj>
              </mc:Choice>
              <mc:Fallback>
                <p:oleObj name="Clip" r:id="rId14" imgW="1092200" imgH="1066800" progId="MS_ClipArt_Gallery.2">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5029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00" name="Object 8">
            <a:extLst>
              <a:ext uri="{FF2B5EF4-FFF2-40B4-BE49-F238E27FC236}">
                <a16:creationId xmlns:a16="http://schemas.microsoft.com/office/drawing/2014/main" id="{C0FD55E5-444F-C042-AB26-E51952A339B2}"/>
              </a:ext>
            </a:extLst>
          </p:cNvPr>
          <p:cNvGraphicFramePr>
            <a:graphicFrameLocks noChangeAspect="1"/>
          </p:cNvGraphicFramePr>
          <p:nvPr/>
        </p:nvGraphicFramePr>
        <p:xfrm>
          <a:off x="5257800" y="5029200"/>
          <a:ext cx="1511300" cy="1485900"/>
        </p:xfrm>
        <a:graphic>
          <a:graphicData uri="http://schemas.openxmlformats.org/presentationml/2006/ole">
            <mc:AlternateContent xmlns:mc="http://schemas.openxmlformats.org/markup-compatibility/2006">
              <mc:Choice xmlns:v="urn:schemas-microsoft-com:vml" Requires="v">
                <p:oleObj spid="_x0000_s161809" name="Clip" r:id="rId16" imgW="1092200" imgH="1066800" progId="MS_ClipArt_Gallery.2">
                  <p:embed/>
                </p:oleObj>
              </mc:Choice>
              <mc:Fallback>
                <p:oleObj name="Clip" r:id="rId16" imgW="1092200" imgH="1066800" progId="MS_ClipArt_Gallery.2">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7800" y="5029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01" name="Object 9">
            <a:extLst>
              <a:ext uri="{FF2B5EF4-FFF2-40B4-BE49-F238E27FC236}">
                <a16:creationId xmlns:a16="http://schemas.microsoft.com/office/drawing/2014/main" id="{DA8D1F0F-5EB4-B344-9518-4576C4A940E6}"/>
              </a:ext>
            </a:extLst>
          </p:cNvPr>
          <p:cNvGraphicFramePr>
            <a:graphicFrameLocks noChangeAspect="1"/>
          </p:cNvGraphicFramePr>
          <p:nvPr/>
        </p:nvGraphicFramePr>
        <p:xfrm>
          <a:off x="3733800" y="3200400"/>
          <a:ext cx="1758950" cy="1552575"/>
        </p:xfrm>
        <a:graphic>
          <a:graphicData uri="http://schemas.openxmlformats.org/presentationml/2006/ole">
            <mc:AlternateContent xmlns:mc="http://schemas.openxmlformats.org/markup-compatibility/2006">
              <mc:Choice xmlns:v="urn:schemas-microsoft-com:vml" Requires="v">
                <p:oleObj spid="_x0000_s161810" name="Clip" r:id="rId18" imgW="17589500" imgH="15532100" progId="MS_ClipArt_Gallery.2">
                  <p:embed/>
                </p:oleObj>
              </mc:Choice>
              <mc:Fallback>
                <p:oleObj name="Clip" r:id="rId18" imgW="17589500" imgH="15532100" progId="MS_ClipArt_Gallery.2">
                  <p:embed/>
                  <p:pic>
                    <p:nvPicPr>
                      <p:cNvPr id="0" name="Object 9"/>
                      <p:cNvPicPr>
                        <a:picLocks noChangeAspect="1" noChangeArrowheads="1"/>
                      </p:cNvPicPr>
                      <p:nvPr/>
                    </p:nvPicPr>
                    <p:blipFill>
                      <a:blip r:embed="rId19">
                        <a:lum bright="-6000"/>
                        <a:extLst>
                          <a:ext uri="{28A0092B-C50C-407E-A947-70E740481C1C}">
                            <a14:useLocalDpi xmlns:a14="http://schemas.microsoft.com/office/drawing/2010/main" val="0"/>
                          </a:ext>
                        </a:extLst>
                      </a:blip>
                      <a:srcRect/>
                      <a:stretch>
                        <a:fillRect/>
                      </a:stretch>
                    </p:blipFill>
                    <p:spPr bwMode="auto">
                      <a:xfrm>
                        <a:off x="3733800" y="3200400"/>
                        <a:ext cx="175895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02" name="Object 10">
            <a:extLst>
              <a:ext uri="{FF2B5EF4-FFF2-40B4-BE49-F238E27FC236}">
                <a16:creationId xmlns:a16="http://schemas.microsoft.com/office/drawing/2014/main" id="{FF1AE7BC-25AA-9B4C-A179-C1C5C9BF3BB6}"/>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61811" name="Photo Editor Photo" r:id="rId20" imgW="9124950" imgH="2305050" progId="MSPhotoEd.3">
                  <p:embed/>
                </p:oleObj>
              </mc:Choice>
              <mc:Fallback>
                <p:oleObj name="Photo Editor Photo" r:id="rId20" imgW="9124950" imgH="2305050" progId="MSPhotoEd.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61801"/>
                                        </p:tgtEl>
                                        <p:attrNameLst>
                                          <p:attrName>style.visibility</p:attrName>
                                        </p:attrNameLst>
                                      </p:cBhvr>
                                      <p:to>
                                        <p:strVal val="visible"/>
                                      </p:to>
                                    </p:set>
                                    <p:anim calcmode="lin" valueType="num">
                                      <p:cBhvr>
                                        <p:cTn id="7" dur="1000" fill="hold"/>
                                        <p:tgtEl>
                                          <p:spTgt spid="161801"/>
                                        </p:tgtEl>
                                        <p:attrNameLst>
                                          <p:attrName>ppt_w</p:attrName>
                                        </p:attrNameLst>
                                      </p:cBhvr>
                                      <p:tavLst>
                                        <p:tav tm="0">
                                          <p:val>
                                            <p:fltVal val="0"/>
                                          </p:val>
                                        </p:tav>
                                        <p:tav tm="100000">
                                          <p:val>
                                            <p:strVal val="#ppt_w"/>
                                          </p:val>
                                        </p:tav>
                                      </p:tavLst>
                                    </p:anim>
                                    <p:anim calcmode="lin" valueType="num">
                                      <p:cBhvr>
                                        <p:cTn id="8" dur="1000" fill="hold"/>
                                        <p:tgtEl>
                                          <p:spTgt spid="161801"/>
                                        </p:tgtEl>
                                        <p:attrNameLst>
                                          <p:attrName>ppt_h</p:attrName>
                                        </p:attrNameLst>
                                      </p:cBhvr>
                                      <p:tavLst>
                                        <p:tav tm="0">
                                          <p:val>
                                            <p:fltVal val="0"/>
                                          </p:val>
                                        </p:tav>
                                        <p:tav tm="100000">
                                          <p:val>
                                            <p:strVal val="#ppt_h"/>
                                          </p:val>
                                        </p:tav>
                                      </p:tavLst>
                                    </p:anim>
                                    <p:anim calcmode="lin" valueType="num">
                                      <p:cBhvr>
                                        <p:cTn id="9" dur="1000" fill="hold"/>
                                        <p:tgtEl>
                                          <p:spTgt spid="1618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18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61794"/>
                                        </p:tgtEl>
                                        <p:attrNameLst>
                                          <p:attrName>style.visibility</p:attrName>
                                        </p:attrNameLst>
                                      </p:cBhvr>
                                      <p:to>
                                        <p:strVal val="visible"/>
                                      </p:to>
                                    </p:set>
                                    <p:animEffect transition="in" filter="dissolve">
                                      <p:cBhvr>
                                        <p:cTn id="15" dur="500"/>
                                        <p:tgtEl>
                                          <p:spTgt spid="1617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61795"/>
                                        </p:tgtEl>
                                        <p:attrNameLst>
                                          <p:attrName>style.visibility</p:attrName>
                                        </p:attrNameLst>
                                      </p:cBhvr>
                                      <p:to>
                                        <p:strVal val="visible"/>
                                      </p:to>
                                    </p:set>
                                    <p:animEffect transition="in" filter="dissolve">
                                      <p:cBhvr>
                                        <p:cTn id="20" dur="500"/>
                                        <p:tgtEl>
                                          <p:spTgt spid="1617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Effect transition="in" filter="dissolve">
                                      <p:cBhvr>
                                        <p:cTn id="25" dur="500"/>
                                        <p:tgtEl>
                                          <p:spTgt spid="16179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61799"/>
                                        </p:tgtEl>
                                        <p:attrNameLst>
                                          <p:attrName>style.visibility</p:attrName>
                                        </p:attrNameLst>
                                      </p:cBhvr>
                                      <p:to>
                                        <p:strVal val="visible"/>
                                      </p:to>
                                    </p:set>
                                    <p:animEffect transition="in" filter="dissolve">
                                      <p:cBhvr>
                                        <p:cTn id="30" dur="500"/>
                                        <p:tgtEl>
                                          <p:spTgt spid="1617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61800"/>
                                        </p:tgtEl>
                                        <p:attrNameLst>
                                          <p:attrName>style.visibility</p:attrName>
                                        </p:attrNameLst>
                                      </p:cBhvr>
                                      <p:to>
                                        <p:strVal val="visible"/>
                                      </p:to>
                                    </p:set>
                                    <p:animEffect transition="in" filter="dissolve">
                                      <p:cBhvr>
                                        <p:cTn id="35" dur="500"/>
                                        <p:tgtEl>
                                          <p:spTgt spid="16180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61796"/>
                                        </p:tgtEl>
                                        <p:attrNameLst>
                                          <p:attrName>style.visibility</p:attrName>
                                        </p:attrNameLst>
                                      </p:cBhvr>
                                      <p:to>
                                        <p:strVal val="visible"/>
                                      </p:to>
                                    </p:set>
                                    <p:animEffect transition="in" filter="dissolve">
                                      <p:cBhvr>
                                        <p:cTn id="40" dur="500"/>
                                        <p:tgtEl>
                                          <p:spTgt spid="16179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61797"/>
                                        </p:tgtEl>
                                        <p:attrNameLst>
                                          <p:attrName>style.visibility</p:attrName>
                                        </p:attrNameLst>
                                      </p:cBhvr>
                                      <p:to>
                                        <p:strVal val="visible"/>
                                      </p:to>
                                    </p:set>
                                    <p:animEffect transition="in" filter="dissolve">
                                      <p:cBhvr>
                                        <p:cTn id="45" dur="500"/>
                                        <p:tgtEl>
                                          <p:spTgt spid="16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
            <a:extLst>
              <a:ext uri="{FF2B5EF4-FFF2-40B4-BE49-F238E27FC236}">
                <a16:creationId xmlns:a16="http://schemas.microsoft.com/office/drawing/2014/main" id="{7661AE24-E6A3-7344-8FB8-93372BFB30C6}"/>
              </a:ext>
            </a:extLst>
          </p:cNvPr>
          <p:cNvSpPr>
            <a:spLocks noGrp="1"/>
          </p:cNvSpPr>
          <p:nvPr>
            <p:ph type="sldNum" sz="quarter" idx="11"/>
          </p:nvPr>
        </p:nvSpPr>
        <p:spPr/>
        <p:txBody>
          <a:bodyPr/>
          <a:lstStyle/>
          <a:p>
            <a:fld id="{E5345EA2-BA31-B240-8812-D3FC1C6A4386}" type="slidenum">
              <a:rPr lang="en-US" altLang="de-DE"/>
              <a:pPr/>
              <a:t>3</a:t>
            </a:fld>
            <a:endParaRPr lang="en-US" altLang="de-DE">
              <a:latin typeface="Times New Roman" panose="02020603050405020304" pitchFamily="18" charset="0"/>
            </a:endParaRPr>
          </a:p>
        </p:txBody>
      </p:sp>
      <p:sp>
        <p:nvSpPr>
          <p:cNvPr id="153602" name="Rectangle 2">
            <a:extLst>
              <a:ext uri="{FF2B5EF4-FFF2-40B4-BE49-F238E27FC236}">
                <a16:creationId xmlns:a16="http://schemas.microsoft.com/office/drawing/2014/main" id="{BD7FF9AC-8DA0-2C45-9DE9-CEFB494C03A7}"/>
              </a:ext>
            </a:extLst>
          </p:cNvPr>
          <p:cNvSpPr>
            <a:spLocks noChangeArrowheads="1"/>
          </p:cNvSpPr>
          <p:nvPr/>
        </p:nvSpPr>
        <p:spPr bwMode="auto">
          <a:xfrm>
            <a:off x="609600" y="22098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ganzheitlicher Reformansatz</a:t>
            </a:r>
            <a:endParaRPr lang="de-DE" altLang="de-DE" sz="3000"/>
          </a:p>
        </p:txBody>
      </p:sp>
      <p:sp>
        <p:nvSpPr>
          <p:cNvPr id="153603" name="Rectangle 3">
            <a:extLst>
              <a:ext uri="{FF2B5EF4-FFF2-40B4-BE49-F238E27FC236}">
                <a16:creationId xmlns:a16="http://schemas.microsoft.com/office/drawing/2014/main" id="{C8EDE567-AD91-C64D-AE61-73F414A431A5}"/>
              </a:ext>
            </a:extLst>
          </p:cNvPr>
          <p:cNvSpPr>
            <a:spLocks noChangeArrowheads="1"/>
          </p:cNvSpPr>
          <p:nvPr/>
        </p:nvSpPr>
        <p:spPr bwMode="auto">
          <a:xfrm>
            <a:off x="609600" y="36576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Innovationsgehalt der Maßnahmen</a:t>
            </a:r>
            <a:endParaRPr lang="de-DE" altLang="de-DE" sz="3000"/>
          </a:p>
        </p:txBody>
      </p:sp>
      <p:sp>
        <p:nvSpPr>
          <p:cNvPr id="153604" name="Rectangle 4">
            <a:extLst>
              <a:ext uri="{FF2B5EF4-FFF2-40B4-BE49-F238E27FC236}">
                <a16:creationId xmlns:a16="http://schemas.microsoft.com/office/drawing/2014/main" id="{13AB23B2-F3EE-BF4A-9699-8016A5015E2A}"/>
              </a:ext>
            </a:extLst>
          </p:cNvPr>
          <p:cNvSpPr>
            <a:spLocks noChangeArrowheads="1"/>
          </p:cNvSpPr>
          <p:nvPr/>
        </p:nvSpPr>
        <p:spPr bwMode="auto">
          <a:xfrm>
            <a:off x="609600" y="51054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Erfolg bei der Umsetzung</a:t>
            </a:r>
          </a:p>
        </p:txBody>
      </p:sp>
      <p:graphicFrame>
        <p:nvGraphicFramePr>
          <p:cNvPr id="153605" name="Object 5">
            <a:extLst>
              <a:ext uri="{FF2B5EF4-FFF2-40B4-BE49-F238E27FC236}">
                <a16:creationId xmlns:a16="http://schemas.microsoft.com/office/drawing/2014/main" id="{54BF0B72-72C9-104A-AE04-5917C2B411F4}"/>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53606" name="Photo Editor Photo" r:id="rId4" imgW="9124950" imgH="2305050" progId="MSPhotoEd.3">
                  <p:embed/>
                </p:oleObj>
              </mc:Choice>
              <mc:Fallback>
                <p:oleObj name="Photo Editor Photo" r:id="rId4" imgW="9124950" imgH="2305050"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500" fill="hold"/>
                                        <p:tgtEl>
                                          <p:spTgt spid="153602"/>
                                        </p:tgtEl>
                                        <p:attrNameLst>
                                          <p:attrName>ppt_x</p:attrName>
                                        </p:attrNameLst>
                                      </p:cBhvr>
                                      <p:tavLst>
                                        <p:tav tm="0">
                                          <p:val>
                                            <p:strVal val="#ppt_x"/>
                                          </p:val>
                                        </p:tav>
                                        <p:tav tm="100000">
                                          <p:val>
                                            <p:strVal val="#ppt_x"/>
                                          </p:val>
                                        </p:tav>
                                      </p:tavLst>
                                    </p:anim>
                                    <p:anim calcmode="lin" valueType="num">
                                      <p:cBhvr additive="base">
                                        <p:cTn id="8" dur="500" fill="hold"/>
                                        <p:tgtEl>
                                          <p:spTgt spid="153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3"/>
                                        </p:tgtEl>
                                        <p:attrNameLst>
                                          <p:attrName>style.visibility</p:attrName>
                                        </p:attrNameLst>
                                      </p:cBhvr>
                                      <p:to>
                                        <p:strVal val="visible"/>
                                      </p:to>
                                    </p:set>
                                    <p:anim calcmode="lin" valueType="num">
                                      <p:cBhvr additive="base">
                                        <p:cTn id="13" dur="500" fill="hold"/>
                                        <p:tgtEl>
                                          <p:spTgt spid="153603"/>
                                        </p:tgtEl>
                                        <p:attrNameLst>
                                          <p:attrName>ppt_x</p:attrName>
                                        </p:attrNameLst>
                                      </p:cBhvr>
                                      <p:tavLst>
                                        <p:tav tm="0">
                                          <p:val>
                                            <p:strVal val="#ppt_x"/>
                                          </p:val>
                                        </p:tav>
                                        <p:tav tm="100000">
                                          <p:val>
                                            <p:strVal val="#ppt_x"/>
                                          </p:val>
                                        </p:tav>
                                      </p:tavLst>
                                    </p:anim>
                                    <p:anim calcmode="lin" valueType="num">
                                      <p:cBhvr additive="base">
                                        <p:cTn id="14" dur="500" fill="hold"/>
                                        <p:tgtEl>
                                          <p:spTgt spid="1536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04"/>
                                        </p:tgtEl>
                                        <p:attrNameLst>
                                          <p:attrName>style.visibility</p:attrName>
                                        </p:attrNameLst>
                                      </p:cBhvr>
                                      <p:to>
                                        <p:strVal val="visible"/>
                                      </p:to>
                                    </p:set>
                                    <p:anim calcmode="lin" valueType="num">
                                      <p:cBhvr additive="base">
                                        <p:cTn id="19" dur="500" fill="hold"/>
                                        <p:tgtEl>
                                          <p:spTgt spid="153604"/>
                                        </p:tgtEl>
                                        <p:attrNameLst>
                                          <p:attrName>ppt_x</p:attrName>
                                        </p:attrNameLst>
                                      </p:cBhvr>
                                      <p:tavLst>
                                        <p:tav tm="0">
                                          <p:val>
                                            <p:strVal val="#ppt_x"/>
                                          </p:val>
                                        </p:tav>
                                        <p:tav tm="100000">
                                          <p:val>
                                            <p:strVal val="#ppt_x"/>
                                          </p:val>
                                        </p:tav>
                                      </p:tavLst>
                                    </p:anim>
                                    <p:anim calcmode="lin" valueType="num">
                                      <p:cBhvr additive="base">
                                        <p:cTn id="20" dur="500" fill="hold"/>
                                        <p:tgtEl>
                                          <p:spTgt spid="153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nimBg="1" autoUpdateAnimBg="0"/>
      <p:bldP spid="153603" grpId="0" animBg="1" autoUpdateAnimBg="0"/>
      <p:bldP spid="15360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7FAB8BCF-61AF-7046-8456-FD115C19DEF2}"/>
              </a:ext>
            </a:extLst>
          </p:cNvPr>
          <p:cNvSpPr>
            <a:spLocks noGrp="1"/>
          </p:cNvSpPr>
          <p:nvPr>
            <p:ph type="sldNum" sz="quarter" idx="11"/>
          </p:nvPr>
        </p:nvSpPr>
        <p:spPr/>
        <p:txBody>
          <a:bodyPr/>
          <a:lstStyle/>
          <a:p>
            <a:fld id="{6B4FD296-063E-3C4D-8B1A-573FED898ED2}" type="slidenum">
              <a:rPr lang="en-US" altLang="de-DE"/>
              <a:pPr/>
              <a:t>4</a:t>
            </a:fld>
            <a:endParaRPr lang="en-US" altLang="de-DE">
              <a:latin typeface="Times New Roman" panose="02020603050405020304" pitchFamily="18" charset="0"/>
            </a:endParaRPr>
          </a:p>
        </p:txBody>
      </p:sp>
      <p:sp>
        <p:nvSpPr>
          <p:cNvPr id="159746" name="Rectangle 2">
            <a:extLst>
              <a:ext uri="{FF2B5EF4-FFF2-40B4-BE49-F238E27FC236}">
                <a16:creationId xmlns:a16="http://schemas.microsoft.com/office/drawing/2014/main" id="{84493FCA-8CF2-F546-B248-A926AB3FC870}"/>
              </a:ext>
            </a:extLst>
          </p:cNvPr>
          <p:cNvSpPr>
            <a:spLocks noChangeArrowheads="1"/>
          </p:cNvSpPr>
          <p:nvPr/>
        </p:nvSpPr>
        <p:spPr bwMode="auto">
          <a:xfrm>
            <a:off x="609600" y="2209800"/>
            <a:ext cx="7848600" cy="914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a:r>
              <a:rPr lang="de-DE" altLang="de-DE" sz="3000">
                <a:solidFill>
                  <a:schemeClr val="tx2"/>
                </a:solidFill>
              </a:rPr>
              <a:t>Jury</a:t>
            </a:r>
            <a:endParaRPr lang="de-DE" altLang="de-DE" sz="3000"/>
          </a:p>
        </p:txBody>
      </p:sp>
      <p:sp>
        <p:nvSpPr>
          <p:cNvPr id="159747" name="Rectangle 3">
            <a:extLst>
              <a:ext uri="{FF2B5EF4-FFF2-40B4-BE49-F238E27FC236}">
                <a16:creationId xmlns:a16="http://schemas.microsoft.com/office/drawing/2014/main" id="{47F8AD42-CA9A-FB4A-BE24-60C341D5C494}"/>
              </a:ext>
            </a:extLst>
          </p:cNvPr>
          <p:cNvSpPr>
            <a:spLocks noChangeArrowheads="1"/>
          </p:cNvSpPr>
          <p:nvPr/>
        </p:nvSpPr>
        <p:spPr bwMode="auto">
          <a:xfrm>
            <a:off x="609600" y="3657600"/>
            <a:ext cx="7848600" cy="2362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lvl="1" algn="ctr"/>
            <a:r>
              <a:rPr lang="de-DE" altLang="de-DE" sz="3200"/>
              <a:t>Prof. Dr. Hans Weiler (Vorsitzender)</a:t>
            </a:r>
          </a:p>
          <a:p>
            <a:pPr lvl="1" algn="ctr"/>
            <a:r>
              <a:rPr lang="de-DE" altLang="de-DE" sz="3200"/>
              <a:t>Prof. Dr. Wolfgang A. Herrmann</a:t>
            </a:r>
          </a:p>
          <a:p>
            <a:pPr lvl="1" algn="ctr"/>
            <a:r>
              <a:rPr lang="de-DE" altLang="de-DE" sz="3200"/>
              <a:t>Prof. Dr. h.c. Ronald Mönch</a:t>
            </a:r>
          </a:p>
          <a:p>
            <a:pPr lvl="1" algn="ctr"/>
            <a:r>
              <a:rPr lang="de-DE" altLang="de-DE" sz="3200"/>
              <a:t>Prof. Dr. Erich Thies</a:t>
            </a:r>
          </a:p>
          <a:p>
            <a:pPr lvl="1" algn="ctr"/>
            <a:r>
              <a:rPr lang="de-DE" altLang="de-DE" sz="3200"/>
              <a:t>Prof. Dr. Detlef Müller-Böling</a:t>
            </a:r>
          </a:p>
        </p:txBody>
      </p:sp>
      <p:graphicFrame>
        <p:nvGraphicFramePr>
          <p:cNvPr id="159748" name="Object 4">
            <a:extLst>
              <a:ext uri="{FF2B5EF4-FFF2-40B4-BE49-F238E27FC236}">
                <a16:creationId xmlns:a16="http://schemas.microsoft.com/office/drawing/2014/main" id="{273DD7A5-314E-C94C-BDBA-7CC934C68C70}"/>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59749" name="Photo Editor Photo" r:id="rId4" imgW="9124950" imgH="2305050" progId="MSPhotoEd.3">
                  <p:embed/>
                </p:oleObj>
              </mc:Choice>
              <mc:Fallback>
                <p:oleObj name="Photo Editor Photo" r:id="rId4" imgW="9124950" imgH="230505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 fill="hold"/>
                                        <p:tgtEl>
                                          <p:spTgt spid="159746"/>
                                        </p:tgtEl>
                                        <p:attrNameLst>
                                          <p:attrName>ppt_x</p:attrName>
                                        </p:attrNameLst>
                                      </p:cBhvr>
                                      <p:tavLst>
                                        <p:tav tm="0">
                                          <p:val>
                                            <p:strVal val="#ppt_x"/>
                                          </p:val>
                                        </p:tav>
                                        <p:tav tm="100000">
                                          <p:val>
                                            <p:strVal val="#ppt_x"/>
                                          </p:val>
                                        </p:tav>
                                      </p:tavLst>
                                    </p:anim>
                                    <p:anim calcmode="lin" valueType="num">
                                      <p:cBhvr additive="base">
                                        <p:cTn id="8" dur="500" fill="hold"/>
                                        <p:tgtEl>
                                          <p:spTgt spid="1597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47"/>
                                        </p:tgtEl>
                                        <p:attrNameLst>
                                          <p:attrName>style.visibility</p:attrName>
                                        </p:attrNameLst>
                                      </p:cBhvr>
                                      <p:to>
                                        <p:strVal val="visible"/>
                                      </p:to>
                                    </p:set>
                                    <p:anim calcmode="lin" valueType="num">
                                      <p:cBhvr additive="base">
                                        <p:cTn id="13" dur="500" fill="hold"/>
                                        <p:tgtEl>
                                          <p:spTgt spid="159747"/>
                                        </p:tgtEl>
                                        <p:attrNameLst>
                                          <p:attrName>ppt_x</p:attrName>
                                        </p:attrNameLst>
                                      </p:cBhvr>
                                      <p:tavLst>
                                        <p:tav tm="0">
                                          <p:val>
                                            <p:strVal val="#ppt_x"/>
                                          </p:val>
                                        </p:tav>
                                        <p:tav tm="100000">
                                          <p:val>
                                            <p:strVal val="#ppt_x"/>
                                          </p:val>
                                        </p:tav>
                                      </p:tavLst>
                                    </p:anim>
                                    <p:anim calcmode="lin" valueType="num">
                                      <p:cBhvr additive="base">
                                        <p:cTn id="14" dur="500" fill="hold"/>
                                        <p:tgtEl>
                                          <p:spTgt spid="159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autoUpdateAnimBg="0"/>
      <p:bldP spid="15974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C49040A4-BB98-A544-AB83-89C3F694B7D1}"/>
              </a:ext>
            </a:extLst>
          </p:cNvPr>
          <p:cNvSpPr>
            <a:spLocks noGrp="1"/>
          </p:cNvSpPr>
          <p:nvPr>
            <p:ph type="sldNum" sz="quarter" idx="11"/>
          </p:nvPr>
        </p:nvSpPr>
        <p:spPr/>
        <p:txBody>
          <a:bodyPr/>
          <a:lstStyle/>
          <a:p>
            <a:fld id="{5299A678-9F5D-434B-927C-700F4FAA2205}" type="slidenum">
              <a:rPr lang="en-US" altLang="de-DE"/>
              <a:pPr/>
              <a:t>5</a:t>
            </a:fld>
            <a:endParaRPr lang="en-US" altLang="de-DE">
              <a:latin typeface="Times New Roman" panose="02020603050405020304" pitchFamily="18" charset="0"/>
            </a:endParaRPr>
          </a:p>
        </p:txBody>
      </p:sp>
      <p:sp>
        <p:nvSpPr>
          <p:cNvPr id="135180" name="AutoShape 12">
            <a:extLst>
              <a:ext uri="{FF2B5EF4-FFF2-40B4-BE49-F238E27FC236}">
                <a16:creationId xmlns:a16="http://schemas.microsoft.com/office/drawing/2014/main" id="{1EE1C315-8BDC-7847-ABF1-E6EE8D941CFE}"/>
              </a:ext>
            </a:extLst>
          </p:cNvPr>
          <p:cNvSpPr>
            <a:spLocks noChangeArrowheads="1"/>
          </p:cNvSpPr>
          <p:nvPr/>
        </p:nvSpPr>
        <p:spPr bwMode="auto">
          <a:xfrm>
            <a:off x="4572000" y="2057400"/>
            <a:ext cx="2208213"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Pionier</a:t>
            </a:r>
          </a:p>
          <a:p>
            <a:pPr algn="ctr"/>
            <a:r>
              <a:rPr lang="de-DE" altLang="de-DE" sz="2000"/>
              <a:t>Erprobungsklausel </a:t>
            </a:r>
          </a:p>
          <a:p>
            <a:pPr algn="ctr"/>
            <a:r>
              <a:rPr lang="de-DE" altLang="de-DE" sz="2000"/>
              <a:t>Berliner HSG</a:t>
            </a:r>
          </a:p>
        </p:txBody>
      </p:sp>
      <p:sp>
        <p:nvSpPr>
          <p:cNvPr id="135181" name="AutoShape 13">
            <a:extLst>
              <a:ext uri="{FF2B5EF4-FFF2-40B4-BE49-F238E27FC236}">
                <a16:creationId xmlns:a16="http://schemas.microsoft.com/office/drawing/2014/main" id="{AE5F5D49-3113-CC4C-95C7-C191EFF02524}"/>
              </a:ext>
            </a:extLst>
          </p:cNvPr>
          <p:cNvSpPr>
            <a:spLocks noChangeArrowheads="1"/>
          </p:cNvSpPr>
          <p:nvPr/>
        </p:nvSpPr>
        <p:spPr bwMode="auto">
          <a:xfrm>
            <a:off x="6400800" y="3886200"/>
            <a:ext cx="2133600"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Zielvereinbarungen</a:t>
            </a:r>
          </a:p>
        </p:txBody>
      </p:sp>
      <p:graphicFrame>
        <p:nvGraphicFramePr>
          <p:cNvPr id="135182" name="Object 14">
            <a:extLst>
              <a:ext uri="{FF2B5EF4-FFF2-40B4-BE49-F238E27FC236}">
                <a16:creationId xmlns:a16="http://schemas.microsoft.com/office/drawing/2014/main" id="{6B5D9818-28E1-D84B-B931-90BA1EDBB662}"/>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35188" name="Photo Editor Photo" r:id="rId4" imgW="9124950" imgH="2305050" progId="MSPhotoEd.3">
                  <p:embed/>
                </p:oleObj>
              </mc:Choice>
              <mc:Fallback>
                <p:oleObj name="Photo Editor Photo" r:id="rId4" imgW="9124950" imgH="2305050"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83" name="AutoShape 15">
            <a:extLst>
              <a:ext uri="{FF2B5EF4-FFF2-40B4-BE49-F238E27FC236}">
                <a16:creationId xmlns:a16="http://schemas.microsoft.com/office/drawing/2014/main" id="{0FED1929-4123-9D48-BC21-B11E66A4D843}"/>
              </a:ext>
            </a:extLst>
          </p:cNvPr>
          <p:cNvSpPr>
            <a:spLocks noChangeArrowheads="1"/>
          </p:cNvSpPr>
          <p:nvPr/>
        </p:nvSpPr>
        <p:spPr bwMode="auto">
          <a:xfrm>
            <a:off x="3810000" y="5257800"/>
            <a:ext cx="2208213"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Dezentralisierung</a:t>
            </a:r>
          </a:p>
        </p:txBody>
      </p:sp>
      <p:grpSp>
        <p:nvGrpSpPr>
          <p:cNvPr id="135185" name="Group 17">
            <a:extLst>
              <a:ext uri="{FF2B5EF4-FFF2-40B4-BE49-F238E27FC236}">
                <a16:creationId xmlns:a16="http://schemas.microsoft.com/office/drawing/2014/main" id="{2DD1ED30-720D-6848-9635-32017644DD6C}"/>
              </a:ext>
            </a:extLst>
          </p:cNvPr>
          <p:cNvGrpSpPr>
            <a:grpSpLocks/>
          </p:cNvGrpSpPr>
          <p:nvPr/>
        </p:nvGrpSpPr>
        <p:grpSpPr bwMode="auto">
          <a:xfrm>
            <a:off x="152400" y="2590800"/>
            <a:ext cx="3429000" cy="4114800"/>
            <a:chOff x="96" y="1632"/>
            <a:chExt cx="2160" cy="2592"/>
          </a:xfrm>
        </p:grpSpPr>
        <p:graphicFrame>
          <p:nvGraphicFramePr>
            <p:cNvPr id="135186" name="Object 18">
              <a:extLst>
                <a:ext uri="{FF2B5EF4-FFF2-40B4-BE49-F238E27FC236}">
                  <a16:creationId xmlns:a16="http://schemas.microsoft.com/office/drawing/2014/main" id="{A3FB14A4-9FD8-5A4F-88D0-DD8F0EBA5C8D}"/>
                </a:ext>
              </a:extLst>
            </p:cNvPr>
            <p:cNvGraphicFramePr>
              <a:graphicFrameLocks noChangeAspect="1"/>
            </p:cNvGraphicFramePr>
            <p:nvPr/>
          </p:nvGraphicFramePr>
          <p:xfrm>
            <a:off x="336" y="1632"/>
            <a:ext cx="1584" cy="1557"/>
          </p:xfrm>
          <a:graphic>
            <a:graphicData uri="http://schemas.openxmlformats.org/presentationml/2006/ole">
              <mc:AlternateContent xmlns:mc="http://schemas.openxmlformats.org/markup-compatibility/2006">
                <mc:Choice xmlns:v="urn:schemas-microsoft-com:vml" Requires="v">
                  <p:oleObj spid="_x0000_s135189" name="Clip" r:id="rId6" imgW="1092200" imgH="1066800" progId="MS_ClipArt_Gallery.2">
                    <p:embed/>
                  </p:oleObj>
                </mc:Choice>
                <mc:Fallback>
                  <p:oleObj name="Clip" r:id="rId6" imgW="1092200" imgH="1066800" progId="MS_ClipArt_Gallery.2">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1632"/>
                          <a:ext cx="1584" cy="1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187" name="Rectangle 19">
              <a:extLst>
                <a:ext uri="{FF2B5EF4-FFF2-40B4-BE49-F238E27FC236}">
                  <a16:creationId xmlns:a16="http://schemas.microsoft.com/office/drawing/2014/main" id="{E14A784E-8C41-0F4A-A2BF-70672CAED5F9}"/>
                </a:ext>
              </a:extLst>
            </p:cNvPr>
            <p:cNvSpPr>
              <a:spLocks noChangeArrowheads="1"/>
            </p:cNvSpPr>
            <p:nvPr/>
          </p:nvSpPr>
          <p:spPr bwMode="auto">
            <a:xfrm>
              <a:off x="96" y="3792"/>
              <a:ext cx="216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autonom</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5185"/>
                                        </p:tgtEl>
                                        <p:attrNameLst>
                                          <p:attrName>style.visibility</p:attrName>
                                        </p:attrNameLst>
                                      </p:cBhvr>
                                      <p:to>
                                        <p:strVal val="visible"/>
                                      </p:to>
                                    </p:set>
                                    <p:animEffect transition="in" filter="dissolve">
                                      <p:cBhvr>
                                        <p:cTn id="7" dur="500"/>
                                        <p:tgtEl>
                                          <p:spTgt spid="135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5180"/>
                                        </p:tgtEl>
                                        <p:attrNameLst>
                                          <p:attrName>style.visibility</p:attrName>
                                        </p:attrNameLst>
                                      </p:cBhvr>
                                      <p:to>
                                        <p:strVal val="visible"/>
                                      </p:to>
                                    </p:set>
                                    <p:anim calcmode="lin" valueType="num">
                                      <p:cBhvr additive="base">
                                        <p:cTn id="12" dur="500" fill="hold"/>
                                        <p:tgtEl>
                                          <p:spTgt spid="135180"/>
                                        </p:tgtEl>
                                        <p:attrNameLst>
                                          <p:attrName>ppt_x</p:attrName>
                                        </p:attrNameLst>
                                      </p:cBhvr>
                                      <p:tavLst>
                                        <p:tav tm="0">
                                          <p:val>
                                            <p:strVal val="#ppt_x"/>
                                          </p:val>
                                        </p:tav>
                                        <p:tav tm="100000">
                                          <p:val>
                                            <p:strVal val="#ppt_x"/>
                                          </p:val>
                                        </p:tav>
                                      </p:tavLst>
                                    </p:anim>
                                    <p:anim calcmode="lin" valueType="num">
                                      <p:cBhvr additive="base">
                                        <p:cTn id="13" dur="500" fill="hold"/>
                                        <p:tgtEl>
                                          <p:spTgt spid="13518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5181"/>
                                        </p:tgtEl>
                                        <p:attrNameLst>
                                          <p:attrName>style.visibility</p:attrName>
                                        </p:attrNameLst>
                                      </p:cBhvr>
                                      <p:to>
                                        <p:strVal val="visible"/>
                                      </p:to>
                                    </p:set>
                                    <p:anim calcmode="lin" valueType="num">
                                      <p:cBhvr additive="base">
                                        <p:cTn id="18" dur="500" fill="hold"/>
                                        <p:tgtEl>
                                          <p:spTgt spid="135181"/>
                                        </p:tgtEl>
                                        <p:attrNameLst>
                                          <p:attrName>ppt_x</p:attrName>
                                        </p:attrNameLst>
                                      </p:cBhvr>
                                      <p:tavLst>
                                        <p:tav tm="0">
                                          <p:val>
                                            <p:strVal val="#ppt_x"/>
                                          </p:val>
                                        </p:tav>
                                        <p:tav tm="100000">
                                          <p:val>
                                            <p:strVal val="#ppt_x"/>
                                          </p:val>
                                        </p:tav>
                                      </p:tavLst>
                                    </p:anim>
                                    <p:anim calcmode="lin" valueType="num">
                                      <p:cBhvr additive="base">
                                        <p:cTn id="19" dur="500" fill="hold"/>
                                        <p:tgtEl>
                                          <p:spTgt spid="13518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5183"/>
                                        </p:tgtEl>
                                        <p:attrNameLst>
                                          <p:attrName>style.visibility</p:attrName>
                                        </p:attrNameLst>
                                      </p:cBhvr>
                                      <p:to>
                                        <p:strVal val="visible"/>
                                      </p:to>
                                    </p:set>
                                    <p:anim calcmode="lin" valueType="num">
                                      <p:cBhvr additive="base">
                                        <p:cTn id="24" dur="500" fill="hold"/>
                                        <p:tgtEl>
                                          <p:spTgt spid="135183"/>
                                        </p:tgtEl>
                                        <p:attrNameLst>
                                          <p:attrName>ppt_x</p:attrName>
                                        </p:attrNameLst>
                                      </p:cBhvr>
                                      <p:tavLst>
                                        <p:tav tm="0">
                                          <p:val>
                                            <p:strVal val="#ppt_x"/>
                                          </p:val>
                                        </p:tav>
                                        <p:tav tm="100000">
                                          <p:val>
                                            <p:strVal val="#ppt_x"/>
                                          </p:val>
                                        </p:tav>
                                      </p:tavLst>
                                    </p:anim>
                                    <p:anim calcmode="lin" valueType="num">
                                      <p:cBhvr additive="base">
                                        <p:cTn id="25" dur="500" fill="hold"/>
                                        <p:tgtEl>
                                          <p:spTgt spid="135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0" grpId="0" animBg="1" autoUpdateAnimBg="0"/>
      <p:bldP spid="135181" grpId="0" animBg="1" autoUpdateAnimBg="0"/>
      <p:bldP spid="13518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F37F8B4E-F949-C044-A86F-C2F5DB9B903C}"/>
              </a:ext>
            </a:extLst>
          </p:cNvPr>
          <p:cNvSpPr>
            <a:spLocks noGrp="1"/>
          </p:cNvSpPr>
          <p:nvPr>
            <p:ph type="sldNum" sz="quarter" idx="11"/>
          </p:nvPr>
        </p:nvSpPr>
        <p:spPr/>
        <p:txBody>
          <a:bodyPr/>
          <a:lstStyle/>
          <a:p>
            <a:fld id="{DE30AD1A-602C-3541-AA8A-866791D7E34B}" type="slidenum">
              <a:rPr lang="en-US" altLang="de-DE"/>
              <a:pPr/>
              <a:t>6</a:t>
            </a:fld>
            <a:endParaRPr lang="en-US" altLang="de-DE">
              <a:latin typeface="Times New Roman" panose="02020603050405020304" pitchFamily="18" charset="0"/>
            </a:endParaRPr>
          </a:p>
        </p:txBody>
      </p:sp>
      <p:sp>
        <p:nvSpPr>
          <p:cNvPr id="137229" name="AutoShape 1037">
            <a:extLst>
              <a:ext uri="{FF2B5EF4-FFF2-40B4-BE49-F238E27FC236}">
                <a16:creationId xmlns:a16="http://schemas.microsoft.com/office/drawing/2014/main" id="{82019453-9B3D-AE40-A91A-B4940C95DB35}"/>
              </a:ext>
            </a:extLst>
          </p:cNvPr>
          <p:cNvSpPr>
            <a:spLocks noChangeArrowheads="1"/>
          </p:cNvSpPr>
          <p:nvPr/>
        </p:nvSpPr>
        <p:spPr bwMode="auto">
          <a:xfrm>
            <a:off x="4572000" y="2362200"/>
            <a:ext cx="24384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Qualitätssicherung</a:t>
            </a:r>
            <a:endParaRPr lang="de-DE" altLang="de-DE"/>
          </a:p>
        </p:txBody>
      </p:sp>
      <p:graphicFrame>
        <p:nvGraphicFramePr>
          <p:cNvPr id="137230" name="Object 1038">
            <a:extLst>
              <a:ext uri="{FF2B5EF4-FFF2-40B4-BE49-F238E27FC236}">
                <a16:creationId xmlns:a16="http://schemas.microsoft.com/office/drawing/2014/main" id="{DB1316D5-F9C4-4640-8FA3-A2B425CF3D5A}"/>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37237" name="Photo Editor Photo" r:id="rId4" imgW="9124950" imgH="2305050" progId="MSPhotoEd.3">
                  <p:embed/>
                </p:oleObj>
              </mc:Choice>
              <mc:Fallback>
                <p:oleObj name="Photo Editor Photo" r:id="rId4" imgW="9124950" imgH="2305050" progId="MSPhotoEd.3">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33" name="AutoShape 1041">
            <a:extLst>
              <a:ext uri="{FF2B5EF4-FFF2-40B4-BE49-F238E27FC236}">
                <a16:creationId xmlns:a16="http://schemas.microsoft.com/office/drawing/2014/main" id="{0FA054F7-D435-7142-8EC9-7C14966E8D90}"/>
              </a:ext>
            </a:extLst>
          </p:cNvPr>
          <p:cNvSpPr>
            <a:spLocks noChangeArrowheads="1"/>
          </p:cNvSpPr>
          <p:nvPr/>
        </p:nvSpPr>
        <p:spPr bwMode="auto">
          <a:xfrm>
            <a:off x="5181600" y="5029200"/>
            <a:ext cx="2438400" cy="10668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Forschungsförderung</a:t>
            </a:r>
            <a:endParaRPr lang="de-DE" altLang="de-DE"/>
          </a:p>
        </p:txBody>
      </p:sp>
      <p:grpSp>
        <p:nvGrpSpPr>
          <p:cNvPr id="137234" name="Group 1042">
            <a:extLst>
              <a:ext uri="{FF2B5EF4-FFF2-40B4-BE49-F238E27FC236}">
                <a16:creationId xmlns:a16="http://schemas.microsoft.com/office/drawing/2014/main" id="{7C9BBE9A-2C98-264C-B59D-61B9ED016D03}"/>
              </a:ext>
            </a:extLst>
          </p:cNvPr>
          <p:cNvGrpSpPr>
            <a:grpSpLocks/>
          </p:cNvGrpSpPr>
          <p:nvPr/>
        </p:nvGrpSpPr>
        <p:grpSpPr bwMode="auto">
          <a:xfrm>
            <a:off x="228600" y="2438400"/>
            <a:ext cx="3581400" cy="4262438"/>
            <a:chOff x="144" y="1536"/>
            <a:chExt cx="2256" cy="2685"/>
          </a:xfrm>
        </p:grpSpPr>
        <p:graphicFrame>
          <p:nvGraphicFramePr>
            <p:cNvPr id="137235" name="Object 1043">
              <a:extLst>
                <a:ext uri="{FF2B5EF4-FFF2-40B4-BE49-F238E27FC236}">
                  <a16:creationId xmlns:a16="http://schemas.microsoft.com/office/drawing/2014/main" id="{C4417528-8E8B-F04B-B38B-0FE582111176}"/>
                </a:ext>
              </a:extLst>
            </p:cNvPr>
            <p:cNvGraphicFramePr>
              <a:graphicFrameLocks noChangeAspect="1"/>
            </p:cNvGraphicFramePr>
            <p:nvPr/>
          </p:nvGraphicFramePr>
          <p:xfrm>
            <a:off x="624" y="1536"/>
            <a:ext cx="1680" cy="1652"/>
          </p:xfrm>
          <a:graphic>
            <a:graphicData uri="http://schemas.openxmlformats.org/presentationml/2006/ole">
              <mc:AlternateContent xmlns:mc="http://schemas.openxmlformats.org/markup-compatibility/2006">
                <mc:Choice xmlns:v="urn:schemas-microsoft-com:vml" Requires="v">
                  <p:oleObj spid="_x0000_s137238" name="Clip" r:id="rId6" imgW="1092200" imgH="1066800" progId="MS_ClipArt_Gallery.2">
                    <p:embed/>
                  </p:oleObj>
                </mc:Choice>
                <mc:Fallback>
                  <p:oleObj name="Clip" r:id="rId6" imgW="1092200" imgH="1066800" progId="MS_ClipArt_Gallery.2">
                    <p:embed/>
                    <p:pic>
                      <p:nvPicPr>
                        <p:cNvPr id="0" name="Object 10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1536"/>
                          <a:ext cx="1680"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36" name="Rectangle 1044">
              <a:extLst>
                <a:ext uri="{FF2B5EF4-FFF2-40B4-BE49-F238E27FC236}">
                  <a16:creationId xmlns:a16="http://schemas.microsoft.com/office/drawing/2014/main" id="{CA20BA88-3DB7-0F45-BDC3-444040952CC0}"/>
                </a:ext>
              </a:extLst>
            </p:cNvPr>
            <p:cNvSpPr>
              <a:spLocks noChangeArrowheads="1"/>
            </p:cNvSpPr>
            <p:nvPr/>
          </p:nvSpPr>
          <p:spPr bwMode="auto">
            <a:xfrm>
              <a:off x="144" y="3789"/>
              <a:ext cx="225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wissenschaftlich</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7234"/>
                                        </p:tgtEl>
                                        <p:attrNameLst>
                                          <p:attrName>style.visibility</p:attrName>
                                        </p:attrNameLst>
                                      </p:cBhvr>
                                      <p:to>
                                        <p:strVal val="visible"/>
                                      </p:to>
                                    </p:set>
                                    <p:animEffect transition="in" filter="dissolve">
                                      <p:cBhvr>
                                        <p:cTn id="7" dur="500"/>
                                        <p:tgtEl>
                                          <p:spTgt spid="137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7229"/>
                                        </p:tgtEl>
                                        <p:attrNameLst>
                                          <p:attrName>style.visibility</p:attrName>
                                        </p:attrNameLst>
                                      </p:cBhvr>
                                      <p:to>
                                        <p:strVal val="visible"/>
                                      </p:to>
                                    </p:set>
                                    <p:anim calcmode="lin" valueType="num">
                                      <p:cBhvr additive="base">
                                        <p:cTn id="12" dur="500" fill="hold"/>
                                        <p:tgtEl>
                                          <p:spTgt spid="137229"/>
                                        </p:tgtEl>
                                        <p:attrNameLst>
                                          <p:attrName>ppt_x</p:attrName>
                                        </p:attrNameLst>
                                      </p:cBhvr>
                                      <p:tavLst>
                                        <p:tav tm="0">
                                          <p:val>
                                            <p:strVal val="#ppt_x"/>
                                          </p:val>
                                        </p:tav>
                                        <p:tav tm="100000">
                                          <p:val>
                                            <p:strVal val="#ppt_x"/>
                                          </p:val>
                                        </p:tav>
                                      </p:tavLst>
                                    </p:anim>
                                    <p:anim calcmode="lin" valueType="num">
                                      <p:cBhvr additive="base">
                                        <p:cTn id="13" dur="500" fill="hold"/>
                                        <p:tgtEl>
                                          <p:spTgt spid="13722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7233"/>
                                        </p:tgtEl>
                                        <p:attrNameLst>
                                          <p:attrName>style.visibility</p:attrName>
                                        </p:attrNameLst>
                                      </p:cBhvr>
                                      <p:to>
                                        <p:strVal val="visible"/>
                                      </p:to>
                                    </p:set>
                                    <p:anim calcmode="lin" valueType="num">
                                      <p:cBhvr additive="base">
                                        <p:cTn id="18" dur="500" fill="hold"/>
                                        <p:tgtEl>
                                          <p:spTgt spid="137233"/>
                                        </p:tgtEl>
                                        <p:attrNameLst>
                                          <p:attrName>ppt_x</p:attrName>
                                        </p:attrNameLst>
                                      </p:cBhvr>
                                      <p:tavLst>
                                        <p:tav tm="0">
                                          <p:val>
                                            <p:strVal val="#ppt_x"/>
                                          </p:val>
                                        </p:tav>
                                        <p:tav tm="100000">
                                          <p:val>
                                            <p:strVal val="#ppt_x"/>
                                          </p:val>
                                        </p:tav>
                                      </p:tavLst>
                                    </p:anim>
                                    <p:anim calcmode="lin" valueType="num">
                                      <p:cBhvr additive="base">
                                        <p:cTn id="19" dur="500" fill="hold"/>
                                        <p:tgtEl>
                                          <p:spTgt spid="137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9" grpId="0" animBg="1" autoUpdateAnimBg="0"/>
      <p:bldP spid="13723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B5C7B9D0-6543-794B-A317-A7282209D48D}"/>
              </a:ext>
            </a:extLst>
          </p:cNvPr>
          <p:cNvSpPr>
            <a:spLocks noGrp="1"/>
          </p:cNvSpPr>
          <p:nvPr>
            <p:ph type="sldNum" sz="quarter" idx="11"/>
          </p:nvPr>
        </p:nvSpPr>
        <p:spPr/>
        <p:txBody>
          <a:bodyPr/>
          <a:lstStyle/>
          <a:p>
            <a:fld id="{61B1616A-70BD-8C44-BF9C-3B03833F9C77}" type="slidenum">
              <a:rPr lang="en-US" altLang="de-DE"/>
              <a:pPr/>
              <a:t>7</a:t>
            </a:fld>
            <a:endParaRPr lang="en-US" altLang="de-DE">
              <a:latin typeface="Times New Roman" panose="02020603050405020304" pitchFamily="18" charset="0"/>
            </a:endParaRPr>
          </a:p>
        </p:txBody>
      </p:sp>
      <p:sp>
        <p:nvSpPr>
          <p:cNvPr id="139276" name="AutoShape 12">
            <a:extLst>
              <a:ext uri="{FF2B5EF4-FFF2-40B4-BE49-F238E27FC236}">
                <a16:creationId xmlns:a16="http://schemas.microsoft.com/office/drawing/2014/main" id="{4AE8FD3D-EC2B-F645-ACD1-6E8E766A05D6}"/>
              </a:ext>
            </a:extLst>
          </p:cNvPr>
          <p:cNvSpPr>
            <a:spLocks noChangeArrowheads="1"/>
          </p:cNvSpPr>
          <p:nvPr/>
        </p:nvSpPr>
        <p:spPr bwMode="auto">
          <a:xfrm>
            <a:off x="3048000" y="1905000"/>
            <a:ext cx="19796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erfolgreich </a:t>
            </a:r>
          </a:p>
          <a:p>
            <a:pPr algn="ctr"/>
            <a:r>
              <a:rPr lang="de-DE" altLang="de-DE" sz="2000"/>
              <a:t>positioniert</a:t>
            </a:r>
          </a:p>
        </p:txBody>
      </p:sp>
      <p:sp>
        <p:nvSpPr>
          <p:cNvPr id="139277" name="AutoShape 13">
            <a:extLst>
              <a:ext uri="{FF2B5EF4-FFF2-40B4-BE49-F238E27FC236}">
                <a16:creationId xmlns:a16="http://schemas.microsoft.com/office/drawing/2014/main" id="{D53B284E-D2CD-4D4A-A0A3-3DC08B4CDE67}"/>
              </a:ext>
            </a:extLst>
          </p:cNvPr>
          <p:cNvSpPr>
            <a:spLocks noChangeArrowheads="1"/>
          </p:cNvSpPr>
          <p:nvPr/>
        </p:nvSpPr>
        <p:spPr bwMode="auto">
          <a:xfrm>
            <a:off x="457200" y="3657600"/>
            <a:ext cx="24368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Kommunikations-</a:t>
            </a:r>
          </a:p>
          <a:p>
            <a:pPr algn="ctr"/>
            <a:r>
              <a:rPr lang="de-DE" altLang="de-DE" sz="2000"/>
              <a:t>Konzept</a:t>
            </a:r>
          </a:p>
        </p:txBody>
      </p:sp>
      <p:graphicFrame>
        <p:nvGraphicFramePr>
          <p:cNvPr id="139278" name="Object 14">
            <a:extLst>
              <a:ext uri="{FF2B5EF4-FFF2-40B4-BE49-F238E27FC236}">
                <a16:creationId xmlns:a16="http://schemas.microsoft.com/office/drawing/2014/main" id="{59B8A751-6B89-EB49-A80F-478B78954096}"/>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39282" name="Photo Editor Photo" r:id="rId4" imgW="9124950" imgH="2305050" progId="MSPhotoEd.3">
                  <p:embed/>
                </p:oleObj>
              </mc:Choice>
              <mc:Fallback>
                <p:oleObj name="Photo Editor Photo" r:id="rId4" imgW="9124950" imgH="2305050"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9279" name="Group 15">
            <a:extLst>
              <a:ext uri="{FF2B5EF4-FFF2-40B4-BE49-F238E27FC236}">
                <a16:creationId xmlns:a16="http://schemas.microsoft.com/office/drawing/2014/main" id="{63E165F8-3405-7549-A5FA-81E65CA432C0}"/>
              </a:ext>
            </a:extLst>
          </p:cNvPr>
          <p:cNvGrpSpPr>
            <a:grpSpLocks/>
          </p:cNvGrpSpPr>
          <p:nvPr/>
        </p:nvGrpSpPr>
        <p:grpSpPr bwMode="auto">
          <a:xfrm>
            <a:off x="228600" y="3733800"/>
            <a:ext cx="7543800" cy="2971800"/>
            <a:chOff x="144" y="2352"/>
            <a:chExt cx="4752" cy="1872"/>
          </a:xfrm>
        </p:grpSpPr>
        <p:graphicFrame>
          <p:nvGraphicFramePr>
            <p:cNvPr id="139280" name="Object 16">
              <a:extLst>
                <a:ext uri="{FF2B5EF4-FFF2-40B4-BE49-F238E27FC236}">
                  <a16:creationId xmlns:a16="http://schemas.microsoft.com/office/drawing/2014/main" id="{BF90CEBF-8844-684D-B5EE-FAC60791C9E1}"/>
                </a:ext>
              </a:extLst>
            </p:cNvPr>
            <p:cNvGraphicFramePr>
              <a:graphicFrameLocks noChangeAspect="1"/>
            </p:cNvGraphicFramePr>
            <p:nvPr/>
          </p:nvGraphicFramePr>
          <p:xfrm>
            <a:off x="3120" y="2352"/>
            <a:ext cx="1776" cy="1746"/>
          </p:xfrm>
          <a:graphic>
            <a:graphicData uri="http://schemas.openxmlformats.org/presentationml/2006/ole">
              <mc:AlternateContent xmlns:mc="http://schemas.openxmlformats.org/markup-compatibility/2006">
                <mc:Choice xmlns:v="urn:schemas-microsoft-com:vml" Requires="v">
                  <p:oleObj spid="_x0000_s139283" name="Clip" r:id="rId6" imgW="1092200" imgH="1066800" progId="MS_ClipArt_Gallery.2">
                    <p:embed/>
                  </p:oleObj>
                </mc:Choice>
                <mc:Fallback>
                  <p:oleObj name="Clip" r:id="rId6" imgW="1092200" imgH="1066800" progId="MS_ClipArt_Gallery.2">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352"/>
                          <a:ext cx="1776" cy="1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281" name="Rectangle 17">
              <a:extLst>
                <a:ext uri="{FF2B5EF4-FFF2-40B4-BE49-F238E27FC236}">
                  <a16:creationId xmlns:a16="http://schemas.microsoft.com/office/drawing/2014/main" id="{531B76BF-8416-9541-BD4F-BA06B2DCC1D7}"/>
                </a:ext>
              </a:extLst>
            </p:cNvPr>
            <p:cNvSpPr>
              <a:spLocks noChangeArrowheads="1"/>
            </p:cNvSpPr>
            <p:nvPr/>
          </p:nvSpPr>
          <p:spPr bwMode="auto">
            <a:xfrm>
              <a:off x="144" y="3792"/>
              <a:ext cx="330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wettbewerblich</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9279"/>
                                        </p:tgtEl>
                                        <p:attrNameLst>
                                          <p:attrName>style.visibility</p:attrName>
                                        </p:attrNameLst>
                                      </p:cBhvr>
                                      <p:to>
                                        <p:strVal val="visible"/>
                                      </p:to>
                                    </p:set>
                                    <p:animEffect transition="in" filter="dissolve">
                                      <p:cBhvr>
                                        <p:cTn id="7" dur="500"/>
                                        <p:tgtEl>
                                          <p:spTgt spid="139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9276"/>
                                        </p:tgtEl>
                                        <p:attrNameLst>
                                          <p:attrName>style.visibility</p:attrName>
                                        </p:attrNameLst>
                                      </p:cBhvr>
                                      <p:to>
                                        <p:strVal val="visible"/>
                                      </p:to>
                                    </p:set>
                                    <p:anim calcmode="lin" valueType="num">
                                      <p:cBhvr additive="base">
                                        <p:cTn id="12" dur="500" fill="hold"/>
                                        <p:tgtEl>
                                          <p:spTgt spid="139276"/>
                                        </p:tgtEl>
                                        <p:attrNameLst>
                                          <p:attrName>ppt_x</p:attrName>
                                        </p:attrNameLst>
                                      </p:cBhvr>
                                      <p:tavLst>
                                        <p:tav tm="0">
                                          <p:val>
                                            <p:strVal val="#ppt_x"/>
                                          </p:val>
                                        </p:tav>
                                        <p:tav tm="100000">
                                          <p:val>
                                            <p:strVal val="#ppt_x"/>
                                          </p:val>
                                        </p:tav>
                                      </p:tavLst>
                                    </p:anim>
                                    <p:anim calcmode="lin" valueType="num">
                                      <p:cBhvr additive="base">
                                        <p:cTn id="13" dur="500" fill="hold"/>
                                        <p:tgtEl>
                                          <p:spTgt spid="1392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9277"/>
                                        </p:tgtEl>
                                        <p:attrNameLst>
                                          <p:attrName>style.visibility</p:attrName>
                                        </p:attrNameLst>
                                      </p:cBhvr>
                                      <p:to>
                                        <p:strVal val="visible"/>
                                      </p:to>
                                    </p:set>
                                    <p:anim calcmode="lin" valueType="num">
                                      <p:cBhvr additive="base">
                                        <p:cTn id="18" dur="500" fill="hold"/>
                                        <p:tgtEl>
                                          <p:spTgt spid="139277"/>
                                        </p:tgtEl>
                                        <p:attrNameLst>
                                          <p:attrName>ppt_x</p:attrName>
                                        </p:attrNameLst>
                                      </p:cBhvr>
                                      <p:tavLst>
                                        <p:tav tm="0">
                                          <p:val>
                                            <p:strVal val="#ppt_x"/>
                                          </p:val>
                                        </p:tav>
                                        <p:tav tm="100000">
                                          <p:val>
                                            <p:strVal val="#ppt_x"/>
                                          </p:val>
                                        </p:tav>
                                      </p:tavLst>
                                    </p:anim>
                                    <p:anim calcmode="lin" valueType="num">
                                      <p:cBhvr additive="base">
                                        <p:cTn id="19" dur="500" fill="hold"/>
                                        <p:tgtEl>
                                          <p:spTgt spid="139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animBg="1" autoUpdateAnimBg="0"/>
      <p:bldP spid="13927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072B89A6-C262-BE4A-BA1A-62174499ABF7}"/>
              </a:ext>
            </a:extLst>
          </p:cNvPr>
          <p:cNvSpPr>
            <a:spLocks noGrp="1"/>
          </p:cNvSpPr>
          <p:nvPr>
            <p:ph type="sldNum" sz="quarter" idx="11"/>
          </p:nvPr>
        </p:nvSpPr>
        <p:spPr/>
        <p:txBody>
          <a:bodyPr/>
          <a:lstStyle/>
          <a:p>
            <a:fld id="{A63E92E7-E1C1-AF44-8712-352BBADB19B0}" type="slidenum">
              <a:rPr lang="en-US" altLang="de-DE"/>
              <a:pPr/>
              <a:t>8</a:t>
            </a:fld>
            <a:endParaRPr lang="en-US" altLang="de-DE">
              <a:latin typeface="Times New Roman" panose="02020603050405020304" pitchFamily="18" charset="0"/>
            </a:endParaRPr>
          </a:p>
        </p:txBody>
      </p:sp>
      <p:sp>
        <p:nvSpPr>
          <p:cNvPr id="141324" name="AutoShape 12">
            <a:extLst>
              <a:ext uri="{FF2B5EF4-FFF2-40B4-BE49-F238E27FC236}">
                <a16:creationId xmlns:a16="http://schemas.microsoft.com/office/drawing/2014/main" id="{BF097C5D-B396-0B44-A0EE-3F1577B3EFFA}"/>
              </a:ext>
            </a:extLst>
          </p:cNvPr>
          <p:cNvSpPr>
            <a:spLocks noChangeArrowheads="1"/>
          </p:cNvSpPr>
          <p:nvPr/>
        </p:nvSpPr>
        <p:spPr bwMode="auto">
          <a:xfrm>
            <a:off x="6400800" y="2349500"/>
            <a:ext cx="19796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Leitbild</a:t>
            </a:r>
          </a:p>
        </p:txBody>
      </p:sp>
      <p:sp>
        <p:nvSpPr>
          <p:cNvPr id="141325" name="AutoShape 13">
            <a:extLst>
              <a:ext uri="{FF2B5EF4-FFF2-40B4-BE49-F238E27FC236}">
                <a16:creationId xmlns:a16="http://schemas.microsoft.com/office/drawing/2014/main" id="{9451A184-63FB-AF46-9148-C742A8FD194D}"/>
              </a:ext>
            </a:extLst>
          </p:cNvPr>
          <p:cNvSpPr>
            <a:spLocks noChangeArrowheads="1"/>
          </p:cNvSpPr>
          <p:nvPr/>
        </p:nvSpPr>
        <p:spPr bwMode="auto">
          <a:xfrm>
            <a:off x="5410200" y="4953000"/>
            <a:ext cx="19796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Strategie-</a:t>
            </a:r>
          </a:p>
          <a:p>
            <a:pPr algn="ctr"/>
            <a:r>
              <a:rPr lang="de-DE" altLang="de-DE" sz="2000"/>
              <a:t>planung</a:t>
            </a:r>
            <a:endParaRPr lang="de-DE" altLang="de-DE"/>
          </a:p>
        </p:txBody>
      </p:sp>
      <p:graphicFrame>
        <p:nvGraphicFramePr>
          <p:cNvPr id="141326" name="Object 14">
            <a:extLst>
              <a:ext uri="{FF2B5EF4-FFF2-40B4-BE49-F238E27FC236}">
                <a16:creationId xmlns:a16="http://schemas.microsoft.com/office/drawing/2014/main" id="{1624C766-21FB-184E-9B18-C3646A1A2E7B}"/>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41330" name="Photo Editor Photo" r:id="rId4" imgW="9124950" imgH="2305050" progId="MSPhotoEd.3">
                  <p:embed/>
                </p:oleObj>
              </mc:Choice>
              <mc:Fallback>
                <p:oleObj name="Photo Editor Photo" r:id="rId4" imgW="9124950" imgH="2305050"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1327" name="Group 15">
            <a:extLst>
              <a:ext uri="{FF2B5EF4-FFF2-40B4-BE49-F238E27FC236}">
                <a16:creationId xmlns:a16="http://schemas.microsoft.com/office/drawing/2014/main" id="{EB1F8EEC-E305-3F4D-8371-A428B063ACDB}"/>
              </a:ext>
            </a:extLst>
          </p:cNvPr>
          <p:cNvGrpSpPr>
            <a:grpSpLocks/>
          </p:cNvGrpSpPr>
          <p:nvPr/>
        </p:nvGrpSpPr>
        <p:grpSpPr bwMode="auto">
          <a:xfrm>
            <a:off x="228600" y="2590800"/>
            <a:ext cx="4343400" cy="4114800"/>
            <a:chOff x="144" y="1632"/>
            <a:chExt cx="2736" cy="2592"/>
          </a:xfrm>
        </p:grpSpPr>
        <p:graphicFrame>
          <p:nvGraphicFramePr>
            <p:cNvPr id="141328" name="Object 16">
              <a:extLst>
                <a:ext uri="{FF2B5EF4-FFF2-40B4-BE49-F238E27FC236}">
                  <a16:creationId xmlns:a16="http://schemas.microsoft.com/office/drawing/2014/main" id="{7731472C-CFD3-2945-A012-4C9FEC3F6616}"/>
                </a:ext>
              </a:extLst>
            </p:cNvPr>
            <p:cNvGraphicFramePr>
              <a:graphicFrameLocks noChangeAspect="1"/>
            </p:cNvGraphicFramePr>
            <p:nvPr/>
          </p:nvGraphicFramePr>
          <p:xfrm>
            <a:off x="1152" y="1632"/>
            <a:ext cx="1728" cy="1699"/>
          </p:xfrm>
          <a:graphic>
            <a:graphicData uri="http://schemas.openxmlformats.org/presentationml/2006/ole">
              <mc:AlternateContent xmlns:mc="http://schemas.openxmlformats.org/markup-compatibility/2006">
                <mc:Choice xmlns:v="urn:schemas-microsoft-com:vml" Requires="v">
                  <p:oleObj spid="_x0000_s141331" name="Clip" r:id="rId6" imgW="1092200" imgH="1066800" progId="MS_ClipArt_Gallery.2">
                    <p:embed/>
                  </p:oleObj>
                </mc:Choice>
                <mc:Fallback>
                  <p:oleObj name="Clip" r:id="rId6" imgW="1092200" imgH="1066800" progId="MS_ClipArt_Gallery.2">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 y="1632"/>
                          <a:ext cx="1728" cy="1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329" name="Rectangle 17">
              <a:extLst>
                <a:ext uri="{FF2B5EF4-FFF2-40B4-BE49-F238E27FC236}">
                  <a16:creationId xmlns:a16="http://schemas.microsoft.com/office/drawing/2014/main" id="{5B259F5C-DF22-7D4C-81BD-EF41FA4BB525}"/>
                </a:ext>
              </a:extLst>
            </p:cNvPr>
            <p:cNvSpPr>
              <a:spLocks noChangeArrowheads="1"/>
            </p:cNvSpPr>
            <p:nvPr/>
          </p:nvSpPr>
          <p:spPr bwMode="auto">
            <a:xfrm>
              <a:off x="144" y="3792"/>
              <a:ext cx="273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profiliert</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1327"/>
                                        </p:tgtEl>
                                        <p:attrNameLst>
                                          <p:attrName>style.visibility</p:attrName>
                                        </p:attrNameLst>
                                      </p:cBhvr>
                                      <p:to>
                                        <p:strVal val="visible"/>
                                      </p:to>
                                    </p:set>
                                    <p:animEffect transition="in" filter="dissolve">
                                      <p:cBhvr>
                                        <p:cTn id="7" dur="500"/>
                                        <p:tgtEl>
                                          <p:spTgt spid="141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1324"/>
                                        </p:tgtEl>
                                        <p:attrNameLst>
                                          <p:attrName>style.visibility</p:attrName>
                                        </p:attrNameLst>
                                      </p:cBhvr>
                                      <p:to>
                                        <p:strVal val="visible"/>
                                      </p:to>
                                    </p:set>
                                    <p:anim calcmode="lin" valueType="num">
                                      <p:cBhvr additive="base">
                                        <p:cTn id="12" dur="500" fill="hold"/>
                                        <p:tgtEl>
                                          <p:spTgt spid="141324"/>
                                        </p:tgtEl>
                                        <p:attrNameLst>
                                          <p:attrName>ppt_x</p:attrName>
                                        </p:attrNameLst>
                                      </p:cBhvr>
                                      <p:tavLst>
                                        <p:tav tm="0">
                                          <p:val>
                                            <p:strVal val="#ppt_x"/>
                                          </p:val>
                                        </p:tav>
                                        <p:tav tm="100000">
                                          <p:val>
                                            <p:strVal val="#ppt_x"/>
                                          </p:val>
                                        </p:tav>
                                      </p:tavLst>
                                    </p:anim>
                                    <p:anim calcmode="lin" valueType="num">
                                      <p:cBhvr additive="base">
                                        <p:cTn id="13" dur="500" fill="hold"/>
                                        <p:tgtEl>
                                          <p:spTgt spid="1413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1325"/>
                                        </p:tgtEl>
                                        <p:attrNameLst>
                                          <p:attrName>style.visibility</p:attrName>
                                        </p:attrNameLst>
                                      </p:cBhvr>
                                      <p:to>
                                        <p:strVal val="visible"/>
                                      </p:to>
                                    </p:set>
                                    <p:anim calcmode="lin" valueType="num">
                                      <p:cBhvr additive="base">
                                        <p:cTn id="18" dur="500" fill="hold"/>
                                        <p:tgtEl>
                                          <p:spTgt spid="141325"/>
                                        </p:tgtEl>
                                        <p:attrNameLst>
                                          <p:attrName>ppt_x</p:attrName>
                                        </p:attrNameLst>
                                      </p:cBhvr>
                                      <p:tavLst>
                                        <p:tav tm="0">
                                          <p:val>
                                            <p:strVal val="#ppt_x"/>
                                          </p:val>
                                        </p:tav>
                                        <p:tav tm="100000">
                                          <p:val>
                                            <p:strVal val="#ppt_x"/>
                                          </p:val>
                                        </p:tav>
                                      </p:tavLst>
                                    </p:anim>
                                    <p:anim calcmode="lin" valueType="num">
                                      <p:cBhvr additive="base">
                                        <p:cTn id="19" dur="500" fill="hold"/>
                                        <p:tgtEl>
                                          <p:spTgt spid="141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4" grpId="0" animBg="1" autoUpdateAnimBg="0"/>
      <p:bldP spid="14132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742A3D42-F114-EE4F-B108-F29E482EE0AF}"/>
              </a:ext>
            </a:extLst>
          </p:cNvPr>
          <p:cNvSpPr>
            <a:spLocks noGrp="1"/>
          </p:cNvSpPr>
          <p:nvPr>
            <p:ph type="sldNum" sz="quarter" idx="11"/>
          </p:nvPr>
        </p:nvSpPr>
        <p:spPr/>
        <p:txBody>
          <a:bodyPr/>
          <a:lstStyle/>
          <a:p>
            <a:fld id="{6A2294B9-53A8-A048-ACBD-66BB1C1B3FAB}" type="slidenum">
              <a:rPr lang="en-US" altLang="de-DE"/>
              <a:pPr/>
              <a:t>9</a:t>
            </a:fld>
            <a:endParaRPr lang="en-US" altLang="de-DE">
              <a:latin typeface="Times New Roman" panose="02020603050405020304" pitchFamily="18" charset="0"/>
            </a:endParaRPr>
          </a:p>
        </p:txBody>
      </p:sp>
      <p:sp>
        <p:nvSpPr>
          <p:cNvPr id="143372" name="AutoShape 1036">
            <a:extLst>
              <a:ext uri="{FF2B5EF4-FFF2-40B4-BE49-F238E27FC236}">
                <a16:creationId xmlns:a16="http://schemas.microsoft.com/office/drawing/2014/main" id="{87A1F040-912D-F949-8D80-49F6E8CBA4FA}"/>
              </a:ext>
            </a:extLst>
          </p:cNvPr>
          <p:cNvSpPr>
            <a:spLocks noChangeArrowheads="1"/>
          </p:cNvSpPr>
          <p:nvPr/>
        </p:nvSpPr>
        <p:spPr bwMode="auto">
          <a:xfrm>
            <a:off x="685800" y="2349500"/>
            <a:ext cx="1979613"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Vertretungsmacht </a:t>
            </a:r>
          </a:p>
          <a:p>
            <a:pPr algn="ctr"/>
            <a:r>
              <a:rPr lang="de-DE" altLang="de-DE" sz="2000"/>
              <a:t>Dekane</a:t>
            </a:r>
          </a:p>
        </p:txBody>
      </p:sp>
      <p:sp>
        <p:nvSpPr>
          <p:cNvPr id="143373" name="AutoShape 1037">
            <a:extLst>
              <a:ext uri="{FF2B5EF4-FFF2-40B4-BE49-F238E27FC236}">
                <a16:creationId xmlns:a16="http://schemas.microsoft.com/office/drawing/2014/main" id="{C4CF9FD6-AE46-C047-B29C-781A8DCFBDD4}"/>
              </a:ext>
            </a:extLst>
          </p:cNvPr>
          <p:cNvSpPr>
            <a:spLocks noChangeArrowheads="1"/>
          </p:cNvSpPr>
          <p:nvPr/>
        </p:nvSpPr>
        <p:spPr bwMode="auto">
          <a:xfrm>
            <a:off x="1447800" y="4114800"/>
            <a:ext cx="3505200" cy="10795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a:t>Zentrale Mittelreserve für </a:t>
            </a:r>
          </a:p>
          <a:p>
            <a:pPr algn="ctr"/>
            <a:r>
              <a:rPr lang="de-DE" altLang="de-DE" sz="2000"/>
              <a:t>interdisziplinäre Zusammenarbeit</a:t>
            </a:r>
          </a:p>
        </p:txBody>
      </p:sp>
      <p:graphicFrame>
        <p:nvGraphicFramePr>
          <p:cNvPr id="143374" name="Object 1038">
            <a:extLst>
              <a:ext uri="{FF2B5EF4-FFF2-40B4-BE49-F238E27FC236}">
                <a16:creationId xmlns:a16="http://schemas.microsoft.com/office/drawing/2014/main" id="{6FB7016F-D02B-2043-B7C5-DB7F5BB76A27}"/>
              </a:ext>
            </a:extLst>
          </p:cNvPr>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43378" name="Photo Editor Photo" r:id="rId4" imgW="9124950" imgH="2305050" progId="MSPhotoEd.3">
                  <p:embed/>
                </p:oleObj>
              </mc:Choice>
              <mc:Fallback>
                <p:oleObj name="Photo Editor Photo" r:id="rId4" imgW="9124950" imgH="2305050" progId="MSPhotoEd.3">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375" name="Group 1039">
            <a:extLst>
              <a:ext uri="{FF2B5EF4-FFF2-40B4-BE49-F238E27FC236}">
                <a16:creationId xmlns:a16="http://schemas.microsoft.com/office/drawing/2014/main" id="{80349669-D54B-9145-BB74-96232300C28E}"/>
              </a:ext>
            </a:extLst>
          </p:cNvPr>
          <p:cNvGrpSpPr>
            <a:grpSpLocks/>
          </p:cNvGrpSpPr>
          <p:nvPr/>
        </p:nvGrpSpPr>
        <p:grpSpPr bwMode="auto">
          <a:xfrm>
            <a:off x="228600" y="2438400"/>
            <a:ext cx="7988300" cy="4267200"/>
            <a:chOff x="144" y="1536"/>
            <a:chExt cx="5032" cy="2688"/>
          </a:xfrm>
        </p:grpSpPr>
        <p:graphicFrame>
          <p:nvGraphicFramePr>
            <p:cNvPr id="143376" name="Object 1040">
              <a:extLst>
                <a:ext uri="{FF2B5EF4-FFF2-40B4-BE49-F238E27FC236}">
                  <a16:creationId xmlns:a16="http://schemas.microsoft.com/office/drawing/2014/main" id="{56FB39CE-E886-FA45-81C5-23A196AC4A47}"/>
                </a:ext>
              </a:extLst>
            </p:cNvPr>
            <p:cNvGraphicFramePr>
              <a:graphicFrameLocks noChangeAspect="1"/>
            </p:cNvGraphicFramePr>
            <p:nvPr/>
          </p:nvGraphicFramePr>
          <p:xfrm>
            <a:off x="3552" y="1536"/>
            <a:ext cx="1624" cy="1597"/>
          </p:xfrm>
          <a:graphic>
            <a:graphicData uri="http://schemas.openxmlformats.org/presentationml/2006/ole">
              <mc:AlternateContent xmlns:mc="http://schemas.openxmlformats.org/markup-compatibility/2006">
                <mc:Choice xmlns:v="urn:schemas-microsoft-com:vml" Requires="v">
                  <p:oleObj spid="_x0000_s143379" name="Clip" r:id="rId6" imgW="1092200" imgH="1066800" progId="MS_ClipArt_Gallery.2">
                    <p:embed/>
                  </p:oleObj>
                </mc:Choice>
                <mc:Fallback>
                  <p:oleObj name="Clip" r:id="rId6" imgW="1092200" imgH="1066800" progId="MS_ClipArt_Gallery.2">
                    <p:embed/>
                    <p:pic>
                      <p:nvPicPr>
                        <p:cNvPr id="0" name="Object 1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 y="1536"/>
                          <a:ext cx="1624" cy="1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77" name="Rectangle 1041">
              <a:extLst>
                <a:ext uri="{FF2B5EF4-FFF2-40B4-BE49-F238E27FC236}">
                  <a16:creationId xmlns:a16="http://schemas.microsoft.com/office/drawing/2014/main" id="{3DC3DABD-D266-E448-A9F6-86C5FA4C2CB8}"/>
                </a:ext>
              </a:extLst>
            </p:cNvPr>
            <p:cNvSpPr>
              <a:spLocks noChangeArrowheads="1"/>
            </p:cNvSpPr>
            <p:nvPr/>
          </p:nvSpPr>
          <p:spPr bwMode="auto">
            <a:xfrm>
              <a:off x="144" y="3792"/>
              <a:ext cx="330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a:t>wirtschaftlich</a:t>
              </a: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375"/>
                                        </p:tgtEl>
                                        <p:attrNameLst>
                                          <p:attrName>style.visibility</p:attrName>
                                        </p:attrNameLst>
                                      </p:cBhvr>
                                      <p:to>
                                        <p:strVal val="visible"/>
                                      </p:to>
                                    </p:set>
                                    <p:animEffect transition="in" filter="dissolve">
                                      <p:cBhvr>
                                        <p:cTn id="7" dur="500"/>
                                        <p:tgtEl>
                                          <p:spTgt spid="143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372"/>
                                        </p:tgtEl>
                                        <p:attrNameLst>
                                          <p:attrName>style.visibility</p:attrName>
                                        </p:attrNameLst>
                                      </p:cBhvr>
                                      <p:to>
                                        <p:strVal val="visible"/>
                                      </p:to>
                                    </p:set>
                                    <p:anim calcmode="lin" valueType="num">
                                      <p:cBhvr additive="base">
                                        <p:cTn id="12" dur="500" fill="hold"/>
                                        <p:tgtEl>
                                          <p:spTgt spid="143372"/>
                                        </p:tgtEl>
                                        <p:attrNameLst>
                                          <p:attrName>ppt_x</p:attrName>
                                        </p:attrNameLst>
                                      </p:cBhvr>
                                      <p:tavLst>
                                        <p:tav tm="0">
                                          <p:val>
                                            <p:strVal val="#ppt_x"/>
                                          </p:val>
                                        </p:tav>
                                        <p:tav tm="100000">
                                          <p:val>
                                            <p:strVal val="#ppt_x"/>
                                          </p:val>
                                        </p:tav>
                                      </p:tavLst>
                                    </p:anim>
                                    <p:anim calcmode="lin" valueType="num">
                                      <p:cBhvr additive="base">
                                        <p:cTn id="13" dur="500" fill="hold"/>
                                        <p:tgtEl>
                                          <p:spTgt spid="1433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373"/>
                                        </p:tgtEl>
                                        <p:attrNameLst>
                                          <p:attrName>style.visibility</p:attrName>
                                        </p:attrNameLst>
                                      </p:cBhvr>
                                      <p:to>
                                        <p:strVal val="visible"/>
                                      </p:to>
                                    </p:set>
                                    <p:anim calcmode="lin" valueType="num">
                                      <p:cBhvr additive="base">
                                        <p:cTn id="18" dur="500" fill="hold"/>
                                        <p:tgtEl>
                                          <p:spTgt spid="143373"/>
                                        </p:tgtEl>
                                        <p:attrNameLst>
                                          <p:attrName>ppt_x</p:attrName>
                                        </p:attrNameLst>
                                      </p:cBhvr>
                                      <p:tavLst>
                                        <p:tav tm="0">
                                          <p:val>
                                            <p:strVal val="#ppt_x"/>
                                          </p:val>
                                        </p:tav>
                                        <p:tav tm="100000">
                                          <p:val>
                                            <p:strVal val="#ppt_x"/>
                                          </p:val>
                                        </p:tav>
                                      </p:tavLst>
                                    </p:anim>
                                    <p:anim calcmode="lin" valueType="num">
                                      <p:cBhvr additive="base">
                                        <p:cTn id="19" dur="500" fill="hold"/>
                                        <p:tgtEl>
                                          <p:spTgt spid="143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2" grpId="0" animBg="1" autoUpdateAnimBg="0"/>
      <p:bldP spid="143373" grpId="0" animBg="1" autoUpdateAnimBg="0"/>
    </p:bldLst>
  </p:timing>
</p:sld>
</file>

<file path=ppt/theme/theme1.xml><?xml version="1.0" encoding="utf-8"?>
<a:theme xmlns:a="http://schemas.openxmlformats.org/drawingml/2006/main" name="Masterfolie">
  <a:themeElements>
    <a:clrScheme name="Masterfolie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Masterfol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ster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sterfolie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Masterfolie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G:\Intranet CHE\Master\Masterfolie.ppt</Template>
  <TotalTime>0</TotalTime>
  <Words>1804</Words>
  <Application>Microsoft Macintosh PowerPoint</Application>
  <PresentationFormat>Bildschirmpräsentation (4:3)</PresentationFormat>
  <Paragraphs>164</Paragraphs>
  <Slides>17</Slides>
  <Notes>14</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3</vt:i4>
      </vt:variant>
      <vt:variant>
        <vt:lpstr>Folientitel</vt:lpstr>
      </vt:variant>
      <vt:variant>
        <vt:i4>17</vt:i4>
      </vt:variant>
    </vt:vector>
  </HeadingPairs>
  <TitlesOfParts>
    <vt:vector size="25" baseType="lpstr">
      <vt:lpstr>Times New Roman</vt:lpstr>
      <vt:lpstr>Arial</vt:lpstr>
      <vt:lpstr>Webdings</vt:lpstr>
      <vt:lpstr>Symbol</vt:lpstr>
      <vt:lpstr>Masterfolie</vt:lpstr>
      <vt:lpstr>Microsoft Photo Editor 3.0 Photo</vt:lpstr>
      <vt:lpstr>Microsoft Clip Gallery</vt:lpstr>
      <vt:lpstr>Bitmap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Autonomie</vt:lpstr>
      <vt:lpstr>Wie viel Staat brauchen wir?</vt:lpstr>
      <vt:lpstr>Rolle Ministerium</vt:lpstr>
    </vt:vector>
  </TitlesOfParts>
  <Company>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AG</dc:creator>
  <cp:lastModifiedBy>Detlef Müller-Böling</cp:lastModifiedBy>
  <cp:revision>108</cp:revision>
  <dcterms:created xsi:type="dcterms:W3CDTF">1999-12-16T09:28:54Z</dcterms:created>
  <dcterms:modified xsi:type="dcterms:W3CDTF">2022-02-05T13:41:38Z</dcterms:modified>
</cp:coreProperties>
</file>