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7" r:id="rId2"/>
    <p:sldId id="279" r:id="rId3"/>
    <p:sldId id="280" r:id="rId4"/>
    <p:sldId id="281" r:id="rId5"/>
    <p:sldId id="282" r:id="rId6"/>
    <p:sldId id="260" r:id="rId7"/>
    <p:sldId id="28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1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" d="1"/>
        <a:sy n="1" d="1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5060E16-EBBD-534D-AC23-63F9921513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80FBE8E-D870-D840-A5FD-6C85328E2B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310F794-6E21-BC4C-B5EA-E47569CA7E5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7E18564-9561-F24A-B6FF-D2B4D39ACA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3C515FB-6356-9843-84D9-63DDD29DF5D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5CAECAD-7C2D-6040-8CA6-44127E2589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04070C-076A-F44E-B730-78BAD2AF2FC9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3E9B848-0633-9146-95AB-FB278EF348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EB7962-9715-C448-883A-3EA23EE69863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2A9B4361-2179-1344-B93F-F4E4AD400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1B32776-A2A2-F242-B6B5-2B40F8BE8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9F065C2-9C78-5245-A246-4D2E80C03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F7D4E79-181C-264C-9811-C5E14F619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E2E75DE-FDEE-D845-8DF4-00E9DA5780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3849688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0D4CC2E-4620-7349-81E0-0070EB4CDB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849F3D4A-FAC5-B547-8124-438A0256F3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2FF21-0850-C447-950E-D5EBFE1E09D9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24F68F0B-A1BA-C647-951B-79E2609C7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F551A36-3886-8847-AD89-3938C752C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11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F6C4F465-4954-6C4A-8EE1-2E1E390F4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2A7551A1-3FB6-134D-8272-ED5D5EC07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698EBA21-30ED-B34D-9E50-B6FA03D2F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A3013452-0B56-AA42-89C3-F56F8C87D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10</a:t>
            </a: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718C7140-FCF2-DE44-A2A4-0985D492E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17D0FCC1-98F3-154D-AAF5-2FFD2DE35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C73C41C2-9FF0-B74C-9FB3-C00BAA855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B1791EA3-8DC4-F440-BB85-08F7D02CD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30D98FB3-5834-B743-AEBE-9388F806D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85" name="Rectangle 13">
            <a:extLst>
              <a:ext uri="{FF2B5EF4-FFF2-40B4-BE49-F238E27FC236}">
                <a16:creationId xmlns:a16="http://schemas.microsoft.com/office/drawing/2014/main" id="{A5E1C384-9B09-BC46-9562-8D9E60B84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86" name="Rectangle 14">
            <a:extLst>
              <a:ext uri="{FF2B5EF4-FFF2-40B4-BE49-F238E27FC236}">
                <a16:creationId xmlns:a16="http://schemas.microsoft.com/office/drawing/2014/main" id="{75B672E6-7946-2047-9EDD-D634A72DB7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8687" name="Rectangle 15">
            <a:extLst>
              <a:ext uri="{FF2B5EF4-FFF2-40B4-BE49-F238E27FC236}">
                <a16:creationId xmlns:a16="http://schemas.microsoft.com/office/drawing/2014/main" id="{D26538E3-92FE-384F-A5B3-6B4E5C956F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9E3435B0-C13D-AF4D-82EC-388960CFC4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87A982-88E2-4A48-B3CB-DB5778F0FE20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2D463E2-BA75-1747-91F8-5679F0DD8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1C28915-F660-C04C-9573-ABE0EADB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4911EB0F-59E1-5E46-9B3B-B91A66F1E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2FBCC9A6-E817-1741-8BAE-6280E2517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B02748F-3EC4-0C4F-A51E-73C9CFAA9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B9A75D6A-30F8-5D49-ACF9-F881D702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12</a:t>
            </a:r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C711EE33-382A-DF40-85DA-D558620CA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9" name="Rectangle 9">
            <a:extLst>
              <a:ext uri="{FF2B5EF4-FFF2-40B4-BE49-F238E27FC236}">
                <a16:creationId xmlns:a16="http://schemas.microsoft.com/office/drawing/2014/main" id="{BF26B66A-ED62-FC40-9E8D-3D364C184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30" name="Rectangle 10">
            <a:extLst>
              <a:ext uri="{FF2B5EF4-FFF2-40B4-BE49-F238E27FC236}">
                <a16:creationId xmlns:a16="http://schemas.microsoft.com/office/drawing/2014/main" id="{FC217E21-83F7-B848-9360-24A810624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31" name="Rectangle 11">
            <a:extLst>
              <a:ext uri="{FF2B5EF4-FFF2-40B4-BE49-F238E27FC236}">
                <a16:creationId xmlns:a16="http://schemas.microsoft.com/office/drawing/2014/main" id="{783ABE89-7FFF-FD4E-A469-911D67FAC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30732" name="Rectangle 12">
            <a:extLst>
              <a:ext uri="{FF2B5EF4-FFF2-40B4-BE49-F238E27FC236}">
                <a16:creationId xmlns:a16="http://schemas.microsoft.com/office/drawing/2014/main" id="{D1BC87BF-C66C-4943-BF04-723A8FF87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33" name="Rectangle 13">
            <a:extLst>
              <a:ext uri="{FF2B5EF4-FFF2-40B4-BE49-F238E27FC236}">
                <a16:creationId xmlns:a16="http://schemas.microsoft.com/office/drawing/2014/main" id="{5B6DBCE6-CC3A-0842-A012-1E4AE7FD0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34" name="Rectangle 14">
            <a:extLst>
              <a:ext uri="{FF2B5EF4-FFF2-40B4-BE49-F238E27FC236}">
                <a16:creationId xmlns:a16="http://schemas.microsoft.com/office/drawing/2014/main" id="{6D6511E2-13B9-8D44-999B-9441FD382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30735" name="Rectangle 15">
            <a:extLst>
              <a:ext uri="{FF2B5EF4-FFF2-40B4-BE49-F238E27FC236}">
                <a16:creationId xmlns:a16="http://schemas.microsoft.com/office/drawing/2014/main" id="{27DE7728-91EF-404F-9FA6-AC553FEE3F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4EC20D3E-873F-3D48-A363-51642108F3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8B404-1ED1-A446-96DA-7D97F4620689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60C66639-F9DC-E849-A917-E73FAA027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1DA4BA3-243D-EF4F-8224-F95CD72E2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14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FCE5CE59-449E-EB4B-A6C1-086F27727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2C90D528-482B-074D-8993-821F29CD7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D85CF48D-6A1A-0946-A0A5-C3282841F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9DCB9438-1BF6-5840-B926-F4FFFE050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12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0350C344-73A1-5244-9879-96B646098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ABFA813F-D351-CF43-BC2D-8D4AF408B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87744BDF-AC49-4E43-A994-07C6BA8B2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79" name="Rectangle 11">
            <a:extLst>
              <a:ext uri="{FF2B5EF4-FFF2-40B4-BE49-F238E27FC236}">
                <a16:creationId xmlns:a16="http://schemas.microsoft.com/office/drawing/2014/main" id="{27BA44EB-FDCC-3A44-96DA-D3AF50FAB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32780" name="Rectangle 12">
            <a:extLst>
              <a:ext uri="{FF2B5EF4-FFF2-40B4-BE49-F238E27FC236}">
                <a16:creationId xmlns:a16="http://schemas.microsoft.com/office/drawing/2014/main" id="{65AF8AB0-B135-5D49-8C85-91D5D0CA4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ABE2D862-202B-B64E-91C2-0CB2A9490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A6F7B265-479A-804C-B1D5-45B271F7C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BC27F1BC-8FAE-6049-8BBF-1C20255839B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DF722027-689E-ED4E-B9B6-B438278BF9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042FD5-E1FA-6644-B6A5-3EC43A033CDA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1133CA19-AA73-3245-9CD4-2CF9DE42B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6B46044-23D9-D44B-8B5E-CD8C41ED5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C38FCC0E-F21E-004E-A364-3C5663E6B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BFDA456B-34B3-5A4F-B518-BC9FB1287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29537C22-3896-5240-9AC9-18F55431C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616E0ACB-F58D-0647-B605-3D4A7F0FA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34824" name="Rectangle 8">
            <a:extLst>
              <a:ext uri="{FF2B5EF4-FFF2-40B4-BE49-F238E27FC236}">
                <a16:creationId xmlns:a16="http://schemas.microsoft.com/office/drawing/2014/main" id="{B68E8BA3-5870-2041-B719-3F7ED2903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5" name="Rectangle 9">
            <a:extLst>
              <a:ext uri="{FF2B5EF4-FFF2-40B4-BE49-F238E27FC236}">
                <a16:creationId xmlns:a16="http://schemas.microsoft.com/office/drawing/2014/main" id="{54C33D02-C831-A248-A87D-22BAF6B9F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6" name="Rectangle 10">
            <a:extLst>
              <a:ext uri="{FF2B5EF4-FFF2-40B4-BE49-F238E27FC236}">
                <a16:creationId xmlns:a16="http://schemas.microsoft.com/office/drawing/2014/main" id="{AA6EBC16-C970-7946-86D4-3B351B02A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7" name="Rectangle 11">
            <a:extLst>
              <a:ext uri="{FF2B5EF4-FFF2-40B4-BE49-F238E27FC236}">
                <a16:creationId xmlns:a16="http://schemas.microsoft.com/office/drawing/2014/main" id="{B420A756-4000-5341-A512-0750C5C9B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34828" name="Rectangle 12">
            <a:extLst>
              <a:ext uri="{FF2B5EF4-FFF2-40B4-BE49-F238E27FC236}">
                <a16:creationId xmlns:a16="http://schemas.microsoft.com/office/drawing/2014/main" id="{39AED8B3-0629-8E47-8147-A7F1BA693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9" name="Rectangle 13">
            <a:extLst>
              <a:ext uri="{FF2B5EF4-FFF2-40B4-BE49-F238E27FC236}">
                <a16:creationId xmlns:a16="http://schemas.microsoft.com/office/drawing/2014/main" id="{1F0A20BF-2CB9-EE4A-8393-25D52C4B5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0" name="Rectangle 14">
            <a:extLst>
              <a:ext uri="{FF2B5EF4-FFF2-40B4-BE49-F238E27FC236}">
                <a16:creationId xmlns:a16="http://schemas.microsoft.com/office/drawing/2014/main" id="{A20600DA-E075-F04A-8B72-96BED9A68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34831" name="Rectangle 15">
            <a:extLst>
              <a:ext uri="{FF2B5EF4-FFF2-40B4-BE49-F238E27FC236}">
                <a16:creationId xmlns:a16="http://schemas.microsoft.com/office/drawing/2014/main" id="{9F45FB47-25A6-C147-BB0F-1A7D98FC3C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C22C92FD-E9FF-F141-87CF-B1685C613B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2EF774-F8E1-C64F-8A2A-5DA157699CE6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3AE6DA33-9F0A-A247-800A-7BBF551D3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FA8B096-DC7A-354F-B6B3-89CAC273D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EC375CC7-6B1E-4C43-9BA6-0C85E0AE8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E0CDDF4C-4827-1E4A-B9FC-2BA76770D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92E00B24-F0EB-D047-87E3-CF696B333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AC40619C-751E-F24F-A156-365B349C7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id="{98509635-17D0-B04D-8C29-89B03DA6B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580D7008-2B3B-404D-A614-D302D05E7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E7F6E829-82B8-F84C-883E-18E143242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3905B1F8-B743-7D42-A3B2-EBB558601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36876" name="Rectangle 12">
            <a:extLst>
              <a:ext uri="{FF2B5EF4-FFF2-40B4-BE49-F238E27FC236}">
                <a16:creationId xmlns:a16="http://schemas.microsoft.com/office/drawing/2014/main" id="{181030B5-7FF4-E541-90E6-24B9FAF5B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7" name="Rectangle 13">
            <a:extLst>
              <a:ext uri="{FF2B5EF4-FFF2-40B4-BE49-F238E27FC236}">
                <a16:creationId xmlns:a16="http://schemas.microsoft.com/office/drawing/2014/main" id="{D46EA422-2130-4443-8158-016168A7D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8" name="Rectangle 14">
            <a:extLst>
              <a:ext uri="{FF2B5EF4-FFF2-40B4-BE49-F238E27FC236}">
                <a16:creationId xmlns:a16="http://schemas.microsoft.com/office/drawing/2014/main" id="{FE260D92-F5BB-154A-942B-EB82EF34A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36879" name="Rectangle 15">
            <a:extLst>
              <a:ext uri="{FF2B5EF4-FFF2-40B4-BE49-F238E27FC236}">
                <a16:creationId xmlns:a16="http://schemas.microsoft.com/office/drawing/2014/main" id="{C44B0926-A79C-164C-85C2-0BB818792E4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588481B1-4AF2-AD48-987B-83182A039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95837-7C23-7E4A-8033-9046990E43B2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7C379319-5CEA-0F4B-A1EA-05D5F8301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605D745-8572-0747-95B2-2E99D55EB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717F35E4-C566-CB48-A230-77A569B96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EE2F123A-6D07-D448-9EDB-72457B9D8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7EE00A82-DCA3-D442-B9EC-7F9CD0771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006E4BAF-53DA-0840-9F94-59C911CEB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5106F566-1574-7549-9B1B-24EEB0877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BBD4572A-E816-4643-A4E3-0E05C6DE6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74E4ED58-BA14-8A4B-AFE5-75FEE70C1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3" name="Rectangle 11">
            <a:extLst>
              <a:ext uri="{FF2B5EF4-FFF2-40B4-BE49-F238E27FC236}">
                <a16:creationId xmlns:a16="http://schemas.microsoft.com/office/drawing/2014/main" id="{73094BDB-F98B-8B4B-8784-1A0401389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38924" name="Rectangle 12">
            <a:extLst>
              <a:ext uri="{FF2B5EF4-FFF2-40B4-BE49-F238E27FC236}">
                <a16:creationId xmlns:a16="http://schemas.microsoft.com/office/drawing/2014/main" id="{E8F6BFC7-0AD2-9A47-8D37-74AD9B947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5" name="Rectangle 13">
            <a:extLst>
              <a:ext uri="{FF2B5EF4-FFF2-40B4-BE49-F238E27FC236}">
                <a16:creationId xmlns:a16="http://schemas.microsoft.com/office/drawing/2014/main" id="{2D0F3DCD-D35B-1343-9C31-2551F5B09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6" name="Rectangle 14">
            <a:extLst>
              <a:ext uri="{FF2B5EF4-FFF2-40B4-BE49-F238E27FC236}">
                <a16:creationId xmlns:a16="http://schemas.microsoft.com/office/drawing/2014/main" id="{C3B1EBB9-71DA-CB48-8960-2CA3516E9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38927" name="Rectangle 15">
            <a:extLst>
              <a:ext uri="{FF2B5EF4-FFF2-40B4-BE49-F238E27FC236}">
                <a16:creationId xmlns:a16="http://schemas.microsoft.com/office/drawing/2014/main" id="{07C899FE-5EE5-4A47-80BB-15B28F1444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B4596306-6DF6-FC4C-8D73-F64BEA4EBB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6F3511-6BA6-2844-8D08-61C8133AAD21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421AD7BB-31D7-4B42-9129-771D49ABF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3543EF2D-FECF-C949-9EF8-D4D113BDB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356AB065-E349-7D41-B842-E7DE08DA9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5820AEA7-BB09-B447-A01E-993E054A6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7A995F45-3EC4-3B4B-9313-B19563BA0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7105F2F4-8985-3249-8DC5-788B018AF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B7F68EAE-A8DB-944F-B4AA-8A0A8E6C0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9" name="Rectangle 9">
            <a:extLst>
              <a:ext uri="{FF2B5EF4-FFF2-40B4-BE49-F238E27FC236}">
                <a16:creationId xmlns:a16="http://schemas.microsoft.com/office/drawing/2014/main" id="{026F3F28-BF6A-2F48-BBC4-A3C43C4BA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0" name="Rectangle 10">
            <a:extLst>
              <a:ext uri="{FF2B5EF4-FFF2-40B4-BE49-F238E27FC236}">
                <a16:creationId xmlns:a16="http://schemas.microsoft.com/office/drawing/2014/main" id="{2F5E5A48-3EAF-C749-8AAE-C508707FE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1" name="Rectangle 11">
            <a:extLst>
              <a:ext uri="{FF2B5EF4-FFF2-40B4-BE49-F238E27FC236}">
                <a16:creationId xmlns:a16="http://schemas.microsoft.com/office/drawing/2014/main" id="{A2AF6C04-4593-3B4F-980E-052BB82C8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40972" name="Rectangle 12">
            <a:extLst>
              <a:ext uri="{FF2B5EF4-FFF2-40B4-BE49-F238E27FC236}">
                <a16:creationId xmlns:a16="http://schemas.microsoft.com/office/drawing/2014/main" id="{D3E2BD1E-CE14-0C46-87F2-FA273F40B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3" name="Rectangle 13">
            <a:extLst>
              <a:ext uri="{FF2B5EF4-FFF2-40B4-BE49-F238E27FC236}">
                <a16:creationId xmlns:a16="http://schemas.microsoft.com/office/drawing/2014/main" id="{A5E61211-59AE-D642-9B4D-7F359067B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4" name="Rectangle 14">
            <a:extLst>
              <a:ext uri="{FF2B5EF4-FFF2-40B4-BE49-F238E27FC236}">
                <a16:creationId xmlns:a16="http://schemas.microsoft.com/office/drawing/2014/main" id="{D1EB6C7A-FF6E-9F4E-B315-3D9462A23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40975" name="Rectangle 15">
            <a:extLst>
              <a:ext uri="{FF2B5EF4-FFF2-40B4-BE49-F238E27FC236}">
                <a16:creationId xmlns:a16="http://schemas.microsoft.com/office/drawing/2014/main" id="{B88142A5-997D-3C4E-A4F5-39E49731F8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3A4CA220-8D96-0D40-8144-36563D1D95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4000F9-9F1B-2842-9A47-E34856DE79A7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C40E0DA6-6AB6-624F-8331-B6C83293B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4C2BFE85-AEF5-A940-864A-78EA5EECF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F39D8587-8C08-E943-8552-F0FC74985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A1451B4B-82EF-8D46-A305-412CBC134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DE7CF41F-83CB-E644-A798-C5ED5D41F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405A741E-008A-5149-BBD3-97E081917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89EB26AB-6492-FE46-93A7-131BA6A05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7" name="Rectangle 9">
            <a:extLst>
              <a:ext uri="{FF2B5EF4-FFF2-40B4-BE49-F238E27FC236}">
                <a16:creationId xmlns:a16="http://schemas.microsoft.com/office/drawing/2014/main" id="{E98FADF3-F40E-5E4D-A7D0-7151C5CC3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8" name="Rectangle 10">
            <a:extLst>
              <a:ext uri="{FF2B5EF4-FFF2-40B4-BE49-F238E27FC236}">
                <a16:creationId xmlns:a16="http://schemas.microsoft.com/office/drawing/2014/main" id="{5667ACE1-95A1-DC42-9E95-D639A41CD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9" name="Rectangle 11">
            <a:extLst>
              <a:ext uri="{FF2B5EF4-FFF2-40B4-BE49-F238E27FC236}">
                <a16:creationId xmlns:a16="http://schemas.microsoft.com/office/drawing/2014/main" id="{8EB3310C-53F7-2E45-940B-9CFEF3D4D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43020" name="Rectangle 12">
            <a:extLst>
              <a:ext uri="{FF2B5EF4-FFF2-40B4-BE49-F238E27FC236}">
                <a16:creationId xmlns:a16="http://schemas.microsoft.com/office/drawing/2014/main" id="{435EC4D1-F070-C944-9CEA-1B158166F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1" name="Rectangle 13">
            <a:extLst>
              <a:ext uri="{FF2B5EF4-FFF2-40B4-BE49-F238E27FC236}">
                <a16:creationId xmlns:a16="http://schemas.microsoft.com/office/drawing/2014/main" id="{477A5C5A-865F-A148-83E9-074CC319C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2" name="Rectangle 14">
            <a:extLst>
              <a:ext uri="{FF2B5EF4-FFF2-40B4-BE49-F238E27FC236}">
                <a16:creationId xmlns:a16="http://schemas.microsoft.com/office/drawing/2014/main" id="{533F9BF4-87C9-B84A-B214-EC7281AE9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43023" name="Rectangle 15">
            <a:extLst>
              <a:ext uri="{FF2B5EF4-FFF2-40B4-BE49-F238E27FC236}">
                <a16:creationId xmlns:a16="http://schemas.microsoft.com/office/drawing/2014/main" id="{6BCA6EC8-843B-1744-9C09-360453B662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9610ADD4-9464-5840-9E6A-3964F79C1E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10A2F-43FC-0843-9B0F-B06921651E17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4A07C4D7-13D2-FD40-B845-E8BB8F00D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9B9A41A-4963-4C40-9C76-2DC9215E8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27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EE0CA645-2A3D-634E-AA12-04A47954D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B19A6CDF-6674-DB4A-AF4F-07F736C46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DE0C7963-EE9B-D747-A2D3-284AC6945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775146BF-389F-F244-A993-C00A87414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14</a:t>
            </a:r>
          </a:p>
        </p:txBody>
      </p:sp>
      <p:sp>
        <p:nvSpPr>
          <p:cNvPr id="45064" name="Rectangle 8">
            <a:extLst>
              <a:ext uri="{FF2B5EF4-FFF2-40B4-BE49-F238E27FC236}">
                <a16:creationId xmlns:a16="http://schemas.microsoft.com/office/drawing/2014/main" id="{2BBD7890-D618-6B4E-AC1E-1273B2480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5" name="Rectangle 9">
            <a:extLst>
              <a:ext uri="{FF2B5EF4-FFF2-40B4-BE49-F238E27FC236}">
                <a16:creationId xmlns:a16="http://schemas.microsoft.com/office/drawing/2014/main" id="{5BAFC7D3-8947-1F4C-86F7-AD0000012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6" name="Rectangle 10">
            <a:extLst>
              <a:ext uri="{FF2B5EF4-FFF2-40B4-BE49-F238E27FC236}">
                <a16:creationId xmlns:a16="http://schemas.microsoft.com/office/drawing/2014/main" id="{96357C15-605B-D44A-BB0D-F6CB3C86F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7" name="Rectangle 11">
            <a:extLst>
              <a:ext uri="{FF2B5EF4-FFF2-40B4-BE49-F238E27FC236}">
                <a16:creationId xmlns:a16="http://schemas.microsoft.com/office/drawing/2014/main" id="{C06B924A-D8A6-5A45-8084-AF355BB54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45068" name="Rectangle 12">
            <a:extLst>
              <a:ext uri="{FF2B5EF4-FFF2-40B4-BE49-F238E27FC236}">
                <a16:creationId xmlns:a16="http://schemas.microsoft.com/office/drawing/2014/main" id="{810DA08C-952C-4443-828D-DD5EFB347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9" name="Rectangle 13">
            <a:extLst>
              <a:ext uri="{FF2B5EF4-FFF2-40B4-BE49-F238E27FC236}">
                <a16:creationId xmlns:a16="http://schemas.microsoft.com/office/drawing/2014/main" id="{EAC0C459-DB56-6940-A046-6D8F85529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0" name="Rectangle 14">
            <a:extLst>
              <a:ext uri="{FF2B5EF4-FFF2-40B4-BE49-F238E27FC236}">
                <a16:creationId xmlns:a16="http://schemas.microsoft.com/office/drawing/2014/main" id="{31DBA6B4-2AFC-1543-BEF6-4D399B70A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45071" name="Rectangle 15">
            <a:extLst>
              <a:ext uri="{FF2B5EF4-FFF2-40B4-BE49-F238E27FC236}">
                <a16:creationId xmlns:a16="http://schemas.microsoft.com/office/drawing/2014/main" id="{E6EDD7C7-8835-5140-A391-43737EEB48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2D72CA1D-B7DD-4E41-8266-6B2174470F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13FAA-A0C9-3145-93B1-B3B773CBFC45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00187FB7-768B-C748-9A50-E0FAE3553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BBBFC0F-CAB9-D346-B4B3-ADDC17002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27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1B473325-96D9-604D-AB21-E2FC55E05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139BD2A4-34F2-CA4A-85DF-FBFB3EC14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C860186F-DFFF-6F41-96D8-F61B2E1D1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32DEE110-A26C-BA43-AE6E-68AB82FAE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14</a:t>
            </a:r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84758376-3F3E-3841-B2AB-395668C5B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7B2349B8-B08F-134F-8017-A61898995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4" name="Rectangle 10">
            <a:extLst>
              <a:ext uri="{FF2B5EF4-FFF2-40B4-BE49-F238E27FC236}">
                <a16:creationId xmlns:a16="http://schemas.microsoft.com/office/drawing/2014/main" id="{2DA04490-57CC-5540-A792-28C1A64BB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5" name="Rectangle 11">
            <a:extLst>
              <a:ext uri="{FF2B5EF4-FFF2-40B4-BE49-F238E27FC236}">
                <a16:creationId xmlns:a16="http://schemas.microsoft.com/office/drawing/2014/main" id="{ED1F21EC-E031-6C49-9637-65A538972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47116" name="Rectangle 12">
            <a:extLst>
              <a:ext uri="{FF2B5EF4-FFF2-40B4-BE49-F238E27FC236}">
                <a16:creationId xmlns:a16="http://schemas.microsoft.com/office/drawing/2014/main" id="{DE519592-211C-5342-B923-B1CCB449E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7" name="Rectangle 13">
            <a:extLst>
              <a:ext uri="{FF2B5EF4-FFF2-40B4-BE49-F238E27FC236}">
                <a16:creationId xmlns:a16="http://schemas.microsoft.com/office/drawing/2014/main" id="{7874B181-75F3-E443-B1C3-C59144C99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8" name="Rectangle 14">
            <a:extLst>
              <a:ext uri="{FF2B5EF4-FFF2-40B4-BE49-F238E27FC236}">
                <a16:creationId xmlns:a16="http://schemas.microsoft.com/office/drawing/2014/main" id="{F56D906A-73C5-1F40-85AD-C7958B6CF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47119" name="Rectangle 15">
            <a:extLst>
              <a:ext uri="{FF2B5EF4-FFF2-40B4-BE49-F238E27FC236}">
                <a16:creationId xmlns:a16="http://schemas.microsoft.com/office/drawing/2014/main" id="{654B91D2-81F5-454D-9703-E6E3D8380A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9294F2-5C81-F544-BE26-2401BC30D3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047CE-C24D-8C41-8955-D031B9F090EC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1A72BA23-C1F6-0A4B-B05B-7D789A2F92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03C6837-87F7-8548-84E3-A522CA8A5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69393B19-01B4-0048-B01D-5D3689184B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9BE63-9DEA-F847-A008-915372468C69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624A4CE8-19E4-1C4B-A6F5-E8A70FE34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52D1BBA-A07D-434B-97E7-AB52216B2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28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F0C8DC37-A369-A549-8A62-06D123CA6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1F70D219-C8F8-7F43-B595-6138659A2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982FE654-A469-894E-AA85-C82D9E7D7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3A1C8F18-9835-8248-A764-4278DE1D7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17</a:t>
            </a:r>
          </a:p>
        </p:txBody>
      </p:sp>
      <p:sp>
        <p:nvSpPr>
          <p:cNvPr id="49160" name="Rectangle 8">
            <a:extLst>
              <a:ext uri="{FF2B5EF4-FFF2-40B4-BE49-F238E27FC236}">
                <a16:creationId xmlns:a16="http://schemas.microsoft.com/office/drawing/2014/main" id="{0F75D4C0-21FB-234A-9A12-B2B670C17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1" name="Rectangle 9">
            <a:extLst>
              <a:ext uri="{FF2B5EF4-FFF2-40B4-BE49-F238E27FC236}">
                <a16:creationId xmlns:a16="http://schemas.microsoft.com/office/drawing/2014/main" id="{550CAD99-5D75-BD46-97B5-CEC06FAC0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2" name="Rectangle 10">
            <a:extLst>
              <a:ext uri="{FF2B5EF4-FFF2-40B4-BE49-F238E27FC236}">
                <a16:creationId xmlns:a16="http://schemas.microsoft.com/office/drawing/2014/main" id="{DBA7E346-12A7-2A4D-B27F-3F9AA216E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3" name="Rectangle 11">
            <a:extLst>
              <a:ext uri="{FF2B5EF4-FFF2-40B4-BE49-F238E27FC236}">
                <a16:creationId xmlns:a16="http://schemas.microsoft.com/office/drawing/2014/main" id="{376A79BF-1D1B-3C43-AD40-1E49723B4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49164" name="Rectangle 12">
            <a:extLst>
              <a:ext uri="{FF2B5EF4-FFF2-40B4-BE49-F238E27FC236}">
                <a16:creationId xmlns:a16="http://schemas.microsoft.com/office/drawing/2014/main" id="{F95A4651-0122-9244-BF96-ECB2487AC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5" name="Rectangle 13">
            <a:extLst>
              <a:ext uri="{FF2B5EF4-FFF2-40B4-BE49-F238E27FC236}">
                <a16:creationId xmlns:a16="http://schemas.microsoft.com/office/drawing/2014/main" id="{4E8BD225-142F-4F40-9D83-D21D27AA9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6" name="Rectangle 14">
            <a:extLst>
              <a:ext uri="{FF2B5EF4-FFF2-40B4-BE49-F238E27FC236}">
                <a16:creationId xmlns:a16="http://schemas.microsoft.com/office/drawing/2014/main" id="{03D68078-D2E2-9148-8140-F24A5EE49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49167" name="Rectangle 15">
            <a:extLst>
              <a:ext uri="{FF2B5EF4-FFF2-40B4-BE49-F238E27FC236}">
                <a16:creationId xmlns:a16="http://schemas.microsoft.com/office/drawing/2014/main" id="{777C437F-4508-0245-8EB3-748D1654D5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FA95F3-08D6-A541-A69A-3C5D71B560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DFAD2-4B28-8141-91E7-9F86FB943494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4D808C41-CE90-6044-8793-DB20115131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32C6115-688B-F94D-A71C-786926DC10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2F870C-1DFD-7A4A-BD2A-D346779DD1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AD5B4F-9162-8246-A7EA-79CE2CCBB6E5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4FE11527-2F78-FE41-B7C1-0D84D81A7D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EABF4B79-42B1-194F-9C1A-C8AA263090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607EE70F-CBEA-2B47-835D-A0B9BBE5CF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C6B58-06DF-934C-B14E-2A18CF41FD36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51E0E4D-A3ED-F845-8596-26382753E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CC3C0FA-3979-504F-8AB7-0965AC6E8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3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7C3B796-8EB4-324D-BC0D-A9020F181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A0543511-EB58-EE44-A251-397B20753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63F049EF-FE68-C744-BF27-8C220FA59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828139FB-755E-3344-84F4-21BC824A7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F05F0A6E-061E-C542-9186-EA7454DA7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B45036EF-2A4D-134C-86EE-7814B0E37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6D5C4C49-8695-5E4F-9387-E204EEDCF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796EBECD-094D-8841-A5C8-E4BAF68F6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67E2BB11-FC28-4D46-BAD0-0A73F4831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6988A5BF-CE2C-2149-BF3B-CD8A553C9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7100AB89-B63C-7449-8439-4F94A1E92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DA8B13EA-A4CE-0D4E-A04A-99B39CD48C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1B16AF-E34F-DD4F-A63E-472ABDE709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2FDA4-F82F-EA4E-9959-DBC931FA456E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9D7584F5-EC64-7B4D-9B82-D67F4D16FFB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A50A9CFC-D459-3C40-A17D-3AA57D4D7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7B8FB05F-B1CB-5E41-975D-CC5CC6E4B0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D5D739-96A0-3740-99B4-F99BC5BE4599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D818330F-39BA-074B-92EA-0223D525E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F1227AE-2FBF-4248-83A7-96A36295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8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B8874725-348F-044D-A073-CE4C55F93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A38CC3A9-ECAC-BE45-9E34-46F12256B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36A00C2D-D2DE-4F44-A43F-58AC273A2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59A89A95-303F-B941-9FD2-A48EE3A5D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7</a:t>
            </a: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6F96F8B9-F9CE-BA45-86A1-1166614D9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574CF830-1AFF-FF43-9483-2BCFE5885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2663D905-06E8-E745-AB03-C0AC4EBC9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9" name="Rectangle 11">
            <a:extLst>
              <a:ext uri="{FF2B5EF4-FFF2-40B4-BE49-F238E27FC236}">
                <a16:creationId xmlns:a16="http://schemas.microsoft.com/office/drawing/2014/main" id="{F4C17B2D-3921-3544-9806-0ED6CD944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2540" name="Rectangle 12">
            <a:extLst>
              <a:ext uri="{FF2B5EF4-FFF2-40B4-BE49-F238E27FC236}">
                <a16:creationId xmlns:a16="http://schemas.microsoft.com/office/drawing/2014/main" id="{E55F256B-CE79-6944-8877-A0879538C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41" name="Rectangle 13">
            <a:extLst>
              <a:ext uri="{FF2B5EF4-FFF2-40B4-BE49-F238E27FC236}">
                <a16:creationId xmlns:a16="http://schemas.microsoft.com/office/drawing/2014/main" id="{28EDD9B4-9C07-7946-9483-147090CDC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42" name="Rectangle 14">
            <a:extLst>
              <a:ext uri="{FF2B5EF4-FFF2-40B4-BE49-F238E27FC236}">
                <a16:creationId xmlns:a16="http://schemas.microsoft.com/office/drawing/2014/main" id="{D4A3969A-4642-1249-A854-DF4C9557BE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2543" name="Rectangle 15">
            <a:extLst>
              <a:ext uri="{FF2B5EF4-FFF2-40B4-BE49-F238E27FC236}">
                <a16:creationId xmlns:a16="http://schemas.microsoft.com/office/drawing/2014/main" id="{536DF2B2-16C5-494F-A846-F825E45893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E2D08149-1375-174E-9811-741A2A33DD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2161A-B82A-3040-9D89-805DA8840BCD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767D1FA1-3BF6-644F-8096-0F6BEB3EA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3884378-206D-9D40-B90F-859D797AB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9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55C47A60-3B51-1B45-99AB-44929E3A7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219D022F-DD2A-0443-AEFB-6DBF6C209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6CB7EF48-1181-904C-AC9D-51CE0425A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08D14C34-FB58-A549-800A-7912A7C97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8</a:t>
            </a:r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id="{4D256977-3FBC-C941-9A13-011115D75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C7EE74FB-EA5B-BB40-AB3E-E9876784C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6" name="Rectangle 10">
            <a:extLst>
              <a:ext uri="{FF2B5EF4-FFF2-40B4-BE49-F238E27FC236}">
                <a16:creationId xmlns:a16="http://schemas.microsoft.com/office/drawing/2014/main" id="{F5604342-C2D1-1F46-8FA9-ECAA2C5F4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7" name="Rectangle 11">
            <a:extLst>
              <a:ext uri="{FF2B5EF4-FFF2-40B4-BE49-F238E27FC236}">
                <a16:creationId xmlns:a16="http://schemas.microsoft.com/office/drawing/2014/main" id="{36616619-07C3-DB48-A834-80F7360C5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4588" name="Rectangle 12">
            <a:extLst>
              <a:ext uri="{FF2B5EF4-FFF2-40B4-BE49-F238E27FC236}">
                <a16:creationId xmlns:a16="http://schemas.microsoft.com/office/drawing/2014/main" id="{055892B4-F19D-3447-A6CE-16E4279A7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B327DD99-7150-DC49-98AF-80C9D7BE3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0" name="Rectangle 14">
            <a:extLst>
              <a:ext uri="{FF2B5EF4-FFF2-40B4-BE49-F238E27FC236}">
                <a16:creationId xmlns:a16="http://schemas.microsoft.com/office/drawing/2014/main" id="{6263AE2E-2239-8F46-9955-7050DF73D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4591" name="Rectangle 15">
            <a:extLst>
              <a:ext uri="{FF2B5EF4-FFF2-40B4-BE49-F238E27FC236}">
                <a16:creationId xmlns:a16="http://schemas.microsoft.com/office/drawing/2014/main" id="{5F357D68-1393-884E-8DBC-C79DC8428F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4BBBDE18-411A-5443-835F-4DC73AC5E6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3DD8A2-A436-F64C-B953-DE278B5ED416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5FBBAF0C-4075-6C4C-BC37-AE0C8357D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7938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077D327-7012-404B-A966-1F5FC3760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5850"/>
            <a:ext cx="29702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10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B06C4E87-F2A9-A84B-886A-AD7EECC41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5850"/>
            <a:ext cx="29702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E52F2348-C1A8-9142-9CFA-CE788B9E6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79E01E94-DD70-BB41-BB20-36FC75293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763"/>
            <a:ext cx="29702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6D3DBA6C-5902-4B46-80F0-545C7E06B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4263"/>
            <a:ext cx="2970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9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069CE246-5A57-5940-9FAF-2645E90A2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4263"/>
            <a:ext cx="2970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114C7BDD-258A-CE40-A51A-DB2B1C1CE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02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509F081B-9008-CE4B-A6C6-76971A0C7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75"/>
            <a:ext cx="29702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5CCE6A07-0AB6-F44E-86DA-4AF5AE8F9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8702675"/>
            <a:ext cx="297021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1BD89396-A9C5-BC4E-BA6E-B8BE3E72C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02675"/>
            <a:ext cx="297021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E4137608-2C38-4D49-B213-AAC58C585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702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E5417E5E-C4EC-BC47-A3D8-E7AE0A7527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6004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AE5C02B8-4ACF-784C-B6BD-6AEB746A84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10D567-784C-F646-85B8-F9280E0E1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C76EA3-E737-0D46-8EE7-9E64ED2B1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0C53E1-0F72-524D-8E11-6EAE24BE7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613AF7-E5AD-AA4C-B092-A083718A4A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7BA62-AB8C-9845-BA5A-9B2A56583DE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3569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2E070-22AB-4146-80AF-598DF817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6102B9-3745-374B-9847-114960E23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8409F3-F4E4-F443-883A-F8EB13C1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07C49E-6B9B-F847-AEAA-9809F2F4AB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045AB7-0488-5E4D-A9B9-CFAEF2144CC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99924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0220791-5D78-B647-8593-B204A9E18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6F7381-F7D9-4548-B750-CBD55C589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41959D-DDD0-A640-9544-15511027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EA42173-D27F-6542-9DD2-386285AD9B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35FD95-8119-C342-A070-D700335690D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69797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4F1F9F-5E46-6447-B807-FBC60643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A95339-1008-0349-AAFC-32D919A39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6A418B-3531-544C-8981-CEC22D32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3254C6-EC67-C549-8CBC-5B5A51AF6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4D61A0-9680-8542-BE89-BE4F74A30A5D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5348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BED183-11C5-B747-8D75-E3949892C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570827-A419-CA42-9235-735C80102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EC0571-1662-DD4F-8875-B09E82E0D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8C8DD1-FEB0-5A42-8442-3E6ADA575A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E87817-C5C9-394D-B19B-72EAC46B6BB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09483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28A76-E8AA-DC40-A52E-FDB3DEBE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C3C9E0-8FE0-9246-A30E-5AD9BDEC9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514860-5F7C-A142-B21D-0198E017E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1633D3-43DD-764D-9190-A97D58291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685037-D8A7-DF4F-AB09-C4DAB9B359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40D78E-0F12-DE47-B938-5162029570E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7596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615D89-6713-4B43-9300-63726372F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3CA582-65B1-B44A-ADFD-36E059756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858CDB-1CB3-3C42-8522-D4F53A9B2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75B40C-80AA-3343-A064-6B0B9C410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09A4E5-CDC8-3343-822D-448281E72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468083C-DBDD-3D46-9440-5DF03222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32EA6496-9FC6-9247-8AC2-5A5A5CFD94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2C51F7-C3EA-E44B-BE1B-2FD66942B9C3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54322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235E1-7F0E-0D43-94DF-49F4A56DC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C2BDB39-F8E4-1747-A31F-7CD39DEE2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11705BC-E942-5F49-8DF9-99C942954B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B2FB70-E5E6-8544-B93E-066491A2B4B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591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3C06B8-10A4-5546-B12C-C7CC828F4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FF9C043-B645-F649-B386-84E455AF20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3B5DBF-E256-E249-AB50-0427D1658041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97026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5F2C1-66DA-E848-A9D3-B8D87C7F2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23A1C3-7DF9-8143-941C-BD1E9B8D8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CE8ECB6-A336-4544-B477-0D0450415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A19667E-8C69-154C-B610-AEAD24925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44774D-896A-EE43-94D9-A62B77D236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15CC35-87B4-1C4E-81CB-9C2DF7864579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98182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A1A16-63EE-D742-97F3-09E652116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79F05DA-A38C-5D45-B398-480B9BB20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EB6CE0-FAF1-4C4A-BE48-F98E0E232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EAC16B-153D-894A-8A6F-DE5F85875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89E067-ADD2-D64B-9531-EC8DFA43B3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D9C177-CBC0-2F43-9A77-28289A94E89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0136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BC71AD6E-C341-D94F-9BE9-A6F2F278D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9D75AF18-3638-814B-B6E4-75303C9C0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965428-57D3-6B41-AB15-A9B323726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5A8089A-4BE8-1649-B365-F0EB0C5D43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 altLang="de-DE"/>
              <a:t>31.05.2001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117E23AC-FCBF-EB48-B702-9BD1A97B4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8ED4E29-347C-624F-8236-FC9FC30C86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3739191-F1BD-1143-B298-671B052D51A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7EBAF80A-9CCE-4F4B-A2BD-C4C1D2C7A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D859798F-0D54-FD43-ADCB-5F8E15327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EF60DB58-1FB6-634B-A137-332521AFB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4030AEFF-D8D5-944D-9107-7682C1A507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75D85-3AB0-FE4A-A2AF-76D64117E619}" type="slidenum">
              <a:rPr lang="en-US" altLang="de-DE"/>
              <a:pPr/>
              <a:t>1</a:t>
            </a:fld>
            <a:endParaRPr lang="en-US" altLang="de-DE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E5B2259-F087-E74C-8A87-87937AFA7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D4C1087-5EBD-C047-AAB5-6CC03CF4F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630DF0F-701E-6E4D-91AD-8D3CBD6DB7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971800"/>
            <a:ext cx="77724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br>
              <a:rPr lang="de-DE" altLang="de-DE" sz="4000"/>
            </a:br>
            <a:r>
              <a:rPr lang="de-DE" altLang="de-DE" sz="4000" i="1"/>
              <a:t>2002</a:t>
            </a:r>
            <a:endParaRPr lang="de-DE" altLang="de-DE" sz="4000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F44C202-948A-6640-B207-87B26F7C4F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 marL="342900" indent="-342900"/>
            <a:r>
              <a:rPr lang="de-DE" altLang="de-DE" sz="3200"/>
              <a:t>Prof. Dr. Detlef Müller-Böling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44F42C6-3663-A14E-B490-0B1CB006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0" y="5030788"/>
            <a:ext cx="49799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 Centrum für Hochschulentwicklung</a:t>
            </a:r>
          </a:p>
        </p:txBody>
      </p:sp>
      <p:pic>
        <p:nvPicPr>
          <p:cNvPr id="5127" name="Picture 7">
            <a:extLst>
              <a:ext uri="{FF2B5EF4-FFF2-40B4-BE49-F238E27FC236}">
                <a16:creationId xmlns:a16="http://schemas.microsoft.com/office/drawing/2014/main" id="{F79DACE4-BCFA-DC42-AC22-CC5A77640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95400"/>
            <a:ext cx="5105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8B471912-FD70-694D-9624-D238622D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740F6B57-BE8A-CD47-83FC-4008F3D3C7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5DC38-A5DE-F644-B858-441268140ECF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4DA8C69-1B6F-D04F-AA97-4837C70EE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5EF33C7-98EE-1146-9149-D1289E06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7FD45052-A260-DA4F-8C17-15F5B789E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503ADD86-C605-B745-82CB-7B6CA7D33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6DFBCC24-DB42-9543-BC42-D988793F5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DBE1E1A0-B4A6-CB4A-B688-C561442C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3ED11DF5-2B27-2C4C-9C88-761986994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Fakultätentag / Fachbereichstag</a:t>
            </a:r>
          </a:p>
          <a:p>
            <a:r>
              <a:rPr lang="de-DE" altLang="de-DE"/>
              <a:t>Fachgesellschaften</a:t>
            </a: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C4CCFF6A-145F-BC43-BAEA-6B7024F13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E382D179-475D-0346-A394-BBE153519C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Methodik: Sachverstand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AC64CD66-5CC9-2B4B-97EC-BE9B9A9E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5791E059-327B-3C40-A1EF-30ED9BC72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44B994-E4F2-A64C-ACBA-F72FAAE7EC5B}" type="slidenum">
              <a:rPr lang="en-US" altLang="de-DE"/>
              <a:pPr/>
              <a:t>11</a:t>
            </a:fld>
            <a:endParaRPr lang="en-US" altLang="de-DE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B6D84B32-64D2-EF43-9D4C-9B08F0699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C92417B-3E31-6344-9835-5D8F302A7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4322E67A-743A-C543-859E-70C609C12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AAD861A1-9EBD-484B-A7FB-0840F9438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64745CBA-350E-5C4C-B911-A0522286B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2BB10FC8-12BE-7F41-B89B-53E5EE09F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6AEC630F-56E5-BC41-B11A-09B4F4F17E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Fachbeirat:</a:t>
            </a:r>
          </a:p>
          <a:p>
            <a:pPr lvl="1"/>
            <a:r>
              <a:rPr lang="de-DE" altLang="de-DE" sz="2400"/>
              <a:t>Wirtschafts- und Sozialwissenschaftlicher Fakultätentag</a:t>
            </a:r>
          </a:p>
          <a:p>
            <a:pPr lvl="1"/>
            <a:r>
              <a:rPr lang="de-DE" altLang="de-DE" sz="2400"/>
              <a:t>Bundesarbeitsgemeinschaft der Dekaninnen und Dekane wirtschaftswiss. Fachbereiche an Fachhochschulen</a:t>
            </a:r>
          </a:p>
          <a:p>
            <a:pPr lvl="1"/>
            <a:r>
              <a:rPr lang="de-DE" altLang="de-DE" sz="2400"/>
              <a:t>Deutscher Juristenfakultätentag</a:t>
            </a:r>
          </a:p>
          <a:p>
            <a:pPr lvl="1"/>
            <a:r>
              <a:rPr lang="de-DE" altLang="de-DE" sz="2400"/>
              <a:t>Fachbereichstag Soziale Arbeit</a:t>
            </a:r>
          </a:p>
          <a:p>
            <a:pPr lvl="1"/>
            <a:r>
              <a:rPr lang="de-DE" altLang="de-DE" sz="2400"/>
              <a:t>Deutsche Gesellschaft für Soziologie </a:t>
            </a:r>
          </a:p>
          <a:p>
            <a:pPr lvl="1"/>
            <a:r>
              <a:rPr lang="de-DE" altLang="de-DE" sz="2400"/>
              <a:t>Deutsche Gesellschaft für Politikwissenschaft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3766874C-3992-164F-96FA-723436243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61" name="Rectangle 13">
            <a:extLst>
              <a:ext uri="{FF2B5EF4-FFF2-40B4-BE49-F238E27FC236}">
                <a16:creationId xmlns:a16="http://schemas.microsoft.com/office/drawing/2014/main" id="{26862F3B-3A01-094B-B9F5-E1B5BAE44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Methodik: Sachverstand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BB488455-5F3F-8847-A30A-13ACD3D9F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59DD897E-EE63-A244-84E1-C8E2249A2D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5052C3-8595-4543-847D-73178DEC12CF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ECA9888-0A83-A644-B4D7-083796C7C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3CFB58B-6506-8C43-A64E-8E994E155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8A705FE1-BD83-2D47-BDC6-8663ED794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80DB262-AD66-014C-9DC6-4B29E8B08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E8927696-8C11-B34D-853B-9F7FF6798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510534A3-CB25-9244-95E5-FAB091F7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FF90DD15-49A3-804B-8E9A-C94F1339A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Kein eindimensionales Ranking</a:t>
            </a:r>
          </a:p>
          <a:p>
            <a:pPr lvl="1"/>
            <a:r>
              <a:rPr lang="de-DE" altLang="de-DE"/>
              <a:t>Äpfel und Birnen nicht vermischen</a:t>
            </a:r>
          </a:p>
          <a:p>
            <a:r>
              <a:rPr lang="de-DE" altLang="de-DE"/>
              <a:t>Entscheidungsbereiche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42B50C0D-966E-1449-9641-76D3405D6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0" name="Rectangle 14">
            <a:extLst>
              <a:ext uri="{FF2B5EF4-FFF2-40B4-BE49-F238E27FC236}">
                <a16:creationId xmlns:a16="http://schemas.microsoft.com/office/drawing/2014/main" id="{E017AD8A-C686-014B-B35A-76CDE2AB1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Methodik: Vergleichsbereiche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umsplatzhalter 2">
            <a:extLst>
              <a:ext uri="{FF2B5EF4-FFF2-40B4-BE49-F238E27FC236}">
                <a16:creationId xmlns:a16="http://schemas.microsoft.com/office/drawing/2014/main" id="{AA8FF656-0AEF-6D48-A46F-A1DFAF0EE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21" name="Foliennummernplatzhalter 3">
            <a:extLst>
              <a:ext uri="{FF2B5EF4-FFF2-40B4-BE49-F238E27FC236}">
                <a16:creationId xmlns:a16="http://schemas.microsoft.com/office/drawing/2014/main" id="{21CFBAA5-A0CE-E841-8233-1F30A9802C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08D4BF-FD91-1245-A11D-3D9650EE4408}" type="slidenum">
              <a:rPr lang="en-US" altLang="de-DE"/>
              <a:pPr/>
              <a:t>13</a:t>
            </a:fld>
            <a:endParaRPr lang="en-US" altLang="de-DE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C7852255-970B-9642-B5D0-044948377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758B894-AF01-7C4C-9489-F2B43E285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5FFC43C5-93A3-D449-98EB-2BD199BD3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EB91E550-74B7-AB4F-92A6-8E5D09A5E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636F2BAB-0EE2-394F-82B6-7EFC36DC8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E1CCDC9E-D102-6E48-904A-344574819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D5D76BF4-DA5F-9A4D-B337-C7BF5AAB1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8" name="Rectangle 14">
            <a:extLst>
              <a:ext uri="{FF2B5EF4-FFF2-40B4-BE49-F238E27FC236}">
                <a16:creationId xmlns:a16="http://schemas.microsoft.com/office/drawing/2014/main" id="{C6F651CC-0771-3145-97A0-7662F98B6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500"/>
              <a:t> Methodik: </a:t>
            </a:r>
            <a:r>
              <a:rPr lang="de-DE" altLang="de-DE"/>
              <a:t>Entscheidungsbereiche</a:t>
            </a:r>
            <a:endParaRPr lang="de-DE" altLang="de-DE" sz="3500"/>
          </a:p>
        </p:txBody>
      </p:sp>
      <p:sp>
        <p:nvSpPr>
          <p:cNvPr id="31779" name="Rectangle 35">
            <a:extLst>
              <a:ext uri="{FF2B5EF4-FFF2-40B4-BE49-F238E27FC236}">
                <a16:creationId xmlns:a16="http://schemas.microsoft.com/office/drawing/2014/main" id="{F9DBA825-E13C-F943-8A92-1DF7BCF44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953000"/>
            <a:ext cx="1511300" cy="15113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Berufsbezug,</a:t>
            </a:r>
          </a:p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Arbeitsmarkt</a:t>
            </a:r>
          </a:p>
        </p:txBody>
      </p:sp>
      <p:sp>
        <p:nvSpPr>
          <p:cNvPr id="31780" name="Text Box 36">
            <a:extLst>
              <a:ext uri="{FF2B5EF4-FFF2-40B4-BE49-F238E27FC236}">
                <a16:creationId xmlns:a16="http://schemas.microsoft.com/office/drawing/2014/main" id="{EDEEFD38-B51C-5D42-A895-7AFB7C666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3600" b="1">
                <a:latin typeface="Arial" panose="020B0604020202020204" pitchFamily="34" charset="0"/>
              </a:rPr>
              <a:t>Entscheidungsmodell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31781" name="Rectangle 37">
            <a:extLst>
              <a:ext uri="{FF2B5EF4-FFF2-40B4-BE49-F238E27FC236}">
                <a16:creationId xmlns:a16="http://schemas.microsoft.com/office/drawing/2014/main" id="{C254D572-1452-814A-B153-9D296FBB3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905000"/>
            <a:ext cx="1511300" cy="15113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Studienort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und Hochschule</a:t>
            </a:r>
            <a:endParaRPr lang="de-DE" altLang="de-DE"/>
          </a:p>
        </p:txBody>
      </p:sp>
      <p:sp>
        <p:nvSpPr>
          <p:cNvPr id="31782" name="Rectangle 38">
            <a:extLst>
              <a:ext uri="{FF2B5EF4-FFF2-40B4-BE49-F238E27FC236}">
                <a16:creationId xmlns:a16="http://schemas.microsoft.com/office/drawing/2014/main" id="{54C4FE9C-1439-4746-9AA0-84AC3209D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05000"/>
            <a:ext cx="1511300" cy="15113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Studierende</a:t>
            </a:r>
          </a:p>
        </p:txBody>
      </p:sp>
      <p:sp>
        <p:nvSpPr>
          <p:cNvPr id="31783" name="Rectangle 39">
            <a:extLst>
              <a:ext uri="{FF2B5EF4-FFF2-40B4-BE49-F238E27FC236}">
                <a16:creationId xmlns:a16="http://schemas.microsoft.com/office/drawing/2014/main" id="{385F0109-10B4-B843-9A93-D7A96E734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05000"/>
            <a:ext cx="1511300" cy="15113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Studien-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ergebnis</a:t>
            </a:r>
            <a:endParaRPr lang="de-DE" altLang="de-DE"/>
          </a:p>
        </p:txBody>
      </p:sp>
      <p:sp>
        <p:nvSpPr>
          <p:cNvPr id="31784" name="Rectangle 40">
            <a:extLst>
              <a:ext uri="{FF2B5EF4-FFF2-40B4-BE49-F238E27FC236}">
                <a16:creationId xmlns:a16="http://schemas.microsoft.com/office/drawing/2014/main" id="{CC84BCAB-20FC-2646-929C-E01AAD9CB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429000"/>
            <a:ext cx="1511300" cy="15113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Studium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und Lehre</a:t>
            </a:r>
          </a:p>
        </p:txBody>
      </p:sp>
      <p:sp>
        <p:nvSpPr>
          <p:cNvPr id="31785" name="Rectangle 41">
            <a:extLst>
              <a:ext uri="{FF2B5EF4-FFF2-40B4-BE49-F238E27FC236}">
                <a16:creationId xmlns:a16="http://schemas.microsoft.com/office/drawing/2014/main" id="{B7110C4D-833D-B743-9B18-A078E15E7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429000"/>
            <a:ext cx="1511300" cy="15113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Ausstattung</a:t>
            </a:r>
          </a:p>
        </p:txBody>
      </p:sp>
      <p:sp>
        <p:nvSpPr>
          <p:cNvPr id="31786" name="Rectangle 42">
            <a:extLst>
              <a:ext uri="{FF2B5EF4-FFF2-40B4-BE49-F238E27FC236}">
                <a16:creationId xmlns:a16="http://schemas.microsoft.com/office/drawing/2014/main" id="{CFCCB673-B824-E94A-B1DF-F61D9BEFC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1511300" cy="1511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31787" name="Rectangle 43">
            <a:extLst>
              <a:ext uri="{FF2B5EF4-FFF2-40B4-BE49-F238E27FC236}">
                <a16:creationId xmlns:a16="http://schemas.microsoft.com/office/drawing/2014/main" id="{01333D02-3A1D-5A4F-9316-72A9535F3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953000"/>
            <a:ext cx="1511300" cy="15113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Gesamturteile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(Studierende,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Professoren)</a:t>
            </a:r>
          </a:p>
        </p:txBody>
      </p:sp>
      <p:sp>
        <p:nvSpPr>
          <p:cNvPr id="31788" name="Rectangle 44">
            <a:extLst>
              <a:ext uri="{FF2B5EF4-FFF2-40B4-BE49-F238E27FC236}">
                <a16:creationId xmlns:a16="http://schemas.microsoft.com/office/drawing/2014/main" id="{6AC4AEB9-9C91-084B-AA61-7F6CC448B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429000"/>
            <a:ext cx="1511300" cy="1511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Internationale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Ausrichtung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58F42ACC-8826-1E42-A499-3EB95EA0E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BE5410B9-C5E8-5A47-83D1-B2D6230ABD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F7D107-A8CC-944E-AF1F-EFCC2324DE27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BFE926E0-5930-9A4E-A6D6-C4E2D5171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5C08293-DF9E-FA43-8434-EC0544D44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53DB32A9-DEF2-3C45-880A-60449DD06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1801BE37-75F1-E342-BFB6-DF66CA6F9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980006CC-85C6-E340-A772-D2BCE84A9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F7E62C3D-E2DE-A241-B06D-B5C579461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271944E7-2B24-644B-9EC0-6C6D797AB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Dokumentenanalyse</a:t>
            </a:r>
          </a:p>
          <a:p>
            <a:r>
              <a:rPr lang="de-DE" altLang="de-DE"/>
              <a:t>Fachbereichs- / Hochschulbefragung</a:t>
            </a:r>
          </a:p>
          <a:p>
            <a:r>
              <a:rPr lang="de-DE" altLang="de-DE"/>
              <a:t>Hochschullehrerbefragung</a:t>
            </a:r>
          </a:p>
          <a:p>
            <a:r>
              <a:rPr lang="de-DE" altLang="de-DE"/>
              <a:t>Studierendenbefragung</a:t>
            </a:r>
          </a:p>
          <a:p>
            <a:r>
              <a:rPr lang="de-DE" altLang="de-DE"/>
              <a:t>Bibliometrie</a:t>
            </a:r>
          </a:p>
          <a:p>
            <a:r>
              <a:rPr lang="de-DE" altLang="de-DE"/>
              <a:t>Patentanalyse</a:t>
            </a:r>
          </a:p>
        </p:txBody>
      </p:sp>
      <p:sp>
        <p:nvSpPr>
          <p:cNvPr id="33802" name="Rectangle 10">
            <a:extLst>
              <a:ext uri="{FF2B5EF4-FFF2-40B4-BE49-F238E27FC236}">
                <a16:creationId xmlns:a16="http://schemas.microsoft.com/office/drawing/2014/main" id="{6360069C-634D-3E47-A52F-8C9EEDFB4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4" name="Rectangle 12">
            <a:extLst>
              <a:ext uri="{FF2B5EF4-FFF2-40B4-BE49-F238E27FC236}">
                <a16:creationId xmlns:a16="http://schemas.microsoft.com/office/drawing/2014/main" id="{15DEC4F3-349C-5941-995C-AB4CA65A3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Methodik: Datensammlung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73038343-2A34-1E41-B85B-27E3CE6F6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B0667079-0B48-F44A-9C22-5F7B6676EC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932F3-254F-3649-B9F8-0374D6286D29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A44A8EE7-1DE5-9A41-A51A-9562D086E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0296922-74FE-BA47-A5D6-D6E4507C1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71C5C455-5DA2-9D46-9B58-8BC63C18D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93B9A8F3-13AD-B649-ADA8-14FC7F842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3BAFF3A2-18F5-0648-87C1-1B0831543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16350EE2-70FE-1C48-9E46-C2ABCCBBC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50" name="Rectangle 10">
            <a:extLst>
              <a:ext uri="{FF2B5EF4-FFF2-40B4-BE49-F238E27FC236}">
                <a16:creationId xmlns:a16="http://schemas.microsoft.com/office/drawing/2014/main" id="{173186E0-C7BF-C549-A0E0-73C450EB6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53" name="Rectangle 13">
            <a:extLst>
              <a:ext uri="{FF2B5EF4-FFF2-40B4-BE49-F238E27FC236}">
                <a16:creationId xmlns:a16="http://schemas.microsoft.com/office/drawing/2014/main" id="{B5626437-4D2D-1A43-B484-99072E0BB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 Methodik: Datensammlung 2001</a:t>
            </a:r>
          </a:p>
        </p:txBody>
      </p:sp>
      <p:sp>
        <p:nvSpPr>
          <p:cNvPr id="35854" name="Rectangle 14">
            <a:extLst>
              <a:ext uri="{FF2B5EF4-FFF2-40B4-BE49-F238E27FC236}">
                <a16:creationId xmlns:a16="http://schemas.microsoft.com/office/drawing/2014/main" id="{A243B09C-98C8-8540-AB66-A9EF9FDFD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b="1"/>
              <a:t>Mitwirkung der Fakultäten/Fachbereiche</a:t>
            </a:r>
            <a:endParaRPr lang="de-DE" altLang="de-DE"/>
          </a:p>
          <a:p>
            <a:pPr lvl="1"/>
            <a:r>
              <a:rPr lang="de-DE" altLang="de-DE" sz="2400"/>
              <a:t>Angabe der Namen der am Fachgebiet tätigen</a:t>
            </a:r>
            <a:br>
              <a:rPr lang="de-DE" altLang="de-DE" sz="2400"/>
            </a:br>
            <a:r>
              <a:rPr lang="de-DE" altLang="de-DE" sz="2400"/>
              <a:t>Professoren als Basis für die Professorenbefragung </a:t>
            </a:r>
            <a:br>
              <a:rPr lang="de-DE" altLang="de-DE" sz="2400"/>
            </a:br>
            <a:r>
              <a:rPr lang="de-DE" altLang="de-DE" sz="2400"/>
              <a:t>und die bibliometrische Analyse</a:t>
            </a:r>
            <a:endParaRPr lang="de-DE" altLang="de-DE"/>
          </a:p>
          <a:p>
            <a:pPr lvl="2"/>
            <a:r>
              <a:rPr lang="de-DE" altLang="de-DE"/>
              <a:t>Termin: Mai 2001</a:t>
            </a:r>
          </a:p>
          <a:p>
            <a:pPr lvl="1"/>
            <a:r>
              <a:rPr lang="de-DE" altLang="de-DE" sz="2400"/>
              <a:t>schriftliche Befragung zur Erhebung fachbereichs-spezifischer Daten </a:t>
            </a:r>
          </a:p>
          <a:p>
            <a:pPr lvl="2"/>
            <a:r>
              <a:rPr lang="de-DE" altLang="de-DE"/>
              <a:t>Termin: Juni 2001, </a:t>
            </a:r>
            <a:br>
              <a:rPr lang="de-DE" altLang="de-DE"/>
            </a:br>
            <a:r>
              <a:rPr lang="de-DE" altLang="de-DE"/>
              <a:t> Datenrückkopplung: September 2001</a:t>
            </a:r>
          </a:p>
          <a:p>
            <a:pPr lvl="1"/>
            <a:r>
              <a:rPr lang="de-DE" altLang="de-DE" sz="2400"/>
              <a:t>Überprüfung einer Publikationsliste als Basis für die bibliometrische Analyse</a:t>
            </a:r>
            <a:endParaRPr lang="de-DE" altLang="de-DE"/>
          </a:p>
          <a:p>
            <a:pPr lvl="2"/>
            <a:r>
              <a:rPr lang="de-DE" altLang="de-DE"/>
              <a:t>Termin: September 2001</a:t>
            </a:r>
          </a:p>
          <a:p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4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A3CB1962-D05E-A841-A40C-1A9654619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493BFB51-EB65-FD41-8BC0-7634A174C4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7CB2CF-3980-1F4C-A0FB-9043163FDDFD}" type="slidenum">
              <a:rPr lang="en-US" altLang="de-DE"/>
              <a:pPr/>
              <a:t>16</a:t>
            </a:fld>
            <a:endParaRPr lang="en-US" altLang="de-DE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51624642-7CE4-894F-8FFD-76CDADD86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A0DDAF3-55F3-DB44-8840-D08550E13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1554005E-FB6F-F04D-B147-1E5AE898A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3DBD1AA6-888F-6D4D-8077-CBBFC2217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C5C0ADCC-769F-6646-A5E0-C82C4D355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BDF9E4DD-0A57-1A46-A7D4-1DC46E637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8" name="Rectangle 10">
            <a:extLst>
              <a:ext uri="{FF2B5EF4-FFF2-40B4-BE49-F238E27FC236}">
                <a16:creationId xmlns:a16="http://schemas.microsoft.com/office/drawing/2014/main" id="{B3B2347A-1884-D545-B15F-9D1C1E449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1" name="Rectangle 13">
            <a:extLst>
              <a:ext uri="{FF2B5EF4-FFF2-40B4-BE49-F238E27FC236}">
                <a16:creationId xmlns:a16="http://schemas.microsoft.com/office/drawing/2014/main" id="{17F3B3C0-DEFE-BB44-B9CA-C0E055FBA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 Methodik: Datensammlung 2001</a:t>
            </a:r>
          </a:p>
        </p:txBody>
      </p:sp>
      <p:sp>
        <p:nvSpPr>
          <p:cNvPr id="37902" name="Rectangle 14">
            <a:extLst>
              <a:ext uri="{FF2B5EF4-FFF2-40B4-BE49-F238E27FC236}">
                <a16:creationId xmlns:a16="http://schemas.microsoft.com/office/drawing/2014/main" id="{D0C19897-B36D-0F4E-898B-CEA6B742F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pitchFamily="2" charset="2"/>
              <a:buNone/>
            </a:pPr>
            <a:endParaRPr lang="de-DE" altLang="de-DE"/>
          </a:p>
          <a:p>
            <a:pPr>
              <a:buFont typeface="Webdings" pitchFamily="2" charset="2"/>
              <a:buNone/>
            </a:pPr>
            <a:r>
              <a:rPr lang="de-DE" altLang="de-DE" sz="3600" b="1"/>
              <a:t>Mitwirkung der Professoren:</a:t>
            </a:r>
            <a:endParaRPr lang="de-DE" altLang="de-DE" b="1"/>
          </a:p>
          <a:p>
            <a:r>
              <a:rPr lang="de-DE" altLang="de-DE"/>
              <a:t>schriftliche Befragung aller Professoren der untersuchten Studiengänge </a:t>
            </a:r>
            <a:br>
              <a:rPr lang="de-DE" altLang="de-DE"/>
            </a:br>
            <a:r>
              <a:rPr lang="de-DE" altLang="de-DE"/>
              <a:t>(ohne Honorarprofessoren)</a:t>
            </a:r>
          </a:p>
          <a:p>
            <a:pPr lvl="1"/>
            <a:r>
              <a:rPr lang="de-DE" altLang="de-DE"/>
              <a:t>Termin: Juni 2001</a:t>
            </a:r>
          </a:p>
          <a:p>
            <a:endParaRPr lang="de-DE" altLang="de-DE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C29353BD-C46B-644F-8C78-7E6DE9A13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1265D357-64D5-D249-8B24-900452B594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6C61DE-EF8C-4945-BF1A-57E07B120514}" type="slidenum">
              <a:rPr lang="en-US" altLang="de-DE"/>
              <a:pPr/>
              <a:t>17</a:t>
            </a:fld>
            <a:endParaRPr lang="en-US" altLang="de-DE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6AE7980-4015-814F-AC20-151BCC76C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12649746-3C34-014A-A63E-A3991C52D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F38F918E-F5DB-7D47-8B0F-10D3D8DF9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0D115599-58E1-E149-AE21-EEBCE4FA0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A12219C9-C745-FF40-8854-0F0761CD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FA8879F2-D457-8E4B-9817-8755B438B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6" name="Rectangle 10">
            <a:extLst>
              <a:ext uri="{FF2B5EF4-FFF2-40B4-BE49-F238E27FC236}">
                <a16:creationId xmlns:a16="http://schemas.microsoft.com/office/drawing/2014/main" id="{133FAB89-55B4-5F4B-8722-FE81EAD1F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1" name="Rectangle 15">
            <a:extLst>
              <a:ext uri="{FF2B5EF4-FFF2-40B4-BE49-F238E27FC236}">
                <a16:creationId xmlns:a16="http://schemas.microsoft.com/office/drawing/2014/main" id="{90B9366C-A217-2849-9096-139900442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 Methodik: Datensammlung 2001</a:t>
            </a:r>
          </a:p>
        </p:txBody>
      </p:sp>
      <p:sp>
        <p:nvSpPr>
          <p:cNvPr id="39952" name="Rectangle 16">
            <a:extLst>
              <a:ext uri="{FF2B5EF4-FFF2-40B4-BE49-F238E27FC236}">
                <a16:creationId xmlns:a16="http://schemas.microsoft.com/office/drawing/2014/main" id="{C53CBC5F-D828-5249-88DB-64066EAB71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pitchFamily="2" charset="2"/>
              <a:buNone/>
            </a:pPr>
            <a:endParaRPr lang="de-DE" altLang="de-DE" sz="3600"/>
          </a:p>
          <a:p>
            <a:pPr>
              <a:buFont typeface="Webdings" pitchFamily="2" charset="2"/>
              <a:buNone/>
            </a:pPr>
            <a:r>
              <a:rPr lang="de-DE" altLang="de-DE" sz="3600" b="1"/>
              <a:t>Mitwirkung der Studierenden:</a:t>
            </a:r>
          </a:p>
          <a:p>
            <a:r>
              <a:rPr lang="de-DE" altLang="de-DE"/>
              <a:t>schriftliche Befragung von Studierenden</a:t>
            </a:r>
          </a:p>
          <a:p>
            <a:pPr lvl="1"/>
            <a:r>
              <a:rPr lang="de-DE" altLang="de-DE"/>
              <a:t>Termin: September / Oktober 2001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5D941895-0B26-6545-AC92-BD7FC0831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944BF465-F8C9-2948-ACE7-0910482B53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4FFBAD-8800-FB46-BF2F-838E657D2E72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81C11B6F-EC63-B048-9F5E-3A4202FB1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612C52D3-2A69-764F-953F-91155724C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F529E07D-8C02-AD4C-92D2-402F946F0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EE800BD8-8458-8A42-A8B6-49628CB99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2EB2BBBC-D442-A144-B747-6010CCC48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2EDC02C3-F3E6-FA4A-9E4A-39CAE054C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4" name="Rectangle 10">
            <a:extLst>
              <a:ext uri="{FF2B5EF4-FFF2-40B4-BE49-F238E27FC236}">
                <a16:creationId xmlns:a16="http://schemas.microsoft.com/office/drawing/2014/main" id="{4B9417AE-CA0B-2D4D-A08D-8B9B134AE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7" name="Rectangle 13">
            <a:extLst>
              <a:ext uri="{FF2B5EF4-FFF2-40B4-BE49-F238E27FC236}">
                <a16:creationId xmlns:a16="http://schemas.microsoft.com/office/drawing/2014/main" id="{8FB7FDA7-B978-C24D-A9C4-EADA6DA052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Methodik: Datensammlung 2001</a:t>
            </a:r>
          </a:p>
        </p:txBody>
      </p:sp>
      <p:sp>
        <p:nvSpPr>
          <p:cNvPr id="41998" name="Rectangle 14">
            <a:extLst>
              <a:ext uri="{FF2B5EF4-FFF2-40B4-BE49-F238E27FC236}">
                <a16:creationId xmlns:a16="http://schemas.microsoft.com/office/drawing/2014/main" id="{8733DE86-E9F4-7548-B671-04699067E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9051925" cy="4800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3600" b="1"/>
              <a:t>Mitwirkung der Hochschulverwaltungen:</a:t>
            </a:r>
            <a:endParaRPr lang="de-DE" altLang="de-DE" sz="3600"/>
          </a:p>
          <a:p>
            <a:r>
              <a:rPr lang="de-DE" altLang="de-DE"/>
              <a:t>Bereitstellung von zentral verfügbaren</a:t>
            </a:r>
            <a:br>
              <a:rPr lang="de-DE" altLang="de-DE"/>
            </a:br>
            <a:r>
              <a:rPr lang="de-DE" altLang="de-DE"/>
              <a:t> Daten als Ergänzung zur  </a:t>
            </a:r>
            <a:br>
              <a:rPr lang="de-DE" altLang="de-DE"/>
            </a:br>
            <a:r>
              <a:rPr lang="de-DE" altLang="de-DE"/>
              <a:t> Fachbereichsbefragung</a:t>
            </a:r>
          </a:p>
          <a:p>
            <a:r>
              <a:rPr lang="de-DE" altLang="de-DE"/>
              <a:t>Selektion der Anschriften von Studierenden </a:t>
            </a:r>
            <a:br>
              <a:rPr lang="de-DE" altLang="de-DE"/>
            </a:br>
            <a:r>
              <a:rPr lang="de-DE" altLang="de-DE"/>
              <a:t> für die Studierendenbefragung </a:t>
            </a:r>
          </a:p>
          <a:p>
            <a:r>
              <a:rPr lang="de-DE" altLang="de-DE"/>
              <a:t>Aussendung der Studierendenbefragung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5585E72C-2253-D749-9D53-F60AB72CB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D2DA1709-A246-1646-8302-648AA418D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4C465F-9D1B-9449-9020-932B10F674DE}" type="slidenum">
              <a:rPr lang="en-US" altLang="de-DE"/>
              <a:pPr/>
              <a:t>19</a:t>
            </a:fld>
            <a:endParaRPr lang="en-US" altLang="de-DE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6A189C53-ECC4-7D44-A810-1E5A2F16C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7C0E8FF-DA3F-9848-ABB1-A29CD4BF6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3306E12B-FB77-FA41-8E76-E592F9FFD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337E9D4C-BB06-0241-B77F-2BBA4CFCE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50BAD9B6-43E0-454D-A70C-0239490D4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7FD9EC2F-E149-D445-B67E-A01ACBD05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2" name="Rectangle 10">
            <a:extLst>
              <a:ext uri="{FF2B5EF4-FFF2-40B4-BE49-F238E27FC236}">
                <a16:creationId xmlns:a16="http://schemas.microsoft.com/office/drawing/2014/main" id="{E96D7D1D-596A-A945-8C34-22B9C04DD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5" name="Rectangle 13">
            <a:extLst>
              <a:ext uri="{FF2B5EF4-FFF2-40B4-BE49-F238E27FC236}">
                <a16:creationId xmlns:a16="http://schemas.microsoft.com/office/drawing/2014/main" id="{5EC0150B-1E4C-6B4A-84D1-B8F53F944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Methodik: Zusammenfassung</a:t>
            </a:r>
          </a:p>
        </p:txBody>
      </p:sp>
      <p:sp>
        <p:nvSpPr>
          <p:cNvPr id="44046" name="Rectangle 14">
            <a:extLst>
              <a:ext uri="{FF2B5EF4-FFF2-40B4-BE49-F238E27FC236}">
                <a16:creationId xmlns:a16="http://schemas.microsoft.com/office/drawing/2014/main" id="{82D8BE35-3A9E-3D44-A498-F37BFD56D5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Methodenmix</a:t>
            </a:r>
          </a:p>
          <a:p>
            <a:r>
              <a:rPr lang="de-DE" altLang="de-DE"/>
              <a:t>ergänzende und absichernde</a:t>
            </a:r>
            <a:br>
              <a:rPr lang="de-DE" altLang="de-DE"/>
            </a:br>
            <a:r>
              <a:rPr lang="de-DE" altLang="de-DE"/>
              <a:t>Datenerhebungsmethoden, z.B.</a:t>
            </a:r>
          </a:p>
          <a:p>
            <a:pPr lvl="2"/>
            <a:r>
              <a:rPr lang="de-DE" altLang="de-DE"/>
              <a:t>Forschung: “Professorentip” (Professoren), </a:t>
            </a:r>
            <a:br>
              <a:rPr lang="de-DE" altLang="de-DE"/>
            </a:br>
            <a:r>
              <a:rPr lang="de-DE" altLang="de-DE"/>
              <a:t> Drittmittel (Fachbereich), Publikationsaktivität </a:t>
            </a:r>
            <a:br>
              <a:rPr lang="de-DE" altLang="de-DE"/>
            </a:br>
            <a:r>
              <a:rPr lang="de-DE" altLang="de-DE"/>
              <a:t> (Bibliometrie)</a:t>
            </a:r>
          </a:p>
          <a:p>
            <a:r>
              <a:rPr lang="de-DE" altLang="de-DE"/>
              <a:t>Fakten und Einschätzungen, z.B. </a:t>
            </a:r>
          </a:p>
          <a:p>
            <a:pPr lvl="2"/>
            <a:r>
              <a:rPr lang="de-DE" altLang="de-DE"/>
              <a:t>Besonderheiten der Studienfächer (Fachbereich),</a:t>
            </a:r>
            <a:br>
              <a:rPr lang="de-DE" altLang="de-DE"/>
            </a:br>
            <a:r>
              <a:rPr lang="de-DE" altLang="de-DE"/>
              <a:t> Einschätzung der Breite des Lehrangebots</a:t>
            </a:r>
            <a:br>
              <a:rPr lang="de-DE" altLang="de-DE"/>
            </a:br>
            <a:r>
              <a:rPr lang="de-DE" altLang="de-DE"/>
              <a:t> (Studierende), Ausrichtung Studienangebot</a:t>
            </a:r>
            <a:br>
              <a:rPr lang="de-DE" altLang="de-DE"/>
            </a:br>
            <a:r>
              <a:rPr lang="de-DE" altLang="de-DE"/>
              <a:t> (Professoren)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38E8198E-2AE5-1F4E-A956-6312995AC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600B93C3-A981-1149-8907-ABCFA8611F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3C1C5D-CA33-D84F-B957-01EF31C60A8E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D9BF06DD-34DA-3D49-85F6-E651CA0DD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pic>
        <p:nvPicPr>
          <p:cNvPr id="57347" name="Picture 3">
            <a:extLst>
              <a:ext uri="{FF2B5EF4-FFF2-40B4-BE49-F238E27FC236}">
                <a16:creationId xmlns:a16="http://schemas.microsoft.com/office/drawing/2014/main" id="{E46C7CB3-B422-174E-AC82-3C7EF156A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4400" cy="160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sp>
        <p:nvSpPr>
          <p:cNvPr id="57349" name="Rectangle 5">
            <a:extLst>
              <a:ext uri="{FF2B5EF4-FFF2-40B4-BE49-F238E27FC236}">
                <a16:creationId xmlns:a16="http://schemas.microsoft.com/office/drawing/2014/main" id="{69D30CD9-A638-1D45-9221-EF4F7AE08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197485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000" b="1">
                <a:latin typeface="Arial" panose="020B0604020202020204" pitchFamily="34" charset="0"/>
              </a:rPr>
              <a:t>initiiert von HRK Anfang 90er Jahre</a:t>
            </a:r>
            <a:endParaRPr lang="de-DE" altLang="de-DE" sz="3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2BFE8172-DDBC-2241-87B9-643E5503E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299561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 b="1">
                <a:latin typeface="Arial" panose="020B0604020202020204" pitchFamily="34" charset="0"/>
              </a:rPr>
              <a:t>Gründungsauftrag für CHE</a:t>
            </a:r>
            <a:endParaRPr lang="de-DE" altLang="de-DE" sz="3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6C304883-969A-B647-A148-30CD1C3FE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40163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 b="1">
                <a:latin typeface="Arial" panose="020B0604020202020204" pitchFamily="34" charset="0"/>
              </a:rPr>
              <a:t>zuerst mit Stiftung Warentest</a:t>
            </a:r>
          </a:p>
        </p:txBody>
      </p:sp>
      <p:sp>
        <p:nvSpPr>
          <p:cNvPr id="57352" name="Rectangle 8">
            <a:extLst>
              <a:ext uri="{FF2B5EF4-FFF2-40B4-BE49-F238E27FC236}">
                <a16:creationId xmlns:a16="http://schemas.microsoft.com/office/drawing/2014/main" id="{15C8AEF6-7916-194E-8F0F-B816BD5C8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50387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 b="1">
                <a:latin typeface="Arial" panose="020B0604020202020204" pitchFamily="34" charset="0"/>
              </a:rPr>
              <a:t>seit 1998 mit Stern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nimBg="1" autoUpdateAnimBg="0"/>
      <p:bldP spid="57350" grpId="0" animBg="1" autoUpdateAnimBg="0"/>
      <p:bldP spid="57351" grpId="0" animBg="1" autoUpdateAnimBg="0"/>
      <p:bldP spid="57352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38FB748C-015A-E641-A71F-5260619B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924DD391-105B-A649-88EF-59A8663F21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EFAC08-AFDC-9341-9D7A-889DB894E403}" type="slidenum">
              <a:rPr lang="en-US" altLang="de-DE"/>
              <a:pPr/>
              <a:t>20</a:t>
            </a:fld>
            <a:endParaRPr lang="en-US" altLang="de-DE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0468F3E-B53D-B74F-9C7C-187ACD6AD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7DB6D9B-C00C-AE43-9EDD-D1A6D32EC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C56CCA10-DB67-0B48-99FC-1519F92C1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BBF4A72E-ACD0-C54F-96A5-DCB74CD48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325B426C-6922-2745-B691-C457FE556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9C28D796-F748-E64A-BA76-8466BB4E2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2FBBD8AB-BC73-9148-A3F4-0336BC5A4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93" name="Rectangle 13">
            <a:extLst>
              <a:ext uri="{FF2B5EF4-FFF2-40B4-BE49-F238E27FC236}">
                <a16:creationId xmlns:a16="http://schemas.microsoft.com/office/drawing/2014/main" id="{53BC21BB-1E3F-1E42-BB20-D47A08750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Methodik: Zusammenfassung</a:t>
            </a:r>
          </a:p>
        </p:txBody>
      </p:sp>
      <p:sp>
        <p:nvSpPr>
          <p:cNvPr id="46094" name="Rectangle 14">
            <a:extLst>
              <a:ext uri="{FF2B5EF4-FFF2-40B4-BE49-F238E27FC236}">
                <a16:creationId xmlns:a16="http://schemas.microsoft.com/office/drawing/2014/main" id="{E5ECB238-0286-634C-B2CD-0A83A4B7F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endParaRPr lang="de-DE" altLang="de-DE"/>
          </a:p>
          <a:p>
            <a:r>
              <a:rPr lang="de-DE" altLang="de-DE"/>
              <a:t>Validität und Reliabilität</a:t>
            </a:r>
          </a:p>
          <a:p>
            <a:pPr lvl="1"/>
            <a:r>
              <a:rPr lang="de-DE" altLang="de-DE"/>
              <a:t>nur wirklich belastbare Daten werden</a:t>
            </a:r>
            <a:br>
              <a:rPr lang="de-DE" altLang="de-DE"/>
            </a:br>
            <a:r>
              <a:rPr lang="de-DE" altLang="de-DE"/>
              <a:t> veröffentlicht!!!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186EAEFE-53AE-6F44-A096-6F2C19DA2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6134B569-D3D7-9B47-BB91-BA4CC5D0D3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14C5B-DCA4-D54F-85B7-77CE330CF9BB}" type="slidenum">
              <a:rPr lang="en-US" altLang="de-DE"/>
              <a:pPr/>
              <a:t>21</a:t>
            </a:fld>
            <a:endParaRPr lang="en-US" altLang="de-DE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3CE87123-7A86-1F4A-B200-1E19740F1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827E939-3F50-1140-AA8A-4323CDF65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C3372E76-D7CF-A442-9439-2CE80E70F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2FA2F33D-FBAB-E344-A5F0-D3CDCB4E3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346DEFD2-34E6-BC40-8AAF-F8659F0B8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3B403CD9-E69A-5C4C-873A-CBD9998C4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37" name="Rectangle 9">
            <a:extLst>
              <a:ext uri="{FF2B5EF4-FFF2-40B4-BE49-F238E27FC236}">
                <a16:creationId xmlns:a16="http://schemas.microsoft.com/office/drawing/2014/main" id="{C6F014FA-9459-1C48-AB1B-2FB4533A1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Sommersemester 2002</a:t>
            </a:r>
          </a:p>
          <a:p>
            <a:pPr lvl="1"/>
            <a:r>
              <a:rPr lang="de-DE" altLang="de-DE"/>
              <a:t>Infos zum Studium allgemein</a:t>
            </a:r>
          </a:p>
          <a:p>
            <a:pPr lvl="1"/>
            <a:r>
              <a:rPr lang="de-DE" altLang="de-DE"/>
              <a:t>Ranglisten verschiedener Kriterien</a:t>
            </a:r>
          </a:p>
          <a:p>
            <a:pPr lvl="1"/>
            <a:r>
              <a:rPr lang="de-DE" altLang="de-DE"/>
              <a:t>Persönliches Ranking</a:t>
            </a:r>
          </a:p>
          <a:p>
            <a:pPr lvl="1"/>
            <a:r>
              <a:rPr lang="de-DE" altLang="de-DE"/>
              <a:t>Studientipp</a:t>
            </a:r>
          </a:p>
          <a:p>
            <a:pPr lvl="1"/>
            <a:r>
              <a:rPr lang="de-DE" altLang="de-DE"/>
              <a:t>Charakterisierung des Hochschulortes und der</a:t>
            </a:r>
            <a:br>
              <a:rPr lang="de-DE" altLang="de-DE"/>
            </a:br>
            <a:r>
              <a:rPr lang="de-DE" altLang="de-DE"/>
              <a:t> Hochschule</a:t>
            </a:r>
          </a:p>
          <a:p>
            <a:pPr lvl="1"/>
            <a:r>
              <a:rPr lang="de-DE" altLang="de-DE"/>
              <a:t>Detaillierte Infos zu Studiengang / Fachbereich</a:t>
            </a:r>
            <a:br>
              <a:rPr lang="de-DE" altLang="de-DE"/>
            </a:br>
            <a:r>
              <a:rPr lang="de-DE" altLang="de-DE"/>
              <a:t> im Internet</a:t>
            </a:r>
          </a:p>
          <a:p>
            <a:pPr lvl="1"/>
            <a:endParaRPr lang="de-DE" altLang="de-DE"/>
          </a:p>
        </p:txBody>
      </p:sp>
      <p:sp>
        <p:nvSpPr>
          <p:cNvPr id="48138" name="Rectangle 10">
            <a:extLst>
              <a:ext uri="{FF2B5EF4-FFF2-40B4-BE49-F238E27FC236}">
                <a16:creationId xmlns:a16="http://schemas.microsoft.com/office/drawing/2014/main" id="{AD7F0E9A-76BE-DB4C-A94B-F526DB3F8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0" name="Rectangle 12">
            <a:extLst>
              <a:ext uri="{FF2B5EF4-FFF2-40B4-BE49-F238E27FC236}">
                <a16:creationId xmlns:a16="http://schemas.microsoft.com/office/drawing/2014/main" id="{BF8FAA4C-E414-6F4C-A557-934DA3879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Produkt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umsplatzhalter 2">
            <a:extLst>
              <a:ext uri="{FF2B5EF4-FFF2-40B4-BE49-F238E27FC236}">
                <a16:creationId xmlns:a16="http://schemas.microsoft.com/office/drawing/2014/main" id="{A626D341-CA7D-7246-9573-A9B929E89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EEF8E544-8BC2-6A4F-9F79-6B1FFE473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DB499C-93CB-8C4A-A2E7-E3DAF5D4F40C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F8ED1B65-15B2-F04F-AE2E-69CF93C46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4133059D-6B10-8649-BA43-2E4AEABE42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516813" cy="685800"/>
          </a:xfrm>
        </p:spPr>
        <p:txBody>
          <a:bodyPr/>
          <a:lstStyle/>
          <a:p>
            <a:r>
              <a:rPr lang="de-DE" altLang="de-DE"/>
              <a:t>Gerhard Casper - Stanford:</a:t>
            </a:r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F2B743B7-449D-3047-8B5A-0D1477B8E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958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Keine Einzelplätze,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sondern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„Michelinsterne“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AEF268A8-8595-5847-AEB1-06E50558D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5" y="44958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Ranggruppen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Spitze</a:t>
            </a:r>
            <a:r>
              <a:rPr lang="de-DE" altLang="de-DE" sz="2800" b="1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Mittel</a:t>
            </a:r>
            <a:r>
              <a:rPr lang="de-DE" altLang="de-DE" sz="2800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Schluss</a:t>
            </a:r>
            <a:endParaRPr lang="de-DE" altLang="de-DE" sz="2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3F640E29-6159-E74F-A9E2-F5883100D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/>
          <a:p>
            <a:endParaRPr lang="de-DE" altLang="de-DE"/>
          </a:p>
        </p:txBody>
      </p:sp>
      <p:sp>
        <p:nvSpPr>
          <p:cNvPr id="58376" name="Rectangle 8">
            <a:extLst>
              <a:ext uri="{FF2B5EF4-FFF2-40B4-BE49-F238E27FC236}">
                <a16:creationId xmlns:a16="http://schemas.microsoft.com/office/drawing/2014/main" id="{F928AC50-3D67-234E-A9B5-EA7B23AB8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2514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/>
          <a:p>
            <a:endParaRPr lang="de-DE" altLang="de-DE"/>
          </a:p>
        </p:txBody>
      </p:sp>
      <p:sp>
        <p:nvSpPr>
          <p:cNvPr id="58377" name="Rectangle 9">
            <a:extLst>
              <a:ext uri="{FF2B5EF4-FFF2-40B4-BE49-F238E27FC236}">
                <a16:creationId xmlns:a16="http://schemas.microsoft.com/office/drawing/2014/main" id="{B6948216-17F1-9C4C-839F-619EE75AA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/>
          <a:p>
            <a:endParaRPr lang="de-DE" altLang="de-DE"/>
          </a:p>
        </p:txBody>
      </p:sp>
      <p:sp>
        <p:nvSpPr>
          <p:cNvPr id="58378" name="Rectangle 10">
            <a:extLst>
              <a:ext uri="{FF2B5EF4-FFF2-40B4-BE49-F238E27FC236}">
                <a16:creationId xmlns:a16="http://schemas.microsoft.com/office/drawing/2014/main" id="{3CB8B186-8AEF-7A4B-82C1-3D428C1C3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00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/>
          <a:p>
            <a:endParaRPr lang="de-DE" altLang="de-DE"/>
          </a:p>
        </p:txBody>
      </p:sp>
      <p:sp>
        <p:nvSpPr>
          <p:cNvPr id="58379" name="Rectangle 11">
            <a:extLst>
              <a:ext uri="{FF2B5EF4-FFF2-40B4-BE49-F238E27FC236}">
                <a16:creationId xmlns:a16="http://schemas.microsoft.com/office/drawing/2014/main" id="{22B8FD4D-25A5-7545-B4E3-DB84DDCF8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07975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Forschung  &amp; Lehre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falsch</a:t>
            </a:r>
          </a:p>
        </p:txBody>
      </p:sp>
      <p:sp>
        <p:nvSpPr>
          <p:cNvPr id="58380" name="Rectangle 12">
            <a:extLst>
              <a:ext uri="{FF2B5EF4-FFF2-40B4-BE49-F238E27FC236}">
                <a16:creationId xmlns:a16="http://schemas.microsoft.com/office/drawing/2014/main" id="{F59BF819-5530-6248-84C3-C2CF27272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6637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Uni-Gesamtrankings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fragwürdig</a:t>
            </a:r>
            <a:endParaRPr lang="de-DE" altLang="de-DE">
              <a:solidFill>
                <a:schemeClr val="tx2"/>
              </a:solidFill>
            </a:endParaRPr>
          </a:p>
        </p:txBody>
      </p:sp>
      <p:sp>
        <p:nvSpPr>
          <p:cNvPr id="58381" name="Rectangle 13">
            <a:extLst>
              <a:ext uri="{FF2B5EF4-FFF2-40B4-BE49-F238E27FC236}">
                <a16:creationId xmlns:a16="http://schemas.microsoft.com/office/drawing/2014/main" id="{B1E503F1-F183-9B42-AB69-FC5616311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5" y="307975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multidimensionales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Ranking</a:t>
            </a:r>
          </a:p>
        </p:txBody>
      </p:sp>
      <p:sp>
        <p:nvSpPr>
          <p:cNvPr id="58382" name="Rectangle 14">
            <a:extLst>
              <a:ext uri="{FF2B5EF4-FFF2-40B4-BE49-F238E27FC236}">
                <a16:creationId xmlns:a16="http://schemas.microsoft.com/office/drawing/2014/main" id="{6CC51323-0989-4B4E-A2D0-6B61E10A5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5" y="16637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nur fachbezogen</a:t>
            </a:r>
          </a:p>
        </p:txBody>
      </p:sp>
      <p:sp>
        <p:nvSpPr>
          <p:cNvPr id="58383" name="Rectangle 15">
            <a:extLst>
              <a:ext uri="{FF2B5EF4-FFF2-40B4-BE49-F238E27FC236}">
                <a16:creationId xmlns:a16="http://schemas.microsoft.com/office/drawing/2014/main" id="{9DAFB1FE-4515-1F42-B9BD-83F0458AE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029200"/>
            <a:ext cx="279400" cy="2413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58384" name="Rectangle 16">
            <a:extLst>
              <a:ext uri="{FF2B5EF4-FFF2-40B4-BE49-F238E27FC236}">
                <a16:creationId xmlns:a16="http://schemas.microsoft.com/office/drawing/2014/main" id="{8372959F-75EC-2C4C-BDE1-0D0F5877B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029200"/>
            <a:ext cx="279400" cy="24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58385" name="Rectangle 17">
            <a:extLst>
              <a:ext uri="{FF2B5EF4-FFF2-40B4-BE49-F238E27FC236}">
                <a16:creationId xmlns:a16="http://schemas.microsoft.com/office/drawing/2014/main" id="{C7C1FE3C-9EBB-F94A-B67C-3B564427F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410200"/>
            <a:ext cx="279400" cy="2413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nimBg="1" autoUpdateAnimBg="0"/>
      <p:bldP spid="58374" grpId="0" animBg="1" autoUpdateAnimBg="0"/>
      <p:bldP spid="58375" grpId="0" autoUpdateAnimBg="0"/>
      <p:bldP spid="58376" grpId="0" autoUpdateAnimBg="0"/>
      <p:bldP spid="58377" grpId="0" autoUpdateAnimBg="0"/>
      <p:bldP spid="58378" grpId="0" autoUpdateAnimBg="0"/>
      <p:bldP spid="58379" grpId="0" animBg="1" autoUpdateAnimBg="0"/>
      <p:bldP spid="58380" grpId="0" animBg="1" autoUpdateAnimBg="0"/>
      <p:bldP spid="58381" grpId="0" animBg="1" autoUpdateAnimBg="0"/>
      <p:bldP spid="5838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0CCDE807-C4B6-3D47-8396-64E2C4D2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90FCB51C-AE45-BC47-B806-EBAC020E35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BBE367-B246-A540-BCC6-A6AA1F459BB8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60418" name="Text Box 2">
            <a:extLst>
              <a:ext uri="{FF2B5EF4-FFF2-40B4-BE49-F238E27FC236}">
                <a16:creationId xmlns:a16="http://schemas.microsoft.com/office/drawing/2014/main" id="{438ED8FC-23D3-7F44-90EB-DB824EB98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F3F0B7D6-3A6C-C348-8A8E-FCA73318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" y="1593850"/>
            <a:ext cx="78486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>
                <a:latin typeface="Arial" panose="020B0604020202020204" pitchFamily="34" charset="0"/>
              </a:rPr>
              <a:t>100 Unis und GHS, 109 FHs</a:t>
            </a:r>
            <a:r>
              <a:rPr lang="de-DE" altLang="de-DE" sz="3200"/>
              <a:t>  </a:t>
            </a:r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93ED9978-3CC9-1D4C-9D6B-E075605E8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4754563"/>
            <a:ext cx="4473575" cy="533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>
                <a:latin typeface="Arial" panose="020B0604020202020204" pitchFamily="34" charset="0"/>
              </a:rPr>
              <a:t>25 Studiengänge</a:t>
            </a:r>
            <a:endParaRPr lang="de-DE" altLang="de-DE" sz="3200"/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7C389091-C2F0-6E4B-BC73-E92631A31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25908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>
                <a:latin typeface="Arial" panose="020B0604020202020204" pitchFamily="34" charset="0"/>
              </a:rPr>
              <a:t>1.600 FB, 2.700 Studiengänge</a:t>
            </a:r>
            <a:r>
              <a:rPr lang="de-DE" altLang="de-DE" sz="2800"/>
              <a:t> </a:t>
            </a:r>
            <a:endParaRPr lang="de-DE" altLang="de-DE" sz="3200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FC383DBD-6671-DA46-BD58-0A8DB5EDD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36528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>
                <a:latin typeface="Arial" panose="020B0604020202020204" pitchFamily="34" charset="0"/>
              </a:rPr>
              <a:t> 70.000 Studis, 9.600 Profs </a:t>
            </a:r>
            <a:endParaRPr lang="de-DE" altLang="de-DE" sz="3200"/>
          </a:p>
        </p:txBody>
      </p:sp>
      <p:sp>
        <p:nvSpPr>
          <p:cNvPr id="60424" name="Rectangle 8">
            <a:extLst>
              <a:ext uri="{FF2B5EF4-FFF2-40B4-BE49-F238E27FC236}">
                <a16:creationId xmlns:a16="http://schemas.microsoft.com/office/drawing/2014/main" id="{4E4A02A4-3E37-F045-BACC-226EDAB01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8" y="5470525"/>
            <a:ext cx="5637212" cy="12017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>
                <a:latin typeface="Arial" panose="020B0604020202020204" pitchFamily="34" charset="0"/>
              </a:rPr>
              <a:t>alles frei zugänglich unter:</a:t>
            </a:r>
            <a:br>
              <a:rPr lang="de-DE" altLang="de-DE" sz="3200">
                <a:latin typeface="Arial" panose="020B0604020202020204" pitchFamily="34" charset="0"/>
              </a:rPr>
            </a:br>
            <a:r>
              <a:rPr lang="de-DE" altLang="de-DE" sz="3200">
                <a:latin typeface="Arial" panose="020B0604020202020204" pitchFamily="34" charset="0"/>
              </a:rPr>
              <a:t>www.dashochschulranking.de</a:t>
            </a:r>
            <a:endParaRPr lang="de-DE" altLang="de-DE" sz="3200"/>
          </a:p>
        </p:txBody>
      </p:sp>
      <p:grpSp>
        <p:nvGrpSpPr>
          <p:cNvPr id="60425" name="Group 9">
            <a:extLst>
              <a:ext uri="{FF2B5EF4-FFF2-40B4-BE49-F238E27FC236}">
                <a16:creationId xmlns:a16="http://schemas.microsoft.com/office/drawing/2014/main" id="{78F5C37A-AF06-984C-92F3-D6137736107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534150" cy="990600"/>
            <a:chOff x="0" y="0"/>
            <a:chExt cx="4116" cy="624"/>
          </a:xfrm>
        </p:grpSpPr>
        <p:pic>
          <p:nvPicPr>
            <p:cNvPr id="60426" name="Picture 10">
              <a:extLst>
                <a:ext uri="{FF2B5EF4-FFF2-40B4-BE49-F238E27FC236}">
                  <a16:creationId xmlns:a16="http://schemas.microsoft.com/office/drawing/2014/main" id="{EC330771-ED5C-1445-A78C-E74E348B72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60427" name="Rectangle 11">
              <a:extLst>
                <a:ext uri="{FF2B5EF4-FFF2-40B4-BE49-F238E27FC236}">
                  <a16:creationId xmlns:a16="http://schemas.microsoft.com/office/drawing/2014/main" id="{DAA9999B-37E1-2746-838B-197A4455A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128"/>
              <a:ext cx="2651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Fakten - bisher </a:t>
              </a:r>
              <a:endParaRPr lang="de-DE" altLang="de-DE" sz="4800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 autoUpdateAnimBg="0"/>
      <p:bldP spid="60421" grpId="0" animBg="1" autoUpdateAnimBg="0"/>
      <p:bldP spid="60422" grpId="0" animBg="1" autoUpdateAnimBg="0"/>
      <p:bldP spid="60423" grpId="0" animBg="1" autoUpdateAnimBg="0"/>
      <p:bldP spid="6042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2">
            <a:extLst>
              <a:ext uri="{FF2B5EF4-FFF2-40B4-BE49-F238E27FC236}">
                <a16:creationId xmlns:a16="http://schemas.microsoft.com/office/drawing/2014/main" id="{3E26F793-979C-FB4A-8781-246FD3779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37540F9A-D2FD-754C-8E8B-E23A81F40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345FEE-74D1-444C-9DEC-BB654CEC3B2B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62466" name="Text Box 2">
            <a:extLst>
              <a:ext uri="{FF2B5EF4-FFF2-40B4-BE49-F238E27FC236}">
                <a16:creationId xmlns:a16="http://schemas.microsoft.com/office/drawing/2014/main" id="{FF8556BA-271E-9D49-B7DC-0EFDE64EC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2468" name="AutoShape 4">
            <a:extLst>
              <a:ext uri="{FF2B5EF4-FFF2-40B4-BE49-F238E27FC236}">
                <a16:creationId xmlns:a16="http://schemas.microsoft.com/office/drawing/2014/main" id="{15428CF3-5915-1B42-9720-546944F65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6383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1998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Chemie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62469" name="AutoShape 5">
            <a:extLst>
              <a:ext uri="{FF2B5EF4-FFF2-40B4-BE49-F238E27FC236}">
                <a16:creationId xmlns:a16="http://schemas.microsoft.com/office/drawing/2014/main" id="{C19983CF-96C5-E247-AE02-9FCA24E70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388" y="28702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1999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Jura, Nat.-wiss.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62470" name="AutoShape 6">
            <a:extLst>
              <a:ext uri="{FF2B5EF4-FFF2-40B4-BE49-F238E27FC236}">
                <a16:creationId xmlns:a16="http://schemas.microsoft.com/office/drawing/2014/main" id="{BB76601F-1888-BC45-90F3-EB28D809D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41402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2000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</p:txBody>
      </p:sp>
      <p:sp>
        <p:nvSpPr>
          <p:cNvPr id="62471" name="AutoShape 7">
            <a:extLst>
              <a:ext uri="{FF2B5EF4-FFF2-40B4-BE49-F238E27FC236}">
                <a16:creationId xmlns:a16="http://schemas.microsoft.com/office/drawing/2014/main" id="{89F378CB-917A-1742-B966-E22133D3B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4102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2001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2472" name="AutoShape 8">
            <a:extLst>
              <a:ext uri="{FF2B5EF4-FFF2-40B4-BE49-F238E27FC236}">
                <a16:creationId xmlns:a16="http://schemas.microsoft.com/office/drawing/2014/main" id="{4E0B7FC2-2757-3549-BB5E-C21DF3D51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6002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2002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Jura</a:t>
            </a:r>
          </a:p>
        </p:txBody>
      </p:sp>
      <p:sp>
        <p:nvSpPr>
          <p:cNvPr id="62473" name="AutoShape 9">
            <a:extLst>
              <a:ext uri="{FF2B5EF4-FFF2-40B4-BE49-F238E27FC236}">
                <a16:creationId xmlns:a16="http://schemas.microsoft.com/office/drawing/2014/main" id="{0AD5D1F1-CAF2-2247-A5CD-45D24C6ED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213" y="2832100"/>
            <a:ext cx="1979612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2003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 Nat.-wiss., Med.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62474" name="AutoShape 10">
            <a:extLst>
              <a:ext uri="{FF2B5EF4-FFF2-40B4-BE49-F238E27FC236}">
                <a16:creationId xmlns:a16="http://schemas.microsoft.com/office/drawing/2014/main" id="{54852C8A-920B-D24E-93FF-FCEECE775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013" y="4102100"/>
            <a:ext cx="1979612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2004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62475" name="Group 11">
            <a:extLst>
              <a:ext uri="{FF2B5EF4-FFF2-40B4-BE49-F238E27FC236}">
                <a16:creationId xmlns:a16="http://schemas.microsoft.com/office/drawing/2014/main" id="{D2AB56F5-C247-C748-B9DC-5B9477CAC90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534150" cy="990600"/>
            <a:chOff x="0" y="0"/>
            <a:chExt cx="4116" cy="624"/>
          </a:xfrm>
        </p:grpSpPr>
        <p:pic>
          <p:nvPicPr>
            <p:cNvPr id="62476" name="Picture 12">
              <a:extLst>
                <a:ext uri="{FF2B5EF4-FFF2-40B4-BE49-F238E27FC236}">
                  <a16:creationId xmlns:a16="http://schemas.microsoft.com/office/drawing/2014/main" id="{2A7FAF9F-6945-294C-B75C-5725E4AF57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62477" name="Rectangle 13">
              <a:extLst>
                <a:ext uri="{FF2B5EF4-FFF2-40B4-BE49-F238E27FC236}">
                  <a16:creationId xmlns:a16="http://schemas.microsoft.com/office/drawing/2014/main" id="{20E3DA43-E786-BD41-AC5E-D06FF6AF3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128"/>
              <a:ext cx="2651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Fächer</a:t>
              </a:r>
              <a:endParaRPr lang="de-DE" altLang="de-DE" sz="4800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 autoUpdateAnimBg="0"/>
      <p:bldP spid="62469" grpId="0" animBg="1" autoUpdateAnimBg="0"/>
      <p:bldP spid="62470" grpId="0" animBg="1" autoUpdateAnimBg="0"/>
      <p:bldP spid="62471" grpId="0" animBg="1" autoUpdateAnimBg="0"/>
      <p:bldP spid="62472" grpId="0" animBg="1" autoUpdateAnimBg="0"/>
      <p:bldP spid="62473" grpId="0" animBg="1" autoUpdateAnimBg="0"/>
      <p:bldP spid="6247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49E326D0-8D9B-764C-B3BE-2C6FDD1D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90505810-6BAB-524B-85EC-FBB69F05E1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011230-FF7E-7548-B425-7A7453D3F626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31F2B0CB-8001-7544-AA48-3D2804C5E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2D6C598-4F8C-A640-BBBF-D1713188D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89B02977-1D24-1743-BDAD-3BF9F5C9A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A7D4EE86-4456-E34E-A37C-A05611878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4B6C7965-6F76-5746-97DA-6A027BF7E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0F516FF4-C30B-F542-B482-095C3C385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17D6B57D-52B4-C249-ACC2-46D0CF6B4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8686800" cy="480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endParaRPr lang="de-DE" altLang="de-DE"/>
          </a:p>
          <a:p>
            <a:pPr lvl="1"/>
            <a:r>
              <a:rPr lang="de-DE" altLang="de-DE" sz="2600"/>
              <a:t>1998: 	Wirtschaftswissenschaften und Chemie</a:t>
            </a:r>
          </a:p>
          <a:p>
            <a:pPr lvl="1"/>
            <a:r>
              <a:rPr lang="de-DE" altLang="de-DE" sz="2600"/>
              <a:t>1999: 	Jura, Physik, Mathematik, Informatik</a:t>
            </a:r>
          </a:p>
          <a:p>
            <a:pPr lvl="1"/>
            <a:r>
              <a:rPr lang="de-DE" altLang="de-DE" sz="2600"/>
              <a:t>2000:	Ingenieurwissenschaften, Architektur</a:t>
            </a:r>
          </a:p>
          <a:p>
            <a:pPr lvl="1"/>
            <a:r>
              <a:rPr lang="de-DE" altLang="de-DE" sz="2600"/>
              <a:t>2001: 	Geisteswissenschaften</a:t>
            </a:r>
          </a:p>
          <a:p>
            <a:pPr lvl="1"/>
            <a:r>
              <a:rPr lang="de-DE" altLang="de-DE" sz="3600"/>
              <a:t>2002: Sozialwissenschaften, </a:t>
            </a:r>
            <a:br>
              <a:rPr lang="de-DE" altLang="de-DE" sz="3600"/>
            </a:br>
            <a:r>
              <a:rPr lang="de-DE" altLang="de-DE" sz="3600"/>
              <a:t>           Politikwissenschaften,</a:t>
            </a:r>
            <a:br>
              <a:rPr lang="de-DE" altLang="de-DE" sz="3600"/>
            </a:br>
            <a:r>
              <a:rPr lang="de-DE" altLang="de-DE" sz="3600"/>
              <a:t>		       	Sozialwesen </a:t>
            </a:r>
            <a:br>
              <a:rPr lang="de-DE" altLang="de-DE" sz="3600"/>
            </a:br>
            <a:r>
              <a:rPr lang="de-DE" altLang="de-DE" sz="3600"/>
              <a:t>		</a:t>
            </a:r>
            <a:r>
              <a:rPr lang="de-DE" altLang="de-DE" sz="3600" i="1"/>
              <a:t>Wiederholung:</a:t>
            </a:r>
            <a:r>
              <a:rPr lang="de-DE" altLang="de-DE" sz="3600"/>
              <a:t> </a:t>
            </a:r>
            <a:br>
              <a:rPr lang="de-DE" altLang="de-DE" sz="3600"/>
            </a:br>
            <a:r>
              <a:rPr lang="de-DE" altLang="de-DE" sz="3600"/>
              <a:t>		Wirtschaftswissenschaften, Jura</a:t>
            </a:r>
            <a:endParaRPr lang="de-DE" altLang="de-DE" sz="2600"/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47CA3467-090A-0442-AC9E-26B459C86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6" name="Rectangle 12">
            <a:extLst>
              <a:ext uri="{FF2B5EF4-FFF2-40B4-BE49-F238E27FC236}">
                <a16:creationId xmlns:a16="http://schemas.microsoft.com/office/drawing/2014/main" id="{DE8A5E2C-2091-4143-9B1A-1737AF3F86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Fächer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6430A76F-17D6-F947-9DF6-3056AB8D2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16B6017A-C22E-5647-8E15-49A8581FC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53509-3414-414E-8976-C8D5FB5645D1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64514" name="Text Box 2">
            <a:extLst>
              <a:ext uri="{FF2B5EF4-FFF2-40B4-BE49-F238E27FC236}">
                <a16:creationId xmlns:a16="http://schemas.microsoft.com/office/drawing/2014/main" id="{FF027BAE-E8AA-9E4D-8AB7-AC85C4BD9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E1818BFC-109E-3646-802D-282015B2D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509905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Stichwort - Suche</a:t>
            </a:r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0496A0AF-042F-5D47-8185-72E17D939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1684338"/>
            <a:ext cx="81534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Hitlisten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E5E21586-0D27-624B-999B-7AD4853FD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2828925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Persönliche Hitlisten</a:t>
            </a:r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32B92C3A-432E-AF49-8EB3-A158BFD9F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50" y="4008438"/>
            <a:ext cx="81534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Fächer/Städte</a:t>
            </a:r>
          </a:p>
        </p:txBody>
      </p:sp>
      <p:grpSp>
        <p:nvGrpSpPr>
          <p:cNvPr id="64520" name="Group 8">
            <a:extLst>
              <a:ext uri="{FF2B5EF4-FFF2-40B4-BE49-F238E27FC236}">
                <a16:creationId xmlns:a16="http://schemas.microsoft.com/office/drawing/2014/main" id="{3B58DB59-3B41-104D-ADAA-C821BA6E6E5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64521" name="Picture 9">
              <a:extLst>
                <a:ext uri="{FF2B5EF4-FFF2-40B4-BE49-F238E27FC236}">
                  <a16:creationId xmlns:a16="http://schemas.microsoft.com/office/drawing/2014/main" id="{1A9E3DEC-C7A6-CA49-ABA5-FAE8B914EC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64522" name="Rectangle 10">
              <a:extLst>
                <a:ext uri="{FF2B5EF4-FFF2-40B4-BE49-F238E27FC236}">
                  <a16:creationId xmlns:a16="http://schemas.microsoft.com/office/drawing/2014/main" id="{9BA0A01B-7A7D-4841-B04C-0ABD28AF1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3200" b="1"/>
                <a:t>Zugangsmöglichkeiten</a:t>
              </a:r>
              <a:r>
                <a:rPr lang="de-DE" altLang="de-DE" b="1"/>
                <a:t> </a:t>
              </a:r>
              <a:endParaRPr lang="de-DE" altLang="de-DE" sz="4800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 autoUpdateAnimBg="0"/>
      <p:bldP spid="64517" grpId="0" animBg="1" autoUpdateAnimBg="0"/>
      <p:bldP spid="64518" grpId="0" animBg="1" autoUpdateAnimBg="0"/>
      <p:bldP spid="6451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0FB8622A-C2A3-A54D-BF21-53A79BA2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AB175CB5-741C-3A4C-A7EE-66BE83C79E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ECF129-5E35-1F48-8FF5-1BFE12912246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F0ABDA1-ADB1-8F43-B8C1-02C2116B7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1623A63-6A80-D54F-877A-C4C6D18C1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E93B8A1D-73B7-D44F-8D20-17A5C7E7C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E73A2DC6-411F-614E-821C-4D1F83AB1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D9FFBC86-701C-9947-BC74-7A929A247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A26CDAF0-5DD0-0248-81BD-45707ACBB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10A5B50F-4083-464E-8C8F-2E2B1344B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endParaRPr lang="de-DE" altLang="de-DE"/>
          </a:p>
          <a:p>
            <a:r>
              <a:rPr lang="de-DE" altLang="de-DE"/>
              <a:t>Veröffentlichungen:</a:t>
            </a:r>
            <a:br>
              <a:rPr lang="de-DE" altLang="de-DE"/>
            </a:br>
            <a:br>
              <a:rPr lang="de-DE" altLang="de-DE"/>
            </a:br>
            <a:r>
              <a:rPr lang="de-DE" altLang="de-DE"/>
              <a:t> Zeitschrift stern</a:t>
            </a:r>
            <a:br>
              <a:rPr lang="de-DE" altLang="de-DE"/>
            </a:br>
            <a:br>
              <a:rPr lang="de-DE" altLang="de-DE"/>
            </a:br>
            <a:r>
              <a:rPr lang="de-DE" altLang="de-DE"/>
              <a:t> Sonderheft stern spezial</a:t>
            </a:r>
            <a:br>
              <a:rPr lang="de-DE" altLang="de-DE"/>
            </a:br>
            <a:br>
              <a:rPr lang="de-DE" altLang="de-DE"/>
            </a:br>
            <a:r>
              <a:rPr lang="de-DE" altLang="de-DE"/>
              <a:t> Internet: www.stern.de/studienfuehrer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A67CD1A4-865A-D04E-ABFD-44B974AC2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580656A0-F565-934C-9D2B-98F957855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1DF28938-7826-2E40-8453-AA8C5870D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31.05.2001</a:t>
            </a:r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BD086AEA-685C-E744-99DD-4B1D0A809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65C123-4C95-4D43-9D11-2E79D32D0EE1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4A326244-D9EF-D242-8789-2D84C8EBE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FFAB7D8-1865-3647-BB8C-E2C6A1C09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786DE115-EE4F-604F-93F9-59FCD3639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C1AD0EEB-7725-EA48-BBE3-80ACBBC48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75391C69-4979-1546-8711-6487459B4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9D436ECB-14B8-5246-A734-B90BE880E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5DFEEEA5-7EF2-3C4F-A156-E83B91032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r>
              <a:rPr lang="de-DE" altLang="de-DE"/>
              <a:t>Einbindung von Sachverstand</a:t>
            </a:r>
          </a:p>
          <a:p>
            <a:r>
              <a:rPr lang="de-DE" altLang="de-DE"/>
              <a:t>Bereiche des Vergleichs</a:t>
            </a:r>
          </a:p>
          <a:p>
            <a:r>
              <a:rPr lang="de-DE" altLang="de-DE"/>
              <a:t>Datensammlung</a:t>
            </a: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F8C89326-BBC3-B94E-ABC1-22AC75178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6" name="Rectangle 14">
            <a:extLst>
              <a:ext uri="{FF2B5EF4-FFF2-40B4-BE49-F238E27FC236}">
                <a16:creationId xmlns:a16="http://schemas.microsoft.com/office/drawing/2014/main" id="{6B89E379-E288-ED44-8980-C2F719F78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Methodik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 build="p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711</Words>
  <Application>Microsoft Macintosh PowerPoint</Application>
  <PresentationFormat>Bildschirmpräsentation (4:3)</PresentationFormat>
  <Paragraphs>257</Paragraphs>
  <Slides>21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Times New Roman</vt:lpstr>
      <vt:lpstr>Arial</vt:lpstr>
      <vt:lpstr>Webdings</vt:lpstr>
      <vt:lpstr>Wingdings</vt:lpstr>
      <vt:lpstr>Monotype Sorts</vt:lpstr>
      <vt:lpstr>Leere Präsentation</vt:lpstr>
      <vt:lpstr> 2002</vt:lpstr>
      <vt:lpstr>PowerPoint-Präsentation</vt:lpstr>
      <vt:lpstr>Gerhard Casper - Stanford:</vt:lpstr>
      <vt:lpstr>PowerPoint-Präsentation</vt:lpstr>
      <vt:lpstr>PowerPoint-Präsentation</vt:lpstr>
      <vt:lpstr> Fächer </vt:lpstr>
      <vt:lpstr>PowerPoint-Präsentation</vt:lpstr>
      <vt:lpstr>PowerPoint-Präsentation</vt:lpstr>
      <vt:lpstr> Methodik</vt:lpstr>
      <vt:lpstr> Methodik: Sachverstand</vt:lpstr>
      <vt:lpstr> Methodik: Sachverstand</vt:lpstr>
      <vt:lpstr> Methodik: Vergleichsbereiche</vt:lpstr>
      <vt:lpstr> Methodik: Entscheidungsbereiche</vt:lpstr>
      <vt:lpstr> Methodik: Datensammlung</vt:lpstr>
      <vt:lpstr> Methodik: Datensammlung 2001</vt:lpstr>
      <vt:lpstr> Methodik: Datensammlung 2001</vt:lpstr>
      <vt:lpstr> Methodik: Datensammlung 2001</vt:lpstr>
      <vt:lpstr> Methodik: Datensammlung 2001</vt:lpstr>
      <vt:lpstr> Methodik: Zusammenfassung</vt:lpstr>
      <vt:lpstr> Methodik: Zusammenfassung</vt:lpstr>
      <vt:lpstr> Produkt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17</cp:revision>
  <dcterms:created xsi:type="dcterms:W3CDTF">2001-03-08T15:06:45Z</dcterms:created>
  <dcterms:modified xsi:type="dcterms:W3CDTF">2022-02-05T10:44:39Z</dcterms:modified>
</cp:coreProperties>
</file>