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82" r:id="rId2"/>
    <p:sldId id="281" r:id="rId3"/>
    <p:sldId id="271" r:id="rId4"/>
    <p:sldId id="274" r:id="rId5"/>
    <p:sldId id="290" r:id="rId6"/>
    <p:sldId id="285" r:id="rId7"/>
    <p:sldId id="317" r:id="rId8"/>
    <p:sldId id="286" r:id="rId9"/>
    <p:sldId id="295" r:id="rId10"/>
    <p:sldId id="288" r:id="rId11"/>
    <p:sldId id="297" r:id="rId12"/>
    <p:sldId id="313" r:id="rId13"/>
    <p:sldId id="334" r:id="rId14"/>
    <p:sldId id="335" r:id="rId15"/>
    <p:sldId id="338" r:id="rId16"/>
    <p:sldId id="333" r:id="rId17"/>
    <p:sldId id="336" r:id="rId18"/>
    <p:sldId id="339" r:id="rId19"/>
    <p:sldId id="340" r:id="rId20"/>
    <p:sldId id="341" r:id="rId21"/>
    <p:sldId id="342" r:id="rId22"/>
    <p:sldId id="343" r:id="rId2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1602"/>
    </p:cViewPr>
  </p:sorterViewPr>
  <p:notesViewPr>
    <p:cSldViewPr snapToGrid="0" snapToObjects="1">
      <p:cViewPr varScale="1">
        <p:scale>
          <a:sx n="55" d="100"/>
          <a:sy n="55" d="100"/>
        </p:scale>
        <p:origin x="-18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4A8F835-9A56-0B48-892B-43951B3807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12C6BAA-F30E-0E43-A7F1-2AA1812857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B59E137A-77F2-B34C-B3D1-3361846CBB8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24D2520-38DA-9949-9FA7-0DAC2A8BBEB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9253BBA-A2E5-4449-8C69-14895112E4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0154279-EF5F-4848-AE46-32191401D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fld id="{81FA112F-BEE9-784F-8FA5-D5E34268035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8B4124-FF9D-DD4C-B18E-F241D7D78C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4AF8B9-1BC3-2E49-B5AA-A4F16BD6D7B1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91BDDE7B-8C9B-DB44-96E7-E604CF5CE01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FE39B3A-60B8-6847-B0F8-D56EB12A19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95121F-A389-B24B-953E-ED9C565821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58BB37-D22A-6648-AED4-0E31FF65D8E5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DF6FA760-76F3-0940-9D0C-59302A8308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83954234-56AD-1E48-8CF1-2F3EBAEB5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9ECE89-02D3-DB46-9860-58BFB637A2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992656-E9EF-3442-AB8C-2FFCC96AB004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EBF1BA3F-185D-B949-B7F4-0FF42BA1E6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6EEE2452-9D3B-AD4D-AE0A-1A5E1F65B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1C85E2-81C1-5E47-AE27-8C7510FFAD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D911F1-362E-DB48-B9A7-C02397F6E52D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642B4405-2281-CC4E-8FEB-DDD56E0D9C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0FF58420-36B2-5D41-B826-22D263A5A7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78E252-D8E4-6244-8A37-B41E842378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F1FD36-A000-2A41-BBCD-C76CCEDFB871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FB2E4DA6-6073-F043-BBB8-3E8CDA682F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F5253056-3CA4-7E45-9BB9-584779BA9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0399AC-A95C-C34E-8A69-E3CA0BFA87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2018B7-0369-2842-B0D7-061A7919A17A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45499545-F617-8A41-B232-04B70208E4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A27B9FA9-759A-DE4B-9008-3399CBAB17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C21212-ED67-A74D-B6DF-0ABE1AF845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C6D08D-D7ED-654D-89D5-A2FC769D9C90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71D1783E-D99E-074D-AD31-437C797C07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9FE616CD-95E3-C240-B75D-13490E27F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7DF39C-E883-4942-AA55-8EBEC5954C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CC58ED-1FAB-F44B-9497-4445E2E67829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C99DEDFB-3DA0-4649-9A41-1BE8F5C21F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BAF93115-1A2F-6649-8D34-D383B1882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C7A70B-BA22-C54C-9FBC-3DB25D21E5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5F390-CF90-E84F-BE33-45B53437B120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CE4E8EAD-36E2-564A-9202-F09A91B1C2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9D18AA86-8A77-504C-AB2D-15B25ED6D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ED3395-6C9A-3647-85D7-9D728E9912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F81CD-0C4A-4048-963E-CEF14B1E27F6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201730" name="Rectangle 2">
            <a:extLst>
              <a:ext uri="{FF2B5EF4-FFF2-40B4-BE49-F238E27FC236}">
                <a16:creationId xmlns:a16="http://schemas.microsoft.com/office/drawing/2014/main" id="{156FB6D0-7D32-5347-A559-27E3C5C0DC5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DE07EFEE-94DF-D94F-A820-90CE58674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25CCB7-9F54-8940-946A-6443A43F08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F89CD0-4BED-704A-B5F6-35F18B9CA44D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4E73077E-5311-9C43-A265-35A920600E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6DEAA79C-A89A-ED42-A802-9A086201E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060A35-2D19-3C46-978B-850FFB9386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7DE35-3286-E248-ADAE-256407BA258B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4ADD4F4A-5CDF-7A44-843C-948C1E595B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76F32084-FBF3-AD40-A139-6CA94D70A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2D7C39-4346-F944-BA64-477D0B9CF0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C37B78-28B6-5D40-A766-054903B58890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ADD9B7C7-73BE-6C4A-8B2A-FEE94A4A9A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DAFAFDB7-43C9-504D-8AF0-D678AA41E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FF6A8F-7A47-D144-AA23-255E6C005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370FF7-4AE2-7A40-9915-2BC2B0FBCF91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A09FFF3E-A9C3-A543-BF57-FF7FD67997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F8C00EE8-6BC6-344E-BC31-3AB4AA277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D6D910-CD31-DE4D-9662-38635C1093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0B86E-6C15-5041-9481-4E40D057114A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4708062F-1AE4-9D47-855C-6721A98299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58C35EB9-40C8-5B47-B858-5EC232126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B4993A-6681-3E49-AD31-CAB774E9E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78232-0903-0F4C-914E-8DC9D8F049C9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45E79B4C-667E-0445-8AE4-D7DBFB7840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60114611-4A79-6443-8A20-145547666B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37CD94-51A6-CD44-BDAE-CF550B084E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0F0B53-A49D-A94E-B4C9-9960FBBF989C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4D34EF8A-7C0D-974D-ABD4-1D901CC2B3E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565948E-788F-CE48-B9A5-6953C89ED7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7F044C-CF88-B843-85E4-59012E9D01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0ACD7-AF46-5E4C-8855-EE12E05E89F3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6DEE5616-5D91-C340-A2C7-3EAA8F3AFF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5C49F095-F412-1D45-AB80-F5788A4D8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206333-ACE1-6A41-A23C-B53E94AC2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A7ACD-9DEC-6843-B81D-C25E183C677A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46BDF9A6-C029-A741-8700-A7524FD53F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09E589B5-381C-8F44-BB19-574E99C382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961EAE-39AF-064A-B5A9-11BFADB8AC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5F104D-97FE-5D4F-8F36-7A547643D975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67938" name="Rectangle 2">
            <a:extLst>
              <a:ext uri="{FF2B5EF4-FFF2-40B4-BE49-F238E27FC236}">
                <a16:creationId xmlns:a16="http://schemas.microsoft.com/office/drawing/2014/main" id="{FECA72FE-9152-214B-B34D-A1247E08FE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F7C392BE-CE73-8642-849E-2CE3242CB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4DB9B6-65B1-6E40-BDD4-2DF7622235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A2E751-D92B-5341-995D-57E8715D86F5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B5654A28-6DF9-D343-B0F2-CEACD71046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2C7450B2-1077-814C-B746-31D8B79B6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4AC7EB-F8CD-654E-9453-23D412B6D4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9EE867-79C6-7047-B0B2-81764B4023BD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821C0ED6-A692-994B-BF24-F9A8432ADD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C854B268-8EA8-EC40-BF96-C3056A620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1A5993D-0529-C143-A5A0-3FC9762468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CF439359-A33F-4C40-B764-026246E89CB3}" type="slidenum">
              <a:rPr lang="en-US" altLang="de-DE"/>
              <a:pPr/>
              <a:t>‹Nr.›</a:t>
            </a:fld>
            <a:endParaRPr lang="en-US" altLang="de-DE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C36B10-0BDB-504D-B0B5-1AB8B8D8F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49F7424-B092-464E-85FE-DC8247769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BF3BBC-36F2-8140-B196-ADA990B133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E4A70F-D277-FE42-BD5E-3BC0D1EB1A0B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58BB0E-0757-1A4E-BEA0-42B922895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277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A62B121-589B-DC47-AA3D-6B7FF13395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43663" y="228600"/>
            <a:ext cx="2071687" cy="5948363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8296F1-343B-A046-BB06-1DC924715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062663" cy="5948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09E615-2333-1E47-9640-D8E23C846A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86A4F5-D8D8-234C-B0C3-1EE51C5DE670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15AA14-EC5E-604D-A502-685288064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3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30CFA2-BA46-6F47-81AF-FE46DAEB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3ADA17-075E-0546-BC1A-3337115C1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CFE4E4-A291-5C44-8E3A-CCC5358AAB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44F01B-5D70-024E-884E-1A7CE5237F9F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DECE08-1FF4-C04E-88D3-C7DB9A4E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14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51683-8B99-6346-943D-0A9C03365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70F2DD-AE3F-0040-A081-F0CC2C415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6C737B-0DCA-2944-ADCF-DA2714B8B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D309EF-809F-A049-B270-985B2889C9B2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A45953-E4FB-0F48-8CC9-D14773658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10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21B839-3629-6C4F-A9E2-253CE6B04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12F507-C928-C74E-A9F5-69E9BB49B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E6042A-2CD6-4C43-8735-0763B0B59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706DFEF-6B90-234D-A55B-1F6D5C334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846084-3D05-EA4C-B4F1-14407E254AED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40C11B-B32B-374C-89E3-CC2FA8B5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14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BBDCB-E181-1744-83FB-47AC19FB1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F4C03D-0A3D-E744-9B2B-CFE16D6AE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A465C5-8F42-854D-A770-DDFDC9C91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67EC691-8184-7242-9B3B-F3086F6432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D97E77-9418-E744-82FD-406B3024E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6259B2-5AD9-514A-B4F3-322AAF2997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5981E9-1151-1C4C-A8E0-33C3785700B7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452C00-A5E1-4A4D-AF91-23320C482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69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973FED-FD57-1841-83C3-83880D32D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2A8CC9A-500A-8C4D-8A03-67F52A7317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1EEDAB-E330-934D-813D-FBF154D355C4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0934FF-AB8E-1040-AA56-EC8DDFFB6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75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23D6B1D-2576-694B-95B8-CB815FF1B1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7D18F5-E5D2-6C47-B042-6078E223BF2E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33FF58A-2633-2E4C-9F88-7BEBA31E7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9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5418B7-1C6F-D24A-BC7C-3EBC2C873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26F605-D267-E743-8B66-CB0E3439B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3498BB6-F3BA-C84C-8592-0555444B2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1A96F3F-DF80-844A-AD12-B445D5C3A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A148DA-6162-0046-BAE3-8920ED3D5AAF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CFD13C-31F7-2449-B7AF-2F38BCE36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39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66A910-58BF-F54F-BEAF-8241FC398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5CC00E6-940E-1E4B-A33D-156D70BA8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FF8ED0A-CEF7-D945-8235-87004FFF7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4CB376-84BA-AA4E-BC2F-5A1F8DA491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8F742B-A36A-AB45-948B-0D2BE8C0F48E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4CC57E-B66D-A945-A4F7-A745FB17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88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>
            <a:extLst>
              <a:ext uri="{FF2B5EF4-FFF2-40B4-BE49-F238E27FC236}">
                <a16:creationId xmlns:a16="http://schemas.microsoft.com/office/drawing/2014/main" id="{85552C61-9185-4447-A46F-322D16C134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6059A4F2-76AD-EC4A-A599-F9470FC45675}" type="slidenum">
              <a:rPr lang="en-US" altLang="de-DE"/>
              <a:pPr/>
              <a:t>‹Nr.›</a:t>
            </a:fld>
            <a:endParaRPr lang="en-US" altLang="de-DE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33" name="Text Box 9">
            <a:extLst>
              <a:ext uri="{FF2B5EF4-FFF2-40B4-BE49-F238E27FC236}">
                <a16:creationId xmlns:a16="http://schemas.microsoft.com/office/drawing/2014/main" id="{D1481196-9C75-DE4C-99C4-160D0BD5A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26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de-DE" altLang="de-DE" sz="2400" b="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8CD09DDA-2704-FE4B-89F8-B845853CE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010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Titel-Master</a:t>
            </a: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1AC73B09-CE5C-6D42-A9E4-A2B53A3858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5B83B4FB-8CC2-D245-982D-20EFAF164E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F7B63-AFE5-1B45-8895-657E4D7F2097}" type="slidenum">
              <a:rPr lang="en-US" altLang="de-DE"/>
              <a:pPr/>
              <a:t>1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9AD65E29-751F-1846-AA38-01BCBD22B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74754" name="Line 2">
            <a:extLst>
              <a:ext uri="{FF2B5EF4-FFF2-40B4-BE49-F238E27FC236}">
                <a16:creationId xmlns:a16="http://schemas.microsoft.com/office/drawing/2014/main" id="{509F915E-5CD8-3549-8958-2923DE1E5B6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07A51F46-55C8-7C4D-935A-0292C8066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74756" name="Picture 4">
            <a:extLst>
              <a:ext uri="{FF2B5EF4-FFF2-40B4-BE49-F238E27FC236}">
                <a16:creationId xmlns:a16="http://schemas.microsoft.com/office/drawing/2014/main" id="{8E4D574A-FCEF-8E4E-80B3-79764C7C0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7" name="Text Box 5">
            <a:extLst>
              <a:ext uri="{FF2B5EF4-FFF2-40B4-BE49-F238E27FC236}">
                <a16:creationId xmlns:a16="http://schemas.microsoft.com/office/drawing/2014/main" id="{2F2957A0-651E-AB44-9747-BC1C28734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65DE88D5-D4AE-4645-99AF-6C3804D492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400925" cy="685800"/>
          </a:xfrm>
        </p:spPr>
        <p:txBody>
          <a:bodyPr/>
          <a:lstStyle/>
          <a:p>
            <a:endParaRPr lang="de-DE" altLang="de-DE"/>
          </a:p>
        </p:txBody>
      </p:sp>
      <p:sp>
        <p:nvSpPr>
          <p:cNvPr id="74759" name="Rectangle 7">
            <a:extLst>
              <a:ext uri="{FF2B5EF4-FFF2-40B4-BE49-F238E27FC236}">
                <a16:creationId xmlns:a16="http://schemas.microsoft.com/office/drawing/2014/main" id="{688C3EAE-C6CC-F245-BEEA-E20D753B5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781800" cy="7921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4400">
                <a:solidFill>
                  <a:schemeClr val="bg1"/>
                </a:solidFill>
              </a:rPr>
              <a:t>Hochschulautonomie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74760" name="Rectangle 8">
            <a:extLst>
              <a:ext uri="{FF2B5EF4-FFF2-40B4-BE49-F238E27FC236}">
                <a16:creationId xmlns:a16="http://schemas.microsoft.com/office/drawing/2014/main" id="{746B9600-7586-F445-9FD6-3E61409EF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609850"/>
            <a:ext cx="6781800" cy="7921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Anforderungen und Realität</a:t>
            </a:r>
          </a:p>
        </p:txBody>
      </p:sp>
      <p:sp>
        <p:nvSpPr>
          <p:cNvPr id="74761" name="Rectangle 9">
            <a:extLst>
              <a:ext uri="{FF2B5EF4-FFF2-40B4-BE49-F238E27FC236}">
                <a16:creationId xmlns:a16="http://schemas.microsoft.com/office/drawing/2014/main" id="{2A64EE52-EBD5-F24E-A3EF-792BBEF07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05200"/>
            <a:ext cx="6781800" cy="7921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im Ländervergleich</a:t>
            </a:r>
          </a:p>
        </p:txBody>
      </p:sp>
      <p:sp>
        <p:nvSpPr>
          <p:cNvPr id="74762" name="Rectangle 10">
            <a:extLst>
              <a:ext uri="{FF2B5EF4-FFF2-40B4-BE49-F238E27FC236}">
                <a16:creationId xmlns:a16="http://schemas.microsoft.com/office/drawing/2014/main" id="{848E56AB-5328-1C40-BC52-9130A6578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402263"/>
            <a:ext cx="6781800" cy="79216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prstShdw prst="shdw17" dist="17961" dir="2700000">
              <a:schemeClr val="bg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Detlef Müller-Böling</a:t>
            </a:r>
          </a:p>
        </p:txBody>
      </p:sp>
      <p:sp>
        <p:nvSpPr>
          <p:cNvPr id="74763" name="Rectangle 11">
            <a:extLst>
              <a:ext uri="{FF2B5EF4-FFF2-40B4-BE49-F238E27FC236}">
                <a16:creationId xmlns:a16="http://schemas.microsoft.com/office/drawing/2014/main" id="{8F35900A-5906-8A4D-9473-F0E2FBDFD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650" y="4660900"/>
            <a:ext cx="3594100" cy="58102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400">
                <a:solidFill>
                  <a:schemeClr val="bg1"/>
                </a:solidFill>
              </a:rPr>
              <a:t>6. Juni 2001</a:t>
            </a:r>
            <a:endParaRPr lang="de-DE" altLang="de-DE" sz="3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E71B0C7B-4D15-9947-95BE-3FCD00839B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5D530-B88B-7940-86CB-6CE26FE81124}" type="slidenum">
              <a:rPr lang="en-US" altLang="de-DE"/>
              <a:pPr/>
              <a:t>10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1168105E-A9F8-B847-94E4-1DFFBCD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99330" name="Line 2">
            <a:extLst>
              <a:ext uri="{FF2B5EF4-FFF2-40B4-BE49-F238E27FC236}">
                <a16:creationId xmlns:a16="http://schemas.microsoft.com/office/drawing/2014/main" id="{767ECEC9-9ED8-3447-B2C1-B93500AE9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CC85C0C3-969B-BA44-BF2D-5B91C9681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99332" name="Picture 4">
            <a:extLst>
              <a:ext uri="{FF2B5EF4-FFF2-40B4-BE49-F238E27FC236}">
                <a16:creationId xmlns:a16="http://schemas.microsoft.com/office/drawing/2014/main" id="{88641ACA-8A83-D141-BA12-D748651C0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33" name="Text Box 5">
            <a:extLst>
              <a:ext uri="{FF2B5EF4-FFF2-40B4-BE49-F238E27FC236}">
                <a16:creationId xmlns:a16="http://schemas.microsoft.com/office/drawing/2014/main" id="{2B971794-CF70-BC45-9508-0DBA36427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7B54C960-2CB6-3242-854A-29CBCEACC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Koordination tut not</a:t>
            </a:r>
          </a:p>
        </p:txBody>
      </p:sp>
      <p:sp>
        <p:nvSpPr>
          <p:cNvPr id="99336" name="Rectangle 8">
            <a:extLst>
              <a:ext uri="{FF2B5EF4-FFF2-40B4-BE49-F238E27FC236}">
                <a16:creationId xmlns:a16="http://schemas.microsoft.com/office/drawing/2014/main" id="{60D78876-6FD0-B344-AE0F-B25DC0BFA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gleichberechtigte Partner</a:t>
            </a:r>
          </a:p>
        </p:txBody>
      </p:sp>
      <p:sp>
        <p:nvSpPr>
          <p:cNvPr id="99337" name="Rectangle 9">
            <a:extLst>
              <a:ext uri="{FF2B5EF4-FFF2-40B4-BE49-F238E27FC236}">
                <a16:creationId xmlns:a16="http://schemas.microsoft.com/office/drawing/2014/main" id="{1F76C153-B5A9-894E-8002-EBD3CDCAA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hochschuladäquates Instrument</a:t>
            </a:r>
          </a:p>
        </p:txBody>
      </p:sp>
      <p:sp>
        <p:nvSpPr>
          <p:cNvPr id="99338" name="Oval 10">
            <a:extLst>
              <a:ext uri="{FF2B5EF4-FFF2-40B4-BE49-F238E27FC236}">
                <a16:creationId xmlns:a16="http://schemas.microsoft.com/office/drawing/2014/main" id="{9F5CD3C0-62F8-0542-9136-3497FC35A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7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Zielverein-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barung</a:t>
            </a:r>
          </a:p>
        </p:txBody>
      </p:sp>
      <p:sp>
        <p:nvSpPr>
          <p:cNvPr id="99339" name="Rectangle 11">
            <a:extLst>
              <a:ext uri="{FF2B5EF4-FFF2-40B4-BE49-F238E27FC236}">
                <a16:creationId xmlns:a16="http://schemas.microsoft.com/office/drawing/2014/main" id="{16C39497-9865-724C-9455-BD5C6398F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4406900" cy="685800"/>
          </a:xfrm>
          <a:noFill/>
          <a:ln/>
        </p:spPr>
        <p:txBody>
          <a:bodyPr/>
          <a:lstStyle/>
          <a:p>
            <a:r>
              <a:rPr lang="de-DE" altLang="de-DE"/>
              <a:t>Anforderungen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5" grpId="0" animBg="1" autoUpdateAnimBg="0"/>
      <p:bldP spid="99336" grpId="0" animBg="1" autoUpdateAnimBg="0"/>
      <p:bldP spid="99337" grpId="0" animBg="1" autoUpdateAnimBg="0"/>
      <p:bldP spid="9933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DCE86024-9F38-444E-A614-BAF2423AEB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BFA09-E9EC-424E-BDAE-851EAFDB3833}" type="slidenum">
              <a:rPr lang="en-US" altLang="de-DE"/>
              <a:pPr/>
              <a:t>11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F5026443-D339-8F4C-BD0B-E86CFD14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25954" name="Line 2">
            <a:extLst>
              <a:ext uri="{FF2B5EF4-FFF2-40B4-BE49-F238E27FC236}">
                <a16:creationId xmlns:a16="http://schemas.microsoft.com/office/drawing/2014/main" id="{9E8B64D4-D008-1F43-ACDC-805CF403AB6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5955" name="Text Box 3">
            <a:extLst>
              <a:ext uri="{FF2B5EF4-FFF2-40B4-BE49-F238E27FC236}">
                <a16:creationId xmlns:a16="http://schemas.microsoft.com/office/drawing/2014/main" id="{07201EC8-BB97-5C4B-B1F9-9AEA40F26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25956" name="Picture 4">
            <a:extLst>
              <a:ext uri="{FF2B5EF4-FFF2-40B4-BE49-F238E27FC236}">
                <a16:creationId xmlns:a16="http://schemas.microsoft.com/office/drawing/2014/main" id="{3E204444-9157-E84E-9322-B833F7FA5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957" name="Text Box 5">
            <a:extLst>
              <a:ext uri="{FF2B5EF4-FFF2-40B4-BE49-F238E27FC236}">
                <a16:creationId xmlns:a16="http://schemas.microsoft.com/office/drawing/2014/main" id="{E70B93F8-1CBD-7540-9009-7C2BC1544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25958" name="Rectangle 6">
            <a:extLst>
              <a:ext uri="{FF2B5EF4-FFF2-40B4-BE49-F238E27FC236}">
                <a16:creationId xmlns:a16="http://schemas.microsoft.com/office/drawing/2014/main" id="{31C1EDBA-6217-DC48-9A4E-BB7D9E1EA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Koordination tut not</a:t>
            </a:r>
          </a:p>
        </p:txBody>
      </p:sp>
      <p:sp>
        <p:nvSpPr>
          <p:cNvPr id="125959" name="Rectangle 7">
            <a:extLst>
              <a:ext uri="{FF2B5EF4-FFF2-40B4-BE49-F238E27FC236}">
                <a16:creationId xmlns:a16="http://schemas.microsoft.com/office/drawing/2014/main" id="{0FFE2B58-1A4E-BF48-A9FD-467D7B68E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gleichberechtigte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Partner</a:t>
            </a:r>
          </a:p>
        </p:txBody>
      </p:sp>
      <p:sp>
        <p:nvSpPr>
          <p:cNvPr id="125960" name="Rectangle 8">
            <a:extLst>
              <a:ext uri="{FF2B5EF4-FFF2-40B4-BE49-F238E27FC236}">
                <a16:creationId xmlns:a16="http://schemas.microsoft.com/office/drawing/2014/main" id="{C89EB92B-26F3-E640-AF0E-7731994F9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hochschuladäquates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Instrument</a:t>
            </a:r>
          </a:p>
        </p:txBody>
      </p:sp>
      <p:sp>
        <p:nvSpPr>
          <p:cNvPr id="125961" name="Oval 9">
            <a:extLst>
              <a:ext uri="{FF2B5EF4-FFF2-40B4-BE49-F238E27FC236}">
                <a16:creationId xmlns:a16="http://schemas.microsoft.com/office/drawing/2014/main" id="{7513300F-125C-E143-AE41-AE10F1E39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7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Zielverein-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barung</a:t>
            </a:r>
          </a:p>
        </p:txBody>
      </p:sp>
      <p:sp>
        <p:nvSpPr>
          <p:cNvPr id="125962" name="Rectangle 10">
            <a:extLst>
              <a:ext uri="{FF2B5EF4-FFF2-40B4-BE49-F238E27FC236}">
                <a16:creationId xmlns:a16="http://schemas.microsoft.com/office/drawing/2014/main" id="{29969014-55A7-9347-B7DE-D4487E1BA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Realität</a:t>
            </a:r>
          </a:p>
        </p:txBody>
      </p:sp>
      <p:sp>
        <p:nvSpPr>
          <p:cNvPr id="125963" name="Rectangle 11">
            <a:extLst>
              <a:ext uri="{FF2B5EF4-FFF2-40B4-BE49-F238E27FC236}">
                <a16:creationId xmlns:a16="http://schemas.microsoft.com/office/drawing/2014/main" id="{5D685D8D-7CDD-DA49-A6E0-268662626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3136900"/>
            <a:ext cx="2082800" cy="7620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 HH HB</a:t>
            </a:r>
          </a:p>
        </p:txBody>
      </p:sp>
      <p:sp>
        <p:nvSpPr>
          <p:cNvPr id="125964" name="Rectangle 12">
            <a:extLst>
              <a:ext uri="{FF2B5EF4-FFF2-40B4-BE49-F238E27FC236}">
                <a16:creationId xmlns:a16="http://schemas.microsoft.com/office/drawing/2014/main" id="{161F5CC4-1883-6842-A2C5-D10867103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259263"/>
            <a:ext cx="20828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viele HSen</a:t>
            </a:r>
          </a:p>
        </p:txBody>
      </p:sp>
      <p:sp>
        <p:nvSpPr>
          <p:cNvPr id="125966" name="Rectangle 14">
            <a:extLst>
              <a:ext uri="{FF2B5EF4-FFF2-40B4-BE49-F238E27FC236}">
                <a16:creationId xmlns:a16="http://schemas.microsoft.com/office/drawing/2014/main" id="{7AD245AB-190B-F547-8BB8-120DE4B50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4988" y="2603500"/>
            <a:ext cx="2082800" cy="19304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Detail-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lierung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2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8" grpId="0" animBg="1" autoUpdateAnimBg="0"/>
      <p:bldP spid="125959" grpId="0" animBg="1" autoUpdateAnimBg="0"/>
      <p:bldP spid="125960" grpId="0" animBg="1" autoUpdateAnimBg="0"/>
      <p:bldP spid="125961" grpId="0" animBg="1" autoUpdateAnimBg="0"/>
      <p:bldP spid="125963" grpId="0" animBg="1" autoUpdateAnimBg="0"/>
      <p:bldP spid="125964" grpId="0" animBg="1" autoUpdateAnimBg="0"/>
      <p:bldP spid="125966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42AF72A1-BE2E-824D-A961-9F21B00976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00F3A-7E66-A540-A661-1AC2F4423FAD}" type="slidenum">
              <a:rPr lang="en-US" altLang="de-DE"/>
              <a:pPr/>
              <a:t>12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Fußzeilenplatzhalter 3">
            <a:extLst>
              <a:ext uri="{FF2B5EF4-FFF2-40B4-BE49-F238E27FC236}">
                <a16:creationId xmlns:a16="http://schemas.microsoft.com/office/drawing/2014/main" id="{3CEB0BF0-0D9E-274A-861E-628762FC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58722" name="Line 2">
            <a:extLst>
              <a:ext uri="{FF2B5EF4-FFF2-40B4-BE49-F238E27FC236}">
                <a16:creationId xmlns:a16="http://schemas.microsoft.com/office/drawing/2014/main" id="{7603B32D-4049-B447-B585-9BB22C14476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8723" name="Text Box 3">
            <a:extLst>
              <a:ext uri="{FF2B5EF4-FFF2-40B4-BE49-F238E27FC236}">
                <a16:creationId xmlns:a16="http://schemas.microsoft.com/office/drawing/2014/main" id="{843BBA1E-11F5-8E4E-A207-98A0800EC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58724" name="Picture 4">
            <a:extLst>
              <a:ext uri="{FF2B5EF4-FFF2-40B4-BE49-F238E27FC236}">
                <a16:creationId xmlns:a16="http://schemas.microsoft.com/office/drawing/2014/main" id="{13D644F8-65C5-4340-8D3D-5FF4111C6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725" name="Text Box 5">
            <a:extLst>
              <a:ext uri="{FF2B5EF4-FFF2-40B4-BE49-F238E27FC236}">
                <a16:creationId xmlns:a16="http://schemas.microsoft.com/office/drawing/2014/main" id="{D7EA7756-CFFB-F64E-AC53-66B28B5A4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58726" name="Rectangle 6">
            <a:extLst>
              <a:ext uri="{FF2B5EF4-FFF2-40B4-BE49-F238E27FC236}">
                <a16:creationId xmlns:a16="http://schemas.microsoft.com/office/drawing/2014/main" id="{884C23ED-EB71-8B4E-BF84-AFBDD47273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Organisations-</a:t>
            </a:r>
            <a:br>
              <a:rPr lang="de-DE" altLang="de-DE"/>
            </a:br>
            <a:r>
              <a:rPr lang="de-DE" altLang="de-DE"/>
              <a:t>autonomie</a:t>
            </a:r>
          </a:p>
        </p:txBody>
      </p:sp>
      <p:sp>
        <p:nvSpPr>
          <p:cNvPr id="158727" name="Rectangle 7">
            <a:extLst>
              <a:ext uri="{FF2B5EF4-FFF2-40B4-BE49-F238E27FC236}">
                <a16:creationId xmlns:a16="http://schemas.microsoft.com/office/drawing/2014/main" id="{BB9DB0C4-4CBE-2D47-ABEE-D9C6EB09D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7019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Fortschritte in Gesetzen vorhanden,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aber überschaubar</a:t>
            </a:r>
          </a:p>
        </p:txBody>
      </p:sp>
      <p:sp>
        <p:nvSpPr>
          <p:cNvPr id="158728" name="Rectangle 8">
            <a:extLst>
              <a:ext uri="{FF2B5EF4-FFF2-40B4-BE49-F238E27FC236}">
                <a16:creationId xmlns:a16="http://schemas.microsoft.com/office/drawing/2014/main" id="{0E54EACC-575E-6342-A374-98B21FE77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4119563"/>
            <a:ext cx="6781800" cy="792162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viele Hsen organisieren sich neu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OE-Prozess hat begonnen</a:t>
            </a:r>
          </a:p>
        </p:txBody>
      </p:sp>
      <p:sp>
        <p:nvSpPr>
          <p:cNvPr id="158730" name="Oval 10">
            <a:extLst>
              <a:ext uri="{FF2B5EF4-FFF2-40B4-BE49-F238E27FC236}">
                <a16:creationId xmlns:a16="http://schemas.microsoft.com/office/drawing/2014/main" id="{08243E82-7906-0941-B951-1D2A58084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Resümee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7" grpId="0" animBg="1" autoUpdateAnimBg="0"/>
      <p:bldP spid="158728" grpId="0" animBg="1" autoUpdateAnimBg="0"/>
      <p:bldP spid="15873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A80DF3DC-9BC8-194C-8ECC-AE235DE4B7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44494-D2C4-134B-B6FF-8E53ED44B1E0}" type="slidenum">
              <a:rPr lang="en-US" altLang="de-DE"/>
              <a:pPr/>
              <a:t>13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A97A6884-CA36-614F-9A24-F0F247988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90466" name="Line 2">
            <a:extLst>
              <a:ext uri="{FF2B5EF4-FFF2-40B4-BE49-F238E27FC236}">
                <a16:creationId xmlns:a16="http://schemas.microsoft.com/office/drawing/2014/main" id="{0F533424-7778-1F44-A3F6-FC668860A42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396A4510-14BF-EA43-95FE-860550301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90468" name="Picture 4">
            <a:extLst>
              <a:ext uri="{FF2B5EF4-FFF2-40B4-BE49-F238E27FC236}">
                <a16:creationId xmlns:a16="http://schemas.microsoft.com/office/drawing/2014/main" id="{E106236B-2A92-AD46-A2DF-25803F2CE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469" name="Text Box 5">
            <a:extLst>
              <a:ext uri="{FF2B5EF4-FFF2-40B4-BE49-F238E27FC236}">
                <a16:creationId xmlns:a16="http://schemas.microsoft.com/office/drawing/2014/main" id="{151D3FC4-0FE0-BD4B-B211-6B84C7BA1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90470" name="Rectangle 6">
            <a:extLst>
              <a:ext uri="{FF2B5EF4-FFF2-40B4-BE49-F238E27FC236}">
                <a16:creationId xmlns:a16="http://schemas.microsoft.com/office/drawing/2014/main" id="{F237B0C5-D0E3-EA4F-BB0F-2119C011C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effizientere und effektivere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Entscheidungen durch Problemnähe </a:t>
            </a:r>
          </a:p>
        </p:txBody>
      </p:sp>
      <p:sp>
        <p:nvSpPr>
          <p:cNvPr id="190471" name="Rectangle 7">
            <a:extLst>
              <a:ext uri="{FF2B5EF4-FFF2-40B4-BE49-F238E27FC236}">
                <a16:creationId xmlns:a16="http://schemas.microsoft.com/office/drawing/2014/main" id="{2B4777E8-1ADF-184A-985A-37E67896C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Einsparungen lohnen sich</a:t>
            </a:r>
          </a:p>
        </p:txBody>
      </p:sp>
      <p:sp>
        <p:nvSpPr>
          <p:cNvPr id="190472" name="Rectangle 8">
            <a:extLst>
              <a:ext uri="{FF2B5EF4-FFF2-40B4-BE49-F238E27FC236}">
                <a16:creationId xmlns:a16="http://schemas.microsoft.com/office/drawing/2014/main" id="{DD3148BD-77A5-9A4B-8D19-B300E788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Differenzierung statt Gleichmacherei</a:t>
            </a:r>
          </a:p>
        </p:txBody>
      </p:sp>
      <p:sp>
        <p:nvSpPr>
          <p:cNvPr id="190473" name="Oval 9">
            <a:extLst>
              <a:ext uri="{FF2B5EF4-FFF2-40B4-BE49-F238E27FC236}">
                <a16:creationId xmlns:a16="http://schemas.microsoft.com/office/drawing/2014/main" id="{3DFBF0E0-E6B0-9048-AB75-48A037B28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warum?</a:t>
            </a:r>
          </a:p>
        </p:txBody>
      </p:sp>
      <p:sp>
        <p:nvSpPr>
          <p:cNvPr id="190474" name="Rectangle 10">
            <a:extLst>
              <a:ext uri="{FF2B5EF4-FFF2-40B4-BE49-F238E27FC236}">
                <a16:creationId xmlns:a16="http://schemas.microsoft.com/office/drawing/2014/main" id="{125F82C8-30F8-8C40-A672-BACCC4381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4810125" cy="685800"/>
          </a:xfrm>
          <a:noFill/>
          <a:ln/>
        </p:spPr>
        <p:txBody>
          <a:bodyPr/>
          <a:lstStyle/>
          <a:p>
            <a:r>
              <a:rPr lang="de-DE" altLang="de-DE"/>
              <a:t>Finanzautonomie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9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9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9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70" grpId="0" animBg="1" autoUpdateAnimBg="0"/>
      <p:bldP spid="190471" grpId="0" animBg="1" autoUpdateAnimBg="0"/>
      <p:bldP spid="190472" grpId="0" animBg="1" autoUpdateAnimBg="0"/>
      <p:bldP spid="19047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52D5C782-7AC6-334C-9D6A-410D94B7E1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5F6B5-298E-014B-AE41-1DD588D15A27}" type="slidenum">
              <a:rPr lang="en-US" altLang="de-DE"/>
              <a:pPr/>
              <a:t>14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8719A3AB-3674-D347-B4F6-399302F98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92514" name="Line 2">
            <a:extLst>
              <a:ext uri="{FF2B5EF4-FFF2-40B4-BE49-F238E27FC236}">
                <a16:creationId xmlns:a16="http://schemas.microsoft.com/office/drawing/2014/main" id="{4B2DE5BF-8C3F-5240-A7DC-490402E1374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2515" name="Text Box 3">
            <a:extLst>
              <a:ext uri="{FF2B5EF4-FFF2-40B4-BE49-F238E27FC236}">
                <a16:creationId xmlns:a16="http://schemas.microsoft.com/office/drawing/2014/main" id="{A414F42D-48BB-B541-A536-C139667A0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92516" name="Picture 4">
            <a:extLst>
              <a:ext uri="{FF2B5EF4-FFF2-40B4-BE49-F238E27FC236}">
                <a16:creationId xmlns:a16="http://schemas.microsoft.com/office/drawing/2014/main" id="{109B733F-B05B-7C4E-B0FF-F21715533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2517" name="Text Box 5">
            <a:extLst>
              <a:ext uri="{FF2B5EF4-FFF2-40B4-BE49-F238E27FC236}">
                <a16:creationId xmlns:a16="http://schemas.microsoft.com/office/drawing/2014/main" id="{DA3DDDFA-8C43-474B-B058-DCE064C73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92518" name="Rectangle 6">
            <a:extLst>
              <a:ext uri="{FF2B5EF4-FFF2-40B4-BE49-F238E27FC236}">
                <a16:creationId xmlns:a16="http://schemas.microsoft.com/office/drawing/2014/main" id="{45DAD167-9D5F-074D-AB2B-A544DB4C9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>
                <a:solidFill>
                  <a:schemeClr val="bg1"/>
                </a:solidFill>
              </a:rPr>
              <a:t>hohe Flexibilität,</a:t>
            </a:r>
          </a:p>
          <a:p>
            <a:pPr algn="l"/>
            <a:r>
              <a:rPr lang="de-DE" altLang="de-DE" sz="2800">
                <a:solidFill>
                  <a:schemeClr val="bg1"/>
                </a:solidFill>
              </a:rPr>
              <a:t>schnelle Reaktionsmöglichkeiten</a:t>
            </a:r>
          </a:p>
        </p:txBody>
      </p:sp>
      <p:sp>
        <p:nvSpPr>
          <p:cNvPr id="192519" name="Rectangle 7">
            <a:extLst>
              <a:ext uri="{FF2B5EF4-FFF2-40B4-BE49-F238E27FC236}">
                <a16:creationId xmlns:a16="http://schemas.microsoft.com/office/drawing/2014/main" id="{4BB2ED50-2D9C-A946-B693-EA1571772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>
                <a:solidFill>
                  <a:schemeClr val="bg1"/>
                </a:solidFill>
              </a:rPr>
              <a:t>eigenständige strategische Planung</a:t>
            </a:r>
          </a:p>
        </p:txBody>
      </p:sp>
      <p:sp>
        <p:nvSpPr>
          <p:cNvPr id="192520" name="Rectangle 8">
            <a:extLst>
              <a:ext uri="{FF2B5EF4-FFF2-40B4-BE49-F238E27FC236}">
                <a16:creationId xmlns:a16="http://schemas.microsoft.com/office/drawing/2014/main" id="{FCAD564F-C44B-B243-B0CA-38D261CD2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>
                <a:solidFill>
                  <a:schemeClr val="bg1"/>
                </a:solidFill>
              </a:rPr>
              <a:t>Vermeidung Dezemberfieber</a:t>
            </a:r>
          </a:p>
        </p:txBody>
      </p:sp>
      <p:sp>
        <p:nvSpPr>
          <p:cNvPr id="192521" name="Oval 9">
            <a:extLst>
              <a:ext uri="{FF2B5EF4-FFF2-40B4-BE49-F238E27FC236}">
                <a16:creationId xmlns:a16="http://schemas.microsoft.com/office/drawing/2014/main" id="{4F587C1A-5F82-5645-AC41-AEDA9A8AE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warum?</a:t>
            </a:r>
          </a:p>
        </p:txBody>
      </p:sp>
      <p:sp>
        <p:nvSpPr>
          <p:cNvPr id="192522" name="Rectangle 10">
            <a:extLst>
              <a:ext uri="{FF2B5EF4-FFF2-40B4-BE49-F238E27FC236}">
                <a16:creationId xmlns:a16="http://schemas.microsoft.com/office/drawing/2014/main" id="{324CE76E-AED9-654A-8429-6FE9629C6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4810125" cy="685800"/>
          </a:xfrm>
          <a:noFill/>
          <a:ln/>
        </p:spPr>
        <p:txBody>
          <a:bodyPr/>
          <a:lstStyle/>
          <a:p>
            <a:r>
              <a:rPr lang="de-DE" altLang="de-DE"/>
              <a:t>Finanzautonomie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8" grpId="0" animBg="1" autoUpdateAnimBg="0"/>
      <p:bldP spid="192519" grpId="0" animBg="1" autoUpdateAnimBg="0"/>
      <p:bldP spid="192520" grpId="0" animBg="1" autoUpdateAnimBg="0"/>
      <p:bldP spid="19252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D1529069-6E7B-064E-B2E9-3A8C9B22A6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F37C4-EDC7-3B4C-A4E5-E9210DABE6EB}" type="slidenum">
              <a:rPr lang="en-US" altLang="de-DE"/>
              <a:pPr/>
              <a:t>15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764F65A9-EE4C-E442-9E60-997DC05C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98658" name="Line 2">
            <a:extLst>
              <a:ext uri="{FF2B5EF4-FFF2-40B4-BE49-F238E27FC236}">
                <a16:creationId xmlns:a16="http://schemas.microsoft.com/office/drawing/2014/main" id="{207F5EFE-6A90-8240-93C9-DE4C4CB62DD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659" name="Text Box 3">
            <a:extLst>
              <a:ext uri="{FF2B5EF4-FFF2-40B4-BE49-F238E27FC236}">
                <a16:creationId xmlns:a16="http://schemas.microsoft.com/office/drawing/2014/main" id="{E4C37596-E80F-6C48-BAA9-6A79E0894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98660" name="Picture 4">
            <a:extLst>
              <a:ext uri="{FF2B5EF4-FFF2-40B4-BE49-F238E27FC236}">
                <a16:creationId xmlns:a16="http://schemas.microsoft.com/office/drawing/2014/main" id="{E41BAE30-0A65-0A46-8A9E-3A584AD3C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8661" name="Text Box 5">
            <a:extLst>
              <a:ext uri="{FF2B5EF4-FFF2-40B4-BE49-F238E27FC236}">
                <a16:creationId xmlns:a16="http://schemas.microsoft.com/office/drawing/2014/main" id="{290BFD92-588A-4441-8D0A-F135C9C8A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98662" name="Rectangle 6">
            <a:extLst>
              <a:ext uri="{FF2B5EF4-FFF2-40B4-BE49-F238E27FC236}">
                <a16:creationId xmlns:a16="http://schemas.microsoft.com/office/drawing/2014/main" id="{8A251574-ACE0-754A-8A72-DC614141C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547813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>
              <a:buClr>
                <a:schemeClr val="accent2"/>
              </a:buClr>
            </a:pPr>
            <a:r>
              <a:rPr lang="de-DE" altLang="de-DE" sz="3000">
                <a:solidFill>
                  <a:schemeClr val="bg1"/>
                </a:solidFill>
              </a:rPr>
              <a:t>gegenseitige Deckungsfähigkeit</a:t>
            </a:r>
          </a:p>
          <a:p>
            <a:pPr algn="l">
              <a:buClr>
                <a:schemeClr val="accent2"/>
              </a:buClr>
            </a:pPr>
            <a:r>
              <a:rPr lang="de-DE" altLang="de-DE" sz="3000">
                <a:solidFill>
                  <a:schemeClr val="bg1"/>
                </a:solidFill>
              </a:rPr>
              <a:t>von Titelgruppen</a:t>
            </a:r>
          </a:p>
        </p:txBody>
      </p:sp>
      <p:sp>
        <p:nvSpPr>
          <p:cNvPr id="198663" name="Rectangle 7">
            <a:extLst>
              <a:ext uri="{FF2B5EF4-FFF2-40B4-BE49-F238E27FC236}">
                <a16:creationId xmlns:a16="http://schemas.microsoft.com/office/drawing/2014/main" id="{5EB243A3-F842-5841-94F5-F7CB51A02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02188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Zusammenfassung Titel zu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Globalposten</a:t>
            </a:r>
          </a:p>
        </p:txBody>
      </p:sp>
      <p:sp>
        <p:nvSpPr>
          <p:cNvPr id="198664" name="Rectangle 8">
            <a:extLst>
              <a:ext uri="{FF2B5EF4-FFF2-40B4-BE49-F238E27FC236}">
                <a16:creationId xmlns:a16="http://schemas.microsoft.com/office/drawing/2014/main" id="{05F28E28-8D06-F840-AB4B-6FC7A3828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717925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zeitliche Übertragbarkeit</a:t>
            </a:r>
          </a:p>
        </p:txBody>
      </p:sp>
      <p:sp>
        <p:nvSpPr>
          <p:cNvPr id="198665" name="Oval 9">
            <a:extLst>
              <a:ext uri="{FF2B5EF4-FFF2-40B4-BE49-F238E27FC236}">
                <a16:creationId xmlns:a16="http://schemas.microsoft.com/office/drawing/2014/main" id="{6F3058E9-7CA8-5140-AADC-048D351EF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Globa-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lisierung</a:t>
            </a:r>
          </a:p>
        </p:txBody>
      </p:sp>
      <p:sp>
        <p:nvSpPr>
          <p:cNvPr id="198666" name="Rectangle 10">
            <a:extLst>
              <a:ext uri="{FF2B5EF4-FFF2-40B4-BE49-F238E27FC236}">
                <a16:creationId xmlns:a16="http://schemas.microsoft.com/office/drawing/2014/main" id="{D455C6B6-A091-F147-9B35-CBCC910BC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4810125" cy="685800"/>
          </a:xfrm>
          <a:noFill/>
          <a:ln/>
        </p:spPr>
        <p:txBody>
          <a:bodyPr/>
          <a:lstStyle/>
          <a:p>
            <a:r>
              <a:rPr lang="de-DE" altLang="de-DE"/>
              <a:t>Finanzautonomie</a:t>
            </a:r>
          </a:p>
        </p:txBody>
      </p:sp>
      <p:sp>
        <p:nvSpPr>
          <p:cNvPr id="198667" name="Rectangle 11">
            <a:extLst>
              <a:ext uri="{FF2B5EF4-FFF2-40B4-BE49-F238E27FC236}">
                <a16:creationId xmlns:a16="http://schemas.microsoft.com/office/drawing/2014/main" id="{E186370F-441F-AC4B-860B-6256BDAD8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888038"/>
            <a:ext cx="67818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staatliche Pauschalzuweisung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ohne Stellenpläne</a:t>
            </a:r>
          </a:p>
        </p:txBody>
      </p:sp>
      <p:sp>
        <p:nvSpPr>
          <p:cNvPr id="198668" name="Rectangle 12">
            <a:extLst>
              <a:ext uri="{FF2B5EF4-FFF2-40B4-BE49-F238E27FC236}">
                <a16:creationId xmlns:a16="http://schemas.microsoft.com/office/drawing/2014/main" id="{7C84BA6A-20B1-7E48-94E4-7FF93EB36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632075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>
              <a:buClr>
                <a:schemeClr val="accent2"/>
              </a:buClr>
            </a:pPr>
            <a:r>
              <a:rPr lang="de-DE" altLang="de-DE" sz="3000">
                <a:solidFill>
                  <a:schemeClr val="bg1"/>
                </a:solidFill>
              </a:rPr>
              <a:t>Mittelschöpfung aus freien Stellen </a:t>
            </a:r>
          </a:p>
        </p:txBody>
      </p:sp>
      <p:sp>
        <p:nvSpPr>
          <p:cNvPr id="198669" name="AutoShape 13">
            <a:extLst>
              <a:ext uri="{FF2B5EF4-FFF2-40B4-BE49-F238E27FC236}">
                <a16:creationId xmlns:a16="http://schemas.microsoft.com/office/drawing/2014/main" id="{8518BECF-BC94-194D-BA99-CA1F3BD50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2632075"/>
            <a:ext cx="758825" cy="3654425"/>
          </a:xfrm>
          <a:prstGeom prst="downArrow">
            <a:avLst>
              <a:gd name="adj1" fmla="val 50000"/>
              <a:gd name="adj2" fmla="val 12039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9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9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2" grpId="0" animBg="1" autoUpdateAnimBg="0"/>
      <p:bldP spid="198663" grpId="0" animBg="1" autoUpdateAnimBg="0"/>
      <p:bldP spid="198664" grpId="0" animBg="1" autoUpdateAnimBg="0"/>
      <p:bldP spid="198665" grpId="0" animBg="1" autoUpdateAnimBg="0"/>
      <p:bldP spid="198667" grpId="0" animBg="1" autoUpdateAnimBg="0"/>
      <p:bldP spid="19866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2">
            <a:extLst>
              <a:ext uri="{FF2B5EF4-FFF2-40B4-BE49-F238E27FC236}">
                <a16:creationId xmlns:a16="http://schemas.microsoft.com/office/drawing/2014/main" id="{4D2B7284-8366-6840-8346-B54AE63158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4205-06BC-F844-A748-86CBE455DF6C}" type="slidenum">
              <a:rPr lang="en-US" altLang="de-DE"/>
              <a:pPr/>
              <a:t>16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Fußzeilenplatzhalter 3">
            <a:extLst>
              <a:ext uri="{FF2B5EF4-FFF2-40B4-BE49-F238E27FC236}">
                <a16:creationId xmlns:a16="http://schemas.microsoft.com/office/drawing/2014/main" id="{F9B601C4-EFF8-934E-8890-4DE5B7883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88418" name="Line 2">
            <a:extLst>
              <a:ext uri="{FF2B5EF4-FFF2-40B4-BE49-F238E27FC236}">
                <a16:creationId xmlns:a16="http://schemas.microsoft.com/office/drawing/2014/main" id="{71652AD7-3A61-B24B-8E18-6D95A013509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8419" name="Text Box 3">
            <a:extLst>
              <a:ext uri="{FF2B5EF4-FFF2-40B4-BE49-F238E27FC236}">
                <a16:creationId xmlns:a16="http://schemas.microsoft.com/office/drawing/2014/main" id="{999B6881-EF45-B84E-8EAF-CCF590730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88420" name="Picture 4">
            <a:extLst>
              <a:ext uri="{FF2B5EF4-FFF2-40B4-BE49-F238E27FC236}">
                <a16:creationId xmlns:a16="http://schemas.microsoft.com/office/drawing/2014/main" id="{D9D97592-A851-C443-B55E-E2648824E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21" name="Text Box 5">
            <a:extLst>
              <a:ext uri="{FF2B5EF4-FFF2-40B4-BE49-F238E27FC236}">
                <a16:creationId xmlns:a16="http://schemas.microsoft.com/office/drawing/2014/main" id="{70933150-B710-044B-BE1D-26411E079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88422" name="Rectangle 6">
            <a:extLst>
              <a:ext uri="{FF2B5EF4-FFF2-40B4-BE49-F238E27FC236}">
                <a16:creationId xmlns:a16="http://schemas.microsoft.com/office/drawing/2014/main" id="{BC174AF2-3C32-524D-B640-BF985EB80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Finanzautonomie</a:t>
            </a:r>
          </a:p>
        </p:txBody>
      </p:sp>
      <p:sp>
        <p:nvSpPr>
          <p:cNvPr id="188429" name="Rectangle 13">
            <a:extLst>
              <a:ext uri="{FF2B5EF4-FFF2-40B4-BE49-F238E27FC236}">
                <a16:creationId xmlns:a16="http://schemas.microsoft.com/office/drawing/2014/main" id="{B4D4FA79-9331-B044-9B0A-C42FF8D1E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39975"/>
            <a:ext cx="27432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>
                <a:solidFill>
                  <a:schemeClr val="bg1"/>
                </a:solidFill>
              </a:rPr>
              <a:t>Aufweichung der 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Kameralistik</a:t>
            </a:r>
          </a:p>
        </p:txBody>
      </p:sp>
      <p:sp>
        <p:nvSpPr>
          <p:cNvPr id="188430" name="Rectangle 14">
            <a:extLst>
              <a:ext uri="{FF2B5EF4-FFF2-40B4-BE49-F238E27FC236}">
                <a16:creationId xmlns:a16="http://schemas.microsoft.com/office/drawing/2014/main" id="{0B9D0F96-BF46-954F-95E0-D50D25469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73375"/>
            <a:ext cx="2743200" cy="19812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800" b="0">
                <a:solidFill>
                  <a:schemeClr val="bg1"/>
                </a:solidFill>
              </a:rPr>
              <a:t> Übertragbarkeit; </a:t>
            </a:r>
            <a:br>
              <a:rPr lang="de-DE" altLang="de-DE" sz="1800" b="0">
                <a:solidFill>
                  <a:schemeClr val="bg1"/>
                </a:solidFill>
              </a:rPr>
            </a:br>
            <a:r>
              <a:rPr lang="de-DE" altLang="de-DE" sz="1800" b="0">
                <a:solidFill>
                  <a:schemeClr val="bg1"/>
                </a:solidFill>
              </a:rPr>
              <a:t>    Deckungsfähigkeit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800" b="0">
                <a:solidFill>
                  <a:schemeClr val="bg1"/>
                </a:solidFill>
              </a:rPr>
              <a:t> Titelzusammenführung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800" b="0">
                <a:solidFill>
                  <a:schemeClr val="bg1"/>
                </a:solidFill>
              </a:rPr>
              <a:t> Flexibilität Stellenpläne</a:t>
            </a:r>
          </a:p>
        </p:txBody>
      </p:sp>
      <p:sp>
        <p:nvSpPr>
          <p:cNvPr id="188431" name="Rectangle 15">
            <a:extLst>
              <a:ext uri="{FF2B5EF4-FFF2-40B4-BE49-F238E27FC236}">
                <a16:creationId xmlns:a16="http://schemas.microsoft.com/office/drawing/2014/main" id="{C1CCE286-FF5F-AF44-ADF0-6260D7F96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54575"/>
            <a:ext cx="2743200" cy="914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0">
                <a:solidFill>
                  <a:schemeClr val="bg1"/>
                </a:solidFill>
              </a:rPr>
              <a:t>Nordrhein-Westfalen,</a:t>
            </a:r>
          </a:p>
          <a:p>
            <a:r>
              <a:rPr lang="de-DE" altLang="de-DE" sz="1800" b="0">
                <a:solidFill>
                  <a:schemeClr val="bg1"/>
                </a:solidFill>
              </a:rPr>
              <a:t>Rheinland-Pfalz, Bayern</a:t>
            </a:r>
          </a:p>
        </p:txBody>
      </p:sp>
      <p:sp>
        <p:nvSpPr>
          <p:cNvPr id="188432" name="Rectangle 16">
            <a:extLst>
              <a:ext uri="{FF2B5EF4-FFF2-40B4-BE49-F238E27FC236}">
                <a16:creationId xmlns:a16="http://schemas.microsoft.com/office/drawing/2014/main" id="{C0EC5F24-8B13-F04A-9A5A-16036FD02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339975"/>
            <a:ext cx="27432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>
                <a:solidFill>
                  <a:schemeClr val="bg1"/>
                </a:solidFill>
              </a:rPr>
              <a:t>Pauschalzuweisung</a:t>
            </a:r>
          </a:p>
        </p:txBody>
      </p:sp>
      <p:sp>
        <p:nvSpPr>
          <p:cNvPr id="188433" name="Rectangle 17">
            <a:extLst>
              <a:ext uri="{FF2B5EF4-FFF2-40B4-BE49-F238E27FC236}">
                <a16:creationId xmlns:a16="http://schemas.microsoft.com/office/drawing/2014/main" id="{4D782674-B8DC-A448-9AD8-52B89037E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73375"/>
            <a:ext cx="2743200" cy="19812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800" b="0">
                <a:solidFill>
                  <a:schemeClr val="bg1"/>
                </a:solidFill>
              </a:rPr>
              <a:t> wenige pauschale </a:t>
            </a:r>
            <a:br>
              <a:rPr lang="de-DE" altLang="de-DE" sz="1800" b="0">
                <a:solidFill>
                  <a:schemeClr val="bg1"/>
                </a:solidFill>
              </a:rPr>
            </a:br>
            <a:r>
              <a:rPr lang="de-DE" altLang="de-DE" sz="1800" b="0">
                <a:solidFill>
                  <a:schemeClr val="bg1"/>
                </a:solidFill>
              </a:rPr>
              <a:t>    Posten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800" b="0">
                <a:solidFill>
                  <a:schemeClr val="bg1"/>
                </a:solidFill>
              </a:rPr>
              <a:t> kaufmänn. Rechnungs-</a:t>
            </a:r>
            <a:br>
              <a:rPr lang="de-DE" altLang="de-DE" sz="1800" b="0">
                <a:solidFill>
                  <a:schemeClr val="bg1"/>
                </a:solidFill>
              </a:rPr>
            </a:br>
            <a:r>
              <a:rPr lang="de-DE" altLang="de-DE" sz="1800" b="0">
                <a:solidFill>
                  <a:schemeClr val="bg1"/>
                </a:solidFill>
              </a:rPr>
              <a:t>    wesen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800" b="0">
                <a:solidFill>
                  <a:schemeClr val="bg1"/>
                </a:solidFill>
              </a:rPr>
              <a:t> keine Stellenpläne für</a:t>
            </a:r>
            <a:br>
              <a:rPr lang="de-DE" altLang="de-DE" sz="1800" b="0">
                <a:solidFill>
                  <a:schemeClr val="bg1"/>
                </a:solidFill>
              </a:rPr>
            </a:br>
            <a:r>
              <a:rPr lang="de-DE" altLang="de-DE" sz="1800" b="0">
                <a:solidFill>
                  <a:schemeClr val="bg1"/>
                </a:solidFill>
              </a:rPr>
              <a:t>    Arbeiter/Angestellte</a:t>
            </a:r>
          </a:p>
        </p:txBody>
      </p:sp>
      <p:sp>
        <p:nvSpPr>
          <p:cNvPr id="188434" name="Rectangle 18">
            <a:extLst>
              <a:ext uri="{FF2B5EF4-FFF2-40B4-BE49-F238E27FC236}">
                <a16:creationId xmlns:a16="http://schemas.microsoft.com/office/drawing/2014/main" id="{A1EFCC0C-7327-C540-8EBF-6CE927C7B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54575"/>
            <a:ext cx="2743200" cy="914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0">
                <a:solidFill>
                  <a:schemeClr val="bg1"/>
                </a:solidFill>
              </a:rPr>
              <a:t>Niedersachsen</a:t>
            </a:r>
          </a:p>
          <a:p>
            <a:endParaRPr lang="de-DE" altLang="de-DE" sz="1800" b="0">
              <a:solidFill>
                <a:schemeClr val="bg1"/>
              </a:solidFill>
            </a:endParaRPr>
          </a:p>
        </p:txBody>
      </p:sp>
      <p:sp>
        <p:nvSpPr>
          <p:cNvPr id="188435" name="AutoShape 19">
            <a:extLst>
              <a:ext uri="{FF2B5EF4-FFF2-40B4-BE49-F238E27FC236}">
                <a16:creationId xmlns:a16="http://schemas.microsoft.com/office/drawing/2014/main" id="{9A35446D-A887-B341-AAA8-C3913E74D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763963"/>
            <a:ext cx="304800" cy="3810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8436" name="Line 20">
            <a:extLst>
              <a:ext uri="{FF2B5EF4-FFF2-40B4-BE49-F238E27FC236}">
                <a16:creationId xmlns:a16="http://schemas.microsoft.com/office/drawing/2014/main" id="{4D3CA6DE-B9B1-C647-8359-F3ECD2F3CC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821363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8437" name="Line 21">
            <a:extLst>
              <a:ext uri="{FF2B5EF4-FFF2-40B4-BE49-F238E27FC236}">
                <a16:creationId xmlns:a16="http://schemas.microsoft.com/office/drawing/2014/main" id="{265EE0B6-3DA0-0646-B33D-5598AEF834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821363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8438" name="Text Box 22">
            <a:extLst>
              <a:ext uri="{FF2B5EF4-FFF2-40B4-BE49-F238E27FC236}">
                <a16:creationId xmlns:a16="http://schemas.microsoft.com/office/drawing/2014/main" id="{DE19079D-E964-F444-A3A0-9B4B0D78D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900" y="5986463"/>
            <a:ext cx="6159500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>
                <a:solidFill>
                  <a:schemeClr val="bg1"/>
                </a:solidFill>
              </a:rPr>
              <a:t>gleiche Ausgabenspielräume mit völlig verschiedenen Verfahren möglich</a:t>
            </a:r>
            <a:endParaRPr lang="de-DE" altLang="de-DE" sz="2000" b="0">
              <a:solidFill>
                <a:schemeClr val="bg1"/>
              </a:solidFill>
            </a:endParaRPr>
          </a:p>
        </p:txBody>
      </p:sp>
      <p:sp>
        <p:nvSpPr>
          <p:cNvPr id="188439" name="Rectangle 23">
            <a:extLst>
              <a:ext uri="{FF2B5EF4-FFF2-40B4-BE49-F238E27FC236}">
                <a16:creationId xmlns:a16="http://schemas.microsoft.com/office/drawing/2014/main" id="{8845BBB6-CC38-9242-837F-CDF46FC1B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341563"/>
            <a:ext cx="2743200" cy="533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>
                <a:solidFill>
                  <a:schemeClr val="bg1"/>
                </a:solidFill>
              </a:rPr>
              <a:t>Programmhaushalt</a:t>
            </a:r>
          </a:p>
        </p:txBody>
      </p:sp>
      <p:sp>
        <p:nvSpPr>
          <p:cNvPr id="188440" name="Rectangle 24">
            <a:extLst>
              <a:ext uri="{FF2B5EF4-FFF2-40B4-BE49-F238E27FC236}">
                <a16:creationId xmlns:a16="http://schemas.microsoft.com/office/drawing/2014/main" id="{F1453C95-ABB6-624C-BCD5-90CC4ECD9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873375"/>
            <a:ext cx="2743200" cy="19812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800" b="0">
                <a:solidFill>
                  <a:schemeClr val="bg1"/>
                </a:solidFill>
              </a:rPr>
              <a:t> Leistungsplan in Haus-</a:t>
            </a:r>
            <a:br>
              <a:rPr lang="de-DE" altLang="de-DE" sz="1800" b="0">
                <a:solidFill>
                  <a:schemeClr val="bg1"/>
                </a:solidFill>
              </a:rPr>
            </a:br>
            <a:r>
              <a:rPr lang="de-DE" altLang="de-DE" sz="1800" b="0">
                <a:solidFill>
                  <a:schemeClr val="bg1"/>
                </a:solidFill>
              </a:rPr>
              <a:t>    halt integriert,</a:t>
            </a:r>
            <a:br>
              <a:rPr lang="de-DE" altLang="de-DE" sz="1800" b="0">
                <a:solidFill>
                  <a:schemeClr val="bg1"/>
                </a:solidFill>
              </a:rPr>
            </a:br>
            <a:r>
              <a:rPr lang="de-DE" altLang="de-DE" sz="1800" b="0">
                <a:solidFill>
                  <a:schemeClr val="bg1"/>
                </a:solidFill>
              </a:rPr>
              <a:t>    „Produkte“ quantifiziert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800" b="0">
                <a:solidFill>
                  <a:schemeClr val="bg1"/>
                </a:solidFill>
              </a:rPr>
              <a:t> Kosten der „Produkte“</a:t>
            </a:r>
            <a:br>
              <a:rPr lang="de-DE" altLang="de-DE" sz="1800" b="0">
                <a:solidFill>
                  <a:schemeClr val="bg1"/>
                </a:solidFill>
              </a:rPr>
            </a:br>
            <a:r>
              <a:rPr lang="de-DE" altLang="de-DE" sz="1800" b="0">
                <a:solidFill>
                  <a:schemeClr val="bg1"/>
                </a:solidFill>
              </a:rPr>
              <a:t>    zugerechnet, Deck-</a:t>
            </a:r>
            <a:br>
              <a:rPr lang="de-DE" altLang="de-DE" sz="1800" b="0">
                <a:solidFill>
                  <a:schemeClr val="bg1"/>
                </a:solidFill>
              </a:rPr>
            </a:br>
            <a:r>
              <a:rPr lang="de-DE" altLang="de-DE" sz="1800" b="0">
                <a:solidFill>
                  <a:schemeClr val="bg1"/>
                </a:solidFill>
              </a:rPr>
              <a:t>    ungsbeiträge ermittelt</a:t>
            </a:r>
          </a:p>
        </p:txBody>
      </p:sp>
      <p:sp>
        <p:nvSpPr>
          <p:cNvPr id="188441" name="Rectangle 25">
            <a:extLst>
              <a:ext uri="{FF2B5EF4-FFF2-40B4-BE49-F238E27FC236}">
                <a16:creationId xmlns:a16="http://schemas.microsoft.com/office/drawing/2014/main" id="{A840911F-8021-BA40-957A-A3383309B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56163"/>
            <a:ext cx="2743200" cy="914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0">
                <a:solidFill>
                  <a:schemeClr val="bg1"/>
                </a:solidFill>
              </a:rPr>
              <a:t>Hessen</a:t>
            </a:r>
          </a:p>
          <a:p>
            <a:endParaRPr lang="de-DE" altLang="de-DE" sz="1800" b="0">
              <a:solidFill>
                <a:schemeClr val="bg1"/>
              </a:solidFill>
            </a:endParaRPr>
          </a:p>
        </p:txBody>
      </p:sp>
      <p:sp>
        <p:nvSpPr>
          <p:cNvPr id="188442" name="AutoShape 26">
            <a:extLst>
              <a:ext uri="{FF2B5EF4-FFF2-40B4-BE49-F238E27FC236}">
                <a16:creationId xmlns:a16="http://schemas.microsoft.com/office/drawing/2014/main" id="{0915CB87-0256-0840-831C-B2B950B4C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763963"/>
            <a:ext cx="304800" cy="3810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8443" name="Oval 27">
            <a:extLst>
              <a:ext uri="{FF2B5EF4-FFF2-40B4-BE49-F238E27FC236}">
                <a16:creationId xmlns:a16="http://schemas.microsoft.com/office/drawing/2014/main" id="{D94C7125-DE6F-8E41-A1E0-B349C8CBD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Strategien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8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8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8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8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9" grpId="0" animBg="1" autoUpdateAnimBg="0"/>
      <p:bldP spid="188430" grpId="0" animBg="1" autoUpdateAnimBg="0"/>
      <p:bldP spid="188431" grpId="0" animBg="1" autoUpdateAnimBg="0"/>
      <p:bldP spid="188432" grpId="0" animBg="1" autoUpdateAnimBg="0"/>
      <p:bldP spid="188433" grpId="0" animBg="1" autoUpdateAnimBg="0"/>
      <p:bldP spid="188434" grpId="0" animBg="1" autoUpdateAnimBg="0"/>
      <p:bldP spid="188438" grpId="0" animBg="1" autoUpdateAnimBg="0"/>
      <p:bldP spid="188439" grpId="0" animBg="1" autoUpdateAnimBg="0"/>
      <p:bldP spid="188440" grpId="0" animBg="1" autoUpdateAnimBg="0"/>
      <p:bldP spid="188441" grpId="0" animBg="1" autoUpdateAnimBg="0"/>
      <p:bldP spid="18844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2">
            <a:extLst>
              <a:ext uri="{FF2B5EF4-FFF2-40B4-BE49-F238E27FC236}">
                <a16:creationId xmlns:a16="http://schemas.microsoft.com/office/drawing/2014/main" id="{E530D00A-042C-8E42-B0B2-89DC0B3E78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0E3E2-3BD8-F144-978A-587A3C64EBF0}" type="slidenum">
              <a:rPr lang="en-US" altLang="de-DE"/>
              <a:pPr/>
              <a:t>17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Fußzeilenplatzhalter 3">
            <a:extLst>
              <a:ext uri="{FF2B5EF4-FFF2-40B4-BE49-F238E27FC236}">
                <a16:creationId xmlns:a16="http://schemas.microsoft.com/office/drawing/2014/main" id="{9555366B-8283-1443-AAAF-3B0554F0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94562" name="Line 1026">
            <a:extLst>
              <a:ext uri="{FF2B5EF4-FFF2-40B4-BE49-F238E27FC236}">
                <a16:creationId xmlns:a16="http://schemas.microsoft.com/office/drawing/2014/main" id="{CAFA7083-47B2-7443-9ADF-A08362341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563" name="Text Box 1027">
            <a:extLst>
              <a:ext uri="{FF2B5EF4-FFF2-40B4-BE49-F238E27FC236}">
                <a16:creationId xmlns:a16="http://schemas.microsoft.com/office/drawing/2014/main" id="{53CD5E4F-C260-E846-A428-0A1DAFD28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94564" name="Picture 1028">
            <a:extLst>
              <a:ext uri="{FF2B5EF4-FFF2-40B4-BE49-F238E27FC236}">
                <a16:creationId xmlns:a16="http://schemas.microsoft.com/office/drawing/2014/main" id="{BB21B231-D3F5-EB4A-B410-BF6CEC0FD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65" name="Text Box 1029">
            <a:extLst>
              <a:ext uri="{FF2B5EF4-FFF2-40B4-BE49-F238E27FC236}">
                <a16:creationId xmlns:a16="http://schemas.microsoft.com/office/drawing/2014/main" id="{0E2DC0CE-C07B-6A46-A79A-D3182E718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94566" name="Rectangle 1030">
            <a:extLst>
              <a:ext uri="{FF2B5EF4-FFF2-40B4-BE49-F238E27FC236}">
                <a16:creationId xmlns:a16="http://schemas.microsoft.com/office/drawing/2014/main" id="{B208504A-0DF7-154D-8FDC-C1704AF74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Finanzierung</a:t>
            </a:r>
          </a:p>
        </p:txBody>
      </p:sp>
      <p:sp>
        <p:nvSpPr>
          <p:cNvPr id="194569" name="Oval 1033">
            <a:extLst>
              <a:ext uri="{FF2B5EF4-FFF2-40B4-BE49-F238E27FC236}">
                <a16:creationId xmlns:a16="http://schemas.microsoft.com/office/drawing/2014/main" id="{F6A2A73F-896A-F146-A1F9-2A5B7D716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Modelle</a:t>
            </a:r>
          </a:p>
        </p:txBody>
      </p:sp>
      <p:sp>
        <p:nvSpPr>
          <p:cNvPr id="194570" name="Rectangle 1034">
            <a:extLst>
              <a:ext uri="{FF2B5EF4-FFF2-40B4-BE49-F238E27FC236}">
                <a16:creationId xmlns:a16="http://schemas.microsoft.com/office/drawing/2014/main" id="{A3B68B90-0A15-6C47-89C9-3A4D80CDF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81200"/>
            <a:ext cx="2057400" cy="10668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600">
                <a:solidFill>
                  <a:schemeClr val="bg1"/>
                </a:solidFill>
              </a:rPr>
              <a:t>reines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Indikatoren-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modell</a:t>
            </a:r>
          </a:p>
        </p:txBody>
      </p:sp>
      <p:sp>
        <p:nvSpPr>
          <p:cNvPr id="194571" name="Rectangle 1035">
            <a:extLst>
              <a:ext uri="{FF2B5EF4-FFF2-40B4-BE49-F238E27FC236}">
                <a16:creationId xmlns:a16="http://schemas.microsoft.com/office/drawing/2014/main" id="{AA0C4890-A1D2-F243-B81B-97C2B27CC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38" y="1981200"/>
            <a:ext cx="2057400" cy="10668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600">
                <a:solidFill>
                  <a:schemeClr val="bg1"/>
                </a:solidFill>
              </a:rPr>
              <a:t>Indikatoren-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modell mit ergänzen-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den Zielverein-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barungen</a:t>
            </a:r>
          </a:p>
        </p:txBody>
      </p:sp>
      <p:sp>
        <p:nvSpPr>
          <p:cNvPr id="194572" name="Rectangle 1036">
            <a:extLst>
              <a:ext uri="{FF2B5EF4-FFF2-40B4-BE49-F238E27FC236}">
                <a16:creationId xmlns:a16="http://schemas.microsoft.com/office/drawing/2014/main" id="{A8C0F87A-E2AB-9C41-BA70-389DE094A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675" y="1981200"/>
            <a:ext cx="2057400" cy="10668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600">
                <a:solidFill>
                  <a:schemeClr val="bg1"/>
                </a:solidFill>
              </a:rPr>
              <a:t>Zielverein-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barung mit Indikator-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Anreizmodell</a:t>
            </a:r>
          </a:p>
        </p:txBody>
      </p:sp>
      <p:sp>
        <p:nvSpPr>
          <p:cNvPr id="194573" name="Rectangle 1037">
            <a:extLst>
              <a:ext uri="{FF2B5EF4-FFF2-40B4-BE49-F238E27FC236}">
                <a16:creationId xmlns:a16="http://schemas.microsoft.com/office/drawing/2014/main" id="{13533EA0-BC0C-4D4A-8AB1-E797A8782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981200"/>
            <a:ext cx="2057400" cy="10668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600">
                <a:solidFill>
                  <a:schemeClr val="bg1"/>
                </a:solidFill>
              </a:rPr>
              <a:t>Zielverein-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barung mit Fort-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schreibung</a:t>
            </a:r>
          </a:p>
        </p:txBody>
      </p:sp>
      <p:sp>
        <p:nvSpPr>
          <p:cNvPr id="194574" name="Rectangle 1038">
            <a:extLst>
              <a:ext uri="{FF2B5EF4-FFF2-40B4-BE49-F238E27FC236}">
                <a16:creationId xmlns:a16="http://schemas.microsoft.com/office/drawing/2014/main" id="{B5CA9868-217F-C44F-8F2B-71F826429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048000"/>
            <a:ext cx="2057400" cy="25908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600">
                <a:solidFill>
                  <a:schemeClr val="bg1"/>
                </a:solidFill>
              </a:rPr>
              <a:t> vollständige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Automati-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sierung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600">
                <a:solidFill>
                  <a:schemeClr val="bg1"/>
                </a:solidFill>
              </a:rPr>
              <a:t> Partialmodell,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„Topf“</a:t>
            </a:r>
          </a:p>
        </p:txBody>
      </p:sp>
      <p:sp>
        <p:nvSpPr>
          <p:cNvPr id="194575" name="Rectangle 1039">
            <a:extLst>
              <a:ext uri="{FF2B5EF4-FFF2-40B4-BE49-F238E27FC236}">
                <a16:creationId xmlns:a16="http://schemas.microsoft.com/office/drawing/2014/main" id="{9C1760D7-E652-2A48-9D0D-D9AC9DDE3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38" y="3048000"/>
            <a:ext cx="2057400" cy="25908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600">
                <a:solidFill>
                  <a:schemeClr val="bg1"/>
                </a:solidFill>
              </a:rPr>
              <a:t> große Teile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„verformelt“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600">
                <a:solidFill>
                  <a:schemeClr val="bg1"/>
                </a:solidFill>
              </a:rPr>
              <a:t> vereinbarte Werte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im Indikatoren-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system (Studien-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plätze)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600">
                <a:solidFill>
                  <a:schemeClr val="bg1"/>
                </a:solidFill>
              </a:rPr>
              <a:t> Zentralpool per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Zielvereinbarung,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z. B. Innovation </a:t>
            </a:r>
          </a:p>
        </p:txBody>
      </p:sp>
      <p:sp>
        <p:nvSpPr>
          <p:cNvPr id="194576" name="Rectangle 1040">
            <a:extLst>
              <a:ext uri="{FF2B5EF4-FFF2-40B4-BE49-F238E27FC236}">
                <a16:creationId xmlns:a16="http://schemas.microsoft.com/office/drawing/2014/main" id="{3863FDF1-6D89-B64B-8662-E4668CCAE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3913" y="3048000"/>
            <a:ext cx="2057400" cy="25908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600">
                <a:solidFill>
                  <a:schemeClr val="bg1"/>
                </a:solidFill>
              </a:rPr>
              <a:t> Teilbudget nach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 Indikatoren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600">
                <a:solidFill>
                  <a:schemeClr val="bg1"/>
                </a:solidFill>
              </a:rPr>
              <a:t> Zielverfolgung/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-erreichung 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„verformelt“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600">
                <a:solidFill>
                  <a:schemeClr val="bg1"/>
                </a:solidFill>
              </a:rPr>
              <a:t> Dialog im 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Vordergrund </a:t>
            </a:r>
          </a:p>
        </p:txBody>
      </p:sp>
      <p:sp>
        <p:nvSpPr>
          <p:cNvPr id="194577" name="Rectangle 1041">
            <a:extLst>
              <a:ext uri="{FF2B5EF4-FFF2-40B4-BE49-F238E27FC236}">
                <a16:creationId xmlns:a16="http://schemas.microsoft.com/office/drawing/2014/main" id="{FCD45866-5E36-9B4E-9F2F-B9379B3C1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048000"/>
            <a:ext cx="2057400" cy="25908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600">
                <a:solidFill>
                  <a:schemeClr val="bg1"/>
                </a:solidFill>
              </a:rPr>
              <a:t> mehrjährige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Zusage</a:t>
            </a:r>
          </a:p>
          <a:p>
            <a:pPr algn="l">
              <a:buClr>
                <a:schemeClr val="accent1"/>
              </a:buClr>
              <a:buSzPct val="85000"/>
              <a:buFont typeface="Wingdings" pitchFamily="2" charset="2"/>
              <a:buChar char="m"/>
            </a:pPr>
            <a:r>
              <a:rPr lang="de-DE" altLang="de-DE" sz="1600">
                <a:solidFill>
                  <a:schemeClr val="bg1"/>
                </a:solidFill>
              </a:rPr>
              <a:t> häufig verbal,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wenig </a:t>
            </a:r>
            <a:br>
              <a:rPr lang="de-DE" altLang="de-DE" sz="1600">
                <a:solidFill>
                  <a:schemeClr val="bg1"/>
                </a:solidFill>
              </a:rPr>
            </a:br>
            <a:r>
              <a:rPr lang="de-DE" altLang="de-DE" sz="1600">
                <a:solidFill>
                  <a:schemeClr val="bg1"/>
                </a:solidFill>
              </a:rPr>
              <a:t>    Indikatoren </a:t>
            </a:r>
          </a:p>
        </p:txBody>
      </p:sp>
      <p:sp>
        <p:nvSpPr>
          <p:cNvPr id="194578" name="Rectangle 1042">
            <a:extLst>
              <a:ext uri="{FF2B5EF4-FFF2-40B4-BE49-F238E27FC236}">
                <a16:creationId xmlns:a16="http://schemas.microsoft.com/office/drawing/2014/main" id="{BDC8B765-FB71-9D40-9BFD-820390BA5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638800"/>
            <a:ext cx="2057400" cy="6096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600">
                <a:solidFill>
                  <a:schemeClr val="bg1"/>
                </a:solidFill>
              </a:rPr>
              <a:t>Nordrhein-Westfalen,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Bayern, Sachsen</a:t>
            </a:r>
          </a:p>
        </p:txBody>
      </p:sp>
      <p:sp>
        <p:nvSpPr>
          <p:cNvPr id="194579" name="Rectangle 1043">
            <a:extLst>
              <a:ext uri="{FF2B5EF4-FFF2-40B4-BE49-F238E27FC236}">
                <a16:creationId xmlns:a16="http://schemas.microsoft.com/office/drawing/2014/main" id="{860695F0-7837-7844-B4AD-5178A16E1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0775" y="5638800"/>
            <a:ext cx="2057400" cy="6096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600">
                <a:solidFill>
                  <a:schemeClr val="bg1"/>
                </a:solidFill>
              </a:rPr>
              <a:t>Baden-Württemberg,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FH´s Niedersachsen</a:t>
            </a:r>
          </a:p>
        </p:txBody>
      </p:sp>
      <p:sp>
        <p:nvSpPr>
          <p:cNvPr id="194580" name="Rectangle 1044">
            <a:extLst>
              <a:ext uri="{FF2B5EF4-FFF2-40B4-BE49-F238E27FC236}">
                <a16:creationId xmlns:a16="http://schemas.microsoft.com/office/drawing/2014/main" id="{3A1E40B4-0823-3D4D-93D0-388B9F1EF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50" y="5638800"/>
            <a:ext cx="2057400" cy="6096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600">
                <a:solidFill>
                  <a:schemeClr val="bg1"/>
                </a:solidFill>
              </a:rPr>
              <a:t>Hamburg</a:t>
            </a:r>
          </a:p>
        </p:txBody>
      </p:sp>
      <p:sp>
        <p:nvSpPr>
          <p:cNvPr id="194581" name="Rectangle 1045">
            <a:extLst>
              <a:ext uri="{FF2B5EF4-FFF2-40B4-BE49-F238E27FC236}">
                <a16:creationId xmlns:a16="http://schemas.microsoft.com/office/drawing/2014/main" id="{F58F04DC-73FF-F847-8249-27FB41C81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638800"/>
            <a:ext cx="2057400" cy="6096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600">
                <a:solidFill>
                  <a:schemeClr val="bg1"/>
                </a:solidFill>
              </a:rPr>
              <a:t>Bremen,</a:t>
            </a:r>
          </a:p>
          <a:p>
            <a:r>
              <a:rPr lang="de-DE" altLang="de-DE" sz="1600">
                <a:solidFill>
                  <a:schemeClr val="bg1"/>
                </a:solidFill>
              </a:rPr>
              <a:t>Schleswig-Holstein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4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4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4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4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4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4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4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9" grpId="0" animBg="1" autoUpdateAnimBg="0"/>
      <p:bldP spid="194570" grpId="0" animBg="1" autoUpdateAnimBg="0"/>
      <p:bldP spid="194571" grpId="0" animBg="1" autoUpdateAnimBg="0"/>
      <p:bldP spid="194572" grpId="0" animBg="1" autoUpdateAnimBg="0"/>
      <p:bldP spid="194573" grpId="0" animBg="1" autoUpdateAnimBg="0"/>
      <p:bldP spid="194574" grpId="0" animBg="1" autoUpdateAnimBg="0"/>
      <p:bldP spid="194575" grpId="0" animBg="1" autoUpdateAnimBg="0"/>
      <p:bldP spid="194576" grpId="0" animBg="1" autoUpdateAnimBg="0"/>
      <p:bldP spid="194577" grpId="0" animBg="1" autoUpdateAnimBg="0"/>
      <p:bldP spid="194578" grpId="0" animBg="1" autoUpdateAnimBg="0"/>
      <p:bldP spid="194579" grpId="0" animBg="1" autoUpdateAnimBg="0"/>
      <p:bldP spid="194580" grpId="0" animBg="1" autoUpdateAnimBg="0"/>
      <p:bldP spid="194581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29FB47E2-4EB8-4240-97C9-648B5D6FFD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6069D-FEDD-084F-8679-F04DBA0E2D2A}" type="slidenum">
              <a:rPr lang="en-US" altLang="de-DE"/>
              <a:pPr/>
              <a:t>18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FC310B67-1071-A847-AEE0-0801F2D59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200706" name="Line 3074">
            <a:extLst>
              <a:ext uri="{FF2B5EF4-FFF2-40B4-BE49-F238E27FC236}">
                <a16:creationId xmlns:a16="http://schemas.microsoft.com/office/drawing/2014/main" id="{826F48CC-ABB3-2B4E-88DD-B8F4E5676EF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0707" name="Text Box 3075">
            <a:extLst>
              <a:ext uri="{FF2B5EF4-FFF2-40B4-BE49-F238E27FC236}">
                <a16:creationId xmlns:a16="http://schemas.microsoft.com/office/drawing/2014/main" id="{45B1587E-10D7-3644-8EF3-4F35850A5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200708" name="Picture 3076">
            <a:extLst>
              <a:ext uri="{FF2B5EF4-FFF2-40B4-BE49-F238E27FC236}">
                <a16:creationId xmlns:a16="http://schemas.microsoft.com/office/drawing/2014/main" id="{E6082808-34E7-6049-AF1F-E16225711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0709" name="Text Box 3077">
            <a:extLst>
              <a:ext uri="{FF2B5EF4-FFF2-40B4-BE49-F238E27FC236}">
                <a16:creationId xmlns:a16="http://schemas.microsoft.com/office/drawing/2014/main" id="{238B1E66-80C5-8641-BC12-D27D93772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200710" name="Rectangle 3078">
            <a:extLst>
              <a:ext uri="{FF2B5EF4-FFF2-40B4-BE49-F238E27FC236}">
                <a16:creationId xmlns:a16="http://schemas.microsoft.com/office/drawing/2014/main" id="{4C9A3A8B-305C-0549-BFFA-1987AAF6B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>
                <a:solidFill>
                  <a:schemeClr val="bg1"/>
                </a:solidFill>
              </a:rPr>
              <a:t>leistungsorientierte Besoldung</a:t>
            </a:r>
          </a:p>
        </p:txBody>
      </p:sp>
      <p:sp>
        <p:nvSpPr>
          <p:cNvPr id="200711" name="Rectangle 3079">
            <a:extLst>
              <a:ext uri="{FF2B5EF4-FFF2-40B4-BE49-F238E27FC236}">
                <a16:creationId xmlns:a16="http://schemas.microsoft.com/office/drawing/2014/main" id="{B9C4D5E6-BC12-884D-A109-515638B7F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>
                <a:solidFill>
                  <a:schemeClr val="bg1"/>
                </a:solidFill>
              </a:rPr>
              <a:t>Qualifikationswege</a:t>
            </a:r>
          </a:p>
        </p:txBody>
      </p:sp>
      <p:sp>
        <p:nvSpPr>
          <p:cNvPr id="200712" name="Rectangle 3080">
            <a:extLst>
              <a:ext uri="{FF2B5EF4-FFF2-40B4-BE49-F238E27FC236}">
                <a16:creationId xmlns:a16="http://schemas.microsoft.com/office/drawing/2014/main" id="{C56CE8F9-9875-2D41-B4E2-01C391A0B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2800">
                <a:solidFill>
                  <a:schemeClr val="bg1"/>
                </a:solidFill>
              </a:rPr>
              <a:t>Dienstherreneigenschaft</a:t>
            </a:r>
          </a:p>
        </p:txBody>
      </p:sp>
      <p:sp>
        <p:nvSpPr>
          <p:cNvPr id="200713" name="Oval 3081">
            <a:extLst>
              <a:ext uri="{FF2B5EF4-FFF2-40B4-BE49-F238E27FC236}">
                <a16:creationId xmlns:a16="http://schemas.microsoft.com/office/drawing/2014/main" id="{00CB1751-FDC9-0346-857F-B7671B8AF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Anspruch</a:t>
            </a:r>
          </a:p>
        </p:txBody>
      </p:sp>
      <p:sp>
        <p:nvSpPr>
          <p:cNvPr id="200714" name="Rectangle 3082">
            <a:extLst>
              <a:ext uri="{FF2B5EF4-FFF2-40B4-BE49-F238E27FC236}">
                <a16:creationId xmlns:a16="http://schemas.microsoft.com/office/drawing/2014/main" id="{FCBCE2A7-3610-3B45-8350-D1E32BA93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9975" y="228600"/>
            <a:ext cx="5508625" cy="685800"/>
          </a:xfrm>
          <a:noFill/>
          <a:ln/>
        </p:spPr>
        <p:txBody>
          <a:bodyPr/>
          <a:lstStyle/>
          <a:p>
            <a:r>
              <a:rPr lang="de-DE" altLang="de-DE"/>
              <a:t>Personalautonomie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0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0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0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0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0" grpId="0" animBg="1" autoUpdateAnimBg="0"/>
      <p:bldP spid="200711" grpId="0" animBg="1" autoUpdateAnimBg="0"/>
      <p:bldP spid="200712" grpId="0" animBg="1" autoUpdateAnimBg="0"/>
      <p:bldP spid="20071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7391A742-0772-494A-ABF7-CBE230748F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2EC70-90EA-B04E-B709-94EA04168D41}" type="slidenum">
              <a:rPr lang="en-US" altLang="de-DE"/>
              <a:pPr/>
              <a:t>19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C93B80CC-84E6-2F45-9BD5-326AC41F1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202754" name="Line 3074">
            <a:extLst>
              <a:ext uri="{FF2B5EF4-FFF2-40B4-BE49-F238E27FC236}">
                <a16:creationId xmlns:a16="http://schemas.microsoft.com/office/drawing/2014/main" id="{6EE54B8E-41E5-4340-8917-43A97DE6E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2755" name="Text Box 3075">
            <a:extLst>
              <a:ext uri="{FF2B5EF4-FFF2-40B4-BE49-F238E27FC236}">
                <a16:creationId xmlns:a16="http://schemas.microsoft.com/office/drawing/2014/main" id="{F7A54B1C-73F0-FF41-BCB3-ABEF0DB8B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202756" name="Picture 3076">
            <a:extLst>
              <a:ext uri="{FF2B5EF4-FFF2-40B4-BE49-F238E27FC236}">
                <a16:creationId xmlns:a16="http://schemas.microsoft.com/office/drawing/2014/main" id="{83FEA327-3279-E747-921F-E3B7BF1FA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2757" name="Text Box 3077">
            <a:extLst>
              <a:ext uri="{FF2B5EF4-FFF2-40B4-BE49-F238E27FC236}">
                <a16:creationId xmlns:a16="http://schemas.microsoft.com/office/drawing/2014/main" id="{1E53F508-6E2A-1446-A1D9-235B3A256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202761" name="Oval 3081">
            <a:extLst>
              <a:ext uri="{FF2B5EF4-FFF2-40B4-BE49-F238E27FC236}">
                <a16:creationId xmlns:a16="http://schemas.microsoft.com/office/drawing/2014/main" id="{C889865C-C312-DB47-9DE0-3BA741CBB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Leistungs-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besoldung</a:t>
            </a:r>
          </a:p>
        </p:txBody>
      </p:sp>
      <p:sp>
        <p:nvSpPr>
          <p:cNvPr id="202762" name="Rectangle 3082">
            <a:extLst>
              <a:ext uri="{FF2B5EF4-FFF2-40B4-BE49-F238E27FC236}">
                <a16:creationId xmlns:a16="http://schemas.microsoft.com/office/drawing/2014/main" id="{2932DDE0-4580-A84E-A78B-5A3D5F74E5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Realität</a:t>
            </a:r>
          </a:p>
        </p:txBody>
      </p:sp>
      <p:sp>
        <p:nvSpPr>
          <p:cNvPr id="202763" name="Rectangle 3083">
            <a:extLst>
              <a:ext uri="{FF2B5EF4-FFF2-40B4-BE49-F238E27FC236}">
                <a16:creationId xmlns:a16="http://schemas.microsoft.com/office/drawing/2014/main" id="{180F547B-E10C-3A4F-ABB1-5DDDF2B7E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2819400"/>
            <a:ext cx="5038725" cy="7620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Professor</a:t>
            </a:r>
          </a:p>
        </p:txBody>
      </p:sp>
      <p:sp>
        <p:nvSpPr>
          <p:cNvPr id="202765" name="Rectangle 3085">
            <a:extLst>
              <a:ext uri="{FF2B5EF4-FFF2-40B4-BE49-F238E27FC236}">
                <a16:creationId xmlns:a16="http://schemas.microsoft.com/office/drawing/2014/main" id="{24E00D5C-FC5B-D142-AFD1-BF308F97F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3933825"/>
            <a:ext cx="5038725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wissenschaftliche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Mitarbeiter</a:t>
            </a:r>
          </a:p>
        </p:txBody>
      </p:sp>
      <p:sp>
        <p:nvSpPr>
          <p:cNvPr id="202766" name="Rectangle 3086">
            <a:extLst>
              <a:ext uri="{FF2B5EF4-FFF2-40B4-BE49-F238E27FC236}">
                <a16:creationId xmlns:a16="http://schemas.microsoft.com/office/drawing/2014/main" id="{7910A8D6-7795-014C-AC58-98AEFF87E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5080000"/>
            <a:ext cx="5038725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nichtwissenschaftliche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Mitarbeiter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2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0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0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61" grpId="0" animBg="1" autoUpdateAnimBg="0"/>
      <p:bldP spid="202763" grpId="0" animBg="1" autoUpdateAnimBg="0"/>
      <p:bldP spid="202765" grpId="0" animBg="1" autoUpdateAnimBg="0"/>
      <p:bldP spid="20276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E1309F91-9F40-E544-B146-7B886768CE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DC793-E926-CD45-8841-9EE431928C1B}" type="slidenum">
              <a:rPr lang="en-US" altLang="de-DE"/>
              <a:pPr/>
              <a:t>2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4AE869B3-3FD1-0346-8F42-BC328A60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pic>
        <p:nvPicPr>
          <p:cNvPr id="72718" name="Picture 14">
            <a:extLst>
              <a:ext uri="{FF2B5EF4-FFF2-40B4-BE49-F238E27FC236}">
                <a16:creationId xmlns:a16="http://schemas.microsoft.com/office/drawing/2014/main" id="{E7B1E5E1-A86B-B846-9750-65D936B02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700" y="1447800"/>
            <a:ext cx="44704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6" name="Line 2">
            <a:extLst>
              <a:ext uri="{FF2B5EF4-FFF2-40B4-BE49-F238E27FC236}">
                <a16:creationId xmlns:a16="http://schemas.microsoft.com/office/drawing/2014/main" id="{5224414B-0D3F-AB4C-A3F7-8D8972FE3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1045F430-8920-DC4B-929D-79461D583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72708" name="Picture 4">
            <a:extLst>
              <a:ext uri="{FF2B5EF4-FFF2-40B4-BE49-F238E27FC236}">
                <a16:creationId xmlns:a16="http://schemas.microsoft.com/office/drawing/2014/main" id="{0AEAE3DA-CC06-5844-BFA4-171A608AC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9" name="Text Box 5">
            <a:extLst>
              <a:ext uri="{FF2B5EF4-FFF2-40B4-BE49-F238E27FC236}">
                <a16:creationId xmlns:a16="http://schemas.microsoft.com/office/drawing/2014/main" id="{4E2ABFB1-F61B-5A4A-94D1-9F87F7EE6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60B543A0-7396-D742-84B7-CDC49972E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400925" cy="685800"/>
          </a:xfrm>
        </p:spPr>
        <p:txBody>
          <a:bodyPr/>
          <a:lstStyle/>
          <a:p>
            <a:r>
              <a:rPr lang="de-DE" altLang="de-DE"/>
              <a:t>Autonomie...</a:t>
            </a:r>
          </a:p>
        </p:txBody>
      </p:sp>
      <p:sp>
        <p:nvSpPr>
          <p:cNvPr id="72711" name="Rectangle 7">
            <a:extLst>
              <a:ext uri="{FF2B5EF4-FFF2-40B4-BE49-F238E27FC236}">
                <a16:creationId xmlns:a16="http://schemas.microsoft.com/office/drawing/2014/main" id="{17D2145F-B263-D94F-8742-526FD01E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Organisationsautonomie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72713" name="Rectangle 9">
            <a:extLst>
              <a:ext uri="{FF2B5EF4-FFF2-40B4-BE49-F238E27FC236}">
                <a16:creationId xmlns:a16="http://schemas.microsoft.com/office/drawing/2014/main" id="{99E6CFEE-7B87-8D48-B0F6-CB47FF5DC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087938"/>
            <a:ext cx="6781800" cy="792162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prstShdw prst="shdw17" dist="17961" dir="2700000">
              <a:srgbClr val="00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Personalautonomie</a:t>
            </a:r>
            <a:endParaRPr lang="de-DE" altLang="de-DE" sz="3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6" name="Rectangle 12">
            <a:extLst>
              <a:ext uri="{FF2B5EF4-FFF2-40B4-BE49-F238E27FC236}">
                <a16:creationId xmlns:a16="http://schemas.microsoft.com/office/drawing/2014/main" id="{EA6815ED-D5AA-3247-91B5-A0366CF3E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38137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Finanzautonomie</a:t>
            </a:r>
            <a:endParaRPr lang="de-DE" altLang="de-DE" sz="3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1" grpId="0" animBg="1" autoUpdateAnimBg="0"/>
      <p:bldP spid="72713" grpId="0" animBg="1" autoUpdateAnimBg="0"/>
      <p:bldP spid="72716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10754693-32ED-3349-A29D-8AE61ADAB9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AC07D-EF1A-FD4C-8FF7-C4CE7B0CC741}" type="slidenum">
              <a:rPr lang="en-US" altLang="de-DE"/>
              <a:pPr/>
              <a:t>20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9155D520-7B3F-2D44-ABBC-5B018882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204802" name="Line 1026">
            <a:extLst>
              <a:ext uri="{FF2B5EF4-FFF2-40B4-BE49-F238E27FC236}">
                <a16:creationId xmlns:a16="http://schemas.microsoft.com/office/drawing/2014/main" id="{457034FB-2541-5F43-AC59-51667B7FFF8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03" name="Text Box 1027">
            <a:extLst>
              <a:ext uri="{FF2B5EF4-FFF2-40B4-BE49-F238E27FC236}">
                <a16:creationId xmlns:a16="http://schemas.microsoft.com/office/drawing/2014/main" id="{E1813F02-B82B-2347-BEE7-72C901D43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204804" name="Picture 1028">
            <a:extLst>
              <a:ext uri="{FF2B5EF4-FFF2-40B4-BE49-F238E27FC236}">
                <a16:creationId xmlns:a16="http://schemas.microsoft.com/office/drawing/2014/main" id="{C16079B4-0BE3-5740-A187-2741E5D66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05" name="Text Box 1029">
            <a:extLst>
              <a:ext uri="{FF2B5EF4-FFF2-40B4-BE49-F238E27FC236}">
                <a16:creationId xmlns:a16="http://schemas.microsoft.com/office/drawing/2014/main" id="{A1D6B89F-8C23-5B43-9B02-26E2DB56C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204806" name="Oval 1030">
            <a:extLst>
              <a:ext uri="{FF2B5EF4-FFF2-40B4-BE49-F238E27FC236}">
                <a16:creationId xmlns:a16="http://schemas.microsoft.com/office/drawing/2014/main" id="{0D76939C-8591-474E-BB90-4227E2918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Dienst-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herr</a:t>
            </a:r>
          </a:p>
        </p:txBody>
      </p:sp>
      <p:sp>
        <p:nvSpPr>
          <p:cNvPr id="204807" name="Rectangle 1031">
            <a:extLst>
              <a:ext uri="{FF2B5EF4-FFF2-40B4-BE49-F238E27FC236}">
                <a16:creationId xmlns:a16="http://schemas.microsoft.com/office/drawing/2014/main" id="{DBB7F9BC-D299-B44F-BF99-390A1D387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Realität</a:t>
            </a:r>
          </a:p>
        </p:txBody>
      </p:sp>
      <p:sp>
        <p:nvSpPr>
          <p:cNvPr id="204808" name="Rectangle 1032">
            <a:extLst>
              <a:ext uri="{FF2B5EF4-FFF2-40B4-BE49-F238E27FC236}">
                <a16:creationId xmlns:a16="http://schemas.microsoft.com/office/drawing/2014/main" id="{BC93B6D9-A9A7-B34C-BAC6-CF304B698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2819400"/>
            <a:ext cx="5038725" cy="7620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Berlin</a:t>
            </a:r>
          </a:p>
        </p:txBody>
      </p:sp>
      <p:sp>
        <p:nvSpPr>
          <p:cNvPr id="204809" name="Rectangle 1033">
            <a:extLst>
              <a:ext uri="{FF2B5EF4-FFF2-40B4-BE49-F238E27FC236}">
                <a16:creationId xmlns:a16="http://schemas.microsoft.com/office/drawing/2014/main" id="{958B01B2-A58F-CE44-B988-CDECD6219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3933825"/>
            <a:ext cx="5038725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Altersversorgung</a:t>
            </a:r>
          </a:p>
        </p:txBody>
      </p:sp>
      <p:sp>
        <p:nvSpPr>
          <p:cNvPr id="204810" name="Rectangle 1034">
            <a:extLst>
              <a:ext uri="{FF2B5EF4-FFF2-40B4-BE49-F238E27FC236}">
                <a16:creationId xmlns:a16="http://schemas.microsoft.com/office/drawing/2014/main" id="{1BCE373A-49D5-B64C-A6ED-0FF0E1F04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5080000"/>
            <a:ext cx="5038725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Berufung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4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04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04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6" grpId="0" animBg="1" autoUpdateAnimBg="0"/>
      <p:bldP spid="204808" grpId="0" animBg="1" autoUpdateAnimBg="0"/>
      <p:bldP spid="204809" grpId="0" animBg="1" autoUpdateAnimBg="0"/>
      <p:bldP spid="204810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A0041320-1C6B-3D4E-AD9C-C5486B3414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A398-DE1C-6D4E-A130-F3AA9C2EEBA6}" type="slidenum">
              <a:rPr lang="en-US" altLang="de-DE"/>
              <a:pPr/>
              <a:t>21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Fußzeilenplatzhalter 3">
            <a:extLst>
              <a:ext uri="{FF2B5EF4-FFF2-40B4-BE49-F238E27FC236}">
                <a16:creationId xmlns:a16="http://schemas.microsoft.com/office/drawing/2014/main" id="{8A523FC6-DE62-4A47-9716-87605AA3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206850" name="Line 2050">
            <a:extLst>
              <a:ext uri="{FF2B5EF4-FFF2-40B4-BE49-F238E27FC236}">
                <a16:creationId xmlns:a16="http://schemas.microsoft.com/office/drawing/2014/main" id="{2C36FB7D-0805-074C-A9B7-CB7EBD8ABE8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6851" name="Text Box 2051">
            <a:extLst>
              <a:ext uri="{FF2B5EF4-FFF2-40B4-BE49-F238E27FC236}">
                <a16:creationId xmlns:a16="http://schemas.microsoft.com/office/drawing/2014/main" id="{92980921-AF5D-A54D-83A2-7D886FBBA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206852" name="Picture 2052">
            <a:extLst>
              <a:ext uri="{FF2B5EF4-FFF2-40B4-BE49-F238E27FC236}">
                <a16:creationId xmlns:a16="http://schemas.microsoft.com/office/drawing/2014/main" id="{55FB2520-D144-2145-8617-C22E46A2A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53" name="Text Box 2053">
            <a:extLst>
              <a:ext uri="{FF2B5EF4-FFF2-40B4-BE49-F238E27FC236}">
                <a16:creationId xmlns:a16="http://schemas.microsoft.com/office/drawing/2014/main" id="{C1FEF323-6923-7B4F-9B15-61296CE3E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206854" name="Oval 2054">
            <a:extLst>
              <a:ext uri="{FF2B5EF4-FFF2-40B4-BE49-F238E27FC236}">
                <a16:creationId xmlns:a16="http://schemas.microsoft.com/office/drawing/2014/main" id="{EFECF291-CD2B-D648-9CA9-4235D0DD5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Qualifikation</a:t>
            </a:r>
          </a:p>
        </p:txBody>
      </p:sp>
      <p:sp>
        <p:nvSpPr>
          <p:cNvPr id="206855" name="Rectangle 2055">
            <a:extLst>
              <a:ext uri="{FF2B5EF4-FFF2-40B4-BE49-F238E27FC236}">
                <a16:creationId xmlns:a16="http://schemas.microsoft.com/office/drawing/2014/main" id="{88798F95-2F66-8846-B2E5-7F622ACE1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Realität</a:t>
            </a:r>
          </a:p>
        </p:txBody>
      </p:sp>
      <p:sp>
        <p:nvSpPr>
          <p:cNvPr id="206856" name="Rectangle 2056">
            <a:extLst>
              <a:ext uri="{FF2B5EF4-FFF2-40B4-BE49-F238E27FC236}">
                <a16:creationId xmlns:a16="http://schemas.microsoft.com/office/drawing/2014/main" id="{DA566E57-06FC-BD47-96DA-C3CF37669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2819400"/>
            <a:ext cx="5038725" cy="7620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Gesetzentwurf </a:t>
            </a:r>
          </a:p>
        </p:txBody>
      </p:sp>
      <p:sp>
        <p:nvSpPr>
          <p:cNvPr id="206857" name="Rectangle 2057">
            <a:extLst>
              <a:ext uri="{FF2B5EF4-FFF2-40B4-BE49-F238E27FC236}">
                <a16:creationId xmlns:a16="http://schemas.microsoft.com/office/drawing/2014/main" id="{DB73CD38-181B-1A47-AD74-E45D99369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3933825"/>
            <a:ext cx="5038725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Umsetzung?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4" grpId="0" animBg="1" autoUpdateAnimBg="0"/>
      <p:bldP spid="206856" grpId="0" animBg="1" autoUpdateAnimBg="0"/>
      <p:bldP spid="20685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451215F0-0E50-7E4C-AC27-F7848E6A49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8CA9C-B9F2-AE42-8AC0-82EC46064C8E}" type="slidenum">
              <a:rPr lang="en-US" altLang="de-DE"/>
              <a:pPr/>
              <a:t>22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Fußzeilenplatzhalter 3">
            <a:extLst>
              <a:ext uri="{FF2B5EF4-FFF2-40B4-BE49-F238E27FC236}">
                <a16:creationId xmlns:a16="http://schemas.microsoft.com/office/drawing/2014/main" id="{741BC565-FECF-CB4B-B568-3AB731BA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208898" name="Line 2">
            <a:extLst>
              <a:ext uri="{FF2B5EF4-FFF2-40B4-BE49-F238E27FC236}">
                <a16:creationId xmlns:a16="http://schemas.microsoft.com/office/drawing/2014/main" id="{B4FD932F-AE86-AB4C-ACA3-089028166EF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2A858AC8-31C6-D84D-B5E0-755237974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208900" name="Picture 4">
            <a:extLst>
              <a:ext uri="{FF2B5EF4-FFF2-40B4-BE49-F238E27FC236}">
                <a16:creationId xmlns:a16="http://schemas.microsoft.com/office/drawing/2014/main" id="{89315759-4F5B-D14C-997C-E615BE5EA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901" name="Text Box 5">
            <a:extLst>
              <a:ext uri="{FF2B5EF4-FFF2-40B4-BE49-F238E27FC236}">
                <a16:creationId xmlns:a16="http://schemas.microsoft.com/office/drawing/2014/main" id="{D8894522-2C6D-974E-801F-7BFFAF9BE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208902" name="Rectangle 6">
            <a:extLst>
              <a:ext uri="{FF2B5EF4-FFF2-40B4-BE49-F238E27FC236}">
                <a16:creationId xmlns:a16="http://schemas.microsoft.com/office/drawing/2014/main" id="{9CF24339-9782-FD49-9BDB-DB119F8D0F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Autonomie</a:t>
            </a:r>
          </a:p>
        </p:txBody>
      </p:sp>
      <p:sp>
        <p:nvSpPr>
          <p:cNvPr id="208903" name="Rectangle 7">
            <a:extLst>
              <a:ext uri="{FF2B5EF4-FFF2-40B4-BE49-F238E27FC236}">
                <a16:creationId xmlns:a16="http://schemas.microsoft.com/office/drawing/2014/main" id="{2DFA6D9E-F112-5B49-ADCE-E4F43199B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701925"/>
            <a:ext cx="6781800" cy="79216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Organisation ... auf dem Weg</a:t>
            </a:r>
          </a:p>
        </p:txBody>
      </p:sp>
      <p:sp>
        <p:nvSpPr>
          <p:cNvPr id="208904" name="Rectangle 8">
            <a:extLst>
              <a:ext uri="{FF2B5EF4-FFF2-40B4-BE49-F238E27FC236}">
                <a16:creationId xmlns:a16="http://schemas.microsoft.com/office/drawing/2014/main" id="{64460E39-BF2D-154F-84E8-73DA1D0EB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403225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Finanzen ... sehr steinig</a:t>
            </a:r>
          </a:p>
        </p:txBody>
      </p:sp>
      <p:sp>
        <p:nvSpPr>
          <p:cNvPr id="208905" name="Oval 9">
            <a:extLst>
              <a:ext uri="{FF2B5EF4-FFF2-40B4-BE49-F238E27FC236}">
                <a16:creationId xmlns:a16="http://schemas.microsoft.com/office/drawing/2014/main" id="{5312673D-3DC7-3345-91BD-EBF446762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/>
              <a:t>Anspruch</a:t>
            </a:r>
          </a:p>
          <a:p>
            <a:r>
              <a:rPr lang="de-DE" altLang="de-DE" sz="2800"/>
              <a:t>+</a:t>
            </a:r>
          </a:p>
          <a:p>
            <a:r>
              <a:rPr lang="de-DE" altLang="de-DE" sz="2800"/>
              <a:t>Realität</a:t>
            </a:r>
          </a:p>
        </p:txBody>
      </p:sp>
      <p:sp>
        <p:nvSpPr>
          <p:cNvPr id="208906" name="Rectangle 10">
            <a:extLst>
              <a:ext uri="{FF2B5EF4-FFF2-40B4-BE49-F238E27FC236}">
                <a16:creationId xmlns:a16="http://schemas.microsoft.com/office/drawing/2014/main" id="{6ADA8238-F8CA-954B-BF01-BBD9E0487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5364163"/>
            <a:ext cx="6781800" cy="792162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prstShdw prst="shdw17" dist="17961" dir="2700000">
              <a:srgbClr val="00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Personal ... erste Ansätze</a:t>
            </a:r>
          </a:p>
        </p:txBody>
      </p:sp>
      <p:sp>
        <p:nvSpPr>
          <p:cNvPr id="208907" name="Oval 11">
            <a:extLst>
              <a:ext uri="{FF2B5EF4-FFF2-40B4-BE49-F238E27FC236}">
                <a16:creationId xmlns:a16="http://schemas.microsoft.com/office/drawing/2014/main" id="{2764DD8A-4886-2645-8058-C4BF91924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4463"/>
            <a:ext cx="9144000" cy="334962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bg1"/>
                </a:solidFill>
              </a:rPr>
              <a:t>gerade auch im</a:t>
            </a:r>
          </a:p>
          <a:p>
            <a:r>
              <a:rPr lang="de-DE" altLang="de-DE">
                <a:solidFill>
                  <a:schemeClr val="bg1"/>
                </a:solidFill>
              </a:rPr>
              <a:t> internationalen Vergleich</a:t>
            </a:r>
          </a:p>
          <a:p>
            <a:r>
              <a:rPr lang="de-DE" altLang="de-DE">
                <a:solidFill>
                  <a:schemeClr val="bg1"/>
                </a:solidFill>
              </a:rPr>
              <a:t> Deutschland weit zurück</a:t>
            </a:r>
          </a:p>
          <a:p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08908" name="Oval 12">
            <a:extLst>
              <a:ext uri="{FF2B5EF4-FFF2-40B4-BE49-F238E27FC236}">
                <a16:creationId xmlns:a16="http://schemas.microsoft.com/office/drawing/2014/main" id="{9F70AE62-AFFE-104A-B235-FCCF795BB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94088"/>
            <a:ext cx="9067800" cy="334962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bg1"/>
                </a:solidFill>
              </a:rPr>
              <a:t>Entwicklungs- und </a:t>
            </a:r>
          </a:p>
          <a:p>
            <a:r>
              <a:rPr lang="de-DE" altLang="de-DE">
                <a:solidFill>
                  <a:schemeClr val="bg1"/>
                </a:solidFill>
              </a:rPr>
              <a:t>Lernprozess von</a:t>
            </a:r>
          </a:p>
          <a:p>
            <a:r>
              <a:rPr lang="de-DE" altLang="de-DE">
                <a:solidFill>
                  <a:schemeClr val="bg1"/>
                </a:solidFill>
              </a:rPr>
              <a:t>Politikern wie Professoren</a:t>
            </a:r>
          </a:p>
          <a:p>
            <a:r>
              <a:rPr lang="de-DE" altLang="de-DE">
                <a:solidFill>
                  <a:schemeClr val="bg1"/>
                </a:solidFill>
              </a:rPr>
              <a:t>Rektoren wie Studierenden</a:t>
            </a:r>
          </a:p>
          <a:p>
            <a:endParaRPr lang="de-DE" alt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0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0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0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0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3" grpId="0" animBg="1" autoUpdateAnimBg="0"/>
      <p:bldP spid="208904" grpId="0" animBg="1" autoUpdateAnimBg="0"/>
      <p:bldP spid="208905" grpId="0" animBg="1" autoUpdateAnimBg="0"/>
      <p:bldP spid="208906" grpId="0" animBg="1" autoUpdateAnimBg="0"/>
      <p:bldP spid="208907" grpId="0" animBg="1" autoUpdateAnimBg="0"/>
      <p:bldP spid="208908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9590B7CC-5B0C-914D-BC62-7733839C92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A00B7-9F92-4C43-A101-8E24384B26F7}" type="slidenum">
              <a:rPr lang="en-US" altLang="de-DE"/>
              <a:pPr/>
              <a:t>3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Fußzeilenplatzhalter 3">
            <a:extLst>
              <a:ext uri="{FF2B5EF4-FFF2-40B4-BE49-F238E27FC236}">
                <a16:creationId xmlns:a16="http://schemas.microsoft.com/office/drawing/2014/main" id="{179E0028-6591-0344-B499-A848499D7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51202" name="Line 2">
            <a:extLst>
              <a:ext uri="{FF2B5EF4-FFF2-40B4-BE49-F238E27FC236}">
                <a16:creationId xmlns:a16="http://schemas.microsoft.com/office/drawing/2014/main" id="{9E988C41-6955-594B-AEA8-728FB0B80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4478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AE638E07-9FAC-4F47-A2FC-DEE1E4244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51204" name="Picture 4">
            <a:extLst>
              <a:ext uri="{FF2B5EF4-FFF2-40B4-BE49-F238E27FC236}">
                <a16:creationId xmlns:a16="http://schemas.microsoft.com/office/drawing/2014/main" id="{13A2332B-E407-8D47-94B9-E6881E91A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5" name="Text Box 5">
            <a:extLst>
              <a:ext uri="{FF2B5EF4-FFF2-40B4-BE49-F238E27FC236}">
                <a16:creationId xmlns:a16="http://schemas.microsoft.com/office/drawing/2014/main" id="{AAA41949-115E-A149-8BB5-13AA5C700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00E758F6-8226-CB42-8449-860B86B6F4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191500" cy="685800"/>
          </a:xfrm>
        </p:spPr>
        <p:txBody>
          <a:bodyPr/>
          <a:lstStyle/>
          <a:p>
            <a:r>
              <a:rPr lang="de-DE" altLang="de-DE"/>
              <a:t>Organisation - Anforderungen</a:t>
            </a:r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9CC1F68D-910A-D747-B0FD-CE0C2D23A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2111375"/>
            <a:ext cx="7394575" cy="29289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bg1"/>
                </a:solidFill>
              </a:rPr>
              <a:t>Acht Empfehlungen </a:t>
            </a:r>
          </a:p>
          <a:p>
            <a:r>
              <a:rPr lang="de-DE" altLang="de-DE">
                <a:solidFill>
                  <a:schemeClr val="bg1"/>
                </a:solidFill>
              </a:rPr>
              <a:t>zu Willensbildungs- </a:t>
            </a:r>
          </a:p>
          <a:p>
            <a:r>
              <a:rPr lang="de-DE" altLang="de-DE">
                <a:solidFill>
                  <a:schemeClr val="bg1"/>
                </a:solidFill>
              </a:rPr>
              <a:t>und Entscheidungsstrukturen</a:t>
            </a:r>
            <a:endParaRPr lang="de-DE" altLang="de-DE" sz="3000">
              <a:solidFill>
                <a:schemeClr val="bg1"/>
              </a:solidFill>
            </a:endParaRPr>
          </a:p>
          <a:p>
            <a:r>
              <a:rPr lang="de-DE" altLang="de-DE" sz="2400">
                <a:solidFill>
                  <a:schemeClr val="bg1"/>
                </a:solidFill>
              </a:rPr>
              <a:t>Wissenschaftlicher Beirat zur Begleitung </a:t>
            </a:r>
          </a:p>
          <a:p>
            <a:r>
              <a:rPr lang="de-DE" altLang="de-DE" sz="2400">
                <a:solidFill>
                  <a:schemeClr val="bg1"/>
                </a:solidFill>
              </a:rPr>
              <a:t>des Modellvorhabens Finanzautonomie</a:t>
            </a:r>
          </a:p>
          <a:p>
            <a:r>
              <a:rPr lang="de-DE" altLang="de-DE" sz="2400">
                <a:solidFill>
                  <a:schemeClr val="bg1"/>
                </a:solidFill>
              </a:rPr>
              <a:t>im Land Niedersachsen</a:t>
            </a:r>
            <a:endParaRPr lang="de-DE" altLang="de-DE" sz="3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8" name="Oval 8">
            <a:extLst>
              <a:ext uri="{FF2B5EF4-FFF2-40B4-BE49-F238E27FC236}">
                <a16:creationId xmlns:a16="http://schemas.microsoft.com/office/drawing/2014/main" id="{E285B0D9-09D1-5241-A2EA-DC0D3FBFF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" y="15240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1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Organi-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sations-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autonomie</a:t>
            </a:r>
          </a:p>
        </p:txBody>
      </p:sp>
      <p:sp>
        <p:nvSpPr>
          <p:cNvPr id="51210" name="Oval 10">
            <a:extLst>
              <a:ext uri="{FF2B5EF4-FFF2-40B4-BE49-F238E27FC236}">
                <a16:creationId xmlns:a16="http://schemas.microsoft.com/office/drawing/2014/main" id="{395BB4DE-A1FD-024A-8136-FB38B6886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3800" y="15240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3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Kompetenz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zentral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dezentral</a:t>
            </a:r>
          </a:p>
        </p:txBody>
      </p:sp>
      <p:sp>
        <p:nvSpPr>
          <p:cNvPr id="51212" name="Oval 12">
            <a:extLst>
              <a:ext uri="{FF2B5EF4-FFF2-40B4-BE49-F238E27FC236}">
                <a16:creationId xmlns:a16="http://schemas.microsoft.com/office/drawing/2014/main" id="{37A19FDC-3BEE-CA41-919C-DFBF16188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2013" y="15240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2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Trennung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Leitung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Aufsicht</a:t>
            </a:r>
          </a:p>
        </p:txBody>
      </p:sp>
      <p:sp>
        <p:nvSpPr>
          <p:cNvPr id="51214" name="Oval 14">
            <a:extLst>
              <a:ext uri="{FF2B5EF4-FFF2-40B4-BE49-F238E27FC236}">
                <a16:creationId xmlns:a16="http://schemas.microsoft.com/office/drawing/2014/main" id="{9E4D9BB4-9830-964A-BF6B-FBABA5E9C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81200" y="2111375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4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doppelte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Legiti-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mation</a:t>
            </a:r>
          </a:p>
        </p:txBody>
      </p:sp>
      <p:sp>
        <p:nvSpPr>
          <p:cNvPr id="51217" name="Oval 17">
            <a:extLst>
              <a:ext uri="{FF2B5EF4-FFF2-40B4-BE49-F238E27FC236}">
                <a16:creationId xmlns:a16="http://schemas.microsoft.com/office/drawing/2014/main" id="{72FC4A7E-8679-DC46-9E43-C118D07F8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2013" y="4271963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7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Ziel-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verein-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barung</a:t>
            </a:r>
          </a:p>
        </p:txBody>
      </p:sp>
      <p:sp>
        <p:nvSpPr>
          <p:cNvPr id="51218" name="Oval 18">
            <a:extLst>
              <a:ext uri="{FF2B5EF4-FFF2-40B4-BE49-F238E27FC236}">
                <a16:creationId xmlns:a16="http://schemas.microsoft.com/office/drawing/2014/main" id="{ABF82066-415A-0F48-B1ED-62E0A6183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9025" y="2111375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5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Partizipation</a:t>
            </a:r>
          </a:p>
        </p:txBody>
      </p:sp>
      <p:sp>
        <p:nvSpPr>
          <p:cNvPr id="51219" name="Oval 19">
            <a:extLst>
              <a:ext uri="{FF2B5EF4-FFF2-40B4-BE49-F238E27FC236}">
                <a16:creationId xmlns:a16="http://schemas.microsoft.com/office/drawing/2014/main" id="{657B3935-0D4A-1F41-B931-ACDCAA86D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" y="4271963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6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OE +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Professio-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nalisierung</a:t>
            </a:r>
          </a:p>
          <a:p>
            <a:endParaRPr lang="de-DE" altLang="de-DE" sz="2800">
              <a:solidFill>
                <a:schemeClr val="bg1"/>
              </a:solidFill>
            </a:endParaRPr>
          </a:p>
        </p:txBody>
      </p:sp>
      <p:sp>
        <p:nvSpPr>
          <p:cNvPr id="51220" name="Oval 20">
            <a:extLst>
              <a:ext uri="{FF2B5EF4-FFF2-40B4-BE49-F238E27FC236}">
                <a16:creationId xmlns:a16="http://schemas.microsoft.com/office/drawing/2014/main" id="{6F5A3575-F002-054D-851F-02E8854BA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3800" y="4271963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8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Anreize</a:t>
            </a:r>
          </a:p>
        </p:txBody>
      </p:sp>
      <p:sp>
        <p:nvSpPr>
          <p:cNvPr id="51222" name="Text Box 22">
            <a:extLst>
              <a:ext uri="{FF2B5EF4-FFF2-40B4-BE49-F238E27FC236}">
                <a16:creationId xmlns:a16="http://schemas.microsoft.com/office/drawing/2014/main" id="{CE1E60E7-4CA9-904A-9E01-4FDA84579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6413" y="6016625"/>
            <a:ext cx="31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 animBg="1" autoUpdateAnimBg="0"/>
      <p:bldP spid="51208" grpId="0" animBg="1" autoUpdateAnimBg="0"/>
      <p:bldP spid="51210" grpId="0" animBg="1" autoUpdateAnimBg="0"/>
      <p:bldP spid="51212" grpId="0" animBg="1" autoUpdateAnimBg="0"/>
      <p:bldP spid="51214" grpId="0" animBg="1" autoUpdateAnimBg="0"/>
      <p:bldP spid="51217" grpId="0" animBg="1" autoUpdateAnimBg="0"/>
      <p:bldP spid="51218" grpId="0" animBg="1" autoUpdateAnimBg="0"/>
      <p:bldP spid="51219" grpId="0" animBg="1" autoUpdateAnimBg="0"/>
      <p:bldP spid="51220" grpId="0" animBg="1" autoUpdateAnimBg="0"/>
      <p:bldP spid="5122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D540E80E-06CB-EE46-AB5D-B49D03C3E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901FB-5E21-5D4C-B15B-86A8FC2D80ED}" type="slidenum">
              <a:rPr lang="en-US" altLang="de-DE"/>
              <a:pPr/>
              <a:t>4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53AB1BDD-433C-5A4B-8F1A-CA12F068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58370" name="Line 2">
            <a:extLst>
              <a:ext uri="{FF2B5EF4-FFF2-40B4-BE49-F238E27FC236}">
                <a16:creationId xmlns:a16="http://schemas.microsoft.com/office/drawing/2014/main" id="{048F4A70-A3A8-6748-8281-90DC4B007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9F82C850-A36F-2F4E-A1A2-713C170AF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58372" name="Picture 4">
            <a:extLst>
              <a:ext uri="{FF2B5EF4-FFF2-40B4-BE49-F238E27FC236}">
                <a16:creationId xmlns:a16="http://schemas.microsoft.com/office/drawing/2014/main" id="{BD30F2E8-B7D5-734E-ACC7-0DD876B0D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3" name="Text Box 5">
            <a:extLst>
              <a:ext uri="{FF2B5EF4-FFF2-40B4-BE49-F238E27FC236}">
                <a16:creationId xmlns:a16="http://schemas.microsoft.com/office/drawing/2014/main" id="{BA2A5A5A-EE60-AA4C-B5AE-0B91AF700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01B41C3E-8C80-DB4F-97C4-A04A894054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Anforderungen</a:t>
            </a:r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3AD4A2F9-32EC-3849-8250-21124A886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10978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Grundsätzlicher Freiraum 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58376" name="Rectangle 8">
            <a:extLst>
              <a:ext uri="{FF2B5EF4-FFF2-40B4-BE49-F238E27FC236}">
                <a16:creationId xmlns:a16="http://schemas.microsoft.com/office/drawing/2014/main" id="{32371C37-9FA7-A54F-B87E-F3F67CE49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3552825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Leistungsauftrag</a:t>
            </a:r>
          </a:p>
        </p:txBody>
      </p:sp>
      <p:sp>
        <p:nvSpPr>
          <p:cNvPr id="58377" name="Rectangle 9">
            <a:extLst>
              <a:ext uri="{FF2B5EF4-FFF2-40B4-BE49-F238E27FC236}">
                <a16:creationId xmlns:a16="http://schemas.microsoft.com/office/drawing/2014/main" id="{BFA34CA4-AB59-C947-B81C-0C75F1748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495935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Wettbewerb auch um Willensbildung</a:t>
            </a:r>
          </a:p>
        </p:txBody>
      </p:sp>
      <p:sp>
        <p:nvSpPr>
          <p:cNvPr id="58381" name="Oval 13">
            <a:extLst>
              <a:ext uri="{FF2B5EF4-FFF2-40B4-BE49-F238E27FC236}">
                <a16:creationId xmlns:a16="http://schemas.microsoft.com/office/drawing/2014/main" id="{444ECE98-DEB6-8345-986F-DC301BC41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1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Organi-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sations-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animBg="1" autoUpdateAnimBg="0"/>
      <p:bldP spid="58376" grpId="0" animBg="1" autoUpdateAnimBg="0"/>
      <p:bldP spid="58377" grpId="0" animBg="1" autoUpdateAnimBg="0"/>
      <p:bldP spid="5838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EC6A88E1-A6BB-9843-B25C-EE58A33E37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66C94-7D56-BA4A-9FFE-65ABE006771B}" type="slidenum">
              <a:rPr lang="en-US" altLang="de-DE"/>
              <a:pPr/>
              <a:t>5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ußzeilenplatzhalter 3">
            <a:extLst>
              <a:ext uri="{FF2B5EF4-FFF2-40B4-BE49-F238E27FC236}">
                <a16:creationId xmlns:a16="http://schemas.microsoft.com/office/drawing/2014/main" id="{5A8EF2D2-EA29-3D4F-A579-6782C6BB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03426" name="Line 2">
            <a:extLst>
              <a:ext uri="{FF2B5EF4-FFF2-40B4-BE49-F238E27FC236}">
                <a16:creationId xmlns:a16="http://schemas.microsoft.com/office/drawing/2014/main" id="{88201260-29DD-1946-9EB7-EEB74B0A2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8A917B51-FD56-A640-AB29-6740DC378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03428" name="Picture 4">
            <a:extLst>
              <a:ext uri="{FF2B5EF4-FFF2-40B4-BE49-F238E27FC236}">
                <a16:creationId xmlns:a16="http://schemas.microsoft.com/office/drawing/2014/main" id="{56CF44AF-39B2-5345-A15A-F7CFC0FE4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29" name="Text Box 5">
            <a:extLst>
              <a:ext uri="{FF2B5EF4-FFF2-40B4-BE49-F238E27FC236}">
                <a16:creationId xmlns:a16="http://schemas.microsoft.com/office/drawing/2014/main" id="{19981766-A1AB-4444-8DD2-A11C21F4C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3097738F-DB73-5946-99BE-4FF5510FF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9700" y="228600"/>
            <a:ext cx="4949825" cy="685800"/>
          </a:xfrm>
        </p:spPr>
        <p:txBody>
          <a:bodyPr/>
          <a:lstStyle/>
          <a:p>
            <a:r>
              <a:rPr lang="de-DE" altLang="de-DE"/>
              <a:t>Realität</a:t>
            </a:r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00D10768-9DCE-014A-8C6B-2FE6E1DB1A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388" y="2517775"/>
            <a:ext cx="4318000" cy="8413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grundsätzlicher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Freiraum 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03432" name="Rectangle 8">
            <a:extLst>
              <a:ext uri="{FF2B5EF4-FFF2-40B4-BE49-F238E27FC236}">
                <a16:creationId xmlns:a16="http://schemas.microsoft.com/office/drawing/2014/main" id="{AB7957C8-F61C-3E4C-ACE3-3A6DD3067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62375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Leistungsauftrag</a:t>
            </a:r>
          </a:p>
        </p:txBody>
      </p:sp>
      <p:sp>
        <p:nvSpPr>
          <p:cNvPr id="103433" name="Rectangle 9">
            <a:extLst>
              <a:ext uri="{FF2B5EF4-FFF2-40B4-BE49-F238E27FC236}">
                <a16:creationId xmlns:a16="http://schemas.microsoft.com/office/drawing/2014/main" id="{1D80827F-B7D7-E44F-BEF0-46D77297C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95935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Wettbewerb auch um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 Willensbildung</a:t>
            </a:r>
          </a:p>
        </p:txBody>
      </p:sp>
      <p:sp>
        <p:nvSpPr>
          <p:cNvPr id="103434" name="Oval 10">
            <a:extLst>
              <a:ext uri="{FF2B5EF4-FFF2-40B4-BE49-F238E27FC236}">
                <a16:creationId xmlns:a16="http://schemas.microsoft.com/office/drawing/2014/main" id="{F8E049AA-CEDE-6040-91EE-A5F34849F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1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Organi-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sations-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autonomie</a:t>
            </a:r>
          </a:p>
        </p:txBody>
      </p:sp>
      <p:sp>
        <p:nvSpPr>
          <p:cNvPr id="103435" name="Rectangle 11">
            <a:extLst>
              <a:ext uri="{FF2B5EF4-FFF2-40B4-BE49-F238E27FC236}">
                <a16:creationId xmlns:a16="http://schemas.microsoft.com/office/drawing/2014/main" id="{532DBE07-BD50-FD4C-B5EE-8C349FA79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7600" y="2781300"/>
            <a:ext cx="1828800" cy="25654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kein 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Land </a:t>
            </a:r>
            <a:endParaRPr lang="de-DE" altLang="de-DE" sz="3000" b="0">
              <a:latin typeface="Times New Roman" panose="02020603050405020304" pitchFamily="18" charset="0"/>
            </a:endParaRPr>
          </a:p>
        </p:txBody>
      </p:sp>
      <p:sp>
        <p:nvSpPr>
          <p:cNvPr id="103436" name="Rectangle 12">
            <a:extLst>
              <a:ext uri="{FF2B5EF4-FFF2-40B4-BE49-F238E27FC236}">
                <a16:creationId xmlns:a16="http://schemas.microsoft.com/office/drawing/2014/main" id="{5C35A993-29F0-0E4D-9EA8-883B2156B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175" y="2517775"/>
            <a:ext cx="1549400" cy="74295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HRG</a:t>
            </a:r>
          </a:p>
        </p:txBody>
      </p:sp>
      <p:sp>
        <p:nvSpPr>
          <p:cNvPr id="103437" name="Rectangle 13">
            <a:extLst>
              <a:ext uri="{FF2B5EF4-FFF2-40B4-BE49-F238E27FC236}">
                <a16:creationId xmlns:a16="http://schemas.microsoft.com/office/drawing/2014/main" id="{8920FAD2-F80B-4D42-8DC9-97A623A87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175" y="4102100"/>
            <a:ext cx="1549400" cy="14605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Berlin +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NS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Entwurf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0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1" grpId="0" animBg="1" autoUpdateAnimBg="0"/>
      <p:bldP spid="103432" grpId="0" animBg="1" autoUpdateAnimBg="0"/>
      <p:bldP spid="103433" grpId="0" animBg="1" autoUpdateAnimBg="0"/>
      <p:bldP spid="103434" grpId="0" animBg="1" autoUpdateAnimBg="0"/>
      <p:bldP spid="103435" grpId="0" animBg="1" autoUpdateAnimBg="0"/>
      <p:bldP spid="103436" grpId="0" animBg="1" autoUpdateAnimBg="0"/>
      <p:bldP spid="10343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DB96BB5A-C16E-EF48-AB61-7F8DB341F1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18C99-4ED7-5247-A39F-7B4FB294E4C2}" type="slidenum">
              <a:rPr lang="en-US" altLang="de-DE"/>
              <a:pPr/>
              <a:t>6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1317710C-54D5-2B40-9A40-2C8C447CD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93186" name="Line 2">
            <a:extLst>
              <a:ext uri="{FF2B5EF4-FFF2-40B4-BE49-F238E27FC236}">
                <a16:creationId xmlns:a16="http://schemas.microsoft.com/office/drawing/2014/main" id="{C307B87C-CEC3-2C4E-BECC-C0EC76B5727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0560D076-5ED5-844E-AA94-5D32EF6DD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93188" name="Picture 4">
            <a:extLst>
              <a:ext uri="{FF2B5EF4-FFF2-40B4-BE49-F238E27FC236}">
                <a16:creationId xmlns:a16="http://schemas.microsoft.com/office/drawing/2014/main" id="{1DDA4B40-CE77-8146-891B-4BC2AAE97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189" name="Text Box 5">
            <a:extLst>
              <a:ext uri="{FF2B5EF4-FFF2-40B4-BE49-F238E27FC236}">
                <a16:creationId xmlns:a16="http://schemas.microsoft.com/office/drawing/2014/main" id="{D573524F-8A21-5C4F-B1E5-381089242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93191" name="Rectangle 7">
            <a:extLst>
              <a:ext uri="{FF2B5EF4-FFF2-40B4-BE49-F238E27FC236}">
                <a16:creationId xmlns:a16="http://schemas.microsoft.com/office/drawing/2014/main" id="{AF94B25F-4ED2-E947-B037-89BDE1538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Einfluss von intern und extern</a:t>
            </a:r>
          </a:p>
        </p:txBody>
      </p:sp>
      <p:sp>
        <p:nvSpPr>
          <p:cNvPr id="93192" name="Rectangle 8">
            <a:extLst>
              <a:ext uri="{FF2B5EF4-FFF2-40B4-BE49-F238E27FC236}">
                <a16:creationId xmlns:a16="http://schemas.microsoft.com/office/drawing/2014/main" id="{51CC61F7-6667-144E-995E-F10353B85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HL durch Senat und HR</a:t>
            </a:r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id="{80BB58C1-7EFC-2343-9CF8-38B87616C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Dekan legitimiert durch FB und HL</a:t>
            </a:r>
          </a:p>
        </p:txBody>
      </p:sp>
      <p:sp>
        <p:nvSpPr>
          <p:cNvPr id="93194" name="Oval 10">
            <a:extLst>
              <a:ext uri="{FF2B5EF4-FFF2-40B4-BE49-F238E27FC236}">
                <a16:creationId xmlns:a16="http://schemas.microsoft.com/office/drawing/2014/main" id="{EA209D41-63AF-CA4B-B872-8F1FB8C51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4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doppelte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Legiti-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mation</a:t>
            </a:r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id="{426A2D9D-44D5-BC4E-9A27-D7D3968928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228600"/>
            <a:ext cx="4330700" cy="685800"/>
          </a:xfrm>
          <a:noFill/>
          <a:ln/>
        </p:spPr>
        <p:txBody>
          <a:bodyPr/>
          <a:lstStyle/>
          <a:p>
            <a:r>
              <a:rPr lang="de-DE" altLang="de-DE"/>
              <a:t>Anforderungen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 animBg="1" autoUpdateAnimBg="0"/>
      <p:bldP spid="93192" grpId="0" animBg="1" autoUpdateAnimBg="0"/>
      <p:bldP spid="93193" grpId="0" animBg="1" autoUpdateAnimBg="0"/>
      <p:bldP spid="9319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37E036E5-A1AA-864F-B9F9-CD457674FC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9F0E1-FCE1-4646-B51C-8B3D21F2DF44}" type="slidenum">
              <a:rPr lang="en-US" altLang="de-DE"/>
              <a:pPr/>
              <a:t>7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Fußzeilenplatzhalter 3">
            <a:extLst>
              <a:ext uri="{FF2B5EF4-FFF2-40B4-BE49-F238E27FC236}">
                <a16:creationId xmlns:a16="http://schemas.microsoft.com/office/drawing/2014/main" id="{D28A2A0F-8C2E-2646-966D-C9EE1476B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66914" name="Line 2">
            <a:extLst>
              <a:ext uri="{FF2B5EF4-FFF2-40B4-BE49-F238E27FC236}">
                <a16:creationId xmlns:a16="http://schemas.microsoft.com/office/drawing/2014/main" id="{C22C38E5-0094-1845-A06A-5DF8F28166C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15" name="Text Box 3">
            <a:extLst>
              <a:ext uri="{FF2B5EF4-FFF2-40B4-BE49-F238E27FC236}">
                <a16:creationId xmlns:a16="http://schemas.microsoft.com/office/drawing/2014/main" id="{0F96C5FA-F042-A84B-8A01-DBB463B40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66916" name="Picture 4">
            <a:extLst>
              <a:ext uri="{FF2B5EF4-FFF2-40B4-BE49-F238E27FC236}">
                <a16:creationId xmlns:a16="http://schemas.microsoft.com/office/drawing/2014/main" id="{C3BDEC31-58C6-D841-896F-CA2FD5891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6917" name="Text Box 5">
            <a:extLst>
              <a:ext uri="{FF2B5EF4-FFF2-40B4-BE49-F238E27FC236}">
                <a16:creationId xmlns:a16="http://schemas.microsoft.com/office/drawing/2014/main" id="{E1C9E800-E152-794D-8294-C76FCD5F2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66918" name="Rectangle 6">
            <a:extLst>
              <a:ext uri="{FF2B5EF4-FFF2-40B4-BE49-F238E27FC236}">
                <a16:creationId xmlns:a16="http://schemas.microsoft.com/office/drawing/2014/main" id="{2C1A716E-A098-8547-B2E8-4AE9A6E85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Einfluss von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intern + extern</a:t>
            </a:r>
          </a:p>
        </p:txBody>
      </p:sp>
      <p:sp>
        <p:nvSpPr>
          <p:cNvPr id="166919" name="Rectangle 7">
            <a:extLst>
              <a:ext uri="{FF2B5EF4-FFF2-40B4-BE49-F238E27FC236}">
                <a16:creationId xmlns:a16="http://schemas.microsoft.com/office/drawing/2014/main" id="{EC78DA27-7435-0345-B771-CDADBBD38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HL durch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Senat + HR</a:t>
            </a:r>
          </a:p>
        </p:txBody>
      </p:sp>
      <p:sp>
        <p:nvSpPr>
          <p:cNvPr id="166920" name="Rectangle 8">
            <a:extLst>
              <a:ext uri="{FF2B5EF4-FFF2-40B4-BE49-F238E27FC236}">
                <a16:creationId xmlns:a16="http://schemas.microsoft.com/office/drawing/2014/main" id="{3DA3A1C6-4886-2443-8AA1-2BA4C017D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Dekan durch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FB + HL</a:t>
            </a:r>
          </a:p>
        </p:txBody>
      </p:sp>
      <p:sp>
        <p:nvSpPr>
          <p:cNvPr id="166921" name="Oval 9">
            <a:extLst>
              <a:ext uri="{FF2B5EF4-FFF2-40B4-BE49-F238E27FC236}">
                <a16:creationId xmlns:a16="http://schemas.microsoft.com/office/drawing/2014/main" id="{5116B0B4-EB71-B34E-ADD0-D76191B64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4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doppelte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Legitimation</a:t>
            </a:r>
          </a:p>
        </p:txBody>
      </p:sp>
      <p:sp>
        <p:nvSpPr>
          <p:cNvPr id="166922" name="Rectangle 10">
            <a:extLst>
              <a:ext uri="{FF2B5EF4-FFF2-40B4-BE49-F238E27FC236}">
                <a16:creationId xmlns:a16="http://schemas.microsoft.com/office/drawing/2014/main" id="{94BC1588-3FC6-C64D-A7B7-5D90B8B3F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Realität</a:t>
            </a:r>
          </a:p>
        </p:txBody>
      </p:sp>
      <p:sp>
        <p:nvSpPr>
          <p:cNvPr id="166923" name="Rectangle 11">
            <a:extLst>
              <a:ext uri="{FF2B5EF4-FFF2-40B4-BE49-F238E27FC236}">
                <a16:creationId xmlns:a16="http://schemas.microsoft.com/office/drawing/2014/main" id="{607EA874-A9E5-0F47-8D80-9CD212A46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3175000"/>
            <a:ext cx="2082800" cy="13589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BB, BW,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SN, NS,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TUM</a:t>
            </a:r>
          </a:p>
        </p:txBody>
      </p:sp>
      <p:sp>
        <p:nvSpPr>
          <p:cNvPr id="166924" name="Rectangle 12">
            <a:extLst>
              <a:ext uri="{FF2B5EF4-FFF2-40B4-BE49-F238E27FC236}">
                <a16:creationId xmlns:a16="http://schemas.microsoft.com/office/drawing/2014/main" id="{79A4238E-1BF7-BA41-97D2-DDC40A57B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724400"/>
            <a:ext cx="2082800" cy="1955800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BB, BW,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SL, NS,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FHTW,FUB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HUB,TUM </a:t>
            </a:r>
          </a:p>
        </p:txBody>
      </p:sp>
      <p:sp>
        <p:nvSpPr>
          <p:cNvPr id="166925" name="Rectangle 13">
            <a:extLst>
              <a:ext uri="{FF2B5EF4-FFF2-40B4-BE49-F238E27FC236}">
                <a16:creationId xmlns:a16="http://schemas.microsoft.com/office/drawing/2014/main" id="{B99E0D44-B760-6E4C-AC3C-51EF15865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4881563"/>
            <a:ext cx="2235200" cy="1557337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BA, NRW,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SN, SH,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66926" name="Rectangle 14">
            <a:extLst>
              <a:ext uri="{FF2B5EF4-FFF2-40B4-BE49-F238E27FC236}">
                <a16:creationId xmlns:a16="http://schemas.microsoft.com/office/drawing/2014/main" id="{258F8D04-FAC4-354D-AD9D-02D9A9812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175000"/>
            <a:ext cx="2082800" cy="13589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BA, NRW,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SL, SH,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TH, FUB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6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6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6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16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8" grpId="0" animBg="1" autoUpdateAnimBg="0"/>
      <p:bldP spid="166919" grpId="0" animBg="1" autoUpdateAnimBg="0"/>
      <p:bldP spid="166920" grpId="0" animBg="1" autoUpdateAnimBg="0"/>
      <p:bldP spid="166921" grpId="0" animBg="1" autoUpdateAnimBg="0"/>
      <p:bldP spid="166923" grpId="0" animBg="1" autoUpdateAnimBg="0"/>
      <p:bldP spid="166924" grpId="0" animBg="1" autoUpdateAnimBg="0"/>
      <p:bldP spid="166925" grpId="0" animBg="1" autoUpdateAnimBg="0"/>
      <p:bldP spid="16692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0A3E67E2-19AA-A548-BCAF-88121A0000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4AD01-5824-1A46-A95E-D1A5962D2D69}" type="slidenum">
              <a:rPr lang="en-US" altLang="de-DE"/>
              <a:pPr/>
              <a:t>8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606A94F9-476E-9547-81B2-BBB1DBFC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95234" name="Line 2">
            <a:extLst>
              <a:ext uri="{FF2B5EF4-FFF2-40B4-BE49-F238E27FC236}">
                <a16:creationId xmlns:a16="http://schemas.microsoft.com/office/drawing/2014/main" id="{200BEA56-DA70-F649-A596-7F6AFBE3FB8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CF34BA8C-31CC-2844-A989-2B5A41A08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95236" name="Picture 4">
            <a:extLst>
              <a:ext uri="{FF2B5EF4-FFF2-40B4-BE49-F238E27FC236}">
                <a16:creationId xmlns:a16="http://schemas.microsoft.com/office/drawing/2014/main" id="{99C23FB1-BBE9-1848-A0BA-C34B94AB6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237" name="Text Box 5">
            <a:extLst>
              <a:ext uri="{FF2B5EF4-FFF2-40B4-BE49-F238E27FC236}">
                <a16:creationId xmlns:a16="http://schemas.microsoft.com/office/drawing/2014/main" id="{3B9C2B4B-1991-0842-9161-4F2D08506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95239" name="Rectangle 7">
            <a:extLst>
              <a:ext uri="{FF2B5EF4-FFF2-40B4-BE49-F238E27FC236}">
                <a16:creationId xmlns:a16="http://schemas.microsoft.com/office/drawing/2014/main" id="{799A8D1F-AA4B-1744-96B7-3788C50AB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35200"/>
            <a:ext cx="67818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zwingend notwendig</a:t>
            </a:r>
          </a:p>
        </p:txBody>
      </p:sp>
      <p:sp>
        <p:nvSpPr>
          <p:cNvPr id="95240" name="Rectangle 8">
            <a:extLst>
              <a:ext uri="{FF2B5EF4-FFF2-40B4-BE49-F238E27FC236}">
                <a16:creationId xmlns:a16="http://schemas.microsoft.com/office/drawing/2014/main" id="{65713DF5-B0F2-674B-A8EA-AFF9725B9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81563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nicht nur Gremien</a:t>
            </a:r>
          </a:p>
        </p:txBody>
      </p:sp>
      <p:sp>
        <p:nvSpPr>
          <p:cNvPr id="95241" name="Rectangle 9">
            <a:extLst>
              <a:ext uri="{FF2B5EF4-FFF2-40B4-BE49-F238E27FC236}">
                <a16:creationId xmlns:a16="http://schemas.microsoft.com/office/drawing/2014/main" id="{7AB49A5A-B694-1249-9EF9-E8542A051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63938"/>
            <a:ext cx="67818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verantwortlich, kompetent, betroffen</a:t>
            </a:r>
          </a:p>
        </p:txBody>
      </p:sp>
      <p:sp>
        <p:nvSpPr>
          <p:cNvPr id="95242" name="Oval 10">
            <a:extLst>
              <a:ext uri="{FF2B5EF4-FFF2-40B4-BE49-F238E27FC236}">
                <a16:creationId xmlns:a16="http://schemas.microsoft.com/office/drawing/2014/main" id="{EB67BDCF-E3A5-1949-A199-2C76F484F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5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Partizipation</a:t>
            </a:r>
          </a:p>
        </p:txBody>
      </p:sp>
      <p:sp>
        <p:nvSpPr>
          <p:cNvPr id="95243" name="Rectangle 11">
            <a:extLst>
              <a:ext uri="{FF2B5EF4-FFF2-40B4-BE49-F238E27FC236}">
                <a16:creationId xmlns:a16="http://schemas.microsoft.com/office/drawing/2014/main" id="{33EAAC11-CC90-EF4E-A867-1AD7A70A4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94000" y="228600"/>
            <a:ext cx="4432300" cy="685800"/>
          </a:xfrm>
          <a:noFill/>
          <a:ln/>
        </p:spPr>
        <p:txBody>
          <a:bodyPr/>
          <a:lstStyle/>
          <a:p>
            <a:r>
              <a:rPr lang="de-DE" altLang="de-DE"/>
              <a:t>Anforderungen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9" grpId="0" animBg="1" autoUpdateAnimBg="0"/>
      <p:bldP spid="95240" grpId="0" animBg="1" autoUpdateAnimBg="0"/>
      <p:bldP spid="95241" grpId="0" animBg="1" autoUpdateAnimBg="0"/>
      <p:bldP spid="9524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999082D9-0E9E-4749-BBDB-3803D40DF0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DC746-66EE-AD4E-AB7A-AE5685A0D55C}" type="slidenum">
              <a:rPr lang="en-US" altLang="de-DE"/>
              <a:pPr/>
              <a:t>9</a:t>
            </a:fld>
            <a:endParaRPr lang="en-US" altLang="de-DE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Fußzeilenplatzhalter 3">
            <a:extLst>
              <a:ext uri="{FF2B5EF4-FFF2-40B4-BE49-F238E27FC236}">
                <a16:creationId xmlns:a16="http://schemas.microsoft.com/office/drawing/2014/main" id="{4302F46E-EB26-4242-8F05-D1403F2A2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Erfurt</a:t>
            </a:r>
            <a:endParaRPr lang="de-DE" altLang="de-DE" b="0">
              <a:solidFill>
                <a:schemeClr val="tx1"/>
              </a:solidFill>
            </a:endParaRPr>
          </a:p>
        </p:txBody>
      </p:sp>
      <p:sp>
        <p:nvSpPr>
          <p:cNvPr id="121858" name="Line 2">
            <a:extLst>
              <a:ext uri="{FF2B5EF4-FFF2-40B4-BE49-F238E27FC236}">
                <a16:creationId xmlns:a16="http://schemas.microsoft.com/office/drawing/2014/main" id="{E4DD0A13-581D-614A-BCD5-16DA4E1D9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5400"/>
            <a:ext cx="7772400" cy="0"/>
          </a:xfrm>
          <a:prstGeom prst="line">
            <a:avLst/>
          </a:prstGeom>
          <a:noFill/>
          <a:ln w="127000">
            <a:solidFill>
              <a:srgbClr val="E800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1859" name="Text Box 3">
            <a:extLst>
              <a:ext uri="{FF2B5EF4-FFF2-40B4-BE49-F238E27FC236}">
                <a16:creationId xmlns:a16="http://schemas.microsoft.com/office/drawing/2014/main" id="{A2E9C3D2-6053-4B4F-9A9A-CCC43F2E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 sz="2400" b="0">
              <a:latin typeface="Times New Roman" panose="02020603050405020304" pitchFamily="18" charset="0"/>
            </a:endParaRPr>
          </a:p>
        </p:txBody>
      </p:sp>
      <p:pic>
        <p:nvPicPr>
          <p:cNvPr id="121860" name="Picture 4">
            <a:extLst>
              <a:ext uri="{FF2B5EF4-FFF2-40B4-BE49-F238E27FC236}">
                <a16:creationId xmlns:a16="http://schemas.microsoft.com/office/drawing/2014/main" id="{0F6D66AE-3132-ED4D-B3E4-315100ADD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274638"/>
            <a:ext cx="1162050" cy="63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861" name="Text Box 5">
            <a:extLst>
              <a:ext uri="{FF2B5EF4-FFF2-40B4-BE49-F238E27FC236}">
                <a16:creationId xmlns:a16="http://schemas.microsoft.com/office/drawing/2014/main" id="{525B1285-A8D3-4F47-8F0F-28771E906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143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400" b="0"/>
              <a:t>www.che.de</a:t>
            </a:r>
            <a:endParaRPr lang="de-DE" altLang="de-DE" sz="1400" b="0">
              <a:latin typeface="Times New Roman" panose="02020603050405020304" pitchFamily="18" charset="0"/>
            </a:endParaRPr>
          </a:p>
        </p:txBody>
      </p:sp>
      <p:sp>
        <p:nvSpPr>
          <p:cNvPr id="121862" name="Rectangle 6">
            <a:extLst>
              <a:ext uri="{FF2B5EF4-FFF2-40B4-BE49-F238E27FC236}">
                <a16:creationId xmlns:a16="http://schemas.microsoft.com/office/drawing/2014/main" id="{87C32860-5AE8-334C-8F9E-3D7BA0613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0"/>
            <a:ext cx="43180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zwingend notwendig</a:t>
            </a:r>
          </a:p>
        </p:txBody>
      </p:sp>
      <p:sp>
        <p:nvSpPr>
          <p:cNvPr id="121863" name="Rectangle 7">
            <a:extLst>
              <a:ext uri="{FF2B5EF4-FFF2-40B4-BE49-F238E27FC236}">
                <a16:creationId xmlns:a16="http://schemas.microsoft.com/office/drawing/2014/main" id="{B747F462-4077-E04E-84EF-B1A66C5C4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881563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nicht nur Gremien</a:t>
            </a:r>
          </a:p>
        </p:txBody>
      </p:sp>
      <p:sp>
        <p:nvSpPr>
          <p:cNvPr id="121864" name="Rectangle 8">
            <a:extLst>
              <a:ext uri="{FF2B5EF4-FFF2-40B4-BE49-F238E27FC236}">
                <a16:creationId xmlns:a16="http://schemas.microsoft.com/office/drawing/2014/main" id="{716A1D8F-3C59-244E-ADD3-27B390489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41738"/>
            <a:ext cx="431800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verantwortlich,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kompetent, betroffen</a:t>
            </a:r>
          </a:p>
        </p:txBody>
      </p:sp>
      <p:sp>
        <p:nvSpPr>
          <p:cNvPr id="121865" name="Oval 9">
            <a:extLst>
              <a:ext uri="{FF2B5EF4-FFF2-40B4-BE49-F238E27FC236}">
                <a16:creationId xmlns:a16="http://schemas.microsoft.com/office/drawing/2014/main" id="{32914294-5F83-1A4F-ADD3-8496F6C92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39975" cy="23399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bg1"/>
                </a:solidFill>
              </a:rPr>
              <a:t>5</a:t>
            </a:r>
          </a:p>
          <a:p>
            <a:r>
              <a:rPr lang="de-DE" altLang="de-DE" sz="2800">
                <a:solidFill>
                  <a:schemeClr val="bg1"/>
                </a:solidFill>
              </a:rPr>
              <a:t>Partizipation</a:t>
            </a:r>
          </a:p>
        </p:txBody>
      </p:sp>
      <p:sp>
        <p:nvSpPr>
          <p:cNvPr id="121866" name="Rectangle 10">
            <a:extLst>
              <a:ext uri="{FF2B5EF4-FFF2-40B4-BE49-F238E27FC236}">
                <a16:creationId xmlns:a16="http://schemas.microsoft.com/office/drawing/2014/main" id="{42019111-B59E-7E4A-B409-58E2FC22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55900" y="228600"/>
            <a:ext cx="4470400" cy="685800"/>
          </a:xfrm>
          <a:noFill/>
          <a:ln/>
        </p:spPr>
        <p:txBody>
          <a:bodyPr/>
          <a:lstStyle/>
          <a:p>
            <a:r>
              <a:rPr lang="de-DE" altLang="de-DE"/>
              <a:t>Realität</a:t>
            </a:r>
          </a:p>
        </p:txBody>
      </p:sp>
      <p:sp>
        <p:nvSpPr>
          <p:cNvPr id="121867" name="Rectangle 11">
            <a:extLst>
              <a:ext uri="{FF2B5EF4-FFF2-40B4-BE49-F238E27FC236}">
                <a16:creationId xmlns:a16="http://schemas.microsoft.com/office/drawing/2014/main" id="{B830792B-D3C8-C34F-AFAB-CF0761AB6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3388" y="5902325"/>
            <a:ext cx="3759200" cy="792163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3000">
                <a:solidFill>
                  <a:schemeClr val="bg1"/>
                </a:solidFill>
              </a:rPr>
              <a:t>CHE/stern</a:t>
            </a:r>
          </a:p>
          <a:p>
            <a:r>
              <a:rPr lang="de-DE" altLang="de-DE" sz="3000">
                <a:solidFill>
                  <a:schemeClr val="bg1"/>
                </a:solidFill>
              </a:rPr>
              <a:t>Ranking</a:t>
            </a:r>
          </a:p>
        </p:txBody>
      </p:sp>
      <p:sp>
        <p:nvSpPr>
          <p:cNvPr id="121868" name="Rectangle 12">
            <a:extLst>
              <a:ext uri="{FF2B5EF4-FFF2-40B4-BE49-F238E27FC236}">
                <a16:creationId xmlns:a16="http://schemas.microsoft.com/office/drawing/2014/main" id="{DCC78C75-24AF-FB44-9DE7-0C6A3833D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4721225"/>
            <a:ext cx="2082800" cy="1023938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TUM: </a:t>
            </a:r>
          </a:p>
          <a:p>
            <a:pPr algn="l"/>
            <a:r>
              <a:rPr lang="de-DE" altLang="de-DE" sz="2000">
                <a:solidFill>
                  <a:schemeClr val="bg1"/>
                </a:solidFill>
              </a:rPr>
              <a:t>Vorschlagsrecht</a:t>
            </a:r>
          </a:p>
          <a:p>
            <a:pPr algn="l"/>
            <a:r>
              <a:rPr lang="de-DE" altLang="de-DE" sz="2000">
                <a:solidFill>
                  <a:schemeClr val="bg1"/>
                </a:solidFill>
              </a:rPr>
              <a:t>Studiendekan</a:t>
            </a:r>
            <a:endParaRPr lang="de-DE" altLang="de-DE" sz="3000">
              <a:solidFill>
                <a:schemeClr val="bg1"/>
              </a:solidFill>
            </a:endParaRPr>
          </a:p>
        </p:txBody>
      </p:sp>
      <p:sp>
        <p:nvSpPr>
          <p:cNvPr id="121869" name="Rectangle 13">
            <a:extLst>
              <a:ext uri="{FF2B5EF4-FFF2-40B4-BE49-F238E27FC236}">
                <a16:creationId xmlns:a16="http://schemas.microsoft.com/office/drawing/2014/main" id="{4BBE015C-1A28-844B-86E6-D3C69E99E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2870200"/>
            <a:ext cx="2082800" cy="248602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wenig </a:t>
            </a:r>
          </a:p>
          <a:p>
            <a:pPr algn="l"/>
            <a:r>
              <a:rPr lang="de-DE" altLang="de-DE" sz="3000">
                <a:solidFill>
                  <a:schemeClr val="bg1"/>
                </a:solidFill>
              </a:rPr>
              <a:t>Innovation</a:t>
            </a:r>
          </a:p>
        </p:txBody>
      </p:sp>
      <p:sp>
        <p:nvSpPr>
          <p:cNvPr id="121871" name="Rectangle 15">
            <a:extLst>
              <a:ext uri="{FF2B5EF4-FFF2-40B4-BE49-F238E27FC236}">
                <a16:creationId xmlns:a16="http://schemas.microsoft.com/office/drawing/2014/main" id="{07B7DE4E-184E-7448-83AF-95692C50F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2949575"/>
            <a:ext cx="2082800" cy="792163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NS:</a:t>
            </a:r>
          </a:p>
          <a:p>
            <a:pPr algn="l"/>
            <a:r>
              <a:rPr lang="de-DE" altLang="de-DE" sz="2000">
                <a:solidFill>
                  <a:schemeClr val="bg1"/>
                </a:solidFill>
              </a:rPr>
              <a:t>identisch</a:t>
            </a:r>
            <a:endParaRPr lang="de-DE" altLang="de-DE" sz="3000">
              <a:solidFill>
                <a:schemeClr val="bg1"/>
              </a:solidFill>
            </a:endParaRPr>
          </a:p>
        </p:txBody>
      </p:sp>
      <p:sp>
        <p:nvSpPr>
          <p:cNvPr id="121872" name="Rectangle 16">
            <a:extLst>
              <a:ext uri="{FF2B5EF4-FFF2-40B4-BE49-F238E27FC236}">
                <a16:creationId xmlns:a16="http://schemas.microsoft.com/office/drawing/2014/main" id="{C6840541-77CC-214C-98AD-9A77291B7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3857625"/>
            <a:ext cx="2082800" cy="792163"/>
          </a:xfrm>
          <a:prstGeom prst="rect">
            <a:avLst/>
          </a:prstGeom>
          <a:solidFill>
            <a:srgbClr val="33CC33"/>
          </a:solidFill>
          <a:ln>
            <a:noFill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r>
              <a:rPr lang="de-DE" altLang="de-DE" sz="3000">
                <a:solidFill>
                  <a:schemeClr val="bg1"/>
                </a:solidFill>
              </a:rPr>
              <a:t>NS:</a:t>
            </a:r>
            <a:r>
              <a:rPr lang="de-DE" altLang="de-DE" sz="2000">
                <a:solidFill>
                  <a:schemeClr val="bg1"/>
                </a:solidFill>
              </a:rPr>
              <a:t>Komm. L+S</a:t>
            </a:r>
          </a:p>
          <a:p>
            <a:pPr algn="l"/>
            <a:r>
              <a:rPr lang="de-DE" altLang="de-DE" sz="2000">
                <a:solidFill>
                  <a:schemeClr val="bg1"/>
                </a:solidFill>
              </a:rPr>
              <a:t>50 % Studis</a:t>
            </a:r>
            <a:endParaRPr lang="de-DE" altLang="de-DE" sz="3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2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2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 animBg="1" autoUpdateAnimBg="0"/>
      <p:bldP spid="121863" grpId="0" animBg="1" autoUpdateAnimBg="0"/>
      <p:bldP spid="121864" grpId="0" animBg="1" autoUpdateAnimBg="0"/>
      <p:bldP spid="121865" grpId="0" animBg="1" autoUpdateAnimBg="0"/>
      <p:bldP spid="121867" grpId="0" animBg="1" autoUpdateAnimBg="0"/>
      <p:bldP spid="121868" grpId="0" animBg="1" autoUpdateAnimBg="0"/>
      <p:bldP spid="121869" grpId="0" animBg="1" autoUpdateAnimBg="0"/>
      <p:bldP spid="121871" grpId="0" animBg="1" autoUpdateAnimBg="0"/>
      <p:bldP spid="121872" grpId="0" animBg="1" autoUpdateAnimBg="0"/>
    </p:bldLst>
  </p:timing>
</p:sld>
</file>

<file path=ppt/theme/theme1.xml><?xml version="1.0" encoding="utf-8"?>
<a:theme xmlns:a="http://schemas.openxmlformats.org/drawingml/2006/main" name="Leere Präsentation.pot">
  <a:themeElements>
    <a:clrScheme name="Leere Prä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.po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eere Prä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C:\Dokumente\Vorlagen\Leere Präsentation.pot</Template>
  <TotalTime>0</TotalTime>
  <Words>780</Words>
  <Application>Microsoft Macintosh PowerPoint</Application>
  <PresentationFormat>Bildschirmpräsentation (4:3)</PresentationFormat>
  <Paragraphs>348</Paragraphs>
  <Slides>22</Slides>
  <Notes>22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6" baseType="lpstr">
      <vt:lpstr>Times New Roman</vt:lpstr>
      <vt:lpstr>Arial</vt:lpstr>
      <vt:lpstr>Wingdings</vt:lpstr>
      <vt:lpstr>Leere Präsentation.pot</vt:lpstr>
      <vt:lpstr>PowerPoint-Präsentation</vt:lpstr>
      <vt:lpstr>Autonomie...</vt:lpstr>
      <vt:lpstr>Organisation - Anforderungen</vt:lpstr>
      <vt:lpstr>Anforderungen</vt:lpstr>
      <vt:lpstr>Realität</vt:lpstr>
      <vt:lpstr>Anforderungen</vt:lpstr>
      <vt:lpstr>Realität</vt:lpstr>
      <vt:lpstr>Anforderungen</vt:lpstr>
      <vt:lpstr>Realität</vt:lpstr>
      <vt:lpstr>Anforderungen</vt:lpstr>
      <vt:lpstr>Realität</vt:lpstr>
      <vt:lpstr>Organisations- autonomie</vt:lpstr>
      <vt:lpstr>Finanzautonomie</vt:lpstr>
      <vt:lpstr>Finanzautonomie</vt:lpstr>
      <vt:lpstr>Finanzautonomie</vt:lpstr>
      <vt:lpstr>Finanzautonomie</vt:lpstr>
      <vt:lpstr>Finanzierung</vt:lpstr>
      <vt:lpstr>Personalautonomie</vt:lpstr>
      <vt:lpstr>Realität</vt:lpstr>
      <vt:lpstr>Realität</vt:lpstr>
      <vt:lpstr>Realität</vt:lpstr>
      <vt:lpstr>Autonomie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Susanne Dopheide</dc:creator>
  <cp:lastModifiedBy>Detlef Müller-Böling</cp:lastModifiedBy>
  <cp:revision>70</cp:revision>
  <cp:lastPrinted>2000-12-06T13:19:46Z</cp:lastPrinted>
  <dcterms:created xsi:type="dcterms:W3CDTF">2000-11-22T10:56:54Z</dcterms:created>
  <dcterms:modified xsi:type="dcterms:W3CDTF">2022-02-05T13:42:12Z</dcterms:modified>
</cp:coreProperties>
</file>