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316" r:id="rId2"/>
    <p:sldId id="318" r:id="rId3"/>
    <p:sldId id="331" r:id="rId4"/>
    <p:sldId id="332" r:id="rId5"/>
    <p:sldId id="320" r:id="rId6"/>
    <p:sldId id="338" r:id="rId7"/>
    <p:sldId id="326" r:id="rId8"/>
    <p:sldId id="327" r:id="rId9"/>
    <p:sldId id="339" r:id="rId10"/>
    <p:sldId id="322" r:id="rId11"/>
    <p:sldId id="321" r:id="rId12"/>
    <p:sldId id="323" r:id="rId13"/>
    <p:sldId id="328" r:id="rId14"/>
    <p:sldId id="329" r:id="rId15"/>
    <p:sldId id="330" r:id="rId16"/>
    <p:sldId id="324" r:id="rId17"/>
    <p:sldId id="333" r:id="rId18"/>
    <p:sldId id="325" r:id="rId19"/>
    <p:sldId id="334" r:id="rId20"/>
    <p:sldId id="342" r:id="rId21"/>
    <p:sldId id="335" r:id="rId22"/>
    <p:sldId id="336" r:id="rId23"/>
    <p:sldId id="337" r:id="rId24"/>
    <p:sldId id="34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864" y="5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7.emf"/><Relationship Id="rId4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ECD71BA-C292-9A43-B51A-BB678774F9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8CDFE7A-DC21-A642-854C-F5AC0EB92B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81FBAC7-0FA1-0140-B5A7-434582627E0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2C74DDE-885F-6A43-B5B3-F4E3B2B51C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B47C2BE-BB54-6F4C-BAA7-59FEB13F0C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8E35BDF-8F91-8C41-9156-79A6DA129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9651FFE-9B42-2049-BBD1-C62FCD622C7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75346-87CC-A14F-BEE7-1AD0E1FD8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07A19-B260-9F41-99FB-940DEF74A87B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B7280C4-F68E-AF43-AB98-11EA1CAEC3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E3287062-0C1E-754C-92A0-C60519BE9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5B568D-6D35-4A48-A938-058556375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87B5-D06A-6747-AD7A-68EB7AD26B6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95993838-5DCA-6640-940A-26F2F01103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5664408-3FE9-F043-B18D-57C25155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FC73CE-4CFD-864D-AA11-C8E82885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E9D0F-8226-6A4A-B64E-69724878F55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725C2A90-7E88-D044-B24C-DADDAFAB05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8354426-2BA2-6E4F-ABE4-02466652C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989E53-B9C7-6147-BD7C-0FDD88C8F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C1C88-DF0B-5C4F-87FE-AB778AD38BED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6FA9594C-B6C3-984E-9570-6796B91899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9AE3D9C-3A3B-5341-80B5-2121D7A1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E5FC81-74F4-2245-B90E-92E84452E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E8B80-4AAA-4044-9BF7-B5DC76C081F2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8CF5526B-8219-604E-8275-1B068C4B61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4BD2F859-CF17-9641-BAC7-1B5E92861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Stanford sucht </a:t>
            </a:r>
            <a:r>
              <a:rPr lang="de-DE" altLang="de-DE" b="1"/>
              <a:t>intellektuell wißbegierige</a:t>
            </a:r>
            <a:r>
              <a:rPr lang="de-DE" altLang="de-DE"/>
              <a:t> Studenten, die ihr Studium mit</a:t>
            </a:r>
          </a:p>
          <a:p>
            <a:r>
              <a:rPr lang="de-DE" altLang="de-DE"/>
              <a:t>mit </a:t>
            </a:r>
            <a:r>
              <a:rPr lang="de-DE" altLang="de-DE" b="1"/>
              <a:t>geistiger und charakterlicher Kraft</a:t>
            </a:r>
            <a:r>
              <a:rPr lang="de-DE" altLang="de-DE"/>
              <a:t> verfolgen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A2C442-E27A-D941-B877-1AF0616A6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B1EC7-8523-1D4C-B4CC-BD5F1EB705DF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C463A116-6FB3-044F-A5A6-71CC525B02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FEF0FA84-F3C4-AD44-A9DD-99330768B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E2F1D6-D198-8847-A343-270EC0B0F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5B7D-D58E-E145-8F2B-F3A4E351638F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A8C14D57-8F1C-E046-9F1C-D23CFFEA97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99B9C6A-89EC-E34D-8D73-0DABC6D4D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beim Punkt "Ungleichheit zulassen" kann man auch darauf hinweisen,</a:t>
            </a:r>
          </a:p>
          <a:p>
            <a:r>
              <a:rPr lang="de-DE" altLang="de-DE">
                <a:latin typeface="Arial" panose="020B0604020202020204" pitchFamily="34" charset="0"/>
              </a:rPr>
              <a:t>dass es verschiedene Arten von Qualität und somit auch viele Möglichkeiten</a:t>
            </a:r>
          </a:p>
          <a:p>
            <a:r>
              <a:rPr lang="de-DE" altLang="de-DE">
                <a:latin typeface="Arial" panose="020B0604020202020204" pitchFamily="34" charset="0"/>
              </a:rPr>
              <a:t>gibt, Spitze zu sein (anwendungs-, forschungsorientiert ....) - dass also</a:t>
            </a:r>
          </a:p>
          <a:p>
            <a:r>
              <a:rPr lang="de-DE" altLang="de-DE">
                <a:latin typeface="Arial" panose="020B0604020202020204" pitchFamily="34" charset="0"/>
              </a:rPr>
              <a:t>mehr Diversität nicht unbedingt bedeutet, dass die Existenz von Spitzenunis</a:t>
            </a:r>
          </a:p>
          <a:p>
            <a:r>
              <a:rPr lang="de-DE" altLang="de-DE">
                <a:latin typeface="Arial" panose="020B0604020202020204" pitchFamily="34" charset="0"/>
              </a:rPr>
              <a:t>immer mit einer Masse schlechterer Unis erkauft wird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91F420-6288-674B-BD58-AB30497D4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0784C-6573-B94F-9921-81E3FB3A6E07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42AD17CC-2FF0-8A4D-9FD4-027857CBDE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2EB7B4CA-8F4A-F444-9E36-B340535F2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DBFAE6-9D1E-2D48-A408-96F2338D6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7AA2-3EB2-A444-91EB-935B0E7C39FF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7E617DCE-51C0-FB46-99CE-7C11796326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069B5922-04D1-564D-AA45-C754AB1D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Bei uns sind des der Einzelwissenschaftler und der Staat die vornehmlich die zukünftigen Forschungsfelder und Studiengänge definieren.</a:t>
            </a:r>
          </a:p>
          <a:p>
            <a:endParaRPr lang="de-DE" altLang="de-DE"/>
          </a:p>
          <a:p>
            <a:r>
              <a:rPr lang="de-DE" altLang="de-DE"/>
              <a:t>Dabei kann keine profilierte Universität oder Fakultät herauskommen.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5DB29A-1C03-8E44-9DD1-CFF787BEE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86A19-3852-8B4E-A6FA-9D2060725685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495814C6-6C44-B54E-9369-A96162FB46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E576C773-E0BC-DF45-A060-72B04022E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27E605-FBCF-9341-8FD7-9D158FBAD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C4247-6DB4-C840-A7D9-C2BBD00CE697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422DE194-5C8F-DA48-B8F4-767FADAAD9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44E5D108-93BA-C949-9CC8-F95B06C34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1. Fächer zeigen Maschinenbau einsteigen</a:t>
            </a:r>
          </a:p>
          <a:p>
            <a:endParaRPr lang="de-DE" altLang="de-DE"/>
          </a:p>
          <a:p>
            <a:r>
              <a:rPr lang="de-DE" altLang="de-DE"/>
              <a:t>2. Anhand von Bremen die 30 Indikatoren zeigen</a:t>
            </a:r>
          </a:p>
          <a:p>
            <a:endParaRPr lang="de-DE" altLang="de-DE"/>
          </a:p>
          <a:p>
            <a:r>
              <a:rPr lang="de-DE" altLang="de-DE"/>
              <a:t>3. Hitliste aufrufen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3C0378-E8FB-A54A-877B-0655712AE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D0112-0803-8344-9F00-7B7198B8EC07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66894677-4C48-284D-A8D0-3B21BE1790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17A3E4EB-86FC-6941-8AB7-200361B33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895A9D-CA46-A54C-8CA6-F43B445CC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D1B5F-FA72-4143-8B46-5C9BD5722715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4F63918F-A6FB-C949-90E9-75A69752C2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1788047-0584-A345-9AEF-2FFD5BE7C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Persönliches Ranking</a:t>
            </a:r>
          </a:p>
          <a:p>
            <a:endParaRPr lang="de-DE" altLang="de-DE"/>
          </a:p>
          <a:p>
            <a:r>
              <a:rPr lang="de-DE" altLang="de-DE"/>
              <a:t>Architektur keine</a:t>
            </a:r>
          </a:p>
          <a:p>
            <a:r>
              <a:rPr lang="de-DE" altLang="de-DE"/>
              <a:t>Maschinenbau Dresden</a:t>
            </a:r>
          </a:p>
          <a:p>
            <a:r>
              <a:rPr lang="de-DE" altLang="de-DE"/>
              <a:t>Informatik Karlsruhe</a:t>
            </a:r>
          </a:p>
          <a:p>
            <a:r>
              <a:rPr lang="de-DE" altLang="de-DE"/>
              <a:t>Jura Passau</a:t>
            </a:r>
          </a:p>
          <a:p>
            <a:r>
              <a:rPr lang="de-DE" altLang="de-DE"/>
              <a:t>Mathe TU M</a:t>
            </a:r>
          </a:p>
          <a:p>
            <a:r>
              <a:rPr lang="de-DE" altLang="de-DE"/>
              <a:t>VWL Konstanz + Mannheim</a:t>
            </a:r>
          </a:p>
          <a:p>
            <a:r>
              <a:rPr lang="de-DE" altLang="de-DE"/>
              <a:t>Physik keine</a:t>
            </a:r>
          </a:p>
          <a:p>
            <a:r>
              <a:rPr lang="de-DE" altLang="de-DE"/>
              <a:t>BWL Passau</a:t>
            </a:r>
          </a:p>
          <a:p>
            <a:r>
              <a:rPr lang="de-DE" altLang="de-DE"/>
              <a:t>Chemie TU M Marburg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03B8B0-5177-C74C-B48B-CD7B0882B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53CA8-0997-2C46-A3CF-C2395A2AED49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8A0267B8-F0B7-5345-9628-8F51B139B7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B8FC8916-4812-8A43-976F-10F5EABE9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Persönliches Ranking</a:t>
            </a:r>
          </a:p>
          <a:p>
            <a:endParaRPr lang="de-DE" altLang="de-DE"/>
          </a:p>
          <a:p>
            <a:r>
              <a:rPr lang="de-DE" altLang="de-DE"/>
              <a:t>Architektur keine</a:t>
            </a:r>
          </a:p>
          <a:p>
            <a:r>
              <a:rPr lang="de-DE" altLang="de-DE"/>
              <a:t>Maschinenbau Dresden</a:t>
            </a:r>
          </a:p>
          <a:p>
            <a:r>
              <a:rPr lang="de-DE" altLang="de-DE"/>
              <a:t>Informatik Karlsruhe</a:t>
            </a:r>
          </a:p>
          <a:p>
            <a:r>
              <a:rPr lang="de-DE" altLang="de-DE"/>
              <a:t>Jura Passau</a:t>
            </a:r>
          </a:p>
          <a:p>
            <a:r>
              <a:rPr lang="de-DE" altLang="de-DE"/>
              <a:t>Mathe TU M</a:t>
            </a:r>
          </a:p>
          <a:p>
            <a:r>
              <a:rPr lang="de-DE" altLang="de-DE"/>
              <a:t>VWL Konstanz + Mannheim</a:t>
            </a:r>
          </a:p>
          <a:p>
            <a:r>
              <a:rPr lang="de-DE" altLang="de-DE"/>
              <a:t>Physik keine</a:t>
            </a:r>
          </a:p>
          <a:p>
            <a:r>
              <a:rPr lang="de-DE" altLang="de-DE"/>
              <a:t>BWL Passau</a:t>
            </a:r>
          </a:p>
          <a:p>
            <a:r>
              <a:rPr lang="de-DE" altLang="de-DE"/>
              <a:t>Chemie TU M Marburg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E09D41-C7AD-6742-A686-4166EE7F2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C7354-CC5E-AA4C-8866-35282B630D7D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80877166-FEA7-7D41-8799-67D2508464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4E29CB11-D93D-7140-9CF4-64EF6941A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Spitzenunis setzen viele Randbedingungen voraus</a:t>
            </a:r>
          </a:p>
          <a:p>
            <a:r>
              <a:rPr lang="de-DE" altLang="de-DE"/>
              <a:t>viele sind bei uns nicht erfüllt</a:t>
            </a:r>
          </a:p>
          <a:p>
            <a:endParaRPr lang="de-DE" altLang="de-DE"/>
          </a:p>
          <a:p>
            <a:r>
              <a:rPr lang="de-DE" altLang="de-DE"/>
              <a:t>dennoch etliche Fakultäten Spitze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915380-F07A-FF46-8B2A-1BED8512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FABB5-81B2-1C4E-96E6-F3EFF3C6781F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2CFCF22C-C5B3-494E-AC0F-66FDA6B1EB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CBC7C93-5AFD-6742-9B65-C29B94C11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5C6E14-C0B4-9742-B918-D51A9195F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EB2D8-7579-2040-8E7A-B623040EF546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EBF9C12A-1E19-F740-AC0A-0498DD4A54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E247A819-66D9-B042-8181-1BE05DA6F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8B6AE1-0657-6F47-A653-3D003ABF9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C555A-CB28-6D48-B8AC-B452FC8CA5C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D7E6D741-8F49-0F4D-A2C2-E75C7E4103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91C04423-804C-8046-B357-D49E18411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Ein oder zwei Spitzenwissenschaftler machen noch keine Spitzenuni aus.</a:t>
            </a:r>
          </a:p>
          <a:p>
            <a:r>
              <a:rPr lang="de-DE" altLang="de-DE"/>
              <a:t>Zunehmend wird fraglich, ob Einzelforscher, so wichtig ihre Genialiät auch ist, den wissenschaftlichen Erkenntnisfortschritt bringen werden.</a:t>
            </a:r>
          </a:p>
          <a:p>
            <a:endParaRPr lang="de-DE" altLang="de-DE"/>
          </a:p>
          <a:p>
            <a:r>
              <a:rPr lang="de-DE" altLang="de-DE"/>
              <a:t>Interdisziplinarität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6C43B-0D90-9644-A2D2-93D2E5F7C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FE65E-CEAF-CC46-AB8B-27F29D36FC0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15CBCE79-5193-E84D-A501-515110E58B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C4D4A2B0-0579-164E-8417-AFFF19D84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212F62-39E0-2740-916B-8079F70F5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DF8D4-E63C-4F44-A9E5-63F256A7B71D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B43EA3F7-7B7F-E443-976B-769E658F46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D316ADD6-FF4A-A143-9A40-26F7DCD09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BF4862-157D-3B44-93E0-3A82763D9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44853-F98E-3945-BA08-D0903920DD0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467EDF59-2F2E-3E4F-830C-6432F73C55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01F0B71C-B3AA-534A-826D-DACF71736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D81867-BAE1-BC4B-BF92-B1EAABCEF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379A9-4F26-5342-8932-D5BFE34BDA82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D32AB5E8-636B-5E48-936E-6AD07FB64D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65F129CA-25A2-7A4B-AAE7-8BE356CCC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307718-D0AC-F144-B0D3-B37B5123E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73EA2-5852-F94B-AFF9-465CEC1B6129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82BED276-ED90-CA4F-AB87-F9D126BCEF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6BC71D12-B7C3-D24B-B692-CAC388765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B52B34-1774-F042-89C1-299D33F3B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7D720-7E37-6F47-BF39-92545C43C3C0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250BE394-A43D-4A44-A866-5222DDD43F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207CDC59-31F2-B84A-BCE3-AFCEC4481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86C6DB-BB51-9649-9A79-56674D15F5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13A5F46-6086-574F-BB9A-51D267853788}" type="slidenum">
              <a:rPr lang="en-US" altLang="de-DE"/>
              <a:pPr/>
              <a:t>‹Nr.›</a:t>
            </a:fld>
            <a:endParaRPr lang="en-US" alt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B3FD2-6D9F-8D47-B556-B283A218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10CB88-6357-0249-B09E-FF26D0A95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699540-6E15-F040-AAF8-5D992F7E8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8F43D3-7683-8049-B31D-BD79CF8FF736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5274D-1937-5A45-83CC-E44AB54D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7E0182-ECCB-5E4B-B0E2-68745ABB7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43663" y="228600"/>
            <a:ext cx="2071687" cy="5948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B3154F-8C54-3540-A363-B1F0CC6AA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62663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B87475-1FBE-B34A-AAE5-DCC66DBE2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C40F5-29FE-5D44-8F22-662E5DFAF3FB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122C7-6413-8346-BD82-1BD7D736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59134-FC11-AF43-B576-E4AB18A9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62DCD1-9B57-3C4C-979D-81F0C9ED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10CB5-643A-494A-8907-8681FF0A9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4E471-3912-234C-A266-72C0542751AB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4EE54-BFC0-EA44-AFAB-AC8834B2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2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2F8F6-B75B-484E-B2D0-F9EE728D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7A2540-5F68-F348-BF27-C936AC38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D870CC-4E88-DE42-AD91-2C60951F9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763DA-F688-404D-9E17-1F50B85635C4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D07B6-91AF-F348-A2AF-F1FDDB2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AAD20-F31C-FE48-BE95-B2378CF4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F529D-2673-BD43-AAF6-2F72A56B1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0FD6DA-7ED5-5748-A063-EB8D72EC3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15063F-D1DA-0649-A4D1-D7224DC66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4DE228-D027-414D-AEBD-95543D87C687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8B5082-8787-C247-8655-11709F12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6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FBC84-610D-494E-B812-DD7A35F7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13EFFE-A78A-C347-A162-ABBC9AB0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8562FA-EC81-3F44-9B5F-94BA427B6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5075EC-4EA6-5F44-9457-5B1FA1B30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0F7A41-7AF1-054D-852C-198D9BEE2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F31B41-9BAD-E944-BFD1-000090964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DA5322-7E30-6E48-ABA2-34B19CF79199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FFE567-B795-2D4A-A89A-95628DFE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EE755-8F92-9743-83CD-0DAAEA92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EBC6A2-27A1-0740-AE38-D242E30EC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F3C95-2CA0-5345-A304-A0CDE81BA52F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BE4E4A-7196-EA4A-80DC-AB2CC72D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C3FC03-C674-854E-A6F2-9B613D6C9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40777-B048-154B-B4A6-638180760784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D93258-0B1E-5341-8885-E191AEE6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5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FC3DF-CE3C-664C-81FA-CCF87173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58EFF-0114-5B40-97D2-9746940A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E32BE6-812F-D04D-A1D9-5CCA8D817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36D9A8-B684-E742-AFDF-C73FFA644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60510D-59FF-7F4C-80DB-31992D00341A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E43949-E5AD-8142-9E0B-E38A1FAE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0583F-B34C-6D43-BA90-0303FA71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C4A7BB-62B1-2247-B411-3C0FAA910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6919BF-FE8B-C14A-BBB6-267DF3C12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A8B5D1-8230-4C43-9A94-70DE0D672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D3C388-7E41-CE42-B549-08AF16584772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8E6171-805E-5A4D-83AE-21F93C3B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BADD66A1-97F4-AB4E-8074-050A145C10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0B5AF2-61CF-634B-836C-E6FB23D5E74F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C17D5AA-AF28-6C43-AA29-810210D4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7D04BC6-EE7A-E44C-9289-9DA8BF28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Titel-Master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6FBCE50C-8756-9148-8B11-267C537800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image" Target="../media/image9.jpeg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.emf"/><Relationship Id="rId2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.emf"/><Relationship Id="rId5" Type="http://schemas.openxmlformats.org/officeDocument/2006/relationships/image" Target="../media/image9.jpeg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E12B5C9A-39D8-3048-8EFF-7F02D9BB5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97A3C-AC69-AF46-B5C5-151E392AC0BE}" type="slidenum">
              <a:rPr lang="en-US" altLang="de-DE"/>
              <a:pPr/>
              <a:t>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5FEBD1D-2A2F-A94C-A652-406E80F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64866" name="Line 2">
            <a:extLst>
              <a:ext uri="{FF2B5EF4-FFF2-40B4-BE49-F238E27FC236}">
                <a16:creationId xmlns:a16="http://schemas.microsoft.com/office/drawing/2014/main" id="{AF5F91AF-64DA-6347-B4AF-E1D6A72E1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3136F3E6-D98D-624C-8AEB-9DA3882C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03474365-1FDE-6F48-8AE1-A0BC0FE7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Text Box 5">
            <a:extLst>
              <a:ext uri="{FF2B5EF4-FFF2-40B4-BE49-F238E27FC236}">
                <a16:creationId xmlns:a16="http://schemas.microsoft.com/office/drawing/2014/main" id="{A6609044-C7F6-8E44-94B5-31C708D0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881F9C08-6F15-6D43-9848-6A386F700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863BBFD4-7EF9-924E-AD40-30561070C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Was macht eine</a:t>
            </a:r>
            <a:endParaRPr lang="de-DE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731C76B8-FC97-2349-9415-5FB76782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71775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Spitzenuniversität</a:t>
            </a:r>
            <a:r>
              <a:rPr lang="de-DE" altLang="de-DE"/>
              <a:t> </a:t>
            </a:r>
            <a:r>
              <a:rPr lang="de-DE" altLang="de-DE" sz="4400"/>
              <a:t>aus?</a:t>
            </a:r>
            <a:endParaRPr lang="de-DE" altLang="de-DE"/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B3CB938C-115F-A64C-8E30-3D5C7845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67150"/>
            <a:ext cx="67818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Detlef Müller-Böling</a:t>
            </a:r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D4EC36A8-9658-B240-90F9-377F9832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962525"/>
            <a:ext cx="41529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800"/>
              <a:t>Centrum für Hochschulentwicklung</a:t>
            </a:r>
          </a:p>
          <a:p>
            <a:pPr algn="ctr"/>
            <a:r>
              <a:rPr lang="de-DE" altLang="de-DE" sz="1800"/>
              <a:t>Gütersloh</a:t>
            </a:r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E2CA2A16-E822-BA45-ADD2-1401B4108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8353-8613-214C-9979-CA44F7ED9DA9}" type="slidenum">
              <a:rPr lang="en-US" altLang="de-DE"/>
              <a:pPr/>
              <a:t>10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6762F583-2F41-0B4F-843C-4B56DEC1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7154" name="Line 2">
            <a:extLst>
              <a:ext uri="{FF2B5EF4-FFF2-40B4-BE49-F238E27FC236}">
                <a16:creationId xmlns:a16="http://schemas.microsoft.com/office/drawing/2014/main" id="{B5EA1F77-2B52-9044-AC6B-A63B72A17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C352ED10-5CA4-3948-8595-423CCDFA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41CE5375-AAE3-FD4D-A8B3-5228336D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Text Box 5">
            <a:extLst>
              <a:ext uri="{FF2B5EF4-FFF2-40B4-BE49-F238E27FC236}">
                <a16:creationId xmlns:a16="http://schemas.microsoft.com/office/drawing/2014/main" id="{62A625F8-2410-084C-979B-324B2C9B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A61B34E2-5939-B242-A146-C08815FE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/>
              <a:t>wirtschaftlich</a:t>
            </a:r>
          </a:p>
        </p:txBody>
      </p:sp>
      <p:graphicFrame>
        <p:nvGraphicFramePr>
          <p:cNvPr id="177166" name="Object 14">
            <a:extLst>
              <a:ext uri="{FF2B5EF4-FFF2-40B4-BE49-F238E27FC236}">
                <a16:creationId xmlns:a16="http://schemas.microsoft.com/office/drawing/2014/main" id="{9E7CD864-C063-F24C-A711-92EFB177BCA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9" name="Rectangle 17">
            <a:extLst>
              <a:ext uri="{FF2B5EF4-FFF2-40B4-BE49-F238E27FC236}">
                <a16:creationId xmlns:a16="http://schemas.microsoft.com/office/drawing/2014/main" id="{1AB800CA-D3BB-1640-B732-39929945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322513"/>
            <a:ext cx="39592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unabhängig</a:t>
            </a:r>
          </a:p>
        </p:txBody>
      </p:sp>
      <p:sp>
        <p:nvSpPr>
          <p:cNvPr id="177170" name="Rectangle 18">
            <a:extLst>
              <a:ext uri="{FF2B5EF4-FFF2-40B4-BE49-F238E27FC236}">
                <a16:creationId xmlns:a16="http://schemas.microsoft.com/office/drawing/2014/main" id="{DE9FCB8E-4C91-1049-AEB9-A46863C6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3297238"/>
            <a:ext cx="39592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entrepreneurial</a:t>
            </a:r>
          </a:p>
        </p:txBody>
      </p:sp>
      <p:sp>
        <p:nvSpPr>
          <p:cNvPr id="177171" name="Rectangle 19">
            <a:extLst>
              <a:ext uri="{FF2B5EF4-FFF2-40B4-BE49-F238E27FC236}">
                <a16:creationId xmlns:a16="http://schemas.microsoft.com/office/drawing/2014/main" id="{4C8330DC-FDB0-0445-916C-FF6935D6C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270375"/>
            <a:ext cx="39592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selbstverantwortlich</a:t>
            </a:r>
          </a:p>
        </p:txBody>
      </p:sp>
      <p:sp>
        <p:nvSpPr>
          <p:cNvPr id="177172" name="Rectangle 20">
            <a:extLst>
              <a:ext uri="{FF2B5EF4-FFF2-40B4-BE49-F238E27FC236}">
                <a16:creationId xmlns:a16="http://schemas.microsoft.com/office/drawing/2014/main" id="{81FDCD7B-13C5-094E-B51C-81445A3C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245100"/>
            <a:ext cx="39592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nicht alimentiert</a:t>
            </a:r>
          </a:p>
        </p:txBody>
      </p:sp>
      <p:sp>
        <p:nvSpPr>
          <p:cNvPr id="177173" name="Rectangle 21">
            <a:extLst>
              <a:ext uri="{FF2B5EF4-FFF2-40B4-BE49-F238E27FC236}">
                <a16:creationId xmlns:a16="http://schemas.microsoft.com/office/drawing/2014/main" id="{B73A0ED0-AF7C-E34E-B9C3-0B094EFC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4270375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global zugewiesen</a:t>
            </a:r>
          </a:p>
        </p:txBody>
      </p:sp>
      <p:sp>
        <p:nvSpPr>
          <p:cNvPr id="177175" name="Rectangle 23">
            <a:extLst>
              <a:ext uri="{FF2B5EF4-FFF2-40B4-BE49-F238E27FC236}">
                <a16:creationId xmlns:a16="http://schemas.microsoft.com/office/drawing/2014/main" id="{1329376A-864F-A34D-ACD5-3AB05A68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2322513"/>
            <a:ext cx="3959225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diversifiziert</a:t>
            </a:r>
          </a:p>
        </p:txBody>
      </p:sp>
      <p:sp>
        <p:nvSpPr>
          <p:cNvPr id="177176" name="Rectangle 24">
            <a:extLst>
              <a:ext uri="{FF2B5EF4-FFF2-40B4-BE49-F238E27FC236}">
                <a16:creationId xmlns:a16="http://schemas.microsoft.com/office/drawing/2014/main" id="{11265981-2CF8-F04B-9D06-3B94BBCC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3295650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einnahmenaktiv</a:t>
            </a:r>
          </a:p>
        </p:txBody>
      </p:sp>
      <p:sp>
        <p:nvSpPr>
          <p:cNvPr id="177177" name="Rectangle 25">
            <a:extLst>
              <a:ext uri="{FF2B5EF4-FFF2-40B4-BE49-F238E27FC236}">
                <a16:creationId xmlns:a16="http://schemas.microsoft.com/office/drawing/2014/main" id="{D4A2789D-1565-A847-BA61-36D0814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5245100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leistungsbezogen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5" grpId="0" animBg="1" autoUpdateAnimBg="0"/>
      <p:bldP spid="177176" grpId="0" animBg="1" autoUpdateAnimBg="0"/>
      <p:bldP spid="17717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B96F915A-30F6-BF47-8BCC-2F1F09F90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A13B-1663-864D-A5BC-4206DC739E6A}" type="slidenum">
              <a:rPr lang="en-US" altLang="de-DE"/>
              <a:pPr/>
              <a:t>11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229EA74D-041E-744E-B28F-D971278C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5106" name="Line 2">
            <a:extLst>
              <a:ext uri="{FF2B5EF4-FFF2-40B4-BE49-F238E27FC236}">
                <a16:creationId xmlns:a16="http://schemas.microsoft.com/office/drawing/2014/main" id="{C0B53E6B-F5BA-434E-80F6-F23D59A84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EEB3181C-5108-4948-BB93-369139A8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5108" name="Picture 4">
            <a:extLst>
              <a:ext uri="{FF2B5EF4-FFF2-40B4-BE49-F238E27FC236}">
                <a16:creationId xmlns:a16="http://schemas.microsoft.com/office/drawing/2014/main" id="{AB2D0587-0C44-724A-B4FD-2557D0BA8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Text Box 5">
            <a:extLst>
              <a:ext uri="{FF2B5EF4-FFF2-40B4-BE49-F238E27FC236}">
                <a16:creationId xmlns:a16="http://schemas.microsoft.com/office/drawing/2014/main" id="{FDC013B1-F81B-1E4C-9011-7E082BA6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B8F0751F-D280-CB41-BD4D-6AFC8C152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/>
              <a:t>international</a:t>
            </a:r>
          </a:p>
        </p:txBody>
      </p:sp>
      <p:graphicFrame>
        <p:nvGraphicFramePr>
          <p:cNvPr id="175115" name="Object 11">
            <a:extLst>
              <a:ext uri="{FF2B5EF4-FFF2-40B4-BE49-F238E27FC236}">
                <a16:creationId xmlns:a16="http://schemas.microsoft.com/office/drawing/2014/main" id="{AFAC51CC-D257-7C40-B3F0-80CA5593FF0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0" name="Rectangle 16">
            <a:extLst>
              <a:ext uri="{FF2B5EF4-FFF2-40B4-BE49-F238E27FC236}">
                <a16:creationId xmlns:a16="http://schemas.microsoft.com/office/drawing/2014/main" id="{AF191BF7-5513-A94D-A3F9-25DA3B1E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USA: 60 research universities</a:t>
            </a:r>
          </a:p>
        </p:txBody>
      </p:sp>
      <p:sp>
        <p:nvSpPr>
          <p:cNvPr id="175121" name="Rectangle 17">
            <a:extLst>
              <a:ext uri="{FF2B5EF4-FFF2-40B4-BE49-F238E27FC236}">
                <a16:creationId xmlns:a16="http://schemas.microsoft.com/office/drawing/2014/main" id="{E135E81E-1D61-F640-B4C9-83080691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364038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D: 80 Universitäten</a:t>
            </a:r>
          </a:p>
        </p:txBody>
      </p:sp>
      <p:sp>
        <p:nvSpPr>
          <p:cNvPr id="175122" name="Rectangle 18">
            <a:extLst>
              <a:ext uri="{FF2B5EF4-FFF2-40B4-BE49-F238E27FC236}">
                <a16:creationId xmlns:a16="http://schemas.microsoft.com/office/drawing/2014/main" id="{AD639CAF-0B2D-7647-ACC1-1F1FE699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5386388"/>
            <a:ext cx="485775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definiert als </a:t>
            </a:r>
          </a:p>
          <a:p>
            <a:r>
              <a:rPr lang="de-DE" altLang="de-DE"/>
              <a:t>Forschungsuniversitäten</a:t>
            </a:r>
          </a:p>
        </p:txBody>
      </p:sp>
      <p:sp>
        <p:nvSpPr>
          <p:cNvPr id="175123" name="Rectangle 19">
            <a:extLst>
              <a:ext uri="{FF2B5EF4-FFF2-40B4-BE49-F238E27FC236}">
                <a16:creationId xmlns:a16="http://schemas.microsoft.com/office/drawing/2014/main" id="{D4E00E54-A554-E74B-A5D4-2EC3A45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343275"/>
            <a:ext cx="485775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faktisch </a:t>
            </a:r>
          </a:p>
          <a:p>
            <a:r>
              <a:rPr lang="de-DE" altLang="de-DE"/>
              <a:t>Forschungsuniversitäten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0" grpId="0" animBg="1" autoUpdateAnimBg="0"/>
      <p:bldP spid="175121" grpId="0" animBg="1" autoUpdateAnimBg="0"/>
      <p:bldP spid="175122" grpId="0" animBg="1" autoUpdateAnimBg="0"/>
      <p:bldP spid="1751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3A603FF5-A63E-D74C-88A1-A87738976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106C-E41B-5048-B4F7-4CDBBBDEAAB0}" type="slidenum">
              <a:rPr lang="en-US" altLang="de-DE"/>
              <a:pPr/>
              <a:t>12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18985437-CB0A-CD48-9BEC-3C105116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9202" name="Line 2">
            <a:extLst>
              <a:ext uri="{FF2B5EF4-FFF2-40B4-BE49-F238E27FC236}">
                <a16:creationId xmlns:a16="http://schemas.microsoft.com/office/drawing/2014/main" id="{C3FB85C7-1965-FF46-92C2-48B2923AB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02CA7369-0CB5-C64E-9E58-8BC9B3F6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4265D6C5-A692-7647-87B1-31EC707F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5" name="Text Box 5">
            <a:extLst>
              <a:ext uri="{FF2B5EF4-FFF2-40B4-BE49-F238E27FC236}">
                <a16:creationId xmlns:a16="http://schemas.microsoft.com/office/drawing/2014/main" id="{2957B91A-7584-E84F-B371-7447D159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031FE8A5-E4C1-CA48-BD0E-AFD6941BC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ECADF26D-33E7-F548-9F2A-E32017D391E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5" name="Rectangle 15">
            <a:extLst>
              <a:ext uri="{FF2B5EF4-FFF2-40B4-BE49-F238E27FC236}">
                <a16:creationId xmlns:a16="http://schemas.microsoft.com/office/drawing/2014/main" id="{48536838-2156-6C49-8F76-895D1000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Wissenschaftler</a:t>
            </a:r>
          </a:p>
        </p:txBody>
      </p:sp>
      <p:sp>
        <p:nvSpPr>
          <p:cNvPr id="179216" name="Rectangle 16">
            <a:extLst>
              <a:ext uri="{FF2B5EF4-FFF2-40B4-BE49-F238E27FC236}">
                <a16:creationId xmlns:a16="http://schemas.microsoft.com/office/drawing/2014/main" id="{B5645579-C889-064F-863B-6A551F2F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5757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Forschungsgelder</a:t>
            </a:r>
          </a:p>
        </p:txBody>
      </p:sp>
      <p:sp>
        <p:nvSpPr>
          <p:cNvPr id="179217" name="Rectangle 17">
            <a:extLst>
              <a:ext uri="{FF2B5EF4-FFF2-40B4-BE49-F238E27FC236}">
                <a16:creationId xmlns:a16="http://schemas.microsoft.com/office/drawing/2014/main" id="{B0162C0A-C1C7-444F-ADCB-1A382DB1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59422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Studenten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5" grpId="0" animBg="1" autoUpdateAnimBg="0"/>
      <p:bldP spid="179216" grpId="0" animBg="1" autoUpdateAnimBg="0"/>
      <p:bldP spid="17921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3F6DD162-AA6B-074E-8656-B375FE440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ADD92-7F68-6F4A-9736-B4C75618F75F}" type="slidenum">
              <a:rPr lang="en-US" altLang="de-DE"/>
              <a:pPr/>
              <a:t>13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B7CEC17-ABA2-934F-B2AC-EF36775B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3538" name="Line 2">
            <a:extLst>
              <a:ext uri="{FF2B5EF4-FFF2-40B4-BE49-F238E27FC236}">
                <a16:creationId xmlns:a16="http://schemas.microsoft.com/office/drawing/2014/main" id="{D1C88F76-3463-EE43-8D0A-7A7680772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8BAAD48D-F146-BC4C-A395-E7E6DD7EC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3540" name="Picture 4">
            <a:extLst>
              <a:ext uri="{FF2B5EF4-FFF2-40B4-BE49-F238E27FC236}">
                <a16:creationId xmlns:a16="http://schemas.microsoft.com/office/drawing/2014/main" id="{350C9740-D75F-FF4D-BD05-9B72F969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>
            <a:extLst>
              <a:ext uri="{FF2B5EF4-FFF2-40B4-BE49-F238E27FC236}">
                <a16:creationId xmlns:a16="http://schemas.microsoft.com/office/drawing/2014/main" id="{12DFB5FD-BC1C-304C-9990-E1E8ED30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BB2215B6-5FF4-E44B-A59F-A66E55DCD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3543" name="Object 7">
            <a:extLst>
              <a:ext uri="{FF2B5EF4-FFF2-40B4-BE49-F238E27FC236}">
                <a16:creationId xmlns:a16="http://schemas.microsoft.com/office/drawing/2014/main" id="{6C8087F6-1BAC-E147-9211-B15609F0944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Rectangle 8">
            <a:extLst>
              <a:ext uri="{FF2B5EF4-FFF2-40B4-BE49-F238E27FC236}">
                <a16:creationId xmlns:a16="http://schemas.microsoft.com/office/drawing/2014/main" id="{479E1C29-8A59-AF4B-9990-B86CF79C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540000"/>
            <a:ext cx="6781800" cy="31623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„We are looking for a diverse group of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intellectually curious students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who will pursue our academic program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with vigor and still have the time and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interest to contribute actively to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Stanford's residential community.</a:t>
            </a:r>
            <a:r>
              <a:rPr lang="de-DE" altLang="de-DE" sz="2800" b="0">
                <a:latin typeface="Times New Roman" panose="02020603050405020304" pitchFamily="18" charset="0"/>
              </a:rPr>
              <a:t>“</a:t>
            </a:r>
          </a:p>
          <a:p>
            <a:r>
              <a:rPr lang="de-DE" altLang="de-DE" sz="2800" b="0">
                <a:latin typeface="Times New Roman" panose="02020603050405020304" pitchFamily="18" charset="0"/>
              </a:rPr>
              <a:t>                                             www.stanford.edu</a:t>
            </a:r>
            <a:endParaRPr lang="de-DE" alt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33377FF3-4AF5-684D-83D1-C50CF6000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3A37-CD76-6041-9854-3B4A0DCF7940}" type="slidenum">
              <a:rPr lang="en-US" altLang="de-DE"/>
              <a:pPr/>
              <a:t>14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7E3AB34-029A-B14A-9D94-77575BE4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5586" name="Line 2">
            <a:extLst>
              <a:ext uri="{FF2B5EF4-FFF2-40B4-BE49-F238E27FC236}">
                <a16:creationId xmlns:a16="http://schemas.microsoft.com/office/drawing/2014/main" id="{F9451838-25D7-9F49-844F-2F0846964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47965F89-6C5E-F444-9988-65D8B09F0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5588" name="Picture 4">
            <a:extLst>
              <a:ext uri="{FF2B5EF4-FFF2-40B4-BE49-F238E27FC236}">
                <a16:creationId xmlns:a16="http://schemas.microsoft.com/office/drawing/2014/main" id="{B474ACA3-8037-6B46-9D9B-83E3D361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Text Box 5">
            <a:extLst>
              <a:ext uri="{FF2B5EF4-FFF2-40B4-BE49-F238E27FC236}">
                <a16:creationId xmlns:a16="http://schemas.microsoft.com/office/drawing/2014/main" id="{5D1FA78D-116A-954D-9E18-5219030E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0B3D7AAC-8C2C-2D46-B075-4569FB72B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5591" name="Object 7">
            <a:extLst>
              <a:ext uri="{FF2B5EF4-FFF2-40B4-BE49-F238E27FC236}">
                <a16:creationId xmlns:a16="http://schemas.microsoft.com/office/drawing/2014/main" id="{7029A34C-BF54-2A4D-A0DD-A45DBC76B58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3" name="Rectangle 9">
            <a:extLst>
              <a:ext uri="{FF2B5EF4-FFF2-40B4-BE49-F238E27FC236}">
                <a16:creationId xmlns:a16="http://schemas.microsoft.com/office/drawing/2014/main" id="{FEE7E6C9-83A4-3B44-BB26-C55925BF1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336800"/>
            <a:ext cx="6781800" cy="3835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„Jeder Deutsche ... ist zu dem von ihm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gewählten Hochschulstudium berechtigt,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wenn er die für das Studium erforderliche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Qualifikation nachweist. Der Nachweis ...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wird für den Zugang zu einem Studium ...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grundsätzlich durch den erfolgreichen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Abschluss einer auf das Studium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vorbereitenden Schulbildung erbracht.“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                          </a:t>
            </a:r>
            <a:r>
              <a:rPr lang="de-DE" altLang="de-DE" sz="2800" b="0">
                <a:latin typeface="Times New Roman" panose="02020603050405020304" pitchFamily="18" charset="0"/>
              </a:rPr>
              <a:t>Hochschulrahmengesetz 1998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C46A359E-BD9A-3649-81D6-1F2B08006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A6D4-F760-DD48-B630-AF9FD841F333}" type="slidenum">
              <a:rPr lang="en-US" altLang="de-DE"/>
              <a:pPr/>
              <a:t>15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6385EAD-D060-074C-B95A-822F72F9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19390C51-E4B2-6E49-BEA1-A2F3A73E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613275"/>
            <a:ext cx="6781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Fiktion der Gleichheit aufgeben</a:t>
            </a:r>
          </a:p>
        </p:txBody>
      </p:sp>
      <p:sp>
        <p:nvSpPr>
          <p:cNvPr id="197634" name="Line 2">
            <a:extLst>
              <a:ext uri="{FF2B5EF4-FFF2-40B4-BE49-F238E27FC236}">
                <a16:creationId xmlns:a16="http://schemas.microsoft.com/office/drawing/2014/main" id="{52B83EF2-7B2F-A446-8E30-3E094A789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347C8F64-F69A-0B43-98B7-DBF8A8AF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7636" name="Picture 4">
            <a:extLst>
              <a:ext uri="{FF2B5EF4-FFF2-40B4-BE49-F238E27FC236}">
                <a16:creationId xmlns:a16="http://schemas.microsoft.com/office/drawing/2014/main" id="{DDDAFD8F-069E-4947-86B0-DA34B9DF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Text Box 5">
            <a:extLst>
              <a:ext uri="{FF2B5EF4-FFF2-40B4-BE49-F238E27FC236}">
                <a16:creationId xmlns:a16="http://schemas.microsoft.com/office/drawing/2014/main" id="{49436DAA-387F-BE4C-A2C9-14E24CE6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B71DE5DA-2653-FB4C-ADA2-748914804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7639" name="Object 7">
            <a:extLst>
              <a:ext uri="{FF2B5EF4-FFF2-40B4-BE49-F238E27FC236}">
                <a16:creationId xmlns:a16="http://schemas.microsoft.com/office/drawing/2014/main" id="{FBB8C44B-A766-2C4D-923D-DFB213B1ED6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1" name="Rectangle 9">
            <a:extLst>
              <a:ext uri="{FF2B5EF4-FFF2-40B4-BE49-F238E27FC236}">
                <a16:creationId xmlns:a16="http://schemas.microsoft.com/office/drawing/2014/main" id="{17C1461F-99A6-B241-8BC2-B5CAC40D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unter Gleichen gibt es keine Spitze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A0197A3B-B648-2C4D-B420-A087E938F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67100"/>
            <a:ext cx="6781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Ungleichheit zulassen</a:t>
            </a:r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F474FD2C-70B8-B043-8305-19EF8D683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159000"/>
            <a:ext cx="6781800" cy="34559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„Dem verfassungsrechtlichen Gebot der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Chancengleichheit</a:t>
            </a:r>
            <a:r>
              <a:rPr lang="de-DE" altLang="de-DE"/>
              <a:t> </a:t>
            </a:r>
            <a:r>
              <a:rPr lang="de-DE" altLang="de-DE" sz="2800">
                <a:latin typeface="Times New Roman" panose="02020603050405020304" pitchFamily="18" charset="0"/>
              </a:rPr>
              <a:t>würde eine ... Regelung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eher gerecht, die dem Studienbewerber die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Chance einräumt, sich an einzelnen Hoch-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schulen ... zu bewerben.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... Auswahlverfahren können ... den Hoch-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schulen übertragen werden.“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                                       </a:t>
            </a:r>
            <a:r>
              <a:rPr lang="de-DE" altLang="de-DE" sz="2800" b="0">
                <a:latin typeface="Times New Roman" panose="02020603050405020304" pitchFamily="18" charset="0"/>
              </a:rPr>
              <a:t>Kay Hailbronner 1995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nimBg="1" autoUpdateAnimBg="0"/>
      <p:bldP spid="197641" grpId="0" animBg="1" autoUpdateAnimBg="0"/>
      <p:bldP spid="197642" grpId="0" animBg="1" autoUpdateAnimBg="0"/>
      <p:bldP spid="19764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33DED9A4-994E-4445-BE83-D580BC03B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E01BC-869C-0C43-8F6E-00D6A609C267}" type="slidenum">
              <a:rPr lang="en-US" altLang="de-DE"/>
              <a:pPr/>
              <a:t>16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F60A129-563C-7549-AAEF-3EE141E6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1250" name="Line 2">
            <a:extLst>
              <a:ext uri="{FF2B5EF4-FFF2-40B4-BE49-F238E27FC236}">
                <a16:creationId xmlns:a16="http://schemas.microsoft.com/office/drawing/2014/main" id="{CEF2D0B3-C51C-874F-ADA2-60413F70C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B35B544F-E375-C949-94DB-62E7FFC4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1252" name="Picture 4">
            <a:extLst>
              <a:ext uri="{FF2B5EF4-FFF2-40B4-BE49-F238E27FC236}">
                <a16:creationId xmlns:a16="http://schemas.microsoft.com/office/drawing/2014/main" id="{11960607-20DE-3547-A2B7-3CDBED80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Text Box 5">
            <a:extLst>
              <a:ext uri="{FF2B5EF4-FFF2-40B4-BE49-F238E27FC236}">
                <a16:creationId xmlns:a16="http://schemas.microsoft.com/office/drawing/2014/main" id="{D8BDA9DD-E41A-AA40-BC1B-0440B3F3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47C20C9E-C57D-2948-94E2-42B2408C6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/>
              <a:t>profiliert</a:t>
            </a:r>
          </a:p>
        </p:txBody>
      </p:sp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094D1C7A-C818-9A47-AB22-AC59D8475C6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4" name="Rectangle 16">
            <a:extLst>
              <a:ext uri="{FF2B5EF4-FFF2-40B4-BE49-F238E27FC236}">
                <a16:creationId xmlns:a16="http://schemas.microsoft.com/office/drawing/2014/main" id="{E2D1D788-5394-C542-8E58-E48CA795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strategische Planung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3F790490-108C-9D41-ADA9-A441E26A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Erfolgspotentiale sichern</a:t>
            </a:r>
          </a:p>
        </p:txBody>
      </p:sp>
      <p:sp>
        <p:nvSpPr>
          <p:cNvPr id="181266" name="Rectangle 18">
            <a:extLst>
              <a:ext uri="{FF2B5EF4-FFF2-40B4-BE49-F238E27FC236}">
                <a16:creationId xmlns:a16="http://schemas.microsoft.com/office/drawing/2014/main" id="{4D9416EF-4A92-9D42-BF6F-BFBED812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02063"/>
            <a:ext cx="6118225" cy="10795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Was sind die Studiengänge, die in </a:t>
            </a:r>
          </a:p>
          <a:p>
            <a:r>
              <a:rPr lang="de-DE" altLang="de-DE" sz="2800"/>
              <a:t>10 Jahren nachgefragt sind?</a:t>
            </a:r>
          </a:p>
        </p:txBody>
      </p:sp>
      <p:sp>
        <p:nvSpPr>
          <p:cNvPr id="181267" name="Rectangle 19">
            <a:extLst>
              <a:ext uri="{FF2B5EF4-FFF2-40B4-BE49-F238E27FC236}">
                <a16:creationId xmlns:a16="http://schemas.microsoft.com/office/drawing/2014/main" id="{DD2D6D8F-D93B-0947-B333-47AD72593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5133975"/>
            <a:ext cx="6118225" cy="10795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Was sind die Forschungsfelder, die</a:t>
            </a:r>
          </a:p>
          <a:p>
            <a:r>
              <a:rPr lang="de-DE" altLang="de-DE" sz="2800"/>
              <a:t>in 10 Jahren Drittmittel sichern?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ABE5C2D0-AD8B-6147-B7FD-2FE45185D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5EAA-7A4B-AC45-B101-A9D702AB7225}" type="slidenum">
              <a:rPr lang="en-US" altLang="de-DE"/>
              <a:pPr/>
              <a:t>17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67A13AF-3C88-1D45-A9BF-6062D4FD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5826" name="Line 2">
            <a:extLst>
              <a:ext uri="{FF2B5EF4-FFF2-40B4-BE49-F238E27FC236}">
                <a16:creationId xmlns:a16="http://schemas.microsoft.com/office/drawing/2014/main" id="{B17B2212-E4FB-D249-82F3-80496C0CC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7E369F10-F365-8C42-9802-0BC2E731E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828" name="Picture 4">
            <a:extLst>
              <a:ext uri="{FF2B5EF4-FFF2-40B4-BE49-F238E27FC236}">
                <a16:creationId xmlns:a16="http://schemas.microsoft.com/office/drawing/2014/main" id="{3B2BA611-3646-464E-AD6F-F2F957AD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Text Box 5">
            <a:extLst>
              <a:ext uri="{FF2B5EF4-FFF2-40B4-BE49-F238E27FC236}">
                <a16:creationId xmlns:a16="http://schemas.microsoft.com/office/drawing/2014/main" id="{5FF2E5A1-9684-D34A-A0CD-AEF2BD6F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30" name="Rectangle 6">
            <a:extLst>
              <a:ext uri="{FF2B5EF4-FFF2-40B4-BE49-F238E27FC236}">
                <a16:creationId xmlns:a16="http://schemas.microsoft.com/office/drawing/2014/main" id="{4898F764-5D8B-A747-812C-6D615D917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/>
              <a:t>profiliert</a:t>
            </a:r>
          </a:p>
        </p:txBody>
      </p:sp>
      <p:graphicFrame>
        <p:nvGraphicFramePr>
          <p:cNvPr id="205831" name="Object 7">
            <a:extLst>
              <a:ext uri="{FF2B5EF4-FFF2-40B4-BE49-F238E27FC236}">
                <a16:creationId xmlns:a16="http://schemas.microsoft.com/office/drawing/2014/main" id="{57648EB2-91C0-DD41-91D4-89364C9311F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6" name="Object 12">
            <a:extLst>
              <a:ext uri="{FF2B5EF4-FFF2-40B4-BE49-F238E27FC236}">
                <a16:creationId xmlns:a16="http://schemas.microsoft.com/office/drawing/2014/main" id="{B6AEADF2-5A99-1D40-B761-64D898773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0" y="2506663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6" name="Clip" r:id="rId7" imgW="7454900" imgH="22618700" progId="MS_ClipArt_Gallery.2">
                  <p:embed/>
                </p:oleObj>
              </mc:Choice>
              <mc:Fallback>
                <p:oleObj name="Clip" r:id="rId7" imgW="7454900" imgH="226187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506663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7" name="Object 13">
            <a:extLst>
              <a:ext uri="{FF2B5EF4-FFF2-40B4-BE49-F238E27FC236}">
                <a16:creationId xmlns:a16="http://schemas.microsoft.com/office/drawing/2014/main" id="{CC513000-6D9D-C147-A8FB-74C275B8C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4900" y="2695575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7" name="Clip" r:id="rId9" imgW="10693400" imgH="23012400" progId="MS_ClipArt_Gallery.2">
                  <p:embed/>
                </p:oleObj>
              </mc:Choice>
              <mc:Fallback>
                <p:oleObj name="Clip" r:id="rId9" imgW="10693400" imgH="230124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695575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8" name="Object 14">
            <a:extLst>
              <a:ext uri="{FF2B5EF4-FFF2-40B4-BE49-F238E27FC236}">
                <a16:creationId xmlns:a16="http://schemas.microsoft.com/office/drawing/2014/main" id="{9D5A0CF8-FD86-8540-8336-B989BD825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675" y="2322513"/>
          <a:ext cx="3886200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8" name="Clip" r:id="rId11" imgW="22377400" imgH="22720300" progId="MS_ClipArt_Gallery.2">
                  <p:embed/>
                </p:oleObj>
              </mc:Choice>
              <mc:Fallback>
                <p:oleObj name="Clip" r:id="rId11" imgW="22377400" imgH="2272030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2322513"/>
                        <a:ext cx="3886200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9" name="Rectangle 15">
            <a:extLst>
              <a:ext uri="{FF2B5EF4-FFF2-40B4-BE49-F238E27FC236}">
                <a16:creationId xmlns:a16="http://schemas.microsoft.com/office/drawing/2014/main" id="{A3D18048-AFDA-4940-A4AA-F343455F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Wer definiert zukünftige Felder? </a:t>
            </a:r>
          </a:p>
        </p:txBody>
      </p:sp>
      <p:sp>
        <p:nvSpPr>
          <p:cNvPr id="205842" name="Rectangle 18">
            <a:extLst>
              <a:ext uri="{FF2B5EF4-FFF2-40B4-BE49-F238E27FC236}">
                <a16:creationId xmlns:a16="http://schemas.microsoft.com/office/drawing/2014/main" id="{C7D3657D-62DF-B441-9A72-604F1461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362575"/>
            <a:ext cx="12319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/>
              <a:t>Staat</a:t>
            </a:r>
          </a:p>
        </p:txBody>
      </p:sp>
      <p:sp>
        <p:nvSpPr>
          <p:cNvPr id="205843" name="Rectangle 19">
            <a:extLst>
              <a:ext uri="{FF2B5EF4-FFF2-40B4-BE49-F238E27FC236}">
                <a16:creationId xmlns:a16="http://schemas.microsoft.com/office/drawing/2014/main" id="{BF52C065-3436-E540-B6E2-F14A704D1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4159250"/>
            <a:ext cx="2590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Korporation</a:t>
            </a:r>
          </a:p>
        </p:txBody>
      </p:sp>
      <p:sp>
        <p:nvSpPr>
          <p:cNvPr id="205844" name="Rectangle 20">
            <a:extLst>
              <a:ext uri="{FF2B5EF4-FFF2-40B4-BE49-F238E27FC236}">
                <a16:creationId xmlns:a16="http://schemas.microsoft.com/office/drawing/2014/main" id="{EE4DD3CA-9F43-334E-B766-5769CF72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957513"/>
            <a:ext cx="429260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Einzelwissenschaftler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9" grpId="0" animBg="1" autoUpdateAnimBg="0"/>
      <p:bldP spid="205842" grpId="0" animBg="1" autoUpdateAnimBg="0"/>
      <p:bldP spid="205843" grpId="0" animBg="1" autoUpdateAnimBg="0"/>
      <p:bldP spid="20584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56B0098-7FB0-4248-917C-B0068657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9FF5F-7AA6-3249-9EBE-BDF322FABD99}" type="slidenum">
              <a:rPr lang="en-US" altLang="de-DE"/>
              <a:pPr/>
              <a:t>18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C800723-9952-D645-8CC9-078F8CA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3298" name="Line 2">
            <a:extLst>
              <a:ext uri="{FF2B5EF4-FFF2-40B4-BE49-F238E27FC236}">
                <a16:creationId xmlns:a16="http://schemas.microsoft.com/office/drawing/2014/main" id="{D41EF42E-6362-F64F-8553-E1CD44266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BAE8D86C-A288-024B-A0F7-2A7D39C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3300" name="Picture 4">
            <a:extLst>
              <a:ext uri="{FF2B5EF4-FFF2-40B4-BE49-F238E27FC236}">
                <a16:creationId xmlns:a16="http://schemas.microsoft.com/office/drawing/2014/main" id="{CE0EC517-D395-3744-9D7D-ECB7F9C2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>
            <a:extLst>
              <a:ext uri="{FF2B5EF4-FFF2-40B4-BE49-F238E27FC236}">
                <a16:creationId xmlns:a16="http://schemas.microsoft.com/office/drawing/2014/main" id="{AC5FA96D-3D96-464D-9657-BBBA52AB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E0005F77-D55E-1742-80C8-6EB560927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183305" name="Object 9">
            <a:extLst>
              <a:ext uri="{FF2B5EF4-FFF2-40B4-BE49-F238E27FC236}">
                <a16:creationId xmlns:a16="http://schemas.microsoft.com/office/drawing/2014/main" id="{F57C7B76-AA45-E543-823C-AB66D5E9B50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6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2" name="Rectangle 16">
            <a:extLst>
              <a:ext uri="{FF2B5EF4-FFF2-40B4-BE49-F238E27FC236}">
                <a16:creationId xmlns:a16="http://schemas.microsoft.com/office/drawing/2014/main" id="{A5959678-EE3A-684D-BC13-CEC266AF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1892300"/>
            <a:ext cx="6781800" cy="1222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 in </a:t>
            </a:r>
          </a:p>
          <a:p>
            <a:r>
              <a:rPr lang="de-DE" altLang="de-DE"/>
              <a:t>Forschung </a:t>
            </a:r>
            <a:r>
              <a:rPr lang="de-DE" altLang="de-DE" i="1" u="sng"/>
              <a:t>und</a:t>
            </a:r>
            <a:r>
              <a:rPr lang="de-DE" altLang="de-DE"/>
              <a:t> Lehre</a:t>
            </a:r>
          </a:p>
        </p:txBody>
      </p:sp>
      <p:sp>
        <p:nvSpPr>
          <p:cNvPr id="183313" name="Rectangle 17">
            <a:extLst>
              <a:ext uri="{FF2B5EF4-FFF2-40B4-BE49-F238E27FC236}">
                <a16:creationId xmlns:a16="http://schemas.microsoft.com/office/drawing/2014/main" id="{C9EFDA19-00AE-3945-B5EC-24DF7AA8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457575"/>
            <a:ext cx="50022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individuelle Einheit </a:t>
            </a:r>
          </a:p>
        </p:txBody>
      </p:sp>
      <p:sp>
        <p:nvSpPr>
          <p:cNvPr id="183314" name="Rectangle 18">
            <a:extLst>
              <a:ext uri="{FF2B5EF4-FFF2-40B4-BE49-F238E27FC236}">
                <a16:creationId xmlns:a16="http://schemas.microsoft.com/office/drawing/2014/main" id="{D2A8E2AB-8F4D-9F4A-BA20-360095F9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594225"/>
            <a:ext cx="50022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institutionelle Einheit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animBg="1" autoUpdateAnimBg="0"/>
      <p:bldP spid="183313" grpId="0" animBg="1" autoUpdateAnimBg="0"/>
      <p:bldP spid="1833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23C854EC-A160-2A4F-869B-84AC5BD78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C20D-8909-4447-8134-F82138030FC4}" type="slidenum">
              <a:rPr lang="en-US" altLang="de-DE"/>
              <a:pPr/>
              <a:t>19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615D4C88-C4F0-4F4E-A410-FE3178CD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207899" name="Picture 27">
            <a:extLst>
              <a:ext uri="{FF2B5EF4-FFF2-40B4-BE49-F238E27FC236}">
                <a16:creationId xmlns:a16="http://schemas.microsoft.com/office/drawing/2014/main" id="{C2CD6C05-564C-134D-A962-28A5EEEC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581275"/>
            <a:ext cx="737393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07874" name="Line 2">
            <a:extLst>
              <a:ext uri="{FF2B5EF4-FFF2-40B4-BE49-F238E27FC236}">
                <a16:creationId xmlns:a16="http://schemas.microsoft.com/office/drawing/2014/main" id="{5F45F6D7-575E-8D48-BB8A-7705E3E4A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75" name="Text Box 3">
            <a:extLst>
              <a:ext uri="{FF2B5EF4-FFF2-40B4-BE49-F238E27FC236}">
                <a16:creationId xmlns:a16="http://schemas.microsoft.com/office/drawing/2014/main" id="{31B2BA70-8044-5246-BDA4-05D75078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7876" name="Picture 4">
            <a:extLst>
              <a:ext uri="{FF2B5EF4-FFF2-40B4-BE49-F238E27FC236}">
                <a16:creationId xmlns:a16="http://schemas.microsoft.com/office/drawing/2014/main" id="{1A354409-0193-D142-88D5-F479CC01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7" name="Text Box 5">
            <a:extLst>
              <a:ext uri="{FF2B5EF4-FFF2-40B4-BE49-F238E27FC236}">
                <a16:creationId xmlns:a16="http://schemas.microsoft.com/office/drawing/2014/main" id="{24A8C034-5046-6C40-94D7-E226AFAE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82E9824E-A3E3-2F45-9692-C42B294D5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207879" name="Object 7">
            <a:extLst>
              <a:ext uri="{FF2B5EF4-FFF2-40B4-BE49-F238E27FC236}">
                <a16:creationId xmlns:a16="http://schemas.microsoft.com/office/drawing/2014/main" id="{6F2E8194-A7E0-9342-9224-73B05BFB6A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0" name="Rectangle 8">
            <a:extLst>
              <a:ext uri="{FF2B5EF4-FFF2-40B4-BE49-F238E27FC236}">
                <a16:creationId xmlns:a16="http://schemas.microsoft.com/office/drawing/2014/main" id="{E3271971-F664-6641-B300-26495FA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3035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Rankings</a:t>
            </a:r>
          </a:p>
        </p:txBody>
      </p: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6040F3EE-7292-EB46-A9DE-0CD9F898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34670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Keine Einzelplätze, </a:t>
            </a:r>
          </a:p>
          <a:p>
            <a:r>
              <a:rPr lang="de-DE" altLang="de-DE" sz="2800"/>
              <a:t>sondern</a:t>
            </a:r>
          </a:p>
          <a:p>
            <a:r>
              <a:rPr lang="de-DE" altLang="de-DE" sz="2800"/>
              <a:t>„Michelinsterne“</a:t>
            </a:r>
          </a:p>
        </p:txBody>
      </p:sp>
      <p:sp>
        <p:nvSpPr>
          <p:cNvPr id="207882" name="Rectangle 10">
            <a:extLst>
              <a:ext uri="{FF2B5EF4-FFF2-40B4-BE49-F238E27FC236}">
                <a16:creationId xmlns:a16="http://schemas.microsoft.com/office/drawing/2014/main" id="{6326F93D-A8A6-1546-9169-8839C81B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534670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Ranggruppen </a:t>
            </a:r>
          </a:p>
          <a:p>
            <a:r>
              <a:rPr lang="de-DE" altLang="de-DE" sz="2800"/>
              <a:t>Spitze      Mittel </a:t>
            </a:r>
          </a:p>
          <a:p>
            <a:r>
              <a:rPr lang="de-DE" altLang="de-DE" sz="2800"/>
              <a:t>Schluss</a:t>
            </a:r>
          </a:p>
        </p:txBody>
      </p:sp>
      <p:sp>
        <p:nvSpPr>
          <p:cNvPr id="207884" name="Rectangle 12">
            <a:extLst>
              <a:ext uri="{FF2B5EF4-FFF2-40B4-BE49-F238E27FC236}">
                <a16:creationId xmlns:a16="http://schemas.microsoft.com/office/drawing/2014/main" id="{1499F2E4-FE7F-C74C-B05D-17176D10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5" name="Rectangle 13">
            <a:extLst>
              <a:ext uri="{FF2B5EF4-FFF2-40B4-BE49-F238E27FC236}">
                <a16:creationId xmlns:a16="http://schemas.microsoft.com/office/drawing/2014/main" id="{9808ABC8-B9CD-E549-B26F-7275DE3E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6" name="Rectangle 14">
            <a:extLst>
              <a:ext uri="{FF2B5EF4-FFF2-40B4-BE49-F238E27FC236}">
                <a16:creationId xmlns:a16="http://schemas.microsoft.com/office/drawing/2014/main" id="{8942E1E0-50B6-FA4F-8B3D-39FCD0F0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7" name="Rectangle 15">
            <a:extLst>
              <a:ext uri="{FF2B5EF4-FFF2-40B4-BE49-F238E27FC236}">
                <a16:creationId xmlns:a16="http://schemas.microsoft.com/office/drawing/2014/main" id="{503DB9A8-E2E3-E14F-B901-9F55B3D7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90" name="Rectangle 18">
            <a:extLst>
              <a:ext uri="{FF2B5EF4-FFF2-40B4-BE49-F238E27FC236}">
                <a16:creationId xmlns:a16="http://schemas.microsoft.com/office/drawing/2014/main" id="{362C330F-2DDA-D347-A98F-E72738ED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393065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Forschung  &amp; Lehre</a:t>
            </a:r>
          </a:p>
          <a:p>
            <a:r>
              <a:rPr lang="de-DE" altLang="de-DE" sz="2800"/>
              <a:t>falsch</a:t>
            </a:r>
          </a:p>
        </p:txBody>
      </p:sp>
      <p:sp>
        <p:nvSpPr>
          <p:cNvPr id="207891" name="Rectangle 19">
            <a:extLst>
              <a:ext uri="{FF2B5EF4-FFF2-40B4-BE49-F238E27FC236}">
                <a16:creationId xmlns:a16="http://schemas.microsoft.com/office/drawing/2014/main" id="{DB917BB6-36E3-B148-B425-C84EAC94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251460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Uni-Gesamtrankings</a:t>
            </a:r>
          </a:p>
          <a:p>
            <a:r>
              <a:rPr lang="de-DE" altLang="de-DE" sz="2800"/>
              <a:t>fragwürdig</a:t>
            </a:r>
            <a:endParaRPr lang="de-DE" altLang="de-DE" sz="2400" b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92" name="Rectangle 20">
            <a:extLst>
              <a:ext uri="{FF2B5EF4-FFF2-40B4-BE49-F238E27FC236}">
                <a16:creationId xmlns:a16="http://schemas.microsoft.com/office/drawing/2014/main" id="{C737A4FF-0AD8-574B-BD85-2959EF15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393065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multidimensionales </a:t>
            </a:r>
          </a:p>
          <a:p>
            <a:r>
              <a:rPr lang="de-DE" altLang="de-DE" sz="2800"/>
              <a:t>Ranking</a:t>
            </a:r>
          </a:p>
        </p:txBody>
      </p:sp>
      <p:sp>
        <p:nvSpPr>
          <p:cNvPr id="207893" name="Rectangle 21">
            <a:extLst>
              <a:ext uri="{FF2B5EF4-FFF2-40B4-BE49-F238E27FC236}">
                <a16:creationId xmlns:a16="http://schemas.microsoft.com/office/drawing/2014/main" id="{B3C1F89A-122F-B142-9005-5D76FA9EF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251460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nur fachbezogen</a:t>
            </a:r>
          </a:p>
        </p:txBody>
      </p:sp>
      <p:sp>
        <p:nvSpPr>
          <p:cNvPr id="207895" name="Rectangle 23">
            <a:extLst>
              <a:ext uri="{FF2B5EF4-FFF2-40B4-BE49-F238E27FC236}">
                <a16:creationId xmlns:a16="http://schemas.microsoft.com/office/drawing/2014/main" id="{3A6BB059-6BDF-8540-A208-4D9C444A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854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96" name="Rectangle 24">
            <a:extLst>
              <a:ext uri="{FF2B5EF4-FFF2-40B4-BE49-F238E27FC236}">
                <a16:creationId xmlns:a16="http://schemas.microsoft.com/office/drawing/2014/main" id="{5C060123-4C0D-CB42-B93A-2131006B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854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97" name="Rectangle 25">
            <a:extLst>
              <a:ext uri="{FF2B5EF4-FFF2-40B4-BE49-F238E27FC236}">
                <a16:creationId xmlns:a16="http://schemas.microsoft.com/office/drawing/2014/main" id="{98C3CC03-A3A4-924B-8829-D89FD288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2484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animBg="1" autoUpdateAnimBg="0"/>
      <p:bldP spid="207881" grpId="0" animBg="1" autoUpdateAnimBg="0"/>
      <p:bldP spid="207882" grpId="0" animBg="1" autoUpdateAnimBg="0"/>
      <p:bldP spid="207884" grpId="0" autoUpdateAnimBg="0"/>
      <p:bldP spid="207885" grpId="0" autoUpdateAnimBg="0"/>
      <p:bldP spid="207886" grpId="0" autoUpdateAnimBg="0"/>
      <p:bldP spid="207887" grpId="0" autoUpdateAnimBg="0"/>
      <p:bldP spid="207890" grpId="0" animBg="1" autoUpdateAnimBg="0"/>
      <p:bldP spid="207891" grpId="0" animBg="1" autoUpdateAnimBg="0"/>
      <p:bldP spid="207892" grpId="0" animBg="1" autoUpdateAnimBg="0"/>
      <p:bldP spid="20789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EA2224FE-4E04-CB40-A6F4-B972D02F7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F982-1430-5940-ACF1-4F4BFF6F9DB6}" type="slidenum">
              <a:rPr lang="en-US" altLang="de-DE"/>
              <a:pPr/>
              <a:t>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00D0B90B-0E14-4140-983A-4451C59D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68962" name="Line 2">
            <a:extLst>
              <a:ext uri="{FF2B5EF4-FFF2-40B4-BE49-F238E27FC236}">
                <a16:creationId xmlns:a16="http://schemas.microsoft.com/office/drawing/2014/main" id="{BC5B2C39-5D21-EE46-B582-BCFBAA333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21BA9D01-9FF9-884B-B09D-1E347620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8964" name="Picture 4">
            <a:extLst>
              <a:ext uri="{FF2B5EF4-FFF2-40B4-BE49-F238E27FC236}">
                <a16:creationId xmlns:a16="http://schemas.microsoft.com/office/drawing/2014/main" id="{1823425D-05CE-204C-9097-529CA5D1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5">
            <a:extLst>
              <a:ext uri="{FF2B5EF4-FFF2-40B4-BE49-F238E27FC236}">
                <a16:creationId xmlns:a16="http://schemas.microsoft.com/office/drawing/2014/main" id="{7DB4A7B9-528B-CF4B-9C82-5485F3F7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60172D95-2254-8344-8AE1-13EBC06A7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r>
              <a:rPr lang="de-DE" altLang="de-DE"/>
              <a:t>Was ist Spitze ... ?</a:t>
            </a:r>
          </a:p>
        </p:txBody>
      </p:sp>
      <p:pic>
        <p:nvPicPr>
          <p:cNvPr id="168971" name="Picture 11">
            <a:extLst>
              <a:ext uri="{FF2B5EF4-FFF2-40B4-BE49-F238E27FC236}">
                <a16:creationId xmlns:a16="http://schemas.microsoft.com/office/drawing/2014/main" id="{FA9AE32C-5148-6A49-9C16-CC49A782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384300"/>
            <a:ext cx="3881438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8972" name="Object 12">
            <a:extLst>
              <a:ext uri="{FF2B5EF4-FFF2-40B4-BE49-F238E27FC236}">
                <a16:creationId xmlns:a16="http://schemas.microsoft.com/office/drawing/2014/main" id="{BBA227C7-5203-8F4B-9A71-12D523C625CC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3" name="Object 13">
            <a:extLst>
              <a:ext uri="{FF2B5EF4-FFF2-40B4-BE49-F238E27FC236}">
                <a16:creationId xmlns:a16="http://schemas.microsoft.com/office/drawing/2014/main" id="{D54F0793-50AD-4A41-9B6B-FF6F18657604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4" name="Object 14">
            <a:extLst>
              <a:ext uri="{FF2B5EF4-FFF2-40B4-BE49-F238E27FC236}">
                <a16:creationId xmlns:a16="http://schemas.microsoft.com/office/drawing/2014/main" id="{15EB3B1C-8377-974F-8EE7-805D984E4208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1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5" name="Object 15">
            <a:extLst>
              <a:ext uri="{FF2B5EF4-FFF2-40B4-BE49-F238E27FC236}">
                <a16:creationId xmlns:a16="http://schemas.microsoft.com/office/drawing/2014/main" id="{942C2FC8-42B0-E04A-83F6-5CCE915E5A75}"/>
              </a:ext>
            </a:extLst>
          </p:cNvPr>
          <p:cNvGraphicFramePr>
            <a:graphicFrameLocks/>
          </p:cNvGraphicFramePr>
          <p:nvPr/>
        </p:nvGraphicFramePr>
        <p:xfrm>
          <a:off x="63452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2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6" name="Object 16">
            <a:extLst>
              <a:ext uri="{FF2B5EF4-FFF2-40B4-BE49-F238E27FC236}">
                <a16:creationId xmlns:a16="http://schemas.microsoft.com/office/drawing/2014/main" id="{05133DCD-C3CA-7347-94BB-5C570347D13C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3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7" name="Object 17">
            <a:extLst>
              <a:ext uri="{FF2B5EF4-FFF2-40B4-BE49-F238E27FC236}">
                <a16:creationId xmlns:a16="http://schemas.microsoft.com/office/drawing/2014/main" id="{30305A36-4EEB-3744-A9CB-51B10F6180EB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4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8" name="Object 18">
            <a:extLst>
              <a:ext uri="{FF2B5EF4-FFF2-40B4-BE49-F238E27FC236}">
                <a16:creationId xmlns:a16="http://schemas.microsoft.com/office/drawing/2014/main" id="{B1894F3C-5F9A-4D45-A878-B8EC46240284}"/>
              </a:ext>
            </a:extLst>
          </p:cNvPr>
          <p:cNvGraphicFramePr>
            <a:graphicFrameLocks/>
          </p:cNvGraphicFramePr>
          <p:nvPr/>
        </p:nvGraphicFramePr>
        <p:xfrm>
          <a:off x="1041400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5" name="Clip" r:id="rId18" imgW="1092200" imgH="1066800" progId="MS_ClipArt_Gallery.2">
                  <p:embed/>
                </p:oleObj>
              </mc:Choice>
              <mc:Fallback>
                <p:oleObj name="Clip" r:id="rId18" imgW="1092200" imgH="1066800" progId="MS_ClipArt_Gallery.2">
                  <p:embed/>
                  <p:pic>
                    <p:nvPicPr>
                      <p:cNvPr id="0" name="Object 1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67F5E598-802C-E946-A9FD-FBA5A74F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7048-2BBE-9D46-90E2-B5EC4504F540}" type="slidenum">
              <a:rPr lang="en-US" altLang="de-DE"/>
              <a:pPr/>
              <a:t>20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C0CBCF58-B50C-5941-B373-9C50F0CB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28354" name="Line 2">
            <a:extLst>
              <a:ext uri="{FF2B5EF4-FFF2-40B4-BE49-F238E27FC236}">
                <a16:creationId xmlns:a16="http://schemas.microsoft.com/office/drawing/2014/main" id="{B4B9853F-3958-D54A-93E4-D7025E2B9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8355" name="Text Box 3">
            <a:extLst>
              <a:ext uri="{FF2B5EF4-FFF2-40B4-BE49-F238E27FC236}">
                <a16:creationId xmlns:a16="http://schemas.microsoft.com/office/drawing/2014/main" id="{2880E1FE-7D88-6146-9597-2B36D67B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8356" name="Picture 4">
            <a:extLst>
              <a:ext uri="{FF2B5EF4-FFF2-40B4-BE49-F238E27FC236}">
                <a16:creationId xmlns:a16="http://schemas.microsoft.com/office/drawing/2014/main" id="{CF74D2F5-8CB6-0C4D-9251-330C0303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7" name="Text Box 5">
            <a:extLst>
              <a:ext uri="{FF2B5EF4-FFF2-40B4-BE49-F238E27FC236}">
                <a16:creationId xmlns:a16="http://schemas.microsoft.com/office/drawing/2014/main" id="{79596567-0951-AF4C-9CCB-67D0D9BF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358" name="Rectangle 6">
            <a:extLst>
              <a:ext uri="{FF2B5EF4-FFF2-40B4-BE49-F238E27FC236}">
                <a16:creationId xmlns:a16="http://schemas.microsoft.com/office/drawing/2014/main" id="{B395F869-1A47-A044-9EEF-AAA475C6B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bisher</a:t>
            </a:r>
          </a:p>
        </p:txBody>
      </p:sp>
      <p:sp>
        <p:nvSpPr>
          <p:cNvPr id="228364" name="Rectangle 12">
            <a:extLst>
              <a:ext uri="{FF2B5EF4-FFF2-40B4-BE49-F238E27FC236}">
                <a16:creationId xmlns:a16="http://schemas.microsoft.com/office/drawing/2014/main" id="{FD3C393C-95FB-DF4F-8413-041C8F10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593850"/>
            <a:ext cx="78486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 100 Unis und GHS, 109 FHs  </a:t>
            </a:r>
          </a:p>
        </p:txBody>
      </p:sp>
      <p:sp>
        <p:nvSpPr>
          <p:cNvPr id="228365" name="Rectangle 13">
            <a:extLst>
              <a:ext uri="{FF2B5EF4-FFF2-40B4-BE49-F238E27FC236}">
                <a16:creationId xmlns:a16="http://schemas.microsoft.com/office/drawing/2014/main" id="{D3839FBA-E962-2145-98B9-D7C6D89E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4754563"/>
            <a:ext cx="4473575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 25 Studiengänge</a:t>
            </a:r>
          </a:p>
        </p:txBody>
      </p:sp>
      <p:sp>
        <p:nvSpPr>
          <p:cNvPr id="228366" name="Rectangle 14">
            <a:extLst>
              <a:ext uri="{FF2B5EF4-FFF2-40B4-BE49-F238E27FC236}">
                <a16:creationId xmlns:a16="http://schemas.microsoft.com/office/drawing/2014/main" id="{303FDAAC-6A68-0847-87A8-6F23BAFD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590800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 1.600 FB, 2.700 Studiengänge </a:t>
            </a:r>
          </a:p>
        </p:txBody>
      </p:sp>
      <p:sp>
        <p:nvSpPr>
          <p:cNvPr id="228367" name="Rectangle 15">
            <a:extLst>
              <a:ext uri="{FF2B5EF4-FFF2-40B4-BE49-F238E27FC236}">
                <a16:creationId xmlns:a16="http://schemas.microsoft.com/office/drawing/2014/main" id="{86940BCB-85ED-984B-846A-985BB2601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52838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 70.000 Studis, 9.600 Profs </a:t>
            </a:r>
          </a:p>
        </p:txBody>
      </p:sp>
      <p:sp>
        <p:nvSpPr>
          <p:cNvPr id="228368" name="Rectangle 16">
            <a:extLst>
              <a:ext uri="{FF2B5EF4-FFF2-40B4-BE49-F238E27FC236}">
                <a16:creationId xmlns:a16="http://schemas.microsoft.com/office/drawing/2014/main" id="{E638E877-9166-AC4A-9C51-AE3183F6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5470525"/>
            <a:ext cx="5637212" cy="120173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 alles frei zugänglich unter:</a:t>
            </a:r>
            <a:br>
              <a:rPr lang="de-DE" altLang="de-DE"/>
            </a:br>
            <a:r>
              <a:rPr lang="de-DE" altLang="de-DE"/>
              <a:t>www.dashochschulranking.de</a:t>
            </a:r>
          </a:p>
        </p:txBody>
      </p:sp>
      <p:pic>
        <p:nvPicPr>
          <p:cNvPr id="228372" name="Picture 20">
            <a:extLst>
              <a:ext uri="{FF2B5EF4-FFF2-40B4-BE49-F238E27FC236}">
                <a16:creationId xmlns:a16="http://schemas.microsoft.com/office/drawing/2014/main" id="{0B2D8E6C-3D5F-5748-A930-81F548CF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4" grpId="0" animBg="1" autoUpdateAnimBg="0"/>
      <p:bldP spid="228365" grpId="0" animBg="1" autoUpdateAnimBg="0"/>
      <p:bldP spid="228366" grpId="0" animBg="1" autoUpdateAnimBg="0"/>
      <p:bldP spid="228367" grpId="0" animBg="1" autoUpdateAnimBg="0"/>
      <p:bldP spid="22836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2B42C071-C107-AF4B-8F39-C620114D9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514-3929-DE4E-91FE-C1E42DB8D446}" type="slidenum">
              <a:rPr lang="en-US" altLang="de-DE"/>
              <a:pPr/>
              <a:t>21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BFCEC61-72AE-5A42-8EE1-B6444994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9922" name="Line 2">
            <a:extLst>
              <a:ext uri="{FF2B5EF4-FFF2-40B4-BE49-F238E27FC236}">
                <a16:creationId xmlns:a16="http://schemas.microsoft.com/office/drawing/2014/main" id="{4CF56A1C-A767-2243-9D01-792D530FD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4E0C7E07-C851-8B44-B3F0-95C8BB957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924" name="Picture 4">
            <a:extLst>
              <a:ext uri="{FF2B5EF4-FFF2-40B4-BE49-F238E27FC236}">
                <a16:creationId xmlns:a16="http://schemas.microsoft.com/office/drawing/2014/main" id="{E23EAE42-E674-EC4A-B88B-704E6221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>
            <a:extLst>
              <a:ext uri="{FF2B5EF4-FFF2-40B4-BE49-F238E27FC236}">
                <a16:creationId xmlns:a16="http://schemas.microsoft.com/office/drawing/2014/main" id="{6D7BD790-D3CF-F64E-8176-5ADA8E90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2B3B0258-B1F4-0648-9F64-665585C88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209927" name="Object 7">
            <a:extLst>
              <a:ext uri="{FF2B5EF4-FFF2-40B4-BE49-F238E27FC236}">
                <a16:creationId xmlns:a16="http://schemas.microsoft.com/office/drawing/2014/main" id="{528B4B0C-316B-8248-AB77-C760ACE9543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8" name="Rectangle 8">
            <a:extLst>
              <a:ext uri="{FF2B5EF4-FFF2-40B4-BE49-F238E27FC236}">
                <a16:creationId xmlns:a16="http://schemas.microsoft.com/office/drawing/2014/main" id="{B54FA030-2E17-EE46-977D-B01C3073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Spitze</a:t>
            </a:r>
          </a:p>
        </p:txBody>
      </p:sp>
      <p:sp>
        <p:nvSpPr>
          <p:cNvPr id="209941" name="Rectangle 21">
            <a:extLst>
              <a:ext uri="{FF2B5EF4-FFF2-40B4-BE49-F238E27FC236}">
                <a16:creationId xmlns:a16="http://schemas.microsoft.com/office/drawing/2014/main" id="{2F6FDC02-3A8D-B847-BDE0-B46D1B9D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806700"/>
            <a:ext cx="5399087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Lehre</a:t>
            </a:r>
          </a:p>
        </p:txBody>
      </p:sp>
      <p:sp>
        <p:nvSpPr>
          <p:cNvPr id="209942" name="Rectangle 22">
            <a:extLst>
              <a:ext uri="{FF2B5EF4-FFF2-40B4-BE49-F238E27FC236}">
                <a16:creationId xmlns:a16="http://schemas.microsoft.com/office/drawing/2014/main" id="{41A22E83-A463-1F49-BE90-E806E378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5257800"/>
            <a:ext cx="5399087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Forschung</a:t>
            </a:r>
          </a:p>
        </p:txBody>
      </p:sp>
      <p:sp>
        <p:nvSpPr>
          <p:cNvPr id="209943" name="AutoShape 23">
            <a:extLst>
              <a:ext uri="{FF2B5EF4-FFF2-40B4-BE49-F238E27FC236}">
                <a16:creationId xmlns:a16="http://schemas.microsoft.com/office/drawing/2014/main" id="{CACC89F7-B6A3-9941-9E71-B758CF8B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3970338"/>
            <a:ext cx="914400" cy="9144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 autoUpdateAnimBg="0"/>
      <p:bldP spid="209941" grpId="0" animBg="1" autoUpdateAnimBg="0"/>
      <p:bldP spid="20994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458B1059-8959-9246-A247-7DCB36C27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A4D7-D61C-A043-A5AE-E526F5649BD4}" type="slidenum">
              <a:rPr lang="en-US" altLang="de-DE"/>
              <a:pPr/>
              <a:t>22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A3FE4AA7-B461-D641-8660-42D1BE50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1970" name="Line 2">
            <a:extLst>
              <a:ext uri="{FF2B5EF4-FFF2-40B4-BE49-F238E27FC236}">
                <a16:creationId xmlns:a16="http://schemas.microsoft.com/office/drawing/2014/main" id="{5387E78C-B31D-BE44-A736-AC521DDB3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971" name="Text Box 3">
            <a:extLst>
              <a:ext uri="{FF2B5EF4-FFF2-40B4-BE49-F238E27FC236}">
                <a16:creationId xmlns:a16="http://schemas.microsoft.com/office/drawing/2014/main" id="{7CCD17C6-0931-D84C-BC2C-39D52C77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1972" name="Picture 4">
            <a:extLst>
              <a:ext uri="{FF2B5EF4-FFF2-40B4-BE49-F238E27FC236}">
                <a16:creationId xmlns:a16="http://schemas.microsoft.com/office/drawing/2014/main" id="{7391647C-7475-C948-8B39-81125BF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Text Box 5">
            <a:extLst>
              <a:ext uri="{FF2B5EF4-FFF2-40B4-BE49-F238E27FC236}">
                <a16:creationId xmlns:a16="http://schemas.microsoft.com/office/drawing/2014/main" id="{E321779A-A57E-E241-B5A4-F9EB0B1C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F5EEB1E1-DAE0-9349-A147-F26174171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r>
              <a:rPr lang="de-DE" altLang="de-DE"/>
              <a:t>Spitze in Deutschland</a:t>
            </a:r>
          </a:p>
        </p:txBody>
      </p:sp>
      <p:graphicFrame>
        <p:nvGraphicFramePr>
          <p:cNvPr id="211976" name="Object 8">
            <a:extLst>
              <a:ext uri="{FF2B5EF4-FFF2-40B4-BE49-F238E27FC236}">
                <a16:creationId xmlns:a16="http://schemas.microsoft.com/office/drawing/2014/main" id="{4313B665-83E7-0C49-BBE3-55EFCEBC2D4B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>
            <a:extLst>
              <a:ext uri="{FF2B5EF4-FFF2-40B4-BE49-F238E27FC236}">
                <a16:creationId xmlns:a16="http://schemas.microsoft.com/office/drawing/2014/main" id="{778CD5D3-7552-0E40-A1A5-267B0DC61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8" name="Object 10">
            <a:extLst>
              <a:ext uri="{FF2B5EF4-FFF2-40B4-BE49-F238E27FC236}">
                <a16:creationId xmlns:a16="http://schemas.microsoft.com/office/drawing/2014/main" id="{C6A02F25-5DF1-6C46-8F2A-66898CCAC7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9" name="Object 11">
            <a:extLst>
              <a:ext uri="{FF2B5EF4-FFF2-40B4-BE49-F238E27FC236}">
                <a16:creationId xmlns:a16="http://schemas.microsoft.com/office/drawing/2014/main" id="{C071FBB8-A942-2649-987E-0544B525C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0" name="Object 12">
            <a:extLst>
              <a:ext uri="{FF2B5EF4-FFF2-40B4-BE49-F238E27FC236}">
                <a16:creationId xmlns:a16="http://schemas.microsoft.com/office/drawing/2014/main" id="{ECBD20FD-9651-5F44-8D86-773D3858E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1" name="Object 13">
            <a:extLst>
              <a:ext uri="{FF2B5EF4-FFF2-40B4-BE49-F238E27FC236}">
                <a16:creationId xmlns:a16="http://schemas.microsoft.com/office/drawing/2014/main" id="{20E0F8C3-598B-AD44-B6D9-4715F7D93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5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2" name="Object 14">
            <a:extLst>
              <a:ext uri="{FF2B5EF4-FFF2-40B4-BE49-F238E27FC236}">
                <a16:creationId xmlns:a16="http://schemas.microsoft.com/office/drawing/2014/main" id="{65267A6A-5372-FB4E-AE8D-99FAE7AAD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6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3" name="Rectangle 15">
            <a:extLst>
              <a:ext uri="{FF2B5EF4-FFF2-40B4-BE49-F238E27FC236}">
                <a16:creationId xmlns:a16="http://schemas.microsoft.com/office/drawing/2014/main" id="{620862EF-658E-0E4B-888E-24CA6126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2606675"/>
            <a:ext cx="71977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viele Hochschule bewegen sich</a:t>
            </a:r>
          </a:p>
        </p:txBody>
      </p:sp>
      <p:sp>
        <p:nvSpPr>
          <p:cNvPr id="211984" name="Rectangle 16">
            <a:extLst>
              <a:ext uri="{FF2B5EF4-FFF2-40B4-BE49-F238E27FC236}">
                <a16:creationId xmlns:a16="http://schemas.microsoft.com/office/drawing/2014/main" id="{2053384A-C32C-2E4A-B889-EEDDBCFE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1600200"/>
            <a:ext cx="719772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viele Randbedingungen nicht erfüllt </a:t>
            </a:r>
          </a:p>
        </p:txBody>
      </p:sp>
      <p:sp>
        <p:nvSpPr>
          <p:cNvPr id="211986" name="Rectangle 18">
            <a:extLst>
              <a:ext uri="{FF2B5EF4-FFF2-40B4-BE49-F238E27FC236}">
                <a16:creationId xmlns:a16="http://schemas.microsoft.com/office/drawing/2014/main" id="{2323959A-CC83-3C42-AC11-FF04D231D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5094288"/>
            <a:ext cx="7197725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Staat lockert, wenn auch zögerlich</a:t>
            </a:r>
          </a:p>
        </p:txBody>
      </p:sp>
      <p:graphicFrame>
        <p:nvGraphicFramePr>
          <p:cNvPr id="211988" name="Object 20">
            <a:extLst>
              <a:ext uri="{FF2B5EF4-FFF2-40B4-BE49-F238E27FC236}">
                <a16:creationId xmlns:a16="http://schemas.microsoft.com/office/drawing/2014/main" id="{8BFAE079-C71C-444E-884A-6EECAB5985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3568700"/>
          <a:ext cx="3575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7" name="Bitmap" r:id="rId19" imgW="9131300" imgH="2305050" progId="Paint.Picture">
                  <p:embed/>
                </p:oleObj>
              </mc:Choice>
              <mc:Fallback>
                <p:oleObj name="Bitmap" r:id="rId19" imgW="9131300" imgH="230505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568700"/>
                        <a:ext cx="3575050" cy="1079500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9" name="Object 21">
            <a:extLst>
              <a:ext uri="{FF2B5EF4-FFF2-40B4-BE49-F238E27FC236}">
                <a16:creationId xmlns:a16="http://schemas.microsoft.com/office/drawing/2014/main" id="{655C727F-8BF2-2747-A914-C6C687D1A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9238" y="3568700"/>
          <a:ext cx="34623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8" name="Dokument" r:id="rId21" imgW="7112000" imgH="1803400" progId="Word.Document.8">
                  <p:embed/>
                </p:oleObj>
              </mc:Choice>
              <mc:Fallback>
                <p:oleObj name="Dokument" r:id="rId21" imgW="7112000" imgH="180340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3568700"/>
                        <a:ext cx="346233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2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3" grpId="0" animBg="1" autoUpdateAnimBg="0"/>
      <p:bldP spid="211984" grpId="0" animBg="1" autoUpdateAnimBg="0"/>
      <p:bldP spid="21198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3CFCFA61-72BE-9948-8B81-1CD561E4B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8C90-756B-3242-B405-307FE547546B}" type="slidenum">
              <a:rPr lang="en-US" altLang="de-DE"/>
              <a:pPr/>
              <a:t>23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482D8DB0-6750-624C-8290-C97EC673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4018" name="Line 2">
            <a:extLst>
              <a:ext uri="{FF2B5EF4-FFF2-40B4-BE49-F238E27FC236}">
                <a16:creationId xmlns:a16="http://schemas.microsoft.com/office/drawing/2014/main" id="{5E13A829-E584-544E-BE97-02DFF6790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019" name="Text Box 3">
            <a:extLst>
              <a:ext uri="{FF2B5EF4-FFF2-40B4-BE49-F238E27FC236}">
                <a16:creationId xmlns:a16="http://schemas.microsoft.com/office/drawing/2014/main" id="{B7EA5B03-B2CC-8842-B890-2E5B4618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4020" name="Picture 4">
            <a:extLst>
              <a:ext uri="{FF2B5EF4-FFF2-40B4-BE49-F238E27FC236}">
                <a16:creationId xmlns:a16="http://schemas.microsoft.com/office/drawing/2014/main" id="{7F53E1E8-FF83-BF4C-9376-81A70FD4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>
            <a:extLst>
              <a:ext uri="{FF2B5EF4-FFF2-40B4-BE49-F238E27FC236}">
                <a16:creationId xmlns:a16="http://schemas.microsoft.com/office/drawing/2014/main" id="{35718F76-CDC3-C048-A3E1-3CCC70DC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2" name="Rectangle 6">
            <a:extLst>
              <a:ext uri="{FF2B5EF4-FFF2-40B4-BE49-F238E27FC236}">
                <a16:creationId xmlns:a16="http://schemas.microsoft.com/office/drawing/2014/main" id="{09D5D030-120A-0848-9847-358C0F5BC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r>
              <a:rPr lang="de-DE" altLang="de-DE"/>
              <a:t>Spitze in Deutschland</a:t>
            </a:r>
          </a:p>
        </p:txBody>
      </p:sp>
      <p:pic>
        <p:nvPicPr>
          <p:cNvPr id="214023" name="Picture 7">
            <a:extLst>
              <a:ext uri="{FF2B5EF4-FFF2-40B4-BE49-F238E27FC236}">
                <a16:creationId xmlns:a16="http://schemas.microsoft.com/office/drawing/2014/main" id="{8AEDEA81-ABF9-BF4E-9045-D550C635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447800"/>
            <a:ext cx="4470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4024" name="Object 8">
            <a:extLst>
              <a:ext uri="{FF2B5EF4-FFF2-40B4-BE49-F238E27FC236}">
                <a16:creationId xmlns:a16="http://schemas.microsoft.com/office/drawing/2014/main" id="{AF7B1C15-D2FD-FB46-B05D-B63BEB32335E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>
            <a:extLst>
              <a:ext uri="{FF2B5EF4-FFF2-40B4-BE49-F238E27FC236}">
                <a16:creationId xmlns:a16="http://schemas.microsoft.com/office/drawing/2014/main" id="{D3E89AF8-1F87-3D44-A6C4-B0E8B4EB8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5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10">
            <a:extLst>
              <a:ext uri="{FF2B5EF4-FFF2-40B4-BE49-F238E27FC236}">
                <a16:creationId xmlns:a16="http://schemas.microsoft.com/office/drawing/2014/main" id="{B584E910-7CD6-9C40-B25F-BB89BACEC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6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>
            <a:extLst>
              <a:ext uri="{FF2B5EF4-FFF2-40B4-BE49-F238E27FC236}">
                <a16:creationId xmlns:a16="http://schemas.microsoft.com/office/drawing/2014/main" id="{D0C03B65-EC5B-2A42-9BBC-3F558DEC5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957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7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57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8" name="Object 12">
            <a:extLst>
              <a:ext uri="{FF2B5EF4-FFF2-40B4-BE49-F238E27FC236}">
                <a16:creationId xmlns:a16="http://schemas.microsoft.com/office/drawing/2014/main" id="{DEAA6006-9003-764B-A02B-2BFA9B737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>
            <a:extLst>
              <a:ext uri="{FF2B5EF4-FFF2-40B4-BE49-F238E27FC236}">
                <a16:creationId xmlns:a16="http://schemas.microsoft.com/office/drawing/2014/main" id="{455511EC-810A-B64B-BC78-1E3B86084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9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0" name="Object 14">
            <a:extLst>
              <a:ext uri="{FF2B5EF4-FFF2-40B4-BE49-F238E27FC236}">
                <a16:creationId xmlns:a16="http://schemas.microsoft.com/office/drawing/2014/main" id="{1B8E84A4-0103-414C-B668-94ED486B2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0" name="Clip" r:id="rId18" imgW="1092200" imgH="1066800" progId="MS_ClipArt_Gallery.2">
                  <p:embed/>
                </p:oleObj>
              </mc:Choice>
              <mc:Fallback>
                <p:oleObj name="Clip" r:id="rId18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1" name="Rectangle 15">
            <a:extLst>
              <a:ext uri="{FF2B5EF4-FFF2-40B4-BE49-F238E27FC236}">
                <a16:creationId xmlns:a16="http://schemas.microsoft.com/office/drawing/2014/main" id="{3E65E08F-556D-F641-A734-4F3A12F3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1447800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staatlichen Regulierungen</a:t>
            </a:r>
          </a:p>
        </p:txBody>
      </p:sp>
      <p:sp>
        <p:nvSpPr>
          <p:cNvPr id="214032" name="Rectangle 16">
            <a:extLst>
              <a:ext uri="{FF2B5EF4-FFF2-40B4-BE49-F238E27FC236}">
                <a16:creationId xmlns:a16="http://schemas.microsoft.com/office/drawing/2014/main" id="{97481DB0-0F61-364D-BFFB-AD5094906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4702175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hochschulpolitischen Denkblockaden</a:t>
            </a:r>
          </a:p>
        </p:txBody>
      </p:sp>
      <p:sp>
        <p:nvSpPr>
          <p:cNvPr id="214033" name="Rectangle 17">
            <a:extLst>
              <a:ext uri="{FF2B5EF4-FFF2-40B4-BE49-F238E27FC236}">
                <a16:creationId xmlns:a16="http://schemas.microsoft.com/office/drawing/2014/main" id="{F3F84AB9-B020-1645-8843-B3152A3C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5876925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innerer Entscheidungsohnmacht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1" grpId="0" animBg="1" autoUpdateAnimBg="0"/>
      <p:bldP spid="214032" grpId="0" animBg="1" autoUpdateAnimBg="0"/>
      <p:bldP spid="21403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EB12E1EE-691C-0C49-9D54-3BD28B30A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CC6F-862A-D54E-A56A-38D2A8C6759B}" type="slidenum">
              <a:rPr lang="en-US" altLang="de-DE"/>
              <a:pPr/>
              <a:t>24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045E2EF9-2CD8-8D43-B645-A366A5C9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24258" name="Line 2">
            <a:extLst>
              <a:ext uri="{FF2B5EF4-FFF2-40B4-BE49-F238E27FC236}">
                <a16:creationId xmlns:a16="http://schemas.microsoft.com/office/drawing/2014/main" id="{033A86FC-BC73-664E-AB96-CD1E98241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EC754FFD-EA22-F645-A74B-86B2D7030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4260" name="Picture 4">
            <a:extLst>
              <a:ext uri="{FF2B5EF4-FFF2-40B4-BE49-F238E27FC236}">
                <a16:creationId xmlns:a16="http://schemas.microsoft.com/office/drawing/2014/main" id="{16EF55A2-3CB8-604F-B9AE-9B7B5847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Text Box 5">
            <a:extLst>
              <a:ext uri="{FF2B5EF4-FFF2-40B4-BE49-F238E27FC236}">
                <a16:creationId xmlns:a16="http://schemas.microsoft.com/office/drawing/2014/main" id="{F97B78AE-3AB4-0344-8156-97A74833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id="{B49062C1-E421-0743-A278-18126BCA6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id="{B911CA95-6D90-6F4F-ABE8-7AB65349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Was macht eine</a:t>
            </a:r>
            <a:endParaRPr lang="de-DE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264" name="Rectangle 8">
            <a:extLst>
              <a:ext uri="{FF2B5EF4-FFF2-40B4-BE49-F238E27FC236}">
                <a16:creationId xmlns:a16="http://schemas.microsoft.com/office/drawing/2014/main" id="{A7510C41-BE2F-2B4C-B923-1F87C498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71775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Spitzenuniversität</a:t>
            </a:r>
            <a:r>
              <a:rPr lang="de-DE" altLang="de-DE"/>
              <a:t> </a:t>
            </a:r>
            <a:r>
              <a:rPr lang="de-DE" altLang="de-DE" sz="4400"/>
              <a:t>aus?</a:t>
            </a:r>
            <a:endParaRPr lang="de-DE" altLang="de-DE"/>
          </a:p>
        </p:txBody>
      </p:sp>
      <p:sp>
        <p:nvSpPr>
          <p:cNvPr id="224265" name="Rectangle 9">
            <a:extLst>
              <a:ext uri="{FF2B5EF4-FFF2-40B4-BE49-F238E27FC236}">
                <a16:creationId xmlns:a16="http://schemas.microsoft.com/office/drawing/2014/main" id="{E4739943-75F6-D247-AE32-498F83FE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67150"/>
            <a:ext cx="67818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Detlef Müller-Böling</a:t>
            </a:r>
          </a:p>
        </p:txBody>
      </p:sp>
      <p:sp>
        <p:nvSpPr>
          <p:cNvPr id="224266" name="Rectangle 10">
            <a:extLst>
              <a:ext uri="{FF2B5EF4-FFF2-40B4-BE49-F238E27FC236}">
                <a16:creationId xmlns:a16="http://schemas.microsoft.com/office/drawing/2014/main" id="{C8FFC31E-C23D-124D-98D3-4184A160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962525"/>
            <a:ext cx="41529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800"/>
              <a:t>Centrum für Hochschulentwicklung</a:t>
            </a:r>
          </a:p>
          <a:p>
            <a:pPr algn="ctr"/>
            <a:r>
              <a:rPr lang="de-DE" altLang="de-DE" sz="1800"/>
              <a:t>Gütersloh</a:t>
            </a:r>
            <a:endParaRPr lang="de-DE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AFB4557A-29E8-8944-9C70-80DDC8546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30DE-CE1E-7648-BD58-1814A7EDC85B}" type="slidenum">
              <a:rPr lang="en-US" altLang="de-DE"/>
              <a:pPr/>
              <a:t>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7960F71A-7A84-D944-B47D-145CA859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9682" name="Line 2">
            <a:extLst>
              <a:ext uri="{FF2B5EF4-FFF2-40B4-BE49-F238E27FC236}">
                <a16:creationId xmlns:a16="http://schemas.microsoft.com/office/drawing/2014/main" id="{35F53708-B5A4-D046-A481-79F669675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1A243C47-49CF-1C42-8623-53AB3008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9684" name="Picture 4">
            <a:extLst>
              <a:ext uri="{FF2B5EF4-FFF2-40B4-BE49-F238E27FC236}">
                <a16:creationId xmlns:a16="http://schemas.microsoft.com/office/drawing/2014/main" id="{5D0EA1A8-077A-7248-B64C-3134E05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>
            <a:extLst>
              <a:ext uri="{FF2B5EF4-FFF2-40B4-BE49-F238E27FC236}">
                <a16:creationId xmlns:a16="http://schemas.microsoft.com/office/drawing/2014/main" id="{A878B475-B0A1-6641-B6B3-7526246CE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CC02D236-4FCA-5042-B1AD-59A3DA66C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/>
              <a:t>autonom</a:t>
            </a:r>
          </a:p>
        </p:txBody>
      </p:sp>
      <p:graphicFrame>
        <p:nvGraphicFramePr>
          <p:cNvPr id="199687" name="Object 7">
            <a:extLst>
              <a:ext uri="{FF2B5EF4-FFF2-40B4-BE49-F238E27FC236}">
                <a16:creationId xmlns:a16="http://schemas.microsoft.com/office/drawing/2014/main" id="{D7AE711D-41F5-8041-A976-E3A695351B2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2" name="Object 12">
            <a:extLst>
              <a:ext uri="{FF2B5EF4-FFF2-40B4-BE49-F238E27FC236}">
                <a16:creationId xmlns:a16="http://schemas.microsoft.com/office/drawing/2014/main" id="{3142156D-DBA8-AE4D-977E-110DBA53A1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1970088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9" name="Clip" r:id="rId7" imgW="7454900" imgH="22618700" progId="MS_ClipArt_Gallery.2">
                  <p:embed/>
                </p:oleObj>
              </mc:Choice>
              <mc:Fallback>
                <p:oleObj name="Clip" r:id="rId7" imgW="7454900" imgH="226187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970088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3" name="Object 13">
            <a:extLst>
              <a:ext uri="{FF2B5EF4-FFF2-40B4-BE49-F238E27FC236}">
                <a16:creationId xmlns:a16="http://schemas.microsoft.com/office/drawing/2014/main" id="{F7C0357A-80CF-6D49-A1AE-0E3A86761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7600" y="21590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Clip" r:id="rId9" imgW="10693400" imgH="23012400" progId="MS_ClipArt_Gallery.2">
                  <p:embed/>
                </p:oleObj>
              </mc:Choice>
              <mc:Fallback>
                <p:oleObj name="Clip" r:id="rId9" imgW="10693400" imgH="230124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159000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5" name="Object 15">
            <a:extLst>
              <a:ext uri="{FF2B5EF4-FFF2-40B4-BE49-F238E27FC236}">
                <a16:creationId xmlns:a16="http://schemas.microsoft.com/office/drawing/2014/main" id="{F5D6B5CA-9318-A740-9908-3FA0F7A7A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75" y="1785938"/>
          <a:ext cx="3886200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1" name="Clip" r:id="rId11" imgW="22377400" imgH="22720300" progId="MS_ClipArt_Gallery.2">
                  <p:embed/>
                </p:oleObj>
              </mc:Choice>
              <mc:Fallback>
                <p:oleObj name="Clip" r:id="rId11" imgW="22377400" imgH="22720300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785938"/>
                        <a:ext cx="3886200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6" name="Rectangle 16">
            <a:extLst>
              <a:ext uri="{FF2B5EF4-FFF2-40B4-BE49-F238E27FC236}">
                <a16:creationId xmlns:a16="http://schemas.microsoft.com/office/drawing/2014/main" id="{A25734CA-5B4C-E84F-BC58-8067571B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597275"/>
            <a:ext cx="30861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Spitzenforscher</a:t>
            </a:r>
          </a:p>
        </p:txBody>
      </p:sp>
      <p:sp>
        <p:nvSpPr>
          <p:cNvPr id="199697" name="Rectangle 17">
            <a:extLst>
              <a:ext uri="{FF2B5EF4-FFF2-40B4-BE49-F238E27FC236}">
                <a16:creationId xmlns:a16="http://schemas.microsoft.com/office/drawing/2014/main" id="{C9E47848-A4BD-F64F-9A0C-75A0334C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740275"/>
            <a:ext cx="35433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Spitzenuniversität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6" grpId="0" animBg="1" autoUpdateAnimBg="0"/>
      <p:bldP spid="19969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BA516710-8D73-B24A-A20D-41CA3A1F8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48FE7-FA93-7545-B4E2-8641CC7CB091}" type="slidenum">
              <a:rPr lang="en-US" altLang="de-DE"/>
              <a:pPr/>
              <a:t>4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4D0482AD-7DCE-684F-A24E-E56C8FCE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3778" name="Line 2">
            <a:extLst>
              <a:ext uri="{FF2B5EF4-FFF2-40B4-BE49-F238E27FC236}">
                <a16:creationId xmlns:a16="http://schemas.microsoft.com/office/drawing/2014/main" id="{E6C6554E-D530-EB48-8326-D20CE7B2F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568AC722-D3A4-B74C-9484-EFD53832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2E8CE798-9461-A74A-98E0-DCEA5D8D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1" name="Text Box 5">
            <a:extLst>
              <a:ext uri="{FF2B5EF4-FFF2-40B4-BE49-F238E27FC236}">
                <a16:creationId xmlns:a16="http://schemas.microsoft.com/office/drawing/2014/main" id="{6056A915-5423-8B48-AD28-BDEFD9E4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2" name="Rectangle 6">
            <a:extLst>
              <a:ext uri="{FF2B5EF4-FFF2-40B4-BE49-F238E27FC236}">
                <a16:creationId xmlns:a16="http://schemas.microsoft.com/office/drawing/2014/main" id="{517C4738-BE1D-B840-B4F9-2122F814E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/>
              <a:t>autonom</a:t>
            </a:r>
          </a:p>
        </p:txBody>
      </p:sp>
      <p:graphicFrame>
        <p:nvGraphicFramePr>
          <p:cNvPr id="203783" name="Object 7">
            <a:extLst>
              <a:ext uri="{FF2B5EF4-FFF2-40B4-BE49-F238E27FC236}">
                <a16:creationId xmlns:a16="http://schemas.microsoft.com/office/drawing/2014/main" id="{3BA89D4E-9ADE-B640-BAF7-EC641ECC703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Rectangle 8">
            <a:extLst>
              <a:ext uri="{FF2B5EF4-FFF2-40B4-BE49-F238E27FC236}">
                <a16:creationId xmlns:a16="http://schemas.microsoft.com/office/drawing/2014/main" id="{60AFCFF7-BEE9-2F44-B1E9-875574C4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478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/>
              <a:t>Staat</a:t>
            </a:r>
          </a:p>
        </p:txBody>
      </p:sp>
      <p:sp>
        <p:nvSpPr>
          <p:cNvPr id="203785" name="Rectangle 9">
            <a:extLst>
              <a:ext uri="{FF2B5EF4-FFF2-40B4-BE49-F238E27FC236}">
                <a16:creationId xmlns:a16="http://schemas.microsoft.com/office/drawing/2014/main" id="{863E424F-7FCF-F84C-932C-CC8A3329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563813"/>
            <a:ext cx="2590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Korporation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1A440E0C-F44D-8542-BD58-0F54FE83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74015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Einzelwissenschaftler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8697545F-0D33-F545-996D-1410974F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892675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korporative vs. individuelle</a:t>
            </a:r>
          </a:p>
          <a:p>
            <a:pPr algn="ctr"/>
            <a:r>
              <a:rPr lang="de-DE" altLang="de-DE"/>
              <a:t>Autonomie</a:t>
            </a:r>
          </a:p>
        </p:txBody>
      </p:sp>
      <p:sp>
        <p:nvSpPr>
          <p:cNvPr id="203788" name="AutoShape 12">
            <a:extLst>
              <a:ext uri="{FF2B5EF4-FFF2-40B4-BE49-F238E27FC236}">
                <a16:creationId xmlns:a16="http://schemas.microsoft.com/office/drawing/2014/main" id="{5BE3326F-10B2-6841-A8C3-5BF5DD7E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89" name="AutoShape 13">
            <a:extLst>
              <a:ext uri="{FF2B5EF4-FFF2-40B4-BE49-F238E27FC236}">
                <a16:creationId xmlns:a16="http://schemas.microsoft.com/office/drawing/2014/main" id="{78965CD1-C373-6942-A7DF-94677176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90" name="AutoShape 14">
            <a:extLst>
              <a:ext uri="{FF2B5EF4-FFF2-40B4-BE49-F238E27FC236}">
                <a16:creationId xmlns:a16="http://schemas.microsoft.com/office/drawing/2014/main" id="{C2B2ADB6-841F-4446-8B23-D91031538334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91" name="AutoShape 15">
            <a:extLst>
              <a:ext uri="{FF2B5EF4-FFF2-40B4-BE49-F238E27FC236}">
                <a16:creationId xmlns:a16="http://schemas.microsoft.com/office/drawing/2014/main" id="{4E56CEED-78E4-5A4A-957B-96F39A44B36B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animBg="1" autoUpdateAnimBg="0"/>
      <p:bldP spid="203785" grpId="0" animBg="1" autoUpdateAnimBg="0"/>
      <p:bldP spid="203786" grpId="0" animBg="1" autoUpdateAnimBg="0"/>
      <p:bldP spid="2037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>
            <a:extLst>
              <a:ext uri="{FF2B5EF4-FFF2-40B4-BE49-F238E27FC236}">
                <a16:creationId xmlns:a16="http://schemas.microsoft.com/office/drawing/2014/main" id="{BC3E4667-AD3F-C148-A92C-D2C36960B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961D-FD48-FD43-A149-D6A52FD69CCF}" type="slidenum">
              <a:rPr lang="en-US" altLang="de-DE"/>
              <a:pPr/>
              <a:t>5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37FAAAFE-1DC1-1A49-95EE-DA5D7203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3058" name="Line 2">
            <a:extLst>
              <a:ext uri="{FF2B5EF4-FFF2-40B4-BE49-F238E27FC236}">
                <a16:creationId xmlns:a16="http://schemas.microsoft.com/office/drawing/2014/main" id="{828BD406-66CE-B24A-ABEF-D925E3A6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3F36ACF8-C5C2-8543-9ACF-6EF96B87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7ACF03D6-B006-8043-A50F-79E1097B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5">
            <a:extLst>
              <a:ext uri="{FF2B5EF4-FFF2-40B4-BE49-F238E27FC236}">
                <a16:creationId xmlns:a16="http://schemas.microsoft.com/office/drawing/2014/main" id="{812D9D34-98C7-0648-9FC7-80950EC8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36A3C3CE-AC8B-8E4C-BBC4-5C6C80A02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</a:t>
            </a:r>
          </a:p>
        </p:txBody>
      </p:sp>
      <p:graphicFrame>
        <p:nvGraphicFramePr>
          <p:cNvPr id="173066" name="Object 10">
            <a:extLst>
              <a:ext uri="{FF2B5EF4-FFF2-40B4-BE49-F238E27FC236}">
                <a16:creationId xmlns:a16="http://schemas.microsoft.com/office/drawing/2014/main" id="{A8200CA0-90E6-684E-B9C1-1EEEA8AC47C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93" name="Rectangle 37">
            <a:extLst>
              <a:ext uri="{FF2B5EF4-FFF2-40B4-BE49-F238E27FC236}">
                <a16:creationId xmlns:a16="http://schemas.microsoft.com/office/drawing/2014/main" id="{7FFBCD05-5AFF-DF4C-B8E3-9943BD11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47173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Ansprüche der Studenten</a:t>
            </a:r>
          </a:p>
        </p:txBody>
      </p:sp>
      <p:sp>
        <p:nvSpPr>
          <p:cNvPr id="173094" name="Rectangle 38">
            <a:extLst>
              <a:ext uri="{FF2B5EF4-FFF2-40B4-BE49-F238E27FC236}">
                <a16:creationId xmlns:a16="http://schemas.microsoft.com/office/drawing/2014/main" id="{E2C3BE1B-46DF-7948-9AC2-136071111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55758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weltweiter Bildungsmarkt</a:t>
            </a:r>
          </a:p>
        </p:txBody>
      </p:sp>
      <p:sp>
        <p:nvSpPr>
          <p:cNvPr id="173095" name="Rectangle 39">
            <a:extLst>
              <a:ext uri="{FF2B5EF4-FFF2-40B4-BE49-F238E27FC236}">
                <a16:creationId xmlns:a16="http://schemas.microsoft.com/office/drawing/2014/main" id="{B990AFD1-80BF-1C41-B48F-6EAAF2D4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464343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individuelle Massenlehre</a:t>
            </a:r>
          </a:p>
        </p:txBody>
      </p:sp>
      <p:sp>
        <p:nvSpPr>
          <p:cNvPr id="173096" name="Rectangle 40">
            <a:extLst>
              <a:ext uri="{FF2B5EF4-FFF2-40B4-BE49-F238E27FC236}">
                <a16:creationId xmlns:a16="http://schemas.microsoft.com/office/drawing/2014/main" id="{3444B254-9B62-CA40-86EC-E716F720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730875"/>
            <a:ext cx="5757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lebenslanges Lernen</a:t>
            </a:r>
            <a:endParaRPr lang="de-DE" altLang="de-DE" sz="3600">
              <a:solidFill>
                <a:schemeClr val="tx1"/>
              </a:solidFill>
            </a:endParaRPr>
          </a:p>
        </p:txBody>
      </p:sp>
      <p:sp>
        <p:nvSpPr>
          <p:cNvPr id="173097" name="Text Box 41">
            <a:extLst>
              <a:ext uri="{FF2B5EF4-FFF2-40B4-BE49-F238E27FC236}">
                <a16:creationId xmlns:a16="http://schemas.microsoft.com/office/drawing/2014/main" id="{383AA822-75D2-5D45-8D8E-6D5DBE6F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98" name="Text Box 42">
            <a:extLst>
              <a:ext uri="{FF2B5EF4-FFF2-40B4-BE49-F238E27FC236}">
                <a16:creationId xmlns:a16="http://schemas.microsoft.com/office/drawing/2014/main" id="{4CB27462-E0E5-C840-8C6A-A0E63D21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68033F29-126E-F247-929A-198EE0D4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100" name="Text Box 44">
            <a:extLst>
              <a:ext uri="{FF2B5EF4-FFF2-40B4-BE49-F238E27FC236}">
                <a16:creationId xmlns:a16="http://schemas.microsoft.com/office/drawing/2014/main" id="{0577B15E-206D-E04D-B477-81511346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101" name="Rectangle 45">
            <a:extLst>
              <a:ext uri="{FF2B5EF4-FFF2-40B4-BE49-F238E27FC236}">
                <a16:creationId xmlns:a16="http://schemas.microsoft.com/office/drawing/2014/main" id="{51E9F10B-564C-9742-8C35-E5C53BB7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/>
              <a:t>alma mater virtualis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3" grpId="0" animBg="1" autoUpdateAnimBg="0"/>
      <p:bldP spid="173094" grpId="0" animBg="1" autoUpdateAnimBg="0"/>
      <p:bldP spid="173095" grpId="0" animBg="1" autoUpdateAnimBg="0"/>
      <p:bldP spid="173096" grpId="0" animBg="1" autoUpdateAnimBg="0"/>
      <p:bldP spid="173097" grpId="0" autoUpdateAnimBg="0"/>
      <p:bldP spid="173098" grpId="0" autoUpdateAnimBg="0"/>
      <p:bldP spid="173099" grpId="0" autoUpdateAnimBg="0"/>
      <p:bldP spid="173100" grpId="0" autoUpdateAnimBg="0"/>
      <p:bldP spid="17310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409A4B2B-897F-474D-9156-E4C0989CA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292A-4001-3146-AB8B-F0F5F7D0A090}" type="slidenum">
              <a:rPr lang="en-US" altLang="de-DE"/>
              <a:pPr/>
              <a:t>6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4D052845-FFF0-B642-8C01-DA3B0EE9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6066" name="Line 2">
            <a:extLst>
              <a:ext uri="{FF2B5EF4-FFF2-40B4-BE49-F238E27FC236}">
                <a16:creationId xmlns:a16="http://schemas.microsoft.com/office/drawing/2014/main" id="{1F821330-976A-DA42-AC92-8DE7C277B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067" name="Text Box 3">
            <a:extLst>
              <a:ext uri="{FF2B5EF4-FFF2-40B4-BE49-F238E27FC236}">
                <a16:creationId xmlns:a16="http://schemas.microsoft.com/office/drawing/2014/main" id="{FC0EF0F6-F573-9E45-B303-EA21016F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6068" name="Picture 4">
            <a:extLst>
              <a:ext uri="{FF2B5EF4-FFF2-40B4-BE49-F238E27FC236}">
                <a16:creationId xmlns:a16="http://schemas.microsoft.com/office/drawing/2014/main" id="{A4BBFC37-D1DA-8341-8866-F73467AB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>
            <a:extLst>
              <a:ext uri="{FF2B5EF4-FFF2-40B4-BE49-F238E27FC236}">
                <a16:creationId xmlns:a16="http://schemas.microsoft.com/office/drawing/2014/main" id="{4D46BF05-E50E-414D-B6B2-C38D4451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0" name="Rectangle 6">
            <a:extLst>
              <a:ext uri="{FF2B5EF4-FFF2-40B4-BE49-F238E27FC236}">
                <a16:creationId xmlns:a16="http://schemas.microsoft.com/office/drawing/2014/main" id="{E707A97C-9CB6-5241-8F91-77952F75B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</a:t>
            </a:r>
          </a:p>
        </p:txBody>
      </p:sp>
      <p:graphicFrame>
        <p:nvGraphicFramePr>
          <p:cNvPr id="216071" name="Object 7">
            <a:extLst>
              <a:ext uri="{FF2B5EF4-FFF2-40B4-BE49-F238E27FC236}">
                <a16:creationId xmlns:a16="http://schemas.microsoft.com/office/drawing/2014/main" id="{32B1A59D-AD2C-4945-A42F-434FC774973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Rectangle 8">
            <a:extLst>
              <a:ext uri="{FF2B5EF4-FFF2-40B4-BE49-F238E27FC236}">
                <a16:creationId xmlns:a16="http://schemas.microsoft.com/office/drawing/2014/main" id="{7BACB98F-F504-904A-B521-5884DBB6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3" name="Rectangle 9">
            <a:extLst>
              <a:ext uri="{FF2B5EF4-FFF2-40B4-BE49-F238E27FC236}">
                <a16:creationId xmlns:a16="http://schemas.microsoft.com/office/drawing/2014/main" id="{62A88EFC-1193-6F4D-A635-B9508ECE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4" name="Rectangle 10">
            <a:extLst>
              <a:ext uri="{FF2B5EF4-FFF2-40B4-BE49-F238E27FC236}">
                <a16:creationId xmlns:a16="http://schemas.microsoft.com/office/drawing/2014/main" id="{73523D48-8929-8A4E-8DEA-BAFD58E1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5" name="Rectangle 11">
            <a:extLst>
              <a:ext uri="{FF2B5EF4-FFF2-40B4-BE49-F238E27FC236}">
                <a16:creationId xmlns:a16="http://schemas.microsoft.com/office/drawing/2014/main" id="{2A7B034F-6D8E-E64E-AA19-36CDAFB8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6" name="Rectangle 12">
            <a:extLst>
              <a:ext uri="{FF2B5EF4-FFF2-40B4-BE49-F238E27FC236}">
                <a16:creationId xmlns:a16="http://schemas.microsoft.com/office/drawing/2014/main" id="{388B986C-6165-A147-A9EA-F1C71E98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7" name="Rectangle 13">
            <a:extLst>
              <a:ext uri="{FF2B5EF4-FFF2-40B4-BE49-F238E27FC236}">
                <a16:creationId xmlns:a16="http://schemas.microsoft.com/office/drawing/2014/main" id="{0F65EFCA-79D6-EB4E-952C-C6F26981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E8001E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36600" prstMaterial="legacyWireframe">
            <a:bevelT w="13500" h="13500" prst="angle"/>
            <a:bevelB w="13500" h="13500" prst="angle"/>
            <a:extrusionClr>
              <a:srgbClr val="E8001E"/>
            </a:extrusionClr>
            <a:contourClr>
              <a:srgbClr val="E8001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8" name="Rectangle 14">
            <a:extLst>
              <a:ext uri="{FF2B5EF4-FFF2-40B4-BE49-F238E27FC236}">
                <a16:creationId xmlns:a16="http://schemas.microsoft.com/office/drawing/2014/main" id="{D802565B-BFF8-7A4F-8214-19ED7B79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9" name="Rectangle 15">
            <a:extLst>
              <a:ext uri="{FF2B5EF4-FFF2-40B4-BE49-F238E27FC236}">
                <a16:creationId xmlns:a16="http://schemas.microsoft.com/office/drawing/2014/main" id="{65C988BA-A02B-3A40-B158-5D9FA74B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80" name="Text Box 16">
            <a:extLst>
              <a:ext uri="{FF2B5EF4-FFF2-40B4-BE49-F238E27FC236}">
                <a16:creationId xmlns:a16="http://schemas.microsoft.com/office/drawing/2014/main" id="{BB298A38-90F4-2740-A355-CD0FD5D6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216081" name="Text Box 17">
            <a:extLst>
              <a:ext uri="{FF2B5EF4-FFF2-40B4-BE49-F238E27FC236}">
                <a16:creationId xmlns:a16="http://schemas.microsoft.com/office/drawing/2014/main" id="{BC1D837E-3756-EF4C-97C8-3F13C8D71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216082" name="Text Box 18">
            <a:extLst>
              <a:ext uri="{FF2B5EF4-FFF2-40B4-BE49-F238E27FC236}">
                <a16:creationId xmlns:a16="http://schemas.microsoft.com/office/drawing/2014/main" id="{F3E412C9-9A87-1C43-B763-89A8DA9F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216083" name="Text Box 19">
            <a:extLst>
              <a:ext uri="{FF2B5EF4-FFF2-40B4-BE49-F238E27FC236}">
                <a16:creationId xmlns:a16="http://schemas.microsoft.com/office/drawing/2014/main" id="{E8359754-5676-0046-9283-D9DFF002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FB30A1E6-9A57-1B44-830B-D8A333A3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A41DF198-22D2-CD43-9D46-78F92B5B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A80AF8F2-D441-4E49-9F7F-10DF66FF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BF989940-E3BF-4C45-B7C4-532B58BC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216088" name="Text Box 24">
            <a:extLst>
              <a:ext uri="{FF2B5EF4-FFF2-40B4-BE49-F238E27FC236}">
                <a16:creationId xmlns:a16="http://schemas.microsoft.com/office/drawing/2014/main" id="{2E1A23A0-C275-F449-BD7B-D44C6C8B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0" grpId="0" animBg="1" autoUpdateAnimBg="0"/>
      <p:bldP spid="216081" grpId="0" animBg="1" autoUpdateAnimBg="0"/>
      <p:bldP spid="216082" grpId="0" animBg="1" autoUpdateAnimBg="0"/>
      <p:bldP spid="216083" grpId="0" animBg="1" autoUpdateAnimBg="0"/>
      <p:bldP spid="216084" grpId="0" animBg="1" autoUpdateAnimBg="0"/>
      <p:bldP spid="216085" grpId="0" animBg="1" autoUpdateAnimBg="0"/>
      <p:bldP spid="216086" grpId="0" animBg="1" autoUpdateAnimBg="0"/>
      <p:bldP spid="216087" grpId="0" animBg="1" autoUpdateAnimBg="0"/>
      <p:bldP spid="21608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9CD5C493-6E32-934C-9A56-028B77CBF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2830-6943-0140-AB57-FB5A2F7E243F}" type="slidenum">
              <a:rPr lang="en-US" altLang="de-DE"/>
              <a:pPr/>
              <a:t>7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2951E7B6-74C4-B644-AA1B-B852EE4E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9442" name="Line 2">
            <a:extLst>
              <a:ext uri="{FF2B5EF4-FFF2-40B4-BE49-F238E27FC236}">
                <a16:creationId xmlns:a16="http://schemas.microsoft.com/office/drawing/2014/main" id="{97DC6D53-9BE3-E146-B401-314899BCE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EEF75FD0-084F-2542-BDBE-D1077610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9444" name="Picture 4">
            <a:extLst>
              <a:ext uri="{FF2B5EF4-FFF2-40B4-BE49-F238E27FC236}">
                <a16:creationId xmlns:a16="http://schemas.microsoft.com/office/drawing/2014/main" id="{7EA2E5B1-F710-8B40-9126-329BF182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5" name="Text Box 5">
            <a:extLst>
              <a:ext uri="{FF2B5EF4-FFF2-40B4-BE49-F238E27FC236}">
                <a16:creationId xmlns:a16="http://schemas.microsoft.com/office/drawing/2014/main" id="{7B98EA04-7FDA-B149-BB61-95A831D6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47251F96-AB86-864A-BD74-073AFC437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präsent</a:t>
            </a:r>
          </a:p>
        </p:txBody>
      </p:sp>
      <p:graphicFrame>
        <p:nvGraphicFramePr>
          <p:cNvPr id="189447" name="Object 7">
            <a:extLst>
              <a:ext uri="{FF2B5EF4-FFF2-40B4-BE49-F238E27FC236}">
                <a16:creationId xmlns:a16="http://schemas.microsoft.com/office/drawing/2014/main" id="{D1054406-3A08-414F-A9EC-0704E0BC11C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8">
            <a:extLst>
              <a:ext uri="{FF2B5EF4-FFF2-40B4-BE49-F238E27FC236}">
                <a16:creationId xmlns:a16="http://schemas.microsoft.com/office/drawing/2014/main" id="{900C00ED-EC2A-7E49-9D9A-5178BF4F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49" name="Rectangle 9">
            <a:extLst>
              <a:ext uri="{FF2B5EF4-FFF2-40B4-BE49-F238E27FC236}">
                <a16:creationId xmlns:a16="http://schemas.microsoft.com/office/drawing/2014/main" id="{E15BF5D4-7B3E-2347-9451-3178390EF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0" name="Rectangle 10">
            <a:extLst>
              <a:ext uri="{FF2B5EF4-FFF2-40B4-BE49-F238E27FC236}">
                <a16:creationId xmlns:a16="http://schemas.microsoft.com/office/drawing/2014/main" id="{7D3BE75B-FE37-FB4C-90F1-423DCF9CF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1" name="Rectangle 11">
            <a:extLst>
              <a:ext uri="{FF2B5EF4-FFF2-40B4-BE49-F238E27FC236}">
                <a16:creationId xmlns:a16="http://schemas.microsoft.com/office/drawing/2014/main" id="{837AC2BF-C3E6-254D-851D-9737B675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2" name="Rectangle 12">
            <a:extLst>
              <a:ext uri="{FF2B5EF4-FFF2-40B4-BE49-F238E27FC236}">
                <a16:creationId xmlns:a16="http://schemas.microsoft.com/office/drawing/2014/main" id="{A49CD47B-C9CC-A44E-A0F3-46224220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3" name="Rectangle 13">
            <a:extLst>
              <a:ext uri="{FF2B5EF4-FFF2-40B4-BE49-F238E27FC236}">
                <a16:creationId xmlns:a16="http://schemas.microsoft.com/office/drawing/2014/main" id="{8AC9033C-7873-5B4C-BE89-55D7BC15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366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4" name="Rectangle 14">
            <a:extLst>
              <a:ext uri="{FF2B5EF4-FFF2-40B4-BE49-F238E27FC236}">
                <a16:creationId xmlns:a16="http://schemas.microsoft.com/office/drawing/2014/main" id="{01FB0423-62ED-5E44-888A-B3D70C160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5" name="Rectangle 15">
            <a:extLst>
              <a:ext uri="{FF2B5EF4-FFF2-40B4-BE49-F238E27FC236}">
                <a16:creationId xmlns:a16="http://schemas.microsoft.com/office/drawing/2014/main" id="{EEAE0C64-03C8-964C-A6B1-5A5628EB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E3DF1FB7-6E10-224E-B323-F7A26000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F31CE5F7-BD31-4D46-942A-1735ACB4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189458" name="Text Box 18">
            <a:extLst>
              <a:ext uri="{FF2B5EF4-FFF2-40B4-BE49-F238E27FC236}">
                <a16:creationId xmlns:a16="http://schemas.microsoft.com/office/drawing/2014/main" id="{2C0E07E9-216B-1A4F-9918-2C66ED1A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352E423D-2E54-E642-AB5E-69A0FA16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D8589603-E8DC-944A-B612-6B2E8C6E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189461" name="Text Box 21">
            <a:extLst>
              <a:ext uri="{FF2B5EF4-FFF2-40B4-BE49-F238E27FC236}">
                <a16:creationId xmlns:a16="http://schemas.microsoft.com/office/drawing/2014/main" id="{A0A4336F-0878-D445-95CD-AE3C636FD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08E3C3D0-A2A9-854F-A663-C79FBE9D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896F7142-5ADC-E14C-9CA5-77926E21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189464" name="Text Box 24">
            <a:extLst>
              <a:ext uri="{FF2B5EF4-FFF2-40B4-BE49-F238E27FC236}">
                <a16:creationId xmlns:a16="http://schemas.microsoft.com/office/drawing/2014/main" id="{0C92AAE9-9D10-7944-AE98-39FF30B6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1A71C5BA-B9B5-AE40-9FFD-5B0EF0FDC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A256-1A52-0D4B-996F-738698D8BC00}" type="slidenum">
              <a:rPr lang="en-US" altLang="de-DE"/>
              <a:pPr/>
              <a:t>8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2880D14D-1314-0044-A42A-91E433BF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1490" name="Line 2">
            <a:extLst>
              <a:ext uri="{FF2B5EF4-FFF2-40B4-BE49-F238E27FC236}">
                <a16:creationId xmlns:a16="http://schemas.microsoft.com/office/drawing/2014/main" id="{6E24E731-A41A-3C42-97B0-05E6E21B5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1" name="Text Box 3">
            <a:extLst>
              <a:ext uri="{FF2B5EF4-FFF2-40B4-BE49-F238E27FC236}">
                <a16:creationId xmlns:a16="http://schemas.microsoft.com/office/drawing/2014/main" id="{3AFF1AD7-0F04-EA40-8E74-604FD273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1492" name="Picture 4">
            <a:extLst>
              <a:ext uri="{FF2B5EF4-FFF2-40B4-BE49-F238E27FC236}">
                <a16:creationId xmlns:a16="http://schemas.microsoft.com/office/drawing/2014/main" id="{C86BFB66-0FD4-C54E-8180-DE2B508B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Text Box 5">
            <a:extLst>
              <a:ext uri="{FF2B5EF4-FFF2-40B4-BE49-F238E27FC236}">
                <a16:creationId xmlns:a16="http://schemas.microsoft.com/office/drawing/2014/main" id="{7D0B2F6C-0E57-5644-A9BD-D871275FC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4" name="Rectangle 6">
            <a:extLst>
              <a:ext uri="{FF2B5EF4-FFF2-40B4-BE49-F238E27FC236}">
                <a16:creationId xmlns:a16="http://schemas.microsoft.com/office/drawing/2014/main" id="{391B80F1-CBCC-1344-BBE6-809921EC3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fern</a:t>
            </a:r>
          </a:p>
        </p:txBody>
      </p:sp>
      <p:graphicFrame>
        <p:nvGraphicFramePr>
          <p:cNvPr id="191495" name="Object 7">
            <a:extLst>
              <a:ext uri="{FF2B5EF4-FFF2-40B4-BE49-F238E27FC236}">
                <a16:creationId xmlns:a16="http://schemas.microsoft.com/office/drawing/2014/main" id="{2EC8F80B-133D-324C-AC10-54A356B18D4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6" name="Rectangle 8">
            <a:extLst>
              <a:ext uri="{FF2B5EF4-FFF2-40B4-BE49-F238E27FC236}">
                <a16:creationId xmlns:a16="http://schemas.microsoft.com/office/drawing/2014/main" id="{5AFD443C-0335-8147-8B7F-6FF939F3F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3D4FF2F8-ED5B-FE41-8D40-344A48FF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8" name="Rectangle 10">
            <a:extLst>
              <a:ext uri="{FF2B5EF4-FFF2-40B4-BE49-F238E27FC236}">
                <a16:creationId xmlns:a16="http://schemas.microsoft.com/office/drawing/2014/main" id="{E7612ED7-015F-1A45-A07A-F13B6F77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9" name="Rectangle 11">
            <a:extLst>
              <a:ext uri="{FF2B5EF4-FFF2-40B4-BE49-F238E27FC236}">
                <a16:creationId xmlns:a16="http://schemas.microsoft.com/office/drawing/2014/main" id="{EE97C74E-F537-024A-BF75-CF98A798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de-DE" altLang="de-DE"/>
          </a:p>
        </p:txBody>
      </p:sp>
      <p:sp>
        <p:nvSpPr>
          <p:cNvPr id="191500" name="Rectangle 12">
            <a:extLst>
              <a:ext uri="{FF2B5EF4-FFF2-40B4-BE49-F238E27FC236}">
                <a16:creationId xmlns:a16="http://schemas.microsoft.com/office/drawing/2014/main" id="{39370A81-C455-584B-9EF8-70CD164C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1" name="Rectangle 13">
            <a:extLst>
              <a:ext uri="{FF2B5EF4-FFF2-40B4-BE49-F238E27FC236}">
                <a16:creationId xmlns:a16="http://schemas.microsoft.com/office/drawing/2014/main" id="{4586F866-9D58-E248-B617-49628745F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E8001E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36600" prstMaterial="legacyWireframe">
            <a:bevelT w="13500" h="13500" prst="angle"/>
            <a:bevelB w="13500" h="13500" prst="angle"/>
            <a:extrusionClr>
              <a:srgbClr val="E8001E"/>
            </a:extrusionClr>
            <a:contourClr>
              <a:srgbClr val="E8001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2" name="Rectangle 14">
            <a:extLst>
              <a:ext uri="{FF2B5EF4-FFF2-40B4-BE49-F238E27FC236}">
                <a16:creationId xmlns:a16="http://schemas.microsoft.com/office/drawing/2014/main" id="{4AFE46F6-F27B-5345-8469-DE950622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3" name="Rectangle 15">
            <a:extLst>
              <a:ext uri="{FF2B5EF4-FFF2-40B4-BE49-F238E27FC236}">
                <a16:creationId xmlns:a16="http://schemas.microsoft.com/office/drawing/2014/main" id="{23A507A7-62AC-F54A-9E51-5B69E360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4" name="Text Box 16">
            <a:extLst>
              <a:ext uri="{FF2B5EF4-FFF2-40B4-BE49-F238E27FC236}">
                <a16:creationId xmlns:a16="http://schemas.microsoft.com/office/drawing/2014/main" id="{635062DA-60B1-6F4E-8A22-AB22B1FA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D1A84B66-D423-E648-BC79-1ED7BE20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191506" name="Text Box 18">
            <a:extLst>
              <a:ext uri="{FF2B5EF4-FFF2-40B4-BE49-F238E27FC236}">
                <a16:creationId xmlns:a16="http://schemas.microsoft.com/office/drawing/2014/main" id="{C8D4D755-3050-5C49-83B0-79FCA5CFE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191507" name="Text Box 19">
            <a:extLst>
              <a:ext uri="{FF2B5EF4-FFF2-40B4-BE49-F238E27FC236}">
                <a16:creationId xmlns:a16="http://schemas.microsoft.com/office/drawing/2014/main" id="{DDADEFBA-D33A-184C-A6C1-4CF0C442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191508" name="Text Box 20">
            <a:extLst>
              <a:ext uri="{FF2B5EF4-FFF2-40B4-BE49-F238E27FC236}">
                <a16:creationId xmlns:a16="http://schemas.microsoft.com/office/drawing/2014/main" id="{587C384A-4ED6-584D-AADB-F5B13B84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191509" name="Text Box 21">
            <a:extLst>
              <a:ext uri="{FF2B5EF4-FFF2-40B4-BE49-F238E27FC236}">
                <a16:creationId xmlns:a16="http://schemas.microsoft.com/office/drawing/2014/main" id="{3C53B60B-B0A9-C24D-B2D6-BC3A57BB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191510" name="Text Box 22">
            <a:extLst>
              <a:ext uri="{FF2B5EF4-FFF2-40B4-BE49-F238E27FC236}">
                <a16:creationId xmlns:a16="http://schemas.microsoft.com/office/drawing/2014/main" id="{70F5FE71-88CD-3F4E-9959-08C876A8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191511" name="Text Box 23">
            <a:extLst>
              <a:ext uri="{FF2B5EF4-FFF2-40B4-BE49-F238E27FC236}">
                <a16:creationId xmlns:a16="http://schemas.microsoft.com/office/drawing/2014/main" id="{CA8FC996-0C90-FB41-9A9F-C2A7218E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191512" name="Text Box 24">
            <a:extLst>
              <a:ext uri="{FF2B5EF4-FFF2-40B4-BE49-F238E27FC236}">
                <a16:creationId xmlns:a16="http://schemas.microsoft.com/office/drawing/2014/main" id="{4D0A9639-A67C-5542-AD6E-E1DDBFC9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2624A48F-55C1-704D-814A-443BCAE71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F32-D658-4E43-A4CC-469AC4FB8808}" type="slidenum">
              <a:rPr lang="en-US" altLang="de-DE"/>
              <a:pPr/>
              <a:t>9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03E4E687-C073-B347-92ED-7327776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8114" name="Line 2">
            <a:extLst>
              <a:ext uri="{FF2B5EF4-FFF2-40B4-BE49-F238E27FC236}">
                <a16:creationId xmlns:a16="http://schemas.microsoft.com/office/drawing/2014/main" id="{442D56BC-76E5-8D4E-877E-56AD6C00D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115" name="Text Box 3">
            <a:extLst>
              <a:ext uri="{FF2B5EF4-FFF2-40B4-BE49-F238E27FC236}">
                <a16:creationId xmlns:a16="http://schemas.microsoft.com/office/drawing/2014/main" id="{08120A13-A2F0-C845-9798-F08C26F9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8116" name="Picture 4">
            <a:extLst>
              <a:ext uri="{FF2B5EF4-FFF2-40B4-BE49-F238E27FC236}">
                <a16:creationId xmlns:a16="http://schemas.microsoft.com/office/drawing/2014/main" id="{DD072678-0107-0145-A6FF-10725553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7" name="Text Box 5">
            <a:extLst>
              <a:ext uri="{FF2B5EF4-FFF2-40B4-BE49-F238E27FC236}">
                <a16:creationId xmlns:a16="http://schemas.microsoft.com/office/drawing/2014/main" id="{34C4124E-20C8-2248-8DE4-8CC5441B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8118" name="Rectangle 6">
            <a:extLst>
              <a:ext uri="{FF2B5EF4-FFF2-40B4-BE49-F238E27FC236}">
                <a16:creationId xmlns:a16="http://schemas.microsoft.com/office/drawing/2014/main" id="{83E533BE-7B7D-D144-9831-40F897A61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D</a:t>
            </a:r>
          </a:p>
        </p:txBody>
      </p:sp>
      <p:graphicFrame>
        <p:nvGraphicFramePr>
          <p:cNvPr id="218119" name="Object 7">
            <a:extLst>
              <a:ext uri="{FF2B5EF4-FFF2-40B4-BE49-F238E27FC236}">
                <a16:creationId xmlns:a16="http://schemas.microsoft.com/office/drawing/2014/main" id="{629D859E-920A-2047-AB0E-B9575017192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20" name="Rectangle 8">
            <a:extLst>
              <a:ext uri="{FF2B5EF4-FFF2-40B4-BE49-F238E27FC236}">
                <a16:creationId xmlns:a16="http://schemas.microsoft.com/office/drawing/2014/main" id="{E3903A85-1DBA-5748-AA92-E1443336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Pilotprojekte Spitze</a:t>
            </a:r>
          </a:p>
        </p:txBody>
      </p:sp>
      <p:sp>
        <p:nvSpPr>
          <p:cNvPr id="218121" name="Rectangle 9">
            <a:extLst>
              <a:ext uri="{FF2B5EF4-FFF2-40B4-BE49-F238E27FC236}">
                <a16:creationId xmlns:a16="http://schemas.microsoft.com/office/drawing/2014/main" id="{B5588D71-D828-C141-A4C7-955FC0B9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57575"/>
            <a:ext cx="67818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mehr Forschung als Lehre</a:t>
            </a:r>
          </a:p>
        </p:txBody>
      </p:sp>
      <p:sp>
        <p:nvSpPr>
          <p:cNvPr id="218122" name="Rectangle 10">
            <a:extLst>
              <a:ext uri="{FF2B5EF4-FFF2-40B4-BE49-F238E27FC236}">
                <a16:creationId xmlns:a16="http://schemas.microsoft.com/office/drawing/2014/main" id="{F045102A-2617-EA43-9D67-86486702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594225"/>
            <a:ext cx="67818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Vermarktung hilflos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animBg="1" autoUpdateAnimBg="0"/>
      <p:bldP spid="218121" grpId="0" animBg="1" autoUpdateAnimBg="0"/>
      <p:bldP spid="218122" grpId="0" animBg="1" autoUpdateAnimBg="0"/>
    </p:bldLst>
  </p:timing>
</p:sld>
</file>

<file path=ppt/theme/theme1.xml><?xml version="1.0" encoding="utf-8"?>
<a:theme xmlns:a="http://schemas.openxmlformats.org/drawingml/2006/main" name="Leere Präsentation.pot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>
          <a:outerShdw dist="17961" dir="2700000" algn="ctr" rotWithShape="0">
            <a:schemeClr val="accent2">
              <a:gamma/>
              <a:shade val="60000"/>
              <a:invGamma/>
            </a:scheme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>
          <a:outerShdw dist="17961" dir="2700000" algn="ctr" rotWithShape="0">
            <a:schemeClr val="accent2">
              <a:gamma/>
              <a:shade val="60000"/>
              <a:invGamma/>
            </a:scheme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C:\Dokumente\Vorlagen\Leere Präsentation.pot</Template>
  <TotalTime>0</TotalTime>
  <Words>1055</Words>
  <Application>Microsoft Macintosh PowerPoint</Application>
  <PresentationFormat>Bildschirmpräsentation (4:3)</PresentationFormat>
  <Paragraphs>331</Paragraphs>
  <Slides>24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Leere Präsentation.pot</vt:lpstr>
      <vt:lpstr>Microsoft Clip Gallery</vt:lpstr>
      <vt:lpstr>Bitmap</vt:lpstr>
      <vt:lpstr>Microsoft Word-Dokument</vt:lpstr>
      <vt:lpstr>PowerPoint-Präsentation</vt:lpstr>
      <vt:lpstr>Was ist Spitze ... ?</vt:lpstr>
      <vt:lpstr>autonom</vt:lpstr>
      <vt:lpstr>autonom</vt:lpstr>
      <vt:lpstr>virtuell</vt:lpstr>
      <vt:lpstr>virtuell</vt:lpstr>
      <vt:lpstr>virtuell - präsent</vt:lpstr>
      <vt:lpstr>virtuell - fern</vt:lpstr>
      <vt:lpstr>virtuell - D</vt:lpstr>
      <vt:lpstr>wirtschaftlich</vt:lpstr>
      <vt:lpstr>international</vt:lpstr>
      <vt:lpstr>wettbewerbsfähig</vt:lpstr>
      <vt:lpstr>wettbewerbsfähig</vt:lpstr>
      <vt:lpstr>wettbewerbsfähig</vt:lpstr>
      <vt:lpstr>wettbewerbsfähig</vt:lpstr>
      <vt:lpstr>profiliert</vt:lpstr>
      <vt:lpstr>profiliert</vt:lpstr>
      <vt:lpstr>wissenschaftlich</vt:lpstr>
      <vt:lpstr>wissenschaftlich</vt:lpstr>
      <vt:lpstr>bisher</vt:lpstr>
      <vt:lpstr>wissenschaftlich</vt:lpstr>
      <vt:lpstr>Spitze in Deutschland</vt:lpstr>
      <vt:lpstr>Spitze in Deutschland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Susanne Dopheide</dc:creator>
  <cp:lastModifiedBy>Detlef Müller-Böling</cp:lastModifiedBy>
  <cp:revision>88</cp:revision>
  <cp:lastPrinted>2000-12-06T13:19:46Z</cp:lastPrinted>
  <dcterms:created xsi:type="dcterms:W3CDTF">2000-11-22T10:56:54Z</dcterms:created>
  <dcterms:modified xsi:type="dcterms:W3CDTF">2022-02-22T11:04:28Z</dcterms:modified>
</cp:coreProperties>
</file>