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7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6" r:id="rId12"/>
    <p:sldId id="258" r:id="rId13"/>
    <p:sldId id="259" r:id="rId14"/>
    <p:sldId id="260" r:id="rId15"/>
    <p:sldId id="261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94" y="-72"/>
      </p:cViewPr>
      <p:guideLst>
        <p:guide orient="horz" pos="2160"/>
        <p:guide pos="2880"/>
      </p:guideLst>
    </p:cSldViewPr>
  </p:slide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3333403-3781-A241-93FC-21398F68F2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B5AED51-ED4D-1D43-9F98-810B0BAF5D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0D32B0EB-E7A4-054E-81A5-CE61A74E6C9E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5BBC346-9C31-0E4A-B9E0-AE2AADD2F69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Textformatierung des Masters zu bearbeiten.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E5A5E966-00DC-2C44-9C89-B79701131EB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9D79C78-5443-0047-974D-03939E109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8C72A29-E545-4941-9E0E-4EC9CC90834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3E6EEB-39AC-8E44-AE1D-097B38DEC9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566495-5339-964C-9119-471FEC57BBB9}" type="slidenum">
              <a:rPr lang="de-DE" altLang="de-DE"/>
              <a:pPr/>
              <a:t>2</a:t>
            </a:fld>
            <a:endParaRPr lang="de-DE" altLang="de-DE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8562EF16-095A-2E4F-8357-87666D534E8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71DE414-0E8C-224E-B60E-843FDA4E2A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  <a:p>
            <a:r>
              <a:rPr lang="de-DE" altLang="de-DE"/>
              <a:t>1. Fächer zeigen Maschinenbau einsteigen</a:t>
            </a:r>
          </a:p>
          <a:p>
            <a:endParaRPr lang="de-DE" altLang="de-DE"/>
          </a:p>
          <a:p>
            <a:r>
              <a:rPr lang="de-DE" altLang="de-DE"/>
              <a:t>2. Anhand von Bremen die 30 Indikatoren zeigen</a:t>
            </a:r>
          </a:p>
          <a:p>
            <a:endParaRPr lang="de-DE" altLang="de-DE"/>
          </a:p>
          <a:p>
            <a:r>
              <a:rPr lang="de-DE" altLang="de-DE"/>
              <a:t>3. Hitliste aufrufen</a:t>
            </a:r>
          </a:p>
          <a:p>
            <a:endParaRPr lang="de-DE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0D8A8F1-E9DF-9345-A7E1-B558F22283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82E744-C307-194A-8BDB-6C1190B9417F}" type="slidenum">
              <a:rPr lang="de-DE" altLang="de-DE"/>
              <a:pPr/>
              <a:t>3</a:t>
            </a:fld>
            <a:endParaRPr lang="de-DE" altLang="de-DE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BEEA1CC-2F0D-DC47-BB19-50E94FAA60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DC9D8AF-35DF-824B-83B8-011823E7B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BC3201-BCCB-9049-92E5-3D810E49EA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A188B4-2349-EA41-9060-946E7F300CD5}" type="slidenum">
              <a:rPr lang="de-DE" altLang="de-DE"/>
              <a:pPr/>
              <a:t>4</a:t>
            </a:fld>
            <a:endParaRPr lang="de-DE" altLang="de-DE"/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7ACF1F8E-C30D-CE45-BD49-0C34670D562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B12AEDE-9774-D145-BC2B-E7A822C36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265240-BBDD-E140-B2DC-86F3F2DFB8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C0541E-B09D-8E45-800E-6FA6C9681F95}" type="slidenum">
              <a:rPr lang="de-DE" altLang="de-DE"/>
              <a:pPr/>
              <a:t>8</a:t>
            </a:fld>
            <a:endParaRPr lang="de-DE" altLang="de-DE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81C8835C-37CD-B443-89D3-74341DDF476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671DA38-3233-234E-B0E5-20AD0165EE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DB5343-E684-CF40-80FE-DA7DA1B9BD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D1CC4-3222-5B45-BA8E-8E237D2C9F11}" type="slidenum">
              <a:rPr lang="de-DE" altLang="de-DE"/>
              <a:pPr/>
              <a:t>9</a:t>
            </a:fld>
            <a:endParaRPr lang="de-DE" altLang="de-DE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B79DCB79-82B2-8445-BB75-C687E915C84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EA2C492-81A0-1145-83EC-51500D927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B7A8DB-E405-894E-AD11-F44469A6A6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98575-0054-BB4A-884C-1BFF14625A8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3907FF77-3225-2340-8302-1C39C1D921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C242C72-0B1F-3540-BA3A-E7E43466C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401C9A-A559-BF44-ABF6-0F0E71251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0505D20-2068-5B44-A444-F2C040FF6F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AD9B29-6679-BD45-8DEC-788F008D5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7DE9F4-3EF3-134E-BC6B-4C03A6AF34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F65B39-1A31-374B-A713-09C0CB2D5E8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76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FD7E41-A86C-3745-B98E-A2AD01B1F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95EF6C5-A23B-3E47-900E-2F9AF8DE7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88B3F8-0B6C-A340-A345-C7D16B7C6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57D016-20C1-1D4B-8FBD-DEE075BEB7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61A2FB-CB0D-704C-931B-E9FC7DA7BDBC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90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AA5EFFC-9A3F-1347-8463-9CDE8BA8EFA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96000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1FD66F7-E88B-9A4C-919A-350E3C5B5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960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CA77316-9D38-1B4A-AA98-45F42A0AA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22ECCE8-B314-8148-A2E9-4F1A82ADEC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23E297-988B-6B4A-9C95-592FB775A8C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86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BD9B1-6C40-AA40-BF76-2DD7EEF7A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3E5320-1801-F847-A796-B6217F54C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78889E4-D7AA-7A4A-BBA0-416275715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C25D5A5-A841-DE4F-8616-5173A843F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88B2EE-190B-4F43-819C-2FF458522441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1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207289-C8C5-7544-A04A-D0353737C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E1E5CA8-6528-C74B-AC5A-33C3480A2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473AC8-74C6-F747-A1FF-808F7021C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EF751C9-0266-EE4C-931C-2C9B87582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F59DF0-8C73-654D-AA0E-45DB1AAFD0DB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04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541E3A-4740-5C45-AF0A-FD6E98293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74C91F3-DC87-A04A-A850-77FF02B9E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A53859-8396-4341-8B1A-1266F9DF50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4343400" cy="4800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FCFC625-36B7-0649-A92C-A71AF71D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86A45A-6ECC-5E4F-BB76-645E7AAE15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272DAA3-94CD-F049-96BD-A7825F6AB07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265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3926E2-F5EA-1B46-B161-07158C7A3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5885B2-C0BD-C44B-8BB6-D0EEEC6C9F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21F644A-7007-A743-B586-EB408430DF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4F2960-1A2D-2147-A794-28EE5D06C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E0342E8-072C-134E-9CD2-9FFC03C732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0741B43-CF4D-A747-A475-B831E83D0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160B9BD7-9C74-3941-A68B-AEE1412999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C27307C-05F4-684A-8A06-A1AD4E2815A6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5257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DBF4A5-8F07-8140-8FF9-DABC6880A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F27EE2C-AAC1-A14C-ABBD-E0493E5C5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EB3EF4D-A1C3-7A41-BBD3-614AB24BF5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B00D6E6-4F56-E341-9BB1-CCF35FB997BF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41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A3D0276-66E6-DA45-8DFE-8D8B1009E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F3A6150F-C4CB-734A-B757-BF573BC301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0055A5-0229-4448-B89F-B723FF8AD042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455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D149F-29D7-974E-ACDC-35EF3CF0D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68C2D4-2B7B-FE40-8DDF-5F788EE11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8AD8DB8-1C4E-9149-84C0-1ED1AFFCA1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A63AB9-4AB9-4F40-844D-F95B7E14A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46DEA8-C85B-AC47-80A1-CBCAD25921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98DB2F-AA6B-A442-B81C-9ABA8EA13C97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35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0F8968-18E9-6548-A57C-D87B3A416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DEC0446-0E42-714F-A1C4-779CECA51F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F185B6C-B284-2940-8B61-3BEA10F5D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6E0D51-4A7E-024C-8BEF-FA7D31C73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C2E29E8-C45B-B547-8600-2421F33226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5CB96F-AD39-8446-99FB-18D85851828A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53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3F19382C-0FA9-7C4A-A2D1-305950A5E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2D70DAAF-B8EB-F240-BA62-1C67A43A33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1D37367-F0A3-9E4E-81EF-CDD3DDBFB1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" y="1295400"/>
            <a:ext cx="88392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Hier klicken, um Master-Textformat zu bearbeiten.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AD84529-B7BC-0A42-9CD4-732D1BC72D6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de-DE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37848774-962A-7F4C-9BAD-76DB76E4DA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525" y="990600"/>
            <a:ext cx="7248525" cy="152400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0AF6154-A033-B941-9F42-277E3AE885D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324600"/>
            <a:ext cx="533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9A500C47-5B8E-AE4E-9640-9FBE3C0BB614}" type="slidenum">
              <a:rPr lang="en-US" altLang="de-DE"/>
              <a:pPr/>
              <a:t>‹Nr.›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39" name="Text Box 15">
            <a:extLst>
              <a:ext uri="{FF2B5EF4-FFF2-40B4-BE49-F238E27FC236}">
                <a16:creationId xmlns:a16="http://schemas.microsoft.com/office/drawing/2014/main" id="{78BBE90C-E2AF-1C4A-9CC4-CFF82B61C0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857250"/>
            <a:ext cx="1600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800">
                <a:solidFill>
                  <a:srgbClr val="000000"/>
                </a:solidFill>
                <a:latin typeface="Arial" panose="020B0604020202020204" pitchFamily="34" charset="0"/>
              </a:rPr>
              <a:t>www.che.de</a:t>
            </a:r>
            <a:endParaRPr lang="de-DE" altLang="de-DE" sz="1400">
              <a:latin typeface="Arial" panose="020B0604020202020204" pitchFamily="34" charset="0"/>
            </a:endParaRPr>
          </a:p>
        </p:txBody>
      </p:sp>
      <p:pic>
        <p:nvPicPr>
          <p:cNvPr id="1040" name="Picture 16">
            <a:extLst>
              <a:ext uri="{FF2B5EF4-FFF2-40B4-BE49-F238E27FC236}">
                <a16:creationId xmlns:a16="http://schemas.microsoft.com/office/drawing/2014/main" id="{E078649C-DA2F-7E40-AB7E-16E25950B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6813" y="169863"/>
            <a:ext cx="1295400" cy="69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ebdings" pitchFamily="2" charset="2"/>
        <a:buChar char="&lt;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3">
            <a:extLst>
              <a:ext uri="{FF2B5EF4-FFF2-40B4-BE49-F238E27FC236}">
                <a16:creationId xmlns:a16="http://schemas.microsoft.com/office/drawing/2014/main" id="{F1C70F09-C4A7-0443-B851-1802A9A40F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7AA90E-F5F1-1A4A-A4CC-597E38093852}" type="slidenum">
              <a:rPr lang="en-US" altLang="de-DE"/>
              <a:pPr/>
              <a:t>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B2B81D1-059B-0347-B1A2-A1A6E966C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5943600" cy="990600"/>
          </a:xfrm>
        </p:spPr>
        <p:txBody>
          <a:bodyPr/>
          <a:lstStyle/>
          <a:p>
            <a:r>
              <a:rPr lang="de-DE" altLang="de-DE"/>
              <a:t>Profil Universität Heidelberg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0D8C0D1E-6E94-984F-9C13-7172BB53C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676400"/>
            <a:ext cx="7391400" cy="454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/>
              <a:t> </a:t>
            </a:r>
            <a:r>
              <a:rPr lang="de-DE" altLang="de-DE" sz="2800"/>
              <a:t>gegründet 1386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2800"/>
              <a:t>WS 00/01 rund 22.000 Studierende</a:t>
            </a:r>
            <a:endParaRPr lang="de-DE" altLang="de-DE"/>
          </a:p>
          <a:p>
            <a:pPr>
              <a:spcBef>
                <a:spcPct val="50000"/>
              </a:spcBef>
              <a:buFontTx/>
              <a:buChar char="•"/>
            </a:pPr>
            <a:r>
              <a:rPr lang="de-DE" altLang="de-DE" sz="2800"/>
              <a:t>Studierende in den einzelnen Fächergruppen: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altLang="de-DE"/>
              <a:t> 30% Sprach- und Kulturwissenschaften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altLang="de-DE"/>
              <a:t> 20% Medizin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altLang="de-DE"/>
              <a:t> 20% Naturwissenschaften 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altLang="de-DE"/>
              <a:t> 20% Rechts-, Wirtschafts- und Sozialwissenschaften 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de-DE" altLang="de-DE"/>
              <a:t>   0% Ingenieurwissenschaften</a:t>
            </a: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4BAF90F6-EEAB-614B-B029-3385E39DBE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19200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800" b="1"/>
              <a:t>Allgemeine Angaben</a:t>
            </a:r>
            <a:endParaRPr lang="de-DE" altLang="de-DE"/>
          </a:p>
        </p:txBody>
      </p:sp>
      <p:pic>
        <p:nvPicPr>
          <p:cNvPr id="5125" name="Picture 5">
            <a:extLst>
              <a:ext uri="{FF2B5EF4-FFF2-40B4-BE49-F238E27FC236}">
                <a16:creationId xmlns:a16="http://schemas.microsoft.com/office/drawing/2014/main" id="{1920C873-D779-3347-8E26-F217B69F5B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utoUpdateAnimBg="0"/>
      <p:bldP spid="5124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liennummernplatzhalter 3">
            <a:extLst>
              <a:ext uri="{FF2B5EF4-FFF2-40B4-BE49-F238E27FC236}">
                <a16:creationId xmlns:a16="http://schemas.microsoft.com/office/drawing/2014/main" id="{83295A81-CF81-2A4B-96AA-062C3BC20F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272916-C1D4-E14A-8697-65F00F2EF04A}" type="slidenum">
              <a:rPr lang="en-US" altLang="de-DE"/>
              <a:pPr/>
              <a:t>10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3554" name="Text Box 2">
            <a:extLst>
              <a:ext uri="{FF2B5EF4-FFF2-40B4-BE49-F238E27FC236}">
                <a16:creationId xmlns:a16="http://schemas.microsoft.com/office/drawing/2014/main" id="{C034D6BB-298B-FD46-BC41-52482570C4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09D14EA-2543-DD48-80F2-22EAF3FF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7525" y="18240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Hochschulen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A461FBAD-06A2-324C-85C7-84F585C7C9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314801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Stärken- Schwächenanalyse</a:t>
            </a:r>
            <a:endParaRPr lang="de-DE" altLang="de-DE" sz="3200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B116D534-7125-9546-9BDA-D234D22BB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6438" y="4549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zahlreiche Reorganisationen</a:t>
            </a:r>
          </a:p>
        </p:txBody>
      </p:sp>
      <p:grpSp>
        <p:nvGrpSpPr>
          <p:cNvPr id="23558" name="Group 6">
            <a:extLst>
              <a:ext uri="{FF2B5EF4-FFF2-40B4-BE49-F238E27FC236}">
                <a16:creationId xmlns:a16="http://schemas.microsoft.com/office/drawing/2014/main" id="{626AFB74-AD39-8E48-83E1-F50046E7B09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23559" name="Picture 7">
              <a:extLst>
                <a:ext uri="{FF2B5EF4-FFF2-40B4-BE49-F238E27FC236}">
                  <a16:creationId xmlns:a16="http://schemas.microsoft.com/office/drawing/2014/main" id="{D9EA9BF0-415C-B247-9C62-82AD384E54F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23560" name="Rectangle 8">
              <a:extLst>
                <a:ext uri="{FF2B5EF4-FFF2-40B4-BE49-F238E27FC236}">
                  <a16:creationId xmlns:a16="http://schemas.microsoft.com/office/drawing/2014/main" id="{C41CC39D-CEA2-FF4D-B0A4-62C0EBDF8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  <p:bldP spid="23556" grpId="0" animBg="1" autoUpdateAnimBg="0"/>
      <p:bldP spid="2355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>
            <a:extLst>
              <a:ext uri="{FF2B5EF4-FFF2-40B4-BE49-F238E27FC236}">
                <a16:creationId xmlns:a16="http://schemas.microsoft.com/office/drawing/2014/main" id="{7DA33A70-48B6-6248-918E-1100B2FCF1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39DCEA-77D2-C34B-8A49-72FA6F723FC0}" type="slidenum">
              <a:rPr lang="en-US" altLang="de-DE"/>
              <a:pPr/>
              <a:t>11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A6B4EE8-BC0A-CB41-99CB-D2A719E073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Sprach- und Kulturwissenschaften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A84D6EB-0F96-B645-96C7-C0FDA98DFF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229600" cy="1752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/>
              <a:t>Anglistik</a:t>
            </a:r>
            <a:endParaRPr lang="de-DE" altLang="de-DE" b="1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hlink"/>
                </a:solidFill>
              </a:rPr>
              <a:t>+ Promotionen, Fachstudienberatung</a:t>
            </a:r>
            <a:endParaRPr lang="de-DE" altLang="de-DE" sz="2400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accent1"/>
                </a:solidFill>
              </a:rPr>
              <a:t>-  Drittmittel, Lehrangebot, Studienorganisation, Ausstattung (PC, Medien)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3BD64191-62EA-7442-AA3C-FA678E663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00400"/>
            <a:ext cx="83058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Erziehungswissenschaft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Drittmittel, Promotionen, Publikationen, Studiendauer,</a:t>
            </a:r>
            <a:b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</a:br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   Studienorganisation</a:t>
            </a: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Ausstattung mit audiovisuellen Medien</a:t>
            </a:r>
            <a:endParaRPr lang="de-DE" altLang="de-DE">
              <a:latin typeface="Arial" panose="020B0604020202020204" pitchFamily="34" charset="0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BDE31D56-D833-434A-9289-5C7662943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862513"/>
            <a:ext cx="8305800" cy="16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Germanistik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Promotionen</a:t>
            </a:r>
            <a:endParaRPr lang="de-DE" altLang="de-DE">
              <a:latin typeface="Arial" panose="020B0604020202020204" pitchFamily="34" charset="0"/>
            </a:endParaRP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Lehrangebot, Kontakt, Fachdidaktik, Bibliothek, PC-</a:t>
            </a:r>
            <a:b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  Ausstattung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build="p" autoUpdateAnimBg="0"/>
      <p:bldP spid="3078" grpId="0" autoUpdateAnimBg="0"/>
      <p:bldP spid="308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76798D1D-D0A4-3D45-BABF-606C05A7B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EA9297-7D45-6041-AD20-B51745838ACF}" type="slidenum">
              <a:rPr lang="en-US" altLang="de-DE"/>
              <a:pPr/>
              <a:t>12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7AEEB296-4F6C-E442-B70C-9CF569AC58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Sprach- und Kulturwissenschaften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78CEF98-686D-B649-8AE8-673D9AF17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229600" cy="1752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/>
              <a:t>Geschichte</a:t>
            </a:r>
            <a:endParaRPr lang="de-DE" altLang="de-DE" b="1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hlink"/>
                </a:solidFill>
              </a:rPr>
              <a:t>+ Promotionen, Publikationen</a:t>
            </a:r>
            <a:endParaRPr lang="de-DE" altLang="de-DE" sz="2400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rgbClr val="FFFF00"/>
                </a:solidFill>
              </a:rPr>
              <a:t>Bei allen anderen Indikatoren in der Mittelgruppe</a:t>
            </a:r>
            <a:endParaRPr lang="de-DE" altLang="de-DE" sz="2400"/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DA0C8008-3130-1D4D-9F50-4CA6F3544D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124200"/>
            <a:ext cx="8305800" cy="197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Psychologie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Promotionen, Therapie- und Experimentalräume pro</a:t>
            </a:r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   Professor, Tutorenmittel, Bewertung der Räume,</a:t>
            </a:r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   Professorentipp</a:t>
            </a:r>
            <a:endParaRPr lang="de-DE" altLang="de-DE">
              <a:latin typeface="Arial" panose="020B0604020202020204" pitchFamily="34" charset="0"/>
            </a:endParaRP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Bewertung der Studienorganisation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6B196049-1C93-664D-8F59-1AE002B18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1E3AF3-85A0-0048-ACAA-19E08E8715D1}" type="slidenum">
              <a:rPr lang="en-US" altLang="de-DE"/>
              <a:pPr/>
              <a:t>13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857B4A67-0884-1047-86B0-8446E58B5F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Rechts- und Wirtschaftswissenschaften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CD3E0EC-1675-0B4B-8B03-B9E1BE260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229600" cy="1752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/>
              <a:t>Jura</a:t>
            </a:r>
            <a:endParaRPr lang="de-DE" altLang="de-DE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hlink"/>
                </a:solidFill>
              </a:rPr>
              <a:t>+ Professorentipp</a:t>
            </a:r>
            <a:endParaRPr lang="de-DE" altLang="de-DE" sz="2400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accent1"/>
                </a:solidFill>
              </a:rPr>
              <a:t>-  Kontakt Studierende-Lehrende, Bibliothek, PC-Ausstattung, Räume</a:t>
            </a:r>
            <a:endParaRPr lang="de-DE" altLang="de-DE" sz="2400"/>
          </a:p>
        </p:txBody>
      </p:sp>
      <p:sp>
        <p:nvSpPr>
          <p:cNvPr id="8196" name="Text Box 4">
            <a:extLst>
              <a:ext uri="{FF2B5EF4-FFF2-40B4-BE49-F238E27FC236}">
                <a16:creationId xmlns:a16="http://schemas.microsoft.com/office/drawing/2014/main" id="{D2DCD283-3DEA-F44A-9C1C-F5A27880D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98838"/>
            <a:ext cx="8305800" cy="124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VWL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Studienorganisation, </a:t>
            </a: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Lehrangebot, Studierende pro Professor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08716F39-9554-6844-A387-F7E6929EB0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5DF80EA-02F6-3F47-BEBB-E960186D298F}" type="slidenum">
              <a:rPr lang="en-US" altLang="de-DE"/>
              <a:pPr/>
              <a:t>14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A0A95D79-4F22-464C-A1DE-0AC7DC0813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Naturwissenschaften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C6B84EE9-422D-F84F-881A-9908144F4B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13716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/>
              <a:t>(Medizinische) Informatik</a:t>
            </a:r>
            <a:endParaRPr lang="de-DE" altLang="de-DE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hlink"/>
                </a:solidFill>
              </a:rPr>
              <a:t>+ Promotionen</a:t>
            </a:r>
            <a:endParaRPr lang="de-DE" altLang="de-DE" sz="2400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accent1"/>
                </a:solidFill>
              </a:rPr>
              <a:t>-  Lehrangebot, Bibliothek</a:t>
            </a:r>
            <a:endParaRPr lang="de-DE" altLang="de-DE" sz="2400"/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BBC7C187-79D2-9B48-B277-23E35645B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81400"/>
            <a:ext cx="8305800" cy="161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Mathematik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Drittmittel, Professorentipp, Urteil Forschungssituation</a:t>
            </a:r>
            <a:r>
              <a:rPr lang="de-DE" altLang="de-DE">
                <a:latin typeface="Arial" panose="020B0604020202020204" pitchFamily="34" charset="0"/>
              </a:rPr>
              <a:t> </a:t>
            </a: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 Fachstudienberatung, Betreuung, Kontakt, Räume,</a:t>
            </a:r>
            <a:b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   Studiendauer (14,6 Sem.)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  <p:bldP spid="9220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liennummernplatzhalter 4">
            <a:extLst>
              <a:ext uri="{FF2B5EF4-FFF2-40B4-BE49-F238E27FC236}">
                <a16:creationId xmlns:a16="http://schemas.microsoft.com/office/drawing/2014/main" id="{C641DDE9-5E22-5846-A960-A834BFFB4B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7FD2DB-A4B9-8E4F-AECA-7A30C2F745AD}" type="slidenum">
              <a:rPr lang="en-US" altLang="de-DE"/>
              <a:pPr/>
              <a:t>15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1D86CC33-9B93-7343-B668-9D58AC0BD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Naturwissenschaften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028E066-7A3E-F542-A9EC-023E79110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2057400"/>
          </a:xfrm>
        </p:spPr>
        <p:txBody>
          <a:bodyPr/>
          <a:lstStyle/>
          <a:p>
            <a:pPr>
              <a:buFont typeface="Webdings" pitchFamily="2" charset="2"/>
              <a:buNone/>
            </a:pPr>
            <a:r>
              <a:rPr lang="de-DE" altLang="de-DE" sz="2800" b="1"/>
              <a:t>Physik</a:t>
            </a:r>
            <a:endParaRPr lang="de-DE" altLang="de-DE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hlink"/>
                </a:solidFill>
              </a:rPr>
              <a:t>+ Drittmittel, Promotionen, Publikationen, Zitationen, Professorentipp</a:t>
            </a:r>
            <a:endParaRPr lang="de-DE" altLang="de-DE" sz="2400"/>
          </a:p>
          <a:p>
            <a:pPr lvl="1">
              <a:buFont typeface="Webdings" pitchFamily="2" charset="2"/>
              <a:buNone/>
            </a:pPr>
            <a:r>
              <a:rPr lang="de-DE" altLang="de-DE" sz="2400">
                <a:solidFill>
                  <a:schemeClr val="accent1"/>
                </a:solidFill>
              </a:rPr>
              <a:t>-  Betreuung, Kontakt Studierende-Lehrende, Bibliothek, Labore, Räume</a:t>
            </a:r>
            <a:endParaRPr lang="de-DE" altLang="de-DE" sz="2400"/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7778A671-9763-EB48-A323-1D0B4626F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581400"/>
            <a:ext cx="8305800" cy="124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800" b="1">
                <a:latin typeface="Arial" panose="020B0604020202020204" pitchFamily="34" charset="0"/>
              </a:rPr>
              <a:t>Chemie</a:t>
            </a:r>
            <a:endParaRPr lang="de-DE" altLang="de-DE" sz="2800"/>
          </a:p>
          <a:p>
            <a:pPr lvl="1"/>
            <a:r>
              <a:rPr lang="de-DE" altLang="de-DE">
                <a:solidFill>
                  <a:schemeClr val="hlink"/>
                </a:solidFill>
                <a:latin typeface="Arial" panose="020B0604020202020204" pitchFamily="34" charset="0"/>
              </a:rPr>
              <a:t>+ Drittmittel, Promotionen, Publikationen, Labore</a:t>
            </a:r>
            <a:endParaRPr lang="de-DE" altLang="de-DE">
              <a:latin typeface="Arial" panose="020B0604020202020204" pitchFamily="34" charset="0"/>
            </a:endParaRPr>
          </a:p>
          <a:p>
            <a:pPr lvl="1"/>
            <a:r>
              <a:rPr lang="de-DE" altLang="de-DE">
                <a:solidFill>
                  <a:schemeClr val="accent1"/>
                </a:solidFill>
                <a:latin typeface="Arial" panose="020B0604020202020204" pitchFamily="34" charset="0"/>
              </a:rPr>
              <a:t>-  Bibliothek, Studiendauer</a:t>
            </a:r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  <p:bldP spid="1024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81B87F6F-742E-C14A-853F-654BFCFE60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4C8F8E2-0B8B-6147-98E5-61853F20E35D}" type="slidenum">
              <a:rPr lang="en-US" altLang="de-DE"/>
              <a:pPr/>
              <a:t>2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pic>
        <p:nvPicPr>
          <p:cNvPr id="25602" name="Picture 2">
            <a:extLst>
              <a:ext uri="{FF2B5EF4-FFF2-40B4-BE49-F238E27FC236}">
                <a16:creationId xmlns:a16="http://schemas.microsoft.com/office/drawing/2014/main" id="{DE654700-6A6C-084C-8D39-A8C004B19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638" y="2581275"/>
            <a:ext cx="7373937" cy="366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</p:pic>
      <p:sp>
        <p:nvSpPr>
          <p:cNvPr id="25603" name="Text Box 3">
            <a:extLst>
              <a:ext uri="{FF2B5EF4-FFF2-40B4-BE49-F238E27FC236}">
                <a16:creationId xmlns:a16="http://schemas.microsoft.com/office/drawing/2014/main" id="{E51DA0C7-B07E-5E4F-BE15-C6D09116F4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FC8B3B45-50D2-0F4C-858B-AAAA749DE8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5089525" cy="685800"/>
          </a:xfrm>
        </p:spPr>
        <p:txBody>
          <a:bodyPr/>
          <a:lstStyle/>
          <a:p>
            <a:r>
              <a:rPr lang="de-DE" altLang="de-DE" b="1"/>
              <a:t>Ranking</a:t>
            </a:r>
            <a:endParaRPr lang="de-DE" altLang="de-DE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35F20E31-35B9-8944-8713-111369AD82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8" y="5346700"/>
            <a:ext cx="3598862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Keine Einzelplätze,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sondern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„Michelinsterne“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5603B741-B8F4-3E4A-BC16-10CE48834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13" y="5346700"/>
            <a:ext cx="3598862" cy="125888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prstShdw prst="shdw17" dist="17961" dir="2700000">
              <a:srgbClr val="0066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Ranggruppen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Spitze      Mittel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Schluss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885877D5-6717-A447-8EA1-02B0A520A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38" y="2514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Clr>
                <a:srgbClr val="2F48FD"/>
              </a:buClr>
            </a:pPr>
            <a:endParaRPr lang="de-DE" altLang="de-DE"/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34C96BAC-4D4D-7A46-8995-7B99E597C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2004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F7755C90-E5E5-334B-BF95-48DA6D8E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800600"/>
            <a:ext cx="335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 anchorCtr="1"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ebdings" pitchFamily="2" charset="2"/>
              <a:buChar char="&lt;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5613" name="Rectangle 13">
            <a:extLst>
              <a:ext uri="{FF2B5EF4-FFF2-40B4-BE49-F238E27FC236}">
                <a16:creationId xmlns:a16="http://schemas.microsoft.com/office/drawing/2014/main" id="{C6C23CA2-CF00-EB48-A71B-A2808E0BB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8" y="3930650"/>
            <a:ext cx="3598862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Forschung  &amp; Lehre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falsch</a:t>
            </a:r>
          </a:p>
        </p:txBody>
      </p:sp>
      <p:sp>
        <p:nvSpPr>
          <p:cNvPr id="25614" name="Rectangle 14">
            <a:extLst>
              <a:ext uri="{FF2B5EF4-FFF2-40B4-BE49-F238E27FC236}">
                <a16:creationId xmlns:a16="http://schemas.microsoft.com/office/drawing/2014/main" id="{1A85FE8A-A512-D440-A02B-879F53BBF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7638" y="2514600"/>
            <a:ext cx="3598862" cy="1258888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prstShdw prst="shdw17" dist="17961" dir="2700000">
              <a:srgbClr val="FF00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Uni-Gesamtrankings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fragwürdig</a:t>
            </a:r>
            <a:endParaRPr lang="de-DE" altLang="de-DE"/>
          </a:p>
        </p:txBody>
      </p:sp>
      <p:sp>
        <p:nvSpPr>
          <p:cNvPr id="25615" name="Rectangle 15">
            <a:extLst>
              <a:ext uri="{FF2B5EF4-FFF2-40B4-BE49-F238E27FC236}">
                <a16:creationId xmlns:a16="http://schemas.microsoft.com/office/drawing/2014/main" id="{267E70B5-73B7-CC45-9A68-34CA7EDCB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13" y="3930650"/>
            <a:ext cx="3598862" cy="125888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prstShdw prst="shdw17" dist="17961" dir="2700000">
              <a:srgbClr val="0066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multidimensionales </a:t>
            </a:r>
          </a:p>
          <a:p>
            <a:r>
              <a:rPr lang="de-DE" altLang="de-DE" sz="2800" b="1">
                <a:latin typeface="Arial" panose="020B0604020202020204" pitchFamily="34" charset="0"/>
              </a:rPr>
              <a:t>Ranking</a:t>
            </a:r>
          </a:p>
        </p:txBody>
      </p:sp>
      <p:sp>
        <p:nvSpPr>
          <p:cNvPr id="25616" name="Rectangle 16">
            <a:extLst>
              <a:ext uri="{FF2B5EF4-FFF2-40B4-BE49-F238E27FC236}">
                <a16:creationId xmlns:a16="http://schemas.microsoft.com/office/drawing/2014/main" id="{85C23849-D191-5145-8F31-E32871445F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2713" y="2514600"/>
            <a:ext cx="3598862" cy="1258888"/>
          </a:xfrm>
          <a:prstGeom prst="rect">
            <a:avLst/>
          </a:prstGeom>
          <a:solidFill>
            <a:srgbClr val="006600"/>
          </a:solidFill>
          <a:ln>
            <a:noFill/>
          </a:ln>
          <a:effectLst>
            <a:prstShdw prst="shdw17" dist="17961" dir="2700000">
              <a:srgbClr val="006600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de-DE" altLang="de-DE" sz="2800" b="1">
                <a:latin typeface="Arial" panose="020B0604020202020204" pitchFamily="34" charset="0"/>
              </a:rPr>
              <a:t>nur fachbezogen</a:t>
            </a:r>
          </a:p>
        </p:txBody>
      </p:sp>
      <p:sp>
        <p:nvSpPr>
          <p:cNvPr id="25617" name="Rectangle 17">
            <a:extLst>
              <a:ext uri="{FF2B5EF4-FFF2-40B4-BE49-F238E27FC236}">
                <a16:creationId xmlns:a16="http://schemas.microsoft.com/office/drawing/2014/main" id="{4005EDA9-DB7A-6C40-8B18-852AEDE20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854700"/>
            <a:ext cx="279400" cy="241300"/>
          </a:xfrm>
          <a:prstGeom prst="rect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8" name="Rectangle 18">
            <a:extLst>
              <a:ext uri="{FF2B5EF4-FFF2-40B4-BE49-F238E27FC236}">
                <a16:creationId xmlns:a16="http://schemas.microsoft.com/office/drawing/2014/main" id="{A975BFAD-5D23-2549-B434-6ECEB94BA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77200" y="5854700"/>
            <a:ext cx="279400" cy="241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19" name="Rectangle 19">
            <a:extLst>
              <a:ext uri="{FF2B5EF4-FFF2-40B4-BE49-F238E27FC236}">
                <a16:creationId xmlns:a16="http://schemas.microsoft.com/office/drawing/2014/main" id="{E31AC9D1-7BA0-5F44-B7EF-FC84A13EEF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6248400"/>
            <a:ext cx="279400" cy="2413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 animBg="1" autoUpdateAnimBg="0"/>
      <p:bldP spid="25608" grpId="0" animBg="1" autoUpdateAnimBg="0"/>
      <p:bldP spid="25610" grpId="0" autoUpdateAnimBg="0"/>
      <p:bldP spid="25611" grpId="0" autoUpdateAnimBg="0"/>
      <p:bldP spid="25612" grpId="0" autoUpdateAnimBg="0"/>
      <p:bldP spid="25613" grpId="0" animBg="1" autoUpdateAnimBg="0"/>
      <p:bldP spid="25614" grpId="0" animBg="1" autoUpdateAnimBg="0"/>
      <p:bldP spid="25615" grpId="0" animBg="1" autoUpdateAnimBg="0"/>
      <p:bldP spid="25616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3">
            <a:extLst>
              <a:ext uri="{FF2B5EF4-FFF2-40B4-BE49-F238E27FC236}">
                <a16:creationId xmlns:a16="http://schemas.microsoft.com/office/drawing/2014/main" id="{4082E732-FF12-2D49-89B0-9F610336E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C98396-6B91-6944-8FEB-F99CABB1529F}" type="slidenum">
              <a:rPr lang="en-US" altLang="de-DE"/>
              <a:pPr/>
              <a:t>3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EDDC32D7-454C-AF4B-A47A-CC14582C3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2291" name="AutoShape 3">
            <a:extLst>
              <a:ext uri="{FF2B5EF4-FFF2-40B4-BE49-F238E27FC236}">
                <a16:creationId xmlns:a16="http://schemas.microsoft.com/office/drawing/2014/main" id="{BB7FEAD6-2B3C-C24C-86FC-813D7E151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15748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1998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Chemie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2292" name="AutoShape 4">
            <a:extLst>
              <a:ext uri="{FF2B5EF4-FFF2-40B4-BE49-F238E27FC236}">
                <a16:creationId xmlns:a16="http://schemas.microsoft.com/office/drawing/2014/main" id="{3243B5A3-19A8-8243-A346-538420D4A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5775" y="280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1999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Jura, Nat.-wiss.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2293" name="AutoShape 5">
            <a:extLst>
              <a:ext uri="{FF2B5EF4-FFF2-40B4-BE49-F238E27FC236}">
                <a16:creationId xmlns:a16="http://schemas.microsoft.com/office/drawing/2014/main" id="{77672F8F-C33F-9B4C-AE76-66C72480A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2575" y="4076700"/>
            <a:ext cx="1979613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2000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</p:txBody>
      </p:sp>
      <p:sp>
        <p:nvSpPr>
          <p:cNvPr id="12294" name="AutoShape 6">
            <a:extLst>
              <a:ext uri="{FF2B5EF4-FFF2-40B4-BE49-F238E27FC236}">
                <a16:creationId xmlns:a16="http://schemas.microsoft.com/office/drawing/2014/main" id="{AE0271BC-7C2B-5B4A-91F8-773B603DC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5388" y="5346700"/>
            <a:ext cx="1979612" cy="10795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2001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2295" name="AutoShape 7">
            <a:extLst>
              <a:ext uri="{FF2B5EF4-FFF2-40B4-BE49-F238E27FC236}">
                <a16:creationId xmlns:a16="http://schemas.microsoft.com/office/drawing/2014/main" id="{FDC54B35-C2BA-BB4B-BADC-5CB189179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8788" y="1536700"/>
            <a:ext cx="1979612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2002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Wiwi, Jura</a:t>
            </a:r>
          </a:p>
        </p:txBody>
      </p:sp>
      <p:sp>
        <p:nvSpPr>
          <p:cNvPr id="12296" name="AutoShape 8">
            <a:extLst>
              <a:ext uri="{FF2B5EF4-FFF2-40B4-BE49-F238E27FC236}">
                <a16:creationId xmlns:a16="http://schemas.microsoft.com/office/drawing/2014/main" id="{783C99F5-E13D-B649-9DFD-4D937EDF6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276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2003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 Nat.-wiss., Med.</a:t>
            </a:r>
            <a:endParaRPr lang="de-DE" altLang="de-DE">
              <a:solidFill>
                <a:schemeClr val="bg1"/>
              </a:solidFill>
            </a:endParaRPr>
          </a:p>
        </p:txBody>
      </p:sp>
      <p:sp>
        <p:nvSpPr>
          <p:cNvPr id="12297" name="AutoShape 9">
            <a:extLst>
              <a:ext uri="{FF2B5EF4-FFF2-40B4-BE49-F238E27FC236}">
                <a16:creationId xmlns:a16="http://schemas.microsoft.com/office/drawing/2014/main" id="{DE4FD80B-498A-C64B-A8FB-F7AE8CF6C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038600"/>
            <a:ext cx="1979613" cy="10795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>
                <a:solidFill>
                  <a:schemeClr val="tx2"/>
                </a:solidFill>
              </a:rPr>
              <a:t>2004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Ing.-wiss.</a:t>
            </a:r>
          </a:p>
          <a:p>
            <a:pPr algn="ctr"/>
            <a:r>
              <a:rPr lang="de-DE" altLang="de-DE">
                <a:solidFill>
                  <a:schemeClr val="tx2"/>
                </a:solidFill>
              </a:rPr>
              <a:t>Geisteswiss</a:t>
            </a:r>
            <a:r>
              <a:rPr lang="de-DE" altLang="de-DE">
                <a:solidFill>
                  <a:schemeClr val="bg1"/>
                </a:solidFill>
              </a:rPr>
              <a:t>.</a:t>
            </a:r>
          </a:p>
        </p:txBody>
      </p:sp>
      <p:grpSp>
        <p:nvGrpSpPr>
          <p:cNvPr id="12298" name="Group 10">
            <a:extLst>
              <a:ext uri="{FF2B5EF4-FFF2-40B4-BE49-F238E27FC236}">
                <a16:creationId xmlns:a16="http://schemas.microsoft.com/office/drawing/2014/main" id="{60B97868-85B5-1746-96FA-C58D6D8A26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12299" name="Picture 11">
              <a:extLst>
                <a:ext uri="{FF2B5EF4-FFF2-40B4-BE49-F238E27FC236}">
                  <a16:creationId xmlns:a16="http://schemas.microsoft.com/office/drawing/2014/main" id="{FBE143B4-07E7-9C42-BDAC-FA3230DD0D9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2300" name="Rectangle 12">
              <a:extLst>
                <a:ext uri="{FF2B5EF4-FFF2-40B4-BE49-F238E27FC236}">
                  <a16:creationId xmlns:a16="http://schemas.microsoft.com/office/drawing/2014/main" id="{4AF4CBA8-1CB2-894A-8DFB-85E6FC7E39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Fächer</a:t>
              </a:r>
              <a:endParaRPr lang="de-DE" altLang="de-DE" sz="4800" b="1"/>
            </a:p>
          </p:txBody>
        </p:sp>
      </p:grpSp>
      <p:sp>
        <p:nvSpPr>
          <p:cNvPr id="12301" name="AutoShape 13">
            <a:extLst>
              <a:ext uri="{FF2B5EF4-FFF2-40B4-BE49-F238E27FC236}">
                <a16:creationId xmlns:a16="http://schemas.microsoft.com/office/drawing/2014/main" id="{C0D508A9-4F10-AE4D-9733-941E02DDA924}"/>
              </a:ext>
            </a:extLst>
          </p:cNvPr>
          <p:cNvSpPr>
            <a:spLocks noChangeArrowheads="1"/>
          </p:cNvSpPr>
          <p:nvPr/>
        </p:nvSpPr>
        <p:spPr bwMode="auto">
          <a:xfrm rot="18932498">
            <a:off x="1365250" y="596900"/>
            <a:ext cx="3632200" cy="6985000"/>
          </a:xfrm>
          <a:prstGeom prst="wedgeEllipseCallout">
            <a:avLst>
              <a:gd name="adj1" fmla="val -72440"/>
              <a:gd name="adj2" fmla="val -13481"/>
            </a:avLst>
          </a:prstGeom>
          <a:solidFill>
            <a:schemeClr val="accent1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ADA348DF-E439-5E46-A66B-337ACEE72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5603875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1. Runde</a:t>
            </a:r>
            <a:endParaRPr lang="de-DE" altLang="de-DE"/>
          </a:p>
        </p:txBody>
      </p:sp>
      <p:sp>
        <p:nvSpPr>
          <p:cNvPr id="12303" name="AutoShape 15">
            <a:extLst>
              <a:ext uri="{FF2B5EF4-FFF2-40B4-BE49-F238E27FC236}">
                <a16:creationId xmlns:a16="http://schemas.microsoft.com/office/drawing/2014/main" id="{406279C3-18ED-9B40-BED0-3C21BD41A3F5}"/>
              </a:ext>
            </a:extLst>
          </p:cNvPr>
          <p:cNvSpPr>
            <a:spLocks noChangeArrowheads="1"/>
          </p:cNvSpPr>
          <p:nvPr/>
        </p:nvSpPr>
        <p:spPr bwMode="auto">
          <a:xfrm rot="-18520104">
            <a:off x="3209925" y="2038350"/>
            <a:ext cx="6181725" cy="2479675"/>
          </a:xfrm>
          <a:prstGeom prst="wedgeEllipseCallout">
            <a:avLst>
              <a:gd name="adj1" fmla="val 15009"/>
              <a:gd name="adj2" fmla="val -75727"/>
            </a:avLst>
          </a:prstGeom>
          <a:solidFill>
            <a:schemeClr val="accent2">
              <a:alpha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algn="ctr"/>
            <a:endParaRPr lang="de-DE" altLang="de-DE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78822A53-2C12-CC40-8DAA-7E4DF644D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1828800"/>
            <a:ext cx="135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2. Runde</a:t>
            </a:r>
            <a:endParaRPr lang="de-DE" altLang="de-DE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4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 autoUpdateAnimBg="0"/>
      <p:bldP spid="12292" grpId="0" animBg="1" autoUpdateAnimBg="0"/>
      <p:bldP spid="12293" grpId="0" animBg="1" autoUpdateAnimBg="0"/>
      <p:bldP spid="12294" grpId="0" animBg="1" autoUpdateAnimBg="0"/>
      <p:bldP spid="12295" grpId="0" animBg="1" autoUpdateAnimBg="0"/>
      <p:bldP spid="12296" grpId="0" animBg="1" autoUpdateAnimBg="0"/>
      <p:bldP spid="12297" grpId="0" animBg="1" autoUpdateAnimBg="0"/>
      <p:bldP spid="12301" grpId="0" animBg="1" autoUpdateAnimBg="0"/>
      <p:bldP spid="12302" grpId="0" autoUpdateAnimBg="0"/>
      <p:bldP spid="12303" grpId="0" animBg="1" autoUpdateAnimBg="0"/>
      <p:bldP spid="123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9EF60948-379C-3846-B9DC-A57E9B2C10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A92F30-74D7-C04D-8195-03EEB041961F}" type="slidenum">
              <a:rPr lang="en-US" altLang="de-DE"/>
              <a:pPr/>
              <a:t>4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2BFD7AE8-C159-E047-ABD6-237BEA9C75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E43161F2-6FDF-064A-9A9C-C8E6C107E6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1593850"/>
            <a:ext cx="7848600" cy="762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100 Unis und GHS, 109 FHS</a:t>
            </a:r>
            <a:r>
              <a:rPr lang="de-DE" altLang="de-DE" sz="3200"/>
              <a:t>  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9FCF18DF-0D45-6246-BA7E-E98741CC35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4754563"/>
            <a:ext cx="4473575" cy="5334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25 Studienbereiche</a:t>
            </a:r>
            <a:endParaRPr lang="de-DE" altLang="de-DE" sz="3200"/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92E39DAF-D92A-6649-95DE-3844D847B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25908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1600 FB, 2700 Studiengänge</a:t>
            </a:r>
            <a:r>
              <a:rPr lang="de-DE" altLang="de-DE" sz="2800"/>
              <a:t> </a:t>
            </a:r>
            <a:endParaRPr lang="de-DE" altLang="de-DE" sz="3200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2E515681-4B8F-8C4B-8407-F96E05989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0675" y="3652838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>
                <a:latin typeface="Arial" panose="020B0604020202020204" pitchFamily="34" charset="0"/>
              </a:rPr>
              <a:t> 70.000 Studis, 9.600 Profs </a:t>
            </a:r>
            <a:endParaRPr lang="de-DE" altLang="de-DE" sz="3200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A80310FF-E2B1-FF44-9A67-8AEAD869A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1838" y="5470525"/>
            <a:ext cx="5637212" cy="12017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lnSpc>
                <a:spcPct val="120000"/>
              </a:lnSpc>
              <a:buClr>
                <a:schemeClr val="accent1"/>
              </a:buClr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200">
                <a:latin typeface="Arial" panose="020B0604020202020204" pitchFamily="34" charset="0"/>
              </a:rPr>
              <a:t>alles frei zugänglich unter:</a:t>
            </a:r>
            <a:br>
              <a:rPr lang="de-DE" altLang="de-DE" sz="3200">
                <a:latin typeface="Arial" panose="020B0604020202020204" pitchFamily="34" charset="0"/>
              </a:rPr>
            </a:br>
            <a:r>
              <a:rPr lang="de-DE" altLang="de-DE" sz="3200">
                <a:latin typeface="Arial" panose="020B0604020202020204" pitchFamily="34" charset="0"/>
              </a:rPr>
              <a:t>www.dashochschulranking.de</a:t>
            </a:r>
            <a:endParaRPr lang="de-DE" altLang="de-DE" sz="3200"/>
          </a:p>
        </p:txBody>
      </p:sp>
      <p:grpSp>
        <p:nvGrpSpPr>
          <p:cNvPr id="14344" name="Group 8">
            <a:extLst>
              <a:ext uri="{FF2B5EF4-FFF2-40B4-BE49-F238E27FC236}">
                <a16:creationId xmlns:a16="http://schemas.microsoft.com/office/drawing/2014/main" id="{4FAEB6EF-917B-664A-99DB-8673AF481631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534150" cy="990600"/>
            <a:chOff x="0" y="0"/>
            <a:chExt cx="4116" cy="624"/>
          </a:xfrm>
        </p:grpSpPr>
        <p:pic>
          <p:nvPicPr>
            <p:cNvPr id="14345" name="Picture 9">
              <a:extLst>
                <a:ext uri="{FF2B5EF4-FFF2-40B4-BE49-F238E27FC236}">
                  <a16:creationId xmlns:a16="http://schemas.microsoft.com/office/drawing/2014/main" id="{FD6ACEB9-EAD6-6A4B-8F01-EFA96205E9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4346" name="Rectangle 10">
              <a:extLst>
                <a:ext uri="{FF2B5EF4-FFF2-40B4-BE49-F238E27FC236}">
                  <a16:creationId xmlns:a16="http://schemas.microsoft.com/office/drawing/2014/main" id="{82BC7FAE-1DF9-A04A-83A6-3FD7FEB32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5" y="128"/>
              <a:ext cx="2651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Fakten </a:t>
              </a:r>
              <a:endParaRPr lang="de-DE" altLang="de-DE" sz="4800" b="1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animBg="1" autoUpdateAnimBg="0"/>
      <p:bldP spid="14340" grpId="0" animBg="1" autoUpdateAnimBg="0"/>
      <p:bldP spid="14341" grpId="0" animBg="1" autoUpdateAnimBg="0"/>
      <p:bldP spid="14342" grpId="0" animBg="1" autoUpdateAnimBg="0"/>
      <p:bldP spid="14343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liennummernplatzhalter 2">
            <a:extLst>
              <a:ext uri="{FF2B5EF4-FFF2-40B4-BE49-F238E27FC236}">
                <a16:creationId xmlns:a16="http://schemas.microsoft.com/office/drawing/2014/main" id="{AA7D3B3D-E997-8D47-8BF2-66B6524948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BB51CD-B8E4-4342-882C-86BF82AB7D27}" type="slidenum">
              <a:rPr lang="en-US" altLang="de-DE"/>
              <a:pPr/>
              <a:t>5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53F3C765-69FE-2444-A66C-069371E76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967288"/>
            <a:ext cx="914400" cy="8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23.000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0F66D1A-7A16-E045-B595-F49C8AF03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3130550"/>
            <a:ext cx="914400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74.000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7DA3E305-B133-6843-8F0A-425BF900D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3959225"/>
            <a:ext cx="914400" cy="18351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51.000</a:t>
            </a:r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F43BFC8F-15A9-0A4E-9034-116A05BD0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295400"/>
            <a:ext cx="914400" cy="44989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125.000</a:t>
            </a: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4AFFF0DE-95D3-1C4D-9CEA-384753397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1998</a:t>
            </a:r>
          </a:p>
        </p:txBody>
      </p:sp>
      <p:sp>
        <p:nvSpPr>
          <p:cNvPr id="16391" name="Text Box 7">
            <a:extLst>
              <a:ext uri="{FF2B5EF4-FFF2-40B4-BE49-F238E27FC236}">
                <a16:creationId xmlns:a16="http://schemas.microsoft.com/office/drawing/2014/main" id="{91BADCB7-2439-3A46-94CC-5856612B4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1999</a:t>
            </a:r>
          </a:p>
        </p:txBody>
      </p:sp>
      <p:sp>
        <p:nvSpPr>
          <p:cNvPr id="16392" name="Text Box 8">
            <a:extLst>
              <a:ext uri="{FF2B5EF4-FFF2-40B4-BE49-F238E27FC236}">
                <a16:creationId xmlns:a16="http://schemas.microsoft.com/office/drawing/2014/main" id="{35F98578-35D5-1E4A-93F9-598FB0A79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2000</a:t>
            </a: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2A7A4642-68D1-9E46-8915-6523A34772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2001</a:t>
            </a:r>
          </a:p>
        </p:txBody>
      </p:sp>
      <p:sp>
        <p:nvSpPr>
          <p:cNvPr id="16398" name="Text Box 14">
            <a:extLst>
              <a:ext uri="{FF2B5EF4-FFF2-40B4-BE49-F238E27FC236}">
                <a16:creationId xmlns:a16="http://schemas.microsoft.com/office/drawing/2014/main" id="{F8B6A79B-8741-DB43-BE30-BFD91325F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5775"/>
            <a:ext cx="3244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/>
              <a:t>verkaufte Hefte</a:t>
            </a:r>
          </a:p>
        </p:txBody>
      </p:sp>
      <p:grpSp>
        <p:nvGrpSpPr>
          <p:cNvPr id="16399" name="Group 15">
            <a:extLst>
              <a:ext uri="{FF2B5EF4-FFF2-40B4-BE49-F238E27FC236}">
                <a16:creationId xmlns:a16="http://schemas.microsoft.com/office/drawing/2014/main" id="{1ABF40B1-FB42-0A45-BDC9-21ACB7F1B7D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16400" name="Picture 16">
              <a:extLst>
                <a:ext uri="{FF2B5EF4-FFF2-40B4-BE49-F238E27FC236}">
                  <a16:creationId xmlns:a16="http://schemas.microsoft.com/office/drawing/2014/main" id="{0B505EAD-D25C-BA46-9AF9-DAD2B0A274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6401" name="Rectangle 17">
              <a:extLst>
                <a:ext uri="{FF2B5EF4-FFF2-40B4-BE49-F238E27FC236}">
                  <a16:creationId xmlns:a16="http://schemas.microsoft.com/office/drawing/2014/main" id="{A705673F-23E6-A248-ABAC-31A61C17A4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nimBg="1" autoUpdateAnimBg="0"/>
      <p:bldP spid="16387" grpId="0" animBg="1" autoUpdateAnimBg="0"/>
      <p:bldP spid="16388" grpId="0" animBg="1" autoUpdateAnimBg="0"/>
      <p:bldP spid="16389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liennummernplatzhalter 2">
            <a:extLst>
              <a:ext uri="{FF2B5EF4-FFF2-40B4-BE49-F238E27FC236}">
                <a16:creationId xmlns:a16="http://schemas.microsoft.com/office/drawing/2014/main" id="{C7F5713E-2BFD-804C-A9A7-8B386E21BB0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D25B1E7-1027-0E4C-A810-D808066B7B9A}" type="slidenum">
              <a:rPr lang="en-US" altLang="de-DE"/>
              <a:pPr/>
              <a:t>6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8B555539-424B-6841-94F2-AEE5C94CAC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511425"/>
            <a:ext cx="914400" cy="35988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500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E6FF033-1BE1-E449-AC03-6A594ECBE9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6800" y="3130550"/>
            <a:ext cx="914400" cy="29797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414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8AE9AC8B-795F-7540-B399-785A30ADB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000" y="4281488"/>
            <a:ext cx="914400" cy="1828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254</a:t>
            </a: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02129708-46EF-D34A-9D8B-76FEEA737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959350"/>
            <a:ext cx="914400" cy="1150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160</a:t>
            </a:r>
          </a:p>
        </p:txBody>
      </p:sp>
      <p:sp>
        <p:nvSpPr>
          <p:cNvPr id="17414" name="Text Box 6">
            <a:extLst>
              <a:ext uri="{FF2B5EF4-FFF2-40B4-BE49-F238E27FC236}">
                <a16:creationId xmlns:a16="http://schemas.microsoft.com/office/drawing/2014/main" id="{F4FC718D-0E85-A242-AA79-D9C1D3929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0"/>
            <a:ext cx="877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April</a:t>
            </a: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5BDED03B-2905-6F4F-B271-A33B0FEDD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6096000"/>
            <a:ext cx="708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Mai</a:t>
            </a:r>
          </a:p>
        </p:txBody>
      </p:sp>
      <p:sp>
        <p:nvSpPr>
          <p:cNvPr id="17416" name="Text Box 8">
            <a:extLst>
              <a:ext uri="{FF2B5EF4-FFF2-40B4-BE49-F238E27FC236}">
                <a16:creationId xmlns:a16="http://schemas.microsoft.com/office/drawing/2014/main" id="{C38B2542-5C69-D34B-BE77-F01F344D7E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6096000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Juni</a:t>
            </a:r>
          </a:p>
        </p:txBody>
      </p:sp>
      <p:sp>
        <p:nvSpPr>
          <p:cNvPr id="17417" name="Text Box 9">
            <a:extLst>
              <a:ext uri="{FF2B5EF4-FFF2-40B4-BE49-F238E27FC236}">
                <a16:creationId xmlns:a16="http://schemas.microsoft.com/office/drawing/2014/main" id="{1E40A9BF-8833-E444-A5E5-5189D102D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96000"/>
            <a:ext cx="674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Juli</a:t>
            </a:r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DBAAB502-40A9-4A4A-B887-9B3EDA6E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5775"/>
            <a:ext cx="6381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3600" b="1"/>
              <a:t>Seitenzugriffe Internet (in Tsd.)</a:t>
            </a:r>
          </a:p>
        </p:txBody>
      </p:sp>
      <p:grpSp>
        <p:nvGrpSpPr>
          <p:cNvPr id="17419" name="Group 11">
            <a:extLst>
              <a:ext uri="{FF2B5EF4-FFF2-40B4-BE49-F238E27FC236}">
                <a16:creationId xmlns:a16="http://schemas.microsoft.com/office/drawing/2014/main" id="{DBED08EC-4700-A64A-92FB-15D3406CBFE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17420" name="Picture 12">
              <a:extLst>
                <a:ext uri="{FF2B5EF4-FFF2-40B4-BE49-F238E27FC236}">
                  <a16:creationId xmlns:a16="http://schemas.microsoft.com/office/drawing/2014/main" id="{F1D78BA3-44DF-0D48-AA4B-56D719532D7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7421" name="Rectangle 13">
              <a:extLst>
                <a:ext uri="{FF2B5EF4-FFF2-40B4-BE49-F238E27FC236}">
                  <a16:creationId xmlns:a16="http://schemas.microsoft.com/office/drawing/2014/main" id="{76B10B8E-E55F-F043-919A-5C27C2EF4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  <p:sp>
        <p:nvSpPr>
          <p:cNvPr id="17422" name="Text Box 14">
            <a:extLst>
              <a:ext uri="{FF2B5EF4-FFF2-40B4-BE49-F238E27FC236}">
                <a16:creationId xmlns:a16="http://schemas.microsoft.com/office/drawing/2014/main" id="{6A81B1A7-3244-444B-9932-285E27B852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3125" y="606107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2001</a:t>
            </a:r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 autoUpdateAnimBg="0"/>
      <p:bldP spid="17411" grpId="0" animBg="1" autoUpdateAnimBg="0"/>
      <p:bldP spid="17412" grpId="0" animBg="1" autoUpdateAnimBg="0"/>
      <p:bldP spid="17413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liennummernplatzhalter 2">
            <a:extLst>
              <a:ext uri="{FF2B5EF4-FFF2-40B4-BE49-F238E27FC236}">
                <a16:creationId xmlns:a16="http://schemas.microsoft.com/office/drawing/2014/main" id="{495E3904-C668-F04C-95B0-EE9231BE31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AFBEEC5-D00D-AD4E-9E35-C0954A963192}" type="slidenum">
              <a:rPr lang="en-US" altLang="de-DE"/>
              <a:pPr/>
              <a:t>7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EAB5E14D-E3A5-C340-ADAD-4E50F4A34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835525"/>
            <a:ext cx="914400" cy="1150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160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A531A65F-991C-424B-9613-F3A141AA0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086350"/>
            <a:ext cx="914400" cy="9001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125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AEA126B0-348B-0F4D-A9BF-D16CBFECD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683000"/>
            <a:ext cx="914400" cy="2303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320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C4DC861F-E2C6-0044-8323-19D04CFB72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1524000"/>
            <a:ext cx="914400" cy="4462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620</a:t>
            </a:r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2C3C36FF-337F-B642-8565-8EDD3F07B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1998</a:t>
            </a:r>
          </a:p>
        </p:txBody>
      </p:sp>
      <p:sp>
        <p:nvSpPr>
          <p:cNvPr id="18439" name="Text Box 7">
            <a:extLst>
              <a:ext uri="{FF2B5EF4-FFF2-40B4-BE49-F238E27FC236}">
                <a16:creationId xmlns:a16="http://schemas.microsoft.com/office/drawing/2014/main" id="{C98DCF69-6F7A-B045-A222-9898E2D8A8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2525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1999</a:t>
            </a:r>
          </a:p>
        </p:txBody>
      </p:sp>
      <p:sp>
        <p:nvSpPr>
          <p:cNvPr id="18440" name="Text Box 8">
            <a:extLst>
              <a:ext uri="{FF2B5EF4-FFF2-40B4-BE49-F238E27FC236}">
                <a16:creationId xmlns:a16="http://schemas.microsoft.com/office/drawing/2014/main" id="{01CAB216-4A55-0E4B-9B5B-7E80E9B54E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5125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2000</a:t>
            </a:r>
          </a:p>
        </p:txBody>
      </p:sp>
      <p:sp>
        <p:nvSpPr>
          <p:cNvPr id="18441" name="Text Box 9">
            <a:extLst>
              <a:ext uri="{FF2B5EF4-FFF2-40B4-BE49-F238E27FC236}">
                <a16:creationId xmlns:a16="http://schemas.microsoft.com/office/drawing/2014/main" id="{3D0718FF-4667-C741-8E95-313EC07C3C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6096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b="1"/>
              <a:t>2001</a:t>
            </a:r>
          </a:p>
        </p:txBody>
      </p:sp>
      <p:sp>
        <p:nvSpPr>
          <p:cNvPr id="18442" name="Text Box 10">
            <a:extLst>
              <a:ext uri="{FF2B5EF4-FFF2-40B4-BE49-F238E27FC236}">
                <a16:creationId xmlns:a16="http://schemas.microsoft.com/office/drawing/2014/main" id="{F70668BD-79A0-9C45-990C-020E0FC7A9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5775"/>
            <a:ext cx="34099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de-DE" altLang="de-DE" sz="3600" b="1"/>
              <a:t>Medienresonanz</a:t>
            </a:r>
          </a:p>
          <a:p>
            <a:pPr algn="ctr"/>
            <a:r>
              <a:rPr lang="de-DE" altLang="de-DE" b="1"/>
              <a:t>[Clippings, Quelle stern]</a:t>
            </a:r>
            <a:endParaRPr lang="de-DE" altLang="de-DE" sz="3600" b="1"/>
          </a:p>
        </p:txBody>
      </p:sp>
      <p:grpSp>
        <p:nvGrpSpPr>
          <p:cNvPr id="18443" name="Group 11">
            <a:extLst>
              <a:ext uri="{FF2B5EF4-FFF2-40B4-BE49-F238E27FC236}">
                <a16:creationId xmlns:a16="http://schemas.microsoft.com/office/drawing/2014/main" id="{38A86FDA-F2F9-2744-B8B3-80538C7F5A9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18444" name="Picture 12">
              <a:extLst>
                <a:ext uri="{FF2B5EF4-FFF2-40B4-BE49-F238E27FC236}">
                  <a16:creationId xmlns:a16="http://schemas.microsoft.com/office/drawing/2014/main" id="{207360B0-6FCA-4B45-A980-3BDEBE4A72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8445" name="Rectangle 13">
              <a:extLst>
                <a:ext uri="{FF2B5EF4-FFF2-40B4-BE49-F238E27FC236}">
                  <a16:creationId xmlns:a16="http://schemas.microsoft.com/office/drawing/2014/main" id="{C821CE2E-0168-A44F-9EBB-487F7AE2EA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  <p:sp>
        <p:nvSpPr>
          <p:cNvPr id="18446" name="AutoShape 14">
            <a:extLst>
              <a:ext uri="{FF2B5EF4-FFF2-40B4-BE49-F238E27FC236}">
                <a16:creationId xmlns:a16="http://schemas.microsoft.com/office/drawing/2014/main" id="{DA34077C-4C54-BD48-8A1E-7537B50EE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2514600"/>
            <a:ext cx="1981200" cy="762000"/>
          </a:xfrm>
          <a:prstGeom prst="wedgeRoundRectCallout">
            <a:avLst>
              <a:gd name="adj1" fmla="val -61699"/>
              <a:gd name="adj2" fmla="val 113125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ortspezifische</a:t>
            </a:r>
          </a:p>
          <a:p>
            <a:pPr algn="ctr"/>
            <a:r>
              <a:rPr lang="de-DE" altLang="de-DE"/>
              <a:t>Auswertungen</a:t>
            </a:r>
          </a:p>
        </p:txBody>
      </p:sp>
      <p:sp>
        <p:nvSpPr>
          <p:cNvPr id="18447" name="AutoShape 15">
            <a:extLst>
              <a:ext uri="{FF2B5EF4-FFF2-40B4-BE49-F238E27FC236}">
                <a16:creationId xmlns:a16="http://schemas.microsoft.com/office/drawing/2014/main" id="{4F49F6B7-9294-B94A-A155-F34930D85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657600"/>
            <a:ext cx="1600200" cy="914400"/>
          </a:xfrm>
          <a:prstGeom prst="wedgeRoundRectCallout">
            <a:avLst>
              <a:gd name="adj1" fmla="val -88292"/>
              <a:gd name="adj2" fmla="val 85940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23,2 Mio.</a:t>
            </a:r>
          </a:p>
          <a:p>
            <a:pPr algn="ctr"/>
            <a:r>
              <a:rPr lang="de-DE" altLang="de-DE"/>
              <a:t>Auflage</a:t>
            </a:r>
          </a:p>
        </p:txBody>
      </p:sp>
      <p:sp>
        <p:nvSpPr>
          <p:cNvPr id="18448" name="AutoShape 16">
            <a:extLst>
              <a:ext uri="{FF2B5EF4-FFF2-40B4-BE49-F238E27FC236}">
                <a16:creationId xmlns:a16="http://schemas.microsoft.com/office/drawing/2014/main" id="{55AE6211-04FB-FF4B-8AC3-C4E826FDD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5105400"/>
            <a:ext cx="1600200" cy="838200"/>
          </a:xfrm>
          <a:prstGeom prst="wedgeRoundRectCallout">
            <a:avLst>
              <a:gd name="adj1" fmla="val -201787"/>
              <a:gd name="adj2" fmla="val 6440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de-DE" altLang="de-DE"/>
              <a:t>12,5 Mio.</a:t>
            </a:r>
          </a:p>
          <a:p>
            <a:pPr algn="ctr"/>
            <a:r>
              <a:rPr lang="de-DE" altLang="de-DE"/>
              <a:t>Auflage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 autoUpdateAnimBg="0"/>
      <p:bldP spid="18435" grpId="0" animBg="1" autoUpdateAnimBg="0"/>
      <p:bldP spid="18436" grpId="0" animBg="1" autoUpdateAnimBg="0"/>
      <p:bldP spid="18437" grpId="0" animBg="1" autoUpdateAnimBg="0"/>
      <p:bldP spid="18446" grpId="0" animBg="1" autoUpdateAnimBg="0"/>
      <p:bldP spid="18447" grpId="0" animBg="1" autoUpdateAnimBg="0"/>
      <p:bldP spid="18448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liennummernplatzhalter 3">
            <a:extLst>
              <a:ext uri="{FF2B5EF4-FFF2-40B4-BE49-F238E27FC236}">
                <a16:creationId xmlns:a16="http://schemas.microsoft.com/office/drawing/2014/main" id="{6FE63546-912F-304B-A92F-C0B286AE8C1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DD172C-148C-FF47-A4D9-F35F01DDFA16}" type="slidenum">
              <a:rPr lang="en-US" altLang="de-DE"/>
              <a:pPr/>
              <a:t>8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19458" name="Text Box 2">
            <a:extLst>
              <a:ext uri="{FF2B5EF4-FFF2-40B4-BE49-F238E27FC236}">
                <a16:creationId xmlns:a16="http://schemas.microsoft.com/office/drawing/2014/main" id="{055CBE9A-EBA7-FD44-86CC-E4ED4E49A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3FB2C0A-F81B-8A42-A34D-4005EDF2F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2192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 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23C783DC-606A-D14A-ADB7-5D2F25A4C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38" y="2138363"/>
            <a:ext cx="6837362" cy="71913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1/3 orientieren sich </a:t>
            </a:r>
            <a:endParaRPr lang="de-DE" altLang="de-DE" sz="3200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315149B5-0BC0-4842-821A-B94DA1295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1838" y="5715000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Leistungs-, Karriereorientierte</a:t>
            </a:r>
          </a:p>
        </p:txBody>
      </p:sp>
      <p:grpSp>
        <p:nvGrpSpPr>
          <p:cNvPr id="19462" name="Group 6">
            <a:extLst>
              <a:ext uri="{FF2B5EF4-FFF2-40B4-BE49-F238E27FC236}">
                <a16:creationId xmlns:a16="http://schemas.microsoft.com/office/drawing/2014/main" id="{399B9D34-FB4C-DE4C-8803-7044B6A4ADC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19463" name="Picture 7">
              <a:extLst>
                <a:ext uri="{FF2B5EF4-FFF2-40B4-BE49-F238E27FC236}">
                  <a16:creationId xmlns:a16="http://schemas.microsoft.com/office/drawing/2014/main" id="{2EFD7EAE-F400-A441-A1FA-D7F3F671B8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19464" name="Rectangle 8">
              <a:extLst>
                <a:ext uri="{FF2B5EF4-FFF2-40B4-BE49-F238E27FC236}">
                  <a16:creationId xmlns:a16="http://schemas.microsoft.com/office/drawing/2014/main" id="{CBA39BAE-0C8E-1A44-812F-8668B2987F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  <p:sp>
        <p:nvSpPr>
          <p:cNvPr id="19465" name="Rectangle 9">
            <a:extLst>
              <a:ext uri="{FF2B5EF4-FFF2-40B4-BE49-F238E27FC236}">
                <a16:creationId xmlns:a16="http://schemas.microsoft.com/office/drawing/2014/main" id="{2E189BEA-1B60-4A4F-B07B-29484F4B33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2940050"/>
            <a:ext cx="5399087" cy="719138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50 % Ingenieure</a:t>
            </a:r>
            <a:endParaRPr lang="de-DE" altLang="de-DE" sz="3200"/>
          </a:p>
        </p:txBody>
      </p:sp>
      <p:sp>
        <p:nvSpPr>
          <p:cNvPr id="19466" name="Rectangle 10">
            <a:extLst>
              <a:ext uri="{FF2B5EF4-FFF2-40B4-BE49-F238E27FC236}">
                <a16:creationId xmlns:a16="http://schemas.microsoft.com/office/drawing/2014/main" id="{CCBA2685-2B77-DE46-A1A5-A2D34F834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3740150"/>
            <a:ext cx="5399087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42 % Betriebswirte </a:t>
            </a:r>
            <a:endParaRPr lang="de-DE" altLang="de-DE" sz="3200"/>
          </a:p>
        </p:txBody>
      </p:sp>
      <p:sp>
        <p:nvSpPr>
          <p:cNvPr id="19467" name="Rectangle 11">
            <a:extLst>
              <a:ext uri="{FF2B5EF4-FFF2-40B4-BE49-F238E27FC236}">
                <a16:creationId xmlns:a16="http://schemas.microsoft.com/office/drawing/2014/main" id="{B522A240-994D-E241-8837-E9C52C14A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4398963"/>
            <a:ext cx="5399087" cy="57626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36 % Juristen</a:t>
            </a:r>
            <a:endParaRPr lang="de-DE" altLang="de-DE" sz="3200"/>
          </a:p>
        </p:txBody>
      </p:sp>
      <p:sp>
        <p:nvSpPr>
          <p:cNvPr id="19468" name="Rectangle 12">
            <a:extLst>
              <a:ext uri="{FF2B5EF4-FFF2-40B4-BE49-F238E27FC236}">
                <a16:creationId xmlns:a16="http://schemas.microsoft.com/office/drawing/2014/main" id="{96C62216-CE78-4149-91EF-A1305F2E6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113" y="5056188"/>
            <a:ext cx="5399087" cy="576262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600">
                <a:latin typeface="Arial" panose="020B0604020202020204" pitchFamily="34" charset="0"/>
              </a:rPr>
              <a:t> 19 % Germanisten 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9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nimBg="1" autoUpdateAnimBg="0"/>
      <p:bldP spid="19460" grpId="0" animBg="1" autoUpdateAnimBg="0"/>
      <p:bldP spid="19461" grpId="0" animBg="1" autoUpdateAnimBg="0"/>
      <p:bldP spid="19465" grpId="0" animBg="1" autoUpdateAnimBg="0"/>
      <p:bldP spid="19466" grpId="0" animBg="1" autoUpdateAnimBg="0"/>
      <p:bldP spid="19467" grpId="0" animBg="1" autoUpdateAnimBg="0"/>
      <p:bldP spid="19468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96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0CE66F5A-521B-4C4B-B5CD-1F484B8F20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727755-67D6-404D-8F2E-485FF9616776}" type="slidenum">
              <a:rPr lang="en-US" altLang="de-DE"/>
              <a:pPr/>
              <a:t>9</a:t>
            </a:fld>
            <a:endParaRPr lang="en-US" altLang="de-DE">
              <a:latin typeface="Times New Roman" panose="02020603050405020304" pitchFamily="18" charset="0"/>
            </a:endParaRPr>
          </a:p>
        </p:txBody>
      </p:sp>
      <p:sp>
        <p:nvSpPr>
          <p:cNvPr id="21506" name="Text Box 2">
            <a:extLst>
              <a:ext uri="{FF2B5EF4-FFF2-40B4-BE49-F238E27FC236}">
                <a16:creationId xmlns:a16="http://schemas.microsoft.com/office/drawing/2014/main" id="{0D40BA15-C20C-8F47-910E-297D2413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152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A7BC175-1E93-B54F-8035-21E0E2FC2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1752600"/>
            <a:ext cx="7010400" cy="838200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</a:schemeClr>
            </a:prstShdw>
          </a:effectLst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 b="1">
                <a:latin typeface="Arial" panose="020B0604020202020204" pitchFamily="34" charset="0"/>
              </a:rPr>
              <a:t>Studierende (Psychologie) 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48243E3E-F4CA-AE4C-8AAA-3065508D0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638" y="3025775"/>
            <a:ext cx="6837362" cy="7191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Bewerberzahlen bei Hit-Unis</a:t>
            </a:r>
            <a:endParaRPr lang="de-DE" altLang="de-DE" sz="3200"/>
          </a:p>
        </p:txBody>
      </p:sp>
      <p:grpSp>
        <p:nvGrpSpPr>
          <p:cNvPr id="21509" name="Group 5">
            <a:extLst>
              <a:ext uri="{FF2B5EF4-FFF2-40B4-BE49-F238E27FC236}">
                <a16:creationId xmlns:a16="http://schemas.microsoft.com/office/drawing/2014/main" id="{5B846A9A-D828-5049-BF95-5C5DB1150E06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7996238" cy="990600"/>
            <a:chOff x="0" y="0"/>
            <a:chExt cx="5037" cy="624"/>
          </a:xfrm>
        </p:grpSpPr>
        <p:pic>
          <p:nvPicPr>
            <p:cNvPr id="21510" name="Picture 6">
              <a:extLst>
                <a:ext uri="{FF2B5EF4-FFF2-40B4-BE49-F238E27FC236}">
                  <a16:creationId xmlns:a16="http://schemas.microsoft.com/office/drawing/2014/main" id="{548F8794-CAA7-E546-AA15-876F4D90F68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340" cy="6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</p:pic>
        <p:sp>
          <p:nvSpPr>
            <p:cNvPr id="21511" name="Rectangle 7">
              <a:extLst>
                <a:ext uri="{FF2B5EF4-FFF2-40B4-BE49-F238E27FC236}">
                  <a16:creationId xmlns:a16="http://schemas.microsoft.com/office/drawing/2014/main" id="{441F6BB3-E5B4-1149-B1A1-3FB6619A0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0" y="112"/>
              <a:ext cx="3657" cy="432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bg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1pPr>
              <a:lvl2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2pPr>
              <a:lvl3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3pPr>
              <a:lvl4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4pPr>
              <a:lvl5pPr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b="1"/>
                <a:t>Wirkung</a:t>
              </a:r>
              <a:endParaRPr lang="de-DE" altLang="de-DE" sz="4800" b="1"/>
            </a:p>
          </p:txBody>
        </p:sp>
      </p:grpSp>
      <p:sp>
        <p:nvSpPr>
          <p:cNvPr id="21512" name="Rectangle 8">
            <a:extLst>
              <a:ext uri="{FF2B5EF4-FFF2-40B4-BE49-F238E27FC236}">
                <a16:creationId xmlns:a16="http://schemas.microsoft.com/office/drawing/2014/main" id="{A075AE80-0D40-B54E-B754-9BF0A2E90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3913" y="4179888"/>
            <a:ext cx="5399087" cy="719137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+ 19,4 % „Forscher“</a:t>
            </a:r>
            <a:endParaRPr lang="de-DE" altLang="de-DE" sz="3200"/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CD218A74-2D60-9243-B59B-92F4F596D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5334000"/>
            <a:ext cx="5399088" cy="576263"/>
          </a:xfrm>
          <a:prstGeom prst="rect">
            <a:avLst/>
          </a:prstGeom>
          <a:solidFill>
            <a:srgbClr val="008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de-DE" altLang="de-DE" sz="3200"/>
              <a:t> </a:t>
            </a:r>
            <a:r>
              <a:rPr lang="de-DE" altLang="de-DE" sz="3600">
                <a:latin typeface="Arial" panose="020B0604020202020204" pitchFamily="34" charset="0"/>
              </a:rPr>
              <a:t>+ 15,1 % „Zielstrebige“ </a:t>
            </a:r>
            <a:endParaRPr lang="de-DE" altLang="de-DE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1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 autoUpdateAnimBg="0"/>
      <p:bldP spid="21508" grpId="0" animBg="1" autoUpdateAnimBg="0"/>
      <p:bldP spid="21512" grpId="0" animBg="1" autoUpdateAnimBg="0"/>
      <p:bldP spid="21513" grpId="0" animBg="1" autoUpdateAnimBg="0"/>
    </p:bldLst>
  </p:timing>
</p:sld>
</file>

<file path=ppt/theme/theme1.xml><?xml version="1.0" encoding="utf-8"?>
<a:theme xmlns:a="http://schemas.openxmlformats.org/drawingml/2006/main" name="Leere Präsentation">
  <a:themeElements>
    <a:clrScheme name="Leere Präsentation 10">
      <a:dk1>
        <a:srgbClr val="777777"/>
      </a:dk1>
      <a:lt1>
        <a:srgbClr val="FFFFFF"/>
      </a:lt1>
      <a:dk2>
        <a:srgbClr val="969696"/>
      </a:dk2>
      <a:lt2>
        <a:srgbClr val="FFFFFF"/>
      </a:lt2>
      <a:accent1>
        <a:srgbClr val="F00E34"/>
      </a:accent1>
      <a:accent2>
        <a:srgbClr val="293BA5"/>
      </a:accent2>
      <a:accent3>
        <a:srgbClr val="C9C9C9"/>
      </a:accent3>
      <a:accent4>
        <a:srgbClr val="DADADA"/>
      </a:accent4>
      <a:accent5>
        <a:srgbClr val="F6AAAE"/>
      </a:accent5>
      <a:accent6>
        <a:srgbClr val="243595"/>
      </a:accent6>
      <a:hlink>
        <a:srgbClr val="003300"/>
      </a:hlink>
      <a:folHlink>
        <a:srgbClr val="0000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2AAA64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969696"/>
        </a:dk2>
        <a:lt2>
          <a:srgbClr val="FFFFFF"/>
        </a:lt2>
        <a:accent1>
          <a:srgbClr val="F00E34"/>
        </a:accent1>
        <a:accent2>
          <a:srgbClr val="293BA5"/>
        </a:accent2>
        <a:accent3>
          <a:srgbClr val="C9C9C9"/>
        </a:accent3>
        <a:accent4>
          <a:srgbClr val="DADADA"/>
        </a:accent4>
        <a:accent5>
          <a:srgbClr val="F6AAAE"/>
        </a:accent5>
        <a:accent6>
          <a:srgbClr val="243595"/>
        </a:accent6>
        <a:hlink>
          <a:srgbClr val="0033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485</Words>
  <Application>Microsoft Macintosh PowerPoint</Application>
  <PresentationFormat>Bildschirmpräsentation (4:3)</PresentationFormat>
  <Paragraphs>170</Paragraphs>
  <Slides>15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Times New Roman</vt:lpstr>
      <vt:lpstr>Arial</vt:lpstr>
      <vt:lpstr>Webdings</vt:lpstr>
      <vt:lpstr>Wingdings</vt:lpstr>
      <vt:lpstr>Leere Präsentation</vt:lpstr>
      <vt:lpstr>Profil Universität Heidelberg</vt:lpstr>
      <vt:lpstr>Ranking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Sprach- und Kulturwissenschaften</vt:lpstr>
      <vt:lpstr>Sprach- und Kulturwissenschaften</vt:lpstr>
      <vt:lpstr>Rechts- und Wirtschaftswissenschaften</vt:lpstr>
      <vt:lpstr>Naturwissenschaften</vt:lpstr>
      <vt:lpstr>Naturwissenschaften</vt:lpstr>
    </vt:vector>
  </TitlesOfParts>
  <Company>Bertelsmann Stiftung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Kein Folientitel</dc:title>
  <dc:creator>Bertelsmann Stiftung</dc:creator>
  <cp:lastModifiedBy>Detlef Müller-Böling</cp:lastModifiedBy>
  <cp:revision>17</cp:revision>
  <dcterms:created xsi:type="dcterms:W3CDTF">2001-03-08T15:06:45Z</dcterms:created>
  <dcterms:modified xsi:type="dcterms:W3CDTF">2022-02-15T17:13:52Z</dcterms:modified>
</cp:coreProperties>
</file>