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662738" cy="98329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832"/>
        <p:guide pos="6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7BA5888-BA20-964A-84AC-18650B38B5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F607EAF-B623-2542-ACB0-85099D0C27D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F3D6A874-71D1-554C-921C-B14D2A60101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E58413F-AAC2-3441-B640-FE2E5DD141A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BF03B7-0DE2-0745-8982-0F65BA5A188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514F119-5BBE-814A-8D29-E82B008E2C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D45AEE3-130C-6B4C-90FE-4F9C31388F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FDCA60B-260B-864F-8CB5-23E115CE41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C7DF542-1040-C544-9649-61CDC381F08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754BC48-B0E3-9448-BEB2-7102A0C2DC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80B7D0E-1145-7240-A74D-00FDACF6DA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61FD44-266D-694B-95D5-AC566840A965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1CDD2-6078-9F4D-9933-050F96DED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0B2F96C-C0FF-A942-BCE1-1DC233AE1A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F9745C-D309-0645-A2DF-B6C2E0DF0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93DAFF-4D62-F84E-B31F-B19263893D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594A8F-F51F-0D44-A5D3-D059D86BEEC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96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11DCB7-0611-8542-AC85-995FBA78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460E9ED-AA6B-AC4C-9D58-9EDCA5FC8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CF1685-B802-C74D-880A-BFB8354E0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6B8ED7-93D6-F04C-BCF0-8364FC5E7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89AF57-42CC-8142-97B6-DC4BE770645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10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8D8A90-78D9-FC4B-8710-84DFADEF2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80C3AD-6C3A-2745-84A8-1441142C0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C366D6-A740-9B4A-8FC2-C7FD78BAC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E2B5A6-1827-7841-B5C5-967F7AFABF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C56B7E-059F-F544-97D7-01E7FB46BCE3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34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AC744F-61CC-814A-8945-CF789C137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55375D-1F0B-134B-83B7-27461B590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966E55-1723-294B-976C-3522C9735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509555-D03A-6040-869C-990965FAEB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04272A-E9DD-F74A-BF26-19485C5F506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5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7D2FF-2BA9-B449-9E3D-05D7AC205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5C2077-49F4-DC4A-8823-70F10E02E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F82AF-0B8A-9842-8E3C-C01014D1E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1377B44-9A13-FB4F-ABB1-58603538A8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4B3B22-3E72-0343-BFB0-E20790CE542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1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2C2EC-D2E0-3E40-B6B2-80DD3DAE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BFA66C-4FFB-8640-B809-8796AF632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91D554-488F-A34F-805D-2C1B4FED1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7F68DC-1B89-8D4D-A4FF-D2FFF6DFE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FA9B7F-1D84-E941-BC25-000BE1A3F0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D1279C-E8DC-3B4E-895E-FBAA2526BE6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72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6860A-BBFC-BC44-B64D-6B70AB271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C0E84F-BE67-9D4B-BCA7-16DA26CB2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C14A41-ACF6-0641-A0B5-AD6B816F7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422E0D4-1F0D-AF44-8698-6D39F957C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B2787C1-2B34-1840-B2DD-15409913ED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57C93D4-4AEA-B646-BEAF-A476215D2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F125B6A5-3250-604D-AC92-377B9C1FE0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DCBAC0-B8C6-A840-8F80-177A71C7D19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8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BF2802-F6BF-E245-8B8B-499586AE3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19B543A-AF92-7F47-A444-B738D0264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778AB7-277E-C145-B945-42191FF4D3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E3517E-ADBF-714B-AC6C-9A3991D15D2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27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B4EBD1C-1DE3-844F-874B-3C365B816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B906EA2-BC72-CE43-9360-56DC69465E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D70143-86F8-0D4D-ACC5-4FF1DBEEB26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4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419B6-A2C4-1142-BEF2-D52A1C249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49D49A-E80B-184F-B22C-95984C9F4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35B019-2B6B-A042-A1BE-34CDBE586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779941-B96E-A841-81F0-A27B72180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E3135B-D5D5-994E-A8C7-233A705CE2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6EC147-1AC6-844E-87D1-EAEF771FC3A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71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78219B-8440-1D42-8004-497B34C61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D8456D3-39B4-CB4B-8D3A-D2D0C5A9D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E533D4-D52F-E74F-B4BB-C5508F699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5CDE0C-9D83-0841-8D60-E2D573AD5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B00F79-2712-294B-8A55-DAF29BD356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5B7D34-0D3C-484F-8C2F-453E12E6893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0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34F106D9-C5FA-D940-8B09-3704D9968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2BDF136C-97E7-8748-A8BA-6137FCC41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321A7B-478A-AA4E-8BA4-113A34477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7484327-C1E1-5B44-A830-4C86ED3B74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29A8B185-7760-6D43-A5CC-D1F460DF1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00BFFE2-A046-814B-A169-C32EC0A520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135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7A02354-7846-414D-88D5-436F4EC2F05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9B4A6608-AB10-F444-8597-B0AA71338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B59A7C40-DBEB-774E-9A22-558F3632D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57148FF1-8C83-BB42-97D2-6DD829B73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3352B4-E36C-BB44-A253-D25B0A417509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18D75F16-10CC-C146-B754-4014D511B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32" y="1711325"/>
            <a:ext cx="8601075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38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</a:rPr>
              <a:t>Umfassende Reformen im Verhältnis</a:t>
            </a:r>
          </a:p>
          <a:p>
            <a:pPr algn="ctr"/>
            <a:r>
              <a:rPr lang="de-DE" altLang="de-DE" sz="38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</a:rPr>
              <a:t>Staat - Hochschule:</a:t>
            </a:r>
          </a:p>
          <a:p>
            <a:pPr algn="ctr"/>
            <a:endParaRPr lang="de-DE" altLang="de-DE" sz="3800" b="1" dirty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 sz="38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</a:rPr>
              <a:t>ein Einstieg in die Diskussion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1A79A604-8842-AF49-8A4C-63C0E3E10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64063"/>
            <a:ext cx="4716463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de-DE" altLang="de-DE" sz="2800">
                <a:latin typeface="Arial" panose="020B0604020202020204" pitchFamily="34" charset="0"/>
              </a:rPr>
              <a:t>Prof. Dr. Detlef Müller-Böling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0364A81C-C616-A44A-B854-8F5612475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6437313"/>
            <a:ext cx="315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Potsdam 14. November 2001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67865F9-E07D-5A46-B788-2EDFF0A29196}"/>
              </a:ext>
            </a:extLst>
          </p:cNvPr>
          <p:cNvSpPr txBox="1"/>
          <p:nvPr/>
        </p:nvSpPr>
        <p:spPr>
          <a:xfrm>
            <a:off x="1311442" y="-529389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B9EC2BD5-FC84-F347-AC80-66E8FCAEA3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5FF46-E0E9-284B-B61F-96961AF845F3}" type="slidenum">
              <a:rPr lang="en-US" altLang="de-DE"/>
              <a:pPr/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6367B4D-645C-714C-BA47-B32CE1491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Beispiele für Umsetzungsprobleme</a:t>
            </a:r>
          </a:p>
        </p:txBody>
      </p:sp>
      <p:sp>
        <p:nvSpPr>
          <p:cNvPr id="13315" name="Oval 3">
            <a:extLst>
              <a:ext uri="{FF2B5EF4-FFF2-40B4-BE49-F238E27FC236}">
                <a16:creationId xmlns:a16="http://schemas.microsoft.com/office/drawing/2014/main" id="{21DA2174-9FBE-004A-9C30-F523C87AD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18288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Problem</a:t>
            </a:r>
          </a:p>
        </p:txBody>
      </p:sp>
      <p:sp>
        <p:nvSpPr>
          <p:cNvPr id="13317" name="Oval 5">
            <a:extLst>
              <a:ext uri="{FF2B5EF4-FFF2-40B4-BE49-F238E27FC236}">
                <a16:creationId xmlns:a16="http://schemas.microsoft.com/office/drawing/2014/main" id="{F4D1DB7C-1DD7-B247-B664-039CB3FB1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52800"/>
            <a:ext cx="18288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Anforderung</a:t>
            </a:r>
          </a:p>
        </p:txBody>
      </p:sp>
      <p:sp>
        <p:nvSpPr>
          <p:cNvPr id="13318" name="Oval 6">
            <a:extLst>
              <a:ext uri="{FF2B5EF4-FFF2-40B4-BE49-F238E27FC236}">
                <a16:creationId xmlns:a16="http://schemas.microsoft.com/office/drawing/2014/main" id="{EEECEE64-96EE-B84E-BBC3-8601134BE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257800"/>
            <a:ext cx="18288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Lösung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durch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Gestaltung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6E86129C-60EC-E94F-83AC-5C9F5A2B78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438400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id="{FE4C3BE2-B368-944D-BB9E-C71617FF5F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450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1F743674-39CB-304C-9E87-A8DE8EC20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0"/>
            <a:ext cx="5562600" cy="1143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Zielvereinbarungen und Formel als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Parallelinstrumente mit unklaren Rollen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(Beispiel FH Niedersachsen)</a:t>
            </a:r>
          </a:p>
        </p:txBody>
      </p: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025D7081-AF5C-674C-8A20-4268DBC35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429000"/>
            <a:ext cx="5562600" cy="1143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Abstimmung, klare Rollenzuweisung</a:t>
            </a:r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FD147622-6B28-924C-9B29-141CE7EA7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5562600" cy="1143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Entwicklung einer Mehr-Komponenten-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Modellarchitektur mit klaren Funktionen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und Finanzvolumina der Instrumente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E3931168-7666-EB43-B534-3F687962FC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8EAF9F-9786-F64A-891C-21BE9BA93984}" type="slidenum">
              <a:rPr lang="en-US" altLang="de-DE"/>
              <a:pPr/>
              <a:t>11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44A164FC-718B-6C47-975A-6B24F73CD7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Beispiele für Umsetzungsprobleme</a:t>
            </a:r>
          </a:p>
        </p:txBody>
      </p:sp>
      <p:sp>
        <p:nvSpPr>
          <p:cNvPr id="14339" name="Oval 3">
            <a:extLst>
              <a:ext uri="{FF2B5EF4-FFF2-40B4-BE49-F238E27FC236}">
                <a16:creationId xmlns:a16="http://schemas.microsoft.com/office/drawing/2014/main" id="{8637F367-8E3F-0042-8DE8-EE96EE1D9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18288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Problem</a:t>
            </a:r>
          </a:p>
        </p:txBody>
      </p:sp>
      <p:sp>
        <p:nvSpPr>
          <p:cNvPr id="14340" name="Oval 4">
            <a:extLst>
              <a:ext uri="{FF2B5EF4-FFF2-40B4-BE49-F238E27FC236}">
                <a16:creationId xmlns:a16="http://schemas.microsoft.com/office/drawing/2014/main" id="{66EB334D-AEFE-6849-A5A9-6B8B58160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52800"/>
            <a:ext cx="18288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Anforderung</a:t>
            </a:r>
          </a:p>
        </p:txBody>
      </p:sp>
      <p:sp>
        <p:nvSpPr>
          <p:cNvPr id="14341" name="Oval 5">
            <a:extLst>
              <a:ext uri="{FF2B5EF4-FFF2-40B4-BE49-F238E27FC236}">
                <a16:creationId xmlns:a16="http://schemas.microsoft.com/office/drawing/2014/main" id="{9B41FA55-D9B9-374A-8A60-57ED6B3C7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257800"/>
            <a:ext cx="18288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Lösung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durch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Gestaltung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B3E3DA4C-3604-7D4F-8C6E-E31098052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438400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B1B9FDFE-06B5-8F4E-8E5D-C32CA769E2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450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BB03018D-0A64-EA4F-9C46-423F65AAC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0"/>
            <a:ext cx="5867400" cy="14478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Zielvereinbarungen und Berichtswesen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führen zu neuer staatlicher Detail-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steuerung (Zielvorgaben, Einheitskriterien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statt Profilierung)</a:t>
            </a: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444AB4BA-9B16-8047-B351-11494051B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581400"/>
            <a:ext cx="5867400" cy="1143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Instrumente so konzipieren, dass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sie neuer Steuerungsidee gerecht werden</a:t>
            </a: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2F981EA6-BC2C-804B-AC0D-68060C73A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5867400" cy="1143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Gestaltung Zielvereinbarungsverfahren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(Leitlinien, Gegenstromverfahren),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Berichtswesen als „Pyramide mit firewalls“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9FDE25CC-4738-3140-8A3F-1FD3DA1BD6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E45A33-3DFF-AD41-A9CA-A21A987F885D}" type="slidenum">
              <a:rPr lang="en-US" altLang="de-DE"/>
              <a:pPr/>
              <a:t>12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D14EFAB3-5EB2-CF4E-ACF3-E176E9471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Berichtssystem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21507" name="AutoShape 3">
            <a:extLst>
              <a:ext uri="{FF2B5EF4-FFF2-40B4-BE49-F238E27FC236}">
                <a16:creationId xmlns:a16="http://schemas.microsoft.com/office/drawing/2014/main" id="{D5644E6A-EFF3-BE42-B20F-E3E6BFDD9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828800"/>
            <a:ext cx="6477000" cy="45720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 b="1"/>
          </a:p>
          <a:p>
            <a:pPr algn="ctr"/>
            <a:r>
              <a:rPr lang="de-DE" altLang="de-DE" b="1"/>
              <a:t>Staat</a:t>
            </a:r>
          </a:p>
          <a:p>
            <a:pPr algn="ctr"/>
            <a:r>
              <a:rPr lang="de-DE" altLang="de-DE" b="1"/>
              <a:t>Hochschulrat</a:t>
            </a:r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  <a:p>
            <a:pPr algn="ctr"/>
            <a:r>
              <a:rPr lang="de-DE" altLang="de-DE" b="1"/>
              <a:t>Hochschulleitung</a:t>
            </a:r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  <a:p>
            <a:pPr algn="ctr"/>
            <a:r>
              <a:rPr lang="de-DE" altLang="de-DE" b="1"/>
              <a:t>Lehrstühle, Institute</a:t>
            </a:r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A226B315-145A-064D-8F8D-86E1BA7EB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953000"/>
            <a:ext cx="6096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firewall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A71A9850-98EB-EE49-8CE0-CAC292DF8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10000"/>
            <a:ext cx="3733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firewall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A2783D48-12E5-3944-BD2D-BECB50F96F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7CC3A9-D81B-0749-8814-851F25A59F1D}" type="slidenum">
              <a:rPr lang="en-US" altLang="de-DE"/>
              <a:pPr/>
              <a:t>13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9AC541DC-39AA-1D46-8797-97B8E8DC0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Beispiele für Umsetzungsprobleme</a:t>
            </a:r>
          </a:p>
        </p:txBody>
      </p:sp>
      <p:sp>
        <p:nvSpPr>
          <p:cNvPr id="16387" name="Oval 3">
            <a:extLst>
              <a:ext uri="{FF2B5EF4-FFF2-40B4-BE49-F238E27FC236}">
                <a16:creationId xmlns:a16="http://schemas.microsoft.com/office/drawing/2014/main" id="{8D2D4448-D9A9-E045-AA86-67D76AF23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18288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Problem</a:t>
            </a:r>
          </a:p>
        </p:txBody>
      </p:sp>
      <p:sp>
        <p:nvSpPr>
          <p:cNvPr id="16388" name="Oval 4">
            <a:extLst>
              <a:ext uri="{FF2B5EF4-FFF2-40B4-BE49-F238E27FC236}">
                <a16:creationId xmlns:a16="http://schemas.microsoft.com/office/drawing/2014/main" id="{C27D9C5D-F583-DD4F-844A-0D7E8F07D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52800"/>
            <a:ext cx="18288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Anforderung</a:t>
            </a:r>
          </a:p>
        </p:txBody>
      </p:sp>
      <p:sp>
        <p:nvSpPr>
          <p:cNvPr id="16389" name="Oval 5">
            <a:extLst>
              <a:ext uri="{FF2B5EF4-FFF2-40B4-BE49-F238E27FC236}">
                <a16:creationId xmlns:a16="http://schemas.microsoft.com/office/drawing/2014/main" id="{2D85EBE7-E057-BA45-B7A8-B2C397F21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257800"/>
            <a:ext cx="18288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Lösung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durch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Gestaltung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4D990302-6A33-9E44-AA50-BA96EFBF87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438400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A49C62EE-3707-1C43-A573-0237F340A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450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C9E589FC-303F-1646-AE5F-322F951C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0"/>
            <a:ext cx="5867400" cy="14478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„ungerechte“ Behandlung einzelner Hoch-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schulen durch eine Formel mit Einheits-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indikatoren (bei heterogenem Hochschul-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system)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51CA3468-438A-904F-B77F-DD5A012E2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581400"/>
            <a:ext cx="5867400" cy="1143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Balance zwischen einfachem, transparen-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tem Formelmodell und Berücksichtigung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individueller Besonderheiten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8310CB31-78D9-DA44-91CB-98CDC9CAA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5867400" cy="1143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Verwendung von Ansätzen aus dem 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Hamburger Leistungsindexmodell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60F8888F-D343-1940-9535-48AEB166A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B23BF5-A002-2748-B939-1CDFA1CFC7C3}" type="slidenum">
              <a:rPr lang="en-US" altLang="de-DE"/>
              <a:pPr/>
              <a:t>14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6A6CFEFA-80FE-5D49-BD7C-9B3624E52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Beispiele für Umsetzungsprobleme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BE7719DB-5D9E-A443-A1BE-209AEC6DD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18288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Problem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82C8BD8A-A247-4B4A-8389-3EC3BD3D8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52800"/>
            <a:ext cx="18288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Anforderung</a:t>
            </a:r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3592233C-F952-224D-B305-2DDE39665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257800"/>
            <a:ext cx="18288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Lösung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durch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Gestaltung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AF799728-EA1A-BB47-87BE-B72ADE9109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438400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id="{830D1B85-4125-E240-AD94-575E0A132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450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724B316E-0843-FC44-9183-4AED427E7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0"/>
            <a:ext cx="5867400" cy="14478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ineffizientes Berichtswesen, Doppelung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Informationserhebung für unterschiedliche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Zwecke 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(internes, externes Rechnungswesen)</a:t>
            </a: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601A0152-9A39-1A48-ABC2-7A832A6DD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581400"/>
            <a:ext cx="5867400" cy="1143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abgestimmtes Berichtswesen, das Daten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für die unterschiedlichen 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Informationsbedürfnisse auswirft</a:t>
            </a: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7D6EF706-0DD7-8C46-93C5-F13FFE5F4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5867400" cy="1143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vernetzte Gestaltung Pilotprojekt KLR/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internes Rechnungswesen mit Berichts-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wesen Staat-Hochschulen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E3073686-CF15-2547-B008-873C2F8D00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305BC8-6708-7C40-ABBB-E9E7959B05DC}" type="slidenum">
              <a:rPr lang="en-US" altLang="de-DE"/>
              <a:pPr/>
              <a:t>15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76B6E50-7FAA-7B46-B46A-8C8952F79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wichtiges Anliegen der Einstiegsdiskussion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403564A-8A0C-4843-8213-6175F64BA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600200"/>
            <a:ext cx="7620000" cy="17526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30000"/>
              </a:lnSpc>
            </a:pPr>
            <a:r>
              <a:rPr lang="de-DE" altLang="de-DE" sz="3200">
                <a:latin typeface="Arial" panose="020B0604020202020204" pitchFamily="34" charset="0"/>
              </a:rPr>
              <a:t>Befürchtungen</a:t>
            </a:r>
          </a:p>
          <a:p>
            <a:pPr algn="ctr">
              <a:lnSpc>
                <a:spcPct val="130000"/>
              </a:lnSpc>
            </a:pPr>
            <a:r>
              <a:rPr lang="de-DE" altLang="de-DE" sz="3200">
                <a:latin typeface="Arial" panose="020B0604020202020204" pitchFamily="34" charset="0"/>
              </a:rPr>
              <a:t>mögliche Probleme </a:t>
            </a:r>
          </a:p>
          <a:p>
            <a:pPr algn="ctr">
              <a:lnSpc>
                <a:spcPct val="130000"/>
              </a:lnSpc>
            </a:pPr>
            <a:r>
              <a:rPr lang="de-DE" altLang="de-DE" sz="3200">
                <a:latin typeface="Arial" panose="020B0604020202020204" pitchFamily="34" charset="0"/>
              </a:rPr>
              <a:t>diskutieren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23B7117A-31E0-2342-8244-09AB28ED4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13200"/>
            <a:ext cx="7620000" cy="25908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30000"/>
              </a:lnSpc>
            </a:pPr>
            <a:r>
              <a:rPr lang="de-DE" altLang="de-DE" sz="3200">
                <a:latin typeface="Arial" panose="020B0604020202020204" pitchFamily="34" charset="0"/>
              </a:rPr>
              <a:t>Verständigung auf Leitlinien/“Spielregeln“</a:t>
            </a:r>
          </a:p>
          <a:p>
            <a:pPr algn="ctr">
              <a:lnSpc>
                <a:spcPct val="130000"/>
              </a:lnSpc>
            </a:pPr>
            <a:r>
              <a:rPr lang="de-DE" altLang="de-DE" sz="3200">
                <a:latin typeface="Arial" panose="020B0604020202020204" pitchFamily="34" charset="0"/>
              </a:rPr>
              <a:t>für den weiteren Prozess, gemeinsames</a:t>
            </a:r>
          </a:p>
          <a:p>
            <a:pPr algn="ctr">
              <a:lnSpc>
                <a:spcPct val="130000"/>
              </a:lnSpc>
            </a:pPr>
            <a:r>
              <a:rPr lang="de-DE" altLang="de-DE" sz="3200">
                <a:latin typeface="Arial" panose="020B0604020202020204" pitchFamily="34" charset="0"/>
              </a:rPr>
              <a:t>Grundverständnis als Ausgangspunkt</a:t>
            </a:r>
          </a:p>
          <a:p>
            <a:pPr algn="ctr">
              <a:lnSpc>
                <a:spcPct val="130000"/>
              </a:lnSpc>
            </a:pPr>
            <a:r>
              <a:rPr lang="de-DE" altLang="de-DE" sz="3200">
                <a:latin typeface="Arial" panose="020B0604020202020204" pitchFamily="34" charset="0"/>
              </a:rPr>
              <a:t>und Vertrauensschutz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 autoUpdateAnimBg="0"/>
      <p:bldP spid="18437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63C233CC-34EF-334D-B9D1-DCFC3F9229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19258C-FAAA-6F4C-A7E1-E8963C5F038F}" type="slidenum">
              <a:rPr lang="en-US" altLang="de-DE"/>
              <a:pPr/>
              <a:t>16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C410F276-17B1-BF43-891A-71AF3E48C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Leitfragen für die erste Diskussionsrunde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7EEE259-FF07-5944-B8B2-F15985DE9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077200" cy="495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1">
              <a:lnSpc>
                <a:spcPct val="205000"/>
              </a:lnSpc>
              <a:buFont typeface="Wingdings" pitchFamily="2" charset="2"/>
              <a:buChar char="m"/>
            </a:pPr>
            <a:r>
              <a:rPr lang="de-DE" altLang="de-DE" sz="2800">
                <a:latin typeface="Arial" panose="020B0604020202020204" pitchFamily="34" charset="0"/>
              </a:rPr>
              <a:t> Rückfragen, Zusatzinformationen?</a:t>
            </a:r>
          </a:p>
          <a:p>
            <a:pPr lvl="1">
              <a:lnSpc>
                <a:spcPct val="205000"/>
              </a:lnSpc>
              <a:buFont typeface="Wingdings" pitchFamily="2" charset="2"/>
              <a:buChar char="m"/>
            </a:pPr>
            <a:r>
              <a:rPr lang="de-DE" altLang="de-DE" sz="2800">
                <a:latin typeface="Arial" panose="020B0604020202020204" pitchFamily="34" charset="0"/>
              </a:rPr>
              <a:t> Akzeptanz Gesamtansatz / Grundideen?</a:t>
            </a:r>
          </a:p>
          <a:p>
            <a:pPr lvl="1">
              <a:lnSpc>
                <a:spcPct val="205000"/>
              </a:lnSpc>
              <a:buFont typeface="Wingdings" pitchFamily="2" charset="2"/>
              <a:buChar char="m"/>
            </a:pPr>
            <a:r>
              <a:rPr lang="de-DE" altLang="de-DE" sz="2800">
                <a:latin typeface="Arial" panose="020B0604020202020204" pitchFamily="34" charset="0"/>
              </a:rPr>
              <a:t> Zu erwartende Probleme / Befürchtungen?</a:t>
            </a:r>
          </a:p>
          <a:p>
            <a:pPr lvl="1">
              <a:lnSpc>
                <a:spcPct val="205000"/>
              </a:lnSpc>
              <a:buFont typeface="Wingdings" pitchFamily="2" charset="2"/>
              <a:buChar char="m"/>
            </a:pPr>
            <a:r>
              <a:rPr lang="de-DE" altLang="de-DE" sz="2800">
                <a:latin typeface="Arial" panose="020B0604020202020204" pitchFamily="34" charset="0"/>
              </a:rPr>
              <a:t> Anforderungen an Modelle?</a:t>
            </a:r>
          </a:p>
          <a:p>
            <a:pPr lvl="1">
              <a:lnSpc>
                <a:spcPct val="205000"/>
              </a:lnSpc>
              <a:buFont typeface="Wingdings" pitchFamily="2" charset="2"/>
              <a:buChar char="m"/>
            </a:pPr>
            <a:r>
              <a:rPr lang="de-DE" altLang="de-DE" sz="2800">
                <a:latin typeface="Arial" panose="020B0604020202020204" pitchFamily="34" charset="0"/>
              </a:rPr>
              <a:t> Vorschläge für „Spielregeln“?</a:t>
            </a:r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F0A5AC28-B5DA-AF47-853B-5F32ACCCE9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C98DF8-8CF9-C644-B3F4-0094DABF644C}" type="slidenum">
              <a:rPr lang="en-US" altLang="de-DE"/>
              <a:pPr/>
              <a:t>17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FAD3843D-3B90-2E40-91C6-E6A0A0241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Leitfragen für die weiteren Diskussionsrunden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ECFCC45-2759-1A41-8D4B-7ADCD383D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077200" cy="495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1">
              <a:buFont typeface="Wingdings" pitchFamily="2" charset="2"/>
              <a:buChar char="m"/>
            </a:pPr>
            <a:r>
              <a:rPr lang="de-DE" altLang="de-DE" sz="2800">
                <a:latin typeface="Arial" panose="020B0604020202020204" pitchFamily="34" charset="0"/>
              </a:rPr>
              <a:t> Verwendung / Veränderungsnotwendigkeit</a:t>
            </a:r>
            <a:br>
              <a:rPr lang="de-DE" altLang="de-DE" sz="2800">
                <a:latin typeface="Arial" panose="020B0604020202020204" pitchFamily="34" charset="0"/>
              </a:rPr>
            </a:br>
            <a:r>
              <a:rPr lang="de-DE" altLang="de-DE" sz="2800">
                <a:latin typeface="Arial" panose="020B0604020202020204" pitchFamily="34" charset="0"/>
              </a:rPr>
              <a:t>     bisheriger Instrumente?</a:t>
            </a:r>
          </a:p>
          <a:p>
            <a:pPr lvl="1">
              <a:lnSpc>
                <a:spcPct val="205000"/>
              </a:lnSpc>
              <a:buFont typeface="Wingdings" pitchFamily="2" charset="2"/>
              <a:buChar char="m"/>
            </a:pPr>
            <a:r>
              <a:rPr lang="de-DE" altLang="de-DE" sz="2800">
                <a:latin typeface="Arial" panose="020B0604020202020204" pitchFamily="34" charset="0"/>
              </a:rPr>
              <a:t> Verwertbares aus Beispielen?</a:t>
            </a:r>
          </a:p>
          <a:p>
            <a:pPr lvl="1">
              <a:lnSpc>
                <a:spcPct val="205000"/>
              </a:lnSpc>
              <a:buFont typeface="Wingdings" pitchFamily="2" charset="2"/>
              <a:buChar char="m"/>
            </a:pPr>
            <a:r>
              <a:rPr lang="de-DE" altLang="de-DE" sz="2800">
                <a:latin typeface="Arial" panose="020B0604020202020204" pitchFamily="34" charset="0"/>
              </a:rPr>
              <a:t> Ideen / Prioritäten für weitere Schritte?</a:t>
            </a:r>
          </a:p>
          <a:p>
            <a:pPr lvl="1">
              <a:buFont typeface="Wingdings" pitchFamily="2" charset="2"/>
              <a:buChar char="m"/>
            </a:pPr>
            <a:endParaRPr lang="de-DE" altLang="de-DE" sz="2800">
              <a:latin typeface="Arial" panose="020B0604020202020204" pitchFamily="34" charset="0"/>
            </a:endParaRPr>
          </a:p>
          <a:p>
            <a:pPr lvl="1">
              <a:buFont typeface="Wingdings" pitchFamily="2" charset="2"/>
              <a:buChar char="m"/>
            </a:pPr>
            <a:r>
              <a:rPr lang="de-DE" altLang="de-DE" sz="2800">
                <a:latin typeface="Arial" panose="020B0604020202020204" pitchFamily="34" charset="0"/>
              </a:rPr>
              <a:t> Ergänzende Vorschläge für </a:t>
            </a:r>
            <a:br>
              <a:rPr lang="de-DE" altLang="de-DE" sz="2800">
                <a:latin typeface="Arial" panose="020B0604020202020204" pitchFamily="34" charset="0"/>
              </a:rPr>
            </a:br>
            <a:r>
              <a:rPr lang="de-DE" altLang="de-DE" sz="2800">
                <a:latin typeface="Arial" panose="020B0604020202020204" pitchFamily="34" charset="0"/>
              </a:rPr>
              <a:t>    themenspezifische „Spielregeln“?</a:t>
            </a:r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F340DB6B-319E-354C-9B18-C9B9C8E107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BA33AE-A348-8142-99DF-0747E28B0CF1}" type="slidenum">
              <a:rPr lang="en-US" altLang="de-DE"/>
              <a:pPr/>
              <a:t>18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4989867-059C-8740-89E9-1C4ABD3F0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Berichtssystem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3316" name="AutoShape 4">
            <a:extLst>
              <a:ext uri="{FF2B5EF4-FFF2-40B4-BE49-F238E27FC236}">
                <a16:creationId xmlns:a16="http://schemas.microsoft.com/office/drawing/2014/main" id="{768C813B-9154-EE46-ACEA-C198F38FD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828800"/>
            <a:ext cx="6477000" cy="45720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 b="1"/>
          </a:p>
          <a:p>
            <a:pPr algn="ctr"/>
            <a:r>
              <a:rPr lang="de-DE" altLang="de-DE" b="1"/>
              <a:t>Staat</a:t>
            </a:r>
          </a:p>
          <a:p>
            <a:pPr algn="ctr"/>
            <a:r>
              <a:rPr lang="de-DE" altLang="de-DE" b="1"/>
              <a:t>Hochschulrat</a:t>
            </a:r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  <a:p>
            <a:pPr algn="ctr"/>
            <a:r>
              <a:rPr lang="de-DE" altLang="de-DE" b="1"/>
              <a:t>Hochschulleitung</a:t>
            </a:r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  <a:p>
            <a:pPr algn="ctr"/>
            <a:r>
              <a:rPr lang="de-DE" altLang="de-DE" b="1"/>
              <a:t>Lehrstühle, Institute</a:t>
            </a:r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  <a:p>
            <a:pPr algn="ctr"/>
            <a:endParaRPr lang="de-DE" altLang="de-DE" b="1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AE4E80BF-5054-F148-AF36-4C5018EEE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953000"/>
            <a:ext cx="6096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firewall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37917604-3E48-084C-B11E-2A5709A25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10000"/>
            <a:ext cx="3733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firewall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B8760A5D-C8EE-2948-9215-AC8BB67542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4FB0A-2D6E-D048-9CB2-9E5CD181D593}" type="slidenum">
              <a:rPr lang="en-US" altLang="de-DE"/>
              <a:pPr/>
              <a:t>19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D17589EB-78CE-0945-815B-7C4AC8964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Leitlinien für Berichtswesen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7932278-0196-0A40-9688-C7F3BDB03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Informationspyramide mit Firewalls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5151BD0C-7B48-454F-BF75-ECBE41326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154238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Konkretisierungsgrad der Infos auf Level der Ziele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8E8E9440-0F88-5842-9AE5-320FF7480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86063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KLR als internes Selbststeuerungsinstrument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FE74A3D6-B8EB-FE4F-A311-8B8BA458B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417888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Begründung für externe Berichte: Steuerung + Rechenschaft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DDD14F67-7BE0-8745-B4D9-537021745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48125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Rechenschaft: Grundstandards von Staat, aktive Aufgabe HS 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8C01F31D-954B-9646-BE7E-8ACDBBD79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679950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Service für alle Akteure (Benchmarking, Planung/Strategie)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9CA01909-AECF-EC44-8D62-E39DF25D2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11775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Alle bestehenden Berichte auf den Prüfstand</a:t>
            </a:r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016D1ADE-90E1-A547-8D3F-E2CB63C01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3600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Kosten-Nutzen-Analyse der Datenerhebung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26973F12-D89B-554D-BC3B-1707B5090B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57E408-AF8A-D649-A62F-EB8A5B8BD293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9A67B2E0-DE45-334B-8813-19505A590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-76200"/>
            <a:ext cx="7772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chemeClr val="folHlink"/>
                </a:solidFill>
              </a:rPr>
              <a:t>Ausgangspunkt im Verhältnis </a:t>
            </a:r>
            <a:br>
              <a:rPr lang="de-DE" altLang="de-DE" sz="3400">
                <a:solidFill>
                  <a:schemeClr val="folHlink"/>
                </a:solidFill>
              </a:rPr>
            </a:br>
            <a:r>
              <a:rPr lang="de-DE" altLang="de-DE" sz="3400">
                <a:solidFill>
                  <a:schemeClr val="folHlink"/>
                </a:solidFill>
              </a:rPr>
              <a:t>Staat-Hochschule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F62FC0-F89D-F14A-A41D-0FF76241C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524000"/>
            <a:ext cx="4419600" cy="1066800"/>
          </a:xfrm>
          <a:prstGeom prst="rect">
            <a:avLst/>
          </a:prstGeom>
          <a:solidFill>
            <a:schemeClr val="accent2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legitimes Interesse an 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 </a:t>
            </a:r>
            <a:r>
              <a:rPr lang="de-DE" altLang="de-DE" sz="2000" b="1">
                <a:latin typeface="Arial" panose="020B0604020202020204" pitchFamily="34" charset="0"/>
              </a:rPr>
              <a:t>staatlicher Steuerung </a:t>
            </a:r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7707E9C1-B0A4-1B4E-96B1-E7FC33296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3276600" cy="533400"/>
          </a:xfrm>
          <a:prstGeom prst="ellipse">
            <a:avLst/>
          </a:prstGeom>
          <a:solidFill>
            <a:schemeClr val="accent2"/>
          </a:solidFill>
          <a:ln w="127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Spannungsverhältnis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0B9386F-1716-7244-ACB1-344DE2C82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4419600" cy="1524000"/>
          </a:xfrm>
          <a:prstGeom prst="rect">
            <a:avLst/>
          </a:prstGeom>
          <a:solidFill>
            <a:schemeClr val="accent2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000" b="1">
                <a:latin typeface="Arial" panose="020B0604020202020204" pitchFamily="34" charset="0"/>
              </a:rPr>
              <a:t>Autonomie</a:t>
            </a:r>
            <a:endParaRPr lang="de-DE" altLang="de-DE" sz="2000">
              <a:latin typeface="Arial" panose="020B0604020202020204" pitchFamily="34" charset="0"/>
            </a:endParaRP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Vorteile dezentraler Entscheidungen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(Informationsvorsprung, Problemnähe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Flexibilität, Eigenverantwortung)</a:t>
            </a:r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7B79B716-6626-344F-94DC-60B48A51B3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590800"/>
            <a:ext cx="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5133A706-47A3-2443-89EA-508F5808F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733800"/>
            <a:ext cx="0" cy="533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130" name="Group 10">
            <a:extLst>
              <a:ext uri="{FF2B5EF4-FFF2-40B4-BE49-F238E27FC236}">
                <a16:creationId xmlns:a16="http://schemas.microsoft.com/office/drawing/2014/main" id="{E9845582-5D9D-A842-BA01-403577DE296D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1828800"/>
            <a:ext cx="3886200" cy="1981200"/>
            <a:chOff x="3168" y="1536"/>
            <a:chExt cx="2448" cy="1248"/>
          </a:xfrm>
        </p:grpSpPr>
        <p:sp>
          <p:nvSpPr>
            <p:cNvPr id="5128" name="AutoShape 8">
              <a:extLst>
                <a:ext uri="{FF2B5EF4-FFF2-40B4-BE49-F238E27FC236}">
                  <a16:creationId xmlns:a16="http://schemas.microsoft.com/office/drawing/2014/main" id="{3EFF6EC1-DE79-5646-9180-EEF7DE5EE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728" cy="1248"/>
            </a:xfrm>
            <a:prstGeom prst="hexagon">
              <a:avLst>
                <a:gd name="adj" fmla="val 34615"/>
                <a:gd name="vf" fmla="val 115470"/>
              </a:avLst>
            </a:prstGeom>
            <a:solidFill>
              <a:schemeClr val="accent2">
                <a:alpha val="50000"/>
              </a:schemeClr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Budgetierungsmodell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129" name="AutoShape 9">
              <a:extLst>
                <a:ext uri="{FF2B5EF4-FFF2-40B4-BE49-F238E27FC236}">
                  <a16:creationId xmlns:a16="http://schemas.microsoft.com/office/drawing/2014/main" id="{D5E08DFC-E0FB-8D4C-B334-EF56A3024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112"/>
              <a:ext cx="624" cy="192"/>
            </a:xfrm>
            <a:prstGeom prst="leftArrow">
              <a:avLst>
                <a:gd name="adj1" fmla="val 50000"/>
                <a:gd name="adj2" fmla="val 81250"/>
              </a:avLst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5131" name="Group 11">
            <a:extLst>
              <a:ext uri="{FF2B5EF4-FFF2-40B4-BE49-F238E27FC236}">
                <a16:creationId xmlns:a16="http://schemas.microsoft.com/office/drawing/2014/main" id="{F59B416D-8DD1-4B4E-810E-B00A40F102E2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2971800"/>
            <a:ext cx="3886200" cy="1981200"/>
            <a:chOff x="3168" y="1536"/>
            <a:chExt cx="2448" cy="1248"/>
          </a:xfrm>
        </p:grpSpPr>
        <p:sp>
          <p:nvSpPr>
            <p:cNvPr id="5132" name="AutoShape 12">
              <a:extLst>
                <a:ext uri="{FF2B5EF4-FFF2-40B4-BE49-F238E27FC236}">
                  <a16:creationId xmlns:a16="http://schemas.microsoft.com/office/drawing/2014/main" id="{033580C1-65EC-A14A-B74D-CC145334B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728" cy="1248"/>
            </a:xfrm>
            <a:prstGeom prst="hexagon">
              <a:avLst>
                <a:gd name="adj" fmla="val 34615"/>
                <a:gd name="vf" fmla="val 115470"/>
              </a:avLst>
            </a:prstGeom>
            <a:solidFill>
              <a:schemeClr val="accent2">
                <a:alpha val="50000"/>
              </a:schemeClr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Berichtssystem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133" name="AutoShape 13">
              <a:extLst>
                <a:ext uri="{FF2B5EF4-FFF2-40B4-BE49-F238E27FC236}">
                  <a16:creationId xmlns:a16="http://schemas.microsoft.com/office/drawing/2014/main" id="{01023D8F-ED53-E342-9FC5-0F344F1F7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112"/>
              <a:ext cx="624" cy="192"/>
            </a:xfrm>
            <a:prstGeom prst="leftArrow">
              <a:avLst>
                <a:gd name="adj1" fmla="val 50000"/>
                <a:gd name="adj2" fmla="val 81250"/>
              </a:avLst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134" name="Rectangle 14">
            <a:extLst>
              <a:ext uri="{FF2B5EF4-FFF2-40B4-BE49-F238E27FC236}">
                <a16:creationId xmlns:a16="http://schemas.microsoft.com/office/drawing/2014/main" id="{25A12BE6-A7C6-754A-BB28-EDE9F4183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219200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Balance</a:t>
            </a:r>
            <a:endParaRPr lang="de-DE" altLang="de-DE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8BCB9738-A459-5E42-B141-53F00CB662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5C0918-9CCD-464D-AC80-D19492DFD700}" type="slidenum">
              <a:rPr lang="en-US" altLang="de-DE"/>
              <a:pPr/>
              <a:t>20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EE964F83-C22F-2341-B85D-7C77DE616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Leitlinien für Mittelvergabe (1)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B2ED073-FA19-954D-BB88-C1992984B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Transparent, einfach, nachvollziehbar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1C1676B1-8A91-3543-BA74-2AB138C0A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154238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Mehrkomponentenmodell für Globalhaushalt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06C97B8C-BD37-C347-9A7F-A0399BDE6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86063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Heterogenität der Hochschulen berücksichtigen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CC52C43C-0E60-E44F-A348-446A0DB14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417888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Keine versteckte Umverteilung zwischen Hochschultypen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03A14D40-5DAE-C040-BF60-E86AA454A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48125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Abgestimmte Kombination aus Formel und Zielvereinbarung </a:t>
            </a: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06DF2D06-29AB-2C49-AC66-DA0D366CA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679950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Mischung aus ex-post-Steuerung und Vorfinanzierung</a:t>
            </a:r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9E49F18D-1D6D-724A-80BB-6EB35D3BF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11775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Anreize zu Leistung, Aufgabenübernahme</a:t>
            </a:r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67E4D76B-9AA4-164A-9E00-88F10449F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3600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Wettbewerb und „Geld folgt Studierenden“ verankern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2332ECD6-EDEB-3D47-A53B-A6B9BB02B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BC3C03-9810-874F-9864-C6DE4D7EA83E}" type="slidenum">
              <a:rPr lang="en-US" altLang="de-DE"/>
              <a:pPr/>
              <a:t>21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8410D0B-A46A-6F48-829C-41518FD24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Leitlinien für Mittelvergabe (2)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329751E-5880-B548-8ED8-BAFE4EF32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Balance volumen-, leistungs-, innovationsbez. Finanzierung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EF1077AD-A610-EB41-8E08-E6043A3C8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154238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Staatliche Ziele und Profile der Hochschulen auswiegen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98BB0892-5EBC-C647-968F-3399CCCF3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86063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Hinreichende Stabilität + realistische, schrittweise Einführung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16BE1E78-D52F-A041-97C6-79365944F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417888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Keine Detailsteuerung, ordnungspolitische Rahmensetzung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E5138B94-12F9-BC44-9333-8323F119E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48125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Notwendigkeit pauschale Grundfinanzierung 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B6EE3468-C88B-E04D-B157-200215A6F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679950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Modellrechnung mit Sensitivitäts- + Plausibilitätstests</a:t>
            </a: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B0A554E0-3185-EC47-ABA1-384EE8B80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11775"/>
            <a:ext cx="815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/>
              <a:t>Modellentwicklung als kooperativer Prozess Staat-Hochschule</a:t>
            </a: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18F91330-0828-5B45-BFCC-C02A5A195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3600"/>
            <a:ext cx="815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3">
            <a:extLst>
              <a:ext uri="{FF2B5EF4-FFF2-40B4-BE49-F238E27FC236}">
                <a16:creationId xmlns:a16="http://schemas.microsoft.com/office/drawing/2014/main" id="{18BEBD54-6427-DF49-88D9-694ADA3C04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6FAF64-2A8D-A444-8CA2-A3E3287AE81B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7991019B-E58F-634F-82C0-5598F0F27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6248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chemeClr val="folHlink"/>
                </a:solidFill>
              </a:rPr>
              <a:t>Logik des Steuerungsmodells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6147" name="Oval 3">
            <a:extLst>
              <a:ext uri="{FF2B5EF4-FFF2-40B4-BE49-F238E27FC236}">
                <a16:creationId xmlns:a16="http://schemas.microsoft.com/office/drawing/2014/main" id="{46CB9D94-7C83-1245-9933-751C241D6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0"/>
            <a:ext cx="2819400" cy="762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Altes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Steuerungsmodell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148" name="Oval 4">
            <a:extLst>
              <a:ext uri="{FF2B5EF4-FFF2-40B4-BE49-F238E27FC236}">
                <a16:creationId xmlns:a16="http://schemas.microsoft.com/office/drawing/2014/main" id="{82678A3C-F646-B042-A8A7-6F8C4E654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676400"/>
            <a:ext cx="1905000" cy="6096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Problem</a:t>
            </a:r>
          </a:p>
        </p:txBody>
      </p:sp>
      <p:sp>
        <p:nvSpPr>
          <p:cNvPr id="6149" name="Oval 5">
            <a:extLst>
              <a:ext uri="{FF2B5EF4-FFF2-40B4-BE49-F238E27FC236}">
                <a16:creationId xmlns:a16="http://schemas.microsoft.com/office/drawing/2014/main" id="{3618122A-AED2-7D44-9432-34537772F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524000"/>
            <a:ext cx="2819400" cy="762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Neues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Steuerungsmodell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36C2F1AE-B8D1-1E43-88F4-39DE27C3C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981200"/>
            <a:ext cx="533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FEE3FFDA-C6BA-9B43-A2DD-8812150B4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981200"/>
            <a:ext cx="609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8472D831-8A87-1D46-9BD8-6DB7ADD14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2667000" cy="533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inputorientiert</a:t>
            </a: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F19D89BB-0632-1D4A-BF62-25364D8F9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2667000" cy="838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prozesspolitische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Einzeleingriffe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6003D4DC-5AF9-6242-915E-C88E036E2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0"/>
            <a:ext cx="2667000" cy="914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ex-ante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Steuerung</a:t>
            </a:r>
            <a:endParaRPr lang="de-DE" altLang="de-DE" sz="2000">
              <a:latin typeface="Arial" panose="020B0604020202020204" pitchFamily="34" charset="0"/>
            </a:endParaRP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BD56315-DCDE-5D47-AC54-BDEECF512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638800"/>
            <a:ext cx="2667000" cy="533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Feinsteuerung</a:t>
            </a:r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47610A80-1A5F-BA45-AB0B-EBC73E811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590800"/>
            <a:ext cx="2667000" cy="533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outputorientiert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610DFD7-2177-D04E-B792-6B6CDBDA0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429000"/>
            <a:ext cx="2667000" cy="838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ordnungspolitische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Rahmensetzung</a:t>
            </a:r>
          </a:p>
        </p:txBody>
      </p:sp>
      <p:sp>
        <p:nvSpPr>
          <p:cNvPr id="6158" name="Rectangle 14">
            <a:extLst>
              <a:ext uri="{FF2B5EF4-FFF2-40B4-BE49-F238E27FC236}">
                <a16:creationId xmlns:a16="http://schemas.microsoft.com/office/drawing/2014/main" id="{C2970A2C-E436-7C40-9FB6-2CE5D2DF9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572000"/>
            <a:ext cx="2667000" cy="914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ex-post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Steuerung</a:t>
            </a:r>
          </a:p>
        </p:txBody>
      </p:sp>
      <p:sp>
        <p:nvSpPr>
          <p:cNvPr id="6159" name="Rectangle 15">
            <a:extLst>
              <a:ext uri="{FF2B5EF4-FFF2-40B4-BE49-F238E27FC236}">
                <a16:creationId xmlns:a16="http://schemas.microsoft.com/office/drawing/2014/main" id="{E9308F5B-B050-4448-9421-47D307CCA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638800"/>
            <a:ext cx="2667000" cy="533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Grobsteuerung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51F0C7E8-8119-FE4E-AA51-8B07236C9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59025"/>
            <a:ext cx="242887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latin typeface="Arial" panose="020B0604020202020204" pitchFamily="34" charset="0"/>
              </a:rPr>
              <a:t>Unwirtschaftlichkeit,</a:t>
            </a:r>
          </a:p>
          <a:p>
            <a:r>
              <a:rPr lang="de-DE" altLang="de-DE" sz="2000">
                <a:latin typeface="Arial" panose="020B0604020202020204" pitchFamily="34" charset="0"/>
              </a:rPr>
              <a:t>mangelnde Ziel-</a:t>
            </a:r>
          </a:p>
          <a:p>
            <a:r>
              <a:rPr lang="de-DE" altLang="de-DE" sz="2000">
                <a:latin typeface="Arial" panose="020B0604020202020204" pitchFamily="34" charset="0"/>
              </a:rPr>
              <a:t>orientierung</a:t>
            </a:r>
          </a:p>
          <a:p>
            <a:endParaRPr lang="de-DE" altLang="de-DE" sz="2000">
              <a:latin typeface="Arial" panose="020B0604020202020204" pitchFamily="34" charset="0"/>
            </a:endParaRPr>
          </a:p>
          <a:p>
            <a:r>
              <a:rPr lang="de-DE" altLang="de-DE" sz="2000">
                <a:latin typeface="Arial" panose="020B0604020202020204" pitchFamily="34" charset="0"/>
              </a:rPr>
              <a:t>Umgehungs-</a:t>
            </a:r>
          </a:p>
          <a:p>
            <a:r>
              <a:rPr lang="de-DE" altLang="de-DE" sz="2000">
                <a:latin typeface="Arial" panose="020B0604020202020204" pitchFamily="34" charset="0"/>
              </a:rPr>
              <a:t>strategien statt</a:t>
            </a:r>
          </a:p>
          <a:p>
            <a:r>
              <a:rPr lang="de-DE" altLang="de-DE" sz="2000">
                <a:latin typeface="Arial" panose="020B0604020202020204" pitchFamily="34" charset="0"/>
              </a:rPr>
              <a:t>Anreizwirkungen</a:t>
            </a:r>
            <a:endParaRPr lang="de-DE" altLang="de-DE" sz="1800">
              <a:latin typeface="Arial" panose="020B0604020202020204" pitchFamily="34" charset="0"/>
            </a:endParaRPr>
          </a:p>
          <a:p>
            <a:endParaRPr lang="de-DE" altLang="de-DE" sz="2000">
              <a:latin typeface="Arial" panose="020B0604020202020204" pitchFamily="34" charset="0"/>
            </a:endParaRPr>
          </a:p>
          <a:p>
            <a:r>
              <a:rPr lang="de-DE" altLang="de-DE" sz="2000">
                <a:latin typeface="Arial" panose="020B0604020202020204" pitchFamily="34" charset="0"/>
              </a:rPr>
              <a:t>Inflexibilität</a:t>
            </a:r>
          </a:p>
          <a:p>
            <a:endParaRPr lang="de-DE" altLang="de-DE" sz="2000">
              <a:latin typeface="Arial" panose="020B0604020202020204" pitchFamily="34" charset="0"/>
            </a:endParaRPr>
          </a:p>
          <a:p>
            <a:endParaRPr lang="de-DE" altLang="de-DE" sz="2000">
              <a:latin typeface="Arial" panose="020B0604020202020204" pitchFamily="34" charset="0"/>
            </a:endParaRPr>
          </a:p>
          <a:p>
            <a:r>
              <a:rPr lang="de-DE" altLang="de-DE" sz="2000">
                <a:latin typeface="Arial" panose="020B0604020202020204" pitchFamily="34" charset="0"/>
              </a:rPr>
              <a:t>Verzicht auf</a:t>
            </a:r>
          </a:p>
          <a:p>
            <a:r>
              <a:rPr lang="de-DE" altLang="de-DE" sz="2000">
                <a:latin typeface="Arial" panose="020B0604020202020204" pitchFamily="34" charset="0"/>
              </a:rPr>
              <a:t>Autonomievorteile</a:t>
            </a:r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91A9F898-DD3F-314C-970C-839092638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895600"/>
            <a:ext cx="533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2" name="Line 18">
            <a:extLst>
              <a:ext uri="{FF2B5EF4-FFF2-40B4-BE49-F238E27FC236}">
                <a16:creationId xmlns:a16="http://schemas.microsoft.com/office/drawing/2014/main" id="{D144AB74-9DFB-9841-8A11-4C4998E61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810000"/>
            <a:ext cx="533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3" name="Line 19">
            <a:extLst>
              <a:ext uri="{FF2B5EF4-FFF2-40B4-BE49-F238E27FC236}">
                <a16:creationId xmlns:a16="http://schemas.microsoft.com/office/drawing/2014/main" id="{C135D385-C331-B04F-949D-781AA21D4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029200"/>
            <a:ext cx="533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4" name="Line 20">
            <a:extLst>
              <a:ext uri="{FF2B5EF4-FFF2-40B4-BE49-F238E27FC236}">
                <a16:creationId xmlns:a16="http://schemas.microsoft.com/office/drawing/2014/main" id="{FD218191-7F55-FD4F-9320-05716D0E3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943600"/>
            <a:ext cx="533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5" name="Line 21">
            <a:extLst>
              <a:ext uri="{FF2B5EF4-FFF2-40B4-BE49-F238E27FC236}">
                <a16:creationId xmlns:a16="http://schemas.microsoft.com/office/drawing/2014/main" id="{14D7E26F-EBF5-7E43-BB38-4609E2C040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895600"/>
            <a:ext cx="533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6" name="Line 22">
            <a:extLst>
              <a:ext uri="{FF2B5EF4-FFF2-40B4-BE49-F238E27FC236}">
                <a16:creationId xmlns:a16="http://schemas.microsoft.com/office/drawing/2014/main" id="{E08F91D8-4093-2543-A2B0-7B3A6230E5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824288"/>
            <a:ext cx="533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7" name="Line 23">
            <a:extLst>
              <a:ext uri="{FF2B5EF4-FFF2-40B4-BE49-F238E27FC236}">
                <a16:creationId xmlns:a16="http://schemas.microsoft.com/office/drawing/2014/main" id="{F75B8C10-F666-704C-94D0-29790B343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533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8" name="Line 24">
            <a:extLst>
              <a:ext uri="{FF2B5EF4-FFF2-40B4-BE49-F238E27FC236}">
                <a16:creationId xmlns:a16="http://schemas.microsoft.com/office/drawing/2014/main" id="{D292003A-8727-144E-AE85-1AFA72F2F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943600"/>
            <a:ext cx="533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3">
            <a:extLst>
              <a:ext uri="{FF2B5EF4-FFF2-40B4-BE49-F238E27FC236}">
                <a16:creationId xmlns:a16="http://schemas.microsoft.com/office/drawing/2014/main" id="{A2CC67DB-911A-3F47-AC7B-2FFA238EDB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1F1FF9-233F-1841-90E4-5AD0ABAE4851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6C141BF5-BAD2-BE47-9C46-EE0F6A3B70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Elemente des neuen Steuerungsmodells</a:t>
            </a:r>
          </a:p>
        </p:txBody>
      </p:sp>
      <p:sp>
        <p:nvSpPr>
          <p:cNvPr id="7171" name="AutoShape 3">
            <a:extLst>
              <a:ext uri="{FF2B5EF4-FFF2-40B4-BE49-F238E27FC236}">
                <a16:creationId xmlns:a16="http://schemas.microsoft.com/office/drawing/2014/main" id="{6B65F1BE-1716-964F-B33A-AC4806A5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905000"/>
            <a:ext cx="3124200" cy="2514600"/>
          </a:xfrm>
          <a:prstGeom prst="hexagon">
            <a:avLst>
              <a:gd name="adj" fmla="val 31061"/>
              <a:gd name="vf" fmla="val 115470"/>
            </a:avLst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 u="sng">
                <a:latin typeface="Arial" panose="020B0604020202020204" pitchFamily="34" charset="0"/>
              </a:rPr>
              <a:t>Staat</a:t>
            </a:r>
            <a:br>
              <a:rPr lang="de-DE" altLang="de-DE" sz="2800" b="1" u="sng">
                <a:latin typeface="Arial" panose="020B0604020202020204" pitchFamily="34" charset="0"/>
              </a:rPr>
            </a:br>
            <a:endParaRPr lang="de-DE" altLang="de-DE" sz="1200" b="1" u="sng">
              <a:latin typeface="Arial" panose="020B0604020202020204" pitchFamily="34" charset="0"/>
            </a:endParaRPr>
          </a:p>
          <a:p>
            <a:pPr algn="ctr">
              <a:buFontTx/>
              <a:buChar char="•"/>
            </a:pPr>
            <a:r>
              <a:rPr lang="de-DE" altLang="de-DE" sz="2200">
                <a:latin typeface="Arial" panose="020B0604020202020204" pitchFamily="34" charset="0"/>
              </a:rPr>
              <a:t> übergeordnete Ziele</a:t>
            </a:r>
            <a:br>
              <a:rPr lang="de-DE" altLang="de-DE" sz="2200">
                <a:latin typeface="Arial" panose="020B0604020202020204" pitchFamily="34" charset="0"/>
              </a:rPr>
            </a:br>
            <a:r>
              <a:rPr lang="de-DE" altLang="de-DE" sz="2200">
                <a:latin typeface="Arial" panose="020B0604020202020204" pitchFamily="34" charset="0"/>
              </a:rPr>
              <a:t>(Effizienz/</a:t>
            </a:r>
            <a:br>
              <a:rPr lang="de-DE" altLang="de-DE" sz="2200">
                <a:latin typeface="Arial" panose="020B0604020202020204" pitchFamily="34" charset="0"/>
              </a:rPr>
            </a:br>
            <a:r>
              <a:rPr lang="de-DE" altLang="de-DE" sz="2200">
                <a:latin typeface="Arial" panose="020B0604020202020204" pitchFamily="34" charset="0"/>
              </a:rPr>
              <a:t>Effektivität)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173" name="AutoShape 5">
            <a:extLst>
              <a:ext uri="{FF2B5EF4-FFF2-40B4-BE49-F238E27FC236}">
                <a16:creationId xmlns:a16="http://schemas.microsoft.com/office/drawing/2014/main" id="{238F2D13-7722-864F-886B-4E6A36374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905000"/>
            <a:ext cx="3124200" cy="2514600"/>
          </a:xfrm>
          <a:prstGeom prst="hexagon">
            <a:avLst>
              <a:gd name="adj" fmla="val 31061"/>
              <a:gd name="vf" fmla="val 115470"/>
            </a:avLst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 u="sng">
                <a:latin typeface="Arial" panose="020B0604020202020204" pitchFamily="34" charset="0"/>
              </a:rPr>
              <a:t>Hochschule</a:t>
            </a:r>
          </a:p>
          <a:p>
            <a:pPr algn="ctr"/>
            <a:endParaRPr lang="de-DE" altLang="de-DE" sz="1200" b="1" u="sng">
              <a:latin typeface="Arial" panose="020B0604020202020204" pitchFamily="34" charset="0"/>
            </a:endParaRPr>
          </a:p>
          <a:p>
            <a:pPr algn="ctr">
              <a:buFontTx/>
              <a:buChar char="•"/>
            </a:pPr>
            <a:r>
              <a:rPr lang="de-DE" altLang="de-DE" sz="2200">
                <a:latin typeface="Arial" panose="020B0604020202020204" pitchFamily="34" charset="0"/>
              </a:rPr>
              <a:t> Globalhaushalt</a:t>
            </a:r>
          </a:p>
          <a:p>
            <a:pPr algn="ctr">
              <a:buFontTx/>
              <a:buChar char="•"/>
            </a:pPr>
            <a:r>
              <a:rPr lang="de-DE" altLang="de-DE" sz="2200">
                <a:latin typeface="Arial" panose="020B0604020202020204" pitchFamily="34" charset="0"/>
              </a:rPr>
              <a:t> Planungssicher-</a:t>
            </a:r>
            <a:br>
              <a:rPr lang="de-DE" altLang="de-DE" sz="2200">
                <a:latin typeface="Arial" panose="020B0604020202020204" pitchFamily="34" charset="0"/>
              </a:rPr>
            </a:br>
            <a:r>
              <a:rPr lang="de-DE" altLang="de-DE" sz="2200">
                <a:latin typeface="Arial" panose="020B0604020202020204" pitchFamily="34" charset="0"/>
              </a:rPr>
              <a:t>heit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6F3E6598-E0DC-3846-BCBA-05902F385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2100" y="2209800"/>
            <a:ext cx="3505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87EE6F0E-0950-3040-A78D-C76B92A9A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568450"/>
            <a:ext cx="353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rechtliche Rahmenbedingungen, </a:t>
            </a:r>
            <a:br>
              <a:rPr lang="de-DE" altLang="de-DE" sz="1800">
                <a:latin typeface="Arial" panose="020B0604020202020204" pitchFamily="34" charset="0"/>
              </a:rPr>
            </a:br>
            <a:r>
              <a:rPr lang="de-DE" altLang="de-DE" sz="1800">
                <a:latin typeface="Arial" panose="020B0604020202020204" pitchFamily="34" charset="0"/>
              </a:rPr>
              <a:t>„Spielregeln“</a:t>
            </a:r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0CA0FE60-FAF2-4C43-9FC6-9B35FD91F4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25146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5C30A7D5-69F4-5B4F-9738-1D8D8E94E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2336800"/>
            <a:ext cx="160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zielorientierte </a:t>
            </a:r>
            <a:br>
              <a:rPr lang="de-DE" altLang="de-DE" sz="1800">
                <a:latin typeface="Arial" panose="020B0604020202020204" pitchFamily="34" charset="0"/>
              </a:rPr>
            </a:br>
            <a:r>
              <a:rPr lang="de-DE" altLang="de-DE" sz="1800">
                <a:latin typeface="Arial" panose="020B0604020202020204" pitchFamily="34" charset="0"/>
              </a:rPr>
              <a:t>Mittelvergabe</a:t>
            </a: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9D8CB41E-EA3E-F944-A1CC-1086BBF7D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16313"/>
            <a:ext cx="238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Rechenschaftslegung</a:t>
            </a:r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97DE35B2-CC38-7C4F-A101-631BDA3BF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2100" y="3886200"/>
            <a:ext cx="34163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7187" name="Group 19">
            <a:extLst>
              <a:ext uri="{FF2B5EF4-FFF2-40B4-BE49-F238E27FC236}">
                <a16:creationId xmlns:a16="http://schemas.microsoft.com/office/drawing/2014/main" id="{5E3180BC-D469-E741-BE86-F76603CD8B81}"/>
              </a:ext>
            </a:extLst>
          </p:cNvPr>
          <p:cNvGrpSpPr>
            <a:grpSpLocks/>
          </p:cNvGrpSpPr>
          <p:nvPr/>
        </p:nvGrpSpPr>
        <p:grpSpPr bwMode="auto">
          <a:xfrm>
            <a:off x="2955925" y="4114800"/>
            <a:ext cx="4086225" cy="2125663"/>
            <a:chOff x="1862" y="2592"/>
            <a:chExt cx="2574" cy="1339"/>
          </a:xfrm>
        </p:grpSpPr>
        <p:sp>
          <p:nvSpPr>
            <p:cNvPr id="7181" name="AutoShape 13">
              <a:extLst>
                <a:ext uri="{FF2B5EF4-FFF2-40B4-BE49-F238E27FC236}">
                  <a16:creationId xmlns:a16="http://schemas.microsoft.com/office/drawing/2014/main" id="{79B1F6BA-14AF-7649-AD19-6C767BAAF7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644" y="2532"/>
              <a:ext cx="408" cy="528"/>
            </a:xfrm>
            <a:prstGeom prst="notched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7182" name="Text Box 14">
              <a:extLst>
                <a:ext uri="{FF2B5EF4-FFF2-40B4-BE49-F238E27FC236}">
                  <a16:creationId xmlns:a16="http://schemas.microsoft.com/office/drawing/2014/main" id="{58A8F7FC-1A2B-C340-848D-83E7EF1C99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2" y="2906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de-DE" altLang="de-DE"/>
            </a:p>
          </p:txBody>
        </p:sp>
        <p:sp>
          <p:nvSpPr>
            <p:cNvPr id="7183" name="Text Box 15">
              <a:extLst>
                <a:ext uri="{FF2B5EF4-FFF2-40B4-BE49-F238E27FC236}">
                  <a16:creationId xmlns:a16="http://schemas.microsoft.com/office/drawing/2014/main" id="{02478A75-6F51-F04A-8185-08B244822C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2" y="2953"/>
              <a:ext cx="2574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Char char="m"/>
              </a:pPr>
              <a:r>
                <a:rPr lang="de-DE" altLang="de-DE">
                  <a:latin typeface="Arial" panose="020B0604020202020204" pitchFamily="34" charset="0"/>
                </a:rPr>
                <a:t> wirksame Freiheit</a:t>
              </a:r>
            </a:p>
            <a:p>
              <a:pPr>
                <a:buFont typeface="Wingdings" pitchFamily="2" charset="2"/>
                <a:buChar char="m"/>
              </a:pPr>
              <a:r>
                <a:rPr lang="de-DE" altLang="de-DE">
                  <a:latin typeface="Arial" panose="020B0604020202020204" pitchFamily="34" charset="0"/>
                </a:rPr>
                <a:t> wettbewerbliche Anreize</a:t>
              </a:r>
            </a:p>
            <a:p>
              <a:pPr>
                <a:buFont typeface="Wingdings" pitchFamily="2" charset="2"/>
                <a:buChar char="m"/>
              </a:pPr>
              <a:r>
                <a:rPr lang="de-DE" altLang="de-DE">
                  <a:latin typeface="Arial" panose="020B0604020202020204" pitchFamily="34" charset="0"/>
                </a:rPr>
                <a:t> Stabilität, Kalkulierbarkeit</a:t>
              </a:r>
            </a:p>
            <a:p>
              <a:pPr>
                <a:buFont typeface="Wingdings" pitchFamily="2" charset="2"/>
                <a:buChar char="m"/>
              </a:pPr>
              <a:r>
                <a:rPr lang="de-DE" altLang="de-DE">
                  <a:latin typeface="Arial" panose="020B0604020202020204" pitchFamily="34" charset="0"/>
                </a:rPr>
                <a:t> Transparenz, Legitimation</a:t>
              </a:r>
            </a:p>
          </p:txBody>
        </p:sp>
      </p:grpSp>
      <p:sp>
        <p:nvSpPr>
          <p:cNvPr id="7184" name="AutoShape 16">
            <a:extLst>
              <a:ext uri="{FF2B5EF4-FFF2-40B4-BE49-F238E27FC236}">
                <a16:creationId xmlns:a16="http://schemas.microsoft.com/office/drawing/2014/main" id="{BBD842C4-3867-9642-B42D-9F5E8B20D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029200"/>
            <a:ext cx="1905000" cy="12192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Effekte im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„Idealfall“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19462343-AAA5-424B-911A-C4400C531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09BB47-8A2D-9D4F-9693-2804AA89A099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AC648332-A7B2-7F4E-9603-6FCFB9C30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„Reformpaket“ Globalhaushalt - Mittelvergabe - Berichtswesen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141116E-71B0-6849-960C-C76068F37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153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>
                <a:latin typeface="Arial" panose="020B0604020202020204" pitchFamily="34" charset="0"/>
              </a:rPr>
              <a:t>logische Zusammenhänge im „Reformpaket“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2A34DF29-3BCF-AC48-86A4-2A654B182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362200"/>
            <a:ext cx="2057400" cy="3962400"/>
          </a:xfrm>
          <a:prstGeom prst="rect">
            <a:avLst/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Ausstieg aus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Kameralistik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hinterlässt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Legitimations-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lücke, 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schließen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durch Berichts-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wesen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891B8E8-508F-D447-A78C-0D0573972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2362200"/>
            <a:ext cx="2057400" cy="3962400"/>
          </a:xfrm>
          <a:prstGeom prst="rect">
            <a:avLst/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Globalhaushalt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ermöglicht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„globale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Kürzung“, wenn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Mittelvolumen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nicht durch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Verteilungs-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system be-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gründet wird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B93C3FF0-4D91-554F-8DCE-8481247C8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100" y="2362200"/>
            <a:ext cx="2057400" cy="3962400"/>
          </a:xfrm>
          <a:prstGeom prst="rect">
            <a:avLst/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Berichtswesen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liefert die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Daten für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autonome 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Bewirtschaftung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und für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Mittelvergabe</a:t>
            </a: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2D3711C4-432E-E14B-92A6-55E7BEBA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300" y="2362200"/>
            <a:ext cx="2057400" cy="3962400"/>
          </a:xfrm>
          <a:prstGeom prst="rect">
            <a:avLst/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Mittelvergabe er-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zeugt Anreize 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und macht 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staatliche Ziele 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umsetzbar</a:t>
            </a:r>
            <a:endParaRPr lang="de-DE" altLang="de-DE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 autoUpdateAnimBg="0"/>
      <p:bldP spid="8199" grpId="0" animBg="1" autoUpdateAnimBg="0"/>
      <p:bldP spid="8200" grpId="0" animBg="1" autoUpdateAnimBg="0"/>
      <p:bldP spid="820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135BCB5A-5242-8842-AA51-9D9D021758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D5972E-CD3B-0243-9013-E7DF87DFDD2D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E8CAF0B-54B3-2043-B846-E54A39BB76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Gestaltung der Mittelvergabe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5D8DF82-0ADE-6C49-967B-78C790433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24000"/>
            <a:ext cx="7467600" cy="1905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15000"/>
              </a:lnSpc>
            </a:pPr>
            <a:r>
              <a:rPr lang="de-DE" altLang="de-DE" sz="2800">
                <a:latin typeface="Arial" panose="020B0604020202020204" pitchFamily="34" charset="0"/>
              </a:rPr>
              <a:t>Kombination </a:t>
            </a:r>
          </a:p>
          <a:p>
            <a:pPr algn="ctr">
              <a:lnSpc>
                <a:spcPct val="115000"/>
              </a:lnSpc>
            </a:pPr>
            <a:r>
              <a:rPr lang="de-DE" altLang="de-DE" sz="2800">
                <a:latin typeface="Arial" panose="020B0604020202020204" pitchFamily="34" charset="0"/>
              </a:rPr>
              <a:t>Formel und Zielvereinbarung </a:t>
            </a:r>
          </a:p>
          <a:p>
            <a:pPr algn="ctr">
              <a:lnSpc>
                <a:spcPct val="115000"/>
              </a:lnSpc>
            </a:pPr>
            <a:r>
              <a:rPr lang="de-DE" altLang="de-DE" sz="2800">
                <a:latin typeface="Arial" panose="020B0604020202020204" pitchFamily="34" charset="0"/>
              </a:rPr>
              <a:t>setzt sich in den Ländern durch</a:t>
            </a:r>
          </a:p>
        </p:txBody>
      </p:sp>
      <p:grpSp>
        <p:nvGrpSpPr>
          <p:cNvPr id="9223" name="Group 7">
            <a:extLst>
              <a:ext uri="{FF2B5EF4-FFF2-40B4-BE49-F238E27FC236}">
                <a16:creationId xmlns:a16="http://schemas.microsoft.com/office/drawing/2014/main" id="{DA50A739-928F-8546-AFC7-39E7650E5F1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594100"/>
            <a:ext cx="7467600" cy="2959100"/>
            <a:chOff x="432" y="2264"/>
            <a:chExt cx="4704" cy="1864"/>
          </a:xfrm>
        </p:grpSpPr>
        <p:sp>
          <p:nvSpPr>
            <p:cNvPr id="9221" name="Rectangle 5">
              <a:extLst>
                <a:ext uri="{FF2B5EF4-FFF2-40B4-BE49-F238E27FC236}">
                  <a16:creationId xmlns:a16="http://schemas.microsoft.com/office/drawing/2014/main" id="{5C10BE55-0881-EF4D-A6EB-DC73B7E8A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784"/>
              <a:ext cx="4704" cy="1344"/>
            </a:xfrm>
            <a:prstGeom prst="rect">
              <a:avLst/>
            </a:prstGeom>
            <a:solidFill>
              <a:schemeClr val="accent2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>
                <a:lnSpc>
                  <a:spcPct val="115000"/>
                </a:lnSpc>
              </a:pPr>
              <a:r>
                <a:rPr lang="de-DE" altLang="de-DE" sz="2800">
                  <a:latin typeface="Arial" panose="020B0604020202020204" pitchFamily="34" charset="0"/>
                </a:rPr>
                <a:t>Ausgestaltung der Kombination aber sehr</a:t>
              </a:r>
            </a:p>
            <a:p>
              <a:pPr algn="ctr">
                <a:lnSpc>
                  <a:spcPct val="115000"/>
                </a:lnSpc>
              </a:pPr>
              <a:r>
                <a:rPr lang="de-DE" altLang="de-DE" sz="2800">
                  <a:latin typeface="Arial" panose="020B0604020202020204" pitchFamily="34" charset="0"/>
                </a:rPr>
                <a:t>unterschiedlich</a:t>
              </a:r>
            </a:p>
            <a:p>
              <a:pPr algn="ctr">
                <a:lnSpc>
                  <a:spcPct val="115000"/>
                </a:lnSpc>
              </a:pPr>
              <a:r>
                <a:rPr lang="de-DE" altLang="de-DE" sz="2800">
                  <a:latin typeface="Arial" panose="020B0604020202020204" pitchFamily="34" charset="0"/>
                </a:rPr>
                <a:t>(z. B. Zielvereinbarung zur Innovations-</a:t>
              </a:r>
            </a:p>
            <a:p>
              <a:pPr algn="ctr">
                <a:lnSpc>
                  <a:spcPct val="115000"/>
                </a:lnSpc>
              </a:pPr>
              <a:r>
                <a:rPr lang="de-DE" altLang="de-DE" sz="2800">
                  <a:latin typeface="Arial" panose="020B0604020202020204" pitchFamily="34" charset="0"/>
                </a:rPr>
                <a:t>förderung oder zur Grundfinanzierung)</a:t>
              </a:r>
            </a:p>
          </p:txBody>
        </p:sp>
        <p:sp>
          <p:nvSpPr>
            <p:cNvPr id="9222" name="AutoShape 6">
              <a:extLst>
                <a:ext uri="{FF2B5EF4-FFF2-40B4-BE49-F238E27FC236}">
                  <a16:creationId xmlns:a16="http://schemas.microsoft.com/office/drawing/2014/main" id="{DF50C0B5-6DA9-5D4D-961F-D4FD84489E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548" y="2140"/>
              <a:ext cx="400" cy="648"/>
            </a:xfrm>
            <a:prstGeom prst="notched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3">
            <a:extLst>
              <a:ext uri="{FF2B5EF4-FFF2-40B4-BE49-F238E27FC236}">
                <a16:creationId xmlns:a16="http://schemas.microsoft.com/office/drawing/2014/main" id="{D237410A-6517-3945-9584-3C33811B89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51878A-A36C-7142-BE24-7EEC68A01408}" type="slidenum">
              <a:rPr lang="en-US" altLang="de-DE"/>
              <a:pPr/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B2DF34EB-323F-6448-BF62-685D94E98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>
                <a:solidFill>
                  <a:srgbClr val="000000"/>
                </a:solidFill>
              </a:rPr>
              <a:t>Beispiel 1 zur Begründung der Kombination Formel-Zielvereinbarung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0243" name="Oval 3">
            <a:extLst>
              <a:ext uri="{FF2B5EF4-FFF2-40B4-BE49-F238E27FC236}">
                <a16:creationId xmlns:a16="http://schemas.microsoft.com/office/drawing/2014/main" id="{BA620EC1-D00B-8943-AA51-9DF756EFB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58900"/>
            <a:ext cx="2514600" cy="8382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Formeln</a:t>
            </a:r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EC72320B-FE71-114F-BE2F-B35A07EBF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358900"/>
            <a:ext cx="2895600" cy="9144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Zielvereinbarungen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F99D56E6-C5D1-044D-A3FF-783A7651B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2387600"/>
            <a:ext cx="2971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„weiche“ Ziele</a:t>
            </a:r>
          </a:p>
        </p:txBody>
      </p:sp>
      <p:grpSp>
        <p:nvGrpSpPr>
          <p:cNvPr id="10262" name="Group 22">
            <a:extLst>
              <a:ext uri="{FF2B5EF4-FFF2-40B4-BE49-F238E27FC236}">
                <a16:creationId xmlns:a16="http://schemas.microsoft.com/office/drawing/2014/main" id="{990771F9-B348-CE43-BAEC-6E39F9F5C33B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581400"/>
            <a:ext cx="2971800" cy="1524000"/>
            <a:chOff x="192" y="2256"/>
            <a:chExt cx="1872" cy="960"/>
          </a:xfrm>
        </p:grpSpPr>
        <p:sp>
          <p:nvSpPr>
            <p:cNvPr id="10247" name="Rectangle 7">
              <a:extLst>
                <a:ext uri="{FF2B5EF4-FFF2-40B4-BE49-F238E27FC236}">
                  <a16:creationId xmlns:a16="http://schemas.microsoft.com/office/drawing/2014/main" id="{6F1817E6-CBA1-D443-ABDB-310901CC5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544"/>
              <a:ext cx="187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kein Dialog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konzentrieren auf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wenige Erfolgsgrößen</a:t>
              </a:r>
            </a:p>
          </p:txBody>
        </p:sp>
        <p:sp>
          <p:nvSpPr>
            <p:cNvPr id="10248" name="AutoShape 8">
              <a:extLst>
                <a:ext uri="{FF2B5EF4-FFF2-40B4-BE49-F238E27FC236}">
                  <a16:creationId xmlns:a16="http://schemas.microsoft.com/office/drawing/2014/main" id="{96B40212-469D-4140-B6B9-2F4574D49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" y="2256"/>
              <a:ext cx="576" cy="28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10265" name="Group 25">
            <a:extLst>
              <a:ext uri="{FF2B5EF4-FFF2-40B4-BE49-F238E27FC236}">
                <a16:creationId xmlns:a16="http://schemas.microsoft.com/office/drawing/2014/main" id="{0BB51868-C20E-7241-9079-68861E15D16D}"/>
              </a:ext>
            </a:extLst>
          </p:cNvPr>
          <p:cNvGrpSpPr>
            <a:grpSpLocks/>
          </p:cNvGrpSpPr>
          <p:nvPr/>
        </p:nvGrpSpPr>
        <p:grpSpPr bwMode="auto">
          <a:xfrm>
            <a:off x="5346700" y="5295900"/>
            <a:ext cx="2971800" cy="1333500"/>
            <a:chOff x="3368" y="3336"/>
            <a:chExt cx="1872" cy="840"/>
          </a:xfrm>
        </p:grpSpPr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F5562D5D-CD75-8841-95DD-B65B0A5C9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3552"/>
              <a:ext cx="187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hoher Aufwand,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administrative Kosten,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Zeitbedarf</a:t>
              </a:r>
            </a:p>
          </p:txBody>
        </p:sp>
        <p:sp>
          <p:nvSpPr>
            <p:cNvPr id="10251" name="AutoShape 11">
              <a:extLst>
                <a:ext uri="{FF2B5EF4-FFF2-40B4-BE49-F238E27FC236}">
                  <a16:creationId xmlns:a16="http://schemas.microsoft.com/office/drawing/2014/main" id="{2EC3AD93-A64A-494C-9B92-829741E91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3336"/>
              <a:ext cx="576" cy="17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10261" name="Group 21">
            <a:extLst>
              <a:ext uri="{FF2B5EF4-FFF2-40B4-BE49-F238E27FC236}">
                <a16:creationId xmlns:a16="http://schemas.microsoft.com/office/drawing/2014/main" id="{01CBEB50-C7A5-FD4F-ABF7-79E629D12DD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387600"/>
            <a:ext cx="4800600" cy="990600"/>
            <a:chOff x="192" y="1504"/>
            <a:chExt cx="3024" cy="624"/>
          </a:xfrm>
        </p:grpSpPr>
        <p:sp>
          <p:nvSpPr>
            <p:cNvPr id="10253" name="Rectangle 13">
              <a:extLst>
                <a:ext uri="{FF2B5EF4-FFF2-40B4-BE49-F238E27FC236}">
                  <a16:creationId xmlns:a16="http://schemas.microsoft.com/office/drawing/2014/main" id="{380C87D4-EDA8-8E41-BEC0-00EFC5607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504"/>
              <a:ext cx="1872" cy="62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>
                  <a:latin typeface="Arial" panose="020B0604020202020204" pitchFamily="34" charset="0"/>
                </a:rPr>
                <a:t>Automatisierung,</a:t>
              </a:r>
            </a:p>
            <a:p>
              <a:pPr algn="ctr"/>
              <a:r>
                <a:rPr lang="de-DE" altLang="de-DE">
                  <a:latin typeface="Arial" panose="020B0604020202020204" pitchFamily="34" charset="0"/>
                </a:rPr>
                <a:t>Anreizwirkung</a:t>
              </a:r>
            </a:p>
          </p:txBody>
        </p:sp>
        <p:sp>
          <p:nvSpPr>
            <p:cNvPr id="10254" name="AutoShape 14">
              <a:extLst>
                <a:ext uri="{FF2B5EF4-FFF2-40B4-BE49-F238E27FC236}">
                  <a16:creationId xmlns:a16="http://schemas.microsoft.com/office/drawing/2014/main" id="{CEFEE5C7-5749-DD4F-8D6E-4A9E1B491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4" y="1680"/>
              <a:ext cx="1112" cy="288"/>
            </a:xfrm>
            <a:prstGeom prst="leftArrow">
              <a:avLst>
                <a:gd name="adj1" fmla="val 50000"/>
                <a:gd name="adj2" fmla="val 96528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10263" name="Group 23">
            <a:extLst>
              <a:ext uri="{FF2B5EF4-FFF2-40B4-BE49-F238E27FC236}">
                <a16:creationId xmlns:a16="http://schemas.microsoft.com/office/drawing/2014/main" id="{F36F806B-AB80-DD42-85A4-E45AEF4A3A58}"/>
              </a:ext>
            </a:extLst>
          </p:cNvPr>
          <p:cNvGrpSpPr>
            <a:grpSpLocks/>
          </p:cNvGrpSpPr>
          <p:nvPr/>
        </p:nvGrpSpPr>
        <p:grpSpPr bwMode="auto">
          <a:xfrm>
            <a:off x="3340100" y="4038600"/>
            <a:ext cx="4978400" cy="1066800"/>
            <a:chOff x="2104" y="2544"/>
            <a:chExt cx="3136" cy="672"/>
          </a:xfrm>
        </p:grpSpPr>
        <p:sp>
          <p:nvSpPr>
            <p:cNvPr id="10256" name="Rectangle 16">
              <a:extLst>
                <a:ext uri="{FF2B5EF4-FFF2-40B4-BE49-F238E27FC236}">
                  <a16:creationId xmlns:a16="http://schemas.microsoft.com/office/drawing/2014/main" id="{2A259FD4-5890-DE40-A813-FA4ADF367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2544"/>
              <a:ext cx="1872" cy="67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Aushandlungsprozesse,</a:t>
              </a:r>
            </a:p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individuelle Erfolgsmaß-</a:t>
              </a:r>
            </a:p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stäbe, Profilorientierung</a:t>
              </a:r>
              <a:endParaRPr lang="de-DE" altLang="de-DE" sz="2200">
                <a:latin typeface="Arial" panose="020B0604020202020204" pitchFamily="34" charset="0"/>
              </a:endParaRPr>
            </a:p>
          </p:txBody>
        </p:sp>
        <p:sp>
          <p:nvSpPr>
            <p:cNvPr id="10257" name="AutoShape 17">
              <a:extLst>
                <a:ext uri="{FF2B5EF4-FFF2-40B4-BE49-F238E27FC236}">
                  <a16:creationId xmlns:a16="http://schemas.microsoft.com/office/drawing/2014/main" id="{4B1EB530-2AA7-BB44-95D6-26AC3FB3B8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104" y="2784"/>
              <a:ext cx="1112" cy="288"/>
            </a:xfrm>
            <a:prstGeom prst="leftArrow">
              <a:avLst>
                <a:gd name="adj1" fmla="val 50000"/>
                <a:gd name="adj2" fmla="val 96528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10264" name="Group 24">
            <a:extLst>
              <a:ext uri="{FF2B5EF4-FFF2-40B4-BE49-F238E27FC236}">
                <a16:creationId xmlns:a16="http://schemas.microsoft.com/office/drawing/2014/main" id="{D994EE34-2F3E-DA49-8D1B-502A2B78F5F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638800"/>
            <a:ext cx="4800600" cy="990600"/>
            <a:chOff x="192" y="3552"/>
            <a:chExt cx="3024" cy="624"/>
          </a:xfrm>
        </p:grpSpPr>
        <p:sp>
          <p:nvSpPr>
            <p:cNvPr id="10259" name="Rectangle 19">
              <a:extLst>
                <a:ext uri="{FF2B5EF4-FFF2-40B4-BE49-F238E27FC236}">
                  <a16:creationId xmlns:a16="http://schemas.microsoft.com/office/drawing/2014/main" id="{0EE40565-B3FF-6541-94C3-5A897F969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552"/>
              <a:ext cx="1872" cy="62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Gremienaufwand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minimiert,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Automatisierung</a:t>
              </a:r>
            </a:p>
          </p:txBody>
        </p:sp>
        <p:sp>
          <p:nvSpPr>
            <p:cNvPr id="10260" name="AutoShape 20">
              <a:extLst>
                <a:ext uri="{FF2B5EF4-FFF2-40B4-BE49-F238E27FC236}">
                  <a16:creationId xmlns:a16="http://schemas.microsoft.com/office/drawing/2014/main" id="{E2EBE540-E2BB-A545-A1B9-41725219D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4" y="3696"/>
              <a:ext cx="1112" cy="288"/>
            </a:xfrm>
            <a:prstGeom prst="leftArrow">
              <a:avLst>
                <a:gd name="adj1" fmla="val 50000"/>
                <a:gd name="adj2" fmla="val 96528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3">
            <a:extLst>
              <a:ext uri="{FF2B5EF4-FFF2-40B4-BE49-F238E27FC236}">
                <a16:creationId xmlns:a16="http://schemas.microsoft.com/office/drawing/2014/main" id="{D2F52146-9687-0844-9C14-5D32608F2B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5A5360-A1A1-6F43-8D98-1EDA0DA6430C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E2E31434-D337-1044-9704-F948E1EFD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>
                <a:solidFill>
                  <a:srgbClr val="000000"/>
                </a:solidFill>
              </a:rPr>
              <a:t>Beispiel 2 zur Begründung der Kombination Formel-Zielvereinbarung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1267" name="Oval 3">
            <a:extLst>
              <a:ext uri="{FF2B5EF4-FFF2-40B4-BE49-F238E27FC236}">
                <a16:creationId xmlns:a16="http://schemas.microsoft.com/office/drawing/2014/main" id="{3A70977E-00A5-1F4C-A99E-6764F1120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58900"/>
            <a:ext cx="2514600" cy="8382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Formeln</a:t>
            </a:r>
          </a:p>
        </p:txBody>
      </p:sp>
      <p:sp>
        <p:nvSpPr>
          <p:cNvPr id="11268" name="Oval 4">
            <a:extLst>
              <a:ext uri="{FF2B5EF4-FFF2-40B4-BE49-F238E27FC236}">
                <a16:creationId xmlns:a16="http://schemas.microsoft.com/office/drawing/2014/main" id="{19609F7F-4BBC-9340-B93F-FF823341C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358900"/>
            <a:ext cx="2895600" cy="9144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Zielvereinbarungen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865DD816-2375-8846-AA5E-42AC95F95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2387600"/>
            <a:ext cx="31115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vage Formulierung,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 Maßnahmenorientierung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Wirkungslosigkeit</a:t>
            </a:r>
            <a:endParaRPr lang="de-DE" altLang="de-DE" sz="1600">
              <a:latin typeface="Arial" panose="020B0604020202020204" pitchFamily="34" charset="0"/>
            </a:endParaRPr>
          </a:p>
        </p:txBody>
      </p:sp>
      <p:grpSp>
        <p:nvGrpSpPr>
          <p:cNvPr id="11286" name="Group 22">
            <a:extLst>
              <a:ext uri="{FF2B5EF4-FFF2-40B4-BE49-F238E27FC236}">
                <a16:creationId xmlns:a16="http://schemas.microsoft.com/office/drawing/2014/main" id="{FD13E692-EF75-8346-A2E9-968CF095C26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581400"/>
            <a:ext cx="2971800" cy="1524000"/>
            <a:chOff x="192" y="2256"/>
            <a:chExt cx="1872" cy="960"/>
          </a:xfrm>
        </p:grpSpPr>
        <p:sp>
          <p:nvSpPr>
            <p:cNvPr id="11271" name="Rectangle 7">
              <a:extLst>
                <a:ext uri="{FF2B5EF4-FFF2-40B4-BE49-F238E27FC236}">
                  <a16:creationId xmlns:a16="http://schemas.microsoft.com/office/drawing/2014/main" id="{D8FE3C8E-E842-EF4C-B6E3-C0F967AA5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544"/>
              <a:ext cx="187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rückwärtsgewandte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Messung,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keine Vorfinanzierung</a:t>
              </a:r>
            </a:p>
          </p:txBody>
        </p:sp>
        <p:sp>
          <p:nvSpPr>
            <p:cNvPr id="11272" name="AutoShape 8">
              <a:extLst>
                <a:ext uri="{FF2B5EF4-FFF2-40B4-BE49-F238E27FC236}">
                  <a16:creationId xmlns:a16="http://schemas.microsoft.com/office/drawing/2014/main" id="{05910619-A79E-C741-84D5-62FBF6BA4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" y="2256"/>
              <a:ext cx="576" cy="28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11288" name="Group 24">
            <a:extLst>
              <a:ext uri="{FF2B5EF4-FFF2-40B4-BE49-F238E27FC236}">
                <a16:creationId xmlns:a16="http://schemas.microsoft.com/office/drawing/2014/main" id="{F081B732-2DFF-2647-B28D-776B2F4A8B3D}"/>
              </a:ext>
            </a:extLst>
          </p:cNvPr>
          <p:cNvGrpSpPr>
            <a:grpSpLocks/>
          </p:cNvGrpSpPr>
          <p:nvPr/>
        </p:nvGrpSpPr>
        <p:grpSpPr bwMode="auto">
          <a:xfrm>
            <a:off x="5346700" y="5295900"/>
            <a:ext cx="3111500" cy="1333500"/>
            <a:chOff x="3368" y="3336"/>
            <a:chExt cx="1960" cy="840"/>
          </a:xfrm>
        </p:grpSpPr>
        <p:sp>
          <p:nvSpPr>
            <p:cNvPr id="11274" name="Rectangle 10">
              <a:extLst>
                <a:ext uri="{FF2B5EF4-FFF2-40B4-BE49-F238E27FC236}">
                  <a16:creationId xmlns:a16="http://schemas.microsoft.com/office/drawing/2014/main" id="{26540042-1DE6-E148-B80C-BF4CF8B68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3552"/>
              <a:ext cx="1960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Detailsteuerung möglich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(zentrale Initiativrechte)</a:t>
              </a:r>
            </a:p>
          </p:txBody>
        </p:sp>
        <p:sp>
          <p:nvSpPr>
            <p:cNvPr id="11275" name="AutoShape 11">
              <a:extLst>
                <a:ext uri="{FF2B5EF4-FFF2-40B4-BE49-F238E27FC236}">
                  <a16:creationId xmlns:a16="http://schemas.microsoft.com/office/drawing/2014/main" id="{640272D5-A60D-8746-B0F0-0538C313A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3336"/>
              <a:ext cx="576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11285" name="Group 21">
            <a:extLst>
              <a:ext uri="{FF2B5EF4-FFF2-40B4-BE49-F238E27FC236}">
                <a16:creationId xmlns:a16="http://schemas.microsoft.com/office/drawing/2014/main" id="{52013C37-2816-AC4A-83D2-CC9DDB1A5B6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387600"/>
            <a:ext cx="4800600" cy="990600"/>
            <a:chOff x="192" y="1504"/>
            <a:chExt cx="3024" cy="624"/>
          </a:xfrm>
        </p:grpSpPr>
        <p:sp>
          <p:nvSpPr>
            <p:cNvPr id="11277" name="Rectangle 13">
              <a:extLst>
                <a:ext uri="{FF2B5EF4-FFF2-40B4-BE49-F238E27FC236}">
                  <a16:creationId xmlns:a16="http://schemas.microsoft.com/office/drawing/2014/main" id="{59D477E9-44A1-DD47-ADCC-CA2504A71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504"/>
              <a:ext cx="1872" cy="62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quantifizierte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Indikatoren,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Ergebnisbezug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11278" name="AutoShape 14">
              <a:extLst>
                <a:ext uri="{FF2B5EF4-FFF2-40B4-BE49-F238E27FC236}">
                  <a16:creationId xmlns:a16="http://schemas.microsoft.com/office/drawing/2014/main" id="{6D8A7B4A-49C1-F64A-A64E-97AAAA3E8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4" y="1680"/>
              <a:ext cx="1112" cy="288"/>
            </a:xfrm>
            <a:prstGeom prst="leftArrow">
              <a:avLst>
                <a:gd name="adj1" fmla="val 50000"/>
                <a:gd name="adj2" fmla="val 96528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11287" name="Group 23">
            <a:extLst>
              <a:ext uri="{FF2B5EF4-FFF2-40B4-BE49-F238E27FC236}">
                <a16:creationId xmlns:a16="http://schemas.microsoft.com/office/drawing/2014/main" id="{16A8DF53-91E5-594D-805D-38EEFA0C4F31}"/>
              </a:ext>
            </a:extLst>
          </p:cNvPr>
          <p:cNvGrpSpPr>
            <a:grpSpLocks/>
          </p:cNvGrpSpPr>
          <p:nvPr/>
        </p:nvGrpSpPr>
        <p:grpSpPr bwMode="auto">
          <a:xfrm>
            <a:off x="3340100" y="4038600"/>
            <a:ext cx="5118100" cy="1066800"/>
            <a:chOff x="2104" y="2544"/>
            <a:chExt cx="3224" cy="672"/>
          </a:xfrm>
        </p:grpSpPr>
        <p:sp>
          <p:nvSpPr>
            <p:cNvPr id="11280" name="Rectangle 16">
              <a:extLst>
                <a:ext uri="{FF2B5EF4-FFF2-40B4-BE49-F238E27FC236}">
                  <a16:creationId xmlns:a16="http://schemas.microsoft.com/office/drawing/2014/main" id="{958CB0F1-4FFE-C846-809B-EFC9BADD9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2544"/>
              <a:ext cx="1960" cy="67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Innovationsförderung,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Profilbildung</a:t>
              </a:r>
            </a:p>
          </p:txBody>
        </p:sp>
        <p:sp>
          <p:nvSpPr>
            <p:cNvPr id="11281" name="AutoShape 17">
              <a:extLst>
                <a:ext uri="{FF2B5EF4-FFF2-40B4-BE49-F238E27FC236}">
                  <a16:creationId xmlns:a16="http://schemas.microsoft.com/office/drawing/2014/main" id="{E525A80D-4B1A-1943-A28E-4D0953DDD5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104" y="2784"/>
              <a:ext cx="1112" cy="288"/>
            </a:xfrm>
            <a:prstGeom prst="leftArrow">
              <a:avLst>
                <a:gd name="adj1" fmla="val 50000"/>
                <a:gd name="adj2" fmla="val 96528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11289" name="Group 25">
            <a:extLst>
              <a:ext uri="{FF2B5EF4-FFF2-40B4-BE49-F238E27FC236}">
                <a16:creationId xmlns:a16="http://schemas.microsoft.com/office/drawing/2014/main" id="{57561D04-77F7-BD46-988D-9DFB7606050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638800"/>
            <a:ext cx="4800600" cy="990600"/>
            <a:chOff x="192" y="3552"/>
            <a:chExt cx="3024" cy="624"/>
          </a:xfrm>
        </p:grpSpPr>
        <p:sp>
          <p:nvSpPr>
            <p:cNvPr id="11283" name="Rectangle 19">
              <a:extLst>
                <a:ext uri="{FF2B5EF4-FFF2-40B4-BE49-F238E27FC236}">
                  <a16:creationId xmlns:a16="http://schemas.microsoft.com/office/drawing/2014/main" id="{B0DABF16-E292-9443-8E99-374D8A93F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552"/>
              <a:ext cx="1872" cy="62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ex-post Steuerung,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kein Eingriff in </a:t>
              </a:r>
            </a:p>
            <a:p>
              <a:pPr algn="ctr"/>
              <a:r>
                <a:rPr lang="de-DE" altLang="de-DE" sz="2200">
                  <a:latin typeface="Arial" panose="020B0604020202020204" pitchFamily="34" charset="0"/>
                </a:rPr>
                <a:t>autonomes Handeln</a:t>
              </a:r>
            </a:p>
          </p:txBody>
        </p:sp>
        <p:sp>
          <p:nvSpPr>
            <p:cNvPr id="11284" name="AutoShape 20">
              <a:extLst>
                <a:ext uri="{FF2B5EF4-FFF2-40B4-BE49-F238E27FC236}">
                  <a16:creationId xmlns:a16="http://schemas.microsoft.com/office/drawing/2014/main" id="{0ADF7098-CDFE-8745-8AB8-FCC7EF4AD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4" y="3696"/>
              <a:ext cx="1112" cy="288"/>
            </a:xfrm>
            <a:prstGeom prst="leftArrow">
              <a:avLst>
                <a:gd name="adj1" fmla="val 50000"/>
                <a:gd name="adj2" fmla="val 96528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483E5BE7-FE0C-C840-BFB5-C11030B56A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5A1CE9-61D4-4D4F-9EB3-A4B581072863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05B8AA8-AA45-B74A-AC3D-A751FF6E5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Vom „Idealmodell“ zur Praxis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0F09A2B-BBE7-3344-825F-255826F16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7543800" cy="10668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15000"/>
              </a:lnSpc>
            </a:pPr>
            <a:r>
              <a:rPr lang="de-DE" altLang="de-DE">
                <a:latin typeface="Arial" panose="020B0604020202020204" pitchFamily="34" charset="0"/>
              </a:rPr>
              <a:t>bisher „Idealmodell“ dargestellt, das neuen </a:t>
            </a:r>
          </a:p>
          <a:p>
            <a:pPr algn="ctr">
              <a:lnSpc>
                <a:spcPct val="115000"/>
              </a:lnSpc>
            </a:pPr>
            <a:r>
              <a:rPr lang="de-DE" altLang="de-DE">
                <a:latin typeface="Arial" panose="020B0604020202020204" pitchFamily="34" charset="0"/>
              </a:rPr>
              <a:t>Steuerungsansatz perfekt ausfüllt</a:t>
            </a:r>
          </a:p>
        </p:txBody>
      </p:sp>
      <p:grpSp>
        <p:nvGrpSpPr>
          <p:cNvPr id="12297" name="Group 9">
            <a:extLst>
              <a:ext uri="{FF2B5EF4-FFF2-40B4-BE49-F238E27FC236}">
                <a16:creationId xmlns:a16="http://schemas.microsoft.com/office/drawing/2014/main" id="{D49A3551-D88F-6B44-A86C-65246CA376C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90800"/>
            <a:ext cx="7543800" cy="2171700"/>
            <a:chOff x="288" y="1632"/>
            <a:chExt cx="4752" cy="1368"/>
          </a:xfrm>
        </p:grpSpPr>
        <p:sp>
          <p:nvSpPr>
            <p:cNvPr id="12293" name="Rectangle 5">
              <a:extLst>
                <a:ext uri="{FF2B5EF4-FFF2-40B4-BE49-F238E27FC236}">
                  <a16:creationId xmlns:a16="http://schemas.microsoft.com/office/drawing/2014/main" id="{C53A8657-BD01-8749-B700-C7BAE03FA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040"/>
              <a:ext cx="4752" cy="960"/>
            </a:xfrm>
            <a:prstGeom prst="rect">
              <a:avLst/>
            </a:prstGeom>
            <a:solidFill>
              <a:schemeClr val="accent2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>
                <a:lnSpc>
                  <a:spcPct val="105000"/>
                </a:lnSpc>
              </a:pPr>
              <a:r>
                <a:rPr lang="de-DE" altLang="de-DE">
                  <a:latin typeface="Arial" panose="020B0604020202020204" pitchFamily="34" charset="0"/>
                </a:rPr>
                <a:t>aber: es wird praktische Umsetzungsprobleme geben,</a:t>
              </a:r>
            </a:p>
            <a:p>
              <a:pPr algn="ctr">
                <a:lnSpc>
                  <a:spcPct val="105000"/>
                </a:lnSpc>
              </a:pPr>
              <a:r>
                <a:rPr lang="de-DE" altLang="de-DE">
                  <a:latin typeface="Arial" panose="020B0604020202020204" pitchFamily="34" charset="0"/>
                </a:rPr>
                <a:t>Instrumente sind nicht per se geeignet </a:t>
              </a:r>
            </a:p>
            <a:p>
              <a:pPr algn="ctr">
                <a:lnSpc>
                  <a:spcPct val="105000"/>
                </a:lnSpc>
              </a:pPr>
              <a:r>
                <a:rPr lang="de-DE" altLang="de-DE">
                  <a:latin typeface="Arial" panose="020B0604020202020204" pitchFamily="34" charset="0"/>
                </a:rPr>
                <a:t>(Zielvereinbarungen werden derzeit durch einige </a:t>
              </a:r>
            </a:p>
            <a:p>
              <a:pPr algn="ctr">
                <a:lnSpc>
                  <a:spcPct val="105000"/>
                </a:lnSpc>
              </a:pPr>
              <a:r>
                <a:rPr lang="de-DE" altLang="de-DE">
                  <a:latin typeface="Arial" panose="020B0604020202020204" pitchFamily="34" charset="0"/>
                </a:rPr>
                <a:t>reale Beispiele diskreditiert)</a:t>
              </a:r>
            </a:p>
          </p:txBody>
        </p:sp>
        <p:sp>
          <p:nvSpPr>
            <p:cNvPr id="12295" name="AutoShape 7">
              <a:extLst>
                <a:ext uri="{FF2B5EF4-FFF2-40B4-BE49-F238E27FC236}">
                  <a16:creationId xmlns:a16="http://schemas.microsoft.com/office/drawing/2014/main" id="{13C8F1DF-244E-C64A-A42E-7477F9B6CA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412" y="1476"/>
              <a:ext cx="336" cy="648"/>
            </a:xfrm>
            <a:prstGeom prst="notched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12298" name="Group 10">
            <a:extLst>
              <a:ext uri="{FF2B5EF4-FFF2-40B4-BE49-F238E27FC236}">
                <a16:creationId xmlns:a16="http://schemas.microsoft.com/office/drawing/2014/main" id="{255CBBB7-1C83-B244-97A2-31E8338B1F3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914900"/>
            <a:ext cx="7543800" cy="1701800"/>
            <a:chOff x="288" y="3096"/>
            <a:chExt cx="4752" cy="1072"/>
          </a:xfrm>
        </p:grpSpPr>
        <p:sp>
          <p:nvSpPr>
            <p:cNvPr id="12294" name="Rectangle 6">
              <a:extLst>
                <a:ext uri="{FF2B5EF4-FFF2-40B4-BE49-F238E27FC236}">
                  <a16:creationId xmlns:a16="http://schemas.microsoft.com/office/drawing/2014/main" id="{2A5E06E0-47CA-444B-A505-6BB602DE2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496"/>
              <a:ext cx="4752" cy="672"/>
            </a:xfrm>
            <a:prstGeom prst="rect">
              <a:avLst/>
            </a:prstGeom>
            <a:solidFill>
              <a:schemeClr val="accent2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>
                <a:lnSpc>
                  <a:spcPct val="115000"/>
                </a:lnSpc>
              </a:pPr>
              <a:r>
                <a:rPr lang="de-DE" altLang="de-DE">
                  <a:latin typeface="Arial" panose="020B0604020202020204" pitchFamily="34" charset="0"/>
                </a:rPr>
                <a:t>These: Gestaltung der Instrumente bestimmt über</a:t>
              </a:r>
            </a:p>
            <a:p>
              <a:pPr algn="ctr">
                <a:lnSpc>
                  <a:spcPct val="115000"/>
                </a:lnSpc>
              </a:pPr>
              <a:r>
                <a:rPr lang="de-DE" altLang="de-DE">
                  <a:latin typeface="Arial" panose="020B0604020202020204" pitchFamily="34" charset="0"/>
                </a:rPr>
                <a:t>Umsetzungserfolg, zentrale Projektaufgabe</a:t>
              </a:r>
            </a:p>
          </p:txBody>
        </p:sp>
        <p:sp>
          <p:nvSpPr>
            <p:cNvPr id="12296" name="AutoShape 8">
              <a:extLst>
                <a:ext uri="{FF2B5EF4-FFF2-40B4-BE49-F238E27FC236}">
                  <a16:creationId xmlns:a16="http://schemas.microsoft.com/office/drawing/2014/main" id="{D33F0DC3-1DBB-E640-B10F-136E5BC2FC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404" y="2940"/>
              <a:ext cx="336" cy="648"/>
            </a:xfrm>
            <a:prstGeom prst="notched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815</Words>
  <Application>Microsoft Macintosh PowerPoint</Application>
  <PresentationFormat>Bildschirmpräsentation (4:3)</PresentationFormat>
  <Paragraphs>303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Webdings</vt:lpstr>
      <vt:lpstr>Wingdings</vt:lpstr>
      <vt:lpstr>Leere Präsentation</vt:lpstr>
      <vt:lpstr>PowerPoint-Präsentation</vt:lpstr>
      <vt:lpstr>PowerPoint-Präsentation</vt:lpstr>
      <vt:lpstr>PowerPoint-Präsentation</vt:lpstr>
      <vt:lpstr>Elemente des neuen Steuerungsmodells</vt:lpstr>
      <vt:lpstr>„Reformpaket“ Globalhaushalt - Mittelvergabe - Berichtswesen</vt:lpstr>
      <vt:lpstr>Gestaltung der Mittelvergabe</vt:lpstr>
      <vt:lpstr>Beispiel 1 zur Begründung der Kombination Formel-Zielvereinbarung</vt:lpstr>
      <vt:lpstr>Beispiel 2 zur Begründung der Kombination Formel-Zielvereinbarung</vt:lpstr>
      <vt:lpstr>Vom „Idealmodell“ zur Praxis</vt:lpstr>
      <vt:lpstr>Beispiele für Umsetzungsprobleme</vt:lpstr>
      <vt:lpstr>Beispiele für Umsetzungsprobleme</vt:lpstr>
      <vt:lpstr>Berichtssystem</vt:lpstr>
      <vt:lpstr>Beispiele für Umsetzungsprobleme</vt:lpstr>
      <vt:lpstr>Beispiele für Umsetzungsprobleme</vt:lpstr>
      <vt:lpstr>wichtiges Anliegen der Einstiegsdiskussion</vt:lpstr>
      <vt:lpstr>Leitfragen für die erste Diskussionsrunde</vt:lpstr>
      <vt:lpstr>Leitfragen für die weiteren Diskussionsrunden</vt:lpstr>
      <vt:lpstr>Berichtssystem</vt:lpstr>
      <vt:lpstr>Leitlinien für Berichtswesen</vt:lpstr>
      <vt:lpstr>Leitlinien für Mittelvergabe (1)</vt:lpstr>
      <vt:lpstr>Leitlinien für Mittelvergabe (2)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29</cp:revision>
  <cp:lastPrinted>2001-11-07T10:41:08Z</cp:lastPrinted>
  <dcterms:created xsi:type="dcterms:W3CDTF">2001-03-08T15:06:45Z</dcterms:created>
  <dcterms:modified xsi:type="dcterms:W3CDTF">2022-02-13T12:34:17Z</dcterms:modified>
</cp:coreProperties>
</file>