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48" r:id="rId1"/>
  </p:sldMasterIdLst>
  <p:notesMasterIdLst>
    <p:notesMasterId r:id="rId14"/>
  </p:notesMasterIdLst>
  <p:handoutMasterIdLst>
    <p:handoutMasterId r:id="rId15"/>
  </p:handoutMasterIdLst>
  <p:sldIdLst>
    <p:sldId id="256" r:id="rId2"/>
    <p:sldId id="257" r:id="rId3"/>
    <p:sldId id="259" r:id="rId4"/>
    <p:sldId id="260" r:id="rId5"/>
    <p:sldId id="261" r:id="rId6"/>
    <p:sldId id="262" r:id="rId7"/>
    <p:sldId id="263" r:id="rId8"/>
    <p:sldId id="271" r:id="rId9"/>
    <p:sldId id="264" r:id="rId10"/>
    <p:sldId id="270" r:id="rId11"/>
    <p:sldId id="272" r:id="rId12"/>
    <p:sldId id="273" r:id="rId13"/>
  </p:sldIdLst>
  <p:sldSz cx="9144000" cy="6858000" type="letter"/>
  <p:notesSz cx="6623050" cy="9810750"/>
  <p:kinsoku lang="ja-JP" invalStChars="、。，．・：；？！゛゜ヽヾゝゞ々ー’”）〕］｝〉》」』】°‰′″℃￠％ぁぃぅぇぉっゃゅょゎァィゥェォッャュョヮヵヶ!%),.:;?]}｡｣､･ｧｨｩｪｫｬｭｮｯｰﾞﾟ" invalEndChars="‘“（〔［｛〈《「『【￥＄$([\{｢￡"/>
  <p:defaultTextStyle>
    <a:defPPr>
      <a:defRPr lang="de-DE"/>
    </a:defPPr>
    <a:lvl1pPr algn="l" rtl="0" eaLnBrk="0" fontAlgn="base" hangingPunct="0">
      <a:spcBef>
        <a:spcPct val="20000"/>
      </a:spcBef>
      <a:spcAft>
        <a:spcPct val="0"/>
      </a:spcAft>
      <a:buClr>
        <a:schemeClr val="accent2"/>
      </a:buClr>
      <a:buSzPct val="85000"/>
      <a:buFont typeface="Monotype Sorts" pitchFamily="2" charset="2"/>
      <a:buChar char="*"/>
      <a:defRPr sz="3200" kern="1200">
        <a:solidFill>
          <a:schemeClr val="tx1"/>
        </a:solidFill>
        <a:latin typeface="Times New Roman" panose="02020603050405020304" pitchFamily="18" charset="0"/>
        <a:ea typeface="+mn-ea"/>
        <a:cs typeface="+mn-cs"/>
      </a:defRPr>
    </a:lvl1pPr>
    <a:lvl2pPr marL="457200" algn="l" rtl="0" eaLnBrk="0" fontAlgn="base" hangingPunct="0">
      <a:spcBef>
        <a:spcPct val="20000"/>
      </a:spcBef>
      <a:spcAft>
        <a:spcPct val="0"/>
      </a:spcAft>
      <a:buClr>
        <a:schemeClr val="accent2"/>
      </a:buClr>
      <a:buSzPct val="85000"/>
      <a:buFont typeface="Monotype Sorts" pitchFamily="2" charset="2"/>
      <a:buChar char="*"/>
      <a:defRPr sz="3200" kern="1200">
        <a:solidFill>
          <a:schemeClr val="tx1"/>
        </a:solidFill>
        <a:latin typeface="Times New Roman" panose="02020603050405020304" pitchFamily="18" charset="0"/>
        <a:ea typeface="+mn-ea"/>
        <a:cs typeface="+mn-cs"/>
      </a:defRPr>
    </a:lvl2pPr>
    <a:lvl3pPr marL="914400" algn="l" rtl="0" eaLnBrk="0" fontAlgn="base" hangingPunct="0">
      <a:spcBef>
        <a:spcPct val="20000"/>
      </a:spcBef>
      <a:spcAft>
        <a:spcPct val="0"/>
      </a:spcAft>
      <a:buClr>
        <a:schemeClr val="accent2"/>
      </a:buClr>
      <a:buSzPct val="85000"/>
      <a:buFont typeface="Monotype Sorts" pitchFamily="2" charset="2"/>
      <a:buChar char="*"/>
      <a:defRPr sz="3200" kern="1200">
        <a:solidFill>
          <a:schemeClr val="tx1"/>
        </a:solidFill>
        <a:latin typeface="Times New Roman" panose="02020603050405020304" pitchFamily="18" charset="0"/>
        <a:ea typeface="+mn-ea"/>
        <a:cs typeface="+mn-cs"/>
      </a:defRPr>
    </a:lvl3pPr>
    <a:lvl4pPr marL="1371600" algn="l" rtl="0" eaLnBrk="0" fontAlgn="base" hangingPunct="0">
      <a:spcBef>
        <a:spcPct val="20000"/>
      </a:spcBef>
      <a:spcAft>
        <a:spcPct val="0"/>
      </a:spcAft>
      <a:buClr>
        <a:schemeClr val="accent2"/>
      </a:buClr>
      <a:buSzPct val="85000"/>
      <a:buFont typeface="Monotype Sorts" pitchFamily="2" charset="2"/>
      <a:buChar char="*"/>
      <a:defRPr sz="3200" kern="1200">
        <a:solidFill>
          <a:schemeClr val="tx1"/>
        </a:solidFill>
        <a:latin typeface="Times New Roman" panose="02020603050405020304" pitchFamily="18" charset="0"/>
        <a:ea typeface="+mn-ea"/>
        <a:cs typeface="+mn-cs"/>
      </a:defRPr>
    </a:lvl4pPr>
    <a:lvl5pPr marL="1828800" algn="l" rtl="0" eaLnBrk="0" fontAlgn="base" hangingPunct="0">
      <a:spcBef>
        <a:spcPct val="20000"/>
      </a:spcBef>
      <a:spcAft>
        <a:spcPct val="0"/>
      </a:spcAft>
      <a:buClr>
        <a:schemeClr val="accent2"/>
      </a:buClr>
      <a:buSzPct val="85000"/>
      <a:buFont typeface="Monotype Sorts" pitchFamily="2" charset="2"/>
      <a:buChar char="*"/>
      <a:defRPr sz="3200" kern="1200">
        <a:solidFill>
          <a:schemeClr val="tx1"/>
        </a:solidFill>
        <a:latin typeface="Times New Roman" panose="02020603050405020304" pitchFamily="18" charset="0"/>
        <a:ea typeface="+mn-ea"/>
        <a:cs typeface="+mn-cs"/>
      </a:defRPr>
    </a:lvl5pPr>
    <a:lvl6pPr marL="2286000" algn="l" defTabSz="914400" rtl="0" eaLnBrk="1" latinLnBrk="0" hangingPunct="1">
      <a:defRPr sz="3200" kern="1200">
        <a:solidFill>
          <a:schemeClr val="tx1"/>
        </a:solidFill>
        <a:latin typeface="Times New Roman" panose="02020603050405020304" pitchFamily="18" charset="0"/>
        <a:ea typeface="+mn-ea"/>
        <a:cs typeface="+mn-cs"/>
      </a:defRPr>
    </a:lvl6pPr>
    <a:lvl7pPr marL="2743200" algn="l" defTabSz="914400" rtl="0" eaLnBrk="1" latinLnBrk="0" hangingPunct="1">
      <a:defRPr sz="3200" kern="1200">
        <a:solidFill>
          <a:schemeClr val="tx1"/>
        </a:solidFill>
        <a:latin typeface="Times New Roman" panose="02020603050405020304" pitchFamily="18" charset="0"/>
        <a:ea typeface="+mn-ea"/>
        <a:cs typeface="+mn-cs"/>
      </a:defRPr>
    </a:lvl7pPr>
    <a:lvl8pPr marL="3200400" algn="l" defTabSz="914400" rtl="0" eaLnBrk="1" latinLnBrk="0" hangingPunct="1">
      <a:defRPr sz="3200" kern="1200">
        <a:solidFill>
          <a:schemeClr val="tx1"/>
        </a:solidFill>
        <a:latin typeface="Times New Roman" panose="02020603050405020304" pitchFamily="18" charset="0"/>
        <a:ea typeface="+mn-ea"/>
        <a:cs typeface="+mn-cs"/>
      </a:defRPr>
    </a:lvl8pPr>
    <a:lvl9pPr marL="3657600" algn="l" defTabSz="914400" rtl="0" eaLnBrk="1" latinLnBrk="0" hangingPunct="1">
      <a:defRPr sz="3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832">
          <p15:clr>
            <a:srgbClr val="A4A3A4"/>
          </p15:clr>
        </p15:guide>
        <p15:guide id="2" pos="432">
          <p15:clr>
            <a:srgbClr val="A4A3A4"/>
          </p15:clr>
        </p15:guide>
      </p15:sldGuideLst>
    </p:ext>
    <p:ext uri="{2D200454-40CA-4A62-9FC3-DE9A4176ACB9}">
      <p15:notesGuideLst xmlns:p15="http://schemas.microsoft.com/office/powerpoint/2012/main">
        <p15:guide id="1" orient="horz" pos="3090">
          <p15:clr>
            <a:srgbClr val="A4A3A4"/>
          </p15:clr>
        </p15:guide>
        <p15:guide id="2" pos="208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2"/>
  </p:normalViewPr>
  <p:slideViewPr>
    <p:cSldViewPr>
      <p:cViewPr varScale="1">
        <p:scale>
          <a:sx n="106" d="100"/>
          <a:sy n="106" d="100"/>
        </p:scale>
        <p:origin x="1800" y="184"/>
      </p:cViewPr>
      <p:guideLst>
        <p:guide orient="horz" pos="2832"/>
        <p:guide pos="432"/>
      </p:guideLst>
    </p:cSldViewPr>
  </p:slideViewPr>
  <p:notesTextViewPr>
    <p:cViewPr>
      <p:scale>
        <a:sx n="1" d="1"/>
        <a:sy n="1" d="1"/>
      </p:scale>
      <p:origin x="0" y="0"/>
    </p:cViewPr>
  </p:notesTextViewPr>
  <p:sorterViewPr>
    <p:cViewPr>
      <p:scale>
        <a:sx n="66" d="100"/>
        <a:sy n="66" d="100"/>
      </p:scale>
      <p:origin x="0" y="0"/>
    </p:cViewPr>
  </p:sorterViewPr>
  <p:notesViewPr>
    <p:cSldViewPr>
      <p:cViewPr>
        <p:scale>
          <a:sx n="75" d="100"/>
          <a:sy n="75" d="100"/>
        </p:scale>
        <p:origin x="-1458" y="-72"/>
      </p:cViewPr>
      <p:guideLst>
        <p:guide orient="horz" pos="3090"/>
        <p:guide pos="208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6EA1C4DE-B6B3-4C4F-8E8E-32D28EB5BE22}"/>
              </a:ext>
            </a:extLst>
          </p:cNvPr>
          <p:cNvSpPr>
            <a:spLocks noGrp="1" noChangeArrowheads="1"/>
          </p:cNvSpPr>
          <p:nvPr>
            <p:ph type="body" sz="quarter" idx="3"/>
          </p:nvPr>
        </p:nvSpPr>
        <p:spPr bwMode="auto">
          <a:xfrm>
            <a:off x="884238" y="4660900"/>
            <a:ext cx="4854575" cy="413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860" tIns="44142" rIns="89860" bIns="44142" numCol="1" anchor="t" anchorCtr="0" compatLnSpc="1">
            <a:prstTxWarp prst="textNoShape">
              <a:avLst/>
            </a:prstTxWarp>
          </a:bodyPr>
          <a:lstStyle/>
          <a:p>
            <a:pPr lvl="0"/>
            <a:r>
              <a:rPr lang="de-DE" altLang="de-DE"/>
              <a:t>Klicken Sie,  um die Formate des Vorlagentextes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2051" name="Rectangle 3">
            <a:extLst>
              <a:ext uri="{FF2B5EF4-FFF2-40B4-BE49-F238E27FC236}">
                <a16:creationId xmlns:a16="http://schemas.microsoft.com/office/drawing/2014/main" id="{2E22A585-688C-0046-8A6A-364F51E8616E}"/>
              </a:ext>
            </a:extLst>
          </p:cNvPr>
          <p:cNvSpPr>
            <a:spLocks noChangeArrowheads="1" noTextEdit="1"/>
          </p:cNvSpPr>
          <p:nvPr>
            <p:ph type="sldImg" idx="2"/>
          </p:nvPr>
        </p:nvSpPr>
        <p:spPr bwMode="auto">
          <a:xfrm>
            <a:off x="1019175" y="855663"/>
            <a:ext cx="4584700" cy="343852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a:extLst>
              <a:ext uri="{FF2B5EF4-FFF2-40B4-BE49-F238E27FC236}">
                <a16:creationId xmlns:a16="http://schemas.microsoft.com/office/drawing/2014/main" id="{F29AC4FD-3ECC-FA4D-BCB9-380E8DEC7E78}"/>
              </a:ext>
            </a:extLst>
          </p:cNvPr>
          <p:cNvSpPr>
            <a:spLocks noChangeArrowheads="1" noTextEdit="1"/>
          </p:cNvSpPr>
          <p:nvPr>
            <p:ph type="sldImg"/>
          </p:nvPr>
        </p:nvSpPr>
        <p:spPr>
          <a:ln/>
        </p:spPr>
      </p:sp>
      <p:sp>
        <p:nvSpPr>
          <p:cNvPr id="115715" name="Rectangle 3">
            <a:extLst>
              <a:ext uri="{FF2B5EF4-FFF2-40B4-BE49-F238E27FC236}">
                <a16:creationId xmlns:a16="http://schemas.microsoft.com/office/drawing/2014/main" id="{651CD77C-1E0A-964F-B94D-46C77EE13839}"/>
              </a:ext>
            </a:extLst>
          </p:cNvPr>
          <p:cNvSpPr>
            <a:spLocks noGrp="1" noChangeArrowheads="1"/>
          </p:cNvSpPr>
          <p:nvPr>
            <p:ph type="body" idx="1"/>
          </p:nvPr>
        </p:nvSpPr>
        <p:spPr/>
        <p:txBody>
          <a:bodyPr/>
          <a:lstStyle/>
          <a:p>
            <a:endParaRPr lang="de-DE" altLang="de-DE"/>
          </a:p>
          <a:p>
            <a:r>
              <a:rPr lang="de-DE" altLang="de-DE"/>
              <a:t>natürlich haben die Hochschulen die Alumni nicht erst mit dieser Veranstaltung entdeckt</a:t>
            </a:r>
          </a:p>
          <a:p>
            <a:endParaRPr lang="de-DE" altLang="de-DE"/>
          </a:p>
          <a:p>
            <a:r>
              <a:rPr lang="de-DE" altLang="de-DE"/>
              <a:t>HRK-Entschließung vom .....</a:t>
            </a:r>
          </a:p>
          <a:p>
            <a:endParaRPr lang="de-DE" altLang="de-DE"/>
          </a:p>
          <a:p>
            <a:endParaRPr lang="de-DE" altLang="de-DE"/>
          </a:p>
          <a:p>
            <a:r>
              <a:rPr lang="de-DE" altLang="de-DE"/>
              <a:t>In meiner Einführung möchte ich aufzeigen, welche Aspekte der Hochschule die Alumni-Arbeit umfaßt und was dies für das Hochschulmanagement bedeutet.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4477E69F-F6E6-3046-A3FC-7D26101F02C0}"/>
              </a:ext>
            </a:extLst>
          </p:cNvPr>
          <p:cNvSpPr>
            <a:spLocks noChangeArrowheads="1" noTextEdit="1"/>
          </p:cNvSpPr>
          <p:nvPr>
            <p:ph type="sldImg"/>
          </p:nvPr>
        </p:nvSpPr>
        <p:spPr>
          <a:ln/>
        </p:spPr>
      </p:sp>
      <p:sp>
        <p:nvSpPr>
          <p:cNvPr id="124931" name="Rectangle 3">
            <a:extLst>
              <a:ext uri="{FF2B5EF4-FFF2-40B4-BE49-F238E27FC236}">
                <a16:creationId xmlns:a16="http://schemas.microsoft.com/office/drawing/2014/main" id="{BCCD7D9A-FA3C-AC4A-800E-7EF791BC3D49}"/>
              </a:ext>
            </a:extLst>
          </p:cNvPr>
          <p:cNvSpPr>
            <a:spLocks noGrp="1" noChangeArrowheads="1"/>
          </p:cNvSpPr>
          <p:nvPr>
            <p:ph type="body" idx="1"/>
          </p:nvPr>
        </p:nvSpPr>
        <p:spPr/>
        <p:txBody>
          <a:bodyPr/>
          <a:lstStyle/>
          <a:p>
            <a:r>
              <a:rPr lang="de-DE" altLang="de-DE"/>
              <a:t>Konkret bedeutet diese “Durcharbeitung” der Gesamtstrategie in alle Bereiche der Hochschule Veränderungen in den Steuerungsinstrumenten und Organisationsformen, z.B.</a:t>
            </a:r>
          </a:p>
          <a:p>
            <a:pPr>
              <a:buFontTx/>
              <a:buChar char="•"/>
            </a:pPr>
            <a:r>
              <a:rPr lang="de-DE" altLang="de-DE"/>
              <a:t> </a:t>
            </a:r>
            <a:r>
              <a:rPr lang="de-DE" altLang="de-DE" b="1"/>
              <a:t>(klick)</a:t>
            </a:r>
            <a:r>
              <a:rPr lang="de-DE" altLang="de-DE"/>
              <a:t> Erweiterte Leitungsorgane wie z.B. die Dekanekonferenz (im Sinne von Burton Clarks „strengthened steering core“);</a:t>
            </a:r>
          </a:p>
          <a:p>
            <a:pPr>
              <a:buFontTx/>
              <a:buChar char="•"/>
            </a:pPr>
            <a:r>
              <a:rPr lang="de-DE" altLang="de-DE"/>
              <a:t> </a:t>
            </a:r>
            <a:r>
              <a:rPr lang="de-DE" altLang="de-DE" b="1"/>
              <a:t>(klick)</a:t>
            </a:r>
            <a:r>
              <a:rPr lang="de-DE" altLang="de-DE"/>
              <a:t> Fachbereichsentwicklungspläne;</a:t>
            </a:r>
          </a:p>
          <a:p>
            <a:pPr>
              <a:buFontTx/>
              <a:buChar char="•"/>
            </a:pPr>
            <a:r>
              <a:rPr lang="de-DE" altLang="de-DE" b="1"/>
              <a:t> (klick)</a:t>
            </a:r>
            <a:r>
              <a:rPr lang="de-DE" altLang="de-DE"/>
              <a:t> Zielvereinbarungen;</a:t>
            </a:r>
          </a:p>
          <a:p>
            <a:pPr>
              <a:buFontTx/>
              <a:buChar char="•"/>
            </a:pPr>
            <a:r>
              <a:rPr lang="de-DE" altLang="de-DE" b="1"/>
              <a:t> (klick)</a:t>
            </a:r>
            <a:r>
              <a:rPr lang="de-DE" altLang="de-DE"/>
              <a:t> indikatorbasierte und leitbildorientierte Mittelverteilung.</a:t>
            </a:r>
          </a:p>
          <a:p>
            <a:pPr>
              <a:buFontTx/>
              <a:buChar char="•"/>
            </a:pPr>
            <a:endParaRPr lang="de-DE" altLang="de-DE"/>
          </a:p>
          <a:p>
            <a:r>
              <a:rPr lang="de-DE" altLang="de-DE"/>
              <a:t>Verknüpfung dieser Teilbereiche zu einem Gesamtkunstwerk im Sinne der entfesselten Hochschule </a:t>
            </a:r>
            <a:r>
              <a:rPr lang="de-DE" altLang="de-DE" b="1"/>
              <a:t>(nächste Folie).</a:t>
            </a:r>
            <a:endParaRPr lang="de-DE" altLang="de-DE"/>
          </a:p>
          <a:p>
            <a:pPr>
              <a:buFontTx/>
              <a:buChar char="•"/>
            </a:pPr>
            <a:endParaRPr lang="de-DE" altLang="de-DE"/>
          </a:p>
          <a:p>
            <a:pPr>
              <a:buFontTx/>
              <a:buChar char="•"/>
            </a:pPr>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a:extLst>
              <a:ext uri="{FF2B5EF4-FFF2-40B4-BE49-F238E27FC236}">
                <a16:creationId xmlns:a16="http://schemas.microsoft.com/office/drawing/2014/main" id="{2EBBA01C-C1B7-8C47-8B2C-43A07D971DB9}"/>
              </a:ext>
            </a:extLst>
          </p:cNvPr>
          <p:cNvSpPr>
            <a:spLocks noChangeArrowheads="1" noTextEdit="1"/>
          </p:cNvSpPr>
          <p:nvPr>
            <p:ph type="sldImg"/>
          </p:nvPr>
        </p:nvSpPr>
        <p:spPr>
          <a:ln/>
        </p:spPr>
      </p:sp>
      <p:sp>
        <p:nvSpPr>
          <p:cNvPr id="130051" name="Rectangle 3">
            <a:extLst>
              <a:ext uri="{FF2B5EF4-FFF2-40B4-BE49-F238E27FC236}">
                <a16:creationId xmlns:a16="http://schemas.microsoft.com/office/drawing/2014/main" id="{6935D2DC-5793-3942-A4C0-43F747EC0C5A}"/>
              </a:ext>
            </a:extLst>
          </p:cNvPr>
          <p:cNvSpPr>
            <a:spLocks noGrp="1" noChangeArrowheads="1"/>
          </p:cNvSpPr>
          <p:nvPr>
            <p:ph type="body" idx="1"/>
          </p:nvPr>
        </p:nvSpPr>
        <p:spPr/>
        <p:txBody>
          <a:bodyPr/>
          <a:lstStyle/>
          <a:p>
            <a:pPr>
              <a:buFontTx/>
              <a:buChar char="•"/>
            </a:pPr>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a:extLst>
              <a:ext uri="{FF2B5EF4-FFF2-40B4-BE49-F238E27FC236}">
                <a16:creationId xmlns:a16="http://schemas.microsoft.com/office/drawing/2014/main" id="{CA82F6BF-7DFD-0244-A027-A2A8E1897FA1}"/>
              </a:ext>
            </a:extLst>
          </p:cNvPr>
          <p:cNvSpPr>
            <a:spLocks noChangeArrowheads="1" noTextEdit="1"/>
          </p:cNvSpPr>
          <p:nvPr>
            <p:ph type="sldImg"/>
          </p:nvPr>
        </p:nvSpPr>
        <p:spPr>
          <a:ln/>
        </p:spPr>
      </p:sp>
      <p:sp>
        <p:nvSpPr>
          <p:cNvPr id="132099" name="Rectangle 3">
            <a:extLst>
              <a:ext uri="{FF2B5EF4-FFF2-40B4-BE49-F238E27FC236}">
                <a16:creationId xmlns:a16="http://schemas.microsoft.com/office/drawing/2014/main" id="{F3E4E38F-205E-D74B-955C-B0FA10E2FF7D}"/>
              </a:ext>
            </a:extLst>
          </p:cNvPr>
          <p:cNvSpPr>
            <a:spLocks noGrp="1" noChangeArrowheads="1"/>
          </p:cNvSpPr>
          <p:nvPr>
            <p:ph type="body" idx="1"/>
          </p:nvPr>
        </p:nvSpPr>
        <p:spPr/>
        <p:txBody>
          <a:bodyPr/>
          <a:lstStyle/>
          <a:p>
            <a:endParaRPr lang="de-DE" altLang="de-DE"/>
          </a:p>
          <a:p>
            <a:r>
              <a:rPr lang="de-DE" altLang="de-DE"/>
              <a:t>natürlich haben die Hochschulen die Alumni nicht erst mit dieser Veranstaltung entdeckt</a:t>
            </a:r>
          </a:p>
          <a:p>
            <a:endParaRPr lang="de-DE" altLang="de-DE"/>
          </a:p>
          <a:p>
            <a:r>
              <a:rPr lang="de-DE" altLang="de-DE"/>
              <a:t>HRK-Entschließung vom .....</a:t>
            </a:r>
          </a:p>
          <a:p>
            <a:endParaRPr lang="de-DE" altLang="de-DE"/>
          </a:p>
          <a:p>
            <a:endParaRPr lang="de-DE" altLang="de-DE"/>
          </a:p>
          <a:p>
            <a:r>
              <a:rPr lang="de-DE" altLang="de-DE"/>
              <a:t>In meiner Einführung möchte ich aufzeigen, welche Aspekte der Hochschule die Alumni-Arbeit umfaßt und was dies für das Hochschulmanagement bedeutet.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BE030D5C-EB39-4448-8680-0F84A1A07385}"/>
              </a:ext>
            </a:extLst>
          </p:cNvPr>
          <p:cNvSpPr>
            <a:spLocks noChangeArrowheads="1" noTextEdit="1"/>
          </p:cNvSpPr>
          <p:nvPr>
            <p:ph type="sldImg"/>
          </p:nvPr>
        </p:nvSpPr>
        <p:spPr>
          <a:xfrm>
            <a:off x="990600" y="838200"/>
            <a:ext cx="4584700" cy="3438525"/>
          </a:xfrm>
          <a:ln/>
        </p:spPr>
      </p:sp>
      <p:sp>
        <p:nvSpPr>
          <p:cNvPr id="97283" name="Rectangle 3">
            <a:extLst>
              <a:ext uri="{FF2B5EF4-FFF2-40B4-BE49-F238E27FC236}">
                <a16:creationId xmlns:a16="http://schemas.microsoft.com/office/drawing/2014/main" id="{1E299D67-8A97-6F44-B123-E7D7AC221DCA}"/>
              </a:ext>
            </a:extLst>
          </p:cNvPr>
          <p:cNvSpPr>
            <a:spLocks noGrp="1" noChangeArrowheads="1"/>
          </p:cNvSpPr>
          <p:nvPr>
            <p:ph type="body" idx="1"/>
          </p:nvPr>
        </p:nvSpPr>
        <p:spPr/>
        <p:txBody>
          <a:bodyPr/>
          <a:lstStyle/>
          <a:p>
            <a:r>
              <a:rPr lang="de-DE" altLang="de-DE"/>
              <a:t>Wie alle Aspekte der Hochschulreform, zu denen das CHE in den letzten Jahren Symposien veranstaltet hat, kann auch Alumni-Arbeit nicht als isolierte Teilreform betrachtet werden.</a:t>
            </a:r>
          </a:p>
          <a:p>
            <a:r>
              <a:rPr lang="de-DE" altLang="de-DE"/>
              <a:t>Alumni-Arbeit umfaßt vielmehr alle Aspekte in denen die Hochschule von den Studierenden erlebt wird </a:t>
            </a:r>
            <a:r>
              <a:rPr lang="de-DE" altLang="de-DE" b="1"/>
              <a:t>(klick).</a:t>
            </a:r>
          </a:p>
          <a:p>
            <a:r>
              <a:rPr lang="de-DE" altLang="de-DE"/>
              <a:t>Alumni-Bindung ist daher nur glaubwürdig und wird nur dann erfolgreich sein, wenn die Hochschule von den Studierenden während des Studiums als überzeugend erlebt wurde, so daß Loyalität bzw. „Dankbarkeit“ gegenüber der Hochschule entsteht.</a:t>
            </a:r>
          </a:p>
          <a:p>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a:extLst>
              <a:ext uri="{FF2B5EF4-FFF2-40B4-BE49-F238E27FC236}">
                <a16:creationId xmlns:a16="http://schemas.microsoft.com/office/drawing/2014/main" id="{6BDD66E6-260E-5F48-9A80-A528F9DB9A8C}"/>
              </a:ext>
            </a:extLst>
          </p:cNvPr>
          <p:cNvSpPr>
            <a:spLocks noChangeArrowheads="1" noTextEdit="1"/>
          </p:cNvSpPr>
          <p:nvPr>
            <p:ph type="sldImg"/>
          </p:nvPr>
        </p:nvSpPr>
        <p:spPr>
          <a:ln/>
        </p:spPr>
      </p:sp>
      <p:sp>
        <p:nvSpPr>
          <p:cNvPr id="101379" name="Rectangle 3">
            <a:extLst>
              <a:ext uri="{FF2B5EF4-FFF2-40B4-BE49-F238E27FC236}">
                <a16:creationId xmlns:a16="http://schemas.microsoft.com/office/drawing/2014/main" id="{A5E3DA72-F4D0-D04E-9984-8E66832A0E4D}"/>
              </a:ext>
            </a:extLst>
          </p:cNvPr>
          <p:cNvSpPr>
            <a:spLocks noGrp="1" noChangeArrowheads="1"/>
          </p:cNvSpPr>
          <p:nvPr>
            <p:ph type="body" idx="1"/>
          </p:nvPr>
        </p:nvSpPr>
        <p:spPr/>
        <p:txBody>
          <a:bodyPr/>
          <a:lstStyle/>
          <a:p>
            <a:r>
              <a:rPr lang="de-DE" altLang="de-DE"/>
              <a:t>Konkret sind folgende Aspekte der Hochschule durch die Frage der Alumni-Bindung neu angesprochen:</a:t>
            </a:r>
          </a:p>
          <a:p>
            <a:pPr>
              <a:buFontTx/>
              <a:buChar char="•"/>
            </a:pPr>
            <a:r>
              <a:rPr lang="de-DE" altLang="de-DE"/>
              <a:t>Studierendenauswahl (klick)</a:t>
            </a:r>
          </a:p>
          <a:p>
            <a:pPr>
              <a:buFontTx/>
              <a:buChar char="•"/>
            </a:pPr>
            <a:r>
              <a:rPr lang="de-DE" altLang="de-DE"/>
              <a:t>Studierendenbetreuung (klick)</a:t>
            </a:r>
          </a:p>
          <a:p>
            <a:pPr>
              <a:buFontTx/>
              <a:buChar char="•"/>
            </a:pPr>
            <a:r>
              <a:rPr lang="de-DE" altLang="de-DE"/>
              <a:t>Hilfe der Hochschule beim Übergang in den Beruf (klick)</a:t>
            </a:r>
          </a:p>
          <a:p>
            <a:pPr>
              <a:buFontTx/>
              <a:buChar char="•"/>
            </a:pPr>
            <a:r>
              <a:rPr lang="de-DE" altLang="de-DE"/>
              <a:t>Begleitung der Studierenden nach dem Abschluss (klick)</a:t>
            </a:r>
          </a:p>
          <a:p>
            <a:pPr>
              <a:buFontTx/>
              <a:buChar char="•"/>
            </a:pPr>
            <a:r>
              <a:rPr lang="de-DE" altLang="de-DE"/>
              <a:t>Weiterbildungsangebote für Alumni (klick)</a:t>
            </a:r>
          </a:p>
          <a:p>
            <a:pPr>
              <a:buFontTx/>
              <a:buChar char="•"/>
            </a:pPr>
            <a:endParaRPr lang="de-DE" altLang="de-DE"/>
          </a:p>
          <a:p>
            <a:r>
              <a:rPr lang="de-DE" altLang="de-DE"/>
              <a:t>Auf diese Aspekte gehe ich im folgenden näher ein.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87BDCAD2-E32F-364F-AE2A-EDBBA688517B}"/>
              </a:ext>
            </a:extLst>
          </p:cNvPr>
          <p:cNvSpPr>
            <a:spLocks noChangeArrowheads="1" noTextEdit="1"/>
          </p:cNvSpPr>
          <p:nvPr>
            <p:ph type="sldImg"/>
          </p:nvPr>
        </p:nvSpPr>
        <p:spPr>
          <a:xfrm>
            <a:off x="1143000" y="1143000"/>
            <a:ext cx="4584700" cy="3438525"/>
          </a:xfrm>
          <a:ln/>
        </p:spPr>
      </p:sp>
      <p:sp>
        <p:nvSpPr>
          <p:cNvPr id="103427" name="Rectangle 3">
            <a:extLst>
              <a:ext uri="{FF2B5EF4-FFF2-40B4-BE49-F238E27FC236}">
                <a16:creationId xmlns:a16="http://schemas.microsoft.com/office/drawing/2014/main" id="{07AA8583-F89B-A540-982D-2C168D415401}"/>
              </a:ext>
            </a:extLst>
          </p:cNvPr>
          <p:cNvSpPr>
            <a:spLocks noGrp="1" noChangeArrowheads="1"/>
          </p:cNvSpPr>
          <p:nvPr>
            <p:ph type="body" idx="1"/>
          </p:nvPr>
        </p:nvSpPr>
        <p:spPr>
          <a:xfrm>
            <a:off x="884238" y="4660900"/>
            <a:ext cx="4830762" cy="4559300"/>
          </a:xfrm>
        </p:spPr>
        <p:txBody>
          <a:bodyPr/>
          <a:lstStyle/>
          <a:p>
            <a:pPr>
              <a:buFontTx/>
              <a:buChar char="•"/>
            </a:pPr>
            <a:endParaRPr lang="de-DE" altLang="de-DE"/>
          </a:p>
          <a:p>
            <a:pPr>
              <a:buFontTx/>
              <a:buChar char="•"/>
            </a:pPr>
            <a:r>
              <a:rPr lang="de-DE" altLang="de-DE"/>
              <a:t>1</a:t>
            </a:r>
            <a:r>
              <a:rPr lang="de-DE" altLang="de-DE" b="1"/>
              <a:t>. Auswahlkriterien und -verfahren (klick):</a:t>
            </a:r>
            <a:endParaRPr lang="de-DE" altLang="de-DE"/>
          </a:p>
          <a:p>
            <a:pPr>
              <a:buFontTx/>
              <a:buChar char="•"/>
            </a:pPr>
            <a:r>
              <a:rPr lang="de-DE" altLang="de-DE"/>
              <a:t>Kann die Hochschule ihre Studierenden überhaupt selbst auswählen? </a:t>
            </a:r>
          </a:p>
          <a:p>
            <a:pPr>
              <a:buFontTx/>
              <a:buChar char="•"/>
            </a:pPr>
            <a:r>
              <a:rPr lang="de-DE" altLang="de-DE"/>
              <a:t>Wie selektiv ist der Auswahlprozeß?</a:t>
            </a:r>
          </a:p>
          <a:p>
            <a:pPr>
              <a:buFontTx/>
              <a:buChar char="•"/>
            </a:pPr>
            <a:r>
              <a:rPr lang="de-DE" altLang="de-DE"/>
              <a:t>Wird das Auswahlverfahren genutzt, um die Werte und Ziele der Universität zu kommunizieren und Korrespondenz zu den Werten und Zielen der Studierenden herzustellen? </a:t>
            </a:r>
          </a:p>
          <a:p>
            <a:pPr>
              <a:buFontTx/>
              <a:buChar char="•"/>
            </a:pPr>
            <a:r>
              <a:rPr lang="de-DE" altLang="de-DE"/>
              <a:t>Wie erlebt der Studierende das Auswahlverfahren, ist das Bestehen dieses Verfahrens selbst schon gemeinschaftsbildend? (UWH!)</a:t>
            </a:r>
          </a:p>
          <a:p>
            <a:r>
              <a:rPr lang="de-DE" altLang="de-DE" b="1"/>
              <a:t>2. Identität der Hochschule und deren Kommunikation (klick)</a:t>
            </a:r>
          </a:p>
          <a:p>
            <a:pPr>
              <a:buFontTx/>
              <a:buChar char="•"/>
            </a:pPr>
            <a:r>
              <a:rPr lang="de-DE" altLang="de-DE"/>
              <a:t>In welchen Medien und mit welchem Erscheinungsbild präsentiert sich die Hochschule den Studienanfängern?</a:t>
            </a:r>
          </a:p>
          <a:p>
            <a:pPr>
              <a:buFontTx/>
              <a:buChar char="•"/>
            </a:pPr>
            <a:r>
              <a:rPr lang="de-DE" altLang="de-DE"/>
              <a:t>Welcher Typ Studierende wird angesprochen und durch welche identitätsstiftende Merkmale wird er an die Hochschule gebunden?</a:t>
            </a:r>
          </a:p>
          <a:p>
            <a:r>
              <a:rPr lang="de-DE" altLang="de-DE" b="1"/>
              <a:t>3. Ziele des Studiengangs und deren Kommunikation (klick)</a:t>
            </a:r>
          </a:p>
          <a:p>
            <a:pPr>
              <a:buFontTx/>
              <a:buChar char="•"/>
            </a:pPr>
            <a:r>
              <a:rPr lang="de-DE" altLang="de-DE"/>
              <a:t>Gibt es ein Studiengangskonzept mit expliziten Zielen, die im Curriculum umgesetzt sind? Korrespondieren die Studiengangsziele mit den Zielen und Werten der Universität als Ganzer?</a:t>
            </a:r>
          </a:p>
          <a:p>
            <a:pPr>
              <a:buFontTx/>
              <a:buChar char="•"/>
            </a:pPr>
            <a:r>
              <a:rPr lang="de-DE" altLang="de-DE"/>
              <a:t>Wie verbinden sich die Ziele des Studiengangs mit den Zielen und Fragestellungen, die die Studienanfänger mitbringen?</a:t>
            </a:r>
          </a:p>
          <a:p>
            <a:pPr>
              <a:buFontTx/>
              <a:buChar char="•"/>
            </a:pPr>
            <a:endParaRPr lang="de-DE" altLang="de-DE"/>
          </a:p>
          <a:p>
            <a:pPr>
              <a:buFontTx/>
              <a:buChar char="•"/>
            </a:pPr>
            <a:endParaRPr lang="de-DE" altLang="de-DE"/>
          </a:p>
          <a:p>
            <a:pPr>
              <a:buFontTx/>
              <a:buChar char="•"/>
            </a:pPr>
            <a:endParaRPr lang="de-DE" altLang="de-DE"/>
          </a:p>
          <a:p>
            <a:pPr>
              <a:buFontTx/>
              <a:buChar char="•"/>
            </a:pPr>
            <a:endParaRPr lang="de-DE" altLang="de-DE"/>
          </a:p>
          <a:p>
            <a:pPr>
              <a:buFontTx/>
              <a:buChar char="•"/>
            </a:pPr>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id="{8CE3FCC1-9C75-EB4E-A9B2-EFEA9DE9D2A7}"/>
              </a:ext>
            </a:extLst>
          </p:cNvPr>
          <p:cNvSpPr>
            <a:spLocks noChangeArrowheads="1" noTextEdit="1"/>
          </p:cNvSpPr>
          <p:nvPr>
            <p:ph type="sldImg"/>
          </p:nvPr>
        </p:nvSpPr>
        <p:spPr>
          <a:ln/>
        </p:spPr>
      </p:sp>
      <p:sp>
        <p:nvSpPr>
          <p:cNvPr id="105475" name="Rectangle 3">
            <a:extLst>
              <a:ext uri="{FF2B5EF4-FFF2-40B4-BE49-F238E27FC236}">
                <a16:creationId xmlns:a16="http://schemas.microsoft.com/office/drawing/2014/main" id="{B5ED690F-9DEC-B34E-80EE-A90CF0EAFF83}"/>
              </a:ext>
            </a:extLst>
          </p:cNvPr>
          <p:cNvSpPr>
            <a:spLocks noGrp="1" noChangeArrowheads="1"/>
          </p:cNvSpPr>
          <p:nvPr>
            <p:ph type="body" idx="1"/>
          </p:nvPr>
        </p:nvSpPr>
        <p:spPr/>
        <p:txBody>
          <a:bodyPr/>
          <a:lstStyle/>
          <a:p>
            <a:r>
              <a:rPr lang="de-DE" altLang="de-DE"/>
              <a:t>Im Studienalltag beweist sich die Glaubwürdigkeit des von der Hochschule nach aussen kommunizierten Images.</a:t>
            </a:r>
          </a:p>
          <a:p>
            <a:r>
              <a:rPr lang="de-DE" altLang="de-DE" b="1"/>
              <a:t>In der Lehre (klick)</a:t>
            </a:r>
            <a:endParaRPr lang="de-DE" altLang="de-DE"/>
          </a:p>
          <a:p>
            <a:pPr>
              <a:buFontTx/>
              <a:buChar char="•"/>
            </a:pPr>
            <a:r>
              <a:rPr lang="de-DE" altLang="de-DE"/>
              <a:t>begegnet der Studierende einem </a:t>
            </a:r>
            <a:r>
              <a:rPr lang="de-DE" altLang="de-DE" i="1"/>
              <a:t>Team von Hochschullehrern </a:t>
            </a:r>
            <a:r>
              <a:rPr lang="de-DE" altLang="de-DE" b="1" i="1"/>
              <a:t>(klick)</a:t>
            </a:r>
            <a:r>
              <a:rPr lang="de-DE" altLang="de-DE" b="1"/>
              <a:t>,</a:t>
            </a:r>
            <a:r>
              <a:rPr lang="de-DE" altLang="de-DE"/>
              <a:t> die ihm gegenüber </a:t>
            </a:r>
            <a:r>
              <a:rPr lang="de-DE" altLang="de-DE" i="1"/>
              <a:t>einerseits die akademischen Standards </a:t>
            </a:r>
            <a:r>
              <a:rPr lang="de-DE" altLang="de-DE" b="1" i="1"/>
              <a:t>(klick)</a:t>
            </a:r>
            <a:r>
              <a:rPr lang="de-DE" altLang="de-DE" b="1"/>
              <a:t>,</a:t>
            </a:r>
            <a:r>
              <a:rPr lang="de-DE" altLang="de-DE"/>
              <a:t> Werte, Ansprüche der Hochschule repräsentieren, ihn aber </a:t>
            </a:r>
            <a:r>
              <a:rPr lang="de-DE" altLang="de-DE" i="1"/>
              <a:t>andererseits auch beim Hineinfinden in die Wissenschaft</a:t>
            </a:r>
            <a:r>
              <a:rPr lang="de-DE" altLang="de-DE"/>
              <a:t>, beim Orientieren in ihr und beim zunehmend selbständigeren wissenschaftlichen Arbeiten begleiten? Hierzu könnte ein Mentoren- bzw. Tutorenkonzept hilfreich sein </a:t>
            </a:r>
            <a:r>
              <a:rPr lang="de-DE" altLang="de-DE" b="1"/>
              <a:t>(klick).</a:t>
            </a:r>
            <a:endParaRPr lang="de-DE" altLang="de-DE"/>
          </a:p>
          <a:p>
            <a:pPr>
              <a:buFontTx/>
              <a:buChar char="•"/>
            </a:pPr>
            <a:r>
              <a:rPr lang="de-DE" altLang="de-DE"/>
              <a:t>Werden gerade </a:t>
            </a:r>
            <a:r>
              <a:rPr lang="de-DE" altLang="de-DE" i="1"/>
              <a:t>am Anfang des Studiums</a:t>
            </a:r>
            <a:r>
              <a:rPr lang="de-DE" altLang="de-DE"/>
              <a:t> die Studierenden gezielt dort abholt wo sie stehen, mit ihren Fragen und unter Berücksichtigung ihrer -eventuell unterschiedlichen - Eingangsvoraussetzungen?</a:t>
            </a:r>
          </a:p>
          <a:p>
            <a:pPr>
              <a:buFontTx/>
              <a:buChar char="•"/>
            </a:pPr>
            <a:r>
              <a:rPr lang="de-DE" altLang="de-DE"/>
              <a:t>Werden </a:t>
            </a:r>
            <a:r>
              <a:rPr lang="de-DE" altLang="de-DE" i="1"/>
              <a:t>im Studienverlauf</a:t>
            </a:r>
            <a:r>
              <a:rPr lang="de-DE" altLang="de-DE"/>
              <a:t> unterschiedliche Begabungen und Interessen wahrgenommen und entsprechend gefördert und unterstützt?</a:t>
            </a:r>
          </a:p>
          <a:p>
            <a:pPr>
              <a:buFontTx/>
              <a:buChar char="•"/>
            </a:pPr>
            <a:endParaRPr lang="de-DE" altLang="de-DE"/>
          </a:p>
          <a:p>
            <a:r>
              <a:rPr lang="de-DE" altLang="de-DE" b="1"/>
              <a:t>Im Campus-Leben (klick)</a:t>
            </a:r>
          </a:p>
          <a:p>
            <a:pPr>
              <a:buFontTx/>
              <a:buChar char="•"/>
            </a:pPr>
            <a:r>
              <a:rPr lang="de-DE" altLang="de-DE"/>
              <a:t>nicht zu unterschätzender Aspekt des Images einer Hochschule: was macht sie aus ihrem Standort, wie verstärkt sie die Standortvorteile, sei es Stadt- oder Campus-Lage?</a:t>
            </a:r>
          </a:p>
          <a:p>
            <a:pPr>
              <a:buFontTx/>
              <a:buChar char="•"/>
            </a:pPr>
            <a:r>
              <a:rPr lang="de-DE" altLang="de-DE"/>
              <a:t>Campus-Leben umfaßt Aspekte wie die Mitstudenten, Wohnen, Veranstaltungen neben dem Studium, Hochschulsport, Clubs, Städtisches Umfeld, Studentenleben: all dies verknüpft sich in der Wahrnehmung und Erinnerung des Studenten zu einem Gesamteindruck der Studienerfahrung im weitesten Sinne.</a:t>
            </a:r>
          </a:p>
          <a:p>
            <a:pPr>
              <a:buFontTx/>
              <a:buChar char="•"/>
            </a:pPr>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A07C2EDF-E5BB-BF40-8BC8-6D512375B67B}"/>
              </a:ext>
            </a:extLst>
          </p:cNvPr>
          <p:cNvSpPr>
            <a:spLocks noChangeArrowheads="1" noTextEdit="1"/>
          </p:cNvSpPr>
          <p:nvPr>
            <p:ph type="sldImg"/>
          </p:nvPr>
        </p:nvSpPr>
        <p:spPr>
          <a:ln/>
        </p:spPr>
      </p:sp>
      <p:sp>
        <p:nvSpPr>
          <p:cNvPr id="107523" name="Rectangle 3">
            <a:extLst>
              <a:ext uri="{FF2B5EF4-FFF2-40B4-BE49-F238E27FC236}">
                <a16:creationId xmlns:a16="http://schemas.microsoft.com/office/drawing/2014/main" id="{B298EA68-82A3-7D46-B389-A54F78F382B7}"/>
              </a:ext>
            </a:extLst>
          </p:cNvPr>
          <p:cNvSpPr>
            <a:spLocks noGrp="1" noChangeArrowheads="1"/>
          </p:cNvSpPr>
          <p:nvPr>
            <p:ph type="body" idx="1"/>
          </p:nvPr>
        </p:nvSpPr>
        <p:spPr/>
        <p:txBody>
          <a:bodyPr/>
          <a:lstStyle/>
          <a:p>
            <a:r>
              <a:rPr lang="de-DE" altLang="de-DE"/>
              <a:t>An dieser Stelle entscheidet sich, ob der Absolvent später einen Rückbezug von seiner Tätigkeit zum Studium herstellen kann und wie er das tut. </a:t>
            </a:r>
          </a:p>
          <a:p>
            <a:r>
              <a:rPr lang="de-DE" altLang="de-DE"/>
              <a:t>War das Studium relevant für die spätere Tätigkeit? Hat das Studium gehalten, was es versprochen hat? Hat sich die Investition gelohnt? </a:t>
            </a:r>
          </a:p>
          <a:p>
            <a:r>
              <a:rPr lang="de-DE" altLang="de-DE"/>
              <a:t>Wie weit ist die Hochschule “entfernt“ vom Berufsleben? Haben die Hochschullehrer überhaupt genug Realitätsbezug, um beim Übergang behilflich zu sein?</a:t>
            </a:r>
          </a:p>
          <a:p>
            <a:r>
              <a:rPr lang="de-DE" altLang="de-DE" b="1"/>
              <a:t>1. Relevanz und Arbeitsmarktorientierung des Studiengangs (klick)</a:t>
            </a:r>
            <a:endParaRPr lang="de-DE" altLang="de-DE"/>
          </a:p>
          <a:p>
            <a:pPr>
              <a:buFontTx/>
              <a:buChar char="•"/>
            </a:pPr>
            <a:r>
              <a:rPr lang="de-DE" altLang="de-DE"/>
              <a:t>Arbeitsmarktorientierung ist nicht gleichzusetzen mit Wirtschaftsorientierung! Der Arbeitsmarkt für Absolventen beinhaltet Wissenschaft und Bildung, Staat und Verwaltung, den Kulturbereich.</a:t>
            </a:r>
          </a:p>
          <a:p>
            <a:pPr>
              <a:buFontTx/>
              <a:buChar char="•"/>
            </a:pPr>
            <a:r>
              <a:rPr lang="de-DE" altLang="de-DE"/>
              <a:t>Konzeption des Studienganges: Basierend auf Bedarfsanalyse? Sind Ziele und Berufsbilder explizit gemacht und im Curriculum umgesetzt?</a:t>
            </a:r>
          </a:p>
          <a:p>
            <a:r>
              <a:rPr lang="de-DE" altLang="de-DE"/>
              <a:t>2.</a:t>
            </a:r>
            <a:r>
              <a:rPr lang="de-DE" altLang="de-DE" b="1"/>
              <a:t> Praktika, Kontaktvermittlung, Berufsberatung (klick)</a:t>
            </a:r>
            <a:endParaRPr lang="de-DE" altLang="de-DE"/>
          </a:p>
          <a:p>
            <a:pPr>
              <a:buFontTx/>
              <a:buChar char="•"/>
            </a:pPr>
            <a:r>
              <a:rPr lang="de-DE" altLang="de-DE"/>
              <a:t>Unterstützt die Hochschule beim Übergang in den Beruf durch Vermittlung und Betreuung von Praktika, durch Firmenkontakte, und durch Berufsberatung?</a:t>
            </a:r>
          </a:p>
          <a:p>
            <a:pPr>
              <a:buFontTx/>
              <a:buChar char="•"/>
            </a:pPr>
            <a:r>
              <a:rPr lang="de-DE" altLang="de-DE" b="1"/>
              <a:t>3. Bekanntheit und Ruf bei Arbeitgebern (klick)</a:t>
            </a:r>
            <a:endParaRPr lang="de-DE" altLang="de-DE"/>
          </a:p>
          <a:p>
            <a:pPr>
              <a:buFontTx/>
              <a:buChar char="•"/>
            </a:pPr>
            <a:r>
              <a:rPr lang="de-DE" altLang="de-DE"/>
              <a:t>Welches </a:t>
            </a:r>
            <a:r>
              <a:rPr lang="de-DE" altLang="de-DE" i="1"/>
              <a:t>Image</a:t>
            </a:r>
            <a:r>
              <a:rPr lang="de-DE" altLang="de-DE" b="1"/>
              <a:t> </a:t>
            </a:r>
            <a:r>
              <a:rPr lang="de-DE" altLang="de-DE"/>
              <a:t>hat der Studiengang/die Hochschule bei Arbeitgebern, ist dies hilfreich bei der Jobsuche?</a:t>
            </a:r>
          </a:p>
          <a:p>
            <a:pPr>
              <a:buFontTx/>
              <a:buChar char="•"/>
            </a:pPr>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a:extLst>
              <a:ext uri="{FF2B5EF4-FFF2-40B4-BE49-F238E27FC236}">
                <a16:creationId xmlns:a16="http://schemas.microsoft.com/office/drawing/2014/main" id="{26C2AD65-B693-2B44-B5AA-5817D2E0DC69}"/>
              </a:ext>
            </a:extLst>
          </p:cNvPr>
          <p:cNvSpPr>
            <a:spLocks noChangeArrowheads="1" noTextEdit="1"/>
          </p:cNvSpPr>
          <p:nvPr>
            <p:ph type="sldImg"/>
          </p:nvPr>
        </p:nvSpPr>
        <p:spPr>
          <a:ln/>
        </p:spPr>
      </p:sp>
      <p:sp>
        <p:nvSpPr>
          <p:cNvPr id="109571" name="Rectangle 3">
            <a:extLst>
              <a:ext uri="{FF2B5EF4-FFF2-40B4-BE49-F238E27FC236}">
                <a16:creationId xmlns:a16="http://schemas.microsoft.com/office/drawing/2014/main" id="{60F7F9A6-394B-754F-B6BF-14E6509155AA}"/>
              </a:ext>
            </a:extLst>
          </p:cNvPr>
          <p:cNvSpPr>
            <a:spLocks noGrp="1" noChangeArrowheads="1"/>
          </p:cNvSpPr>
          <p:nvPr>
            <p:ph type="body" idx="1"/>
          </p:nvPr>
        </p:nvSpPr>
        <p:spPr>
          <a:xfrm>
            <a:off x="838200" y="4572000"/>
            <a:ext cx="4854575" cy="4130675"/>
          </a:xfrm>
        </p:spPr>
        <p:txBody>
          <a:bodyPr/>
          <a:lstStyle/>
          <a:p>
            <a:r>
              <a:rPr lang="de-DE" altLang="de-DE"/>
              <a:t>Hier beginnt die Alumni-Arbeit im engeren Sinne, wie sie traditionell gesehen wird.</a:t>
            </a:r>
          </a:p>
          <a:p>
            <a:r>
              <a:rPr lang="de-DE" altLang="de-DE"/>
              <a:t>1. </a:t>
            </a:r>
            <a:r>
              <a:rPr lang="de-DE" altLang="de-DE" b="1"/>
              <a:t>Persönliche Kontakte zu Hochschullehrern</a:t>
            </a:r>
            <a:r>
              <a:rPr lang="de-DE" altLang="de-DE"/>
              <a:t> </a:t>
            </a:r>
          </a:p>
          <a:p>
            <a:pPr>
              <a:buFontTx/>
              <a:buChar char="•"/>
            </a:pPr>
            <a:r>
              <a:rPr lang="de-DE" altLang="de-DE"/>
              <a:t> Auch für diese Alumni-Arbeit stehen gerade in den ersten Jahren nach Studienabschluß die </a:t>
            </a:r>
            <a:r>
              <a:rPr lang="de-DE" altLang="de-DE" i="1"/>
              <a:t>persönlichen Kontakte zu Hochschullehrern</a:t>
            </a:r>
            <a:r>
              <a:rPr lang="de-DE" altLang="de-DE"/>
              <a:t> im Vordergrund, die sich während des Studiums gebildet haben (ein oftmals informeller und für die Hochschule „unsichtbarer“ Teil der Alumniarbeit) - diese sind ex post nicht zu kreieren, müssen sich während des Studiums gebildet haben.</a:t>
            </a:r>
          </a:p>
          <a:p>
            <a:pPr>
              <a:buFontTx/>
              <a:buChar char="•"/>
            </a:pPr>
            <a:r>
              <a:rPr lang="de-DE" altLang="de-DE"/>
              <a:t>Dasselbe gilt für die </a:t>
            </a:r>
            <a:r>
              <a:rPr lang="de-DE" altLang="de-DE" i="1"/>
              <a:t>persönlichen Kontakte von Absolventen</a:t>
            </a:r>
            <a:r>
              <a:rPr lang="de-DE" altLang="de-DE"/>
              <a:t> untereinander. Deren Qualität macht einen nichts zu unterschätzenden Teil der Qualität der Hochschule aus.</a:t>
            </a:r>
          </a:p>
          <a:p>
            <a:r>
              <a:rPr lang="de-DE" altLang="de-DE" b="1"/>
              <a:t>2. Schaffung von Foren in virtuellen und Printmedien</a:t>
            </a:r>
            <a:endParaRPr lang="de-DE" altLang="de-DE"/>
          </a:p>
          <a:p>
            <a:pPr>
              <a:buFontTx/>
              <a:buChar char="•"/>
            </a:pPr>
            <a:r>
              <a:rPr lang="de-DE" altLang="de-DE"/>
              <a:t> Dies kann formalisiert und unterstützt werden durch die </a:t>
            </a:r>
            <a:r>
              <a:rPr lang="de-DE" altLang="de-DE" i="1"/>
              <a:t>Schaffung von Netzwerkforen</a:t>
            </a:r>
            <a:r>
              <a:rPr lang="de-DE" altLang="de-DE"/>
              <a:t> - traditionell durch Alumni-Zeitschriften, hier bieten sich aber die Möglichkeiten des Inter- und Intranets besonders an.</a:t>
            </a:r>
          </a:p>
          <a:p>
            <a:r>
              <a:rPr lang="de-DE" altLang="de-DE" b="1"/>
              <a:t>3. Weiterbildung für Alumni:Life-long learning!</a:t>
            </a:r>
          </a:p>
          <a:p>
            <a:pPr>
              <a:buFontTx/>
              <a:buChar char="•"/>
            </a:pPr>
            <a:r>
              <a:rPr lang="de-DE" altLang="de-DE"/>
              <a:t> Die Alumni sind die erste Adresse für die Verankerung von virtuellen </a:t>
            </a:r>
            <a:r>
              <a:rPr lang="de-DE" altLang="de-DE" i="1"/>
              <a:t>Weiterbildungsangeboten</a:t>
            </a:r>
            <a:r>
              <a:rPr lang="de-DE" altLang="de-DE"/>
              <a:t> im Sinne von life-long learning. Schon spricht man von der Möglichkeit, daß Hochschulen nicht mehr „Studienabschlüsse“ als Produkte anbieten, sondern einen Vertrag der lebenslangen Begleitung mit immer neuem und aktuellen Wissen mit den Studierenden eingehen. Ist das Zukunftsmusik oder bald schon Realität?</a:t>
            </a:r>
          </a:p>
          <a:p>
            <a:r>
              <a:rPr lang="de-DE" altLang="de-DE"/>
              <a:t>Dazu folgende Zeitungsmeldung (nächste Folie)</a:t>
            </a:r>
          </a:p>
          <a:p>
            <a:endParaRPr lang="de-DE" altLang="de-DE"/>
          </a:p>
          <a:p>
            <a:endParaRPr lang="de-DE" altLang="de-DE"/>
          </a:p>
          <a:p>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a:extLst>
              <a:ext uri="{FF2B5EF4-FFF2-40B4-BE49-F238E27FC236}">
                <a16:creationId xmlns:a16="http://schemas.microsoft.com/office/drawing/2014/main" id="{AFFBEF91-6D57-6B41-BF5E-FCBDBEBD2894}"/>
              </a:ext>
            </a:extLst>
          </p:cNvPr>
          <p:cNvSpPr>
            <a:spLocks noChangeArrowheads="1" noTextEdit="1"/>
          </p:cNvSpPr>
          <p:nvPr>
            <p:ph type="sldImg"/>
          </p:nvPr>
        </p:nvSpPr>
        <p:spPr>
          <a:ln/>
        </p:spPr>
      </p:sp>
      <p:sp>
        <p:nvSpPr>
          <p:cNvPr id="128003" name="Rectangle 3">
            <a:extLst>
              <a:ext uri="{FF2B5EF4-FFF2-40B4-BE49-F238E27FC236}">
                <a16:creationId xmlns:a16="http://schemas.microsoft.com/office/drawing/2014/main" id="{13930A59-5AF7-A744-83F1-B07AC1DDA438}"/>
              </a:ext>
            </a:extLst>
          </p:cNvPr>
          <p:cNvSpPr>
            <a:spLocks noGrp="1" noChangeArrowheads="1"/>
          </p:cNvSpPr>
          <p:nvPr>
            <p:ph type="body" idx="1"/>
          </p:nvPr>
        </p:nvSpPr>
        <p:spPr/>
        <p:txBody>
          <a:bodyPr/>
          <a:lstStyle/>
          <a:p>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a:extLst>
              <a:ext uri="{FF2B5EF4-FFF2-40B4-BE49-F238E27FC236}">
                <a16:creationId xmlns:a16="http://schemas.microsoft.com/office/drawing/2014/main" id="{1C7C653D-5938-AB43-8554-13B8A7909392}"/>
              </a:ext>
            </a:extLst>
          </p:cNvPr>
          <p:cNvSpPr>
            <a:spLocks noChangeArrowheads="1" noTextEdit="1"/>
          </p:cNvSpPr>
          <p:nvPr>
            <p:ph type="sldImg"/>
          </p:nvPr>
        </p:nvSpPr>
        <p:spPr>
          <a:ln/>
        </p:spPr>
      </p:sp>
      <p:sp>
        <p:nvSpPr>
          <p:cNvPr id="111619" name="Rectangle 3">
            <a:extLst>
              <a:ext uri="{FF2B5EF4-FFF2-40B4-BE49-F238E27FC236}">
                <a16:creationId xmlns:a16="http://schemas.microsoft.com/office/drawing/2014/main" id="{64FD4A02-B078-8B41-AA88-8C912F728E14}"/>
              </a:ext>
            </a:extLst>
          </p:cNvPr>
          <p:cNvSpPr>
            <a:spLocks noGrp="1" noChangeArrowheads="1"/>
          </p:cNvSpPr>
          <p:nvPr>
            <p:ph type="body" idx="1"/>
          </p:nvPr>
        </p:nvSpPr>
        <p:spPr>
          <a:xfrm>
            <a:off x="914400" y="4495800"/>
            <a:ext cx="4854575" cy="4968875"/>
          </a:xfrm>
        </p:spPr>
        <p:txBody>
          <a:bodyPr/>
          <a:lstStyle/>
          <a:p>
            <a:r>
              <a:rPr lang="de-DE" altLang="de-DE"/>
              <a:t>Ich fasse zusammen: Zentral für eine erfolgreiche Alumniarbeit ist also die Identität der Hochschule und deren glaubwürdige Umsetzung und Kommunikation in allen Bereichen der Hochschule. </a:t>
            </a:r>
          </a:p>
          <a:p>
            <a:r>
              <a:rPr lang="de-DE" altLang="de-DE"/>
              <a:t>Identität der Hochschule - konkret bedeutet dies </a:t>
            </a:r>
            <a:r>
              <a:rPr lang="de-DE" altLang="de-DE" b="1"/>
              <a:t>(klick):</a:t>
            </a:r>
            <a:r>
              <a:rPr lang="de-DE" altLang="de-DE"/>
              <a:t> Wird die Hochschule von den Studierenden als „gesichtsloser Kasten“ erlebt oder als „corporate entity“?</a:t>
            </a:r>
          </a:p>
          <a:p>
            <a:pPr>
              <a:buFontTx/>
              <a:buChar char="•"/>
            </a:pPr>
            <a:r>
              <a:rPr lang="de-DE" altLang="de-DE"/>
              <a:t> Hierzu ist eine</a:t>
            </a:r>
            <a:r>
              <a:rPr lang="de-DE" altLang="de-DE" i="1"/>
              <a:t> überzeugende Gesamtstrategie</a:t>
            </a:r>
            <a:r>
              <a:rPr lang="de-DE" altLang="de-DE"/>
              <a:t> </a:t>
            </a:r>
            <a:r>
              <a:rPr lang="de-DE" altLang="de-DE" b="1"/>
              <a:t>(klick)</a:t>
            </a:r>
            <a:r>
              <a:rPr lang="de-DE" altLang="de-DE"/>
              <a:t> notwendig, die sich an einem </a:t>
            </a:r>
            <a:r>
              <a:rPr lang="de-DE" altLang="de-DE" i="1"/>
              <a:t>Leitbild </a:t>
            </a:r>
            <a:r>
              <a:rPr lang="de-DE" altLang="de-DE"/>
              <a:t>(klick)</a:t>
            </a:r>
            <a:r>
              <a:rPr lang="de-DE" altLang="de-DE" i="1"/>
              <a:t> </a:t>
            </a:r>
            <a:r>
              <a:rPr lang="de-DE" altLang="de-DE"/>
              <a:t>orientiert, das bis in alle Bereiche der Hochschule hinein “durchgearbeitet” und gelebt ist – und für die Studenten im Hochschulalltag erfahrbar wird. </a:t>
            </a:r>
          </a:p>
          <a:p>
            <a:pPr>
              <a:buFontTx/>
              <a:buChar char="•"/>
            </a:pPr>
            <a:r>
              <a:rPr lang="de-DE" altLang="de-DE"/>
              <a:t>Fachbereiche und Studiengänge sollten kaleidoskopartig verschiedene Aspekte des Leitbildes reflektieren bzw. auf dieses rückbezogen sein, sei es durch eine bestimmte fachliche Ausrichtung der Hochschule (technisch-naturwissenschaftlich, künstlerisch etc.) oder durch studiengangübergreifende Leitideen wie z. B. Interdisziplinarität, Internationalität, Virtualisierung..</a:t>
            </a:r>
          </a:p>
          <a:p>
            <a:pPr>
              <a:buFontTx/>
              <a:buChar char="•"/>
            </a:pPr>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325294-C8CE-5648-AD56-3EF04CECF87B}"/>
              </a:ext>
            </a:extLst>
          </p:cNvPr>
          <p:cNvSpPr>
            <a:spLocks noGrp="1"/>
          </p:cNvSpPr>
          <p:nvPr>
            <p:ph type="ctrTitle"/>
          </p:nvPr>
        </p:nvSpPr>
        <p:spPr>
          <a:xfrm>
            <a:off x="1143000" y="1122363"/>
            <a:ext cx="6858000" cy="2387600"/>
          </a:xfrm>
        </p:spPr>
        <p:txBody>
          <a:bodyPr/>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716EECF3-277E-1D4D-9AB6-D0AB767CC931}"/>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Tree>
    <p:extLst>
      <p:ext uri="{BB962C8B-B14F-4D97-AF65-F5344CB8AC3E}">
        <p14:creationId xmlns:p14="http://schemas.microsoft.com/office/powerpoint/2010/main" val="2897341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64AB5B-ED46-B04C-82B1-460CD32AE00C}"/>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48C593D3-ABDA-C047-8BCA-2482C8F60AED}"/>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4532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69B79F0A-7F8E-7F46-894E-9421D6C5AE33}"/>
              </a:ext>
            </a:extLst>
          </p:cNvPr>
          <p:cNvSpPr>
            <a:spLocks noGrp="1"/>
          </p:cNvSpPr>
          <p:nvPr>
            <p:ph type="title" orient="vert"/>
          </p:nvPr>
        </p:nvSpPr>
        <p:spPr>
          <a:xfrm>
            <a:off x="6667500" y="266700"/>
            <a:ext cx="2095500" cy="5524500"/>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F1C302C3-76F9-8341-BFE1-ACF722FC8D63}"/>
              </a:ext>
            </a:extLst>
          </p:cNvPr>
          <p:cNvSpPr>
            <a:spLocks noGrp="1"/>
          </p:cNvSpPr>
          <p:nvPr>
            <p:ph type="body" orient="vert" idx="1"/>
          </p:nvPr>
        </p:nvSpPr>
        <p:spPr>
          <a:xfrm>
            <a:off x="381000" y="266700"/>
            <a:ext cx="6134100" cy="55245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583091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7DEB7A-A810-9348-9E8C-3C3CF378271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3F3317F-C180-EF4A-AD7B-28A0546E5624}"/>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26631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FDA168-1A69-EB45-B22F-899C74CA7C1F}"/>
              </a:ext>
            </a:extLst>
          </p:cNvPr>
          <p:cNvSpPr>
            <a:spLocks noGrp="1"/>
          </p:cNvSpPr>
          <p:nvPr>
            <p:ph type="title"/>
          </p:nvPr>
        </p:nvSpPr>
        <p:spPr>
          <a:xfrm>
            <a:off x="623888" y="1709738"/>
            <a:ext cx="7886700" cy="2852737"/>
          </a:xfrm>
        </p:spPr>
        <p:txBody>
          <a:bodyPr/>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BC9337FB-5CDB-F543-94FA-A28607F7E12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Tree>
    <p:extLst>
      <p:ext uri="{BB962C8B-B14F-4D97-AF65-F5344CB8AC3E}">
        <p14:creationId xmlns:p14="http://schemas.microsoft.com/office/powerpoint/2010/main" val="125194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233319-861A-F348-9267-3152517D3CD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B6E6AAA-8397-234B-8E75-C89549AC38CA}"/>
              </a:ext>
            </a:extLst>
          </p:cNvPr>
          <p:cNvSpPr>
            <a:spLocks noGrp="1"/>
          </p:cNvSpPr>
          <p:nvPr>
            <p:ph sz="half" idx="1"/>
          </p:nvPr>
        </p:nvSpPr>
        <p:spPr>
          <a:xfrm>
            <a:off x="990600" y="16764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D1A76EC1-DE81-1F41-B14B-72199A7DCD8D}"/>
              </a:ext>
            </a:extLst>
          </p:cNvPr>
          <p:cNvSpPr>
            <a:spLocks noGrp="1"/>
          </p:cNvSpPr>
          <p:nvPr>
            <p:ph sz="half" idx="2"/>
          </p:nvPr>
        </p:nvSpPr>
        <p:spPr>
          <a:xfrm>
            <a:off x="4953000" y="16764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28734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F1F3BC-EA3B-8044-8653-448B8A6EEFC3}"/>
              </a:ext>
            </a:extLst>
          </p:cNvPr>
          <p:cNvSpPr>
            <a:spLocks noGrp="1"/>
          </p:cNvSpPr>
          <p:nvPr>
            <p:ph type="title"/>
          </p:nvPr>
        </p:nvSpPr>
        <p:spPr>
          <a:xfrm>
            <a:off x="630238" y="365125"/>
            <a:ext cx="78867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2E803453-43CD-5346-980F-8A969A95F91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7E29A34-F778-CA4F-B0BC-08CE753B7276}"/>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3D22FD74-7083-3642-B838-AF3BBC20D0A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921084CB-4808-6E47-9ACA-37250176EE11}"/>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744962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2B8A9E-BC4F-ED4A-8B6D-0400EE1BB7B0}"/>
              </a:ext>
            </a:extLst>
          </p:cNvPr>
          <p:cNvSpPr>
            <a:spLocks noGrp="1"/>
          </p:cNvSpPr>
          <p:nvPr>
            <p:ph type="title"/>
          </p:nvPr>
        </p:nvSpPr>
        <p:spPr/>
        <p:txBody>
          <a:bodyPr/>
          <a:lstStyle/>
          <a:p>
            <a:r>
              <a:rPr lang="de-DE"/>
              <a:t>Mastertitelformat bearbeiten</a:t>
            </a:r>
          </a:p>
        </p:txBody>
      </p:sp>
    </p:spTree>
    <p:extLst>
      <p:ext uri="{BB962C8B-B14F-4D97-AF65-F5344CB8AC3E}">
        <p14:creationId xmlns:p14="http://schemas.microsoft.com/office/powerpoint/2010/main" val="3376579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1479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DF9844-A514-D240-9C7B-AAC418068C42}"/>
              </a:ext>
            </a:extLst>
          </p:cNvPr>
          <p:cNvSpPr>
            <a:spLocks noGrp="1"/>
          </p:cNvSpPr>
          <p:nvPr>
            <p:ph type="title"/>
          </p:nvPr>
        </p:nvSpPr>
        <p:spPr>
          <a:xfrm>
            <a:off x="630238" y="457200"/>
            <a:ext cx="2949575" cy="1600200"/>
          </a:xfrm>
        </p:spPr>
        <p:txBody>
          <a:bodyPr/>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FC475246-6E4E-5C4F-B3FD-23FCE26E9AB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48F2F8CB-E576-4A44-ADD7-E0AB7A0CC64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Tree>
    <p:extLst>
      <p:ext uri="{BB962C8B-B14F-4D97-AF65-F5344CB8AC3E}">
        <p14:creationId xmlns:p14="http://schemas.microsoft.com/office/powerpoint/2010/main" val="493910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D43979-F3AD-2947-88F0-6FCD9C4DB2CB}"/>
              </a:ext>
            </a:extLst>
          </p:cNvPr>
          <p:cNvSpPr>
            <a:spLocks noGrp="1"/>
          </p:cNvSpPr>
          <p:nvPr>
            <p:ph type="title"/>
          </p:nvPr>
        </p:nvSpPr>
        <p:spPr>
          <a:xfrm>
            <a:off x="630238" y="457200"/>
            <a:ext cx="2949575" cy="1600200"/>
          </a:xfrm>
        </p:spPr>
        <p:txBody>
          <a:bodyPr/>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76C24D02-468A-D644-9479-7DCAD08C913D}"/>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F71E080F-B5B3-C24F-A146-3624BEE346C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Tree>
    <p:extLst>
      <p:ext uri="{BB962C8B-B14F-4D97-AF65-F5344CB8AC3E}">
        <p14:creationId xmlns:p14="http://schemas.microsoft.com/office/powerpoint/2010/main" val="3013846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a:extLst>
              <a:ext uri="{FF2B5EF4-FFF2-40B4-BE49-F238E27FC236}">
                <a16:creationId xmlns:a16="http://schemas.microsoft.com/office/drawing/2014/main" id="{D02C981B-A882-C844-B103-45AFC4EE3400}"/>
              </a:ext>
            </a:extLst>
          </p:cNvPr>
          <p:cNvSpPr>
            <a:spLocks noChangeShapeType="1"/>
          </p:cNvSpPr>
          <p:nvPr/>
        </p:nvSpPr>
        <p:spPr bwMode="auto">
          <a:xfrm>
            <a:off x="25400" y="1371600"/>
            <a:ext cx="7975600" cy="0"/>
          </a:xfrm>
          <a:prstGeom prst="line">
            <a:avLst/>
          </a:prstGeom>
          <a:noFill/>
          <a:ln w="508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27" name="Rectangle 3">
            <a:extLst>
              <a:ext uri="{FF2B5EF4-FFF2-40B4-BE49-F238E27FC236}">
                <a16:creationId xmlns:a16="http://schemas.microsoft.com/office/drawing/2014/main" id="{008C698E-35C5-D84D-B6C9-3B222CC06913}"/>
              </a:ext>
            </a:extLst>
          </p:cNvPr>
          <p:cNvSpPr>
            <a:spLocks noGrp="1" noChangeArrowheads="1"/>
          </p:cNvSpPr>
          <p:nvPr>
            <p:ph type="title"/>
          </p:nvPr>
        </p:nvSpPr>
        <p:spPr bwMode="auto">
          <a:xfrm>
            <a:off x="381000" y="266700"/>
            <a:ext cx="7772400" cy="110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b" anchorCtr="0" compatLnSpc="1">
            <a:prstTxWarp prst="textNoShape">
              <a:avLst/>
            </a:prstTxWarp>
          </a:bodyPr>
          <a:lstStyle/>
          <a:p>
            <a:pPr lvl="0"/>
            <a:r>
              <a:rPr lang="de-DE" altLang="de-DE"/>
              <a:t>Klicken Sie,  um das Titelformat zu bearbeiten</a:t>
            </a:r>
          </a:p>
        </p:txBody>
      </p:sp>
      <p:sp>
        <p:nvSpPr>
          <p:cNvPr id="1028" name="Rectangle 4">
            <a:extLst>
              <a:ext uri="{FF2B5EF4-FFF2-40B4-BE49-F238E27FC236}">
                <a16:creationId xmlns:a16="http://schemas.microsoft.com/office/drawing/2014/main" id="{9725CAB6-44F3-8046-B58E-D2AE426C09E2}"/>
              </a:ext>
            </a:extLst>
          </p:cNvPr>
          <p:cNvSpPr>
            <a:spLocks noGrp="1" noChangeArrowheads="1"/>
          </p:cNvSpPr>
          <p:nvPr>
            <p:ph type="body" idx="1"/>
          </p:nvPr>
        </p:nvSpPr>
        <p:spPr bwMode="auto">
          <a:xfrm>
            <a:off x="990600" y="1676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1" compatLnSpc="1">
            <a:prstTxWarp prst="textNoShape">
              <a:avLst/>
            </a:prstTxWarp>
          </a:bodyPr>
          <a:lstStyle/>
          <a:p>
            <a:pPr lvl="0"/>
            <a:r>
              <a:rPr lang="de-DE" altLang="de-DE"/>
              <a:t>Klicken Sie,  um die Formate des Vorlagentextes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029" name="Rectangle 5">
            <a:extLst>
              <a:ext uri="{FF2B5EF4-FFF2-40B4-BE49-F238E27FC236}">
                <a16:creationId xmlns:a16="http://schemas.microsoft.com/office/drawing/2014/main" id="{FECFAD99-9739-0643-884A-36DAAB28152C}"/>
              </a:ext>
            </a:extLst>
          </p:cNvPr>
          <p:cNvSpPr>
            <a:spLocks noChangeArrowheads="1"/>
          </p:cNvSpPr>
          <p:nvPr/>
        </p:nvSpPr>
        <p:spPr bwMode="auto">
          <a:xfrm>
            <a:off x="4479925" y="3108325"/>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pic>
        <p:nvPicPr>
          <p:cNvPr id="1031" name="Picture 7">
            <a:extLst>
              <a:ext uri="{FF2B5EF4-FFF2-40B4-BE49-F238E27FC236}">
                <a16:creationId xmlns:a16="http://schemas.microsoft.com/office/drawing/2014/main" id="{F37A8718-781C-FF42-92F5-1FF6389D34A9}"/>
              </a:ext>
            </a:extLst>
          </p:cNvPr>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627188" y="1435100"/>
            <a:ext cx="7504112" cy="435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34" name="Rectangle 10">
            <a:extLst>
              <a:ext uri="{FF2B5EF4-FFF2-40B4-BE49-F238E27FC236}">
                <a16:creationId xmlns:a16="http://schemas.microsoft.com/office/drawing/2014/main" id="{F496F03C-22CB-724F-A40D-A29A02EDFAEF}"/>
              </a:ext>
            </a:extLst>
          </p:cNvPr>
          <p:cNvSpPr>
            <a:spLocks noChangeArrowheads="1"/>
          </p:cNvSpPr>
          <p:nvPr/>
        </p:nvSpPr>
        <p:spPr bwMode="auto">
          <a:xfrm>
            <a:off x="7262813" y="6403975"/>
            <a:ext cx="188118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spcBef>
                <a:spcPct val="0"/>
              </a:spcBef>
              <a:buClrTx/>
              <a:buSzTx/>
              <a:buFontTx/>
              <a:buNone/>
            </a:pPr>
            <a:fld id="{5EBBE140-BACB-D440-B6C7-892ED9F64986}" type="slidenum">
              <a:rPr lang="de-DE" altLang="de-DE" sz="2400"/>
              <a:pPr>
                <a:spcBef>
                  <a:spcPct val="0"/>
                </a:spcBef>
                <a:buClrTx/>
                <a:buSzTx/>
                <a:buFontTx/>
                <a:buNone/>
              </a:pPr>
              <a:t>‹Nr.›</a:t>
            </a:fld>
            <a:r>
              <a:rPr lang="de-DE" altLang="de-DE" sz="2400"/>
              <a:t> </a:t>
            </a:r>
            <a:r>
              <a:rPr lang="de-DE" altLang="de-DE" sz="1000"/>
              <a:t>Alumni, 06.12.2000</a:t>
            </a:r>
          </a:p>
        </p:txBody>
      </p:sp>
      <p:sp>
        <p:nvSpPr>
          <p:cNvPr id="1035" name="Text Box 11">
            <a:extLst>
              <a:ext uri="{FF2B5EF4-FFF2-40B4-BE49-F238E27FC236}">
                <a16:creationId xmlns:a16="http://schemas.microsoft.com/office/drawing/2014/main" id="{820193AC-73EC-2547-8A8A-81DDD96DC3E1}"/>
              </a:ext>
            </a:extLst>
          </p:cNvPr>
          <p:cNvSpPr txBox="1">
            <a:spLocks noChangeArrowheads="1"/>
          </p:cNvSpPr>
          <p:nvPr/>
        </p:nvSpPr>
        <p:spPr bwMode="auto">
          <a:xfrm>
            <a:off x="228600" y="6523038"/>
            <a:ext cx="10747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de-DE" altLang="de-DE" sz="1400"/>
              <a:t>www.che.de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anose="02020603050405020304" pitchFamily="18" charset="0"/>
        </a:defRPr>
      </a:lvl2pPr>
      <a:lvl3pPr algn="l" rtl="0" eaLnBrk="0" fontAlgn="base" hangingPunct="0">
        <a:spcBef>
          <a:spcPct val="0"/>
        </a:spcBef>
        <a:spcAft>
          <a:spcPct val="0"/>
        </a:spcAft>
        <a:defRPr sz="4400">
          <a:solidFill>
            <a:schemeClr val="tx2"/>
          </a:solidFill>
          <a:latin typeface="Times New Roman" panose="02020603050405020304" pitchFamily="18" charset="0"/>
        </a:defRPr>
      </a:lvl3pPr>
      <a:lvl4pPr algn="l" rtl="0" eaLnBrk="0" fontAlgn="base" hangingPunct="0">
        <a:spcBef>
          <a:spcPct val="0"/>
        </a:spcBef>
        <a:spcAft>
          <a:spcPct val="0"/>
        </a:spcAft>
        <a:defRPr sz="4400">
          <a:solidFill>
            <a:schemeClr val="tx2"/>
          </a:solidFill>
          <a:latin typeface="Times New Roman" panose="02020603050405020304" pitchFamily="18" charset="0"/>
        </a:defRPr>
      </a:lvl4pPr>
      <a:lvl5pPr algn="l" rtl="0" eaLnBrk="0" fontAlgn="base" hangingPunct="0">
        <a:spcBef>
          <a:spcPct val="0"/>
        </a:spcBef>
        <a:spcAft>
          <a:spcPct val="0"/>
        </a:spcAft>
        <a:defRPr sz="4400">
          <a:solidFill>
            <a:schemeClr val="tx2"/>
          </a:solidFill>
          <a:latin typeface="Times New Roman" panose="02020603050405020304" pitchFamily="18" charset="0"/>
        </a:defRPr>
      </a:lvl5pPr>
      <a:lvl6pPr marL="457200" algn="l" rtl="0" eaLnBrk="0" fontAlgn="base" hangingPunct="0">
        <a:spcBef>
          <a:spcPct val="0"/>
        </a:spcBef>
        <a:spcAft>
          <a:spcPct val="0"/>
        </a:spcAft>
        <a:defRPr sz="4400">
          <a:solidFill>
            <a:schemeClr val="tx2"/>
          </a:solidFill>
          <a:latin typeface="Times New Roman" panose="02020603050405020304" pitchFamily="18" charset="0"/>
        </a:defRPr>
      </a:lvl6pPr>
      <a:lvl7pPr marL="914400" algn="l" rtl="0" eaLnBrk="0" fontAlgn="base" hangingPunct="0">
        <a:spcBef>
          <a:spcPct val="0"/>
        </a:spcBef>
        <a:spcAft>
          <a:spcPct val="0"/>
        </a:spcAft>
        <a:defRPr sz="4400">
          <a:solidFill>
            <a:schemeClr val="tx2"/>
          </a:solidFill>
          <a:latin typeface="Times New Roman" panose="02020603050405020304" pitchFamily="18" charset="0"/>
        </a:defRPr>
      </a:lvl7pPr>
      <a:lvl8pPr marL="1371600" algn="l" rtl="0" eaLnBrk="0" fontAlgn="base" hangingPunct="0">
        <a:spcBef>
          <a:spcPct val="0"/>
        </a:spcBef>
        <a:spcAft>
          <a:spcPct val="0"/>
        </a:spcAft>
        <a:defRPr sz="4400">
          <a:solidFill>
            <a:schemeClr val="tx2"/>
          </a:solidFill>
          <a:latin typeface="Times New Roman" panose="02020603050405020304" pitchFamily="18" charset="0"/>
        </a:defRPr>
      </a:lvl8pPr>
      <a:lvl9pPr marL="1828800" algn="l"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lr>
          <a:schemeClr val="accent2"/>
        </a:buClr>
        <a:buSzPct val="85000"/>
        <a:buFont typeface="Monotype Sorts" pitchFamily="2" charset="2"/>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Monotype Sorts" pitchFamily="2" charset="2"/>
        <a:buChar char="V"/>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SzPct val="65000"/>
        <a:buFont typeface="Monotype Sorts" pitchFamily="2" charset="2"/>
        <a:buChar char="V"/>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65000"/>
        <a:buFont typeface="Monotype Sorts" pitchFamily="2"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1"/>
        </a:buClr>
        <a:buSzPct val="100000"/>
        <a:buFont typeface="Monotype Sorts"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91FE2E0-22D6-C949-BBE3-DB7AC4031750}"/>
              </a:ext>
            </a:extLst>
          </p:cNvPr>
          <p:cNvSpPr>
            <a:spLocks noGrp="1" noChangeArrowheads="1"/>
          </p:cNvSpPr>
          <p:nvPr>
            <p:ph type="ctrTitle"/>
          </p:nvPr>
        </p:nvSpPr>
        <p:spPr>
          <a:xfrm>
            <a:off x="95250" y="2133600"/>
            <a:ext cx="8969375" cy="1143000"/>
          </a:xfrm>
          <a:noFill/>
          <a:ln/>
        </p:spPr>
        <p:txBody>
          <a:bodyPr anchor="ctr"/>
          <a:lstStyle/>
          <a:p>
            <a:r>
              <a:rPr lang="de-DE" altLang="de-DE" sz="4400" b="1">
                <a:solidFill>
                  <a:schemeClr val="tx1"/>
                </a:solidFill>
              </a:rPr>
              <a:t>„Die Entdeckung der Alumni“</a:t>
            </a:r>
            <a:br>
              <a:rPr lang="de-DE" altLang="de-DE" sz="4400" b="1">
                <a:solidFill>
                  <a:schemeClr val="tx1"/>
                </a:solidFill>
              </a:rPr>
            </a:br>
            <a:r>
              <a:rPr lang="de-DE" altLang="de-DE" sz="4400" b="1">
                <a:solidFill>
                  <a:schemeClr val="tx1"/>
                </a:solidFill>
              </a:rPr>
              <a:t>Einführung</a:t>
            </a:r>
            <a:endParaRPr lang="de-DE" altLang="de-DE" sz="4400">
              <a:solidFill>
                <a:schemeClr val="tx1"/>
              </a:solidFill>
            </a:endParaRPr>
          </a:p>
        </p:txBody>
      </p:sp>
      <p:sp>
        <p:nvSpPr>
          <p:cNvPr id="4101" name="Text Box 5">
            <a:extLst>
              <a:ext uri="{FF2B5EF4-FFF2-40B4-BE49-F238E27FC236}">
                <a16:creationId xmlns:a16="http://schemas.microsoft.com/office/drawing/2014/main" id="{64A40896-51C7-114C-AEAB-6F0ABABE2A5D}"/>
              </a:ext>
            </a:extLst>
          </p:cNvPr>
          <p:cNvSpPr txBox="1">
            <a:spLocks noChangeArrowheads="1"/>
          </p:cNvSpPr>
          <p:nvPr/>
        </p:nvSpPr>
        <p:spPr bwMode="auto">
          <a:xfrm>
            <a:off x="2895600" y="3886200"/>
            <a:ext cx="36496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buClrTx/>
              <a:buSzTx/>
              <a:buFontTx/>
              <a:buNone/>
            </a:pPr>
            <a:r>
              <a:rPr lang="de-DE" altLang="de-DE"/>
              <a:t>Detlef Müller-Böling</a:t>
            </a:r>
          </a:p>
        </p:txBody>
      </p:sp>
      <p:pic>
        <p:nvPicPr>
          <p:cNvPr id="4102" name="Picture 6">
            <a:extLst>
              <a:ext uri="{FF2B5EF4-FFF2-40B4-BE49-F238E27FC236}">
                <a16:creationId xmlns:a16="http://schemas.microsoft.com/office/drawing/2014/main" id="{A9FBCAF2-FB50-8F45-8C74-B0586467D0D3}"/>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2138" y="4953000"/>
            <a:ext cx="652462" cy="395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03" name="Rectangle 7">
            <a:extLst>
              <a:ext uri="{FF2B5EF4-FFF2-40B4-BE49-F238E27FC236}">
                <a16:creationId xmlns:a16="http://schemas.microsoft.com/office/drawing/2014/main" id="{B27D68C1-7E59-1140-813D-C91E99C84AB5}"/>
              </a:ext>
            </a:extLst>
          </p:cNvPr>
          <p:cNvSpPr>
            <a:spLocks noChangeArrowheads="1"/>
          </p:cNvSpPr>
          <p:nvPr/>
        </p:nvSpPr>
        <p:spPr bwMode="auto">
          <a:xfrm>
            <a:off x="2514600" y="4953000"/>
            <a:ext cx="4899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de-DE" altLang="de-DE" sz="2400">
                <a:latin typeface="Arial" panose="020B0604020202020204" pitchFamily="34" charset="0"/>
              </a:rPr>
              <a:t>Centrum für Hochschulentwicklung</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a:extLst>
              <a:ext uri="{FF2B5EF4-FFF2-40B4-BE49-F238E27FC236}">
                <a16:creationId xmlns:a16="http://schemas.microsoft.com/office/drawing/2014/main" id="{4591F6CD-78F3-2B4B-9B2E-0F85A06A9774}"/>
              </a:ext>
            </a:extLst>
          </p:cNvPr>
          <p:cNvSpPr>
            <a:spLocks noGrp="1" noChangeArrowheads="1"/>
          </p:cNvSpPr>
          <p:nvPr>
            <p:ph type="title"/>
          </p:nvPr>
        </p:nvSpPr>
        <p:spPr/>
        <p:txBody>
          <a:bodyPr/>
          <a:lstStyle/>
          <a:p>
            <a:r>
              <a:rPr lang="de-DE" altLang="de-DE"/>
              <a:t>Fazit</a:t>
            </a:r>
          </a:p>
        </p:txBody>
      </p:sp>
      <p:sp>
        <p:nvSpPr>
          <p:cNvPr id="123908" name="Rectangle 4">
            <a:extLst>
              <a:ext uri="{FF2B5EF4-FFF2-40B4-BE49-F238E27FC236}">
                <a16:creationId xmlns:a16="http://schemas.microsoft.com/office/drawing/2014/main" id="{6A17CA06-A125-E44A-8B85-EF5CE6C188D1}"/>
              </a:ext>
            </a:extLst>
          </p:cNvPr>
          <p:cNvSpPr>
            <a:spLocks noChangeArrowheads="1"/>
          </p:cNvSpPr>
          <p:nvPr/>
        </p:nvSpPr>
        <p:spPr bwMode="auto">
          <a:xfrm>
            <a:off x="685800" y="1981200"/>
            <a:ext cx="81534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buClrTx/>
              <a:buSzTx/>
              <a:buFont typeface="Monotype Sorts" pitchFamily="2" charset="2"/>
              <a:buChar char="J"/>
            </a:pPr>
            <a:r>
              <a:rPr lang="de-DE" altLang="de-DE" sz="2400"/>
              <a:t>  </a:t>
            </a:r>
            <a:r>
              <a:rPr lang="de-DE" altLang="de-DE" sz="2800"/>
              <a:t>Instrumentarium nötig zur Umsetzung und</a:t>
            </a:r>
            <a:br>
              <a:rPr lang="de-DE" altLang="de-DE" sz="2800"/>
            </a:br>
            <a:r>
              <a:rPr lang="de-DE" altLang="de-DE" sz="2800"/>
              <a:t>     Kommunikation des Leitbildes in den Fachbereichen</a:t>
            </a:r>
            <a:br>
              <a:rPr lang="de-DE" altLang="de-DE" sz="2800"/>
            </a:br>
            <a:r>
              <a:rPr lang="de-DE" altLang="de-DE" sz="2800"/>
              <a:t>     und Studiengängen</a:t>
            </a:r>
          </a:p>
        </p:txBody>
      </p:sp>
      <p:sp>
        <p:nvSpPr>
          <p:cNvPr id="123909" name="AutoShape 5">
            <a:extLst>
              <a:ext uri="{FF2B5EF4-FFF2-40B4-BE49-F238E27FC236}">
                <a16:creationId xmlns:a16="http://schemas.microsoft.com/office/drawing/2014/main" id="{5F8048FC-2C3E-9B45-8A38-09262A3CD39E}"/>
              </a:ext>
            </a:extLst>
          </p:cNvPr>
          <p:cNvSpPr>
            <a:spLocks noChangeArrowheads="1"/>
          </p:cNvSpPr>
          <p:nvPr/>
        </p:nvSpPr>
        <p:spPr bwMode="auto">
          <a:xfrm>
            <a:off x="4953000" y="5410200"/>
            <a:ext cx="3581400" cy="6858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r>
              <a:rPr lang="de-DE" altLang="de-DE" sz="2000"/>
              <a:t>Indikatorbasierte Mittelverteilung</a:t>
            </a:r>
            <a:endParaRPr lang="de-DE" altLang="de-DE" sz="2400"/>
          </a:p>
        </p:txBody>
      </p:sp>
      <p:sp>
        <p:nvSpPr>
          <p:cNvPr id="123910" name="AutoShape 6">
            <a:extLst>
              <a:ext uri="{FF2B5EF4-FFF2-40B4-BE49-F238E27FC236}">
                <a16:creationId xmlns:a16="http://schemas.microsoft.com/office/drawing/2014/main" id="{F61F4F0D-205A-2A4C-AB07-23950C344180}"/>
              </a:ext>
            </a:extLst>
          </p:cNvPr>
          <p:cNvSpPr>
            <a:spLocks noChangeArrowheads="1"/>
          </p:cNvSpPr>
          <p:nvPr/>
        </p:nvSpPr>
        <p:spPr bwMode="auto">
          <a:xfrm>
            <a:off x="1219200" y="4953000"/>
            <a:ext cx="2895600" cy="6858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r>
              <a:rPr lang="de-DE" altLang="de-DE" sz="2000"/>
              <a:t>Zielvereinbarungen</a:t>
            </a:r>
            <a:endParaRPr lang="de-DE" altLang="de-DE" sz="2400"/>
          </a:p>
        </p:txBody>
      </p:sp>
      <p:sp>
        <p:nvSpPr>
          <p:cNvPr id="123911" name="AutoShape 7">
            <a:extLst>
              <a:ext uri="{FF2B5EF4-FFF2-40B4-BE49-F238E27FC236}">
                <a16:creationId xmlns:a16="http://schemas.microsoft.com/office/drawing/2014/main" id="{ECE82C68-9027-C243-BDC7-A95E04913112}"/>
              </a:ext>
            </a:extLst>
          </p:cNvPr>
          <p:cNvSpPr>
            <a:spLocks noChangeArrowheads="1"/>
          </p:cNvSpPr>
          <p:nvPr/>
        </p:nvSpPr>
        <p:spPr bwMode="auto">
          <a:xfrm>
            <a:off x="4267200" y="4191000"/>
            <a:ext cx="3429000" cy="6858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r>
              <a:rPr lang="de-DE" altLang="de-DE" sz="2000"/>
              <a:t>Fachbereichsentwicklungspläne</a:t>
            </a:r>
            <a:endParaRPr lang="de-DE" altLang="de-DE" sz="2400"/>
          </a:p>
        </p:txBody>
      </p:sp>
      <p:sp>
        <p:nvSpPr>
          <p:cNvPr id="123912" name="AutoShape 8">
            <a:extLst>
              <a:ext uri="{FF2B5EF4-FFF2-40B4-BE49-F238E27FC236}">
                <a16:creationId xmlns:a16="http://schemas.microsoft.com/office/drawing/2014/main" id="{5B559364-AE35-DC4F-A6FA-FE5535F2D3BD}"/>
              </a:ext>
            </a:extLst>
          </p:cNvPr>
          <p:cNvSpPr>
            <a:spLocks noChangeArrowheads="1"/>
          </p:cNvSpPr>
          <p:nvPr/>
        </p:nvSpPr>
        <p:spPr bwMode="auto">
          <a:xfrm>
            <a:off x="304800" y="3657600"/>
            <a:ext cx="3429000" cy="8382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r>
              <a:rPr lang="de-DE" altLang="de-DE" sz="2000"/>
              <a:t>handlungsfähige Leitungsorgane</a:t>
            </a:r>
            <a:endParaRPr lang="de-DE" altLang="de-DE"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3908"/>
                                        </p:tgtEl>
                                        <p:attrNameLst>
                                          <p:attrName>style.visibility</p:attrName>
                                        </p:attrNameLst>
                                      </p:cBhvr>
                                      <p:to>
                                        <p:strVal val="visible"/>
                                      </p:to>
                                    </p:set>
                                    <p:anim calcmode="lin" valueType="num">
                                      <p:cBhvr additive="base">
                                        <p:cTn id="7" dur="500" fill="hold"/>
                                        <p:tgtEl>
                                          <p:spTgt spid="123908"/>
                                        </p:tgtEl>
                                        <p:attrNameLst>
                                          <p:attrName>ppt_x</p:attrName>
                                        </p:attrNameLst>
                                      </p:cBhvr>
                                      <p:tavLst>
                                        <p:tav tm="0">
                                          <p:val>
                                            <p:strVal val="0-#ppt_w/2"/>
                                          </p:val>
                                        </p:tav>
                                        <p:tav tm="100000">
                                          <p:val>
                                            <p:strVal val="#ppt_x"/>
                                          </p:val>
                                        </p:tav>
                                      </p:tavLst>
                                    </p:anim>
                                    <p:anim calcmode="lin" valueType="num">
                                      <p:cBhvr additive="base">
                                        <p:cTn id="8" dur="500" fill="hold"/>
                                        <p:tgtEl>
                                          <p:spTgt spid="12390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3912"/>
                                        </p:tgtEl>
                                        <p:attrNameLst>
                                          <p:attrName>style.visibility</p:attrName>
                                        </p:attrNameLst>
                                      </p:cBhvr>
                                      <p:to>
                                        <p:strVal val="visible"/>
                                      </p:to>
                                    </p:set>
                                    <p:anim calcmode="lin" valueType="num">
                                      <p:cBhvr additive="base">
                                        <p:cTn id="13" dur="500" fill="hold"/>
                                        <p:tgtEl>
                                          <p:spTgt spid="123912"/>
                                        </p:tgtEl>
                                        <p:attrNameLst>
                                          <p:attrName>ppt_x</p:attrName>
                                        </p:attrNameLst>
                                      </p:cBhvr>
                                      <p:tavLst>
                                        <p:tav tm="0">
                                          <p:val>
                                            <p:strVal val="#ppt_x"/>
                                          </p:val>
                                        </p:tav>
                                        <p:tav tm="100000">
                                          <p:val>
                                            <p:strVal val="#ppt_x"/>
                                          </p:val>
                                        </p:tav>
                                      </p:tavLst>
                                    </p:anim>
                                    <p:anim calcmode="lin" valueType="num">
                                      <p:cBhvr additive="base">
                                        <p:cTn id="14" dur="500" fill="hold"/>
                                        <p:tgtEl>
                                          <p:spTgt spid="12391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3911"/>
                                        </p:tgtEl>
                                        <p:attrNameLst>
                                          <p:attrName>style.visibility</p:attrName>
                                        </p:attrNameLst>
                                      </p:cBhvr>
                                      <p:to>
                                        <p:strVal val="visible"/>
                                      </p:to>
                                    </p:set>
                                    <p:anim calcmode="lin" valueType="num">
                                      <p:cBhvr additive="base">
                                        <p:cTn id="19" dur="500" fill="hold"/>
                                        <p:tgtEl>
                                          <p:spTgt spid="123911"/>
                                        </p:tgtEl>
                                        <p:attrNameLst>
                                          <p:attrName>ppt_x</p:attrName>
                                        </p:attrNameLst>
                                      </p:cBhvr>
                                      <p:tavLst>
                                        <p:tav tm="0">
                                          <p:val>
                                            <p:strVal val="#ppt_x"/>
                                          </p:val>
                                        </p:tav>
                                        <p:tav tm="100000">
                                          <p:val>
                                            <p:strVal val="#ppt_x"/>
                                          </p:val>
                                        </p:tav>
                                      </p:tavLst>
                                    </p:anim>
                                    <p:anim calcmode="lin" valueType="num">
                                      <p:cBhvr additive="base">
                                        <p:cTn id="20" dur="500" fill="hold"/>
                                        <p:tgtEl>
                                          <p:spTgt spid="123911"/>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3910"/>
                                        </p:tgtEl>
                                        <p:attrNameLst>
                                          <p:attrName>style.visibility</p:attrName>
                                        </p:attrNameLst>
                                      </p:cBhvr>
                                      <p:to>
                                        <p:strVal val="visible"/>
                                      </p:to>
                                    </p:set>
                                    <p:anim calcmode="lin" valueType="num">
                                      <p:cBhvr additive="base">
                                        <p:cTn id="25" dur="500" fill="hold"/>
                                        <p:tgtEl>
                                          <p:spTgt spid="123910"/>
                                        </p:tgtEl>
                                        <p:attrNameLst>
                                          <p:attrName>ppt_x</p:attrName>
                                        </p:attrNameLst>
                                      </p:cBhvr>
                                      <p:tavLst>
                                        <p:tav tm="0">
                                          <p:val>
                                            <p:strVal val="#ppt_x"/>
                                          </p:val>
                                        </p:tav>
                                        <p:tav tm="100000">
                                          <p:val>
                                            <p:strVal val="#ppt_x"/>
                                          </p:val>
                                        </p:tav>
                                      </p:tavLst>
                                    </p:anim>
                                    <p:anim calcmode="lin" valueType="num">
                                      <p:cBhvr additive="base">
                                        <p:cTn id="26" dur="500" fill="hold"/>
                                        <p:tgtEl>
                                          <p:spTgt spid="123910"/>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3909"/>
                                        </p:tgtEl>
                                        <p:attrNameLst>
                                          <p:attrName>style.visibility</p:attrName>
                                        </p:attrNameLst>
                                      </p:cBhvr>
                                      <p:to>
                                        <p:strVal val="visible"/>
                                      </p:to>
                                    </p:set>
                                    <p:anim calcmode="lin" valueType="num">
                                      <p:cBhvr additive="base">
                                        <p:cTn id="31" dur="500" fill="hold"/>
                                        <p:tgtEl>
                                          <p:spTgt spid="123909"/>
                                        </p:tgtEl>
                                        <p:attrNameLst>
                                          <p:attrName>ppt_x</p:attrName>
                                        </p:attrNameLst>
                                      </p:cBhvr>
                                      <p:tavLst>
                                        <p:tav tm="0">
                                          <p:val>
                                            <p:strVal val="#ppt_x"/>
                                          </p:val>
                                        </p:tav>
                                        <p:tav tm="100000">
                                          <p:val>
                                            <p:strVal val="#ppt_x"/>
                                          </p:val>
                                        </p:tav>
                                      </p:tavLst>
                                    </p:anim>
                                    <p:anim calcmode="lin" valueType="num">
                                      <p:cBhvr additive="base">
                                        <p:cTn id="32" dur="500" fill="hold"/>
                                        <p:tgtEl>
                                          <p:spTgt spid="12390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8" grpId="0" autoUpdateAnimBg="0"/>
      <p:bldP spid="123909" grpId="0" animBg="1" autoUpdateAnimBg="0"/>
      <p:bldP spid="123910" grpId="0" animBg="1" autoUpdateAnimBg="0"/>
      <p:bldP spid="123911" grpId="0" animBg="1" autoUpdateAnimBg="0"/>
      <p:bldP spid="123912"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38" name="Rectangle 14">
            <a:extLst>
              <a:ext uri="{FF2B5EF4-FFF2-40B4-BE49-F238E27FC236}">
                <a16:creationId xmlns:a16="http://schemas.microsoft.com/office/drawing/2014/main" id="{87CFDF46-56D5-4D4F-969E-0282D75E62AF}"/>
              </a:ext>
            </a:extLst>
          </p:cNvPr>
          <p:cNvSpPr>
            <a:spLocks noChangeArrowheads="1"/>
          </p:cNvSpPr>
          <p:nvPr/>
        </p:nvSpPr>
        <p:spPr bwMode="auto">
          <a:xfrm>
            <a:off x="0" y="0"/>
            <a:ext cx="9144000" cy="64008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129033" name="Rectangle 9">
            <a:extLst>
              <a:ext uri="{FF2B5EF4-FFF2-40B4-BE49-F238E27FC236}">
                <a16:creationId xmlns:a16="http://schemas.microsoft.com/office/drawing/2014/main" id="{72BF4704-60D7-8C4B-BACC-C3BB6DD95BCB}"/>
              </a:ext>
            </a:extLst>
          </p:cNvPr>
          <p:cNvSpPr>
            <a:spLocks noChangeArrowheads="1"/>
          </p:cNvSpPr>
          <p:nvPr/>
        </p:nvSpPr>
        <p:spPr bwMode="auto">
          <a:xfrm>
            <a:off x="0" y="0"/>
            <a:ext cx="9153525" cy="64103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pic>
        <p:nvPicPr>
          <p:cNvPr id="129035" name="Picture 11">
            <a:extLst>
              <a:ext uri="{FF2B5EF4-FFF2-40B4-BE49-F238E27FC236}">
                <a16:creationId xmlns:a16="http://schemas.microsoft.com/office/drawing/2014/main" id="{D66BA435-07E9-BF4B-887B-8BB2B2039A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17012" cy="548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9036" name="Rectangle 12">
            <a:extLst>
              <a:ext uri="{FF2B5EF4-FFF2-40B4-BE49-F238E27FC236}">
                <a16:creationId xmlns:a16="http://schemas.microsoft.com/office/drawing/2014/main" id="{D007F8A0-5723-784F-8EC4-21659D797FC0}"/>
              </a:ext>
            </a:extLst>
          </p:cNvPr>
          <p:cNvSpPr>
            <a:spLocks noChangeArrowheads="1"/>
          </p:cNvSpPr>
          <p:nvPr/>
        </p:nvSpPr>
        <p:spPr bwMode="auto">
          <a:xfrm>
            <a:off x="2501900" y="1819275"/>
            <a:ext cx="18573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pic>
        <p:nvPicPr>
          <p:cNvPr id="129037" name="Picture 13">
            <a:extLst>
              <a:ext uri="{FF2B5EF4-FFF2-40B4-BE49-F238E27FC236}">
                <a16:creationId xmlns:a16="http://schemas.microsoft.com/office/drawing/2014/main" id="{39E7A25E-E537-3246-9589-313B4D0604D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5375" y="214313"/>
            <a:ext cx="3884613" cy="595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4A252462-FF37-D049-B435-45B4E94714A1}"/>
              </a:ext>
            </a:extLst>
          </p:cNvPr>
          <p:cNvSpPr>
            <a:spLocks noGrp="1" noChangeArrowheads="1"/>
          </p:cNvSpPr>
          <p:nvPr>
            <p:ph type="ctrTitle"/>
          </p:nvPr>
        </p:nvSpPr>
        <p:spPr>
          <a:xfrm>
            <a:off x="174625" y="3124200"/>
            <a:ext cx="8969375" cy="1143000"/>
          </a:xfrm>
          <a:noFill/>
          <a:ln/>
        </p:spPr>
        <p:txBody>
          <a:bodyPr anchor="ctr"/>
          <a:lstStyle/>
          <a:p>
            <a:r>
              <a:rPr lang="de-DE" altLang="de-DE" sz="4400" b="1">
                <a:solidFill>
                  <a:schemeClr val="tx1"/>
                </a:solidFill>
              </a:rPr>
              <a:t>„Die Entdeckung der Alumni“</a:t>
            </a:r>
            <a:endParaRPr lang="de-DE" altLang="de-DE" sz="4400">
              <a:solidFill>
                <a:schemeClr val="tx1"/>
              </a:solidFil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3F99D908-0AD8-F64B-94BD-1AE8C2CD12FC}"/>
              </a:ext>
            </a:extLst>
          </p:cNvPr>
          <p:cNvSpPr>
            <a:spLocks noGrp="1" noChangeArrowheads="1"/>
          </p:cNvSpPr>
          <p:nvPr>
            <p:ph type="title"/>
          </p:nvPr>
        </p:nvSpPr>
        <p:spPr/>
        <p:txBody>
          <a:bodyPr/>
          <a:lstStyle/>
          <a:p>
            <a:r>
              <a:rPr lang="de-DE" altLang="de-DE"/>
              <a:t>These</a:t>
            </a:r>
          </a:p>
        </p:txBody>
      </p:sp>
      <p:sp>
        <p:nvSpPr>
          <p:cNvPr id="37916" name="Rectangle 28">
            <a:extLst>
              <a:ext uri="{FF2B5EF4-FFF2-40B4-BE49-F238E27FC236}">
                <a16:creationId xmlns:a16="http://schemas.microsoft.com/office/drawing/2014/main" id="{1A1B696C-9DBB-FE44-AEF0-2F322101D3D4}"/>
              </a:ext>
            </a:extLst>
          </p:cNvPr>
          <p:cNvSpPr>
            <a:spLocks noChangeArrowheads="1"/>
          </p:cNvSpPr>
          <p:nvPr/>
        </p:nvSpPr>
        <p:spPr bwMode="auto">
          <a:xfrm>
            <a:off x="685800" y="2590800"/>
            <a:ext cx="77724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nchorCtr="1"/>
          <a:lstStyle>
            <a:lvl1pPr marL="342900" indent="-342900">
              <a:defRPr sz="3200">
                <a:solidFill>
                  <a:schemeClr val="tx1"/>
                </a:solidFill>
                <a:latin typeface="Times New Roman" panose="02020603050405020304" pitchFamily="18" charset="0"/>
              </a:defRPr>
            </a:lvl1pPr>
            <a:lvl2pPr marL="742950" indent="-285750">
              <a:buClr>
                <a:schemeClr val="accent1"/>
              </a:buClr>
              <a:buSzPct val="75000"/>
              <a:buChar char="V"/>
              <a:defRPr sz="2800">
                <a:solidFill>
                  <a:schemeClr val="tx1"/>
                </a:solidFill>
                <a:latin typeface="Times New Roman" panose="02020603050405020304" pitchFamily="18" charset="0"/>
              </a:defRPr>
            </a:lvl2pPr>
            <a:lvl3pPr marL="1143000" indent="-228600">
              <a:buClr>
                <a:schemeClr val="accent1"/>
              </a:buClr>
              <a:buSzPct val="65000"/>
              <a:buChar char="V"/>
              <a:defRPr sz="2400">
                <a:solidFill>
                  <a:schemeClr val="tx1"/>
                </a:solidFill>
                <a:latin typeface="Times New Roman" panose="02020603050405020304" pitchFamily="18" charset="0"/>
              </a:defRPr>
            </a:lvl3pPr>
            <a:lvl4pPr marL="1600200" indent="-228600">
              <a:buSzPct val="65000"/>
              <a:defRPr sz="2000">
                <a:solidFill>
                  <a:schemeClr val="tx1"/>
                </a:solidFill>
                <a:latin typeface="Times New Roman" panose="02020603050405020304" pitchFamily="18" charset="0"/>
              </a:defRPr>
            </a:lvl4pPr>
            <a:lvl5pPr marL="2057400" indent="-228600">
              <a:buClr>
                <a:schemeClr val="tx1"/>
              </a:buClr>
              <a:buSzPct val="100000"/>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1"/>
              </a:buClr>
              <a:buSzPct val="100000"/>
              <a:buFont typeface="Monotype Sorts" pitchFamily="2" charset="2"/>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1"/>
              </a:buClr>
              <a:buSzPct val="100000"/>
              <a:buFont typeface="Monotype Sorts" pitchFamily="2" charset="2"/>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1"/>
              </a:buClr>
              <a:buSzPct val="100000"/>
              <a:buFont typeface="Monotype Sorts" pitchFamily="2" charset="2"/>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1"/>
              </a:buClr>
              <a:buSzPct val="100000"/>
              <a:buFont typeface="Monotype Sorts" pitchFamily="2" charset="2"/>
              <a:buChar char="*"/>
              <a:defRPr sz="2000">
                <a:solidFill>
                  <a:schemeClr val="tx1"/>
                </a:solidFill>
                <a:latin typeface="Times New Roman" panose="02020603050405020304" pitchFamily="18" charset="0"/>
              </a:defRPr>
            </a:lvl9pPr>
          </a:lstStyle>
          <a:p>
            <a:r>
              <a:rPr lang="de-DE" altLang="de-DE"/>
              <a:t>Alumni-Arbeit umfaßt alle Aspekte, in denen die Hochschule von den Studierenden erlebt wird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7916"/>
                                        </p:tgtEl>
                                        <p:attrNameLst>
                                          <p:attrName>style.visibility</p:attrName>
                                        </p:attrNameLst>
                                      </p:cBhvr>
                                      <p:to>
                                        <p:strVal val="visible"/>
                                      </p:to>
                                    </p:set>
                                    <p:anim calcmode="lin" valueType="num">
                                      <p:cBhvr additive="base">
                                        <p:cTn id="7" dur="500" fill="hold"/>
                                        <p:tgtEl>
                                          <p:spTgt spid="37916"/>
                                        </p:tgtEl>
                                        <p:attrNameLst>
                                          <p:attrName>ppt_x</p:attrName>
                                        </p:attrNameLst>
                                      </p:cBhvr>
                                      <p:tavLst>
                                        <p:tav tm="0">
                                          <p:val>
                                            <p:strVal val="0-#ppt_w/2"/>
                                          </p:val>
                                        </p:tav>
                                        <p:tav tm="100000">
                                          <p:val>
                                            <p:strVal val="#ppt_x"/>
                                          </p:val>
                                        </p:tav>
                                      </p:tavLst>
                                    </p:anim>
                                    <p:anim calcmode="lin" valueType="num">
                                      <p:cBhvr additive="base">
                                        <p:cTn id="8" dur="500" fill="hold"/>
                                        <p:tgtEl>
                                          <p:spTgt spid="379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916"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41B8E7CD-F9CF-884C-8E10-FBA09BD773CD}"/>
              </a:ext>
            </a:extLst>
          </p:cNvPr>
          <p:cNvSpPr>
            <a:spLocks noGrp="1" noChangeArrowheads="1"/>
          </p:cNvSpPr>
          <p:nvPr>
            <p:ph type="title"/>
          </p:nvPr>
        </p:nvSpPr>
        <p:spPr/>
        <p:txBody>
          <a:bodyPr/>
          <a:lstStyle/>
          <a:p>
            <a:r>
              <a:rPr lang="de-DE" altLang="de-DE"/>
              <a:t>Konkret sind dies:</a:t>
            </a:r>
          </a:p>
        </p:txBody>
      </p:sp>
      <p:sp>
        <p:nvSpPr>
          <p:cNvPr id="100356" name="Rectangle 4">
            <a:extLst>
              <a:ext uri="{FF2B5EF4-FFF2-40B4-BE49-F238E27FC236}">
                <a16:creationId xmlns:a16="http://schemas.microsoft.com/office/drawing/2014/main" id="{A947F6A9-623C-E342-9C3B-742E00C14ABA}"/>
              </a:ext>
            </a:extLst>
          </p:cNvPr>
          <p:cNvSpPr>
            <a:spLocks noChangeArrowheads="1"/>
          </p:cNvSpPr>
          <p:nvPr/>
        </p:nvSpPr>
        <p:spPr bwMode="auto">
          <a:xfrm>
            <a:off x="381000" y="5638800"/>
            <a:ext cx="7162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nchorCtr="1"/>
          <a:lstStyle>
            <a:lvl1pPr marL="342900" indent="-342900">
              <a:defRPr sz="3200">
                <a:solidFill>
                  <a:schemeClr val="tx1"/>
                </a:solidFill>
                <a:latin typeface="Times New Roman" panose="02020603050405020304" pitchFamily="18" charset="0"/>
              </a:defRPr>
            </a:lvl1pPr>
            <a:lvl2pPr marL="742950" indent="-285750">
              <a:buClr>
                <a:schemeClr val="accent1"/>
              </a:buClr>
              <a:buSzPct val="75000"/>
              <a:buChar char="V"/>
              <a:defRPr sz="2800">
                <a:solidFill>
                  <a:schemeClr val="tx1"/>
                </a:solidFill>
                <a:latin typeface="Times New Roman" panose="02020603050405020304" pitchFamily="18" charset="0"/>
              </a:defRPr>
            </a:lvl2pPr>
            <a:lvl3pPr marL="1143000" indent="-228600">
              <a:buClr>
                <a:schemeClr val="accent1"/>
              </a:buClr>
              <a:buSzPct val="65000"/>
              <a:buChar char="V"/>
              <a:defRPr sz="2400">
                <a:solidFill>
                  <a:schemeClr val="tx1"/>
                </a:solidFill>
                <a:latin typeface="Times New Roman" panose="02020603050405020304" pitchFamily="18" charset="0"/>
              </a:defRPr>
            </a:lvl3pPr>
            <a:lvl4pPr marL="1600200" indent="-228600">
              <a:buSzPct val="65000"/>
              <a:defRPr sz="2000">
                <a:solidFill>
                  <a:schemeClr val="tx1"/>
                </a:solidFill>
                <a:latin typeface="Times New Roman" panose="02020603050405020304" pitchFamily="18" charset="0"/>
              </a:defRPr>
            </a:lvl4pPr>
            <a:lvl5pPr marL="2057400" indent="-228600">
              <a:buClr>
                <a:schemeClr val="tx1"/>
              </a:buClr>
              <a:buSzPct val="100000"/>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1"/>
              </a:buClr>
              <a:buSzPct val="100000"/>
              <a:buFont typeface="Monotype Sorts" pitchFamily="2" charset="2"/>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1"/>
              </a:buClr>
              <a:buSzPct val="100000"/>
              <a:buFont typeface="Monotype Sorts" pitchFamily="2" charset="2"/>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1"/>
              </a:buClr>
              <a:buSzPct val="100000"/>
              <a:buFont typeface="Monotype Sorts" pitchFamily="2" charset="2"/>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1"/>
              </a:buClr>
              <a:buSzPct val="100000"/>
              <a:buFont typeface="Monotype Sorts" pitchFamily="2" charset="2"/>
              <a:buChar char="*"/>
              <a:defRPr sz="2000">
                <a:solidFill>
                  <a:schemeClr val="tx1"/>
                </a:solidFill>
                <a:latin typeface="Times New Roman" panose="02020603050405020304" pitchFamily="18" charset="0"/>
              </a:defRPr>
            </a:lvl9pPr>
          </a:lstStyle>
          <a:p>
            <a:r>
              <a:rPr lang="de-DE" altLang="de-DE"/>
              <a:t>Weiterbildungsangebote für Alumni</a:t>
            </a:r>
          </a:p>
        </p:txBody>
      </p:sp>
      <p:sp>
        <p:nvSpPr>
          <p:cNvPr id="100362" name="Rectangle 10">
            <a:extLst>
              <a:ext uri="{FF2B5EF4-FFF2-40B4-BE49-F238E27FC236}">
                <a16:creationId xmlns:a16="http://schemas.microsoft.com/office/drawing/2014/main" id="{F4FC457F-DBD9-224B-9B14-F1A4DA5873B3}"/>
              </a:ext>
            </a:extLst>
          </p:cNvPr>
          <p:cNvSpPr>
            <a:spLocks noChangeArrowheads="1"/>
          </p:cNvSpPr>
          <p:nvPr/>
        </p:nvSpPr>
        <p:spPr bwMode="auto">
          <a:xfrm>
            <a:off x="228600" y="1752600"/>
            <a:ext cx="5029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nchorCtr="1"/>
          <a:lstStyle>
            <a:lvl1pPr marL="342900" indent="-342900">
              <a:defRPr sz="3200">
                <a:solidFill>
                  <a:schemeClr val="tx1"/>
                </a:solidFill>
                <a:latin typeface="Times New Roman" panose="02020603050405020304" pitchFamily="18" charset="0"/>
              </a:defRPr>
            </a:lvl1pPr>
            <a:lvl2pPr marL="742950" indent="-285750">
              <a:buClr>
                <a:schemeClr val="accent1"/>
              </a:buClr>
              <a:buSzPct val="75000"/>
              <a:buChar char="V"/>
              <a:defRPr sz="2800">
                <a:solidFill>
                  <a:schemeClr val="tx1"/>
                </a:solidFill>
                <a:latin typeface="Times New Roman" panose="02020603050405020304" pitchFamily="18" charset="0"/>
              </a:defRPr>
            </a:lvl2pPr>
            <a:lvl3pPr marL="1143000" indent="-228600">
              <a:buClr>
                <a:schemeClr val="accent1"/>
              </a:buClr>
              <a:buSzPct val="65000"/>
              <a:buChar char="V"/>
              <a:defRPr sz="2400">
                <a:solidFill>
                  <a:schemeClr val="tx1"/>
                </a:solidFill>
                <a:latin typeface="Times New Roman" panose="02020603050405020304" pitchFamily="18" charset="0"/>
              </a:defRPr>
            </a:lvl3pPr>
            <a:lvl4pPr marL="1600200" indent="-228600">
              <a:buSzPct val="65000"/>
              <a:defRPr sz="2000">
                <a:solidFill>
                  <a:schemeClr val="tx1"/>
                </a:solidFill>
                <a:latin typeface="Times New Roman" panose="02020603050405020304" pitchFamily="18" charset="0"/>
              </a:defRPr>
            </a:lvl4pPr>
            <a:lvl5pPr marL="2057400" indent="-228600">
              <a:buClr>
                <a:schemeClr val="tx1"/>
              </a:buClr>
              <a:buSzPct val="100000"/>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1"/>
              </a:buClr>
              <a:buSzPct val="100000"/>
              <a:buFont typeface="Monotype Sorts" pitchFamily="2" charset="2"/>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1"/>
              </a:buClr>
              <a:buSzPct val="100000"/>
              <a:buFont typeface="Monotype Sorts" pitchFamily="2" charset="2"/>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1"/>
              </a:buClr>
              <a:buSzPct val="100000"/>
              <a:buFont typeface="Monotype Sorts" pitchFamily="2" charset="2"/>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1"/>
              </a:buClr>
              <a:buSzPct val="100000"/>
              <a:buFont typeface="Monotype Sorts" pitchFamily="2" charset="2"/>
              <a:buChar char="*"/>
              <a:defRPr sz="2000">
                <a:solidFill>
                  <a:schemeClr val="tx1"/>
                </a:solidFill>
                <a:latin typeface="Times New Roman" panose="02020603050405020304" pitchFamily="18" charset="0"/>
              </a:defRPr>
            </a:lvl9pPr>
          </a:lstStyle>
          <a:p>
            <a:r>
              <a:rPr lang="de-DE" altLang="de-DE"/>
              <a:t> Studierendenauswahl</a:t>
            </a:r>
            <a:endParaRPr lang="de-DE" altLang="de-DE" sz="2400"/>
          </a:p>
        </p:txBody>
      </p:sp>
      <p:sp>
        <p:nvSpPr>
          <p:cNvPr id="100363" name="Rectangle 11">
            <a:extLst>
              <a:ext uri="{FF2B5EF4-FFF2-40B4-BE49-F238E27FC236}">
                <a16:creationId xmlns:a16="http://schemas.microsoft.com/office/drawing/2014/main" id="{88C80A62-3001-9E4F-86A5-EBC7C1FB169D}"/>
              </a:ext>
            </a:extLst>
          </p:cNvPr>
          <p:cNvSpPr>
            <a:spLocks noChangeArrowheads="1"/>
          </p:cNvSpPr>
          <p:nvPr/>
        </p:nvSpPr>
        <p:spPr bwMode="auto">
          <a:xfrm>
            <a:off x="381000" y="2438400"/>
            <a:ext cx="5029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nchorCtr="1"/>
          <a:lstStyle>
            <a:lvl1pPr marL="342900" indent="-342900">
              <a:defRPr sz="3200">
                <a:solidFill>
                  <a:schemeClr val="tx1"/>
                </a:solidFill>
                <a:latin typeface="Times New Roman" panose="02020603050405020304" pitchFamily="18" charset="0"/>
              </a:defRPr>
            </a:lvl1pPr>
            <a:lvl2pPr marL="742950" indent="-285750">
              <a:buClr>
                <a:schemeClr val="accent1"/>
              </a:buClr>
              <a:buSzPct val="75000"/>
              <a:buChar char="V"/>
              <a:defRPr sz="2800">
                <a:solidFill>
                  <a:schemeClr val="tx1"/>
                </a:solidFill>
                <a:latin typeface="Times New Roman" panose="02020603050405020304" pitchFamily="18" charset="0"/>
              </a:defRPr>
            </a:lvl2pPr>
            <a:lvl3pPr marL="1143000" indent="-228600">
              <a:buClr>
                <a:schemeClr val="accent1"/>
              </a:buClr>
              <a:buSzPct val="65000"/>
              <a:buChar char="V"/>
              <a:defRPr sz="2400">
                <a:solidFill>
                  <a:schemeClr val="tx1"/>
                </a:solidFill>
                <a:latin typeface="Times New Roman" panose="02020603050405020304" pitchFamily="18" charset="0"/>
              </a:defRPr>
            </a:lvl3pPr>
            <a:lvl4pPr marL="1600200" indent="-228600">
              <a:buSzPct val="65000"/>
              <a:defRPr sz="2000">
                <a:solidFill>
                  <a:schemeClr val="tx1"/>
                </a:solidFill>
                <a:latin typeface="Times New Roman" panose="02020603050405020304" pitchFamily="18" charset="0"/>
              </a:defRPr>
            </a:lvl4pPr>
            <a:lvl5pPr marL="2057400" indent="-228600">
              <a:buClr>
                <a:schemeClr val="tx1"/>
              </a:buClr>
              <a:buSzPct val="100000"/>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1"/>
              </a:buClr>
              <a:buSzPct val="100000"/>
              <a:buFont typeface="Monotype Sorts" pitchFamily="2" charset="2"/>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1"/>
              </a:buClr>
              <a:buSzPct val="100000"/>
              <a:buFont typeface="Monotype Sorts" pitchFamily="2" charset="2"/>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1"/>
              </a:buClr>
              <a:buSzPct val="100000"/>
              <a:buFont typeface="Monotype Sorts" pitchFamily="2" charset="2"/>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1"/>
              </a:buClr>
              <a:buSzPct val="100000"/>
              <a:buFont typeface="Monotype Sorts" pitchFamily="2" charset="2"/>
              <a:buChar char="*"/>
              <a:defRPr sz="2000">
                <a:solidFill>
                  <a:schemeClr val="tx1"/>
                </a:solidFill>
                <a:latin typeface="Times New Roman" panose="02020603050405020304" pitchFamily="18" charset="0"/>
              </a:defRPr>
            </a:lvl9pPr>
          </a:lstStyle>
          <a:p>
            <a:r>
              <a:rPr lang="de-DE" altLang="de-DE"/>
              <a:t> Studierendenbetreuung</a:t>
            </a:r>
          </a:p>
        </p:txBody>
      </p:sp>
      <p:sp>
        <p:nvSpPr>
          <p:cNvPr id="100364" name="Rectangle 12">
            <a:extLst>
              <a:ext uri="{FF2B5EF4-FFF2-40B4-BE49-F238E27FC236}">
                <a16:creationId xmlns:a16="http://schemas.microsoft.com/office/drawing/2014/main" id="{45CFC495-B42A-B846-B3DD-E347256FF91A}"/>
              </a:ext>
            </a:extLst>
          </p:cNvPr>
          <p:cNvSpPr>
            <a:spLocks noChangeArrowheads="1"/>
          </p:cNvSpPr>
          <p:nvPr/>
        </p:nvSpPr>
        <p:spPr bwMode="auto">
          <a:xfrm>
            <a:off x="685800" y="3505200"/>
            <a:ext cx="7162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nchorCtr="1"/>
          <a:lstStyle>
            <a:lvl1pPr marL="342900" indent="-342900">
              <a:defRPr sz="3200">
                <a:solidFill>
                  <a:schemeClr val="tx1"/>
                </a:solidFill>
                <a:latin typeface="Times New Roman" panose="02020603050405020304" pitchFamily="18" charset="0"/>
              </a:defRPr>
            </a:lvl1pPr>
            <a:lvl2pPr marL="742950" indent="-285750">
              <a:buClr>
                <a:schemeClr val="accent1"/>
              </a:buClr>
              <a:buSzPct val="75000"/>
              <a:buChar char="V"/>
              <a:defRPr sz="2800">
                <a:solidFill>
                  <a:schemeClr val="tx1"/>
                </a:solidFill>
                <a:latin typeface="Times New Roman" panose="02020603050405020304" pitchFamily="18" charset="0"/>
              </a:defRPr>
            </a:lvl2pPr>
            <a:lvl3pPr marL="1143000" indent="-228600">
              <a:buClr>
                <a:schemeClr val="accent1"/>
              </a:buClr>
              <a:buSzPct val="65000"/>
              <a:buChar char="V"/>
              <a:defRPr sz="2400">
                <a:solidFill>
                  <a:schemeClr val="tx1"/>
                </a:solidFill>
                <a:latin typeface="Times New Roman" panose="02020603050405020304" pitchFamily="18" charset="0"/>
              </a:defRPr>
            </a:lvl3pPr>
            <a:lvl4pPr marL="1600200" indent="-228600">
              <a:buSzPct val="65000"/>
              <a:defRPr sz="2000">
                <a:solidFill>
                  <a:schemeClr val="tx1"/>
                </a:solidFill>
                <a:latin typeface="Times New Roman" panose="02020603050405020304" pitchFamily="18" charset="0"/>
              </a:defRPr>
            </a:lvl4pPr>
            <a:lvl5pPr marL="2057400" indent="-228600">
              <a:buClr>
                <a:schemeClr val="tx1"/>
              </a:buClr>
              <a:buSzPct val="100000"/>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1"/>
              </a:buClr>
              <a:buSzPct val="100000"/>
              <a:buFont typeface="Monotype Sorts" pitchFamily="2" charset="2"/>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1"/>
              </a:buClr>
              <a:buSzPct val="100000"/>
              <a:buFont typeface="Monotype Sorts" pitchFamily="2" charset="2"/>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1"/>
              </a:buClr>
              <a:buSzPct val="100000"/>
              <a:buFont typeface="Monotype Sorts" pitchFamily="2" charset="2"/>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1"/>
              </a:buClr>
              <a:buSzPct val="100000"/>
              <a:buFont typeface="Monotype Sorts" pitchFamily="2" charset="2"/>
              <a:buChar char="*"/>
              <a:defRPr sz="2000">
                <a:solidFill>
                  <a:schemeClr val="tx1"/>
                </a:solidFill>
                <a:latin typeface="Times New Roman" panose="02020603050405020304" pitchFamily="18" charset="0"/>
              </a:defRPr>
            </a:lvl9pPr>
          </a:lstStyle>
          <a:p>
            <a:r>
              <a:rPr lang="de-DE" altLang="de-DE"/>
              <a:t> Hilfe der Hochschule beim Übergang in den Beruf</a:t>
            </a:r>
          </a:p>
        </p:txBody>
      </p:sp>
      <p:sp>
        <p:nvSpPr>
          <p:cNvPr id="100366" name="Rectangle 14">
            <a:extLst>
              <a:ext uri="{FF2B5EF4-FFF2-40B4-BE49-F238E27FC236}">
                <a16:creationId xmlns:a16="http://schemas.microsoft.com/office/drawing/2014/main" id="{36F601A3-9D44-8145-A7A6-A66CA9FD6505}"/>
              </a:ext>
            </a:extLst>
          </p:cNvPr>
          <p:cNvSpPr>
            <a:spLocks noChangeArrowheads="1"/>
          </p:cNvSpPr>
          <p:nvPr/>
        </p:nvSpPr>
        <p:spPr bwMode="auto">
          <a:xfrm>
            <a:off x="381000" y="4724400"/>
            <a:ext cx="74676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nchorCtr="1"/>
          <a:lstStyle>
            <a:lvl1pPr marL="342900" indent="-342900">
              <a:defRPr sz="3200">
                <a:solidFill>
                  <a:schemeClr val="tx1"/>
                </a:solidFill>
                <a:latin typeface="Times New Roman" panose="02020603050405020304" pitchFamily="18" charset="0"/>
              </a:defRPr>
            </a:lvl1pPr>
            <a:lvl2pPr marL="742950" indent="-285750">
              <a:buClr>
                <a:schemeClr val="accent1"/>
              </a:buClr>
              <a:buSzPct val="75000"/>
              <a:buChar char="V"/>
              <a:defRPr sz="2800">
                <a:solidFill>
                  <a:schemeClr val="tx1"/>
                </a:solidFill>
                <a:latin typeface="Times New Roman" panose="02020603050405020304" pitchFamily="18" charset="0"/>
              </a:defRPr>
            </a:lvl2pPr>
            <a:lvl3pPr marL="1143000" indent="-228600">
              <a:buClr>
                <a:schemeClr val="accent1"/>
              </a:buClr>
              <a:buSzPct val="65000"/>
              <a:buChar char="V"/>
              <a:defRPr sz="2400">
                <a:solidFill>
                  <a:schemeClr val="tx1"/>
                </a:solidFill>
                <a:latin typeface="Times New Roman" panose="02020603050405020304" pitchFamily="18" charset="0"/>
              </a:defRPr>
            </a:lvl3pPr>
            <a:lvl4pPr marL="1600200" indent="-228600">
              <a:buSzPct val="65000"/>
              <a:defRPr sz="2000">
                <a:solidFill>
                  <a:schemeClr val="tx1"/>
                </a:solidFill>
                <a:latin typeface="Times New Roman" panose="02020603050405020304" pitchFamily="18" charset="0"/>
              </a:defRPr>
            </a:lvl4pPr>
            <a:lvl5pPr marL="2057400" indent="-228600">
              <a:buClr>
                <a:schemeClr val="tx1"/>
              </a:buClr>
              <a:buSzPct val="100000"/>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1"/>
              </a:buClr>
              <a:buSzPct val="100000"/>
              <a:buFont typeface="Monotype Sorts" pitchFamily="2" charset="2"/>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1"/>
              </a:buClr>
              <a:buSzPct val="100000"/>
              <a:buFont typeface="Monotype Sorts" pitchFamily="2" charset="2"/>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1"/>
              </a:buClr>
              <a:buSzPct val="100000"/>
              <a:buFont typeface="Monotype Sorts" pitchFamily="2" charset="2"/>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1"/>
              </a:buClr>
              <a:buSzPct val="100000"/>
              <a:buFont typeface="Monotype Sorts" pitchFamily="2" charset="2"/>
              <a:buChar char="*"/>
              <a:defRPr sz="2000">
                <a:solidFill>
                  <a:schemeClr val="tx1"/>
                </a:solidFill>
                <a:latin typeface="Times New Roman" panose="02020603050405020304" pitchFamily="18" charset="0"/>
              </a:defRPr>
            </a:lvl9pPr>
          </a:lstStyle>
          <a:p>
            <a:r>
              <a:rPr lang="de-DE" altLang="de-DE"/>
              <a:t> Begleitung der Studierenden nach dem Abschluss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0362"/>
                                        </p:tgtEl>
                                        <p:attrNameLst>
                                          <p:attrName>style.visibility</p:attrName>
                                        </p:attrNameLst>
                                      </p:cBhvr>
                                      <p:to>
                                        <p:strVal val="visible"/>
                                      </p:to>
                                    </p:set>
                                    <p:anim calcmode="lin" valueType="num">
                                      <p:cBhvr additive="base">
                                        <p:cTn id="7" dur="500" fill="hold"/>
                                        <p:tgtEl>
                                          <p:spTgt spid="100362"/>
                                        </p:tgtEl>
                                        <p:attrNameLst>
                                          <p:attrName>ppt_x</p:attrName>
                                        </p:attrNameLst>
                                      </p:cBhvr>
                                      <p:tavLst>
                                        <p:tav tm="0">
                                          <p:val>
                                            <p:strVal val="0-#ppt_w/2"/>
                                          </p:val>
                                        </p:tav>
                                        <p:tav tm="100000">
                                          <p:val>
                                            <p:strVal val="#ppt_x"/>
                                          </p:val>
                                        </p:tav>
                                      </p:tavLst>
                                    </p:anim>
                                    <p:anim calcmode="lin" valueType="num">
                                      <p:cBhvr additive="base">
                                        <p:cTn id="8" dur="500" fill="hold"/>
                                        <p:tgtEl>
                                          <p:spTgt spid="10036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0363"/>
                                        </p:tgtEl>
                                        <p:attrNameLst>
                                          <p:attrName>style.visibility</p:attrName>
                                        </p:attrNameLst>
                                      </p:cBhvr>
                                      <p:to>
                                        <p:strVal val="visible"/>
                                      </p:to>
                                    </p:set>
                                    <p:anim calcmode="lin" valueType="num">
                                      <p:cBhvr additive="base">
                                        <p:cTn id="13" dur="500" fill="hold"/>
                                        <p:tgtEl>
                                          <p:spTgt spid="100363"/>
                                        </p:tgtEl>
                                        <p:attrNameLst>
                                          <p:attrName>ppt_x</p:attrName>
                                        </p:attrNameLst>
                                      </p:cBhvr>
                                      <p:tavLst>
                                        <p:tav tm="0">
                                          <p:val>
                                            <p:strVal val="0-#ppt_w/2"/>
                                          </p:val>
                                        </p:tav>
                                        <p:tav tm="100000">
                                          <p:val>
                                            <p:strVal val="#ppt_x"/>
                                          </p:val>
                                        </p:tav>
                                      </p:tavLst>
                                    </p:anim>
                                    <p:anim calcmode="lin" valueType="num">
                                      <p:cBhvr additive="base">
                                        <p:cTn id="14" dur="500" fill="hold"/>
                                        <p:tgtEl>
                                          <p:spTgt spid="100363"/>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0364"/>
                                        </p:tgtEl>
                                        <p:attrNameLst>
                                          <p:attrName>style.visibility</p:attrName>
                                        </p:attrNameLst>
                                      </p:cBhvr>
                                      <p:to>
                                        <p:strVal val="visible"/>
                                      </p:to>
                                    </p:set>
                                    <p:anim calcmode="lin" valueType="num">
                                      <p:cBhvr additive="base">
                                        <p:cTn id="19" dur="500" fill="hold"/>
                                        <p:tgtEl>
                                          <p:spTgt spid="100364"/>
                                        </p:tgtEl>
                                        <p:attrNameLst>
                                          <p:attrName>ppt_x</p:attrName>
                                        </p:attrNameLst>
                                      </p:cBhvr>
                                      <p:tavLst>
                                        <p:tav tm="0">
                                          <p:val>
                                            <p:strVal val="0-#ppt_w/2"/>
                                          </p:val>
                                        </p:tav>
                                        <p:tav tm="100000">
                                          <p:val>
                                            <p:strVal val="#ppt_x"/>
                                          </p:val>
                                        </p:tav>
                                      </p:tavLst>
                                    </p:anim>
                                    <p:anim calcmode="lin" valueType="num">
                                      <p:cBhvr additive="base">
                                        <p:cTn id="20" dur="500" fill="hold"/>
                                        <p:tgtEl>
                                          <p:spTgt spid="100364"/>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0366"/>
                                        </p:tgtEl>
                                        <p:attrNameLst>
                                          <p:attrName>style.visibility</p:attrName>
                                        </p:attrNameLst>
                                      </p:cBhvr>
                                      <p:to>
                                        <p:strVal val="visible"/>
                                      </p:to>
                                    </p:set>
                                    <p:anim calcmode="lin" valueType="num">
                                      <p:cBhvr additive="base">
                                        <p:cTn id="25" dur="500" fill="hold"/>
                                        <p:tgtEl>
                                          <p:spTgt spid="100366"/>
                                        </p:tgtEl>
                                        <p:attrNameLst>
                                          <p:attrName>ppt_x</p:attrName>
                                        </p:attrNameLst>
                                      </p:cBhvr>
                                      <p:tavLst>
                                        <p:tav tm="0">
                                          <p:val>
                                            <p:strVal val="0-#ppt_w/2"/>
                                          </p:val>
                                        </p:tav>
                                        <p:tav tm="100000">
                                          <p:val>
                                            <p:strVal val="#ppt_x"/>
                                          </p:val>
                                        </p:tav>
                                      </p:tavLst>
                                    </p:anim>
                                    <p:anim calcmode="lin" valueType="num">
                                      <p:cBhvr additive="base">
                                        <p:cTn id="26" dur="500" fill="hold"/>
                                        <p:tgtEl>
                                          <p:spTgt spid="100366"/>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0356"/>
                                        </p:tgtEl>
                                        <p:attrNameLst>
                                          <p:attrName>style.visibility</p:attrName>
                                        </p:attrNameLst>
                                      </p:cBhvr>
                                      <p:to>
                                        <p:strVal val="visible"/>
                                      </p:to>
                                    </p:set>
                                    <p:anim calcmode="lin" valueType="num">
                                      <p:cBhvr additive="base">
                                        <p:cTn id="31" dur="500" fill="hold"/>
                                        <p:tgtEl>
                                          <p:spTgt spid="100356"/>
                                        </p:tgtEl>
                                        <p:attrNameLst>
                                          <p:attrName>ppt_x</p:attrName>
                                        </p:attrNameLst>
                                      </p:cBhvr>
                                      <p:tavLst>
                                        <p:tav tm="0">
                                          <p:val>
                                            <p:strVal val="0-#ppt_w/2"/>
                                          </p:val>
                                        </p:tav>
                                        <p:tav tm="100000">
                                          <p:val>
                                            <p:strVal val="#ppt_x"/>
                                          </p:val>
                                        </p:tav>
                                      </p:tavLst>
                                    </p:anim>
                                    <p:anim calcmode="lin" valueType="num">
                                      <p:cBhvr additive="base">
                                        <p:cTn id="32" dur="500" fill="hold"/>
                                        <p:tgtEl>
                                          <p:spTgt spid="10035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6" grpId="0" autoUpdateAnimBg="0"/>
      <p:bldP spid="100362" grpId="0" autoUpdateAnimBg="0"/>
      <p:bldP spid="100363" grpId="0" autoUpdateAnimBg="0"/>
      <p:bldP spid="100364" grpId="0" autoUpdateAnimBg="0"/>
      <p:bldP spid="100366"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1026">
            <a:extLst>
              <a:ext uri="{FF2B5EF4-FFF2-40B4-BE49-F238E27FC236}">
                <a16:creationId xmlns:a16="http://schemas.microsoft.com/office/drawing/2014/main" id="{E5FF8770-E40C-884B-967F-E37DF8143BAE}"/>
              </a:ext>
            </a:extLst>
          </p:cNvPr>
          <p:cNvSpPr>
            <a:spLocks noGrp="1" noChangeArrowheads="1"/>
          </p:cNvSpPr>
          <p:nvPr>
            <p:ph type="title"/>
          </p:nvPr>
        </p:nvSpPr>
        <p:spPr>
          <a:xfrm>
            <a:off x="304800" y="381000"/>
            <a:ext cx="7772400" cy="1104900"/>
          </a:xfrm>
        </p:spPr>
        <p:txBody>
          <a:bodyPr/>
          <a:lstStyle/>
          <a:p>
            <a:r>
              <a:rPr lang="de-DE" altLang="de-DE"/>
              <a:t>Studierendenauswahl</a:t>
            </a:r>
          </a:p>
        </p:txBody>
      </p:sp>
      <p:sp>
        <p:nvSpPr>
          <p:cNvPr id="102403" name="Rectangle 1027">
            <a:extLst>
              <a:ext uri="{FF2B5EF4-FFF2-40B4-BE49-F238E27FC236}">
                <a16:creationId xmlns:a16="http://schemas.microsoft.com/office/drawing/2014/main" id="{3EE850B3-3324-D04F-B7EC-876B80E79CA0}"/>
              </a:ext>
            </a:extLst>
          </p:cNvPr>
          <p:cNvSpPr>
            <a:spLocks noGrp="1" noChangeArrowheads="1"/>
          </p:cNvSpPr>
          <p:nvPr>
            <p:ph type="body" idx="1"/>
          </p:nvPr>
        </p:nvSpPr>
        <p:spPr>
          <a:xfrm>
            <a:off x="685800" y="1676400"/>
            <a:ext cx="7772400" cy="1447800"/>
          </a:xfrm>
        </p:spPr>
        <p:txBody>
          <a:bodyPr/>
          <a:lstStyle/>
          <a:p>
            <a:r>
              <a:rPr lang="de-DE" altLang="de-DE"/>
              <a:t>Alumni-Arbeit beginnt noch vor Eintritt der Studierenden in die Hochschule</a:t>
            </a:r>
          </a:p>
        </p:txBody>
      </p:sp>
      <p:sp>
        <p:nvSpPr>
          <p:cNvPr id="102404" name="AutoShape 1028">
            <a:extLst>
              <a:ext uri="{FF2B5EF4-FFF2-40B4-BE49-F238E27FC236}">
                <a16:creationId xmlns:a16="http://schemas.microsoft.com/office/drawing/2014/main" id="{C57B23B6-FB90-CA46-807B-95A225C14858}"/>
              </a:ext>
            </a:extLst>
          </p:cNvPr>
          <p:cNvSpPr>
            <a:spLocks noChangeArrowheads="1"/>
          </p:cNvSpPr>
          <p:nvPr/>
        </p:nvSpPr>
        <p:spPr bwMode="auto">
          <a:xfrm>
            <a:off x="4876800" y="3886200"/>
            <a:ext cx="3657600" cy="9906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r>
              <a:rPr lang="de-DE" altLang="de-DE" sz="2000"/>
              <a:t>Identität der Hochschule </a:t>
            </a:r>
          </a:p>
          <a:p>
            <a:pPr algn="ctr">
              <a:spcBef>
                <a:spcPct val="0"/>
              </a:spcBef>
              <a:buClrTx/>
              <a:buSzTx/>
              <a:buFontTx/>
              <a:buNone/>
            </a:pPr>
            <a:r>
              <a:rPr lang="de-DE" altLang="de-DE" sz="2000"/>
              <a:t>und deren Kommunikation</a:t>
            </a:r>
            <a:endParaRPr lang="de-DE" altLang="de-DE" sz="2400"/>
          </a:p>
        </p:txBody>
      </p:sp>
      <p:sp>
        <p:nvSpPr>
          <p:cNvPr id="102408" name="AutoShape 1032">
            <a:extLst>
              <a:ext uri="{FF2B5EF4-FFF2-40B4-BE49-F238E27FC236}">
                <a16:creationId xmlns:a16="http://schemas.microsoft.com/office/drawing/2014/main" id="{120CA251-38CC-BA4F-B07A-0C883580B5EB}"/>
              </a:ext>
            </a:extLst>
          </p:cNvPr>
          <p:cNvSpPr>
            <a:spLocks noChangeArrowheads="1"/>
          </p:cNvSpPr>
          <p:nvPr/>
        </p:nvSpPr>
        <p:spPr bwMode="auto">
          <a:xfrm>
            <a:off x="1676400" y="4953000"/>
            <a:ext cx="3200400" cy="13716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r>
              <a:rPr lang="de-DE" altLang="de-DE" sz="2000"/>
              <a:t>Ziele des Studiengangs </a:t>
            </a:r>
          </a:p>
          <a:p>
            <a:pPr algn="ctr">
              <a:spcBef>
                <a:spcPct val="0"/>
              </a:spcBef>
              <a:buClrTx/>
              <a:buSzTx/>
              <a:buFontTx/>
              <a:buNone/>
            </a:pPr>
            <a:r>
              <a:rPr lang="de-DE" altLang="de-DE" sz="2000"/>
              <a:t>und deren Kommunikation</a:t>
            </a:r>
          </a:p>
        </p:txBody>
      </p:sp>
      <p:sp>
        <p:nvSpPr>
          <p:cNvPr id="102409" name="AutoShape 1033">
            <a:extLst>
              <a:ext uri="{FF2B5EF4-FFF2-40B4-BE49-F238E27FC236}">
                <a16:creationId xmlns:a16="http://schemas.microsoft.com/office/drawing/2014/main" id="{D94AC131-71E4-694F-BDE0-BA6FC387A0A5}"/>
              </a:ext>
            </a:extLst>
          </p:cNvPr>
          <p:cNvSpPr>
            <a:spLocks noChangeArrowheads="1"/>
          </p:cNvSpPr>
          <p:nvPr/>
        </p:nvSpPr>
        <p:spPr bwMode="auto">
          <a:xfrm>
            <a:off x="685800" y="3429000"/>
            <a:ext cx="3657600" cy="10668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r>
              <a:rPr lang="de-DE" altLang="de-DE" sz="2000"/>
              <a:t>Auswahlkriterien und -verfahren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 calcmode="lin" valueType="num">
                                      <p:cBhvr additive="base">
                                        <p:cTn id="7" dur="500" fill="hold"/>
                                        <p:tgtEl>
                                          <p:spTgt spid="1024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409"/>
                                        </p:tgtEl>
                                        <p:attrNameLst>
                                          <p:attrName>style.visibility</p:attrName>
                                        </p:attrNameLst>
                                      </p:cBhvr>
                                      <p:to>
                                        <p:strVal val="visible"/>
                                      </p:to>
                                    </p:set>
                                    <p:anim calcmode="lin" valueType="num">
                                      <p:cBhvr additive="base">
                                        <p:cTn id="13" dur="500" fill="hold"/>
                                        <p:tgtEl>
                                          <p:spTgt spid="102409"/>
                                        </p:tgtEl>
                                        <p:attrNameLst>
                                          <p:attrName>ppt_x</p:attrName>
                                        </p:attrNameLst>
                                      </p:cBhvr>
                                      <p:tavLst>
                                        <p:tav tm="0">
                                          <p:val>
                                            <p:strVal val="#ppt_x"/>
                                          </p:val>
                                        </p:tav>
                                        <p:tav tm="100000">
                                          <p:val>
                                            <p:strVal val="#ppt_x"/>
                                          </p:val>
                                        </p:tav>
                                      </p:tavLst>
                                    </p:anim>
                                    <p:anim calcmode="lin" valueType="num">
                                      <p:cBhvr additive="base">
                                        <p:cTn id="14" dur="500" fill="hold"/>
                                        <p:tgtEl>
                                          <p:spTgt spid="102409"/>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2404"/>
                                        </p:tgtEl>
                                        <p:attrNameLst>
                                          <p:attrName>style.visibility</p:attrName>
                                        </p:attrNameLst>
                                      </p:cBhvr>
                                      <p:to>
                                        <p:strVal val="visible"/>
                                      </p:to>
                                    </p:set>
                                    <p:anim calcmode="lin" valueType="num">
                                      <p:cBhvr additive="base">
                                        <p:cTn id="19" dur="500" fill="hold"/>
                                        <p:tgtEl>
                                          <p:spTgt spid="102404"/>
                                        </p:tgtEl>
                                        <p:attrNameLst>
                                          <p:attrName>ppt_x</p:attrName>
                                        </p:attrNameLst>
                                      </p:cBhvr>
                                      <p:tavLst>
                                        <p:tav tm="0">
                                          <p:val>
                                            <p:strVal val="#ppt_x"/>
                                          </p:val>
                                        </p:tav>
                                        <p:tav tm="100000">
                                          <p:val>
                                            <p:strVal val="#ppt_x"/>
                                          </p:val>
                                        </p:tav>
                                      </p:tavLst>
                                    </p:anim>
                                    <p:anim calcmode="lin" valueType="num">
                                      <p:cBhvr additive="base">
                                        <p:cTn id="20" dur="500" fill="hold"/>
                                        <p:tgtEl>
                                          <p:spTgt spid="102404"/>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2408"/>
                                        </p:tgtEl>
                                        <p:attrNameLst>
                                          <p:attrName>style.visibility</p:attrName>
                                        </p:attrNameLst>
                                      </p:cBhvr>
                                      <p:to>
                                        <p:strVal val="visible"/>
                                      </p:to>
                                    </p:set>
                                    <p:anim calcmode="lin" valueType="num">
                                      <p:cBhvr additive="base">
                                        <p:cTn id="25" dur="500" fill="hold"/>
                                        <p:tgtEl>
                                          <p:spTgt spid="102408"/>
                                        </p:tgtEl>
                                        <p:attrNameLst>
                                          <p:attrName>ppt_x</p:attrName>
                                        </p:attrNameLst>
                                      </p:cBhvr>
                                      <p:tavLst>
                                        <p:tav tm="0">
                                          <p:val>
                                            <p:strVal val="#ppt_x"/>
                                          </p:val>
                                        </p:tav>
                                        <p:tav tm="100000">
                                          <p:val>
                                            <p:strVal val="#ppt_x"/>
                                          </p:val>
                                        </p:tav>
                                      </p:tavLst>
                                    </p:anim>
                                    <p:anim calcmode="lin" valueType="num">
                                      <p:cBhvr additive="base">
                                        <p:cTn id="26" dur="500" fill="hold"/>
                                        <p:tgtEl>
                                          <p:spTgt spid="10240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autoUpdateAnimBg="0"/>
      <p:bldP spid="102404" grpId="0" animBg="1" autoUpdateAnimBg="0"/>
      <p:bldP spid="102408" grpId="0" animBg="1" autoUpdateAnimBg="0"/>
      <p:bldP spid="102409"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108EE350-FDB3-5D4B-839B-8C33DD671425}"/>
              </a:ext>
            </a:extLst>
          </p:cNvPr>
          <p:cNvSpPr>
            <a:spLocks noGrp="1" noChangeArrowheads="1"/>
          </p:cNvSpPr>
          <p:nvPr>
            <p:ph type="title"/>
          </p:nvPr>
        </p:nvSpPr>
        <p:spPr/>
        <p:txBody>
          <a:bodyPr/>
          <a:lstStyle/>
          <a:p>
            <a:r>
              <a:rPr lang="de-DE" altLang="de-DE"/>
              <a:t>Studierendenbetreuung</a:t>
            </a:r>
          </a:p>
        </p:txBody>
      </p:sp>
      <p:sp>
        <p:nvSpPr>
          <p:cNvPr id="104451" name="Rectangle 3">
            <a:extLst>
              <a:ext uri="{FF2B5EF4-FFF2-40B4-BE49-F238E27FC236}">
                <a16:creationId xmlns:a16="http://schemas.microsoft.com/office/drawing/2014/main" id="{934E8F16-0611-314A-8DDB-4CC38A46F426}"/>
              </a:ext>
            </a:extLst>
          </p:cNvPr>
          <p:cNvSpPr>
            <a:spLocks noGrp="1" noChangeArrowheads="1"/>
          </p:cNvSpPr>
          <p:nvPr>
            <p:ph type="body" idx="1"/>
          </p:nvPr>
        </p:nvSpPr>
        <p:spPr>
          <a:xfrm>
            <a:off x="0" y="1905000"/>
            <a:ext cx="7162800" cy="609600"/>
          </a:xfrm>
        </p:spPr>
        <p:txBody>
          <a:bodyPr/>
          <a:lstStyle/>
          <a:p>
            <a:r>
              <a:rPr lang="de-DE" altLang="de-DE"/>
              <a:t>Gelebte Identität der Hochschule im Studienalltag</a:t>
            </a:r>
          </a:p>
          <a:p>
            <a:pPr>
              <a:buClr>
                <a:schemeClr val="tx1"/>
              </a:buClr>
              <a:buFont typeface="Monotype Sorts" pitchFamily="2" charset="2"/>
              <a:buNone/>
            </a:pPr>
            <a:endParaRPr lang="de-DE" altLang="de-DE" sz="2400"/>
          </a:p>
        </p:txBody>
      </p:sp>
      <p:sp>
        <p:nvSpPr>
          <p:cNvPr id="104452" name="AutoShape 4">
            <a:extLst>
              <a:ext uri="{FF2B5EF4-FFF2-40B4-BE49-F238E27FC236}">
                <a16:creationId xmlns:a16="http://schemas.microsoft.com/office/drawing/2014/main" id="{75686990-D9A5-CC47-9CFA-D2D1AE3E28B0}"/>
              </a:ext>
            </a:extLst>
          </p:cNvPr>
          <p:cNvSpPr>
            <a:spLocks noChangeArrowheads="1"/>
          </p:cNvSpPr>
          <p:nvPr/>
        </p:nvSpPr>
        <p:spPr bwMode="auto">
          <a:xfrm>
            <a:off x="4419600" y="4724400"/>
            <a:ext cx="3429000" cy="6096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r>
              <a:rPr lang="de-DE" altLang="de-DE" sz="2000"/>
              <a:t>Mentoren- bzw. Tutorenkonzept</a:t>
            </a:r>
            <a:endParaRPr lang="de-DE" altLang="de-DE" sz="2400"/>
          </a:p>
        </p:txBody>
      </p:sp>
      <p:sp>
        <p:nvSpPr>
          <p:cNvPr id="104456" name="AutoShape 8">
            <a:extLst>
              <a:ext uri="{FF2B5EF4-FFF2-40B4-BE49-F238E27FC236}">
                <a16:creationId xmlns:a16="http://schemas.microsoft.com/office/drawing/2014/main" id="{C0BC39CC-206A-4848-B230-3CD8A245CC3C}"/>
              </a:ext>
            </a:extLst>
          </p:cNvPr>
          <p:cNvSpPr>
            <a:spLocks noChangeArrowheads="1"/>
          </p:cNvSpPr>
          <p:nvPr/>
        </p:nvSpPr>
        <p:spPr bwMode="auto">
          <a:xfrm>
            <a:off x="5105400" y="3581400"/>
            <a:ext cx="2971800" cy="6096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r>
              <a:rPr lang="de-DE" altLang="de-DE" sz="2000"/>
              <a:t>Kollegialität/Teamgeist</a:t>
            </a:r>
          </a:p>
        </p:txBody>
      </p:sp>
      <p:sp>
        <p:nvSpPr>
          <p:cNvPr id="104459" name="Rectangle 11">
            <a:extLst>
              <a:ext uri="{FF2B5EF4-FFF2-40B4-BE49-F238E27FC236}">
                <a16:creationId xmlns:a16="http://schemas.microsoft.com/office/drawing/2014/main" id="{D8A0D969-21E8-0649-A863-B20279FEA66A}"/>
              </a:ext>
            </a:extLst>
          </p:cNvPr>
          <p:cNvSpPr>
            <a:spLocks noChangeArrowheads="1"/>
          </p:cNvSpPr>
          <p:nvPr/>
        </p:nvSpPr>
        <p:spPr bwMode="auto">
          <a:xfrm>
            <a:off x="685800" y="2743200"/>
            <a:ext cx="75438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buClrTx/>
              <a:buSzTx/>
              <a:buFont typeface="Monotype Sorts" pitchFamily="2" charset="2"/>
              <a:buChar char="J"/>
            </a:pPr>
            <a:r>
              <a:rPr lang="de-DE" altLang="de-DE" sz="2400"/>
              <a:t>  </a:t>
            </a:r>
            <a:r>
              <a:rPr lang="de-DE" altLang="de-DE" sz="2800"/>
              <a:t>in der Lehre: gemeinsame Verantwortung für Studierende</a:t>
            </a:r>
          </a:p>
        </p:txBody>
      </p:sp>
      <p:sp>
        <p:nvSpPr>
          <p:cNvPr id="104460" name="Rectangle 12">
            <a:extLst>
              <a:ext uri="{FF2B5EF4-FFF2-40B4-BE49-F238E27FC236}">
                <a16:creationId xmlns:a16="http://schemas.microsoft.com/office/drawing/2014/main" id="{6AF29C5F-8EFF-CD45-9D41-050B874A58E5}"/>
              </a:ext>
            </a:extLst>
          </p:cNvPr>
          <p:cNvSpPr>
            <a:spLocks noChangeArrowheads="1"/>
          </p:cNvSpPr>
          <p:nvPr/>
        </p:nvSpPr>
        <p:spPr bwMode="auto">
          <a:xfrm>
            <a:off x="685800" y="5715000"/>
            <a:ext cx="7924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buClrTx/>
              <a:buSzTx/>
              <a:buFont typeface="Monotype Sorts" pitchFamily="2" charset="2"/>
              <a:buChar char="J"/>
            </a:pPr>
            <a:r>
              <a:rPr lang="de-DE" altLang="de-DE" sz="2400"/>
              <a:t>  </a:t>
            </a:r>
            <a:r>
              <a:rPr lang="de-DE" altLang="de-DE" sz="2800"/>
              <a:t>im Campus-Leben: „Gesicht“ der Hochschule</a:t>
            </a:r>
          </a:p>
        </p:txBody>
      </p:sp>
      <p:sp>
        <p:nvSpPr>
          <p:cNvPr id="104468" name="AutoShape 20">
            <a:extLst>
              <a:ext uri="{FF2B5EF4-FFF2-40B4-BE49-F238E27FC236}">
                <a16:creationId xmlns:a16="http://schemas.microsoft.com/office/drawing/2014/main" id="{39A7CC6B-7991-8B4C-BD6D-916FFF5A4E30}"/>
              </a:ext>
            </a:extLst>
          </p:cNvPr>
          <p:cNvSpPr>
            <a:spLocks noChangeArrowheads="1"/>
          </p:cNvSpPr>
          <p:nvPr/>
        </p:nvSpPr>
        <p:spPr bwMode="auto">
          <a:xfrm>
            <a:off x="1219200" y="3962400"/>
            <a:ext cx="2743200" cy="8382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r>
              <a:rPr lang="de-DE" altLang="de-DE" sz="2000"/>
              <a:t>Akademische Standards</a:t>
            </a:r>
            <a:endParaRPr lang="de-DE" altLang="de-DE"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anim calcmode="lin" valueType="num">
                                      <p:cBhvr additive="base">
                                        <p:cTn id="7" dur="500" fill="hold"/>
                                        <p:tgtEl>
                                          <p:spTgt spid="1044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44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4459"/>
                                        </p:tgtEl>
                                        <p:attrNameLst>
                                          <p:attrName>style.visibility</p:attrName>
                                        </p:attrNameLst>
                                      </p:cBhvr>
                                      <p:to>
                                        <p:strVal val="visible"/>
                                      </p:to>
                                    </p:set>
                                    <p:anim calcmode="lin" valueType="num">
                                      <p:cBhvr additive="base">
                                        <p:cTn id="13" dur="500" fill="hold"/>
                                        <p:tgtEl>
                                          <p:spTgt spid="104459"/>
                                        </p:tgtEl>
                                        <p:attrNameLst>
                                          <p:attrName>ppt_x</p:attrName>
                                        </p:attrNameLst>
                                      </p:cBhvr>
                                      <p:tavLst>
                                        <p:tav tm="0">
                                          <p:val>
                                            <p:strVal val="0-#ppt_w/2"/>
                                          </p:val>
                                        </p:tav>
                                        <p:tav tm="100000">
                                          <p:val>
                                            <p:strVal val="#ppt_x"/>
                                          </p:val>
                                        </p:tav>
                                      </p:tavLst>
                                    </p:anim>
                                    <p:anim calcmode="lin" valueType="num">
                                      <p:cBhvr additive="base">
                                        <p:cTn id="14" dur="500" fill="hold"/>
                                        <p:tgtEl>
                                          <p:spTgt spid="10445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4456"/>
                                        </p:tgtEl>
                                        <p:attrNameLst>
                                          <p:attrName>style.visibility</p:attrName>
                                        </p:attrNameLst>
                                      </p:cBhvr>
                                      <p:to>
                                        <p:strVal val="visible"/>
                                      </p:to>
                                    </p:set>
                                    <p:anim calcmode="lin" valueType="num">
                                      <p:cBhvr additive="base">
                                        <p:cTn id="19" dur="500" fill="hold"/>
                                        <p:tgtEl>
                                          <p:spTgt spid="104456"/>
                                        </p:tgtEl>
                                        <p:attrNameLst>
                                          <p:attrName>ppt_x</p:attrName>
                                        </p:attrNameLst>
                                      </p:cBhvr>
                                      <p:tavLst>
                                        <p:tav tm="0">
                                          <p:val>
                                            <p:strVal val="#ppt_x"/>
                                          </p:val>
                                        </p:tav>
                                        <p:tav tm="100000">
                                          <p:val>
                                            <p:strVal val="#ppt_x"/>
                                          </p:val>
                                        </p:tav>
                                      </p:tavLst>
                                    </p:anim>
                                    <p:anim calcmode="lin" valueType="num">
                                      <p:cBhvr additive="base">
                                        <p:cTn id="20" dur="500" fill="hold"/>
                                        <p:tgtEl>
                                          <p:spTgt spid="104456"/>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4468"/>
                                        </p:tgtEl>
                                        <p:attrNameLst>
                                          <p:attrName>style.visibility</p:attrName>
                                        </p:attrNameLst>
                                      </p:cBhvr>
                                      <p:to>
                                        <p:strVal val="visible"/>
                                      </p:to>
                                    </p:set>
                                    <p:anim calcmode="lin" valueType="num">
                                      <p:cBhvr additive="base">
                                        <p:cTn id="25" dur="500" fill="hold"/>
                                        <p:tgtEl>
                                          <p:spTgt spid="104468"/>
                                        </p:tgtEl>
                                        <p:attrNameLst>
                                          <p:attrName>ppt_x</p:attrName>
                                        </p:attrNameLst>
                                      </p:cBhvr>
                                      <p:tavLst>
                                        <p:tav tm="0">
                                          <p:val>
                                            <p:strVal val="#ppt_x"/>
                                          </p:val>
                                        </p:tav>
                                        <p:tav tm="100000">
                                          <p:val>
                                            <p:strVal val="#ppt_x"/>
                                          </p:val>
                                        </p:tav>
                                      </p:tavLst>
                                    </p:anim>
                                    <p:anim calcmode="lin" valueType="num">
                                      <p:cBhvr additive="base">
                                        <p:cTn id="26" dur="500" fill="hold"/>
                                        <p:tgtEl>
                                          <p:spTgt spid="104468"/>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4452"/>
                                        </p:tgtEl>
                                        <p:attrNameLst>
                                          <p:attrName>style.visibility</p:attrName>
                                        </p:attrNameLst>
                                      </p:cBhvr>
                                      <p:to>
                                        <p:strVal val="visible"/>
                                      </p:to>
                                    </p:set>
                                    <p:anim calcmode="lin" valueType="num">
                                      <p:cBhvr additive="base">
                                        <p:cTn id="31" dur="500" fill="hold"/>
                                        <p:tgtEl>
                                          <p:spTgt spid="104452"/>
                                        </p:tgtEl>
                                        <p:attrNameLst>
                                          <p:attrName>ppt_x</p:attrName>
                                        </p:attrNameLst>
                                      </p:cBhvr>
                                      <p:tavLst>
                                        <p:tav tm="0">
                                          <p:val>
                                            <p:strVal val="#ppt_x"/>
                                          </p:val>
                                        </p:tav>
                                        <p:tav tm="100000">
                                          <p:val>
                                            <p:strVal val="#ppt_x"/>
                                          </p:val>
                                        </p:tav>
                                      </p:tavLst>
                                    </p:anim>
                                    <p:anim calcmode="lin" valueType="num">
                                      <p:cBhvr additive="base">
                                        <p:cTn id="32" dur="500" fill="hold"/>
                                        <p:tgtEl>
                                          <p:spTgt spid="104452"/>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4460"/>
                                        </p:tgtEl>
                                        <p:attrNameLst>
                                          <p:attrName>style.visibility</p:attrName>
                                        </p:attrNameLst>
                                      </p:cBhvr>
                                      <p:to>
                                        <p:strVal val="visible"/>
                                      </p:to>
                                    </p:set>
                                    <p:anim calcmode="lin" valueType="num">
                                      <p:cBhvr additive="base">
                                        <p:cTn id="37" dur="500" fill="hold"/>
                                        <p:tgtEl>
                                          <p:spTgt spid="104460"/>
                                        </p:tgtEl>
                                        <p:attrNameLst>
                                          <p:attrName>ppt_x</p:attrName>
                                        </p:attrNameLst>
                                      </p:cBhvr>
                                      <p:tavLst>
                                        <p:tav tm="0">
                                          <p:val>
                                            <p:strVal val="0-#ppt_w/2"/>
                                          </p:val>
                                        </p:tav>
                                        <p:tav tm="100000">
                                          <p:val>
                                            <p:strVal val="#ppt_x"/>
                                          </p:val>
                                        </p:tav>
                                      </p:tavLst>
                                    </p:anim>
                                    <p:anim calcmode="lin" valueType="num">
                                      <p:cBhvr additive="base">
                                        <p:cTn id="38" dur="500" fill="hold"/>
                                        <p:tgtEl>
                                          <p:spTgt spid="1044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autoUpdateAnimBg="0"/>
      <p:bldP spid="104452" grpId="0" animBg="1" autoUpdateAnimBg="0"/>
      <p:bldP spid="104456" grpId="0" animBg="1" autoUpdateAnimBg="0"/>
      <p:bldP spid="104459" grpId="0" autoUpdateAnimBg="0"/>
      <p:bldP spid="104460" grpId="0" autoUpdateAnimBg="0"/>
      <p:bldP spid="104468"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B50D6D51-A537-AB48-819B-D08CEE732CF2}"/>
              </a:ext>
            </a:extLst>
          </p:cNvPr>
          <p:cNvSpPr>
            <a:spLocks noGrp="1" noChangeArrowheads="1"/>
          </p:cNvSpPr>
          <p:nvPr>
            <p:ph type="title"/>
          </p:nvPr>
        </p:nvSpPr>
        <p:spPr/>
        <p:txBody>
          <a:bodyPr/>
          <a:lstStyle/>
          <a:p>
            <a:r>
              <a:rPr lang="de-DE" altLang="de-DE"/>
              <a:t>Übergang Hochschule - Beruf</a:t>
            </a:r>
          </a:p>
        </p:txBody>
      </p:sp>
      <p:sp>
        <p:nvSpPr>
          <p:cNvPr id="106504" name="AutoShape 8">
            <a:extLst>
              <a:ext uri="{FF2B5EF4-FFF2-40B4-BE49-F238E27FC236}">
                <a16:creationId xmlns:a16="http://schemas.microsoft.com/office/drawing/2014/main" id="{74402C2D-3CE2-A145-BD51-E6FAF9E70635}"/>
              </a:ext>
            </a:extLst>
          </p:cNvPr>
          <p:cNvSpPr>
            <a:spLocks noChangeArrowheads="1"/>
          </p:cNvSpPr>
          <p:nvPr/>
        </p:nvSpPr>
        <p:spPr bwMode="auto">
          <a:xfrm>
            <a:off x="1219200" y="5562600"/>
            <a:ext cx="4114800" cy="6096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r>
              <a:rPr lang="de-DE" altLang="de-DE" sz="2000"/>
              <a:t>Bekanntheit und Ruf bei Arbeitgebern</a:t>
            </a:r>
            <a:endParaRPr lang="de-DE" altLang="de-DE" sz="2400"/>
          </a:p>
        </p:txBody>
      </p:sp>
      <p:sp>
        <p:nvSpPr>
          <p:cNvPr id="106506" name="Rectangle 10">
            <a:extLst>
              <a:ext uri="{FF2B5EF4-FFF2-40B4-BE49-F238E27FC236}">
                <a16:creationId xmlns:a16="http://schemas.microsoft.com/office/drawing/2014/main" id="{E6E16FFC-AE29-0549-B561-BA517F1E455A}"/>
              </a:ext>
            </a:extLst>
          </p:cNvPr>
          <p:cNvSpPr>
            <a:spLocks noGrp="1" noChangeArrowheads="1"/>
          </p:cNvSpPr>
          <p:nvPr>
            <p:ph type="body" idx="1"/>
          </p:nvPr>
        </p:nvSpPr>
        <p:spPr>
          <a:xfrm>
            <a:off x="228600" y="2209800"/>
            <a:ext cx="7696200" cy="381000"/>
          </a:xfrm>
          <a:noFill/>
          <a:ln/>
        </p:spPr>
        <p:txBody>
          <a:bodyPr/>
          <a:lstStyle/>
          <a:p>
            <a:r>
              <a:rPr lang="de-DE" altLang="de-DE"/>
              <a:t>Entscheidend für die spätere Bindung </a:t>
            </a:r>
          </a:p>
          <a:p>
            <a:r>
              <a:rPr lang="de-DE" altLang="de-DE"/>
              <a:t>Hat sich das Studium „ausgezahlt“?</a:t>
            </a:r>
          </a:p>
          <a:p>
            <a:pPr>
              <a:buClr>
                <a:schemeClr val="tx1"/>
              </a:buClr>
              <a:buFont typeface="Monotype Sorts" pitchFamily="2" charset="2"/>
              <a:buNone/>
            </a:pPr>
            <a:endParaRPr lang="de-DE" altLang="de-DE" sz="2400"/>
          </a:p>
        </p:txBody>
      </p:sp>
      <p:sp>
        <p:nvSpPr>
          <p:cNvPr id="106508" name="AutoShape 12">
            <a:extLst>
              <a:ext uri="{FF2B5EF4-FFF2-40B4-BE49-F238E27FC236}">
                <a16:creationId xmlns:a16="http://schemas.microsoft.com/office/drawing/2014/main" id="{0B834D37-E159-7C44-9BD9-A4EB9F5FB8EF}"/>
              </a:ext>
            </a:extLst>
          </p:cNvPr>
          <p:cNvSpPr>
            <a:spLocks noChangeArrowheads="1"/>
          </p:cNvSpPr>
          <p:nvPr/>
        </p:nvSpPr>
        <p:spPr bwMode="auto">
          <a:xfrm>
            <a:off x="3200400" y="4495800"/>
            <a:ext cx="5105400" cy="6096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r>
              <a:rPr lang="de-DE" altLang="de-DE" sz="2000"/>
              <a:t>Praktika,Kontaktvermittlung, Berufsberatung</a:t>
            </a:r>
            <a:endParaRPr lang="de-DE" altLang="de-DE" sz="2400"/>
          </a:p>
        </p:txBody>
      </p:sp>
      <p:sp>
        <p:nvSpPr>
          <p:cNvPr id="106510" name="AutoShape 14">
            <a:extLst>
              <a:ext uri="{FF2B5EF4-FFF2-40B4-BE49-F238E27FC236}">
                <a16:creationId xmlns:a16="http://schemas.microsoft.com/office/drawing/2014/main" id="{786F70DF-D714-0B46-905E-B21D826B7817}"/>
              </a:ext>
            </a:extLst>
          </p:cNvPr>
          <p:cNvSpPr>
            <a:spLocks noChangeArrowheads="1"/>
          </p:cNvSpPr>
          <p:nvPr/>
        </p:nvSpPr>
        <p:spPr bwMode="auto">
          <a:xfrm>
            <a:off x="685800" y="3352800"/>
            <a:ext cx="4572000" cy="6858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r>
              <a:rPr lang="de-DE" altLang="de-DE" sz="2000"/>
              <a:t>Relevanz und Arbeitsmarktorientierung </a:t>
            </a:r>
          </a:p>
          <a:p>
            <a:pPr algn="ctr">
              <a:spcBef>
                <a:spcPct val="0"/>
              </a:spcBef>
              <a:buClrTx/>
              <a:buSzTx/>
              <a:buFontTx/>
              <a:buNone/>
            </a:pPr>
            <a:r>
              <a:rPr lang="de-DE" altLang="de-DE" sz="2000"/>
              <a:t>des Studiengangs</a:t>
            </a:r>
            <a:endParaRPr lang="de-DE" altLang="de-DE"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6506">
                                            <p:txEl>
                                              <p:pRg st="0" end="0"/>
                                            </p:txEl>
                                          </p:spTgt>
                                        </p:tgtEl>
                                        <p:attrNameLst>
                                          <p:attrName>style.visibility</p:attrName>
                                        </p:attrNameLst>
                                      </p:cBhvr>
                                      <p:to>
                                        <p:strVal val="visible"/>
                                      </p:to>
                                    </p:set>
                                    <p:anim calcmode="lin" valueType="num">
                                      <p:cBhvr additive="base">
                                        <p:cTn id="7" dur="500" fill="hold"/>
                                        <p:tgtEl>
                                          <p:spTgt spid="10650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650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6506">
                                            <p:txEl>
                                              <p:pRg st="1" end="1"/>
                                            </p:txEl>
                                          </p:spTgt>
                                        </p:tgtEl>
                                        <p:attrNameLst>
                                          <p:attrName>style.visibility</p:attrName>
                                        </p:attrNameLst>
                                      </p:cBhvr>
                                      <p:to>
                                        <p:strVal val="visible"/>
                                      </p:to>
                                    </p:set>
                                    <p:anim calcmode="lin" valueType="num">
                                      <p:cBhvr additive="base">
                                        <p:cTn id="13" dur="500" fill="hold"/>
                                        <p:tgtEl>
                                          <p:spTgt spid="10650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650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6510"/>
                                        </p:tgtEl>
                                        <p:attrNameLst>
                                          <p:attrName>style.visibility</p:attrName>
                                        </p:attrNameLst>
                                      </p:cBhvr>
                                      <p:to>
                                        <p:strVal val="visible"/>
                                      </p:to>
                                    </p:set>
                                    <p:anim calcmode="lin" valueType="num">
                                      <p:cBhvr additive="base">
                                        <p:cTn id="19" dur="500" fill="hold"/>
                                        <p:tgtEl>
                                          <p:spTgt spid="106510"/>
                                        </p:tgtEl>
                                        <p:attrNameLst>
                                          <p:attrName>ppt_x</p:attrName>
                                        </p:attrNameLst>
                                      </p:cBhvr>
                                      <p:tavLst>
                                        <p:tav tm="0">
                                          <p:val>
                                            <p:strVal val="#ppt_x"/>
                                          </p:val>
                                        </p:tav>
                                        <p:tav tm="100000">
                                          <p:val>
                                            <p:strVal val="#ppt_x"/>
                                          </p:val>
                                        </p:tav>
                                      </p:tavLst>
                                    </p:anim>
                                    <p:anim calcmode="lin" valueType="num">
                                      <p:cBhvr additive="base">
                                        <p:cTn id="20" dur="500" fill="hold"/>
                                        <p:tgtEl>
                                          <p:spTgt spid="106510"/>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6508"/>
                                        </p:tgtEl>
                                        <p:attrNameLst>
                                          <p:attrName>style.visibility</p:attrName>
                                        </p:attrNameLst>
                                      </p:cBhvr>
                                      <p:to>
                                        <p:strVal val="visible"/>
                                      </p:to>
                                    </p:set>
                                    <p:anim calcmode="lin" valueType="num">
                                      <p:cBhvr additive="base">
                                        <p:cTn id="25" dur="500" fill="hold"/>
                                        <p:tgtEl>
                                          <p:spTgt spid="106508"/>
                                        </p:tgtEl>
                                        <p:attrNameLst>
                                          <p:attrName>ppt_x</p:attrName>
                                        </p:attrNameLst>
                                      </p:cBhvr>
                                      <p:tavLst>
                                        <p:tav tm="0">
                                          <p:val>
                                            <p:strVal val="#ppt_x"/>
                                          </p:val>
                                        </p:tav>
                                        <p:tav tm="100000">
                                          <p:val>
                                            <p:strVal val="#ppt_x"/>
                                          </p:val>
                                        </p:tav>
                                      </p:tavLst>
                                    </p:anim>
                                    <p:anim calcmode="lin" valueType="num">
                                      <p:cBhvr additive="base">
                                        <p:cTn id="26" dur="500" fill="hold"/>
                                        <p:tgtEl>
                                          <p:spTgt spid="106508"/>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6504"/>
                                        </p:tgtEl>
                                        <p:attrNameLst>
                                          <p:attrName>style.visibility</p:attrName>
                                        </p:attrNameLst>
                                      </p:cBhvr>
                                      <p:to>
                                        <p:strVal val="visible"/>
                                      </p:to>
                                    </p:set>
                                    <p:anim calcmode="lin" valueType="num">
                                      <p:cBhvr additive="base">
                                        <p:cTn id="31" dur="500" fill="hold"/>
                                        <p:tgtEl>
                                          <p:spTgt spid="106504"/>
                                        </p:tgtEl>
                                        <p:attrNameLst>
                                          <p:attrName>ppt_x</p:attrName>
                                        </p:attrNameLst>
                                      </p:cBhvr>
                                      <p:tavLst>
                                        <p:tav tm="0">
                                          <p:val>
                                            <p:strVal val="#ppt_x"/>
                                          </p:val>
                                        </p:tav>
                                        <p:tav tm="100000">
                                          <p:val>
                                            <p:strVal val="#ppt_x"/>
                                          </p:val>
                                        </p:tav>
                                      </p:tavLst>
                                    </p:anim>
                                    <p:anim calcmode="lin" valueType="num">
                                      <p:cBhvr additive="base">
                                        <p:cTn id="32" dur="500" fill="hold"/>
                                        <p:tgtEl>
                                          <p:spTgt spid="10650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4" grpId="0" animBg="1" autoUpdateAnimBg="0"/>
      <p:bldP spid="106506" grpId="0" build="p" autoUpdateAnimBg="0"/>
      <p:bldP spid="106508" grpId="0" animBg="1" autoUpdateAnimBg="0"/>
      <p:bldP spid="106510"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043029EF-5478-5949-B573-9952BEDC15F0}"/>
              </a:ext>
            </a:extLst>
          </p:cNvPr>
          <p:cNvSpPr>
            <a:spLocks noGrp="1" noChangeArrowheads="1"/>
          </p:cNvSpPr>
          <p:nvPr>
            <p:ph type="title"/>
          </p:nvPr>
        </p:nvSpPr>
        <p:spPr/>
        <p:txBody>
          <a:bodyPr/>
          <a:lstStyle/>
          <a:p>
            <a:r>
              <a:rPr lang="de-DE" altLang="de-DE"/>
              <a:t>Begleitung der Studierenden nach dem Abschluss</a:t>
            </a:r>
          </a:p>
        </p:txBody>
      </p:sp>
      <p:sp>
        <p:nvSpPr>
          <p:cNvPr id="108548" name="Rectangle 4">
            <a:extLst>
              <a:ext uri="{FF2B5EF4-FFF2-40B4-BE49-F238E27FC236}">
                <a16:creationId xmlns:a16="http://schemas.microsoft.com/office/drawing/2014/main" id="{32EF51C5-3128-FC44-B32B-2FAFB5682AE5}"/>
              </a:ext>
            </a:extLst>
          </p:cNvPr>
          <p:cNvSpPr>
            <a:spLocks noChangeArrowheads="1"/>
          </p:cNvSpPr>
          <p:nvPr/>
        </p:nvSpPr>
        <p:spPr bwMode="auto">
          <a:xfrm>
            <a:off x="762000" y="2057400"/>
            <a:ext cx="7010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buSzPct val="120000"/>
            </a:pPr>
            <a:r>
              <a:rPr lang="de-DE" altLang="de-DE" sz="2400"/>
              <a:t>  </a:t>
            </a:r>
            <a:r>
              <a:rPr lang="de-DE" altLang="de-DE"/>
              <a:t>Alumni-Arbeit im engeren Sinne</a:t>
            </a:r>
          </a:p>
        </p:txBody>
      </p:sp>
      <p:sp>
        <p:nvSpPr>
          <p:cNvPr id="108550" name="AutoShape 6">
            <a:extLst>
              <a:ext uri="{FF2B5EF4-FFF2-40B4-BE49-F238E27FC236}">
                <a16:creationId xmlns:a16="http://schemas.microsoft.com/office/drawing/2014/main" id="{43BB27F6-C4F3-B44D-AA43-262E76787696}"/>
              </a:ext>
            </a:extLst>
          </p:cNvPr>
          <p:cNvSpPr>
            <a:spLocks noChangeArrowheads="1"/>
          </p:cNvSpPr>
          <p:nvPr/>
        </p:nvSpPr>
        <p:spPr bwMode="auto">
          <a:xfrm>
            <a:off x="2362200" y="4114800"/>
            <a:ext cx="5334000" cy="6096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r>
              <a:rPr lang="de-DE" altLang="de-DE" sz="2000"/>
              <a:t>Schaffung von Foren in virtuellen und Printmedien</a:t>
            </a:r>
            <a:endParaRPr lang="de-DE" altLang="de-DE" sz="2400"/>
          </a:p>
        </p:txBody>
      </p:sp>
      <p:sp>
        <p:nvSpPr>
          <p:cNvPr id="108551" name="AutoShape 7">
            <a:extLst>
              <a:ext uri="{FF2B5EF4-FFF2-40B4-BE49-F238E27FC236}">
                <a16:creationId xmlns:a16="http://schemas.microsoft.com/office/drawing/2014/main" id="{2601D734-1038-0C4A-A618-AA08ADCE76DC}"/>
              </a:ext>
            </a:extLst>
          </p:cNvPr>
          <p:cNvSpPr>
            <a:spLocks noChangeArrowheads="1"/>
          </p:cNvSpPr>
          <p:nvPr/>
        </p:nvSpPr>
        <p:spPr bwMode="auto">
          <a:xfrm>
            <a:off x="1524000" y="5257800"/>
            <a:ext cx="4953000" cy="6096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r>
              <a:rPr lang="de-DE" altLang="de-DE" sz="2000"/>
              <a:t>Weiterbildung für Alumni: Life-long learning!</a:t>
            </a:r>
            <a:endParaRPr lang="de-DE" altLang="de-DE" sz="2400"/>
          </a:p>
        </p:txBody>
      </p:sp>
      <p:sp>
        <p:nvSpPr>
          <p:cNvPr id="108552" name="AutoShape 8">
            <a:extLst>
              <a:ext uri="{FF2B5EF4-FFF2-40B4-BE49-F238E27FC236}">
                <a16:creationId xmlns:a16="http://schemas.microsoft.com/office/drawing/2014/main" id="{F69DF44B-AF81-C24E-B206-CED9EB435271}"/>
              </a:ext>
            </a:extLst>
          </p:cNvPr>
          <p:cNvSpPr>
            <a:spLocks noChangeArrowheads="1"/>
          </p:cNvSpPr>
          <p:nvPr/>
        </p:nvSpPr>
        <p:spPr bwMode="auto">
          <a:xfrm>
            <a:off x="990600" y="2971800"/>
            <a:ext cx="6477000" cy="6096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r>
              <a:rPr lang="de-DE" altLang="de-DE" sz="2000"/>
              <a:t>Persönliche Kontakte zu Hochschullehrern und Mitstudenten </a:t>
            </a:r>
            <a:endParaRPr lang="de-DE" altLang="de-DE"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8548"/>
                                        </p:tgtEl>
                                        <p:attrNameLst>
                                          <p:attrName>style.visibility</p:attrName>
                                        </p:attrNameLst>
                                      </p:cBhvr>
                                      <p:to>
                                        <p:strVal val="visible"/>
                                      </p:to>
                                    </p:set>
                                    <p:anim calcmode="lin" valueType="num">
                                      <p:cBhvr additive="base">
                                        <p:cTn id="7" dur="500" fill="hold"/>
                                        <p:tgtEl>
                                          <p:spTgt spid="108548"/>
                                        </p:tgtEl>
                                        <p:attrNameLst>
                                          <p:attrName>ppt_x</p:attrName>
                                        </p:attrNameLst>
                                      </p:cBhvr>
                                      <p:tavLst>
                                        <p:tav tm="0">
                                          <p:val>
                                            <p:strVal val="0-#ppt_w/2"/>
                                          </p:val>
                                        </p:tav>
                                        <p:tav tm="100000">
                                          <p:val>
                                            <p:strVal val="#ppt_x"/>
                                          </p:val>
                                        </p:tav>
                                      </p:tavLst>
                                    </p:anim>
                                    <p:anim calcmode="lin" valueType="num">
                                      <p:cBhvr additive="base">
                                        <p:cTn id="8" dur="500" fill="hold"/>
                                        <p:tgtEl>
                                          <p:spTgt spid="10854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8552"/>
                                        </p:tgtEl>
                                        <p:attrNameLst>
                                          <p:attrName>style.visibility</p:attrName>
                                        </p:attrNameLst>
                                      </p:cBhvr>
                                      <p:to>
                                        <p:strVal val="visible"/>
                                      </p:to>
                                    </p:set>
                                    <p:anim calcmode="lin" valueType="num">
                                      <p:cBhvr additive="base">
                                        <p:cTn id="13" dur="500" fill="hold"/>
                                        <p:tgtEl>
                                          <p:spTgt spid="108552"/>
                                        </p:tgtEl>
                                        <p:attrNameLst>
                                          <p:attrName>ppt_x</p:attrName>
                                        </p:attrNameLst>
                                      </p:cBhvr>
                                      <p:tavLst>
                                        <p:tav tm="0">
                                          <p:val>
                                            <p:strVal val="#ppt_x"/>
                                          </p:val>
                                        </p:tav>
                                        <p:tav tm="100000">
                                          <p:val>
                                            <p:strVal val="#ppt_x"/>
                                          </p:val>
                                        </p:tav>
                                      </p:tavLst>
                                    </p:anim>
                                    <p:anim calcmode="lin" valueType="num">
                                      <p:cBhvr additive="base">
                                        <p:cTn id="14" dur="500" fill="hold"/>
                                        <p:tgtEl>
                                          <p:spTgt spid="10855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8550"/>
                                        </p:tgtEl>
                                        <p:attrNameLst>
                                          <p:attrName>style.visibility</p:attrName>
                                        </p:attrNameLst>
                                      </p:cBhvr>
                                      <p:to>
                                        <p:strVal val="visible"/>
                                      </p:to>
                                    </p:set>
                                    <p:anim calcmode="lin" valueType="num">
                                      <p:cBhvr additive="base">
                                        <p:cTn id="19" dur="500" fill="hold"/>
                                        <p:tgtEl>
                                          <p:spTgt spid="108550"/>
                                        </p:tgtEl>
                                        <p:attrNameLst>
                                          <p:attrName>ppt_x</p:attrName>
                                        </p:attrNameLst>
                                      </p:cBhvr>
                                      <p:tavLst>
                                        <p:tav tm="0">
                                          <p:val>
                                            <p:strVal val="#ppt_x"/>
                                          </p:val>
                                        </p:tav>
                                        <p:tav tm="100000">
                                          <p:val>
                                            <p:strVal val="#ppt_x"/>
                                          </p:val>
                                        </p:tav>
                                      </p:tavLst>
                                    </p:anim>
                                    <p:anim calcmode="lin" valueType="num">
                                      <p:cBhvr additive="base">
                                        <p:cTn id="20" dur="500" fill="hold"/>
                                        <p:tgtEl>
                                          <p:spTgt spid="108550"/>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8551"/>
                                        </p:tgtEl>
                                        <p:attrNameLst>
                                          <p:attrName>style.visibility</p:attrName>
                                        </p:attrNameLst>
                                      </p:cBhvr>
                                      <p:to>
                                        <p:strVal val="visible"/>
                                      </p:to>
                                    </p:set>
                                    <p:anim calcmode="lin" valueType="num">
                                      <p:cBhvr additive="base">
                                        <p:cTn id="25" dur="500" fill="hold"/>
                                        <p:tgtEl>
                                          <p:spTgt spid="108551"/>
                                        </p:tgtEl>
                                        <p:attrNameLst>
                                          <p:attrName>ppt_x</p:attrName>
                                        </p:attrNameLst>
                                      </p:cBhvr>
                                      <p:tavLst>
                                        <p:tav tm="0">
                                          <p:val>
                                            <p:strVal val="#ppt_x"/>
                                          </p:val>
                                        </p:tav>
                                        <p:tav tm="100000">
                                          <p:val>
                                            <p:strVal val="#ppt_x"/>
                                          </p:val>
                                        </p:tav>
                                      </p:tavLst>
                                    </p:anim>
                                    <p:anim calcmode="lin" valueType="num">
                                      <p:cBhvr additive="base">
                                        <p:cTn id="26" dur="500" fill="hold"/>
                                        <p:tgtEl>
                                          <p:spTgt spid="1085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8" grpId="0" autoUpdateAnimBg="0"/>
      <p:bldP spid="108550" grpId="0" animBg="1" autoUpdateAnimBg="0"/>
      <p:bldP spid="108551" grpId="0" animBg="1" autoUpdateAnimBg="0"/>
      <p:bldP spid="108552"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3C4F405F-4831-E248-AF43-5E396DE63271}"/>
              </a:ext>
            </a:extLst>
          </p:cNvPr>
          <p:cNvSpPr>
            <a:spLocks noGrp="1" noChangeArrowheads="1"/>
          </p:cNvSpPr>
          <p:nvPr>
            <p:ph type="title"/>
          </p:nvPr>
        </p:nvSpPr>
        <p:spPr>
          <a:xfrm>
            <a:off x="381000" y="266700"/>
            <a:ext cx="8763000" cy="1104900"/>
          </a:xfrm>
        </p:spPr>
        <p:txBody>
          <a:bodyPr/>
          <a:lstStyle/>
          <a:p>
            <a:r>
              <a:rPr lang="de-DE" altLang="de-DE" sz="2400" b="1">
                <a:solidFill>
                  <a:srgbClr val="000000"/>
                </a:solidFill>
                <a:latin typeface="Arial" panose="020B0604020202020204" pitchFamily="34" charset="0"/>
              </a:rPr>
              <a:t>Zitat aus Financial Times, 29 September 2000</a:t>
            </a:r>
            <a:endParaRPr lang="de-DE" altLang="de-DE" sz="3600" b="1">
              <a:solidFill>
                <a:srgbClr val="000000"/>
              </a:solidFill>
              <a:latin typeface="Arial" panose="020B0604020202020204" pitchFamily="34" charset="0"/>
            </a:endParaRPr>
          </a:p>
        </p:txBody>
      </p:sp>
      <p:sp>
        <p:nvSpPr>
          <p:cNvPr id="125955" name="Rectangle 3">
            <a:extLst>
              <a:ext uri="{FF2B5EF4-FFF2-40B4-BE49-F238E27FC236}">
                <a16:creationId xmlns:a16="http://schemas.microsoft.com/office/drawing/2014/main" id="{46EF08DB-57A0-5E4A-B99E-BD2B8252F4F6}"/>
              </a:ext>
            </a:extLst>
          </p:cNvPr>
          <p:cNvSpPr>
            <a:spLocks noGrp="1" noChangeArrowheads="1"/>
          </p:cNvSpPr>
          <p:nvPr>
            <p:ph type="body" idx="1"/>
          </p:nvPr>
        </p:nvSpPr>
        <p:spPr>
          <a:xfrm>
            <a:off x="990600" y="2057400"/>
            <a:ext cx="7772400" cy="4114800"/>
          </a:xfrm>
        </p:spPr>
        <p:txBody>
          <a:bodyPr/>
          <a:lstStyle/>
          <a:p>
            <a:pPr>
              <a:buFont typeface="Monotype Sorts" pitchFamily="2" charset="2"/>
              <a:buNone/>
            </a:pPr>
            <a:r>
              <a:rPr lang="de-DE" altLang="de-DE" sz="2400" b="1">
                <a:solidFill>
                  <a:srgbClr val="000000"/>
                </a:solidFill>
                <a:latin typeface="Arial" panose="020B0604020202020204" pitchFamily="34" charset="0"/>
              </a:rPr>
              <a:t>    OXFORD UNIVERSITY LAUNCHES ONLINE LEARNING ALLIANCE WITH PRINCETON, STANFORD AND YALE </a:t>
            </a:r>
          </a:p>
          <a:p>
            <a:pPr>
              <a:buFont typeface="Monotype Sorts" pitchFamily="2" charset="2"/>
              <a:buNone/>
            </a:pPr>
            <a:endParaRPr lang="de-DE" altLang="de-DE" sz="2400" b="1">
              <a:solidFill>
                <a:srgbClr val="000000"/>
              </a:solidFill>
              <a:latin typeface="Arial" panose="020B0604020202020204" pitchFamily="34" charset="0"/>
            </a:endParaRPr>
          </a:p>
          <a:p>
            <a:pPr>
              <a:buFont typeface="Monotype Sorts" pitchFamily="2" charset="2"/>
              <a:buNone/>
            </a:pPr>
            <a:r>
              <a:rPr lang="de-DE" altLang="de-DE" sz="2400" b="1">
                <a:solidFill>
                  <a:srgbClr val="000000"/>
                </a:solidFill>
                <a:latin typeface="Arial" panose="020B0604020202020204" pitchFamily="34" charset="0"/>
              </a:rPr>
              <a:t>    aimed at entering the $50 billion online education market by offering non-degree courses to alumni.  </a:t>
            </a:r>
            <a:br>
              <a:rPr lang="de-DE" altLang="de-DE" sz="2400" b="1">
                <a:solidFill>
                  <a:srgbClr val="000000"/>
                </a:solidFill>
                <a:latin typeface="Arial" panose="020B0604020202020204" pitchFamily="34" charset="0"/>
              </a:rPr>
            </a:br>
            <a:br>
              <a:rPr lang="de-DE" altLang="de-DE" sz="2400" b="1">
                <a:solidFill>
                  <a:srgbClr val="000000"/>
                </a:solidFill>
                <a:latin typeface="Arial" panose="020B0604020202020204" pitchFamily="34" charset="0"/>
              </a:rPr>
            </a:br>
            <a:r>
              <a:rPr lang="de-DE" altLang="de-DE" sz="2400" b="1">
                <a:solidFill>
                  <a:srgbClr val="000000"/>
                </a:solidFill>
                <a:latin typeface="Arial" panose="020B0604020202020204" pitchFamily="34" charset="0"/>
              </a:rPr>
              <a:t>The University Alliance for Life-Long Learning will create an online college that is expected to start offering courses to 500,000 alumni by the end of next year.  </a:t>
            </a:r>
            <a:br>
              <a:rPr lang="de-DE" altLang="de-DE" sz="2400" b="1">
                <a:solidFill>
                  <a:srgbClr val="000000"/>
                </a:solidFill>
                <a:latin typeface="Arial" panose="020B0604020202020204" pitchFamily="34" charset="0"/>
              </a:rPr>
            </a:br>
            <a:br>
              <a:rPr lang="de-DE" altLang="de-DE" sz="2400" b="1">
                <a:solidFill>
                  <a:srgbClr val="000000"/>
                </a:solidFill>
                <a:latin typeface="Arial" panose="020B0604020202020204" pitchFamily="34" charset="0"/>
              </a:rPr>
            </a:br>
            <a:endParaRPr lang="de-DE" altLang="de-DE" sz="2400" b="1">
              <a:solidFill>
                <a:srgbClr val="000000"/>
              </a:solidFill>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4C04F7BC-A108-6047-816E-CFDB105CDA74}"/>
              </a:ext>
            </a:extLst>
          </p:cNvPr>
          <p:cNvSpPr>
            <a:spLocks noGrp="1" noChangeArrowheads="1"/>
          </p:cNvSpPr>
          <p:nvPr>
            <p:ph type="title"/>
          </p:nvPr>
        </p:nvSpPr>
        <p:spPr/>
        <p:txBody>
          <a:bodyPr/>
          <a:lstStyle/>
          <a:p>
            <a:r>
              <a:rPr lang="de-DE" altLang="de-DE"/>
              <a:t>Fazit</a:t>
            </a:r>
          </a:p>
        </p:txBody>
      </p:sp>
      <p:sp>
        <p:nvSpPr>
          <p:cNvPr id="110595" name="Rectangle 3">
            <a:extLst>
              <a:ext uri="{FF2B5EF4-FFF2-40B4-BE49-F238E27FC236}">
                <a16:creationId xmlns:a16="http://schemas.microsoft.com/office/drawing/2014/main" id="{95BD756F-6241-8347-8C2B-C9FD8816379B}"/>
              </a:ext>
            </a:extLst>
          </p:cNvPr>
          <p:cNvSpPr>
            <a:spLocks noGrp="1" noChangeArrowheads="1"/>
          </p:cNvSpPr>
          <p:nvPr>
            <p:ph type="body" idx="1"/>
          </p:nvPr>
        </p:nvSpPr>
        <p:spPr>
          <a:xfrm>
            <a:off x="685800" y="1676400"/>
            <a:ext cx="8077200" cy="1371600"/>
          </a:xfrm>
        </p:spPr>
        <p:txBody>
          <a:bodyPr/>
          <a:lstStyle/>
          <a:p>
            <a:r>
              <a:rPr lang="de-DE" altLang="de-DE"/>
              <a:t>Zentral: Identität der Hochschule und deren glaubwürdige Umsetzung &amp; Kommunikation in allen Bereichen der Hochschule</a:t>
            </a:r>
          </a:p>
        </p:txBody>
      </p:sp>
      <p:sp>
        <p:nvSpPr>
          <p:cNvPr id="110596" name="AutoShape 4">
            <a:extLst>
              <a:ext uri="{FF2B5EF4-FFF2-40B4-BE49-F238E27FC236}">
                <a16:creationId xmlns:a16="http://schemas.microsoft.com/office/drawing/2014/main" id="{DE80AC5B-EA41-1D4D-A805-304A54F47C55}"/>
              </a:ext>
            </a:extLst>
          </p:cNvPr>
          <p:cNvSpPr>
            <a:spLocks noChangeArrowheads="1"/>
          </p:cNvSpPr>
          <p:nvPr/>
        </p:nvSpPr>
        <p:spPr bwMode="auto">
          <a:xfrm>
            <a:off x="5334000" y="5486400"/>
            <a:ext cx="2667000" cy="6096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r>
              <a:rPr lang="de-DE" altLang="de-DE" sz="2000"/>
              <a:t>Leitbild</a:t>
            </a:r>
            <a:endParaRPr lang="de-DE" altLang="de-DE" sz="2400"/>
          </a:p>
        </p:txBody>
      </p:sp>
      <p:sp>
        <p:nvSpPr>
          <p:cNvPr id="110597" name="AutoShape 5">
            <a:extLst>
              <a:ext uri="{FF2B5EF4-FFF2-40B4-BE49-F238E27FC236}">
                <a16:creationId xmlns:a16="http://schemas.microsoft.com/office/drawing/2014/main" id="{85FC0EC9-0035-8545-B2CC-3199BDD3BF30}"/>
              </a:ext>
            </a:extLst>
          </p:cNvPr>
          <p:cNvSpPr>
            <a:spLocks noChangeArrowheads="1"/>
          </p:cNvSpPr>
          <p:nvPr/>
        </p:nvSpPr>
        <p:spPr bwMode="auto">
          <a:xfrm>
            <a:off x="1295400" y="4495800"/>
            <a:ext cx="3429000" cy="9144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r>
              <a:rPr lang="de-DE" altLang="de-DE" sz="2000"/>
              <a:t>Gesamtstrategie</a:t>
            </a:r>
            <a:endParaRPr lang="de-DE" altLang="de-DE" sz="2400"/>
          </a:p>
        </p:txBody>
      </p:sp>
      <p:sp>
        <p:nvSpPr>
          <p:cNvPr id="110600" name="Rectangle 8">
            <a:extLst>
              <a:ext uri="{FF2B5EF4-FFF2-40B4-BE49-F238E27FC236}">
                <a16:creationId xmlns:a16="http://schemas.microsoft.com/office/drawing/2014/main" id="{09B98F32-04CB-F643-A1CA-A74D59CA15FD}"/>
              </a:ext>
            </a:extLst>
          </p:cNvPr>
          <p:cNvSpPr>
            <a:spLocks noChangeArrowheads="1"/>
          </p:cNvSpPr>
          <p:nvPr/>
        </p:nvSpPr>
        <p:spPr bwMode="auto">
          <a:xfrm>
            <a:off x="685800" y="3352800"/>
            <a:ext cx="7010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buClrTx/>
              <a:buSzTx/>
              <a:buFont typeface="Monotype Sorts" pitchFamily="2" charset="2"/>
              <a:buChar char="J"/>
            </a:pPr>
            <a:r>
              <a:rPr lang="de-DE" altLang="de-DE" sz="2400"/>
              <a:t>  </a:t>
            </a:r>
            <a:r>
              <a:rPr lang="de-DE" altLang="de-DE" sz="2800"/>
              <a:t>Hochschule als „gesichtsloser Kasten“ oder </a:t>
            </a:r>
            <a:br>
              <a:rPr lang="de-DE" altLang="de-DE" sz="2800"/>
            </a:br>
            <a:r>
              <a:rPr lang="de-DE" altLang="de-DE" sz="2800"/>
              <a:t>     als „corporate entity“?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0595">
                                            <p:txEl>
                                              <p:pRg st="0" end="0"/>
                                            </p:txEl>
                                          </p:spTgt>
                                        </p:tgtEl>
                                        <p:attrNameLst>
                                          <p:attrName>style.visibility</p:attrName>
                                        </p:attrNameLst>
                                      </p:cBhvr>
                                      <p:to>
                                        <p:strVal val="visible"/>
                                      </p:to>
                                    </p:set>
                                    <p:anim calcmode="lin" valueType="num">
                                      <p:cBhvr additive="base">
                                        <p:cTn id="7" dur="500" fill="hold"/>
                                        <p:tgtEl>
                                          <p:spTgt spid="1105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05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0600"/>
                                        </p:tgtEl>
                                        <p:attrNameLst>
                                          <p:attrName>style.visibility</p:attrName>
                                        </p:attrNameLst>
                                      </p:cBhvr>
                                      <p:to>
                                        <p:strVal val="visible"/>
                                      </p:to>
                                    </p:set>
                                    <p:anim calcmode="lin" valueType="num">
                                      <p:cBhvr additive="base">
                                        <p:cTn id="13" dur="500" fill="hold"/>
                                        <p:tgtEl>
                                          <p:spTgt spid="110600"/>
                                        </p:tgtEl>
                                        <p:attrNameLst>
                                          <p:attrName>ppt_x</p:attrName>
                                        </p:attrNameLst>
                                      </p:cBhvr>
                                      <p:tavLst>
                                        <p:tav tm="0">
                                          <p:val>
                                            <p:strVal val="0-#ppt_w/2"/>
                                          </p:val>
                                        </p:tav>
                                        <p:tav tm="100000">
                                          <p:val>
                                            <p:strVal val="#ppt_x"/>
                                          </p:val>
                                        </p:tav>
                                      </p:tavLst>
                                    </p:anim>
                                    <p:anim calcmode="lin" valueType="num">
                                      <p:cBhvr additive="base">
                                        <p:cTn id="14" dur="500" fill="hold"/>
                                        <p:tgtEl>
                                          <p:spTgt spid="11060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0597"/>
                                        </p:tgtEl>
                                        <p:attrNameLst>
                                          <p:attrName>style.visibility</p:attrName>
                                        </p:attrNameLst>
                                      </p:cBhvr>
                                      <p:to>
                                        <p:strVal val="visible"/>
                                      </p:to>
                                    </p:set>
                                    <p:anim calcmode="lin" valueType="num">
                                      <p:cBhvr additive="base">
                                        <p:cTn id="19" dur="500" fill="hold"/>
                                        <p:tgtEl>
                                          <p:spTgt spid="110597"/>
                                        </p:tgtEl>
                                        <p:attrNameLst>
                                          <p:attrName>ppt_x</p:attrName>
                                        </p:attrNameLst>
                                      </p:cBhvr>
                                      <p:tavLst>
                                        <p:tav tm="0">
                                          <p:val>
                                            <p:strVal val="#ppt_x"/>
                                          </p:val>
                                        </p:tav>
                                        <p:tav tm="100000">
                                          <p:val>
                                            <p:strVal val="#ppt_x"/>
                                          </p:val>
                                        </p:tav>
                                      </p:tavLst>
                                    </p:anim>
                                    <p:anim calcmode="lin" valueType="num">
                                      <p:cBhvr additive="base">
                                        <p:cTn id="20" dur="500" fill="hold"/>
                                        <p:tgtEl>
                                          <p:spTgt spid="11059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0596"/>
                                        </p:tgtEl>
                                        <p:attrNameLst>
                                          <p:attrName>style.visibility</p:attrName>
                                        </p:attrNameLst>
                                      </p:cBhvr>
                                      <p:to>
                                        <p:strVal val="visible"/>
                                      </p:to>
                                    </p:set>
                                    <p:anim calcmode="lin" valueType="num">
                                      <p:cBhvr additive="base">
                                        <p:cTn id="25" dur="500" fill="hold"/>
                                        <p:tgtEl>
                                          <p:spTgt spid="110596"/>
                                        </p:tgtEl>
                                        <p:attrNameLst>
                                          <p:attrName>ppt_x</p:attrName>
                                        </p:attrNameLst>
                                      </p:cBhvr>
                                      <p:tavLst>
                                        <p:tav tm="0">
                                          <p:val>
                                            <p:strVal val="#ppt_x"/>
                                          </p:val>
                                        </p:tav>
                                        <p:tav tm="100000">
                                          <p:val>
                                            <p:strVal val="#ppt_x"/>
                                          </p:val>
                                        </p:tav>
                                      </p:tavLst>
                                    </p:anim>
                                    <p:anim calcmode="lin" valueType="num">
                                      <p:cBhvr additive="base">
                                        <p:cTn id="26" dur="500" fill="hold"/>
                                        <p:tgtEl>
                                          <p:spTgt spid="11059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autoUpdateAnimBg="0"/>
      <p:bldP spid="110596" grpId="0" animBg="1" autoUpdateAnimBg="0"/>
      <p:bldP spid="110597" grpId="0" animBg="1" autoUpdateAnimBg="0"/>
      <p:bldP spid="110600" grpId="0" autoUpdateAnimBg="0"/>
    </p:bldLst>
  </p:timing>
</p:sld>
</file>

<file path=ppt/theme/theme1.xml><?xml version="1.0" encoding="utf-8"?>
<a:theme xmlns:a="http://schemas.openxmlformats.org/drawingml/2006/main" name="seitlinf.ppt">
  <a:themeElements>
    <a:clrScheme name="">
      <a:dk1>
        <a:srgbClr val="000000"/>
      </a:dk1>
      <a:lt1>
        <a:srgbClr val="FFFFFF"/>
      </a:lt1>
      <a:dk2>
        <a:srgbClr val="081D58"/>
      </a:dk2>
      <a:lt2>
        <a:srgbClr val="919191"/>
      </a:lt2>
      <a:accent1>
        <a:srgbClr val="FC0128"/>
      </a:accent1>
      <a:accent2>
        <a:srgbClr val="E5405D"/>
      </a:accent2>
      <a:accent3>
        <a:srgbClr val="FFFFFF"/>
      </a:accent3>
      <a:accent4>
        <a:srgbClr val="000000"/>
      </a:accent4>
      <a:accent5>
        <a:srgbClr val="FDAAAC"/>
      </a:accent5>
      <a:accent6>
        <a:srgbClr val="CF3953"/>
      </a:accent6>
      <a:hlink>
        <a:srgbClr val="00DFCA"/>
      </a:hlink>
      <a:folHlink>
        <a:srgbClr val="EAEC5E"/>
      </a:folHlink>
    </a:clrScheme>
    <a:fontScheme name="seitlinf.pp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488" tIns="44450" rIns="90488" bIns="44450" numCol="1" anchor="ctr" anchorCtr="1"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
            <a:schemeClr val="accent2"/>
          </a:buClr>
          <a:buSzPct val="85000"/>
          <a:buFont typeface="Monotype Sorts" pitchFamily="2" charset="2"/>
          <a:buChar char="*"/>
          <a:tabLst/>
          <a:defRPr kumimoji="0" lang="de-DE" altLang="de-DE" sz="3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488" tIns="44450" rIns="90488" bIns="44450" numCol="1" anchor="ctr" anchorCtr="1"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
            <a:schemeClr val="accent2"/>
          </a:buClr>
          <a:buSzPct val="85000"/>
          <a:buFont typeface="Monotype Sorts" pitchFamily="2" charset="2"/>
          <a:buChar char="*"/>
          <a:tabLst/>
          <a:defRPr kumimoji="0" lang="de-DE" altLang="de-DE" sz="3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seitlinf.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eitlinf.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itlinf.pp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itlinf.pp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itlinf.pp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itlinf.pp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itlinf.pp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x:\appl\powpnt40\layout\farbovhd\seitlinf.ppt</Template>
  <TotalTime>0</TotalTime>
  <Pages>13</Pages>
  <Words>1535</Words>
  <Application>Microsoft Macintosh PowerPoint</Application>
  <PresentationFormat>Letter (8,5x11 Zoll)</PresentationFormat>
  <Paragraphs>133</Paragraphs>
  <Slides>12</Slides>
  <Notes>12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12</vt:i4>
      </vt:variant>
    </vt:vector>
  </HeadingPairs>
  <TitlesOfParts>
    <vt:vector size="16" baseType="lpstr">
      <vt:lpstr>Times New Roman</vt:lpstr>
      <vt:lpstr>Monotype Sorts</vt:lpstr>
      <vt:lpstr>Arial</vt:lpstr>
      <vt:lpstr>seitlinf.ppt</vt:lpstr>
      <vt:lpstr>„Die Entdeckung der Alumni“ Einführung</vt:lpstr>
      <vt:lpstr>These</vt:lpstr>
      <vt:lpstr>Konkret sind dies:</vt:lpstr>
      <vt:lpstr>Studierendenauswahl</vt:lpstr>
      <vt:lpstr>Studierendenbetreuung</vt:lpstr>
      <vt:lpstr>Übergang Hochschule - Beruf</vt:lpstr>
      <vt:lpstr>Begleitung der Studierenden nach dem Abschluss</vt:lpstr>
      <vt:lpstr>Zitat aus Financial Times, 29 September 2000</vt:lpstr>
      <vt:lpstr>Fazit</vt:lpstr>
      <vt:lpstr>Fazit</vt:lpstr>
      <vt:lpstr>PowerPoint-Präsentation</vt:lpstr>
      <vt:lpstr>„Die Entdeckung der Alumni“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Niedersächsische Unileitungen</dc:title>
  <dc:subject/>
  <dc:creator>Dr. Frank Ziegele</dc:creator>
  <cp:keywords/>
  <dc:description/>
  <cp:lastModifiedBy>Detlef Müller-Böling</cp:lastModifiedBy>
  <cp:revision>156</cp:revision>
  <cp:lastPrinted>2000-01-05T09:25:21Z</cp:lastPrinted>
  <dcterms:created xsi:type="dcterms:W3CDTF">1998-02-11T11:09:22Z</dcterms:created>
  <dcterms:modified xsi:type="dcterms:W3CDTF">2022-02-05T13:42:38Z</dcterms:modified>
</cp:coreProperties>
</file>