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7"/>
  </p:notesMasterIdLst>
  <p:sldIdLst>
    <p:sldId id="257" r:id="rId2"/>
    <p:sldId id="288" r:id="rId3"/>
    <p:sldId id="261" r:id="rId4"/>
    <p:sldId id="262" r:id="rId5"/>
    <p:sldId id="292" r:id="rId6"/>
    <p:sldId id="259" r:id="rId7"/>
    <p:sldId id="278" r:id="rId8"/>
    <p:sldId id="264" r:id="rId9"/>
    <p:sldId id="265" r:id="rId10"/>
    <p:sldId id="266" r:id="rId11"/>
    <p:sldId id="268" r:id="rId12"/>
    <p:sldId id="290" r:id="rId13"/>
    <p:sldId id="289" r:id="rId14"/>
    <p:sldId id="285" r:id="rId15"/>
    <p:sldId id="279" r:id="rId16"/>
    <p:sldId id="281" r:id="rId17"/>
    <p:sldId id="282" r:id="rId18"/>
    <p:sldId id="283" r:id="rId19"/>
    <p:sldId id="284" r:id="rId20"/>
    <p:sldId id="280" r:id="rId21"/>
    <p:sldId id="286" r:id="rId22"/>
    <p:sldId id="287" r:id="rId23"/>
    <p:sldId id="291" r:id="rId24"/>
    <p:sldId id="276" r:id="rId25"/>
    <p:sldId id="293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157E80D-58F7-7244-BA32-7D53F22C82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5703D16-C786-9442-9A40-4BC1B218701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26C9B5A-07F9-A54F-83CE-EA72A2142EC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E251331-BE48-6545-B8F0-5556A776C0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184A3D7-6AF8-C54F-95D2-A0FE073589D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87DD33F2-CF56-754D-99C7-AD10198F14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A24748-F525-7646-BDF6-8A2688BCBC9B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BD25F6-2F90-5B42-886A-C5FB5903BF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D8F16-2E8B-C54F-95D9-200C3B8AC5B1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954F2412-6EAC-9A43-96F2-AF75A5500F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ECC9EED-B1D1-B244-A0AE-AB6B55EA1F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D37780-0068-FE4C-A430-2E3ADBC73F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C00573-C9A7-794B-BF7D-1F6B8A06D1FD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C1D0E675-3F9D-9047-91FF-8547ABEAD41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00D6F96-2D91-7B48-B2D4-318041A85A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6B3F08-DAE5-0345-A91D-C8A58DC58C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83401-80B8-2F4F-A289-BC6B8887A8DE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1F359E61-BF72-E24C-8EA5-09FD7B2CD29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5170A67-087F-CC41-ABF3-E009DA3C4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C8441C-5467-BE43-9632-19B156A862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896AF7-3B96-CD45-92CA-7F3E9BE93E63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13C54D25-8327-FB48-A79D-7318F68C33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A201928D-DE8C-1948-9CA2-BEA5B41F4D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2DCC6A-861A-694B-B06B-6ADB06EC83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7C0317-438C-EA45-B8CD-2A59C3AAFEF6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9DC77C5A-49BF-8C49-9D18-6BFA3B6DBB2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E1326616-8F2A-8A4E-BF6B-E72B48876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4277B0-62DB-4A4B-B94E-A9FA1B1726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4EEDBA-E6C4-514B-A692-F758E1B58610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5EB39E49-5747-844B-BC65-5EF2F7EB0BA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9B579F16-AAC2-4043-B4CE-A539EF7B1F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B44B1A8-D51C-3343-BCF8-967E18D3DD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FE6041-DBF3-A540-AD2D-A7E6CB8F8027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1CF459A2-7ACC-AB49-B898-3DD34821C1E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380BA87-8F4C-634F-82C1-46220F0E59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0E83D2-6554-4B41-B7E0-884366A87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1ED65-C80F-434B-9908-A4FD1351F042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123AD667-0972-4540-A3E7-C7D449ACF3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5EF1384-5B81-1141-B6DC-6CD37B1BA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399B84-7902-744E-9CD0-A55BC43C83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A1A0A-221B-8744-9341-EEB1961623E4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A25AC352-9000-BB4E-9194-716EABDD08E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9502F060-09AB-EC4D-9E56-C947968D43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744883-0ABB-324B-B28C-B5216D7211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1D1DB7-79A3-B049-B78E-71F9E6C7FF15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2987222A-7D99-694F-8AC3-437C4CD91A1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4291BAFC-6CF7-CE45-B1C9-F152D4BE1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850DC56-FD09-1F43-9C5F-F5781136FC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B26C2D-9F5E-1D47-BC83-BE3125FD3831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F12A70D3-122C-CA40-910C-27F9A0F018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3E2AC2F1-2AF4-6243-A544-1F08616FD0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BA02A3-AE0A-1E4C-A404-E81743835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6F9D62-30FD-844C-95A8-152FA960716D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B3304E45-A652-EF40-B395-7095755D90F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EE30FA9D-DEA0-7642-B843-EBE60F2F71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70A76A-0814-784E-996C-30EF35F692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C51D8A-C540-0B44-803C-76EC7690E496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B7483999-6FA9-6A4D-A1FE-AFC2F575246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9559039D-98C7-9C41-88D8-0B493E4618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50C4FF-DFD0-9747-B91C-461934362A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B1981E-FAFE-3949-A9AE-1BC21E83A26F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76320208-9C4E-AC41-BD2B-4C31A99E3C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1B389747-CBEC-464E-9B46-38D4E13EA7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0CD9AE-017A-A446-A461-C06EBC44B2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B798B1-AF44-504E-BAD9-B9AAA3D349D8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C64F8E81-7760-EA40-A1C4-52AFC3E0A88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34404ADD-C4F9-6644-8547-4B10FF1C0D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60DA15-5FDF-7340-A4AC-597A92DF1D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0122B8-96F8-E34B-BD70-4F4FCE5B14F6}" type="slidenum">
              <a:rPr lang="de-DE" altLang="de-DE"/>
              <a:pPr/>
              <a:t>23</a:t>
            </a:fld>
            <a:endParaRPr lang="de-DE" altLang="de-DE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6B72538E-BD87-084D-8C18-0E83C1371D8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B0C9F5F3-5140-7441-AB92-CBFBF1A83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890D17-9504-CA4F-8D1E-59DB23FB9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CF122-269C-334A-B2FF-B38ECB8DBEFC}" type="slidenum">
              <a:rPr lang="de-DE" altLang="de-DE"/>
              <a:pPr/>
              <a:t>24</a:t>
            </a:fld>
            <a:endParaRPr lang="de-DE" altLang="de-DE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83DFF462-E93A-784B-BC6E-BA764D8F79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210B9C1D-876D-2748-BDB7-9E2E3D8C2C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5E7F85-B2DD-5543-886B-EAE502DA01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403F6B-840D-B447-A2DF-803D9D2D4D96}" type="slidenum">
              <a:rPr lang="de-DE" altLang="de-DE"/>
              <a:pPr/>
              <a:t>25</a:t>
            </a:fld>
            <a:endParaRPr lang="de-DE" altLang="de-DE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52B55851-86BD-3F46-B983-5D0343C005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9CE251C6-70A8-564F-8894-1589FF1795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A6997C-22E0-254A-B3E9-72D21C8100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30FA51-E896-0248-997B-6B977053B44C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D7230868-2E26-9143-8DE5-89354D02B8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25B9252-F04C-9A48-A606-FFBA8189F0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332C27-9F06-2642-828C-A12FA0E25D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3AF7BA-F8F0-E945-8B57-3CC2CA7F726B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274358F8-9F17-424E-9947-A4895370585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FB69382-1D38-334B-B2E9-9B78C96B02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12CFF9-FD06-5E4C-BEF4-63483CBFA8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0770FD-DA7B-A348-919A-F6F30F192312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F2B02B98-46BA-3848-861A-55ED4C1A7D8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AE8360C3-DD89-EE47-A771-7A92562E99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0A43CD-694F-644C-B799-CAA4BC45A8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C095D6-D2E5-144A-A70D-178687390F06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7E462D81-0568-6A4E-BE98-11F6FE2F642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2CAE09F-0E8F-1A4C-89D6-F19EA4046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87A1D7-930F-3A41-8AF5-5EB9E1D7D9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A047C-236B-9340-AEDE-038A588D7182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7EEF5604-73F4-8949-B332-53BE9E33F3D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3DF4E861-B2EB-FB40-B704-C4E6407B1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167EAC-9372-AF43-B10F-5DE9E76C77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D7B07-8526-2943-B9DF-37B30F95FFEE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EAE81BAA-0C06-1F48-B4EB-264BDE328D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0EE5642-1985-BD4B-86EA-16C646144E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E2F48E-5021-7C46-8379-D0295C7DCC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BEA1C-55DA-4B4E-BB86-896B63868913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6D00AC51-EE25-8148-8F29-347D18BC7C9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237BAFA-C4F5-1549-B90C-3B5EDA0E6A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FCB4C6-84E0-394F-B0ED-04A66BC7F4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75FA492-FF94-244A-B65C-A00C56FD9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D6E7D3-ED52-5D49-8DE4-A89757DC7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17A222F-A458-464B-8672-9665540A1E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11E9CE-5164-AF42-A660-24425D10E50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74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A211B-96DC-DD43-8DD7-DEDEA40FE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0609124-A7A7-CB47-853E-68387FC56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03E9A0-F209-E546-AD0F-95BE2E022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234D09E-6B97-AC4F-915A-74E34EA67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53AF45-9327-FF4C-9E79-A2B8497E7D75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62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AE53307-3F1F-F640-A92A-BE95603241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D373A89-A9A1-2449-B714-5AB6E64FF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DC8A69-E1E5-404E-8990-FAB2BB011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B9E91DC-5A15-494C-BD1F-7B5428A874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54C814-AB00-D34E-B2F5-7BAD3748C003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29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088DFC-1BF3-2E4E-B9BD-D0CE7EA54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9769F9-4BAA-EE4A-AD26-3EAC095E4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5E36E0-50B4-5A42-8412-813AE1303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0399D4-5D92-2D42-BC35-2C82F6FF2F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018575-6789-E743-93A6-3DFF05DCFD9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08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D23142-9166-A047-BB0D-34CEE9D0B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2933E9-FCF2-2C4A-B09D-25B0872FD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49B2D9-D7CD-B54C-9CC3-3C28F835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E806E02-D288-2342-AA88-E642A2334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3AC87A-2241-2F4B-AE0F-D78168F1F3E4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6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F6ACCD-335E-C344-A21A-B73D7C468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EAA952-D09E-4D4F-879E-9892A10E1E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2743F68-9B60-654C-8E73-7DC46D2D6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B349D9-7733-9C48-BEC7-7F689E691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1E49DE-434A-B448-80B2-1307E2A178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7C3D4F-F9CE-654C-84AF-6991BB2FBAF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27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09685A-160A-4F4D-8546-2EB9A9DBB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4640300-E169-3B43-9178-9780BBE9E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6BF4CFC-A37F-7145-806F-71D79B9D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23A6531-3A74-2845-9DA9-5F0A1F658A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5B751C-9615-064B-B44C-22E96CF60E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5E3DD21-E3EB-D84B-91E3-B0CD54F00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7B125953-6F5F-0847-B436-24525FDDF6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F4CA80-6A74-8C45-BBD3-8745DE3CDEE3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84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B792B9-7421-7741-9B4D-786B711D8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1B864D9-5445-EB40-9372-77CCA249E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C0D9AF-361D-604C-B000-60C766F3A0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027AFD-F301-0F4D-A6F9-9802E55F2C68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81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C14531A-D048-A74F-8DEB-592C41E0A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1DD5E53-780E-6C43-91CC-6B947CDB9D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D8A553-50B3-F448-B5C0-2105760FE67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23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6DBE1-01EF-2340-A30E-6B1BA746E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23A1E4-DDD5-D842-85E8-B62769D58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2391373-8DA2-F64F-A4C3-1E0511C7F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79FEDC1-25D1-7B4A-AD3B-68DF7AAE8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5D2C-36C6-3A46-98B9-A6910E8975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E7CF00-A712-F84A-B926-1628F41CE94E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781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94EDD-42DA-D34C-98EF-B5F57BFDC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2A0B7CA-EC1E-8B40-A764-538F6A0D0E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33705C-487E-E44A-81AC-DB13A8478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4664A7-B475-4943-B7C3-55CC4B6F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49FC7A-EF1E-2441-94D6-E227956BEC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F59EFD-BBEF-E747-8DFE-01230753D66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50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2C2F21EA-D281-2446-BE81-821F20EB6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C8D9A831-E461-C749-B78C-EE24EAF9F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4353680-A43B-674A-9E95-9A02E123B5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D73D286-5BCF-0C4F-8C1A-810AFEE0A6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E141FD5B-00F5-F748-B045-D9F0A5385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D2DD312-7BF7-B84D-82FA-42EB342DED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D4C7A1CD-139D-7149-A115-71649A2B39AB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63ED36A3-6DB8-F845-ADCF-5AE170D6E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48B7BE95-5911-4746-87EB-DB495BF3A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8.e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e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4.emf"/><Relationship Id="rId4" Type="http://schemas.openxmlformats.org/officeDocument/2006/relationships/image" Target="../media/image9.jpe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6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8F29649E-4ADA-6B4F-9160-5E3239C652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A36DB3-D9C6-1342-AABD-E9757B45D88F}" type="slidenum">
              <a:rPr lang="en-US" altLang="de-DE"/>
              <a:pPr/>
              <a:t>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B9608530-2A97-7F40-B845-B90F425F8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4E24F65C-EBF9-7745-A14B-59D2E2948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7818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4400" b="1">
                <a:latin typeface="Arial" panose="020B0604020202020204" pitchFamily="34" charset="0"/>
              </a:rPr>
              <a:t>Organisationsautonomie</a:t>
            </a:r>
            <a:endParaRPr lang="de-DE" altLang="de-DE" sz="3000"/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8940316B-EE25-F249-AAA1-9F9C1E3A4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05100"/>
            <a:ext cx="67818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Entstaatlichung</a:t>
            </a:r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44A1F8F0-980C-FF41-81B8-DC021CB8B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733800"/>
            <a:ext cx="67818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der Hochschulen</a:t>
            </a:r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1C315B85-1B3F-6142-94E6-E7F689CBE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402263"/>
            <a:ext cx="6781800" cy="79216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Detlef Müller-Böling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A068B09B-3E3B-9B44-BA42-1C464A6257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C38040-E454-4846-844A-3E4A7B34FD77}" type="slidenum">
              <a:rPr lang="en-US" altLang="de-DE"/>
              <a:pPr/>
              <a:t>10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72F67359-D169-DE46-A2BA-D8D656878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561" name="Oval 9">
            <a:extLst>
              <a:ext uri="{FF2B5EF4-FFF2-40B4-BE49-F238E27FC236}">
                <a16:creationId xmlns:a16="http://schemas.microsoft.com/office/drawing/2014/main" id="{606BB970-8EFA-C046-8FF0-89AB6C6FF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Trennung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Leitung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Aufsicht</a:t>
            </a:r>
          </a:p>
        </p:txBody>
      </p:sp>
      <p:sp>
        <p:nvSpPr>
          <p:cNvPr id="23564" name="AutoShape 12">
            <a:extLst>
              <a:ext uri="{FF2B5EF4-FFF2-40B4-BE49-F238E27FC236}">
                <a16:creationId xmlns:a16="http://schemas.microsoft.com/office/drawing/2014/main" id="{C60E9F99-2E67-8C4C-A488-2713A88F8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4478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Präsidium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unternehmerisches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Handeln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23565" name="AutoShape 13">
            <a:extLst>
              <a:ext uri="{FF2B5EF4-FFF2-40B4-BE49-F238E27FC236}">
                <a16:creationId xmlns:a16="http://schemas.microsoft.com/office/drawing/2014/main" id="{28E81880-7D2C-054A-8C55-1FC572860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0480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Senat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Stellungnahme +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Abwahl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23566" name="AutoShape 14">
            <a:extLst>
              <a:ext uri="{FF2B5EF4-FFF2-40B4-BE49-F238E27FC236}">
                <a16:creationId xmlns:a16="http://schemas.microsoft.com/office/drawing/2014/main" id="{3A8DFB6E-ABDF-E74F-A264-EAB2DE614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6482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Rat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Kontrolle Präsidium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 animBg="1" autoUpdateAnimBg="0"/>
      <p:bldP spid="23564" grpId="0" animBg="1" autoUpdateAnimBg="0"/>
      <p:bldP spid="23565" grpId="0" animBg="1" autoUpdateAnimBg="0"/>
      <p:bldP spid="2356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22918E5E-0C9C-7B45-8AAB-1B658EB3E3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E389D7-411B-0B4D-B276-784034DCFAC6}" type="slidenum">
              <a:rPr lang="en-US" altLang="de-DE"/>
              <a:pPr/>
              <a:t>11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D2636499-9FB0-364E-9B4C-E4C5A784D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7657" name="Oval 9">
            <a:extLst>
              <a:ext uri="{FF2B5EF4-FFF2-40B4-BE49-F238E27FC236}">
                <a16:creationId xmlns:a16="http://schemas.microsoft.com/office/drawing/2014/main" id="{31B4D450-C127-FC42-8902-330076A9F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doppelte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Legiti-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mation</a:t>
            </a:r>
          </a:p>
        </p:txBody>
      </p:sp>
      <p:sp>
        <p:nvSpPr>
          <p:cNvPr id="27660" name="AutoShape 12">
            <a:extLst>
              <a:ext uri="{FF2B5EF4-FFF2-40B4-BE49-F238E27FC236}">
                <a16:creationId xmlns:a16="http://schemas.microsoft.com/office/drawing/2014/main" id="{2D904FFB-B26E-8F4E-8842-BB99C6D6F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9050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Präsidium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Senat + Rat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27661" name="AutoShape 13">
            <a:extLst>
              <a:ext uri="{FF2B5EF4-FFF2-40B4-BE49-F238E27FC236}">
                <a16:creationId xmlns:a16="http://schemas.microsoft.com/office/drawing/2014/main" id="{A2270130-3319-DF44-BB49-A1D96AD6C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100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Dekanat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F`rat + Präsidium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 animBg="1" autoUpdateAnimBg="0"/>
      <p:bldP spid="27660" grpId="0" animBg="1" autoUpdateAnimBg="0"/>
      <p:bldP spid="27661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88F247AB-1C55-3842-A00B-C1C6D954A7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D41DD2-0E7E-F645-881D-749A3B6B57C9}" type="slidenum">
              <a:rPr lang="en-US" altLang="de-DE"/>
              <a:pPr/>
              <a:t>12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4754" name="Text Box 2">
            <a:extLst>
              <a:ext uri="{FF2B5EF4-FFF2-40B4-BE49-F238E27FC236}">
                <a16:creationId xmlns:a16="http://schemas.microsoft.com/office/drawing/2014/main" id="{6E867466-54D5-CF45-9164-392E6AC7C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74755" name="Oval 3">
            <a:extLst>
              <a:ext uri="{FF2B5EF4-FFF2-40B4-BE49-F238E27FC236}">
                <a16:creationId xmlns:a16="http://schemas.microsoft.com/office/drawing/2014/main" id="{2B8651E5-0049-4D41-AA30-A004F9800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Partizipation</a:t>
            </a:r>
          </a:p>
        </p:txBody>
      </p:sp>
      <p:sp>
        <p:nvSpPr>
          <p:cNvPr id="74756" name="AutoShape 4">
            <a:extLst>
              <a:ext uri="{FF2B5EF4-FFF2-40B4-BE49-F238E27FC236}">
                <a16:creationId xmlns:a16="http://schemas.microsoft.com/office/drawing/2014/main" id="{8F4F15AB-5934-ED48-9BAE-016CA6D83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5720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Spielräume 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individuelle Lösungen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74759" name="AutoShape 7">
            <a:extLst>
              <a:ext uri="{FF2B5EF4-FFF2-40B4-BE49-F238E27FC236}">
                <a16:creationId xmlns:a16="http://schemas.microsoft.com/office/drawing/2014/main" id="{E4689567-8D5F-7E47-ABB4-28732744D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050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Lehrevaluation 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Studierende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74760" name="AutoShape 8">
            <a:extLst>
              <a:ext uri="{FF2B5EF4-FFF2-40B4-BE49-F238E27FC236}">
                <a16:creationId xmlns:a16="http://schemas.microsoft.com/office/drawing/2014/main" id="{D82B621C-2E1A-E24E-A013-9DBEE08EE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5146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verantwortlich,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kompetent, </a:t>
            </a:r>
          </a:p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betroffen</a:t>
            </a:r>
          </a:p>
        </p:txBody>
      </p:sp>
      <p:sp>
        <p:nvSpPr>
          <p:cNvPr id="74761" name="AutoShape 9">
            <a:extLst>
              <a:ext uri="{FF2B5EF4-FFF2-40B4-BE49-F238E27FC236}">
                <a16:creationId xmlns:a16="http://schemas.microsoft.com/office/drawing/2014/main" id="{0C4699AE-C68D-B345-8AEE-4D9D21650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3434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Lehrkommission 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50 % Studierende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nimBg="1" autoUpdateAnimBg="0"/>
      <p:bldP spid="74756" grpId="0" animBg="1" autoUpdateAnimBg="0"/>
      <p:bldP spid="74759" grpId="0" animBg="1" autoUpdateAnimBg="0"/>
      <p:bldP spid="74760" grpId="0" animBg="1" autoUpdateAnimBg="0"/>
      <p:bldP spid="7476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8134DDC7-AD2A-434C-8ED1-1D67F6136C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14D2B8-0E2B-5E49-96FD-126CE75DFA5F}" type="slidenum">
              <a:rPr lang="en-US" altLang="de-DE"/>
              <a:pPr/>
              <a:t>13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2706" name="Text Box 2">
            <a:extLst>
              <a:ext uri="{FF2B5EF4-FFF2-40B4-BE49-F238E27FC236}">
                <a16:creationId xmlns:a16="http://schemas.microsoft.com/office/drawing/2014/main" id="{FA7317C7-711B-3443-8C47-2ACC4E8D0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72707" name="Oval 3">
            <a:extLst>
              <a:ext uri="{FF2B5EF4-FFF2-40B4-BE49-F238E27FC236}">
                <a16:creationId xmlns:a16="http://schemas.microsoft.com/office/drawing/2014/main" id="{A6BF57CD-494C-DE46-B0D6-4905CD984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Professio-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nalisierung</a:t>
            </a:r>
          </a:p>
        </p:txBody>
      </p:sp>
      <p:sp>
        <p:nvSpPr>
          <p:cNvPr id="72708" name="AutoShape 4">
            <a:extLst>
              <a:ext uri="{FF2B5EF4-FFF2-40B4-BE49-F238E27FC236}">
                <a16:creationId xmlns:a16="http://schemas.microsoft.com/office/drawing/2014/main" id="{B9CC6ECC-0BD5-0A4A-AB0D-F3C97F05A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7526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Präsidium 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auch Externe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B64F3B0C-68C5-5242-A4CF-643F44D55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619500"/>
            <a:ext cx="3124200" cy="914400"/>
          </a:xfrm>
          <a:prstGeom prst="rect">
            <a:avLst/>
          </a:prstGeom>
          <a:solidFill>
            <a:srgbClr val="FF66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6600"/>
            </a:extrusionClr>
            <a:contourClr>
              <a:srgbClr val="FF66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Dekanat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nur Interne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nimBg="1" autoUpdateAnimBg="0"/>
      <p:bldP spid="72708" grpId="0" animBg="1" autoUpdateAnimBg="0"/>
      <p:bldP spid="72709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47F3CE3E-FC63-A34E-9DEE-43C00665CB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252824-230B-224C-AAEC-3EC7AB5A9768}" type="slidenum">
              <a:rPr lang="en-US" altLang="de-DE"/>
              <a:pPr/>
              <a:t>14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4514" name="Text Box 2">
            <a:extLst>
              <a:ext uri="{FF2B5EF4-FFF2-40B4-BE49-F238E27FC236}">
                <a16:creationId xmlns:a16="http://schemas.microsoft.com/office/drawing/2014/main" id="{18687D87-4A12-F54C-99C2-2E5CB9AAF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4515" name="Oval 3">
            <a:extLst>
              <a:ext uri="{FF2B5EF4-FFF2-40B4-BE49-F238E27FC236}">
                <a16:creationId xmlns:a16="http://schemas.microsoft.com/office/drawing/2014/main" id="{CDF9CEC2-5A09-D643-8472-63872A10F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Ziel-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vereinbarung</a:t>
            </a:r>
          </a:p>
        </p:txBody>
      </p:sp>
      <p:sp>
        <p:nvSpPr>
          <p:cNvPr id="64516" name="AutoShape 4">
            <a:extLst>
              <a:ext uri="{FF2B5EF4-FFF2-40B4-BE49-F238E27FC236}">
                <a16:creationId xmlns:a16="http://schemas.microsoft.com/office/drawing/2014/main" id="{6A3B68F9-E359-7844-94B7-36902F8FA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7526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Verknüpfung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Leistung - Finanzen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4A699797-4A25-0E4C-8BC4-8A121BA44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619500"/>
            <a:ext cx="3124200" cy="914400"/>
          </a:xfrm>
          <a:prstGeom prst="rect">
            <a:avLst/>
          </a:prstGeom>
          <a:solidFill>
            <a:srgbClr val="FF66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6600"/>
            </a:extrusionClr>
            <a:contourClr>
              <a:srgbClr val="FF66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Zielvorgabe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im Konfliktfall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DAF4EEF9-7B43-3047-9B16-DA843CF01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029200"/>
            <a:ext cx="3124200" cy="914400"/>
          </a:xfrm>
          <a:prstGeom prst="rect">
            <a:avLst/>
          </a:prstGeom>
          <a:solidFill>
            <a:srgbClr val="FF66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6600"/>
            </a:extrusionClr>
            <a:contourClr>
              <a:srgbClr val="FF66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Studiengänge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animBg="1" autoUpdateAnimBg="0"/>
      <p:bldP spid="64516" grpId="0" animBg="1" autoUpdateAnimBg="0"/>
      <p:bldP spid="64518" grpId="0" animBg="1" autoUpdateAnimBg="0"/>
      <p:bldP spid="64519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AA78A2F7-0DC3-7D4D-BFDF-769C6FF538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1E4185-37CE-834F-9170-3B634C4CA90C}" type="slidenum">
              <a:rPr lang="en-US" altLang="de-DE"/>
              <a:pPr/>
              <a:t>15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2226" name="Text Box 2">
            <a:extLst>
              <a:ext uri="{FF2B5EF4-FFF2-40B4-BE49-F238E27FC236}">
                <a16:creationId xmlns:a16="http://schemas.microsoft.com/office/drawing/2014/main" id="{37B96C2C-3A1D-5E45-9A73-44E5DC893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2227" name="Oval 3">
            <a:extLst>
              <a:ext uri="{FF2B5EF4-FFF2-40B4-BE49-F238E27FC236}">
                <a16:creationId xmlns:a16="http://schemas.microsoft.com/office/drawing/2014/main" id="{8811859A-B8AB-F945-8AF1-0FD657E5C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25" y="1600200"/>
            <a:ext cx="2339975" cy="233997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globale 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Zuweisung</a:t>
            </a:r>
          </a:p>
        </p:txBody>
      </p:sp>
      <p:sp>
        <p:nvSpPr>
          <p:cNvPr id="52228" name="Oval 4">
            <a:extLst>
              <a:ext uri="{FF2B5EF4-FFF2-40B4-BE49-F238E27FC236}">
                <a16:creationId xmlns:a16="http://schemas.microsoft.com/office/drawing/2014/main" id="{782B28D1-E78A-624A-B6FC-5AAB555E9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191000"/>
            <a:ext cx="2339975" cy="233997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Stellenplan</a:t>
            </a:r>
          </a:p>
        </p:txBody>
      </p:sp>
      <p:sp>
        <p:nvSpPr>
          <p:cNvPr id="52229" name="Oval 5">
            <a:extLst>
              <a:ext uri="{FF2B5EF4-FFF2-40B4-BE49-F238E27FC236}">
                <a16:creationId xmlns:a16="http://schemas.microsoft.com/office/drawing/2014/main" id="{01291B9F-8560-E242-8234-38B70A199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752600"/>
            <a:ext cx="2339975" cy="233997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Übertrag-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barkeit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D60D556D-8E22-7B4C-8762-287798DFAE68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28600" y="228600"/>
            <a:ext cx="7010400" cy="762000"/>
          </a:xfrm>
          <a:solidFill>
            <a:schemeClr val="accent1"/>
          </a:solidFill>
          <a:ln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>
                <a:noFil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ctr"/>
            <a:r>
              <a:rPr lang="de-DE" altLang="de-DE" sz="4400" b="1"/>
              <a:t>Finanzautonomie</a:t>
            </a:r>
          </a:p>
        </p:txBody>
      </p:sp>
      <p:sp>
        <p:nvSpPr>
          <p:cNvPr id="52231" name="Oval 7">
            <a:extLst>
              <a:ext uri="{FF2B5EF4-FFF2-40B4-BE49-F238E27FC236}">
                <a16:creationId xmlns:a16="http://schemas.microsoft.com/office/drawing/2014/main" id="{D7353C54-A98C-D743-BF2D-0BB2635FB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267200"/>
            <a:ext cx="2339975" cy="233997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Einnahmen-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diversifi-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zierung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nimBg="1" autoUpdateAnimBg="0"/>
      <p:bldP spid="52228" grpId="0" animBg="1" autoUpdateAnimBg="0"/>
      <p:bldP spid="52229" grpId="0" animBg="1" autoUpdateAnimBg="0"/>
      <p:bldP spid="52230" grpId="0" animBg="1" autoUpdateAnimBg="0"/>
      <p:bldP spid="52231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8EDA6A0F-D96B-9B40-A64F-37B1240026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E29A6B-9B1D-2A4E-9D1D-57562D8D2F1C}" type="slidenum">
              <a:rPr lang="en-US" altLang="de-DE"/>
              <a:pPr/>
              <a:t>16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6322" name="Text Box 2">
            <a:extLst>
              <a:ext uri="{FF2B5EF4-FFF2-40B4-BE49-F238E27FC236}">
                <a16:creationId xmlns:a16="http://schemas.microsoft.com/office/drawing/2014/main" id="{30A8F3A1-4CF0-CA41-9761-EBD8B6BFD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6323" name="Oval 3">
            <a:extLst>
              <a:ext uri="{FF2B5EF4-FFF2-40B4-BE49-F238E27FC236}">
                <a16:creationId xmlns:a16="http://schemas.microsoft.com/office/drawing/2014/main" id="{2055F4CC-5504-384E-9EF0-FC741C8A8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2339975" cy="233997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globale 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Zuweisung</a:t>
            </a:r>
          </a:p>
        </p:txBody>
      </p:sp>
      <p:sp>
        <p:nvSpPr>
          <p:cNvPr id="56325" name="AutoShape 5">
            <a:extLst>
              <a:ext uri="{FF2B5EF4-FFF2-40B4-BE49-F238E27FC236}">
                <a16:creationId xmlns:a16="http://schemas.microsoft.com/office/drawing/2014/main" id="{8C651D5B-9661-014D-A291-3B276620E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0480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vorhanden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nimBg="1" autoUpdateAnimBg="0"/>
      <p:bldP spid="56325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465C8CB7-FEC5-5F49-A00B-0C3EA90278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BE618-8B26-1049-9740-70ADD7355EB2}" type="slidenum">
              <a:rPr lang="en-US" altLang="de-DE"/>
              <a:pPr/>
              <a:t>17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8370" name="Text Box 2">
            <a:extLst>
              <a:ext uri="{FF2B5EF4-FFF2-40B4-BE49-F238E27FC236}">
                <a16:creationId xmlns:a16="http://schemas.microsoft.com/office/drawing/2014/main" id="{789A324A-6186-3E49-99D2-A7921276D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8371" name="Oval 3">
            <a:extLst>
              <a:ext uri="{FF2B5EF4-FFF2-40B4-BE49-F238E27FC236}">
                <a16:creationId xmlns:a16="http://schemas.microsoft.com/office/drawing/2014/main" id="{48DC3488-6A7A-E945-ADC6-B63F10988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2339975" cy="233997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Übertrag-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barkeit</a:t>
            </a:r>
          </a:p>
        </p:txBody>
      </p:sp>
      <p:sp>
        <p:nvSpPr>
          <p:cNvPr id="58372" name="AutoShape 4">
            <a:extLst>
              <a:ext uri="{FF2B5EF4-FFF2-40B4-BE49-F238E27FC236}">
                <a16:creationId xmlns:a16="http://schemas.microsoft.com/office/drawing/2014/main" id="{CCEE5061-DAF7-3443-AE57-81189CBBD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0480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vorhanden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5 Jahre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3 Jahre Vermögen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animBg="1" autoUpdateAnimBg="0"/>
      <p:bldP spid="58372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4C1E5F2B-591E-2A4C-858D-0BDC030974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7726D8-E2E1-0843-BB5E-8E10BE191ECC}" type="slidenum">
              <a:rPr lang="en-US" altLang="de-DE"/>
              <a:pPr/>
              <a:t>18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0418" name="Text Box 2">
            <a:extLst>
              <a:ext uri="{FF2B5EF4-FFF2-40B4-BE49-F238E27FC236}">
                <a16:creationId xmlns:a16="http://schemas.microsoft.com/office/drawing/2014/main" id="{2E98A26D-8D31-5A41-BC5D-BDB9A9C05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0419" name="Oval 3">
            <a:extLst>
              <a:ext uri="{FF2B5EF4-FFF2-40B4-BE49-F238E27FC236}">
                <a16:creationId xmlns:a16="http://schemas.microsoft.com/office/drawing/2014/main" id="{B5D036EC-FF01-BC4E-AD38-EBFC9AFEE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2339975" cy="233997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Stellen-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plan</a:t>
            </a:r>
          </a:p>
        </p:txBody>
      </p:sp>
      <p:sp>
        <p:nvSpPr>
          <p:cNvPr id="60420" name="AutoShape 4">
            <a:extLst>
              <a:ext uri="{FF2B5EF4-FFF2-40B4-BE49-F238E27FC236}">
                <a16:creationId xmlns:a16="http://schemas.microsoft.com/office/drawing/2014/main" id="{AE62E995-1107-6346-A40A-0C5C7CEAE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9050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aufgehoben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Nicht-Beamte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D0832744-CE60-2944-974E-753C04C15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3124200" cy="9144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Beamte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animBg="1" autoUpdateAnimBg="0"/>
      <p:bldP spid="60420" grpId="0" animBg="1" autoUpdateAnimBg="0"/>
      <p:bldP spid="60421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BB702222-29F6-204F-8F54-0E7DA56E01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5FF9DC-184C-374B-86D2-BBC4C19D8F53}" type="slidenum">
              <a:rPr lang="en-US" altLang="de-DE"/>
              <a:pPr/>
              <a:t>19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2466" name="Text Box 2">
            <a:extLst>
              <a:ext uri="{FF2B5EF4-FFF2-40B4-BE49-F238E27FC236}">
                <a16:creationId xmlns:a16="http://schemas.microsoft.com/office/drawing/2014/main" id="{9692AFC3-83E7-264F-8069-67B7ED893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2467" name="Oval 3">
            <a:extLst>
              <a:ext uri="{FF2B5EF4-FFF2-40B4-BE49-F238E27FC236}">
                <a16:creationId xmlns:a16="http://schemas.microsoft.com/office/drawing/2014/main" id="{8F0AF315-5A4D-2648-AF40-53F7E8912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2339975" cy="2339975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Einnahmen-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diversifi-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zierung</a:t>
            </a:r>
          </a:p>
        </p:txBody>
      </p:sp>
      <p:sp>
        <p:nvSpPr>
          <p:cNvPr id="62468" name="AutoShape 4">
            <a:extLst>
              <a:ext uri="{FF2B5EF4-FFF2-40B4-BE49-F238E27FC236}">
                <a16:creationId xmlns:a16="http://schemas.microsoft.com/office/drawing/2014/main" id="{FF973DFA-53DF-0244-8BF4-E78B0EDF0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2192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Finanzhilfe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leistungsbezogen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2F50E31B-F978-8146-BE5F-A76A93E6F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791200"/>
            <a:ext cx="3124200" cy="914400"/>
          </a:xfrm>
          <a:prstGeom prst="rect">
            <a:avLst/>
          </a:prstGeom>
          <a:solidFill>
            <a:srgbClr val="FF66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6600"/>
            </a:extrusionClr>
            <a:contourClr>
              <a:srgbClr val="FF66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Studiengebühren</a:t>
            </a:r>
          </a:p>
        </p:txBody>
      </p:sp>
      <p:sp>
        <p:nvSpPr>
          <p:cNvPr id="62470" name="AutoShape 6">
            <a:extLst>
              <a:ext uri="{FF2B5EF4-FFF2-40B4-BE49-F238E27FC236}">
                <a16:creationId xmlns:a16="http://schemas.microsoft.com/office/drawing/2014/main" id="{449722D8-E6CC-D046-9205-C040518A8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7432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Erträge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aus Vermögen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62471" name="AutoShape 7">
            <a:extLst>
              <a:ext uri="{FF2B5EF4-FFF2-40B4-BE49-F238E27FC236}">
                <a16:creationId xmlns:a16="http://schemas.microsoft.com/office/drawing/2014/main" id="{23F5F424-B04B-4345-98C3-64665300A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2672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Spenden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Zustiftungen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animBg="1" autoUpdateAnimBg="0"/>
      <p:bldP spid="62468" grpId="0" animBg="1" autoUpdateAnimBg="0"/>
      <p:bldP spid="62469" grpId="0" animBg="1" autoUpdateAnimBg="0"/>
      <p:bldP spid="62470" grpId="0" animBg="1" autoUpdateAnimBg="0"/>
      <p:bldP spid="62471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3">
            <a:extLst>
              <a:ext uri="{FF2B5EF4-FFF2-40B4-BE49-F238E27FC236}">
                <a16:creationId xmlns:a16="http://schemas.microsoft.com/office/drawing/2014/main" id="{A058AC89-A448-D44A-AC75-A7DE8196F2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34C703-BFC5-324E-9312-65DD58F1FA4F}" type="slidenum">
              <a:rPr lang="en-US" altLang="de-DE"/>
              <a:pPr/>
              <a:t>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0658" name="Text Box 2">
            <a:extLst>
              <a:ext uri="{FF2B5EF4-FFF2-40B4-BE49-F238E27FC236}">
                <a16:creationId xmlns:a16="http://schemas.microsoft.com/office/drawing/2014/main" id="{9812CAB6-57E7-7C4E-9D85-164A7D632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AE3BC1F0-6005-814D-8797-5FCE9EA71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3200400"/>
            <a:ext cx="41148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Entstaatlichung</a:t>
            </a:r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360141C3-FF36-0D41-A6C4-090448705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191000"/>
            <a:ext cx="40386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kein Selbstzweck</a:t>
            </a:r>
          </a:p>
        </p:txBody>
      </p:sp>
      <p:pic>
        <p:nvPicPr>
          <p:cNvPr id="70664" name="Picture 8">
            <a:extLst>
              <a:ext uri="{FF2B5EF4-FFF2-40B4-BE49-F238E27FC236}">
                <a16:creationId xmlns:a16="http://schemas.microsoft.com/office/drawing/2014/main" id="{E59DFADE-EF6E-BB4E-965E-AF7B2D7C14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762000"/>
            <a:ext cx="4262438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0665" name="Object 9">
            <a:extLst>
              <a:ext uri="{FF2B5EF4-FFF2-40B4-BE49-F238E27FC236}">
                <a16:creationId xmlns:a16="http://schemas.microsoft.com/office/drawing/2014/main" id="{07CE11AB-98B7-C947-821A-36252A012178}"/>
              </a:ext>
            </a:extLst>
          </p:cNvPr>
          <p:cNvGraphicFramePr>
            <a:graphicFrameLocks/>
          </p:cNvGraphicFramePr>
          <p:nvPr/>
        </p:nvGraphicFramePr>
        <p:xfrm>
          <a:off x="1752600" y="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4" name="Clip" r:id="rId5" imgW="1092200" imgH="1066800" progId="MS_ClipArt_Gallery.2">
                  <p:embed/>
                </p:oleObj>
              </mc:Choice>
              <mc:Fallback>
                <p:oleObj name="Clip" r:id="rId5" imgW="1092200" imgH="1066800" progId="MS_ClipArt_Gallery.2">
                  <p:embed/>
                  <p:pic>
                    <p:nvPicPr>
                      <p:cNvPr id="0" name="Object 9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6" name="Object 10">
            <a:extLst>
              <a:ext uri="{FF2B5EF4-FFF2-40B4-BE49-F238E27FC236}">
                <a16:creationId xmlns:a16="http://schemas.microsoft.com/office/drawing/2014/main" id="{4D1D0DB8-F615-8C40-8F7E-085E990966C2}"/>
              </a:ext>
            </a:extLst>
          </p:cNvPr>
          <p:cNvGraphicFramePr>
            <a:graphicFrameLocks/>
          </p:cNvGraphicFramePr>
          <p:nvPr/>
        </p:nvGraphicFramePr>
        <p:xfrm>
          <a:off x="5638800" y="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5" name="Clip" r:id="rId7" imgW="1092200" imgH="1066800" progId="MS_ClipArt_Gallery.2">
                  <p:embed/>
                </p:oleObj>
              </mc:Choice>
              <mc:Fallback>
                <p:oleObj name="Clip" r:id="rId7" imgW="1092200" imgH="1066800" progId="MS_ClipArt_Gallery.2">
                  <p:embed/>
                  <p:pic>
                    <p:nvPicPr>
                      <p:cNvPr id="0" name="Object 10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7" name="Object 11">
            <a:extLst>
              <a:ext uri="{FF2B5EF4-FFF2-40B4-BE49-F238E27FC236}">
                <a16:creationId xmlns:a16="http://schemas.microsoft.com/office/drawing/2014/main" id="{C326770B-D03D-114F-A249-8D134F96B3DC}"/>
              </a:ext>
            </a:extLst>
          </p:cNvPr>
          <p:cNvGraphicFramePr>
            <a:graphicFrameLocks/>
          </p:cNvGraphicFramePr>
          <p:nvPr/>
        </p:nvGraphicFramePr>
        <p:xfrm>
          <a:off x="3810000" y="4949825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6" name="Clip" r:id="rId9" imgW="1092200" imgH="1066800" progId="MS_ClipArt_Gallery.2">
                  <p:embed/>
                </p:oleObj>
              </mc:Choice>
              <mc:Fallback>
                <p:oleObj name="Clip" r:id="rId9" imgW="1092200" imgH="1066800" progId="MS_ClipArt_Gallery.2">
                  <p:embed/>
                  <p:pic>
                    <p:nvPicPr>
                      <p:cNvPr id="0" name="Object 1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949825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8" name="Object 12">
            <a:extLst>
              <a:ext uri="{FF2B5EF4-FFF2-40B4-BE49-F238E27FC236}">
                <a16:creationId xmlns:a16="http://schemas.microsoft.com/office/drawing/2014/main" id="{8601EFB5-160F-3C44-AC55-A5D649F03A3A}"/>
              </a:ext>
            </a:extLst>
          </p:cNvPr>
          <p:cNvGraphicFramePr>
            <a:graphicFrameLocks/>
          </p:cNvGraphicFramePr>
          <p:nvPr/>
        </p:nvGraphicFramePr>
        <p:xfrm>
          <a:off x="7235825" y="21336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7" name="Clip" r:id="rId11" imgW="1092200" imgH="1066800" progId="MS_ClipArt_Gallery.2">
                  <p:embed/>
                </p:oleObj>
              </mc:Choice>
              <mc:Fallback>
                <p:oleObj name="Clip" r:id="rId11" imgW="1092200" imgH="1066800" progId="MS_ClipArt_Gallery.2">
                  <p:embed/>
                  <p:pic>
                    <p:nvPicPr>
                      <p:cNvPr id="0" name="Object 12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1336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9" name="Object 13">
            <a:extLst>
              <a:ext uri="{FF2B5EF4-FFF2-40B4-BE49-F238E27FC236}">
                <a16:creationId xmlns:a16="http://schemas.microsoft.com/office/drawing/2014/main" id="{1ABB180C-C711-3644-A707-47CBB5645D1C}"/>
              </a:ext>
            </a:extLst>
          </p:cNvPr>
          <p:cNvGraphicFramePr>
            <a:graphicFrameLocks/>
          </p:cNvGraphicFramePr>
          <p:nvPr/>
        </p:nvGraphicFramePr>
        <p:xfrm>
          <a:off x="6019800" y="41910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8" name="Clip" r:id="rId13" imgW="1092200" imgH="1066800" progId="MS_ClipArt_Gallery.2">
                  <p:embed/>
                </p:oleObj>
              </mc:Choice>
              <mc:Fallback>
                <p:oleObj name="Clip" r:id="rId13" imgW="1092200" imgH="1066800" progId="MS_ClipArt_Gallery.2">
                  <p:embed/>
                  <p:pic>
                    <p:nvPicPr>
                      <p:cNvPr id="0" name="Object 13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1910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70" name="Object 14">
            <a:extLst>
              <a:ext uri="{FF2B5EF4-FFF2-40B4-BE49-F238E27FC236}">
                <a16:creationId xmlns:a16="http://schemas.microsoft.com/office/drawing/2014/main" id="{4F7340CC-8938-134C-BBFE-91448DDDB6FA}"/>
              </a:ext>
            </a:extLst>
          </p:cNvPr>
          <p:cNvGraphicFramePr>
            <a:graphicFrameLocks/>
          </p:cNvGraphicFramePr>
          <p:nvPr/>
        </p:nvGraphicFramePr>
        <p:xfrm>
          <a:off x="1447800" y="41910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9" name="Clip" r:id="rId15" imgW="1092200" imgH="1066800" progId="MS_ClipArt_Gallery.2">
                  <p:embed/>
                </p:oleObj>
              </mc:Choice>
              <mc:Fallback>
                <p:oleObj name="Clip" r:id="rId15" imgW="1092200" imgH="1066800" progId="MS_ClipArt_Gallery.2">
                  <p:embed/>
                  <p:pic>
                    <p:nvPicPr>
                      <p:cNvPr id="0" name="Object 14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910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71" name="Object 15">
            <a:extLst>
              <a:ext uri="{FF2B5EF4-FFF2-40B4-BE49-F238E27FC236}">
                <a16:creationId xmlns:a16="http://schemas.microsoft.com/office/drawing/2014/main" id="{0445CDDA-9943-CE4C-8181-DE557CB21F06}"/>
              </a:ext>
            </a:extLst>
          </p:cNvPr>
          <p:cNvGraphicFramePr>
            <a:graphicFrameLocks/>
          </p:cNvGraphicFramePr>
          <p:nvPr/>
        </p:nvGraphicFramePr>
        <p:xfrm>
          <a:off x="228600" y="2057400"/>
          <a:ext cx="1908175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0" name="Clip" r:id="rId17" imgW="1092200" imgH="1066800" progId="MS_ClipArt_Gallery.2">
                  <p:embed/>
                </p:oleObj>
              </mc:Choice>
              <mc:Fallback>
                <p:oleObj name="Clip" r:id="rId17" imgW="1092200" imgH="1066800" progId="MS_ClipArt_Gallery.2">
                  <p:embed/>
                  <p:pic>
                    <p:nvPicPr>
                      <p:cNvPr id="0" name="Object 15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1908175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0674" name="AutoShape 18">
            <a:extLst>
              <a:ext uri="{FF2B5EF4-FFF2-40B4-BE49-F238E27FC236}">
                <a16:creationId xmlns:a16="http://schemas.microsoft.com/office/drawing/2014/main" id="{A2FB1EAC-0394-A24E-93E4-2A2F22AE7573}"/>
              </a:ext>
            </a:extLst>
          </p:cNvPr>
          <p:cNvCxnSpPr>
            <a:cxnSpLocks noChangeShapeType="1"/>
            <a:stCxn id="0" idx="0"/>
            <a:endCxn id="0" idx="2"/>
          </p:cNvCxnSpPr>
          <p:nvPr/>
        </p:nvCxnSpPr>
        <p:spPr bwMode="auto">
          <a:xfrm rot="5400000" flipH="1">
            <a:off x="5641975" y="2859088"/>
            <a:ext cx="2282825" cy="381000"/>
          </a:xfrm>
          <a:prstGeom prst="curvedConnector3">
            <a:avLst>
              <a:gd name="adj1" fmla="val 50000"/>
            </a:avLst>
          </a:prstGeom>
          <a:noFill/>
          <a:ln w="1270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5" name="AutoShape 19">
            <a:extLst>
              <a:ext uri="{FF2B5EF4-FFF2-40B4-BE49-F238E27FC236}">
                <a16:creationId xmlns:a16="http://schemas.microsoft.com/office/drawing/2014/main" id="{966D61B8-148D-F144-902C-94028FBD220D}"/>
              </a:ext>
            </a:extLst>
          </p:cNvPr>
          <p:cNvCxnSpPr>
            <a:cxnSpLocks noChangeShapeType="1"/>
            <a:stCxn id="0" idx="2"/>
            <a:endCxn id="0" idx="0"/>
          </p:cNvCxnSpPr>
          <p:nvPr/>
        </p:nvCxnSpPr>
        <p:spPr bwMode="auto">
          <a:xfrm rot="5400000">
            <a:off x="1412875" y="2897188"/>
            <a:ext cx="2282825" cy="304800"/>
          </a:xfrm>
          <a:prstGeom prst="curvedConnector3">
            <a:avLst>
              <a:gd name="adj1" fmla="val 50000"/>
            </a:avLst>
          </a:prstGeom>
          <a:noFill/>
          <a:ln w="1270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6" name="AutoShape 20">
            <a:extLst>
              <a:ext uri="{FF2B5EF4-FFF2-40B4-BE49-F238E27FC236}">
                <a16:creationId xmlns:a16="http://schemas.microsoft.com/office/drawing/2014/main" id="{EC272B49-B4B8-4744-A93F-C681199E8AA6}"/>
              </a:ext>
            </a:extLst>
          </p:cNvPr>
          <p:cNvCxnSpPr>
            <a:cxnSpLocks noChangeShapeType="1"/>
            <a:stCxn id="0" idx="3"/>
            <a:endCxn id="0" idx="1"/>
          </p:cNvCxnSpPr>
          <p:nvPr/>
        </p:nvCxnSpPr>
        <p:spPr bwMode="auto">
          <a:xfrm>
            <a:off x="3355975" y="5145088"/>
            <a:ext cx="2663825" cy="0"/>
          </a:xfrm>
          <a:prstGeom prst="straightConnector1">
            <a:avLst/>
          </a:prstGeom>
          <a:noFill/>
          <a:ln w="1270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7" name="AutoShape 21">
            <a:extLst>
              <a:ext uri="{FF2B5EF4-FFF2-40B4-BE49-F238E27FC236}">
                <a16:creationId xmlns:a16="http://schemas.microsoft.com/office/drawing/2014/main" id="{43D72D78-FF08-654B-86D3-A627151CFA78}"/>
              </a:ext>
            </a:extLst>
          </p:cNvPr>
          <p:cNvCxnSpPr>
            <a:cxnSpLocks noChangeShapeType="1"/>
            <a:stCxn id="0" idx="3"/>
            <a:endCxn id="0" idx="2"/>
          </p:cNvCxnSpPr>
          <p:nvPr/>
        </p:nvCxnSpPr>
        <p:spPr bwMode="auto">
          <a:xfrm>
            <a:off x="5718175" y="5903913"/>
            <a:ext cx="1255713" cy="195262"/>
          </a:xfrm>
          <a:prstGeom prst="curvedConnector4">
            <a:avLst>
              <a:gd name="adj1" fmla="val 12009"/>
              <a:gd name="adj2" fmla="val 217074"/>
            </a:avLst>
          </a:prstGeom>
          <a:noFill/>
          <a:ln w="57150">
            <a:solidFill>
              <a:srgbClr val="FF33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8" name="AutoShape 22">
            <a:extLst>
              <a:ext uri="{FF2B5EF4-FFF2-40B4-BE49-F238E27FC236}">
                <a16:creationId xmlns:a16="http://schemas.microsoft.com/office/drawing/2014/main" id="{21C125AF-6680-5249-B60B-14525080C9DB}"/>
              </a:ext>
            </a:extLst>
          </p:cNvPr>
          <p:cNvCxnSpPr>
            <a:cxnSpLocks noChangeShapeType="1"/>
            <a:stCxn id="0" idx="2"/>
            <a:endCxn id="0" idx="3"/>
          </p:cNvCxnSpPr>
          <p:nvPr/>
        </p:nvCxnSpPr>
        <p:spPr bwMode="auto">
          <a:xfrm rot="5400000">
            <a:off x="7507287" y="4462463"/>
            <a:ext cx="1103313" cy="261938"/>
          </a:xfrm>
          <a:prstGeom prst="curvedConnector2">
            <a:avLst/>
          </a:prstGeom>
          <a:noFill/>
          <a:ln w="57150">
            <a:solidFill>
              <a:srgbClr val="FF33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9" name="AutoShape 23">
            <a:extLst>
              <a:ext uri="{FF2B5EF4-FFF2-40B4-BE49-F238E27FC236}">
                <a16:creationId xmlns:a16="http://schemas.microsoft.com/office/drawing/2014/main" id="{C95A4F06-EF38-F14E-813C-D5B331FC8850}"/>
              </a:ext>
            </a:extLst>
          </p:cNvPr>
          <p:cNvCxnSpPr>
            <a:cxnSpLocks noChangeShapeType="1"/>
            <a:stCxn id="0" idx="2"/>
            <a:endCxn id="0" idx="1"/>
          </p:cNvCxnSpPr>
          <p:nvPr/>
        </p:nvCxnSpPr>
        <p:spPr bwMode="auto">
          <a:xfrm rot="16200000" flipH="1">
            <a:off x="725487" y="4422776"/>
            <a:ext cx="1179513" cy="265112"/>
          </a:xfrm>
          <a:prstGeom prst="curvedConnector2">
            <a:avLst/>
          </a:prstGeom>
          <a:noFill/>
          <a:ln w="57150">
            <a:solidFill>
              <a:srgbClr val="FF33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2F9FB5A3-1B5F-224D-9EC6-18A82CA436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5A7C87-BB20-7140-8066-FED816B4EA27}" type="slidenum">
              <a:rPr lang="en-US" altLang="de-DE"/>
              <a:pPr/>
              <a:t>20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4274" name="Text Box 2">
            <a:extLst>
              <a:ext uri="{FF2B5EF4-FFF2-40B4-BE49-F238E27FC236}">
                <a16:creationId xmlns:a16="http://schemas.microsoft.com/office/drawing/2014/main" id="{04A84F1B-E0F6-8B46-8623-D47E5CAFD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4275" name="Oval 3">
            <a:extLst>
              <a:ext uri="{FF2B5EF4-FFF2-40B4-BE49-F238E27FC236}">
                <a16:creationId xmlns:a16="http://schemas.microsoft.com/office/drawing/2014/main" id="{A27C1B7E-DFA4-5243-98C6-85ACB6D5D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09800"/>
            <a:ext cx="2339975" cy="2339975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Dienstherren-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eigenschaft</a:t>
            </a:r>
          </a:p>
        </p:txBody>
      </p:sp>
      <p:sp>
        <p:nvSpPr>
          <p:cNvPr id="54277" name="Oval 5">
            <a:extLst>
              <a:ext uri="{FF2B5EF4-FFF2-40B4-BE49-F238E27FC236}">
                <a16:creationId xmlns:a16="http://schemas.microsoft.com/office/drawing/2014/main" id="{280D6149-DA31-154C-B4DD-C04B50E9E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86000"/>
            <a:ext cx="2339975" cy="2339975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Tarif-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fähigkeit</a:t>
            </a:r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73919472-09E7-F24E-904C-C7C98F2F38C0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28600" y="228600"/>
            <a:ext cx="7010400" cy="762000"/>
          </a:xfrm>
          <a:solidFill>
            <a:srgbClr val="FFFF00"/>
          </a:solidFill>
          <a:ln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>
                <a:noFil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ctr"/>
            <a:r>
              <a:rPr lang="de-DE" altLang="de-DE" sz="4400" b="1"/>
              <a:t>Personalautonomie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nimBg="1" autoUpdateAnimBg="0"/>
      <p:bldP spid="54277" grpId="0" animBg="1" autoUpdateAnimBg="0"/>
      <p:bldP spid="54278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FAA73C67-093B-6B43-B456-9DD34AACA0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E8323E-F521-9847-BFE7-5099A26E3008}" type="slidenum">
              <a:rPr lang="en-US" altLang="de-DE"/>
              <a:pPr/>
              <a:t>21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6562" name="Text Box 2">
            <a:extLst>
              <a:ext uri="{FF2B5EF4-FFF2-40B4-BE49-F238E27FC236}">
                <a16:creationId xmlns:a16="http://schemas.microsoft.com/office/drawing/2014/main" id="{EBE0C892-0E03-B247-9516-5E036BF88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6563" name="Oval 3">
            <a:extLst>
              <a:ext uri="{FF2B5EF4-FFF2-40B4-BE49-F238E27FC236}">
                <a16:creationId xmlns:a16="http://schemas.microsoft.com/office/drawing/2014/main" id="{C279663D-8521-5B42-8410-21A638FCB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2339975" cy="2339975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Dienstherren-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eigenschaft</a:t>
            </a:r>
          </a:p>
        </p:txBody>
      </p:sp>
      <p:sp>
        <p:nvSpPr>
          <p:cNvPr id="66564" name="AutoShape 4">
            <a:extLst>
              <a:ext uri="{FF2B5EF4-FFF2-40B4-BE49-F238E27FC236}">
                <a16:creationId xmlns:a16="http://schemas.microsoft.com/office/drawing/2014/main" id="{26B909A2-6C77-8044-BACA-E47FBF486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1336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vorhanden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für alle Mitarbeiter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04234B0B-05E0-2646-BE38-9E0F114D7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038600"/>
            <a:ext cx="3124200" cy="914400"/>
          </a:xfrm>
          <a:prstGeom prst="rect">
            <a:avLst/>
          </a:prstGeom>
          <a:solidFill>
            <a:srgbClr val="FF66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6600"/>
            </a:extrusionClr>
            <a:contourClr>
              <a:srgbClr val="FF66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Berufung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aber übertragbar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animBg="1" autoUpdateAnimBg="0"/>
      <p:bldP spid="66564" grpId="0" animBg="1" autoUpdateAnimBg="0"/>
      <p:bldP spid="6656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9BE90A9B-7A3D-6443-866B-EAE6AB39CB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51E030-A0CB-D741-AD69-45B7F5A975E6}" type="slidenum">
              <a:rPr lang="en-US" altLang="de-DE"/>
              <a:pPr/>
              <a:t>22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8610" name="Text Box 2">
            <a:extLst>
              <a:ext uri="{FF2B5EF4-FFF2-40B4-BE49-F238E27FC236}">
                <a16:creationId xmlns:a16="http://schemas.microsoft.com/office/drawing/2014/main" id="{EC1F8B3B-695A-8A4C-B716-09F07A392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68611" name="Oval 3">
            <a:extLst>
              <a:ext uri="{FF2B5EF4-FFF2-40B4-BE49-F238E27FC236}">
                <a16:creationId xmlns:a16="http://schemas.microsoft.com/office/drawing/2014/main" id="{811421EF-11C7-E94B-8790-DB2282844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2339975" cy="2339975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Tarif-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fähigkeit</a:t>
            </a:r>
          </a:p>
        </p:txBody>
      </p:sp>
      <p:sp>
        <p:nvSpPr>
          <p:cNvPr id="68612" name="AutoShape 4">
            <a:extLst>
              <a:ext uri="{FF2B5EF4-FFF2-40B4-BE49-F238E27FC236}">
                <a16:creationId xmlns:a16="http://schemas.microsoft.com/office/drawing/2014/main" id="{6B5F7845-D09F-714A-93BE-06269BE65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2860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vorhanden</a:t>
            </a:r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CD8EEAAF-DB51-E445-8E99-271ACFAFE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114800"/>
            <a:ext cx="3124200" cy="914400"/>
          </a:xfrm>
          <a:prstGeom prst="rect">
            <a:avLst/>
          </a:prstGeom>
          <a:solidFill>
            <a:srgbClr val="FF66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6600"/>
            </a:extrusionClr>
            <a:contourClr>
              <a:srgbClr val="FF66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Zwangsmitglied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Tarifgemeinschaft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animBg="1" autoUpdateAnimBg="0"/>
      <p:bldP spid="68612" grpId="0" animBg="1" autoUpdateAnimBg="0"/>
      <p:bldP spid="68613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A55C3DC3-AB54-7746-AB29-3F457F6AA6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94CDE3-CE6C-CB45-A92A-BF2CA82995EF}" type="slidenum">
              <a:rPr lang="en-US" altLang="de-DE"/>
              <a:pPr/>
              <a:t>23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9AEEC657-A472-0541-A3D7-FCD1512DC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76806" name="Rectangle 6">
            <a:extLst>
              <a:ext uri="{FF2B5EF4-FFF2-40B4-BE49-F238E27FC236}">
                <a16:creationId xmlns:a16="http://schemas.microsoft.com/office/drawing/2014/main" id="{33BEA941-9CC0-064C-BB78-9FD5560DBC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1975" y="274638"/>
            <a:ext cx="6664325" cy="685800"/>
          </a:xfrm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Staat und Stiftung</a:t>
            </a:r>
          </a:p>
        </p:txBody>
      </p:sp>
      <p:sp>
        <p:nvSpPr>
          <p:cNvPr id="76807" name="Oval 7">
            <a:extLst>
              <a:ext uri="{FF2B5EF4-FFF2-40B4-BE49-F238E27FC236}">
                <a16:creationId xmlns:a16="http://schemas.microsoft.com/office/drawing/2014/main" id="{83A0240B-B584-734A-8434-4A2466869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1689100"/>
            <a:ext cx="1854200" cy="4076700"/>
          </a:xfrm>
          <a:prstGeom prst="ellipse">
            <a:avLst/>
          </a:prstGeom>
          <a:solidFill>
            <a:srgbClr val="E8001E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8001E"/>
            </a:extrusionClr>
            <a:contourClr>
              <a:srgbClr val="E8001E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Staatl.</a:t>
            </a:r>
          </a:p>
          <a:p>
            <a:pPr algn="ctr"/>
            <a:r>
              <a:rPr lang="de-DE" altLang="de-DE" sz="3600" b="1">
                <a:latin typeface="Arial" panose="020B0604020202020204" pitchFamily="34" charset="0"/>
              </a:rPr>
              <a:t>Einfluss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76808" name="Rectangle 8">
            <a:extLst>
              <a:ext uri="{FF2B5EF4-FFF2-40B4-BE49-F238E27FC236}">
                <a16:creationId xmlns:a16="http://schemas.microsoft.com/office/drawing/2014/main" id="{AED65062-D3BF-FF4D-93A3-51ED87977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447800"/>
            <a:ext cx="6200775" cy="10287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Mitgliedschaft im Stiftungsrat </a:t>
            </a:r>
            <a:r>
              <a:rPr lang="de-DE" altLang="de-DE" sz="1600" b="1">
                <a:latin typeface="Arial" panose="020B0604020202020204" pitchFamily="34" charset="0"/>
              </a:rPr>
              <a:t>(1 v. 7 Stimmen)</a:t>
            </a:r>
            <a:r>
              <a:rPr lang="de-DE" altLang="de-DE" sz="30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6809" name="Rectangle 9">
            <a:extLst>
              <a:ext uri="{FF2B5EF4-FFF2-40B4-BE49-F238E27FC236}">
                <a16:creationId xmlns:a16="http://schemas.microsoft.com/office/drawing/2014/main" id="{0EC21640-E6BA-064F-A3FC-D16716C04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844800"/>
            <a:ext cx="6200775" cy="10287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Rechtsaufsicht über Stiftungsrat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76810" name="Rectangle 10">
            <a:extLst>
              <a:ext uri="{FF2B5EF4-FFF2-40B4-BE49-F238E27FC236}">
                <a16:creationId xmlns:a16="http://schemas.microsoft.com/office/drawing/2014/main" id="{323D94B0-E12D-1641-A474-3730BF7B4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132263"/>
            <a:ext cx="6200775" cy="9096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 b="1">
                <a:latin typeface="Arial" panose="020B0604020202020204" pitchFamily="34" charset="0"/>
              </a:rPr>
              <a:t>Errichtungsverordnung</a:t>
            </a:r>
          </a:p>
          <a:p>
            <a:r>
              <a:rPr lang="de-DE" altLang="de-DE" sz="2000" b="1">
                <a:latin typeface="Arial" panose="020B0604020202020204" pitchFamily="34" charset="0"/>
              </a:rPr>
              <a:t>(Zweckbestimmung, Vermögen)</a:t>
            </a:r>
            <a:r>
              <a:rPr lang="de-DE" altLang="de-DE" b="1">
                <a:latin typeface="Arial" panose="020B0604020202020204" pitchFamily="34" charset="0"/>
              </a:rPr>
              <a:t> 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76811" name="Rectangle 11">
            <a:extLst>
              <a:ext uri="{FF2B5EF4-FFF2-40B4-BE49-F238E27FC236}">
                <a16:creationId xmlns:a16="http://schemas.microsoft.com/office/drawing/2014/main" id="{641B52DE-11BF-8042-9576-39A4087A3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283200"/>
            <a:ext cx="6200775" cy="8509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2000" b="1">
                <a:latin typeface="Arial" panose="020B0604020202020204" pitchFamily="34" charset="0"/>
              </a:rPr>
              <a:t>Ziel- und Leistungsvereinb. bei Finanzierung</a:t>
            </a:r>
          </a:p>
          <a:p>
            <a:pPr>
              <a:lnSpc>
                <a:spcPct val="75000"/>
              </a:lnSpc>
            </a:pPr>
            <a:r>
              <a:rPr lang="de-DE" altLang="de-DE" sz="2000" b="1">
                <a:latin typeface="Arial" panose="020B0604020202020204" pitchFamily="34" charset="0"/>
              </a:rPr>
              <a:t>(Einkommens- oder Zuwendungsstiftung</a:t>
            </a:r>
            <a:r>
              <a:rPr lang="de-DE" altLang="de-DE" b="1">
                <a:latin typeface="Arial" panose="020B0604020202020204" pitchFamily="34" charset="0"/>
              </a:rPr>
              <a:t>)</a:t>
            </a:r>
            <a:r>
              <a:rPr lang="de-DE" altLang="de-DE" sz="3000" b="1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7" grpId="0" animBg="1" autoUpdateAnimBg="0"/>
      <p:bldP spid="76808" grpId="0" animBg="1" autoUpdateAnimBg="0"/>
      <p:bldP spid="76809" grpId="0" animBg="1" autoUpdateAnimBg="0"/>
      <p:bldP spid="76810" grpId="0" animBg="1" autoUpdateAnimBg="0"/>
      <p:bldP spid="76811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08A2D658-ECB2-5246-938C-C75C69495D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376D48-F37D-7941-BD46-8F6204655ADD}" type="slidenum">
              <a:rPr lang="en-US" altLang="de-DE"/>
              <a:pPr/>
              <a:t>24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75B4AD74-F19D-7546-899B-37B12E9BC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AD55629D-5990-0A45-9A17-498B2FA23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6664325" cy="960438"/>
          </a:xfrm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Stiftung öff. Rechts als Hochschulträger</a:t>
            </a:r>
          </a:p>
        </p:txBody>
      </p:sp>
      <p:sp>
        <p:nvSpPr>
          <p:cNvPr id="44039" name="Oval 7">
            <a:extLst>
              <a:ext uri="{FF2B5EF4-FFF2-40B4-BE49-F238E27FC236}">
                <a16:creationId xmlns:a16="http://schemas.microsoft.com/office/drawing/2014/main" id="{167EB6B5-3032-8F48-8ED7-4CA470663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1689100"/>
            <a:ext cx="1854200" cy="4076700"/>
          </a:xfrm>
          <a:prstGeom prst="ellipse">
            <a:avLst/>
          </a:prstGeom>
          <a:solidFill>
            <a:srgbClr val="E8001E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8001E"/>
            </a:extrusionClr>
            <a:contourClr>
              <a:srgbClr val="E8001E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Fazit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44040" name="Rectangle 8">
            <a:extLst>
              <a:ext uri="{FF2B5EF4-FFF2-40B4-BE49-F238E27FC236}">
                <a16:creationId xmlns:a16="http://schemas.microsoft.com/office/drawing/2014/main" id="{221844BF-565C-7C45-A6DA-39D3540E4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171700"/>
            <a:ext cx="6200775" cy="1219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75000"/>
              </a:lnSpc>
            </a:pPr>
            <a:r>
              <a:rPr lang="de-DE" altLang="de-DE" sz="2000" b="1">
                <a:latin typeface="Arial" panose="020B0604020202020204" pitchFamily="34" charset="0"/>
              </a:rPr>
              <a:t>Änderung der Rechtsform führt nicht</a:t>
            </a:r>
          </a:p>
          <a:p>
            <a:pPr algn="ctr">
              <a:lnSpc>
                <a:spcPct val="75000"/>
              </a:lnSpc>
            </a:pPr>
            <a:r>
              <a:rPr lang="de-DE" altLang="de-DE" sz="2000" b="1">
                <a:latin typeface="Arial" panose="020B0604020202020204" pitchFamily="34" charset="0"/>
              </a:rPr>
              <a:t>automatisch zu neuen Freiheiten i.S.</a:t>
            </a:r>
          </a:p>
          <a:p>
            <a:pPr algn="ctr">
              <a:lnSpc>
                <a:spcPct val="75000"/>
              </a:lnSpc>
            </a:pPr>
            <a:r>
              <a:rPr lang="de-DE" altLang="de-DE" sz="2000" b="1">
                <a:latin typeface="Arial" panose="020B0604020202020204" pitchFamily="34" charset="0"/>
              </a:rPr>
              <a:t>der Organisationsautonomie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4E51B53C-6208-BE45-B1B0-A6C9522CF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102100"/>
            <a:ext cx="6200775" cy="11049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75000"/>
              </a:lnSpc>
            </a:pPr>
            <a:r>
              <a:rPr lang="de-DE" altLang="de-DE" sz="2000" b="1">
                <a:latin typeface="Arial" panose="020B0604020202020204" pitchFamily="34" charset="0"/>
              </a:rPr>
              <a:t>Flexibilisierung hochschulrechtlicher</a:t>
            </a:r>
          </a:p>
          <a:p>
            <a:pPr algn="ctr">
              <a:lnSpc>
                <a:spcPct val="75000"/>
              </a:lnSpc>
            </a:pPr>
            <a:r>
              <a:rPr lang="de-DE" altLang="de-DE" sz="2000" b="1">
                <a:latin typeface="Arial" panose="020B0604020202020204" pitchFamily="34" charset="0"/>
              </a:rPr>
              <a:t>Vorschriften und Regelungen wichtiger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9" grpId="0" animBg="1" autoUpdateAnimBg="0"/>
      <p:bldP spid="44040" grpId="0" animBg="1" autoUpdateAnimBg="0"/>
      <p:bldP spid="44041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5E023932-4497-8548-B8E7-ECD911F302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AA5193-9D80-2E4E-86D1-81C34CEB02FC}" type="slidenum">
              <a:rPr lang="en-US" altLang="de-DE"/>
              <a:pPr/>
              <a:t>25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80898" name="Text Box 2">
            <a:extLst>
              <a:ext uri="{FF2B5EF4-FFF2-40B4-BE49-F238E27FC236}">
                <a16:creationId xmlns:a16="http://schemas.microsoft.com/office/drawing/2014/main" id="{F0F31EC3-5E39-9A4F-943C-CCB1FE54C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38E10A77-0321-954E-B0AF-CFD7E1412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676400"/>
            <a:ext cx="67818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4400" b="1">
                <a:latin typeface="Arial" panose="020B0604020202020204" pitchFamily="34" charset="0"/>
              </a:rPr>
              <a:t>Organisationsautonomie</a:t>
            </a:r>
            <a:endParaRPr lang="de-DE" altLang="de-DE" sz="3000"/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8CF18AFD-7AFD-064F-8BBA-688ACED6D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05100"/>
            <a:ext cx="67818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Entstaatlichung</a:t>
            </a:r>
          </a:p>
        </p:txBody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E9A45F2B-7A2B-4641-8F2C-308C76350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3733800"/>
            <a:ext cx="67818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der Hochschulen</a:t>
            </a:r>
          </a:p>
        </p:txBody>
      </p:sp>
      <p:sp>
        <p:nvSpPr>
          <p:cNvPr id="80902" name="Rectangle 6">
            <a:extLst>
              <a:ext uri="{FF2B5EF4-FFF2-40B4-BE49-F238E27FC236}">
                <a16:creationId xmlns:a16="http://schemas.microsoft.com/office/drawing/2014/main" id="{C9994CBF-944F-B84B-A2B1-51D3E2B7A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402263"/>
            <a:ext cx="6781800" cy="79216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Detlef Müller-Böling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B01EA64F-73A4-F743-862F-9C2600821E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A02823-B1F0-404F-B634-9FE8A4B8E113}" type="slidenum">
              <a:rPr lang="en-US" altLang="de-DE"/>
              <a:pPr/>
              <a:t>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D32A18E4-C580-3D46-9620-BD25807EA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A56DB3C7-A67E-0441-858B-87CBCD7F7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6664325" cy="685800"/>
          </a:xfrm>
        </p:spPr>
        <p:txBody>
          <a:bodyPr/>
          <a:lstStyle/>
          <a:p>
            <a:r>
              <a:rPr lang="de-DE" altLang="de-DE" b="1"/>
              <a:t>Gründe für Entstaatlichung 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994CA0D2-8D75-FA4A-A82A-D8EA9DCB3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1739900"/>
            <a:ext cx="6362700" cy="711200"/>
          </a:xfrm>
          <a:prstGeom prst="rect">
            <a:avLst/>
          </a:prstGeom>
          <a:solidFill>
            <a:srgbClr val="E8001E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8001E"/>
            </a:extrusionClr>
            <a:contourClr>
              <a:srgbClr val="E8001E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E8001E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Institutionelle Autonomie =  Bedingung für...</a:t>
            </a:r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4D86DD71-C6FE-D74F-B555-9EBAAF867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2730500"/>
            <a:ext cx="6362700" cy="622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... bessere wissenschaftl. Leistungsfähigkeit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341C95AE-578F-524A-BEDF-544F0C35E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3517900"/>
            <a:ext cx="6362700" cy="622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... aufgrund verbesserter Wettbewerbsfähigkeit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1418AA74-204D-A24F-BF17-0EC26384C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4318000"/>
            <a:ext cx="6362700" cy="622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... Profilbildung als Medium der Wettbewerbsf.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13323" name="Rectangle 11">
            <a:extLst>
              <a:ext uri="{FF2B5EF4-FFF2-40B4-BE49-F238E27FC236}">
                <a16:creationId xmlns:a16="http://schemas.microsoft.com/office/drawing/2014/main" id="{0944B4C8-8A8A-6846-86E1-CF40806DF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372100"/>
            <a:ext cx="7315200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CC33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Flexibilität, individuelle Optionen, Vielfalt</a:t>
            </a:r>
          </a:p>
        </p:txBody>
      </p:sp>
      <p:sp>
        <p:nvSpPr>
          <p:cNvPr id="13324" name="Oval 12">
            <a:extLst>
              <a:ext uri="{FF2B5EF4-FFF2-40B4-BE49-F238E27FC236}">
                <a16:creationId xmlns:a16="http://schemas.microsoft.com/office/drawing/2014/main" id="{6F4B2EFF-560F-564D-88D6-7E1BCC3EF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739900"/>
            <a:ext cx="1739900" cy="711200"/>
          </a:xfrm>
          <a:prstGeom prst="ellipse">
            <a:avLst/>
          </a:prstGeom>
          <a:solidFill>
            <a:srgbClr val="E8001E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8001E"/>
            </a:extrusionClr>
            <a:contourClr>
              <a:srgbClr val="E8001E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Extern</a:t>
            </a:r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animBg="1" autoUpdateAnimBg="0"/>
      <p:bldP spid="13320" grpId="0" animBg="1" autoUpdateAnimBg="0"/>
      <p:bldP spid="13321" grpId="0" animBg="1" autoUpdateAnimBg="0"/>
      <p:bldP spid="13322" grpId="0" animBg="1" autoUpdateAnimBg="0"/>
      <p:bldP spid="13323" grpId="0" animBg="1" autoUpdateAnimBg="0"/>
      <p:bldP spid="1332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56E1B77A-6468-EA49-B2B9-68115798C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09D26-87BE-8D45-9623-68461AC038BC}" type="slidenum">
              <a:rPr lang="en-US" altLang="de-DE"/>
              <a:pPr/>
              <a:t>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8074ADB1-E648-D640-B4B3-4996B1DAB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5B7ACDCD-2E5A-4246-8F36-4E7BC07197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664325" cy="685800"/>
          </a:xfrm>
        </p:spPr>
        <p:txBody>
          <a:bodyPr/>
          <a:lstStyle/>
          <a:p>
            <a:r>
              <a:rPr lang="de-DE" altLang="de-DE" b="1"/>
              <a:t>Gründe für Entstaatlichung </a:t>
            </a:r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0ECF3F39-4EF8-3C4C-84D4-9B3589B38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1739900"/>
            <a:ext cx="6172200" cy="711200"/>
          </a:xfrm>
          <a:prstGeom prst="rect">
            <a:avLst/>
          </a:prstGeom>
          <a:solidFill>
            <a:srgbClr val="E8001E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8001E"/>
            </a:extrusionClr>
            <a:contourClr>
              <a:srgbClr val="E8001E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E8001E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korporative Autonomie =  Bedingung</a:t>
            </a:r>
            <a:r>
              <a:rPr lang="de-DE" altLang="de-DE" sz="2800" b="1">
                <a:latin typeface="Arial" panose="020B0604020202020204" pitchFamily="34" charset="0"/>
              </a:rPr>
              <a:t> </a:t>
            </a:r>
            <a:r>
              <a:rPr lang="de-DE" altLang="de-DE" sz="2200" b="1">
                <a:latin typeface="Arial" panose="020B0604020202020204" pitchFamily="34" charset="0"/>
              </a:rPr>
              <a:t>für...</a:t>
            </a:r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F780493F-5168-B64F-B781-8A759D2B8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2730500"/>
            <a:ext cx="6172200" cy="622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... Entscheidungsfähigkeit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1911EA3E-9109-264F-9B85-11B9D43F1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3517900"/>
            <a:ext cx="6172200" cy="622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... Identifikation der Angehörigen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3D67C414-6FDF-B344-8326-10D95B5EF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4318000"/>
            <a:ext cx="6172200" cy="622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 b="1">
                <a:latin typeface="Arial" panose="020B0604020202020204" pitchFamily="34" charset="0"/>
              </a:rPr>
              <a:t>... Mobilisierung privaten Kapitals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15371" name="Oval 11">
            <a:extLst>
              <a:ext uri="{FF2B5EF4-FFF2-40B4-BE49-F238E27FC236}">
                <a16:creationId xmlns:a16="http://schemas.microsoft.com/office/drawing/2014/main" id="{D4F4FD9A-F67C-2743-9FBA-BAAEF81C3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739900"/>
            <a:ext cx="1739900" cy="711200"/>
          </a:xfrm>
          <a:prstGeom prst="ellipse">
            <a:avLst/>
          </a:prstGeom>
          <a:solidFill>
            <a:srgbClr val="E8001E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8001E"/>
            </a:extrusionClr>
            <a:contourClr>
              <a:srgbClr val="E8001E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Intern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 autoUpdateAnimBg="0"/>
      <p:bldP spid="15368" grpId="0" animBg="1" autoUpdateAnimBg="0"/>
      <p:bldP spid="15369" grpId="0" animBg="1" autoUpdateAnimBg="0"/>
      <p:bldP spid="15370" grpId="0" animBg="1" autoUpdateAnimBg="0"/>
      <p:bldP spid="1537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ED16744A-41FC-9444-944E-B81FFA289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964C8-E2E2-3647-8826-9022D0A39727}" type="slidenum">
              <a:rPr lang="en-US" altLang="de-DE"/>
              <a:pPr/>
              <a:t>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8851" name="Text Box 3">
            <a:extLst>
              <a:ext uri="{FF2B5EF4-FFF2-40B4-BE49-F238E27FC236}">
                <a16:creationId xmlns:a16="http://schemas.microsoft.com/office/drawing/2014/main" id="{8AE12F59-4B19-C947-BDEF-139F602DD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6581E7F1-D505-A148-90C4-83BC0D9C45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1975" y="274638"/>
            <a:ext cx="6664325" cy="685800"/>
          </a:xfrm>
        </p:spPr>
        <p:txBody>
          <a:bodyPr/>
          <a:lstStyle/>
          <a:p>
            <a:r>
              <a:rPr lang="de-DE" altLang="de-DE" b="1">
                <a:solidFill>
                  <a:srgbClr val="000000"/>
                </a:solidFill>
              </a:rPr>
              <a:t>Governance-Modelle</a:t>
            </a:r>
          </a:p>
        </p:txBody>
      </p:sp>
      <p:sp>
        <p:nvSpPr>
          <p:cNvPr id="78855" name="AutoShape 7">
            <a:extLst>
              <a:ext uri="{FF2B5EF4-FFF2-40B4-BE49-F238E27FC236}">
                <a16:creationId xmlns:a16="http://schemas.microsoft.com/office/drawing/2014/main" id="{19375074-A82C-E44B-BB8D-7176EC3A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6800" y="2133600"/>
            <a:ext cx="4460875" cy="3302000"/>
          </a:xfrm>
          <a:prstGeom prst="triangle">
            <a:avLst>
              <a:gd name="adj" fmla="val 50000"/>
            </a:avLst>
          </a:prstGeom>
          <a:solidFill>
            <a:srgbClr val="E8001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56" name="Text Box 8">
            <a:extLst>
              <a:ext uri="{FF2B5EF4-FFF2-40B4-BE49-F238E27FC236}">
                <a16:creationId xmlns:a16="http://schemas.microsoft.com/office/drawing/2014/main" id="{BF3685F1-E0D1-2E43-B8C7-3929AAF0E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138" y="1371600"/>
            <a:ext cx="1198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latin typeface="Arial" panose="020B0604020202020204" pitchFamily="34" charset="0"/>
              </a:rPr>
              <a:t>Staat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78857" name="Text Box 9">
            <a:extLst>
              <a:ext uri="{FF2B5EF4-FFF2-40B4-BE49-F238E27FC236}">
                <a16:creationId xmlns:a16="http://schemas.microsoft.com/office/drawing/2014/main" id="{CEAC9A02-1AE5-5F4D-86BD-361876267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10200"/>
            <a:ext cx="268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latin typeface="Arial" panose="020B0604020202020204" pitchFamily="34" charset="0"/>
              </a:rPr>
              <a:t>Körperschaft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78858" name="Text Box 10">
            <a:extLst>
              <a:ext uri="{FF2B5EF4-FFF2-40B4-BE49-F238E27FC236}">
                <a16:creationId xmlns:a16="http://schemas.microsoft.com/office/drawing/2014/main" id="{C8EA6A19-8CD9-744C-BE13-13FACA740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334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latin typeface="Arial" panose="020B0604020202020204" pitchFamily="34" charset="0"/>
              </a:rPr>
              <a:t>Markt</a:t>
            </a:r>
            <a:endParaRPr lang="de-DE" altLang="de-DE" sz="3600" b="1">
              <a:latin typeface="Arial" panose="020B0604020202020204" pitchFamily="34" charset="0"/>
            </a:endParaRPr>
          </a:p>
        </p:txBody>
      </p:sp>
      <p:sp>
        <p:nvSpPr>
          <p:cNvPr id="78862" name="AutoShape 14">
            <a:extLst>
              <a:ext uri="{FF2B5EF4-FFF2-40B4-BE49-F238E27FC236}">
                <a16:creationId xmlns:a16="http://schemas.microsoft.com/office/drawing/2014/main" id="{A8D0E298-AA72-654B-BB8A-EBB6D4F91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971800"/>
            <a:ext cx="381000" cy="304800"/>
          </a:xfrm>
          <a:prstGeom prst="star5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63" name="AutoShape 15">
            <a:extLst>
              <a:ext uri="{FF2B5EF4-FFF2-40B4-BE49-F238E27FC236}">
                <a16:creationId xmlns:a16="http://schemas.microsoft.com/office/drawing/2014/main" id="{BC9B5C7D-314A-5548-A2F0-0A49C3C48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5814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8864" name="AutoShape 16">
            <a:extLst>
              <a:ext uri="{FF2B5EF4-FFF2-40B4-BE49-F238E27FC236}">
                <a16:creationId xmlns:a16="http://schemas.microsoft.com/office/drawing/2014/main" id="{3FBA6990-1675-AC4A-82AC-81A5FA19E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00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 autoUpdateAnimBg="0"/>
      <p:bldP spid="78857" grpId="0" autoUpdateAnimBg="0"/>
      <p:bldP spid="7885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7AF6FBD6-45D3-E041-8077-B8237EEB18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78A81E-BD2E-4245-804A-70559D5A3747}" type="slidenum">
              <a:rPr lang="en-US" altLang="de-DE"/>
              <a:pPr/>
              <a:t>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EA381EC7-9541-884F-9A3B-E06E38DED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E8AFE4D5-D290-9F43-840C-9DD3EFA8F0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274638"/>
            <a:ext cx="6867525" cy="685800"/>
          </a:xfrm>
        </p:spPr>
        <p:txBody>
          <a:bodyPr/>
          <a:lstStyle/>
          <a:p>
            <a:r>
              <a:rPr lang="de-DE" altLang="de-DE" b="1"/>
              <a:t>Neue Ansätze</a:t>
            </a: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9D210565-B6F1-7044-A9AB-6B03949C7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1622425"/>
            <a:ext cx="7988300" cy="6175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New Public Management</a:t>
            </a:r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8F6FE8C7-193E-0746-BB99-63B411399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4094163"/>
            <a:ext cx="7988300" cy="6175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 b="1">
                <a:latin typeface="Arial" panose="020B0604020202020204" pitchFamily="34" charset="0"/>
              </a:rPr>
              <a:t>Wettbewerb und Differenzierung</a:t>
            </a:r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BCC6FB82-14D3-934B-9736-F87E2177F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525" y="2451100"/>
            <a:ext cx="4889500" cy="1384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CC33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Bereitstellung öffentlicher</a:t>
            </a:r>
          </a:p>
          <a:p>
            <a:r>
              <a:rPr lang="de-DE" altLang="de-DE" b="1">
                <a:latin typeface="Arial" panose="020B0604020202020204" pitchFamily="34" charset="0"/>
              </a:rPr>
              <a:t>Güter muss nicht durch Staat</a:t>
            </a:r>
          </a:p>
          <a:p>
            <a:r>
              <a:rPr lang="de-DE" altLang="de-DE" b="1">
                <a:latin typeface="Arial" panose="020B0604020202020204" pitchFamily="34" charset="0"/>
              </a:rPr>
              <a:t>selbst erfolgen</a:t>
            </a:r>
            <a:r>
              <a:rPr lang="de-DE" altLang="de-DE" sz="30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058DCE31-76DC-534A-B542-EC5A9EA47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525" y="4953000"/>
            <a:ext cx="4889500" cy="1384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CC33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b="1">
                <a:latin typeface="Arial" panose="020B0604020202020204" pitchFamily="34" charset="0"/>
              </a:rPr>
              <a:t>Sicherung der Leistungs-</a:t>
            </a:r>
          </a:p>
          <a:p>
            <a:r>
              <a:rPr lang="de-DE" altLang="de-DE" b="1">
                <a:latin typeface="Arial" panose="020B0604020202020204" pitchFamily="34" charset="0"/>
              </a:rPr>
              <a:t>fähigkeit lässt andere Rechts- </a:t>
            </a:r>
          </a:p>
          <a:p>
            <a:r>
              <a:rPr lang="de-DE" altLang="de-DE" b="1">
                <a:latin typeface="Arial" panose="020B0604020202020204" pitchFamily="34" charset="0"/>
              </a:rPr>
              <a:t>formen sinnvoll erscheinen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 autoUpdateAnimBg="0"/>
      <p:bldP spid="9224" grpId="0" animBg="1" autoUpdateAnimBg="0"/>
      <p:bldP spid="9225" grpId="0" animBg="1" autoUpdateAnimBg="0"/>
      <p:bldP spid="922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A2604356-D100-E940-8645-7392D788F8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BFE70D-12BD-9C4C-A013-B24049C05E36}" type="slidenum">
              <a:rPr lang="en-US" altLang="de-DE"/>
              <a:pPr/>
              <a:t>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AF75BE6D-EEDF-C845-BDED-105E284EC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A093FF43-A43E-0148-A104-785B5072C3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1975" y="274638"/>
            <a:ext cx="6664325" cy="685800"/>
          </a:xfrm>
        </p:spPr>
        <p:txBody>
          <a:bodyPr/>
          <a:lstStyle/>
          <a:p>
            <a:r>
              <a:rPr lang="de-DE" altLang="de-DE" b="1"/>
              <a:t>Autonomie</a:t>
            </a:r>
            <a:endParaRPr lang="de-DE" altLang="de-DE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D4BE191E-FDC6-4847-8788-3CB432CFF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676400"/>
            <a:ext cx="6502400" cy="622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Organisationsautonomie</a:t>
            </a:r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CD6FEC23-B2A4-B44C-AD0A-1FEDB6C06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200" y="3581400"/>
            <a:ext cx="6502400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  <a:contourClr>
              <a:srgbClr val="FFFF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Personalautonomie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664B315E-8153-A34A-ADA9-D547C5076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200" y="2628900"/>
            <a:ext cx="6502400" cy="622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Finanzautonomie</a:t>
            </a:r>
          </a:p>
        </p:txBody>
      </p:sp>
      <p:sp>
        <p:nvSpPr>
          <p:cNvPr id="50183" name="Oval 7">
            <a:extLst>
              <a:ext uri="{FF2B5EF4-FFF2-40B4-BE49-F238E27FC236}">
                <a16:creationId xmlns:a16="http://schemas.microsoft.com/office/drawing/2014/main" id="{360F7946-FF07-9140-949F-DBCD6FFE9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4724400"/>
            <a:ext cx="7366000" cy="1206500"/>
          </a:xfrm>
          <a:prstGeom prst="ellipse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CC33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Vollrechtsfähigkeit</a:t>
            </a:r>
          </a:p>
        </p:txBody>
      </p:sp>
      <p:sp>
        <p:nvSpPr>
          <p:cNvPr id="50184" name="Oval 8">
            <a:extLst>
              <a:ext uri="{FF2B5EF4-FFF2-40B4-BE49-F238E27FC236}">
                <a16:creationId xmlns:a16="http://schemas.microsoft.com/office/drawing/2014/main" id="{D560A025-FE7C-1246-BAC2-201D6F68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715000"/>
            <a:ext cx="3733800" cy="838200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Rechtsform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nimBg="1" autoUpdateAnimBg="0"/>
      <p:bldP spid="50181" grpId="0" animBg="1" autoUpdateAnimBg="0"/>
      <p:bldP spid="50182" grpId="0" animBg="1" autoUpdateAnimBg="0"/>
      <p:bldP spid="50183" grpId="0" animBg="1" autoUpdateAnimBg="0"/>
      <p:bldP spid="5018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1BFEFB5A-4FBD-EB4F-A627-F4D8396B7A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611D57-2F4F-9343-AE16-7B69679AE538}" type="slidenum">
              <a:rPr lang="en-US" altLang="de-DE"/>
              <a:pPr/>
              <a:t>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F2A3AFA4-2AE9-184A-8515-02486FADD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9463" name="Oval 7">
            <a:extLst>
              <a:ext uri="{FF2B5EF4-FFF2-40B4-BE49-F238E27FC236}">
                <a16:creationId xmlns:a16="http://schemas.microsoft.com/office/drawing/2014/main" id="{BD7200AE-9104-EC41-BE51-B2738D728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 interne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Gestaltungs-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freiheit</a:t>
            </a:r>
          </a:p>
        </p:txBody>
      </p:sp>
      <p:sp>
        <p:nvSpPr>
          <p:cNvPr id="19469" name="Rectangle 13">
            <a:extLst>
              <a:ext uri="{FF2B5EF4-FFF2-40B4-BE49-F238E27FC236}">
                <a16:creationId xmlns:a16="http://schemas.microsoft.com/office/drawing/2014/main" id="{F26E40C2-55F6-4545-BA39-DB050E06A7C2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228600" y="228600"/>
            <a:ext cx="7010400" cy="762000"/>
          </a:xfrm>
          <a:solidFill>
            <a:schemeClr val="accent2"/>
          </a:solidFill>
          <a:ln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>
                <a:noFil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pPr algn="ctr"/>
            <a:r>
              <a:rPr lang="de-DE" altLang="de-DE" sz="4400" b="1"/>
              <a:t>Organisationsautonomie</a:t>
            </a:r>
          </a:p>
        </p:txBody>
      </p:sp>
      <p:sp>
        <p:nvSpPr>
          <p:cNvPr id="19470" name="Oval 14">
            <a:extLst>
              <a:ext uri="{FF2B5EF4-FFF2-40B4-BE49-F238E27FC236}">
                <a16:creationId xmlns:a16="http://schemas.microsoft.com/office/drawing/2014/main" id="{E9762C6B-1956-7648-824B-2FF5B2FD6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4478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Trennung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Leitung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Aufsicht</a:t>
            </a:r>
          </a:p>
        </p:txBody>
      </p:sp>
      <p:sp>
        <p:nvSpPr>
          <p:cNvPr id="19472" name="Oval 16">
            <a:extLst>
              <a:ext uri="{FF2B5EF4-FFF2-40B4-BE49-F238E27FC236}">
                <a16:creationId xmlns:a16="http://schemas.microsoft.com/office/drawing/2014/main" id="{70F455C9-5991-2148-8168-5C4D589D4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4478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doppelte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Legiti-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mation</a:t>
            </a:r>
          </a:p>
        </p:txBody>
      </p:sp>
      <p:sp>
        <p:nvSpPr>
          <p:cNvPr id="19473" name="Oval 17">
            <a:extLst>
              <a:ext uri="{FF2B5EF4-FFF2-40B4-BE49-F238E27FC236}">
                <a16:creationId xmlns:a16="http://schemas.microsoft.com/office/drawing/2014/main" id="{586A3E13-FC08-EB4D-9E3A-3CFFD6849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2672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Ziel-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vereinbarung</a:t>
            </a:r>
          </a:p>
          <a:p>
            <a:pPr algn="ctr"/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19474" name="Oval 18">
            <a:extLst>
              <a:ext uri="{FF2B5EF4-FFF2-40B4-BE49-F238E27FC236}">
                <a16:creationId xmlns:a16="http://schemas.microsoft.com/office/drawing/2014/main" id="{41B694C1-E251-F74A-B198-C042729E9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1910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Professio-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nalisierung</a:t>
            </a:r>
          </a:p>
        </p:txBody>
      </p:sp>
      <p:sp>
        <p:nvSpPr>
          <p:cNvPr id="19475" name="Oval 19">
            <a:extLst>
              <a:ext uri="{FF2B5EF4-FFF2-40B4-BE49-F238E27FC236}">
                <a16:creationId xmlns:a16="http://schemas.microsoft.com/office/drawing/2014/main" id="{3B240B7A-47CC-394B-AA85-13B52690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1148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Partizipation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 autoUpdateAnimBg="0"/>
      <p:bldP spid="19469" grpId="0" animBg="1" autoUpdateAnimBg="0"/>
      <p:bldP spid="19470" grpId="0" animBg="1" autoUpdateAnimBg="0"/>
      <p:bldP spid="19472" grpId="0" animBg="1" autoUpdateAnimBg="0"/>
      <p:bldP spid="19473" grpId="0" animBg="1" autoUpdateAnimBg="0"/>
      <p:bldP spid="19474" grpId="0" animBg="1" autoUpdateAnimBg="0"/>
      <p:bldP spid="1947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E7114687-64B0-E24A-8DD7-3A1AF36E1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D41135-2B06-5E45-8BC1-E5133FECF0D9}" type="slidenum">
              <a:rPr lang="en-US" altLang="de-DE"/>
              <a:pPr/>
              <a:t>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42C57418-18A7-3A49-9B1D-6CE91A263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1514" name="Oval 10">
            <a:extLst>
              <a:ext uri="{FF2B5EF4-FFF2-40B4-BE49-F238E27FC236}">
                <a16:creationId xmlns:a16="http://schemas.microsoft.com/office/drawing/2014/main" id="{3CF062C0-A2A9-9F43-93BB-11B346A45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interne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Gestaltungs-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freiheit</a:t>
            </a:r>
          </a:p>
        </p:txBody>
      </p:sp>
      <p:sp>
        <p:nvSpPr>
          <p:cNvPr id="21516" name="AutoShape 12">
            <a:extLst>
              <a:ext uri="{FF2B5EF4-FFF2-40B4-BE49-F238E27FC236}">
                <a16:creationId xmlns:a16="http://schemas.microsoft.com/office/drawing/2014/main" id="{A0C8754F-4B1E-E24C-AE78-37488F86C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4478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Untergliederung</a:t>
            </a:r>
          </a:p>
        </p:txBody>
      </p:sp>
      <p:sp>
        <p:nvSpPr>
          <p:cNvPr id="21517" name="AutoShape 13">
            <a:extLst>
              <a:ext uri="{FF2B5EF4-FFF2-40B4-BE49-F238E27FC236}">
                <a16:creationId xmlns:a16="http://schemas.microsoft.com/office/drawing/2014/main" id="{98D74FFD-C80C-B14F-8CD0-C5992D670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0480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Kommissionen</a:t>
            </a:r>
          </a:p>
        </p:txBody>
      </p:sp>
      <p:sp>
        <p:nvSpPr>
          <p:cNvPr id="21518" name="AutoShape 14">
            <a:extLst>
              <a:ext uri="{FF2B5EF4-FFF2-40B4-BE49-F238E27FC236}">
                <a16:creationId xmlns:a16="http://schemas.microsoft.com/office/drawing/2014/main" id="{C76B2992-ACCF-4341-8F32-434B2CC32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648200"/>
            <a:ext cx="3124200" cy="13716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Präsidium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4" grpId="0" animBg="1" autoUpdateAnimBg="0"/>
      <p:bldP spid="21516" grpId="0" animBg="1" autoUpdateAnimBg="0"/>
      <p:bldP spid="21517" grpId="0" animBg="1" autoUpdateAnimBg="0"/>
      <p:bldP spid="21518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355</Words>
  <Application>Microsoft Macintosh PowerPoint</Application>
  <PresentationFormat>Bildschirmpräsentation (4:3)</PresentationFormat>
  <Paragraphs>218</Paragraphs>
  <Slides>25</Slides>
  <Notes>25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1" baseType="lpstr">
      <vt:lpstr>Times New Roman</vt:lpstr>
      <vt:lpstr>Arial</vt:lpstr>
      <vt:lpstr>Webdings</vt:lpstr>
      <vt:lpstr>Symbol</vt:lpstr>
      <vt:lpstr>Leere Präsentation</vt:lpstr>
      <vt:lpstr>Microsoft Clip Gallery</vt:lpstr>
      <vt:lpstr>PowerPoint-Präsentation</vt:lpstr>
      <vt:lpstr>PowerPoint-Präsentation</vt:lpstr>
      <vt:lpstr>Gründe für Entstaatlichung </vt:lpstr>
      <vt:lpstr>Gründe für Entstaatlichung </vt:lpstr>
      <vt:lpstr>Governance-Modelle</vt:lpstr>
      <vt:lpstr>Neue Ansätze</vt:lpstr>
      <vt:lpstr>Autonomie</vt:lpstr>
      <vt:lpstr>Organisationsautonomie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Finanzautonomie</vt:lpstr>
      <vt:lpstr>PowerPoint-Präsentation</vt:lpstr>
      <vt:lpstr>PowerPoint-Präsentation</vt:lpstr>
      <vt:lpstr>PowerPoint-Präsentation</vt:lpstr>
      <vt:lpstr>PowerPoint-Präsentation</vt:lpstr>
      <vt:lpstr>Personalautonomie</vt:lpstr>
      <vt:lpstr>PowerPoint-Präsentation</vt:lpstr>
      <vt:lpstr>PowerPoint-Präsentation</vt:lpstr>
      <vt:lpstr>Staat und Stiftung</vt:lpstr>
      <vt:lpstr>Stiftung öff. Rechts als Hochschulträger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20</cp:revision>
  <dcterms:created xsi:type="dcterms:W3CDTF">2001-03-08T15:06:45Z</dcterms:created>
  <dcterms:modified xsi:type="dcterms:W3CDTF">2022-02-22T11:29:05Z</dcterms:modified>
</cp:coreProperties>
</file>