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322" r:id="rId3"/>
    <p:sldId id="333" r:id="rId4"/>
    <p:sldId id="325" r:id="rId5"/>
    <p:sldId id="326" r:id="rId6"/>
    <p:sldId id="328" r:id="rId7"/>
    <p:sldId id="329" r:id="rId8"/>
    <p:sldId id="330" r:id="rId9"/>
    <p:sldId id="327" r:id="rId10"/>
    <p:sldId id="332" r:id="rId11"/>
    <p:sldId id="331" r:id="rId12"/>
    <p:sldId id="302" r:id="rId13"/>
    <p:sldId id="304" r:id="rId14"/>
    <p:sldId id="305" r:id="rId15"/>
    <p:sldId id="307" r:id="rId16"/>
    <p:sldId id="308" r:id="rId17"/>
    <p:sldId id="310" r:id="rId18"/>
    <p:sldId id="33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C9A52D8-F4A0-D34C-B563-693B1CD3FE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37AF91B-64A3-DA43-99CE-7623AB6F11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12CDE34-871D-0647-8C0D-9A7BCE6F1E6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0A0B22D-C4E7-8A4C-86BF-F816407280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E7049E2-777D-4147-87C5-F7B402ADB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50711B5-47C4-724B-9842-34F41D16E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CCB9B5-9730-2F41-9486-281BBABA1766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AA7A4B-199C-614A-AEF1-95C0D84915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89258-DE42-3845-A04E-F13C1D95F8C7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6387228-03DE-DE40-8B7F-31D88D6A95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55E18FF-45FF-5F4F-8031-6F0A2A7ED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242324-3F7C-A646-B5BA-44D21E137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7ADB6-337A-6A4E-90A8-416B2B6CC2FF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65890" name="Rectangle 1026">
            <a:extLst>
              <a:ext uri="{FF2B5EF4-FFF2-40B4-BE49-F238E27FC236}">
                <a16:creationId xmlns:a16="http://schemas.microsoft.com/office/drawing/2014/main" id="{351D5194-1808-FC47-A854-7D6DD59AE6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1027">
            <a:extLst>
              <a:ext uri="{FF2B5EF4-FFF2-40B4-BE49-F238E27FC236}">
                <a16:creationId xmlns:a16="http://schemas.microsoft.com/office/drawing/2014/main" id="{2BC13880-8C4E-1447-9122-D61A94C6A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C2462E-6BA7-7C47-B44B-8DE491847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39DC7-3947-A444-B553-1D85B50B6B46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61794" name="Rectangle 1026">
            <a:extLst>
              <a:ext uri="{FF2B5EF4-FFF2-40B4-BE49-F238E27FC236}">
                <a16:creationId xmlns:a16="http://schemas.microsoft.com/office/drawing/2014/main" id="{7E3CCFB2-550C-884C-8829-084CD56A1B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1027">
            <a:extLst>
              <a:ext uri="{FF2B5EF4-FFF2-40B4-BE49-F238E27FC236}">
                <a16:creationId xmlns:a16="http://schemas.microsoft.com/office/drawing/2014/main" id="{8627DE24-BDAB-EA41-A654-66A327738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57DE7B-63BE-5B42-AA9C-3CD564F265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A29172-BE0C-1A44-BAB2-6DCF6C9F6102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877AEE71-328D-5F48-88B5-31D8D85743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9E0C6D5-D18A-A244-A17D-ECC32F7E6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33D1AC-FE78-A440-9165-641A64B8A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34FBD1-5244-8840-96BD-75574BD2F8FE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55C5883D-AA63-254B-8E94-F6E3882C85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9F17EB8D-EF54-7C4F-AE5A-964AEF822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0A13C0-E7D0-294D-8251-804B9638D9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A2F8E-4580-474D-B956-526B5697BB3B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11725BF9-8733-7F4C-BF51-B475B73A14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69C43B40-061C-BE45-9B88-7541413FBF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92D89F-6D86-D544-904B-4ADFD3F4A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04F0A-D200-AE45-A78E-8265CE6004B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71A81259-BF49-1146-AD8E-EC4484C6C0E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8D1BCEEE-488A-3347-8504-B9F4F175C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B8BEF6-C04A-BF40-9098-E2F8FABEDC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35A9D-4364-AE49-BA75-8F63D06833CE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BD1EBCE7-1B96-EC4D-BF37-FB08DE640A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B81F9AA8-DEC8-8B44-9585-1D85B644C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2FE9F3-1622-1149-85AB-A034F98F0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CF2535-25B2-2745-97F4-09D4FCDE0C62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A399A274-664C-5F46-A81B-B38F987DF1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14FC7899-4948-0846-9C1A-5BFC557E5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F72C2A-AE88-FB4A-9A93-E38D60088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776DD-6F12-184E-A2B8-88B5A71C7304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87548DC7-2B86-5548-B34E-261FA4141E8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3DEC0971-0889-194E-85F4-3091AE5C2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B66856-6D32-314C-ADB1-8535CDB4C1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988B1-A6BD-E54B-8C7F-7A34BF4CC0F6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0CCB160D-2A93-874B-A476-2DD7328734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943AA6F3-431C-BB4E-B95A-538C5633F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46E24D-9BBF-2749-8A54-596A0CDE65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5D1C5-E792-C640-B9FB-36F745334346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67938" name="Rectangle 1026">
            <a:extLst>
              <a:ext uri="{FF2B5EF4-FFF2-40B4-BE49-F238E27FC236}">
                <a16:creationId xmlns:a16="http://schemas.microsoft.com/office/drawing/2014/main" id="{94F35CD8-7D0C-DC40-BD16-36F6F57C74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1027">
            <a:extLst>
              <a:ext uri="{FF2B5EF4-FFF2-40B4-BE49-F238E27FC236}">
                <a16:creationId xmlns:a16="http://schemas.microsoft.com/office/drawing/2014/main" id="{38EEDAD9-7C4C-4749-BAAD-4558AA0A9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37D880-D543-6D4F-8976-25629FDB9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C67B58-19D9-F441-87F4-3DFBCD10DCEF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464EF060-703E-424F-BCFD-55A14BF0E8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236AC48-0C9A-4F42-82E7-29A7B9B3B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043DA1-868E-E64D-BB2B-D29BBF9FE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B7DCD-CE12-7245-B6EB-E296D466F69E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59099B39-E5DE-E544-9E22-136A4DACAF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2F7158B7-355E-B047-8610-DD70C34123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901636-9672-7844-B8B2-3125E560B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89CC3-7E73-3E41-818F-3B9F86E99454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3497C4D5-6F2A-8B44-A1B8-57232F7489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82AF6A97-F4E9-5741-9FD4-167F4AA2F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081944-24C3-8845-BD16-B5E69B853D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8CC328-3B89-6C48-916C-FD0D30B4B8AA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57698" name="Rectangle 1026">
            <a:extLst>
              <a:ext uri="{FF2B5EF4-FFF2-40B4-BE49-F238E27FC236}">
                <a16:creationId xmlns:a16="http://schemas.microsoft.com/office/drawing/2014/main" id="{7618B6A0-2F2C-E74D-8A8D-5B3822DFB2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1027">
            <a:extLst>
              <a:ext uri="{FF2B5EF4-FFF2-40B4-BE49-F238E27FC236}">
                <a16:creationId xmlns:a16="http://schemas.microsoft.com/office/drawing/2014/main" id="{FCE8A121-365B-C44B-BAA0-0C12D5490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5D41B8-947F-E448-94B7-698065E55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422D78-3CB1-E14C-B1BB-88D0B0A602C3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6A8FD353-9080-3648-A835-7A0DDAEDA9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6403508D-8743-A644-AEB8-E07BCEC74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3F8287-DAB7-CE4D-AE1A-778CB31855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1F047-97A7-8A4C-9A86-0990F9D80DF1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86AA1F0A-8FD6-3149-99A9-5B984D610E6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FFADB0BC-E59D-7D4E-AABC-621E8E239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6DF77-0234-034F-A66C-007B3255A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8ED7F9-1E7C-B64C-83EA-B9ADF949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A5EC38-773B-E741-A148-70206A01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ABE3B2-3112-314B-9029-62B69569EC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654BC7-4C12-044A-A0E3-28955A5366F4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6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B896F0-BABB-D14A-AA0B-F8DB0133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2A2F09-0C63-C44B-A4CA-688013CCB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BD460-19D4-2F45-B085-7BCB5BCB3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75B49B-1062-304B-B58E-BF4A61AE3E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0D7140-1EC8-0B4E-B186-99F3CE2D9E62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8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4DC638F-925A-FE4C-8B43-482C2DEBA1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FF0946-BB44-C34C-9A5C-A591132EF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A9EAE5-24B4-7942-811F-35C8BC3FF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B73BEF-B2EF-2245-A009-B7AA1CABC2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7B43CB-5C86-B042-9175-9A48B95DFEB3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168528-E7A5-1242-B735-96BC4D99E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04FDF5-CEEA-DF44-AD7C-E4B67E056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F065B2-E246-3446-9604-46D9BAF8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7FD3E6-3B7C-ED4F-8991-F29AA9B4FB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7D7BE3-B56C-524F-829F-49E21D7177F1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6AFD3-73BF-B744-B597-A47816BD1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A73374-35E2-CD42-83F3-EDABEEBF3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436EFA-1601-1F43-A2DA-2F411D92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CAC0CD6-2F49-9446-ACBA-E1A510418D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B78CDC-DA44-9C4A-A004-F9B1127BDCEF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35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9548A-DD5F-4B47-B4BA-3737BB6DC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38B65C-0C1B-5E41-B3B9-97692090C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748824-31E5-A049-A8A9-D76090E23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05BF88-63F0-1A47-8BF9-A330242DB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FBB59-D51A-444D-AA6D-42777BE499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5F9974-A49F-764D-ABE5-4709E9A5C8E6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58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A9D5-A1D4-E144-A686-7FC956E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E7BD9D-2B0D-2F45-A245-08F64FE93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0C26B2-846D-9B4E-853B-68D085E38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CC88F75-3990-764C-9E79-F38E17E64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2DB7AFB-F722-754C-8A6B-401C0424B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D212E66-414F-4A4E-83F2-9685454E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FE060944-F845-5C4A-97B9-9DC5BFCA3C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EB6D65-3762-8D40-95B3-4796B5F6D3E0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989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0D897-2584-1B46-AF7F-A0193DF58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D068298-870A-DC44-9034-23336F6C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B615611-57A3-1B42-86C2-BC758D005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FC2BB7-5F4A-0B47-8ACB-6ED8A1DDD135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5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BEA5DB5-4F75-4348-95D0-917616C7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6F636BD-ADA1-104A-8AB3-4AC11977E2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362DD-E118-B845-917D-A699644A9217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18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52798-5526-264F-9A9D-75C45DB2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4D2F5A-1FFD-3D4B-B92C-55C5BB647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A80237-1482-2342-AC4B-3B87CB5FA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A08C00-7BFD-9747-A89B-630A2503D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9ED2FD-C7D4-F245-A024-690938B60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596698-37B4-E24B-84F1-5ED262B382E0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4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53895-E8B6-1049-A3D8-4B36309D9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2A041A5-B72F-CA47-A89C-720C6FCF98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D63824-FEB2-1544-8EDC-94CFA2076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4F091E-7C29-5048-9F9A-84B89E63B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FF266F-71D3-5F47-9EDC-F2D895A562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110819-6A71-1B43-979C-02A6B1F01528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52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4B62AF30-5EC7-A44E-8EDB-446F6A82C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86871DA-D5E9-6E4D-8C3D-F9B41AF10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ACB301-290E-F548-80F2-CB9A24CA4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F6C3BD-9999-524C-9F74-A996934DAA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latin typeface="+mn-lt"/>
              </a:defRPr>
            </a:lvl1pPr>
          </a:lstStyle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45E8EF83-7E07-7E4E-90E4-A38C3267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639FD9-0378-1C45-8CC7-632DB2B425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+mn-lt"/>
              </a:defRPr>
            </a:lvl1pPr>
          </a:lstStyle>
          <a:p>
            <a:fld id="{D33F77DA-C04C-F646-A509-E58F94E8A75D}" type="slidenum">
              <a:rPr lang="en-US" altLang="de-DE"/>
              <a:pPr/>
              <a:t>‹Nr.›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30B09479-82FB-7245-BC45-038C3701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7F2DAAB2-DE44-FD45-AF63-E493F1E7E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453D166F-5BAC-2245-B843-36221CC6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B28F8D3E-E237-A140-953F-E4374FE48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85EFED-3A96-A44E-813E-93C6289BF234}" type="slidenum">
              <a:rPr lang="en-US" altLang="de-DE"/>
              <a:pPr/>
              <a:t>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6C4E4290-57DF-A04F-89E4-28208D255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9D19043-46C9-D348-8E75-034F1DC43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956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Bildungsfinanzierung</a:t>
            </a:r>
            <a:endParaRPr lang="de-DE" altLang="de-DE" sz="3000"/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1202815D-9E50-6741-B350-96A7166CE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6482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Detlef Müller-Böling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F28879CD-B4DA-8046-AE03-DEA41E90A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C429A9DC-7E82-7C47-A1EF-02215594B2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CF829-733B-6744-8335-F977EECAF26C}" type="slidenum">
              <a:rPr lang="en-US" altLang="de-DE"/>
              <a:pPr/>
              <a:t>10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64866" name="Text Box 2">
            <a:extLst>
              <a:ext uri="{FF2B5EF4-FFF2-40B4-BE49-F238E27FC236}">
                <a16:creationId xmlns:a16="http://schemas.microsoft.com/office/drawing/2014/main" id="{5F13973F-B0C7-194B-BB61-3F16166E9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64867" name="Text Box 3">
            <a:extLst>
              <a:ext uri="{FF2B5EF4-FFF2-40B4-BE49-F238E27FC236}">
                <a16:creationId xmlns:a16="http://schemas.microsoft.com/office/drawing/2014/main" id="{14CEB041-9F07-FA43-82BA-679B4E2EC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chemeClr val="hlink"/>
                </a:solidFill>
                <a:latin typeface="Arial" panose="020B0604020202020204" pitchFamily="34" charset="0"/>
              </a:rPr>
              <a:t>Ziele bei Reform 2</a:t>
            </a:r>
            <a:endParaRPr lang="de-DE" altLang="de-DE" sz="36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64868" name="Oval 4">
            <a:extLst>
              <a:ext uri="{FF2B5EF4-FFF2-40B4-BE49-F238E27FC236}">
                <a16:creationId xmlns:a16="http://schemas.microsoft.com/office/drawing/2014/main" id="{DBBA5D20-DEA6-984A-B1DA-6675C2817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 </a:t>
            </a:r>
            <a:r>
              <a:rPr lang="de-DE" altLang="de-DE" sz="2400" b="1">
                <a:latin typeface="Arial" panose="020B0604020202020204" pitchFamily="34" charset="0"/>
              </a:rPr>
              <a:t>Autonomie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&amp;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Stabilität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64869" name="Oval 5">
            <a:extLst>
              <a:ext uri="{FF2B5EF4-FFF2-40B4-BE49-F238E27FC236}">
                <a16:creationId xmlns:a16="http://schemas.microsoft.com/office/drawing/2014/main" id="{0F4BA1A6-D391-9E41-ACF2-7EE0DF78E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Wettbewerb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&amp; 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Leistungs-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anreize</a:t>
            </a:r>
            <a:endParaRPr lang="de-DE" altLang="de-DE" sz="2800" i="1">
              <a:latin typeface="Arial" panose="020B0604020202020204" pitchFamily="34" charset="0"/>
            </a:endParaRPr>
          </a:p>
        </p:txBody>
      </p:sp>
      <p:sp>
        <p:nvSpPr>
          <p:cNvPr id="164870" name="Oval 6">
            <a:extLst>
              <a:ext uri="{FF2B5EF4-FFF2-40B4-BE49-F238E27FC236}">
                <a16:creationId xmlns:a16="http://schemas.microsoft.com/office/drawing/2014/main" id="{B03AA9E1-02F0-7A46-8AF8-1F76B8B60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6002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Legitimation</a:t>
            </a:r>
          </a:p>
        </p:txBody>
      </p:sp>
      <p:sp>
        <p:nvSpPr>
          <p:cNvPr id="164871" name="Rectangle 7">
            <a:extLst>
              <a:ext uri="{FF2B5EF4-FFF2-40B4-BE49-F238E27FC236}">
                <a16:creationId xmlns:a16="http://schemas.microsoft.com/office/drawing/2014/main" id="{42621168-F839-0648-8F27-B2447A182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2590800" cy="18288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sz="2200" b="1">
                <a:latin typeface="Arial" panose="020B0604020202020204" pitchFamily="34" charset="0"/>
              </a:rPr>
              <a:t>Rahmensteuerung</a:t>
            </a:r>
          </a:p>
          <a:p>
            <a:endParaRPr lang="de-DE" altLang="de-DE" b="1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de-DE" altLang="de-DE" sz="2200" b="1">
                <a:latin typeface="Arial" panose="020B0604020202020204" pitchFamily="34" charset="0"/>
              </a:rPr>
              <a:t>Kalkulierbarkeit</a:t>
            </a:r>
          </a:p>
        </p:txBody>
      </p:sp>
      <p:sp>
        <p:nvSpPr>
          <p:cNvPr id="164872" name="Rectangle 8">
            <a:extLst>
              <a:ext uri="{FF2B5EF4-FFF2-40B4-BE49-F238E27FC236}">
                <a16:creationId xmlns:a16="http://schemas.microsoft.com/office/drawing/2014/main" id="{09728DB9-BACB-6344-B015-15AD12564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267200"/>
            <a:ext cx="2667000" cy="18288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Nachfrageorien-</a:t>
            </a:r>
          </a:p>
          <a:p>
            <a:r>
              <a:rPr lang="de-DE" altLang="de-DE" b="1">
                <a:latin typeface="Arial" panose="020B0604020202020204" pitchFamily="34" charset="0"/>
              </a:rPr>
              <a:t> tierung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Belohnung/Sanktion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Anreiz Optimierung</a:t>
            </a:r>
          </a:p>
          <a:p>
            <a:r>
              <a:rPr lang="de-DE" altLang="de-DE" b="1">
                <a:latin typeface="Arial" panose="020B0604020202020204" pitchFamily="34" charset="0"/>
              </a:rPr>
              <a:t> Angebot &amp; Qualität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Leistungsförderung</a:t>
            </a:r>
          </a:p>
        </p:txBody>
      </p:sp>
      <p:sp>
        <p:nvSpPr>
          <p:cNvPr id="164873" name="Rectangle 9">
            <a:extLst>
              <a:ext uri="{FF2B5EF4-FFF2-40B4-BE49-F238E27FC236}">
                <a16:creationId xmlns:a16="http://schemas.microsoft.com/office/drawing/2014/main" id="{6323D66B-707A-9541-BD9D-CB2197B04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267200"/>
            <a:ext cx="2514600" cy="18288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sz="2400" b="1">
                <a:latin typeface="Arial" panose="020B0604020202020204" pitchFamily="34" charset="0"/>
              </a:rPr>
              <a:t>Transparenz</a:t>
            </a:r>
            <a:r>
              <a:rPr lang="de-DE" altLang="de-DE" b="1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 animBg="1" autoUpdateAnimBg="0"/>
      <p:bldP spid="164869" grpId="0" animBg="1" autoUpdateAnimBg="0"/>
      <p:bldP spid="164870" grpId="0" animBg="1" autoUpdateAnimBg="0"/>
      <p:bldP spid="164871" grpId="0" animBg="1" autoUpdateAnimBg="0"/>
      <p:bldP spid="164872" grpId="0" animBg="1" autoUpdateAnimBg="0"/>
      <p:bldP spid="16487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B879E963-76F2-7845-9AEA-AD5B702C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39C42DF8-E61D-3C42-9E90-7EF8F7C84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A368CC-8029-B741-A4BB-B4CF90999C43}" type="slidenum">
              <a:rPr lang="en-US" altLang="de-DE"/>
              <a:pPr/>
              <a:t>11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60770" name="Text Box 2">
            <a:extLst>
              <a:ext uri="{FF2B5EF4-FFF2-40B4-BE49-F238E27FC236}">
                <a16:creationId xmlns:a16="http://schemas.microsoft.com/office/drawing/2014/main" id="{8FB856D5-B1BD-8944-ABAC-CB9C38BA5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60771" name="Text Box 3">
            <a:extLst>
              <a:ext uri="{FF2B5EF4-FFF2-40B4-BE49-F238E27FC236}">
                <a16:creationId xmlns:a16="http://schemas.microsoft.com/office/drawing/2014/main" id="{D7B47AF7-48FB-7942-8A71-923B27170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chemeClr val="hlink"/>
                </a:solidFill>
                <a:latin typeface="Arial" panose="020B0604020202020204" pitchFamily="34" charset="0"/>
              </a:rPr>
              <a:t>Ziele bei Reform 3: Drei G</a:t>
            </a:r>
            <a:endParaRPr lang="de-DE" altLang="de-DE" sz="36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60772" name="Oval 4">
            <a:extLst>
              <a:ext uri="{FF2B5EF4-FFF2-40B4-BE49-F238E27FC236}">
                <a16:creationId xmlns:a16="http://schemas.microsoft.com/office/drawing/2014/main" id="{755986FE-0D67-B344-AB3C-B388A71AD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240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 </a:t>
            </a:r>
            <a:r>
              <a:rPr lang="de-DE" altLang="de-DE" sz="2400" b="1">
                <a:latin typeface="Arial" panose="020B0604020202020204" pitchFamily="34" charset="0"/>
              </a:rPr>
              <a:t>Verteilungs-</a:t>
            </a:r>
          </a:p>
          <a:p>
            <a:pPr algn="ctr"/>
            <a:r>
              <a:rPr lang="de-DE" altLang="de-DE" sz="3200" b="1" i="1" u="sng">
                <a:latin typeface="Arial" panose="020B0604020202020204" pitchFamily="34" charset="0"/>
              </a:rPr>
              <a:t>G</a:t>
            </a:r>
            <a:r>
              <a:rPr lang="de-DE" altLang="de-DE" sz="2400" b="1">
                <a:latin typeface="Arial" panose="020B0604020202020204" pitchFamily="34" charset="0"/>
              </a:rPr>
              <a:t>erechtigkeit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60773" name="Oval 5">
            <a:extLst>
              <a:ext uri="{FF2B5EF4-FFF2-40B4-BE49-F238E27FC236}">
                <a16:creationId xmlns:a16="http://schemas.microsoft.com/office/drawing/2014/main" id="{C389D018-EB8C-224D-9CDD-64EF8038D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 i="1" u="sng">
                <a:latin typeface="Arial" panose="020B0604020202020204" pitchFamily="34" charset="0"/>
              </a:rPr>
              <a:t>G</a:t>
            </a:r>
            <a:r>
              <a:rPr lang="de-DE" altLang="de-DE" sz="2400" b="1">
                <a:latin typeface="Arial" panose="020B0604020202020204" pitchFamily="34" charset="0"/>
              </a:rPr>
              <a:t>emeinsinn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neues Verhältnis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Stud. </a:t>
            </a:r>
            <a:r>
              <a:rPr lang="de-DE" altLang="de-DE" sz="2400" b="1">
                <a:latin typeface="Arial" panose="020B0604020202020204" pitchFamily="34" charset="0"/>
                <a:sym typeface="Symbol" pitchFamily="2" charset="2"/>
              </a:rPr>
              <a:t> HS</a:t>
            </a:r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60774" name="Oval 6">
            <a:extLst>
              <a:ext uri="{FF2B5EF4-FFF2-40B4-BE49-F238E27FC236}">
                <a16:creationId xmlns:a16="http://schemas.microsoft.com/office/drawing/2014/main" id="{E85DAA70-2CA6-9B4C-93DE-DEDF8D22D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600200"/>
            <a:ext cx="2339975" cy="2339975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mehr</a:t>
            </a:r>
          </a:p>
          <a:p>
            <a:pPr algn="ctr"/>
            <a:r>
              <a:rPr lang="de-DE" altLang="de-DE" sz="3200" b="1" i="1" u="sng">
                <a:latin typeface="Arial" panose="020B0604020202020204" pitchFamily="34" charset="0"/>
              </a:rPr>
              <a:t>G</a:t>
            </a:r>
            <a:r>
              <a:rPr lang="de-DE" altLang="de-DE" sz="2400" b="1">
                <a:latin typeface="Arial" panose="020B0604020202020204" pitchFamily="34" charset="0"/>
              </a:rPr>
              <a:t>eld für die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60775" name="Rectangle 7">
            <a:extLst>
              <a:ext uri="{FF2B5EF4-FFF2-40B4-BE49-F238E27FC236}">
                <a16:creationId xmlns:a16="http://schemas.microsoft.com/office/drawing/2014/main" id="{C3C01DED-8585-3049-8D78-EC12D71AB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67200"/>
            <a:ext cx="2438400" cy="16764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Arm und Reich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Exmatrikulation</a:t>
            </a:r>
          </a:p>
          <a:p>
            <a:r>
              <a:rPr lang="de-DE" altLang="de-DE" b="1">
                <a:latin typeface="Arial" panose="020B0604020202020204" pitchFamily="34" charset="0"/>
              </a:rPr>
              <a:t> Scheinstudierende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60776" name="Rectangle 8">
            <a:extLst>
              <a:ext uri="{FF2B5EF4-FFF2-40B4-BE49-F238E27FC236}">
                <a16:creationId xmlns:a16="http://schemas.microsoft.com/office/drawing/2014/main" id="{9AB82E6A-5B5D-704E-A07D-1D150CD0C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267200"/>
            <a:ext cx="2438400" cy="16764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Anbieter / Nachfr.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Stud.interessen</a:t>
            </a:r>
          </a:p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Leistungsanreiz</a:t>
            </a:r>
          </a:p>
          <a:p>
            <a:r>
              <a:rPr lang="de-DE" altLang="de-DE" b="1">
                <a:latin typeface="Arial" panose="020B0604020202020204" pitchFamily="34" charset="0"/>
              </a:rPr>
              <a:t> für Stud. &amp; HS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60777" name="Rectangle 9">
            <a:extLst>
              <a:ext uri="{FF2B5EF4-FFF2-40B4-BE49-F238E27FC236}">
                <a16:creationId xmlns:a16="http://schemas.microsoft.com/office/drawing/2014/main" id="{1371AA68-E7F1-6240-80E2-4A776CE21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267200"/>
            <a:ext cx="2438400" cy="16764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FontTx/>
              <a:buChar char="•"/>
            </a:pPr>
            <a:r>
              <a:rPr lang="de-DE" altLang="de-DE" b="1">
                <a:latin typeface="Arial" panose="020B0604020202020204" pitchFamily="34" charset="0"/>
              </a:rPr>
              <a:t>Minderung Unter-</a:t>
            </a:r>
          </a:p>
          <a:p>
            <a:r>
              <a:rPr lang="de-DE" altLang="de-DE" b="1">
                <a:latin typeface="Arial" panose="020B0604020202020204" pitchFamily="34" charset="0"/>
              </a:rPr>
              <a:t>finanzierung </a:t>
            </a:r>
            <a:br>
              <a:rPr lang="de-DE" altLang="de-DE" b="1">
                <a:latin typeface="Arial" panose="020B0604020202020204" pitchFamily="34" charset="0"/>
              </a:rPr>
            </a:br>
            <a:r>
              <a:rPr lang="de-DE" altLang="de-DE" b="1">
                <a:latin typeface="Arial" panose="020B0604020202020204" pitchFamily="34" charset="0"/>
              </a:rPr>
              <a:t>(weltweiter</a:t>
            </a:r>
          </a:p>
          <a:p>
            <a:r>
              <a:rPr lang="de-DE" altLang="de-DE" b="1">
                <a:latin typeface="Arial" panose="020B0604020202020204" pitchFamily="34" charset="0"/>
              </a:rPr>
              <a:t>Bildungsmarkt)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 animBg="1" autoUpdateAnimBg="0"/>
      <p:bldP spid="160773" grpId="0" animBg="1" autoUpdateAnimBg="0"/>
      <p:bldP spid="160774" grpId="0" animBg="1" autoUpdateAnimBg="0"/>
      <p:bldP spid="160775" grpId="0" animBg="1" autoUpdateAnimBg="0"/>
      <p:bldP spid="160776" grpId="0" animBg="1" autoUpdateAnimBg="0"/>
      <p:bldP spid="16077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85D86A8A-5518-584B-8568-B3169DB5C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6B86103E-829B-9B4E-86CE-E0C9F20664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B484D5-5D18-B442-B1BE-607E434A5B49}" type="slidenum">
              <a:rPr lang="en-US" altLang="de-DE"/>
              <a:pPr/>
              <a:t>12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99330" name="Text Box 2">
            <a:extLst>
              <a:ext uri="{FF2B5EF4-FFF2-40B4-BE49-F238E27FC236}">
                <a16:creationId xmlns:a16="http://schemas.microsoft.com/office/drawing/2014/main" id="{C4429FC8-2DC2-4A41-B339-A41D8D6B9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99333" name="AutoShape 5">
            <a:extLst>
              <a:ext uri="{FF2B5EF4-FFF2-40B4-BE49-F238E27FC236}">
                <a16:creationId xmlns:a16="http://schemas.microsoft.com/office/drawing/2014/main" id="{BAF4A9D6-4915-A34F-8631-3C38F92AD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192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Exmatrikulation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„Schein-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studierende“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2B88443B-D910-5F4A-9A64-2154CFA0A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19200"/>
            <a:ext cx="3200400" cy="1295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„Bummelstudenten“-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Image</a:t>
            </a:r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99EDD5C6-5F03-974B-8E36-B0AF8DF5F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717800"/>
            <a:ext cx="3200400" cy="1143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Verantwortung für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zügiges Studium 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einseitig bei Stud.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99336" name="Rectangle 8">
            <a:extLst>
              <a:ext uri="{FF2B5EF4-FFF2-40B4-BE49-F238E27FC236}">
                <a16:creationId xmlns:a16="http://schemas.microsoft.com/office/drawing/2014/main" id="{841ABF11-5B2E-3547-8CB2-A4131595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65024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Langzeitstudiengebühren</a:t>
            </a:r>
          </a:p>
        </p:txBody>
      </p:sp>
      <p:sp>
        <p:nvSpPr>
          <p:cNvPr id="99338" name="Rectangle 10">
            <a:extLst>
              <a:ext uri="{FF2B5EF4-FFF2-40B4-BE49-F238E27FC236}">
                <a16:creationId xmlns:a16="http://schemas.microsoft.com/office/drawing/2014/main" id="{6D7F83E9-1D14-5542-88CF-6D3DB4CA2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562600"/>
            <a:ext cx="3429000" cy="1295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geringe Einnahmen 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für Hochschulen</a:t>
            </a:r>
          </a:p>
        </p:txBody>
      </p:sp>
      <p:sp>
        <p:nvSpPr>
          <p:cNvPr id="99339" name="Rectangle 11">
            <a:extLst>
              <a:ext uri="{FF2B5EF4-FFF2-40B4-BE49-F238E27FC236}">
                <a16:creationId xmlns:a16="http://schemas.microsoft.com/office/drawing/2014/main" id="{8F17D535-1A07-7F41-A631-668E4954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064000"/>
            <a:ext cx="3429000" cy="1295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sozial ungerecht</a:t>
            </a:r>
          </a:p>
        </p:txBody>
      </p:sp>
      <p:sp>
        <p:nvSpPr>
          <p:cNvPr id="99340" name="Rectangle 12">
            <a:extLst>
              <a:ext uri="{FF2B5EF4-FFF2-40B4-BE49-F238E27FC236}">
                <a16:creationId xmlns:a16="http://schemas.microsoft.com/office/drawing/2014/main" id="{15894EAE-F13B-9A43-B4E1-544D88EAD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95800"/>
            <a:ext cx="3429000" cy="1295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keine Stärkung der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Nachfragerposition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animBg="1" autoUpdateAnimBg="0"/>
      <p:bldP spid="99334" grpId="0" animBg="1" autoUpdateAnimBg="0"/>
      <p:bldP spid="99335" grpId="0" animBg="1" autoUpdateAnimBg="0"/>
      <p:bldP spid="99338" grpId="0" animBg="1" autoUpdateAnimBg="0"/>
      <p:bldP spid="99339" grpId="0" animBg="1" autoUpdateAnimBg="0"/>
      <p:bldP spid="99340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F33C47CD-B6E0-6D40-9E00-D967C102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205CA929-F3BD-174C-A7C1-5CE43A2C32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117AD5-C4F1-3B47-BF5C-102A6BA0C6B1}" type="slidenum">
              <a:rPr lang="en-US" altLang="de-DE"/>
              <a:pPr/>
              <a:t>13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3426" name="Text Box 2">
            <a:extLst>
              <a:ext uri="{FF2B5EF4-FFF2-40B4-BE49-F238E27FC236}">
                <a16:creationId xmlns:a16="http://schemas.microsoft.com/office/drawing/2014/main" id="{3E2CFF44-0202-A14D-8B5D-96E4C0B6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03432" name="Oval 8">
            <a:extLst>
              <a:ext uri="{FF2B5EF4-FFF2-40B4-BE49-F238E27FC236}">
                <a16:creationId xmlns:a16="http://schemas.microsoft.com/office/drawing/2014/main" id="{46EA12FF-840C-D940-A0F2-6203EE531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Fazit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03433" name="Rectangle 9">
            <a:extLst>
              <a:ext uri="{FF2B5EF4-FFF2-40B4-BE49-F238E27FC236}">
                <a16:creationId xmlns:a16="http://schemas.microsoft.com/office/drawing/2014/main" id="{9B6A65B6-25A0-8C47-8F82-EB28E0012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00200"/>
            <a:ext cx="6200775" cy="205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Strafgebühren ohne</a:t>
            </a:r>
          </a:p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Sinn und Zweck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03434" name="Rectangle 10">
            <a:extLst>
              <a:ext uri="{FF2B5EF4-FFF2-40B4-BE49-F238E27FC236}">
                <a16:creationId xmlns:a16="http://schemas.microsoft.com/office/drawing/2014/main" id="{41DDCA8F-7FF4-6C46-8022-97F7AECCF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6200775" cy="205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elender Kompromiss</a:t>
            </a:r>
          </a:p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von Befürwortern und </a:t>
            </a:r>
          </a:p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Gegnern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03435" name="Rectangle 11">
            <a:extLst>
              <a:ext uri="{FF2B5EF4-FFF2-40B4-BE49-F238E27FC236}">
                <a16:creationId xmlns:a16="http://schemas.microsoft.com/office/drawing/2014/main" id="{E3A58861-6309-6648-931D-7CCA8A811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65024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Langzeitstudiengebühren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2" grpId="0" animBg="1" autoUpdateAnimBg="0"/>
      <p:bldP spid="103433" grpId="0" animBg="1" autoUpdateAnimBg="0"/>
      <p:bldP spid="10343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44029E7C-883F-0046-B9A8-C0474A5C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759A86C-34DA-1740-8661-9FEA8C9F1F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A8DCB5-FB8A-4645-BDA9-CDF2BF05A733}" type="slidenum">
              <a:rPr lang="en-US" altLang="de-DE"/>
              <a:pPr/>
              <a:t>14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5474" name="Text Box 2">
            <a:extLst>
              <a:ext uri="{FF2B5EF4-FFF2-40B4-BE49-F238E27FC236}">
                <a16:creationId xmlns:a16="http://schemas.microsoft.com/office/drawing/2014/main" id="{06DE4015-75DC-7948-84A7-63B0010CA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8C19F73F-F1CA-DA4A-8FCE-7DA30564A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65024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Studienkonten</a:t>
            </a:r>
          </a:p>
        </p:txBody>
      </p:sp>
      <p:sp>
        <p:nvSpPr>
          <p:cNvPr id="105476" name="AutoShape 4">
            <a:extLst>
              <a:ext uri="{FF2B5EF4-FFF2-40B4-BE49-F238E27FC236}">
                <a16:creationId xmlns:a16="http://schemas.microsoft.com/office/drawing/2014/main" id="{493AA381-DCE2-3743-B10E-18C572C38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1430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Stärkung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Nachfrager-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position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(GefoS)</a:t>
            </a:r>
          </a:p>
        </p:txBody>
      </p:sp>
      <p:sp>
        <p:nvSpPr>
          <p:cNvPr id="105478" name="AutoShape 6">
            <a:extLst>
              <a:ext uri="{FF2B5EF4-FFF2-40B4-BE49-F238E27FC236}">
                <a16:creationId xmlns:a16="http://schemas.microsoft.com/office/drawing/2014/main" id="{1ABC577B-2FEE-9345-B71B-37ED4F41E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0386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Wettbewerbs-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anreize für Stud.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u. Hochschulen</a:t>
            </a:r>
            <a:endParaRPr lang="de-DE" altLang="de-DE" sz="3200" b="1">
              <a:latin typeface="Arial" panose="020B0604020202020204" pitchFamily="34" charset="0"/>
            </a:endParaRPr>
          </a:p>
        </p:txBody>
      </p:sp>
      <p:sp>
        <p:nvSpPr>
          <p:cNvPr id="105480" name="Rectangle 8">
            <a:extLst>
              <a:ext uri="{FF2B5EF4-FFF2-40B4-BE49-F238E27FC236}">
                <a16:creationId xmlns:a16="http://schemas.microsoft.com/office/drawing/2014/main" id="{A0EEB3EF-2708-A248-97DD-BC67A1572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295400"/>
            <a:ext cx="3429000" cy="1295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keine Verbesserung 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der Finanzierung </a:t>
            </a:r>
          </a:p>
        </p:txBody>
      </p:sp>
      <p:sp>
        <p:nvSpPr>
          <p:cNvPr id="105481" name="Rectangle 9">
            <a:extLst>
              <a:ext uri="{FF2B5EF4-FFF2-40B4-BE49-F238E27FC236}">
                <a16:creationId xmlns:a16="http://schemas.microsoft.com/office/drawing/2014/main" id="{4ADDD0A9-AB49-FB4B-8829-293C0ECF8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352800"/>
            <a:ext cx="3429000" cy="12192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keine Verteilungs-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gerechtigkeit</a:t>
            </a:r>
          </a:p>
        </p:txBody>
      </p:sp>
      <p:sp>
        <p:nvSpPr>
          <p:cNvPr id="105482" name="Rectangle 10">
            <a:extLst>
              <a:ext uri="{FF2B5EF4-FFF2-40B4-BE49-F238E27FC236}">
                <a16:creationId xmlns:a16="http://schemas.microsoft.com/office/drawing/2014/main" id="{EE03E4BE-511E-CB4F-92CA-A893F7AC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334000"/>
            <a:ext cx="3429000" cy="12192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Bindung an Hoch-</a:t>
            </a:r>
          </a:p>
          <a:p>
            <a:pPr algn="ctr"/>
            <a:r>
              <a:rPr lang="de-DE" altLang="de-DE" sz="2600" b="1">
                <a:latin typeface="Arial" panose="020B0604020202020204" pitchFamily="34" charset="0"/>
              </a:rPr>
              <a:t>schule?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animBg="1" autoUpdateAnimBg="0"/>
      <p:bldP spid="105478" grpId="0" animBg="1" autoUpdateAnimBg="0"/>
      <p:bldP spid="105480" grpId="0" animBg="1" autoUpdateAnimBg="0"/>
      <p:bldP spid="105481" grpId="0" animBg="1" autoUpdateAnimBg="0"/>
      <p:bldP spid="10548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83F24D8D-3D37-A543-9AED-D678CEB0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8C1BF8E-266B-B242-9568-F0C3C7C2B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5B601-139A-8744-8405-3F444CCEC90D}" type="slidenum">
              <a:rPr lang="en-US" altLang="de-DE"/>
              <a:pPr/>
              <a:t>15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09570" name="Text Box 2">
            <a:extLst>
              <a:ext uri="{FF2B5EF4-FFF2-40B4-BE49-F238E27FC236}">
                <a16:creationId xmlns:a16="http://schemas.microsoft.com/office/drawing/2014/main" id="{C1FE4F2D-6C65-864F-AC80-37677772C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09572" name="Oval 4">
            <a:extLst>
              <a:ext uri="{FF2B5EF4-FFF2-40B4-BE49-F238E27FC236}">
                <a16:creationId xmlns:a16="http://schemas.microsoft.com/office/drawing/2014/main" id="{F4E1E73E-F68F-084D-A095-9E812CBD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Fazit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3386BCE7-6399-974F-A431-EF3C83C14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676400"/>
            <a:ext cx="6200775" cy="1600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Umsetzung des</a:t>
            </a:r>
          </a:p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GefoS-Prinzips</a:t>
            </a:r>
          </a:p>
          <a:p>
            <a:pPr algn="ctr">
              <a:lnSpc>
                <a:spcPct val="75000"/>
              </a:lnSpc>
            </a:pPr>
            <a:r>
              <a:rPr lang="de-DE" altLang="de-DE" sz="4000" b="1">
                <a:latin typeface="Arial" panose="020B0604020202020204" pitchFamily="34" charset="0"/>
              </a:rPr>
              <a:t>bei Mittelverteilung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37CC57BD-7005-0745-8754-24507627D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886200"/>
            <a:ext cx="6200775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kein Modell zur </a:t>
            </a:r>
          </a:p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Studienfinanzierung</a:t>
            </a:r>
            <a:endParaRPr lang="de-DE" altLang="de-DE" sz="3000" b="1">
              <a:latin typeface="Arial" panose="020B0604020202020204" pitchFamily="34" charset="0"/>
            </a:endParaRPr>
          </a:p>
        </p:txBody>
      </p:sp>
      <p:sp>
        <p:nvSpPr>
          <p:cNvPr id="109575" name="Rectangle 7">
            <a:extLst>
              <a:ext uri="{FF2B5EF4-FFF2-40B4-BE49-F238E27FC236}">
                <a16:creationId xmlns:a16="http://schemas.microsoft.com/office/drawing/2014/main" id="{282D246A-7A43-5942-9DE0-702E373A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0"/>
            <a:ext cx="65024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Studienkonten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nimBg="1" autoUpdateAnimBg="0"/>
      <p:bldP spid="109573" grpId="0" animBg="1" autoUpdateAnimBg="0"/>
      <p:bldP spid="10957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7444D176-DB70-6440-9C3A-30CF4F44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F15B4A5-4D69-1C4D-8EDF-CEEBACE2B9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94642-FD5C-B445-833E-D684BB5103D4}" type="slidenum">
              <a:rPr lang="en-US" altLang="de-DE"/>
              <a:pPr/>
              <a:t>16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11618" name="Text Box 2">
            <a:extLst>
              <a:ext uri="{FF2B5EF4-FFF2-40B4-BE49-F238E27FC236}">
                <a16:creationId xmlns:a16="http://schemas.microsoft.com/office/drawing/2014/main" id="{B349BF8E-6ED1-5740-9584-457BA2CDB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21B3B1C9-F216-CA4E-BFB6-EF169410E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67818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Option Studiengebühren + -konten</a:t>
            </a:r>
          </a:p>
        </p:txBody>
      </p:sp>
      <p:sp>
        <p:nvSpPr>
          <p:cNvPr id="111620" name="AutoShape 4">
            <a:extLst>
              <a:ext uri="{FF2B5EF4-FFF2-40B4-BE49-F238E27FC236}">
                <a16:creationId xmlns:a16="http://schemas.microsoft.com/office/drawing/2014/main" id="{6932CED7-5370-7245-B918-C4D68A0A6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3716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400" b="1" i="1">
                <a:latin typeface="Arial" panose="020B0604020202020204" pitchFamily="34" charset="0"/>
              </a:rPr>
              <a:t>G</a:t>
            </a:r>
          </a:p>
          <a:p>
            <a:pPr algn="ctr"/>
            <a:endParaRPr lang="de-DE" altLang="de-DE" b="1"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Verteilungs-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gerechtigkeit</a:t>
            </a: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11621" name="AutoShape 5">
            <a:extLst>
              <a:ext uri="{FF2B5EF4-FFF2-40B4-BE49-F238E27FC236}">
                <a16:creationId xmlns:a16="http://schemas.microsoft.com/office/drawing/2014/main" id="{3A7A14C9-323C-0C4B-A1D3-9CFF625D6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3716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400" b="1" i="1">
                <a:latin typeface="Arial" panose="020B0604020202020204" pitchFamily="34" charset="0"/>
              </a:rPr>
              <a:t>G</a:t>
            </a:r>
            <a:endParaRPr lang="de-DE" altLang="de-DE" sz="2800" b="1">
              <a:latin typeface="Arial" panose="020B0604020202020204" pitchFamily="34" charset="0"/>
            </a:endParaRP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mehr Geld für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Hochschulen</a:t>
            </a: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  <a:p>
            <a:pPr algn="ctr"/>
            <a:endParaRPr lang="de-DE" altLang="de-DE" sz="2800" b="1">
              <a:latin typeface="Arial" panose="020B0604020202020204" pitchFamily="34" charset="0"/>
            </a:endParaRPr>
          </a:p>
        </p:txBody>
      </p:sp>
      <p:sp>
        <p:nvSpPr>
          <p:cNvPr id="111622" name="AutoShape 6">
            <a:extLst>
              <a:ext uri="{FF2B5EF4-FFF2-40B4-BE49-F238E27FC236}">
                <a16:creationId xmlns:a16="http://schemas.microsoft.com/office/drawing/2014/main" id="{3D8E5122-DEAA-4348-9692-C9CEA5B29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962400"/>
            <a:ext cx="2743200" cy="2667000"/>
          </a:xfrm>
          <a:prstGeom prst="plus">
            <a:avLst>
              <a:gd name="adj" fmla="val 25000"/>
            </a:avLst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400" b="1" i="1">
                <a:latin typeface="Arial" panose="020B0604020202020204" pitchFamily="34" charset="0"/>
              </a:rPr>
              <a:t>G</a:t>
            </a:r>
            <a:endParaRPr lang="de-DE" altLang="de-DE" sz="2800" b="1">
              <a:latin typeface="Arial" panose="020B0604020202020204" pitchFamily="34" charset="0"/>
            </a:endParaRPr>
          </a:p>
          <a:p>
            <a:pPr algn="ctr"/>
            <a:endParaRPr lang="de-DE" altLang="de-DE" sz="800" b="1">
              <a:latin typeface="Arial" panose="020B0604020202020204" pitchFamily="34" charset="0"/>
            </a:endParaRP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Gemeinsinn -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neues Verhältnis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Stud. - HS </a:t>
            </a:r>
          </a:p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(Gefos)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nimBg="1" autoUpdateAnimBg="0"/>
      <p:bldP spid="111621" grpId="0" animBg="1" autoUpdateAnimBg="0"/>
      <p:bldP spid="11162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386DA885-6ADD-F342-87C6-2D278C799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7D64BB46-F768-B645-90D1-35DEC3C31A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C3C5AC-4F2E-E44A-9558-7C03926DEA83}" type="slidenum">
              <a:rPr lang="en-US" altLang="de-DE"/>
              <a:pPr/>
              <a:t>17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15714" name="Text Box 2">
            <a:extLst>
              <a:ext uri="{FF2B5EF4-FFF2-40B4-BE49-F238E27FC236}">
                <a16:creationId xmlns:a16="http://schemas.microsoft.com/office/drawing/2014/main" id="{FC29C759-260F-F64E-AD64-E299A8C7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15716" name="Oval 4">
            <a:extLst>
              <a:ext uri="{FF2B5EF4-FFF2-40B4-BE49-F238E27FC236}">
                <a16:creationId xmlns:a16="http://schemas.microsoft.com/office/drawing/2014/main" id="{9FDCE57F-6E10-4C4E-9766-CCA577E6A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Fazit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9866D08A-8D35-7B47-ACD3-023552AEF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676400"/>
            <a:ext cx="6200775" cy="9144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ganzheitliches Modell zur...</a:t>
            </a:r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8C96E80A-B2FB-CE4A-9926-A2A94D8B0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124200"/>
            <a:ext cx="5257800" cy="6096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r"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... Mittelverteilung</a:t>
            </a:r>
          </a:p>
        </p:txBody>
      </p:sp>
      <p:sp>
        <p:nvSpPr>
          <p:cNvPr id="115720" name="Rectangle 8">
            <a:extLst>
              <a:ext uri="{FF2B5EF4-FFF2-40B4-BE49-F238E27FC236}">
                <a16:creationId xmlns:a16="http://schemas.microsoft.com/office/drawing/2014/main" id="{A21A2511-5A57-DD4A-A94D-F0485B47F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267200"/>
            <a:ext cx="5257800" cy="6096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r"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... Studienfinanzierung</a:t>
            </a:r>
          </a:p>
        </p:txBody>
      </p:sp>
      <p:sp>
        <p:nvSpPr>
          <p:cNvPr id="115722" name="Rectangle 10">
            <a:extLst>
              <a:ext uri="{FF2B5EF4-FFF2-40B4-BE49-F238E27FC236}">
                <a16:creationId xmlns:a16="http://schemas.microsoft.com/office/drawing/2014/main" id="{5C984ECC-E478-8642-8CB8-FD6D1304D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6781800" cy="622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CC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Option Studiengebühren + -konten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 autoUpdateAnimBg="0"/>
      <p:bldP spid="115717" grpId="0" animBg="1" autoUpdateAnimBg="0"/>
      <p:bldP spid="115718" grpId="0" animBg="1" autoUpdateAnimBg="0"/>
      <p:bldP spid="11572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E3BAC514-C3D6-774D-87AA-C1A033DD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8366BADF-A1AE-9D41-927B-EB4D7CBFC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6CA557-2780-E945-8839-8EC53B4DBA96}" type="slidenum">
              <a:rPr lang="en-US" altLang="de-DE"/>
              <a:pPr/>
              <a:t>18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71010" name="Text Box 2">
            <a:extLst>
              <a:ext uri="{FF2B5EF4-FFF2-40B4-BE49-F238E27FC236}">
                <a16:creationId xmlns:a16="http://schemas.microsoft.com/office/drawing/2014/main" id="{5D17467B-8ADC-474A-BE63-7D24A2727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C5612B20-A85F-0F4F-96C7-05BD0E8E8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956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4000" b="1">
                <a:latin typeface="Arial" panose="020B0604020202020204" pitchFamily="34" charset="0"/>
              </a:rPr>
              <a:t>Bildungsfinanzierung</a:t>
            </a:r>
            <a:endParaRPr lang="de-DE" altLang="de-DE" sz="3000"/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AF1687CA-6B71-234B-A5DF-730C7D986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648200"/>
            <a:ext cx="6781800" cy="79216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  <a:contourClr>
              <a:schemeClr val="hlink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Detlef Müller-Böling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umsplatzhalter 2">
            <a:extLst>
              <a:ext uri="{FF2B5EF4-FFF2-40B4-BE49-F238E27FC236}">
                <a16:creationId xmlns:a16="http://schemas.microsoft.com/office/drawing/2014/main" id="{7DDAD535-ADA7-8049-9842-528948D7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B89B1D39-A298-3D43-8CAA-1284C411D0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4B7A64-E083-EF48-B3B3-FC602B7B7329}" type="slidenum">
              <a:rPr lang="en-US" altLang="de-DE"/>
              <a:pPr/>
              <a:t>2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42350" name="Rectangle 14">
            <a:extLst>
              <a:ext uri="{FF2B5EF4-FFF2-40B4-BE49-F238E27FC236}">
                <a16:creationId xmlns:a16="http://schemas.microsoft.com/office/drawing/2014/main" id="{413F836F-29E6-F343-8871-62662C606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371975"/>
            <a:ext cx="2195513" cy="1800225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/>
              <a:t>institutionelle</a:t>
            </a:r>
          </a:p>
          <a:p>
            <a:pPr algn="ctr"/>
            <a:r>
              <a:rPr lang="de-DE" altLang="de-DE" b="1"/>
              <a:t>Kosten</a:t>
            </a:r>
          </a:p>
          <a:p>
            <a:pPr algn="ctr"/>
            <a:r>
              <a:rPr lang="de-DE" altLang="de-DE" b="1"/>
              <a:t>der Lehre</a:t>
            </a:r>
            <a:endParaRPr lang="de-DE" altLang="de-DE" sz="2400"/>
          </a:p>
        </p:txBody>
      </p:sp>
      <p:sp>
        <p:nvSpPr>
          <p:cNvPr id="142338" name="Text Box 2">
            <a:extLst>
              <a:ext uri="{FF2B5EF4-FFF2-40B4-BE49-F238E27FC236}">
                <a16:creationId xmlns:a16="http://schemas.microsoft.com/office/drawing/2014/main" id="{FBD3459D-E3BB-0E4B-80E6-C55754D86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42339" name="Text Box 3">
            <a:extLst>
              <a:ext uri="{FF2B5EF4-FFF2-40B4-BE49-F238E27FC236}">
                <a16:creationId xmlns:a16="http://schemas.microsoft.com/office/drawing/2014/main" id="{545FF38E-A7F0-BB42-B534-E49145E38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0"/>
            <a:ext cx="7010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Reformbereiche der Bildungsfinanzierung</a:t>
            </a:r>
            <a:endParaRPr lang="de-DE" altLang="de-DE" sz="4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2342" name="Rectangle 6">
            <a:extLst>
              <a:ext uri="{FF2B5EF4-FFF2-40B4-BE49-F238E27FC236}">
                <a16:creationId xmlns:a16="http://schemas.microsoft.com/office/drawing/2014/main" id="{5AD23464-5ABE-584A-93EF-C01F7917CFBF}"/>
              </a:ext>
            </a:extLst>
          </p:cNvPr>
          <p:cNvSpPr>
            <a:spLocks noChangeArrowheads="1"/>
          </p:cNvSpPr>
          <p:nvPr/>
        </p:nvSpPr>
        <p:spPr bwMode="auto">
          <a:xfrm rot="-10800000">
            <a:off x="304800" y="1752600"/>
            <a:ext cx="762000" cy="1828800"/>
          </a:xfrm>
          <a:prstGeom prst="rect">
            <a:avLst/>
          </a:prstGeom>
          <a:solidFill>
            <a:srgbClr val="00FF00"/>
          </a:solidFill>
          <a:ln w="254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>
                <a:solidFill>
                  <a:srgbClr val="000000"/>
                </a:solidFill>
              </a:rPr>
              <a:t>MITTEL-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HERKUNFT</a:t>
            </a:r>
            <a:endParaRPr lang="de-DE" altLang="de-DE" sz="2400">
              <a:solidFill>
                <a:srgbClr val="000000"/>
              </a:solidFill>
            </a:endParaRPr>
          </a:p>
        </p:txBody>
      </p:sp>
      <p:sp>
        <p:nvSpPr>
          <p:cNvPr id="142343" name="Rectangle 7">
            <a:extLst>
              <a:ext uri="{FF2B5EF4-FFF2-40B4-BE49-F238E27FC236}">
                <a16:creationId xmlns:a16="http://schemas.microsoft.com/office/drawing/2014/main" id="{F82F11DF-0EC1-AA4E-8353-C873427E3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2195513" cy="1800225"/>
          </a:xfrm>
          <a:prstGeom prst="rect">
            <a:avLst/>
          </a:prstGeom>
          <a:solidFill>
            <a:srgbClr val="00FF00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solidFill>
                  <a:srgbClr val="000000"/>
                </a:solidFill>
              </a:rPr>
              <a:t>privates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Einkommen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(Studierende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/Eltern</a:t>
            </a:r>
            <a:r>
              <a:rPr lang="de-DE" altLang="de-DE">
                <a:solidFill>
                  <a:srgbClr val="000000"/>
                </a:solidFill>
              </a:rPr>
              <a:t>)</a:t>
            </a:r>
            <a:endParaRPr lang="de-DE" altLang="de-DE" sz="2400">
              <a:solidFill>
                <a:srgbClr val="000000"/>
              </a:solidFill>
            </a:endParaRPr>
          </a:p>
        </p:txBody>
      </p:sp>
      <p:sp>
        <p:nvSpPr>
          <p:cNvPr id="142344" name="Rectangle 8">
            <a:extLst>
              <a:ext uri="{FF2B5EF4-FFF2-40B4-BE49-F238E27FC236}">
                <a16:creationId xmlns:a16="http://schemas.microsoft.com/office/drawing/2014/main" id="{006988CA-28A4-9F41-BF2C-0F5DA3B11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752600"/>
            <a:ext cx="2195513" cy="1800225"/>
          </a:xfrm>
          <a:prstGeom prst="rect">
            <a:avLst/>
          </a:prstGeom>
          <a:solidFill>
            <a:srgbClr val="00FF00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  <a:contourClr>
              <a:srgbClr val="00FF0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solidFill>
                  <a:srgbClr val="000000"/>
                </a:solidFill>
              </a:rPr>
              <a:t>öffentliche</a:t>
            </a:r>
          </a:p>
          <a:p>
            <a:pPr algn="ctr"/>
            <a:r>
              <a:rPr lang="de-DE" altLang="de-DE" b="1">
                <a:solidFill>
                  <a:srgbClr val="000000"/>
                </a:solidFill>
              </a:rPr>
              <a:t>Mittel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42351" name="Rectangle 15">
            <a:extLst>
              <a:ext uri="{FF2B5EF4-FFF2-40B4-BE49-F238E27FC236}">
                <a16:creationId xmlns:a16="http://schemas.microsoft.com/office/drawing/2014/main" id="{856EB622-DF52-734F-8DEA-AEC66E58C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371975"/>
            <a:ext cx="2195513" cy="1800225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/>
              <a:t>individuelle</a:t>
            </a:r>
          </a:p>
          <a:p>
            <a:pPr algn="ctr"/>
            <a:r>
              <a:rPr lang="de-DE" altLang="de-DE" b="1"/>
              <a:t>Kosten</a:t>
            </a:r>
          </a:p>
          <a:p>
            <a:pPr algn="ctr"/>
            <a:r>
              <a:rPr lang="de-DE" altLang="de-DE" b="1"/>
              <a:t>des Studiums</a:t>
            </a:r>
            <a:endParaRPr lang="de-DE" altLang="de-DE" sz="2400"/>
          </a:p>
        </p:txBody>
      </p:sp>
      <p:sp>
        <p:nvSpPr>
          <p:cNvPr id="142352" name="Rectangle 16">
            <a:extLst>
              <a:ext uri="{FF2B5EF4-FFF2-40B4-BE49-F238E27FC236}">
                <a16:creationId xmlns:a16="http://schemas.microsoft.com/office/drawing/2014/main" id="{B7A5A270-2607-3844-B28F-B1187426570F}"/>
              </a:ext>
            </a:extLst>
          </p:cNvPr>
          <p:cNvSpPr>
            <a:spLocks noChangeArrowheads="1"/>
          </p:cNvSpPr>
          <p:nvPr/>
        </p:nvSpPr>
        <p:spPr bwMode="auto">
          <a:xfrm rot="-10800000">
            <a:off x="304800" y="4191000"/>
            <a:ext cx="838200" cy="1981200"/>
          </a:xfrm>
          <a:prstGeom prst="rect">
            <a:avLst/>
          </a:prstGeom>
          <a:solidFill>
            <a:schemeClr val="accent1"/>
          </a:solidFill>
          <a:ln w="254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flatTx/>
          </a:bodyPr>
          <a:lstStyle/>
          <a:p>
            <a:pPr algn="ctr"/>
            <a:r>
              <a:rPr lang="de-DE" altLang="de-DE" b="1"/>
              <a:t>MITTEL-</a:t>
            </a:r>
          </a:p>
          <a:p>
            <a:pPr algn="ctr"/>
            <a:r>
              <a:rPr lang="de-DE" altLang="de-DE" b="1"/>
              <a:t>VERWENDUNG</a:t>
            </a:r>
            <a:endParaRPr lang="de-DE" altLang="de-DE" sz="2400"/>
          </a:p>
        </p:txBody>
      </p:sp>
      <p:sp>
        <p:nvSpPr>
          <p:cNvPr id="142356" name="AutoShape 20">
            <a:extLst>
              <a:ext uri="{FF2B5EF4-FFF2-40B4-BE49-F238E27FC236}">
                <a16:creationId xmlns:a16="http://schemas.microsoft.com/office/drawing/2014/main" id="{C03D51E5-3520-0B41-A336-94B240ED4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76600"/>
            <a:ext cx="1447800" cy="609600"/>
          </a:xfrm>
          <a:prstGeom prst="wedgeRectCallout">
            <a:avLst>
              <a:gd name="adj1" fmla="val -9208"/>
              <a:gd name="adj2" fmla="val -14244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Reform 1:</a:t>
            </a:r>
          </a:p>
          <a:p>
            <a:pPr algn="ctr"/>
            <a:r>
              <a:rPr lang="de-DE" altLang="de-DE"/>
              <a:t>Bafög</a:t>
            </a:r>
          </a:p>
        </p:txBody>
      </p:sp>
      <p:sp>
        <p:nvSpPr>
          <p:cNvPr id="142357" name="AutoShape 21">
            <a:extLst>
              <a:ext uri="{FF2B5EF4-FFF2-40B4-BE49-F238E27FC236}">
                <a16:creationId xmlns:a16="http://schemas.microsoft.com/office/drawing/2014/main" id="{5AAAFB90-06C9-9E46-9EB4-C9C5F1BB8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114800"/>
            <a:ext cx="1828800" cy="1066800"/>
          </a:xfrm>
          <a:prstGeom prst="wedgeRectCallout">
            <a:avLst>
              <a:gd name="adj1" fmla="val 116579"/>
              <a:gd name="adj2" fmla="val -78722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Reform 2:</a:t>
            </a:r>
          </a:p>
          <a:p>
            <a:pPr algn="ctr"/>
            <a:r>
              <a:rPr lang="de-DE" altLang="de-DE"/>
              <a:t>Mittelverteilung</a:t>
            </a:r>
          </a:p>
          <a:p>
            <a:pPr algn="ctr"/>
            <a:r>
              <a:rPr lang="de-DE" altLang="de-DE"/>
              <a:t>Studienkonten</a:t>
            </a:r>
          </a:p>
        </p:txBody>
      </p:sp>
      <p:sp>
        <p:nvSpPr>
          <p:cNvPr id="142358" name="AutoShape 22">
            <a:extLst>
              <a:ext uri="{FF2B5EF4-FFF2-40B4-BE49-F238E27FC236}">
                <a16:creationId xmlns:a16="http://schemas.microsoft.com/office/drawing/2014/main" id="{31AC1728-E88B-F14C-B00E-5952FDA60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867400"/>
            <a:ext cx="1905000" cy="609600"/>
          </a:xfrm>
          <a:prstGeom prst="wedgeRectCallout">
            <a:avLst>
              <a:gd name="adj1" fmla="val -4833"/>
              <a:gd name="adj2" fmla="val -1388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Reform 3:</a:t>
            </a:r>
          </a:p>
          <a:p>
            <a:pPr algn="ctr"/>
            <a:r>
              <a:rPr lang="de-DE" altLang="de-DE"/>
              <a:t>Studiengebühren</a:t>
            </a:r>
          </a:p>
        </p:txBody>
      </p:sp>
      <p:cxnSp>
        <p:nvCxnSpPr>
          <p:cNvPr id="142359" name="AutoShape 23">
            <a:extLst>
              <a:ext uri="{FF2B5EF4-FFF2-40B4-BE49-F238E27FC236}">
                <a16:creationId xmlns:a16="http://schemas.microsoft.com/office/drawing/2014/main" id="{67893F97-3F06-3840-9C5C-D15A4E8CDD14}"/>
              </a:ext>
            </a:extLst>
          </p:cNvPr>
          <p:cNvCxnSpPr>
            <a:cxnSpLocks noChangeShapeType="1"/>
            <a:stCxn id="142343" idx="2"/>
            <a:endCxn id="142351" idx="0"/>
          </p:cNvCxnSpPr>
          <p:nvPr/>
        </p:nvCxnSpPr>
        <p:spPr bwMode="auto">
          <a:xfrm>
            <a:off x="2851150" y="3552825"/>
            <a:ext cx="0" cy="819150"/>
          </a:xfrm>
          <a:prstGeom prst="straightConnector1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360" name="AutoShape 24">
            <a:extLst>
              <a:ext uri="{FF2B5EF4-FFF2-40B4-BE49-F238E27FC236}">
                <a16:creationId xmlns:a16="http://schemas.microsoft.com/office/drawing/2014/main" id="{31B0AFAF-531E-E44A-AEC8-69C46F66216A}"/>
              </a:ext>
            </a:extLst>
          </p:cNvPr>
          <p:cNvCxnSpPr>
            <a:cxnSpLocks noChangeShapeType="1"/>
            <a:stCxn id="142351" idx="3"/>
            <a:endCxn id="142350" idx="1"/>
          </p:cNvCxnSpPr>
          <p:nvPr/>
        </p:nvCxnSpPr>
        <p:spPr bwMode="auto">
          <a:xfrm>
            <a:off x="3948113" y="5272088"/>
            <a:ext cx="2452687" cy="0"/>
          </a:xfrm>
          <a:prstGeom prst="straightConnector1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361" name="AutoShape 25">
            <a:extLst>
              <a:ext uri="{FF2B5EF4-FFF2-40B4-BE49-F238E27FC236}">
                <a16:creationId xmlns:a16="http://schemas.microsoft.com/office/drawing/2014/main" id="{ABEC4C61-24A4-BE4F-8FCE-F9F085A001E2}"/>
              </a:ext>
            </a:extLst>
          </p:cNvPr>
          <p:cNvCxnSpPr>
            <a:cxnSpLocks noChangeShapeType="1"/>
            <a:stCxn id="142344" idx="1"/>
            <a:endCxn id="142343" idx="3"/>
          </p:cNvCxnSpPr>
          <p:nvPr/>
        </p:nvCxnSpPr>
        <p:spPr bwMode="auto">
          <a:xfrm flipH="1">
            <a:off x="3948113" y="2652713"/>
            <a:ext cx="2452687" cy="0"/>
          </a:xfrm>
          <a:prstGeom prst="straightConnector1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362" name="AutoShape 26">
            <a:extLst>
              <a:ext uri="{FF2B5EF4-FFF2-40B4-BE49-F238E27FC236}">
                <a16:creationId xmlns:a16="http://schemas.microsoft.com/office/drawing/2014/main" id="{59CEEF22-C37B-F64C-BFE8-D6169F560B17}"/>
              </a:ext>
            </a:extLst>
          </p:cNvPr>
          <p:cNvCxnSpPr>
            <a:cxnSpLocks noChangeShapeType="1"/>
            <a:stCxn id="142344" idx="2"/>
            <a:endCxn id="142350" idx="0"/>
          </p:cNvCxnSpPr>
          <p:nvPr/>
        </p:nvCxnSpPr>
        <p:spPr bwMode="auto">
          <a:xfrm>
            <a:off x="7499350" y="3552825"/>
            <a:ext cx="0" cy="819150"/>
          </a:xfrm>
          <a:prstGeom prst="straightConnector1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00"/>
            </a:extrusionClr>
            <a:contourClr>
              <a:srgbClr val="FF3300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2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0" grpId="0" animBg="1" autoUpdateAnimBg="0"/>
      <p:bldP spid="142342" grpId="0" animBg="1" autoUpdateAnimBg="0"/>
      <p:bldP spid="142343" grpId="0" animBg="1" autoUpdateAnimBg="0"/>
      <p:bldP spid="142344" grpId="0" animBg="1" autoUpdateAnimBg="0"/>
      <p:bldP spid="142351" grpId="0" animBg="1" autoUpdateAnimBg="0"/>
      <p:bldP spid="142352" grpId="0" animBg="1" autoUpdateAnimBg="0"/>
      <p:bldP spid="142356" grpId="0" animBg="1" autoUpdateAnimBg="0"/>
      <p:bldP spid="142357" grpId="0" animBg="1" autoUpdateAnimBg="0"/>
      <p:bldP spid="14235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044AA125-3CC2-F143-9C77-52F0A554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5FECAD7C-F02E-5D45-8F12-FAE943081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6284E6-0B73-4E4D-A572-1695D63AF82C}" type="slidenum">
              <a:rPr lang="en-US" altLang="de-DE"/>
              <a:pPr/>
              <a:t>3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66914" name="Text Box 1026">
            <a:extLst>
              <a:ext uri="{FF2B5EF4-FFF2-40B4-BE49-F238E27FC236}">
                <a16:creationId xmlns:a16="http://schemas.microsoft.com/office/drawing/2014/main" id="{A0389C48-6FF8-C64D-A46B-191F42015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66915" name="Text Box 1027">
            <a:extLst>
              <a:ext uri="{FF2B5EF4-FFF2-40B4-BE49-F238E27FC236}">
                <a16:creationId xmlns:a16="http://schemas.microsoft.com/office/drawing/2014/main" id="{B396588C-7539-5344-902E-B4C1DC5A4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"/>
            <a:ext cx="723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rgbClr val="000000"/>
                </a:solidFill>
                <a:latin typeface="Arial" panose="020B0604020202020204" pitchFamily="34" charset="0"/>
              </a:rPr>
              <a:t>Reform 1: InvestiF-Modell</a:t>
            </a:r>
            <a:endParaRPr lang="de-DE" altLang="de-DE">
              <a:solidFill>
                <a:srgbClr val="000000"/>
              </a:solidFill>
            </a:endParaRPr>
          </a:p>
        </p:txBody>
      </p:sp>
      <p:sp>
        <p:nvSpPr>
          <p:cNvPr id="166919" name="Rectangle 1031">
            <a:extLst>
              <a:ext uri="{FF2B5EF4-FFF2-40B4-BE49-F238E27FC236}">
                <a16:creationId xmlns:a16="http://schemas.microsoft.com/office/drawing/2014/main" id="{448DA456-4B19-8F4A-8DD3-682B5D27C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86000"/>
            <a:ext cx="5410200" cy="1143000"/>
          </a:xfrm>
          <a:prstGeom prst="rect">
            <a:avLst/>
          </a:prstGeom>
          <a:solidFill>
            <a:schemeClr val="accent2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Bildungsdarlehen</a:t>
            </a:r>
          </a:p>
        </p:txBody>
      </p:sp>
      <p:sp>
        <p:nvSpPr>
          <p:cNvPr id="166920" name="Rectangle 1032">
            <a:extLst>
              <a:ext uri="{FF2B5EF4-FFF2-40B4-BE49-F238E27FC236}">
                <a16:creationId xmlns:a16="http://schemas.microsoft.com/office/drawing/2014/main" id="{F7CEA976-3AB9-F84A-B6E7-FEF82B933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5410200" cy="1143000"/>
          </a:xfrm>
          <a:prstGeom prst="rect">
            <a:avLst/>
          </a:prstGeom>
          <a:solidFill>
            <a:srgbClr val="339966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Bildungssparguthaben</a:t>
            </a:r>
            <a:endParaRPr lang="de-DE" altLang="de-DE" sz="2400"/>
          </a:p>
        </p:txBody>
      </p:sp>
      <p:sp>
        <p:nvSpPr>
          <p:cNvPr id="166921" name="Rectangle 1033">
            <a:extLst>
              <a:ext uri="{FF2B5EF4-FFF2-40B4-BE49-F238E27FC236}">
                <a16:creationId xmlns:a16="http://schemas.microsoft.com/office/drawing/2014/main" id="{3BD2789A-A4FF-824F-AF59-95B9A7F4F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572000"/>
            <a:ext cx="5410200" cy="11430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/>
              <a:t>Pauschale Sockelfinanzierung</a:t>
            </a:r>
          </a:p>
        </p:txBody>
      </p:sp>
      <p:sp>
        <p:nvSpPr>
          <p:cNvPr id="166924" name="AutoShape 1036">
            <a:extLst>
              <a:ext uri="{FF2B5EF4-FFF2-40B4-BE49-F238E27FC236}">
                <a16:creationId xmlns:a16="http://schemas.microsoft.com/office/drawing/2014/main" id="{4AA98966-F215-3345-8609-7C1BA139F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124200"/>
            <a:ext cx="457200" cy="533400"/>
          </a:xfrm>
          <a:prstGeom prst="upDownArrow">
            <a:avLst>
              <a:gd name="adj1" fmla="val 50000"/>
              <a:gd name="adj2" fmla="val 23333"/>
            </a:avLst>
          </a:prstGeom>
          <a:solidFill>
            <a:schemeClr val="accent1">
              <a:alpha val="50000"/>
            </a:schemeClr>
          </a:solidFill>
          <a:ln w="127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 autoUpdateAnimBg="0"/>
      <p:bldP spid="166920" grpId="0" animBg="1" autoUpdateAnimBg="0"/>
      <p:bldP spid="16692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3E661FC5-46E1-A94B-AA91-E0CAD1C4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4CDEBBAC-E6E3-974C-B9A4-7265BCEC7A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571B70-941E-0E4F-85F7-B7F0B2C14D38}" type="slidenum">
              <a:rPr lang="en-US" altLang="de-DE"/>
              <a:pPr/>
              <a:t>4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48482" name="Text Box 2">
            <a:extLst>
              <a:ext uri="{FF2B5EF4-FFF2-40B4-BE49-F238E27FC236}">
                <a16:creationId xmlns:a16="http://schemas.microsoft.com/office/drawing/2014/main" id="{15657AD9-A8D6-BB4F-98A0-C34D5F3CC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48483" name="Text Box 3">
            <a:extLst>
              <a:ext uri="{FF2B5EF4-FFF2-40B4-BE49-F238E27FC236}">
                <a16:creationId xmlns:a16="http://schemas.microsoft.com/office/drawing/2014/main" id="{1948F021-3AC7-3140-B7F3-9A124D426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chemeClr val="hlink"/>
                </a:solidFill>
                <a:latin typeface="Arial" panose="020B0604020202020204" pitchFamily="34" charset="0"/>
              </a:rPr>
              <a:t>Reform 2: GefoS</a:t>
            </a:r>
            <a:endParaRPr lang="de-DE" altLang="de-DE" sz="36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48484" name="Oval 4">
            <a:extLst>
              <a:ext uri="{FF2B5EF4-FFF2-40B4-BE49-F238E27FC236}">
                <a16:creationId xmlns:a16="http://schemas.microsoft.com/office/drawing/2014/main" id="{46BC8D7D-336D-F643-A974-EA81AF4F8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371600"/>
            <a:ext cx="2590800" cy="838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BW</a:t>
            </a:r>
            <a:endParaRPr lang="de-DE" altLang="de-DE" sz="2400"/>
          </a:p>
        </p:txBody>
      </p:sp>
      <p:sp>
        <p:nvSpPr>
          <p:cNvPr id="148485" name="Rectangle 5">
            <a:extLst>
              <a:ext uri="{FF2B5EF4-FFF2-40B4-BE49-F238E27FC236}">
                <a16:creationId xmlns:a16="http://schemas.microsoft.com/office/drawing/2014/main" id="{A824554D-4EA3-B348-A741-BA8AE0C5B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438400"/>
            <a:ext cx="3429000" cy="914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Leistungs- und aufgaben-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bezogene Finanzierung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(Formel, Zielvereinbarung)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48486" name="Rectangle 6">
            <a:extLst>
              <a:ext uri="{FF2B5EF4-FFF2-40B4-BE49-F238E27FC236}">
                <a16:creationId xmlns:a16="http://schemas.microsoft.com/office/drawing/2014/main" id="{7C817303-3AC2-D445-8936-6A59D7521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438400"/>
            <a:ext cx="3429000" cy="9144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Studiengebühren für 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Langzeitstudierende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48487" name="Oval 7">
            <a:extLst>
              <a:ext uri="{FF2B5EF4-FFF2-40B4-BE49-F238E27FC236}">
                <a16:creationId xmlns:a16="http://schemas.microsoft.com/office/drawing/2014/main" id="{EECED2A1-FEC9-FA48-BDF2-50B16D40A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810000"/>
            <a:ext cx="2590800" cy="8382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Studienkonten</a:t>
            </a:r>
          </a:p>
        </p:txBody>
      </p:sp>
      <p:sp>
        <p:nvSpPr>
          <p:cNvPr id="148488" name="Rectangle 8">
            <a:extLst>
              <a:ext uri="{FF2B5EF4-FFF2-40B4-BE49-F238E27FC236}">
                <a16:creationId xmlns:a16="http://schemas.microsoft.com/office/drawing/2014/main" id="{B47E37AB-37AA-114B-A157-6CF958FFB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953000"/>
            <a:ext cx="3429000" cy="9144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Gutscheinsystem, Finanz.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nach Attraktivität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48489" name="Rectangle 9">
            <a:extLst>
              <a:ext uri="{FF2B5EF4-FFF2-40B4-BE49-F238E27FC236}">
                <a16:creationId xmlns:a16="http://schemas.microsoft.com/office/drawing/2014/main" id="{F27D89DB-A9C3-2947-8465-B05F24C6A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953000"/>
            <a:ext cx="3429000" cy="9144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b="1">
                <a:latin typeface="Arial" panose="020B0604020202020204" pitchFamily="34" charset="0"/>
              </a:rPr>
              <a:t>Studiengebühren für Lang-</a:t>
            </a:r>
          </a:p>
          <a:p>
            <a:pPr algn="ctr"/>
            <a:r>
              <a:rPr lang="de-DE" altLang="de-DE" b="1">
                <a:latin typeface="Arial" panose="020B0604020202020204" pitchFamily="34" charset="0"/>
              </a:rPr>
              <a:t>zeitstudierende nachrangig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4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animBg="1" autoUpdateAnimBg="0"/>
      <p:bldP spid="148485" grpId="0" animBg="1" autoUpdateAnimBg="0"/>
      <p:bldP spid="148486" grpId="0" animBg="1" autoUpdateAnimBg="0"/>
      <p:bldP spid="148487" grpId="0" animBg="1" autoUpdateAnimBg="0"/>
      <p:bldP spid="148488" grpId="0" animBg="1" autoUpdateAnimBg="0"/>
      <p:bldP spid="14848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46433F0C-1319-DC47-88FE-FAD9C0FC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BE1D1EB9-D10E-5248-980F-362AAC8A3D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9CC057-B737-904F-97ED-FDDFD0F91EF3}" type="slidenum">
              <a:rPr lang="en-US" altLang="de-DE"/>
              <a:pPr/>
              <a:t>5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0530" name="Text Box 2">
            <a:extLst>
              <a:ext uri="{FF2B5EF4-FFF2-40B4-BE49-F238E27FC236}">
                <a16:creationId xmlns:a16="http://schemas.microsoft.com/office/drawing/2014/main" id="{FA25B4A2-B44E-3048-B65F-187697380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50531" name="Text Box 3">
            <a:extLst>
              <a:ext uri="{FF2B5EF4-FFF2-40B4-BE49-F238E27FC236}">
                <a16:creationId xmlns:a16="http://schemas.microsoft.com/office/drawing/2014/main" id="{55FC967D-88F7-F74A-9EB3-465633AE0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701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chemeClr val="hlink"/>
                </a:solidFill>
                <a:latin typeface="Arial" panose="020B0604020202020204" pitchFamily="34" charset="0"/>
              </a:rPr>
              <a:t>Reform 2 + 3</a:t>
            </a:r>
            <a:endParaRPr lang="de-DE" altLang="de-DE" sz="36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50532" name="Oval 4">
            <a:extLst>
              <a:ext uri="{FF2B5EF4-FFF2-40B4-BE49-F238E27FC236}">
                <a16:creationId xmlns:a16="http://schemas.microsoft.com/office/drawing/2014/main" id="{A1E4D4AD-3211-9947-8E9C-26347DFE9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524000"/>
            <a:ext cx="5257800" cy="1371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800" b="1">
                <a:latin typeface="Arial" panose="020B0604020202020204" pitchFamily="34" charset="0"/>
              </a:rPr>
              <a:t>CHE-Modell</a:t>
            </a:r>
          </a:p>
        </p:txBody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B8F15F48-BB94-1348-97D1-64E479531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1400"/>
            <a:ext cx="3886200" cy="1524000"/>
          </a:xfrm>
          <a:prstGeom prst="rect">
            <a:avLst/>
          </a:prstGeom>
          <a:solidFill>
            <a:schemeClr val="accent2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GefoS-Ansatz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(Formel, Zielvereinbarung,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Studienkonten o.ä.)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A18BC709-6C26-F747-9343-87998D9D1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505200"/>
            <a:ext cx="3505200" cy="1600200"/>
          </a:xfrm>
          <a:prstGeom prst="rect">
            <a:avLst/>
          </a:prstGeom>
          <a:solidFill>
            <a:srgbClr val="33CC33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Allg. Studiengebühren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(Studienbeitragsmodell,</a:t>
            </a:r>
          </a:p>
          <a:p>
            <a:pPr algn="ctr"/>
            <a:r>
              <a:rPr lang="de-DE" altLang="de-DE" sz="2400" b="1">
                <a:latin typeface="Arial" panose="020B0604020202020204" pitchFamily="34" charset="0"/>
              </a:rPr>
              <a:t>HRK-CHE Vorschlag)</a:t>
            </a:r>
            <a:endParaRPr lang="de-DE" altLang="de-DE" sz="2600" b="1">
              <a:latin typeface="Arial" panose="020B0604020202020204" pitchFamily="34" charset="0"/>
            </a:endParaRPr>
          </a:p>
        </p:txBody>
      </p:sp>
      <p:sp>
        <p:nvSpPr>
          <p:cNvPr id="150538" name="Line 10">
            <a:extLst>
              <a:ext uri="{FF2B5EF4-FFF2-40B4-BE49-F238E27FC236}">
                <a16:creationId xmlns:a16="http://schemas.microsoft.com/office/drawing/2014/main" id="{8FA8BF32-F9B2-DE49-91C0-4ECB487BA0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267200"/>
            <a:ext cx="762000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0539" name="Line 11">
            <a:extLst>
              <a:ext uri="{FF2B5EF4-FFF2-40B4-BE49-F238E27FC236}">
                <a16:creationId xmlns:a16="http://schemas.microsoft.com/office/drawing/2014/main" id="{8D10503E-83CB-6242-B423-930A604068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810000"/>
            <a:ext cx="0" cy="9144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animBg="1" autoUpdateAnimBg="0"/>
      <p:bldP spid="150533" grpId="0" animBg="1" autoUpdateAnimBg="0"/>
      <p:bldP spid="15053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C385E0C1-0B60-094B-B4C7-8154432C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4E5AE3E3-A1DA-A54D-A34F-A655F5643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C05163-6B30-0247-A3FE-9C372F8B3CDE}" type="slidenum">
              <a:rPr lang="en-US" altLang="de-DE"/>
              <a:pPr/>
              <a:t>6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4626" name="Text Box 2">
            <a:extLst>
              <a:ext uri="{FF2B5EF4-FFF2-40B4-BE49-F238E27FC236}">
                <a16:creationId xmlns:a16="http://schemas.microsoft.com/office/drawing/2014/main" id="{FB405698-88CF-BD4F-B0E2-67AC89CD6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54627" name="Text Box 3">
            <a:extLst>
              <a:ext uri="{FF2B5EF4-FFF2-40B4-BE49-F238E27FC236}">
                <a16:creationId xmlns:a16="http://schemas.microsoft.com/office/drawing/2014/main" id="{CFF2CC6A-433A-764A-A147-C79434B12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39000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Studiengebühren als Option</a:t>
            </a:r>
          </a:p>
          <a:p>
            <a:pPr>
              <a:lnSpc>
                <a:spcPct val="25000"/>
              </a:lnSpc>
              <a:spcBef>
                <a:spcPct val="50000"/>
              </a:spcBef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für autonome</a:t>
            </a:r>
            <a:r>
              <a:rPr lang="de-DE" altLang="de-DE" sz="4000" b="1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54628" name="Oval 4">
            <a:extLst>
              <a:ext uri="{FF2B5EF4-FFF2-40B4-BE49-F238E27FC236}">
                <a16:creationId xmlns:a16="http://schemas.microsoft.com/office/drawing/2014/main" id="{672025F1-5C83-2240-8B2C-B39EC8714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Modell 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54629" name="Rectangle 5">
            <a:extLst>
              <a:ext uri="{FF2B5EF4-FFF2-40B4-BE49-F238E27FC236}">
                <a16:creationId xmlns:a16="http://schemas.microsoft.com/office/drawing/2014/main" id="{6A232742-74D9-1D48-9333-E7AAF20E4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6200775" cy="9144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Hochschulen entscheiden über</a:t>
            </a:r>
          </a:p>
        </p:txBody>
      </p:sp>
      <p:sp>
        <p:nvSpPr>
          <p:cNvPr id="154630" name="Rectangle 6">
            <a:extLst>
              <a:ext uri="{FF2B5EF4-FFF2-40B4-BE49-F238E27FC236}">
                <a16:creationId xmlns:a16="http://schemas.microsoft.com/office/drawing/2014/main" id="{1D954C33-A998-5944-83F5-992930CA0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956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Einführung von Gebühren</a:t>
            </a:r>
          </a:p>
        </p:txBody>
      </p:sp>
      <p:sp>
        <p:nvSpPr>
          <p:cNvPr id="154631" name="Rectangle 7">
            <a:extLst>
              <a:ext uri="{FF2B5EF4-FFF2-40B4-BE49-F238E27FC236}">
                <a16:creationId xmlns:a16="http://schemas.microsoft.com/office/drawing/2014/main" id="{01E50B62-E642-F44E-A806-F96B0CDEC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6482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2800" b="1">
                <a:latin typeface="Arial" panose="020B0604020202020204" pitchFamily="34" charset="0"/>
              </a:rPr>
              <a:t>gebührenpflichtige Angebote</a:t>
            </a:r>
          </a:p>
        </p:txBody>
      </p:sp>
      <p:sp>
        <p:nvSpPr>
          <p:cNvPr id="154632" name="Rectangle 8">
            <a:extLst>
              <a:ext uri="{FF2B5EF4-FFF2-40B4-BE49-F238E27FC236}">
                <a16:creationId xmlns:a16="http://schemas.microsoft.com/office/drawing/2014/main" id="{F5609BD9-3E1C-BE4F-9B40-743263C04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4864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„Werben“ für Gebühren</a:t>
            </a:r>
          </a:p>
        </p:txBody>
      </p:sp>
      <p:sp>
        <p:nvSpPr>
          <p:cNvPr id="154633" name="Rectangle 9">
            <a:extLst>
              <a:ext uri="{FF2B5EF4-FFF2-40B4-BE49-F238E27FC236}">
                <a16:creationId xmlns:a16="http://schemas.microsoft.com/office/drawing/2014/main" id="{795E1981-E5B4-ED4C-9D61-C0F4EBFB4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7338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Gestaltung des Modells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 animBg="1" autoUpdateAnimBg="0"/>
      <p:bldP spid="154629" grpId="0" animBg="1" autoUpdateAnimBg="0"/>
      <p:bldP spid="154630" grpId="0" animBg="1" autoUpdateAnimBg="0"/>
      <p:bldP spid="154631" grpId="0" animBg="1" autoUpdateAnimBg="0"/>
      <p:bldP spid="154632" grpId="0" animBg="1" autoUpdateAnimBg="0"/>
      <p:bldP spid="15463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2">
            <a:extLst>
              <a:ext uri="{FF2B5EF4-FFF2-40B4-BE49-F238E27FC236}">
                <a16:creationId xmlns:a16="http://schemas.microsoft.com/office/drawing/2014/main" id="{BD7E5E0F-6943-194C-A27B-01E55AF63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D4793312-F5DC-544B-B03C-E3725B02B2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FBC796-C2C0-3F4D-941E-54CCF0ABD54B}" type="slidenum">
              <a:rPr lang="en-US" altLang="de-DE"/>
              <a:pPr/>
              <a:t>7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6674" name="Text Box 1026">
            <a:extLst>
              <a:ext uri="{FF2B5EF4-FFF2-40B4-BE49-F238E27FC236}">
                <a16:creationId xmlns:a16="http://schemas.microsoft.com/office/drawing/2014/main" id="{7B329B6A-9144-CB47-AB23-22AE9F2D2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56675" name="Text Box 1027">
            <a:extLst>
              <a:ext uri="{FF2B5EF4-FFF2-40B4-BE49-F238E27FC236}">
                <a16:creationId xmlns:a16="http://schemas.microsoft.com/office/drawing/2014/main" id="{80638D00-5BE2-4841-AF6B-D063856FC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39000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Studiengebühren als Option</a:t>
            </a:r>
          </a:p>
          <a:p>
            <a:pPr>
              <a:lnSpc>
                <a:spcPct val="25000"/>
              </a:lnSpc>
              <a:spcBef>
                <a:spcPct val="50000"/>
              </a:spcBef>
            </a:pP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für autonome</a:t>
            </a:r>
            <a:r>
              <a:rPr lang="de-DE" altLang="de-DE" sz="4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156676" name="Oval 1028">
            <a:extLst>
              <a:ext uri="{FF2B5EF4-FFF2-40B4-BE49-F238E27FC236}">
                <a16:creationId xmlns:a16="http://schemas.microsoft.com/office/drawing/2014/main" id="{2A94B8D6-2C47-C940-A374-0E8698519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1854200" cy="42545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Modell 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56677" name="Rectangle 1029">
            <a:extLst>
              <a:ext uri="{FF2B5EF4-FFF2-40B4-BE49-F238E27FC236}">
                <a16:creationId xmlns:a16="http://schemas.microsoft.com/office/drawing/2014/main" id="{5A4729D7-E436-EA4D-964C-23074137A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6200775" cy="9144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Staat übernimmt folgende</a:t>
            </a:r>
          </a:p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Aufgaben </a:t>
            </a:r>
          </a:p>
        </p:txBody>
      </p:sp>
      <p:sp>
        <p:nvSpPr>
          <p:cNvPr id="156678" name="Rectangle 1030">
            <a:extLst>
              <a:ext uri="{FF2B5EF4-FFF2-40B4-BE49-F238E27FC236}">
                <a16:creationId xmlns:a16="http://schemas.microsoft.com/office/drawing/2014/main" id="{805A6E5C-155C-7C4A-A59E-3C2D4E518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5410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ermöglicht Studiengebühren</a:t>
            </a:r>
          </a:p>
        </p:txBody>
      </p:sp>
      <p:sp>
        <p:nvSpPr>
          <p:cNvPr id="156679" name="Rectangle 1031">
            <a:extLst>
              <a:ext uri="{FF2B5EF4-FFF2-40B4-BE49-F238E27FC236}">
                <a16:creationId xmlns:a16="http://schemas.microsoft.com/office/drawing/2014/main" id="{542BB727-A8F8-244A-8346-F8220DD4B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5410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Ordnungspolitik:</a:t>
            </a:r>
          </a:p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fixiert „Spielregeln“</a:t>
            </a:r>
          </a:p>
        </p:txBody>
      </p:sp>
      <p:sp>
        <p:nvSpPr>
          <p:cNvPr id="156680" name="Rectangle 1032">
            <a:extLst>
              <a:ext uri="{FF2B5EF4-FFF2-40B4-BE49-F238E27FC236}">
                <a16:creationId xmlns:a16="http://schemas.microsoft.com/office/drawing/2014/main" id="{F6E831A5-A11C-3E42-81FF-0FBC53740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38800"/>
            <a:ext cx="5410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2800" b="1">
                <a:latin typeface="Arial" panose="020B0604020202020204" pitchFamily="34" charset="0"/>
              </a:rPr>
              <a:t>überpr</a:t>
            </a:r>
            <a:r>
              <a:rPr lang="de-DE" altLang="de-DE" sz="3000" b="1">
                <a:latin typeface="Arial" panose="020B0604020202020204" pitchFamily="34" charset="0"/>
              </a:rPr>
              <a:t>üft u. genehmigt </a:t>
            </a:r>
          </a:p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Modelle</a:t>
            </a:r>
          </a:p>
        </p:txBody>
      </p:sp>
      <p:sp>
        <p:nvSpPr>
          <p:cNvPr id="156681" name="Rectangle 1033">
            <a:extLst>
              <a:ext uri="{FF2B5EF4-FFF2-40B4-BE49-F238E27FC236}">
                <a16:creationId xmlns:a16="http://schemas.microsoft.com/office/drawing/2014/main" id="{19DEA858-C18E-6944-8568-15BB2BAAA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724400"/>
            <a:ext cx="54102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schreibt </a:t>
            </a:r>
          </a:p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Sozialverträglichkeit vor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nimBg="1" autoUpdateAnimBg="0"/>
      <p:bldP spid="156677" grpId="0" animBg="1" autoUpdateAnimBg="0"/>
      <p:bldP spid="156678" grpId="0" animBg="1" autoUpdateAnimBg="0"/>
      <p:bldP spid="156679" grpId="0" animBg="1" autoUpdateAnimBg="0"/>
      <p:bldP spid="156680" grpId="0" animBg="1" autoUpdateAnimBg="0"/>
      <p:bldP spid="15668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2">
            <a:extLst>
              <a:ext uri="{FF2B5EF4-FFF2-40B4-BE49-F238E27FC236}">
                <a16:creationId xmlns:a16="http://schemas.microsoft.com/office/drawing/2014/main" id="{4964E01D-D4FD-064F-8445-4FF0BD73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2F6F989C-C676-EE47-B299-6015F4A36B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E95BE1-834B-6341-9FAD-D51C6A874EB6}" type="slidenum">
              <a:rPr lang="en-US" altLang="de-DE"/>
              <a:pPr/>
              <a:t>8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8722" name="Text Box 2">
            <a:extLst>
              <a:ext uri="{FF2B5EF4-FFF2-40B4-BE49-F238E27FC236}">
                <a16:creationId xmlns:a16="http://schemas.microsoft.com/office/drawing/2014/main" id="{D5F6460F-7B29-A243-A63C-91B672B6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58724" name="Oval 4">
            <a:extLst>
              <a:ext uri="{FF2B5EF4-FFF2-40B4-BE49-F238E27FC236}">
                <a16:creationId xmlns:a16="http://schemas.microsoft.com/office/drawing/2014/main" id="{91ED7726-99A8-F449-BF42-B0ED44C19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1689100"/>
            <a:ext cx="1854200" cy="40767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zentrale</a:t>
            </a: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Anforde-</a:t>
            </a:r>
          </a:p>
          <a:p>
            <a:pPr algn="ctr"/>
            <a:r>
              <a:rPr lang="de-DE" altLang="de-DE" sz="3000" b="1">
                <a:latin typeface="Arial" panose="020B0604020202020204" pitchFamily="34" charset="0"/>
              </a:rPr>
              <a:t>rung </a:t>
            </a:r>
            <a:endParaRPr lang="de-DE" altLang="de-DE" sz="2400">
              <a:latin typeface="Arial" panose="020B0604020202020204" pitchFamily="34" charset="0"/>
            </a:endParaRPr>
          </a:p>
        </p:txBody>
      </p:sp>
      <p:sp>
        <p:nvSpPr>
          <p:cNvPr id="158725" name="Rectangle 5">
            <a:extLst>
              <a:ext uri="{FF2B5EF4-FFF2-40B4-BE49-F238E27FC236}">
                <a16:creationId xmlns:a16="http://schemas.microsoft.com/office/drawing/2014/main" id="{638DF57C-8A45-9D40-96A8-DB9E46B2B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76400"/>
            <a:ext cx="6200775" cy="9144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CC33"/>
            </a:extrusionClr>
            <a:contourClr>
              <a:srgbClr val="33CC33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CC33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Sozialverträglichkeit</a:t>
            </a:r>
          </a:p>
        </p:txBody>
      </p:sp>
      <p:sp>
        <p:nvSpPr>
          <p:cNvPr id="158726" name="Rectangle 6">
            <a:extLst>
              <a:ext uri="{FF2B5EF4-FFF2-40B4-BE49-F238E27FC236}">
                <a16:creationId xmlns:a16="http://schemas.microsoft.com/office/drawing/2014/main" id="{1A54A624-91D7-D64D-9AC7-91592794A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0480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Stipendien</a:t>
            </a:r>
          </a:p>
        </p:txBody>
      </p:sp>
      <p:sp>
        <p:nvSpPr>
          <p:cNvPr id="158727" name="Rectangle 7">
            <a:extLst>
              <a:ext uri="{FF2B5EF4-FFF2-40B4-BE49-F238E27FC236}">
                <a16:creationId xmlns:a16="http://schemas.microsoft.com/office/drawing/2014/main" id="{31D39FC1-5541-EE46-816D-AB99886AD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910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einkommensabhängige</a:t>
            </a:r>
          </a:p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Darlehen</a:t>
            </a:r>
          </a:p>
        </p:txBody>
      </p:sp>
      <p:sp>
        <p:nvSpPr>
          <p:cNvPr id="158728" name="Rectangle 8">
            <a:extLst>
              <a:ext uri="{FF2B5EF4-FFF2-40B4-BE49-F238E27FC236}">
                <a16:creationId xmlns:a16="http://schemas.microsoft.com/office/drawing/2014/main" id="{283D13CF-0D1E-1145-A00F-AC7400A28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257800" cy="609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2"/>
            </a:extrusionClr>
            <a:contourClr>
              <a:schemeClr val="accent2"/>
            </a:contour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lnSpc>
                <a:spcPct val="75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Bildungssparen</a:t>
            </a:r>
          </a:p>
        </p:txBody>
      </p:sp>
      <p:sp>
        <p:nvSpPr>
          <p:cNvPr id="158729" name="Text Box 9">
            <a:extLst>
              <a:ext uri="{FF2B5EF4-FFF2-40B4-BE49-F238E27FC236}">
                <a16:creationId xmlns:a16="http://schemas.microsoft.com/office/drawing/2014/main" id="{49A6AF3F-71BC-A84B-8B8A-86D58F47C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39000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Studiengebühren als Option</a:t>
            </a:r>
          </a:p>
          <a:p>
            <a:pPr>
              <a:lnSpc>
                <a:spcPct val="25000"/>
              </a:lnSpc>
              <a:spcBef>
                <a:spcPct val="50000"/>
              </a:spcBef>
            </a:pP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für autonome</a:t>
            </a:r>
            <a:r>
              <a:rPr lang="de-DE" altLang="de-DE" sz="40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2800" b="1">
                <a:solidFill>
                  <a:srgbClr val="000000"/>
                </a:solidFill>
                <a:latin typeface="Arial" panose="020B0604020202020204" pitchFamily="34" charset="0"/>
              </a:rPr>
              <a:t>Hochschulen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 animBg="1" autoUpdateAnimBg="0"/>
      <p:bldP spid="158725" grpId="0" animBg="1" autoUpdateAnimBg="0"/>
      <p:bldP spid="158726" grpId="0" animBg="1" autoUpdateAnimBg="0"/>
      <p:bldP spid="158727" grpId="0" animBg="1" autoUpdateAnimBg="0"/>
      <p:bldP spid="15872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A89A1597-61E1-0549-9B13-E34C0ABA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de-DE"/>
              <a:t>Berlin, 1. Februar 2002</a:t>
            </a:r>
            <a:r>
              <a:rPr lang="en-US" altLang="de-DE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B2F9DF83-8466-B741-8D24-8E5F1C4209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269BC3-01E8-9745-8A96-6F1451DC098C}" type="slidenum">
              <a:rPr lang="en-US" altLang="de-DE"/>
              <a:pPr/>
              <a:t>9</a:t>
            </a:fld>
            <a:endParaRPr lang="en-US" altLang="de-DE" b="0">
              <a:latin typeface="Times New Roman" panose="02020603050405020304" pitchFamily="18" charset="0"/>
            </a:endParaRPr>
          </a:p>
        </p:txBody>
      </p:sp>
      <p:sp>
        <p:nvSpPr>
          <p:cNvPr id="152578" name="Text Box 2">
            <a:extLst>
              <a:ext uri="{FF2B5EF4-FFF2-40B4-BE49-F238E27FC236}">
                <a16:creationId xmlns:a16="http://schemas.microsoft.com/office/drawing/2014/main" id="{33F4A172-3562-5B4A-BD6C-4553382AD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 sz="2400"/>
          </a:p>
        </p:txBody>
      </p:sp>
      <p:sp>
        <p:nvSpPr>
          <p:cNvPr id="152579" name="Text Box 3">
            <a:extLst>
              <a:ext uri="{FF2B5EF4-FFF2-40B4-BE49-F238E27FC236}">
                <a16:creationId xmlns:a16="http://schemas.microsoft.com/office/drawing/2014/main" id="{A1CBF716-F0BC-E347-96C3-591C6B352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7162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4000" b="1">
                <a:solidFill>
                  <a:srgbClr val="000000"/>
                </a:solidFill>
                <a:latin typeface="Arial" panose="020B0604020202020204" pitchFamily="34" charset="0"/>
              </a:rPr>
              <a:t>Studienbeitragsmodell</a:t>
            </a:r>
            <a:endParaRPr lang="de-DE" altLang="de-DE" sz="4000" b="1">
              <a:latin typeface="Arial" panose="020B0604020202020204" pitchFamily="34" charset="0"/>
            </a:endParaRPr>
          </a:p>
        </p:txBody>
      </p:sp>
      <p:graphicFrame>
        <p:nvGraphicFramePr>
          <p:cNvPr id="15258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C39D5ADD-8CA9-8344-98A2-591BC293A4AC}"/>
              </a:ext>
            </a:extLst>
          </p:cNvPr>
          <p:cNvGraphicFramePr>
            <a:graphicFrameLocks/>
          </p:cNvGraphicFramePr>
          <p:nvPr/>
        </p:nvGraphicFramePr>
        <p:xfrm>
          <a:off x="219075" y="1298575"/>
          <a:ext cx="8772525" cy="510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56" name="Dokument" r:id="rId4" imgW="18351500" imgH="10109200" progId="Word.Document.8">
                  <p:embed/>
                </p:oleObj>
              </mc:Choice>
              <mc:Fallback>
                <p:oleObj name="Dokument" r:id="rId4" imgW="18351500" imgH="10109200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298575"/>
                        <a:ext cx="8772525" cy="510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512</Words>
  <Application>Microsoft Macintosh PowerPoint</Application>
  <PresentationFormat>Bildschirmpräsentation (4:3)</PresentationFormat>
  <Paragraphs>237</Paragraphs>
  <Slides>18</Slides>
  <Notes>18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Times New Roman</vt:lpstr>
      <vt:lpstr>Arial</vt:lpstr>
      <vt:lpstr>Webdings</vt:lpstr>
      <vt:lpstr>Symbol</vt:lpstr>
      <vt:lpstr>Leere Präsentation</vt:lpstr>
      <vt:lpstr>Microsoft Word-Dokument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93</cp:revision>
  <dcterms:created xsi:type="dcterms:W3CDTF">2001-03-08T15:06:45Z</dcterms:created>
  <dcterms:modified xsi:type="dcterms:W3CDTF">2022-02-05T14:24:36Z</dcterms:modified>
</cp:coreProperties>
</file>