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69" r:id="rId4"/>
    <p:sldId id="270" r:id="rId5"/>
    <p:sldId id="260" r:id="rId6"/>
    <p:sldId id="261" r:id="rId7"/>
    <p:sldId id="284" r:id="rId8"/>
    <p:sldId id="286" r:id="rId9"/>
    <p:sldId id="27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A034213-C2DA-B544-A798-4F950F1EE2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E58C428-9AE5-6640-892E-CE3BB37B6C8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33F42F7-3E7D-5047-A288-61B588391D6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C604E69-4C5C-EC43-ADFD-9F382D5FFF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85A8FE2-53D0-0E4A-865E-70962D72FE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EFA41AA-1D13-8F4C-989F-FEBA308C24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77C76C-A52F-3943-A8CD-0D0AD0D1A2C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51B30-297C-B441-BFBF-6B50000E9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12402D-25B2-5941-ADBB-114409E3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30CCC5-E1D6-7246-8B0F-E1C1F5EB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F2D055-697C-3948-9B56-CA93E39DF5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62CDD-1352-3B47-AAC2-8F5AEB8F392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3479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A5C8C7-997A-0341-975E-E2D19DC2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71AE22-5E31-ED4B-A116-E3630DC6B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746591-EF6B-544D-B59A-3DA12A84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CA1774-B3D4-DA45-BCE2-EE1FBE1C2B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2F92F5-D5DE-504B-ADEA-8D65E290BD9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7269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32DAD9-6310-874C-B9BA-13FB023D3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E9D047-FECC-EA43-867C-AB9728AE3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F14C82-79B7-2C4F-B94A-84D09F1DB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F57F6B7-8252-6D45-A108-8AB25756F4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DE4B5F-08CD-C94A-88B8-D540392628C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9234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273C2-3553-354C-A38B-4981CAF0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AB4F7D-8090-B546-B003-E57AA9FE0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5240F8-0FD0-6842-9E63-6562AFF15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515457-EFC0-0649-B792-34F28E19D3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C377AE-587B-4E43-8850-DF3CF481817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6486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A4D66D-A7A4-FA4D-BC76-434D8342C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2879F1-1FFF-2F41-BE91-322E1D1CB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5C9738-829A-324E-BE2B-93CB826A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0BF12B-F84A-844F-BCE1-D771DA80F6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97B31C-7980-4347-AD08-D37D2A57617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7275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866A0-5833-E548-A979-82678C4C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F3048A-4B22-CF42-8CE9-DFCF17184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66697A-8CB6-8D44-B4D8-DDAD32E23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6BD342-D711-8F48-8F41-58191499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445A30-F889-0D4C-BE43-96B7BF1D9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7B2F9B-BC70-3A4C-802D-A20CCB1B018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39857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E4B29-FCC2-224A-AC21-D9B715632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68EB9B-0879-014E-906C-52E1AC769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D6F321-8760-9946-9DCD-3B573AFD9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63C13E-859C-6342-8DE4-5B596B1A9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85D499E-A108-E644-B662-C5EC729D59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1E9E9E-4570-764E-88FA-6B30D3C15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BB50088-2123-7C40-9DC6-47BB282021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B5C810-1427-F44F-A7BA-34A1CBA313D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98136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7DEAB-3EA1-7E47-B6FB-9CFD7C0C8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89CFC5-048C-7446-8D6A-2D6C731C2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93CA65-8B54-3547-810E-A5A80C176F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BF0D53-58A2-C74C-B71B-75097DF7F1B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246398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701E1E-B123-5741-B38D-EC55C2DC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654C51-168B-894B-AC41-44163679F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47DF7D-F357-9B4A-99AB-B6D610152E6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01587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410D7-A054-224C-976F-DBDA964B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97B9F-E722-DC44-A07B-85FB4897F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6E5297-0011-4544-B634-A0FAFC261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DDE302-1BC9-584E-9EF3-4C7BD175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40F35A-B830-CC4E-B955-A57DEB1517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16F05-69AC-DA4F-8D81-F4BB8193927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557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276756-A85A-A84F-AA8C-14FB28D68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7945E1A-E702-5A4C-9374-A3859F161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391C79-E9F2-5744-907A-B635EC019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232915-22FB-E148-BF03-2A02D903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0E3A74-511C-854D-9B54-15D671334E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209A2-91E4-F442-A0AB-8CA4E4A9E21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7399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E6589123-4CFA-4441-A64C-411E51682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CD26174-F9C9-E646-9BE5-4F86FFF69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89874D-79E2-554F-9672-15504CAA7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5EB144-57BB-4F48-B743-D01482E345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5C7EEF8-897A-E741-827B-FEE2379FA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96AB86-EC59-2E41-A8E9-4E157A637F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0380207-1379-6543-BB0F-A078F0B8855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1131435F-33E9-3E41-9AB3-CA16DB7B1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4DEC8BD9-48D4-FF42-B9F1-EB0D73600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90416A8-B359-FD48-8F7E-157A48CF8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67851E-2C58-1D43-8F53-B1ACCCDA0FDA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5602" name="Text Box 1026">
            <a:extLst>
              <a:ext uri="{FF2B5EF4-FFF2-40B4-BE49-F238E27FC236}">
                <a16:creationId xmlns:a16="http://schemas.microsoft.com/office/drawing/2014/main" id="{6E41B620-1409-764A-AA72-0710539F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51A2FE4E-2B8A-C947-9598-73CF48FCB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0513" y="274638"/>
            <a:ext cx="5191125" cy="685800"/>
          </a:xfrm>
        </p:spPr>
        <p:txBody>
          <a:bodyPr/>
          <a:lstStyle/>
          <a:p>
            <a:r>
              <a:rPr lang="de-DE" altLang="de-DE" sz="4000" b="1"/>
              <a:t>gegründet</a:t>
            </a:r>
            <a:endParaRPr lang="de-DE" altLang="de-DE"/>
          </a:p>
        </p:txBody>
      </p:sp>
      <p:sp>
        <p:nvSpPr>
          <p:cNvPr id="25604" name="Rectangle 1028">
            <a:extLst>
              <a:ext uri="{FF2B5EF4-FFF2-40B4-BE49-F238E27FC236}">
                <a16:creationId xmlns:a16="http://schemas.microsoft.com/office/drawing/2014/main" id="{49F034FC-FEA9-A74B-AD02-455C5FC89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81400"/>
            <a:ext cx="6478588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Bertelsmann Stiftung</a:t>
            </a:r>
          </a:p>
        </p:txBody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479A4D0B-0131-9348-A3FF-B1642DDA2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00600"/>
            <a:ext cx="6478588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Hochschulrektorenkonferenz</a:t>
            </a:r>
          </a:p>
        </p:txBody>
      </p:sp>
      <p:sp>
        <p:nvSpPr>
          <p:cNvPr id="25608" name="Rectangle 1032">
            <a:extLst>
              <a:ext uri="{FF2B5EF4-FFF2-40B4-BE49-F238E27FC236}">
                <a16:creationId xmlns:a16="http://schemas.microsoft.com/office/drawing/2014/main" id="{AB860C5A-A5F9-9D49-9803-23B27FD74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06613"/>
            <a:ext cx="6781800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1. Mai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0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B29E5084-2B67-DA4F-8946-E7C49579B2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4A3707-6D59-2C48-9936-73A5B3FB3E89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4E761D34-D85B-FC4C-982E-D0F31F1D1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FB11AB3-C225-1048-A2D6-9D0314279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0513" y="274638"/>
            <a:ext cx="5191125" cy="685800"/>
          </a:xfrm>
        </p:spPr>
        <p:txBody>
          <a:bodyPr/>
          <a:lstStyle/>
          <a:p>
            <a:r>
              <a:rPr lang="de-DE" altLang="de-DE" sz="4000" b="1"/>
              <a:t>Mitarbeiter</a:t>
            </a:r>
            <a:endParaRPr lang="de-DE" altLang="de-DE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EBD8717D-47E6-2E44-BDF9-C9DF5045C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471738"/>
            <a:ext cx="5757863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600" b="1">
                <a:latin typeface="Arial" panose="020B0604020202020204" pitchFamily="34" charset="0"/>
              </a:rPr>
              <a:t>21 Mitarbeiter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C8286CB4-073B-184E-92FB-35258A4A9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557588"/>
            <a:ext cx="5757862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600" b="1">
                <a:latin typeface="Arial" panose="020B0604020202020204" pitchFamily="34" charset="0"/>
              </a:rPr>
              <a:t>14 Referenten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1364C797-14CB-F243-9F28-845ACA57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4643438"/>
            <a:ext cx="5757862" cy="7921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600" b="1">
                <a:latin typeface="Arial" panose="020B0604020202020204" pitchFamily="34" charset="0"/>
              </a:rPr>
              <a:t>6 Sekretärinnen</a:t>
            </a:r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433D982D-A60B-FB4F-BF8A-00AD15DB5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5730875"/>
            <a:ext cx="5757862" cy="7921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r>
              <a:rPr lang="de-DE" altLang="de-DE" sz="3600" b="1">
                <a:latin typeface="Arial" panose="020B0604020202020204" pitchFamily="34" charset="0"/>
              </a:rPr>
              <a:t>1 Leiter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04639B29-EDE2-6548-80D0-BE56611FE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447800"/>
            <a:ext cx="6781800" cy="7921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Stand 1. Januar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 autoUpdateAnimBg="0"/>
      <p:bldP spid="27653" grpId="0" animBg="1" autoUpdateAnimBg="0"/>
      <p:bldP spid="27654" grpId="0" animBg="1" autoUpdateAnimBg="0"/>
      <p:bldP spid="27655" grpId="0" animBg="1" autoUpdateAnimBg="0"/>
      <p:bldP spid="2765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019AEE1A-BF50-5741-BCFA-0DD473D78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A086D9-2820-5D40-BE10-07E164FC751D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9698" name="Text Box 2050">
            <a:extLst>
              <a:ext uri="{FF2B5EF4-FFF2-40B4-BE49-F238E27FC236}">
                <a16:creationId xmlns:a16="http://schemas.microsoft.com/office/drawing/2014/main" id="{AFB5139C-7AB7-784F-90EB-F7BC8E1E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9699" name="Rectangle 2051">
            <a:extLst>
              <a:ext uri="{FF2B5EF4-FFF2-40B4-BE49-F238E27FC236}">
                <a16:creationId xmlns:a16="http://schemas.microsoft.com/office/drawing/2014/main" id="{3241190F-03F0-5543-B1D7-66B81117C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241925" cy="685800"/>
          </a:xfrm>
        </p:spPr>
        <p:txBody>
          <a:bodyPr/>
          <a:lstStyle/>
          <a:p>
            <a:r>
              <a:rPr lang="de-DE" altLang="de-DE" sz="4400" b="1">
                <a:solidFill>
                  <a:srgbClr val="000000"/>
                </a:solidFill>
              </a:rPr>
              <a:t>Budget 2001/2002</a:t>
            </a:r>
          </a:p>
        </p:txBody>
      </p:sp>
      <p:sp>
        <p:nvSpPr>
          <p:cNvPr id="29700" name="Rectangle 2052">
            <a:extLst>
              <a:ext uri="{FF2B5EF4-FFF2-40B4-BE49-F238E27FC236}">
                <a16:creationId xmlns:a16="http://schemas.microsoft.com/office/drawing/2014/main" id="{C68F8D4F-7859-AA42-9893-040E362B6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4498975" cy="1150938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Bertelsmann Stiftung</a:t>
            </a:r>
            <a:endParaRPr lang="de-DE" altLang="de-DE"/>
          </a:p>
        </p:txBody>
      </p:sp>
      <p:sp>
        <p:nvSpPr>
          <p:cNvPr id="29701" name="Rectangle 2053">
            <a:extLst>
              <a:ext uri="{FF2B5EF4-FFF2-40B4-BE49-F238E27FC236}">
                <a16:creationId xmlns:a16="http://schemas.microsoft.com/office/drawing/2014/main" id="{19F79DD4-7636-BE48-B626-EE404AC4A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505200"/>
            <a:ext cx="4498975" cy="1150938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Fremdmittel</a:t>
            </a:r>
          </a:p>
        </p:txBody>
      </p:sp>
      <p:sp>
        <p:nvSpPr>
          <p:cNvPr id="29702" name="Oval 2054">
            <a:extLst>
              <a:ext uri="{FF2B5EF4-FFF2-40B4-BE49-F238E27FC236}">
                <a16:creationId xmlns:a16="http://schemas.microsoft.com/office/drawing/2014/main" id="{789E0709-3816-C84C-BE69-B1EC765A1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0"/>
            <a:ext cx="2159000" cy="1150938"/>
          </a:xfrm>
          <a:prstGeom prst="ellipse">
            <a:avLst/>
          </a:prstGeom>
          <a:solidFill>
            <a:schemeClr val="accent1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2.130 TEuro </a:t>
            </a:r>
          </a:p>
          <a:p>
            <a:pPr algn="ctr"/>
            <a:r>
              <a:rPr lang="de-DE" altLang="de-DE" sz="2800" b="1"/>
              <a:t>75%</a:t>
            </a:r>
          </a:p>
        </p:txBody>
      </p:sp>
      <p:sp>
        <p:nvSpPr>
          <p:cNvPr id="29703" name="Oval 2055">
            <a:extLst>
              <a:ext uri="{FF2B5EF4-FFF2-40B4-BE49-F238E27FC236}">
                <a16:creationId xmlns:a16="http://schemas.microsoft.com/office/drawing/2014/main" id="{2AA699E8-E317-404F-974E-310CFBB26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505200"/>
            <a:ext cx="2159000" cy="1150938"/>
          </a:xfrm>
          <a:prstGeom prst="ellipse">
            <a:avLst/>
          </a:prstGeom>
          <a:solidFill>
            <a:schemeClr val="accent2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721 TEuro</a:t>
            </a:r>
          </a:p>
          <a:p>
            <a:pPr algn="ctr"/>
            <a:r>
              <a:rPr lang="de-DE" altLang="de-DE" sz="2800" b="1"/>
              <a:t>25%</a:t>
            </a:r>
          </a:p>
        </p:txBody>
      </p:sp>
      <p:sp>
        <p:nvSpPr>
          <p:cNvPr id="29704" name="Oval 2056">
            <a:extLst>
              <a:ext uri="{FF2B5EF4-FFF2-40B4-BE49-F238E27FC236}">
                <a16:creationId xmlns:a16="http://schemas.microsoft.com/office/drawing/2014/main" id="{36D85B68-1487-5F46-BF06-4E10BF6CF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562600"/>
            <a:ext cx="2159000" cy="1150938"/>
          </a:xfrm>
          <a:prstGeom prst="ellipse">
            <a:avLst/>
          </a:prstGeom>
          <a:solidFill>
            <a:schemeClr val="tx1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2.851 TEuro</a:t>
            </a:r>
          </a:p>
        </p:txBody>
      </p:sp>
      <p:sp>
        <p:nvSpPr>
          <p:cNvPr id="29705" name="Oval 2057">
            <a:extLst>
              <a:ext uri="{FF2B5EF4-FFF2-40B4-BE49-F238E27FC236}">
                <a16:creationId xmlns:a16="http://schemas.microsoft.com/office/drawing/2014/main" id="{1D642D07-D138-2548-B0D7-9260D03B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600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4.166</a:t>
            </a:r>
          </a:p>
          <a:p>
            <a:pPr algn="ctr"/>
            <a:r>
              <a:rPr lang="de-DE" altLang="de-DE"/>
              <a:t>TDM</a:t>
            </a:r>
          </a:p>
        </p:txBody>
      </p:sp>
      <p:sp>
        <p:nvSpPr>
          <p:cNvPr id="29706" name="Oval 2058">
            <a:extLst>
              <a:ext uri="{FF2B5EF4-FFF2-40B4-BE49-F238E27FC236}">
                <a16:creationId xmlns:a16="http://schemas.microsoft.com/office/drawing/2014/main" id="{DB2B8909-469B-5E4D-A639-6384EFA15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715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5.576</a:t>
            </a:r>
          </a:p>
          <a:p>
            <a:pPr algn="ctr"/>
            <a:r>
              <a:rPr lang="de-DE" altLang="de-DE"/>
              <a:t>TDM</a:t>
            </a:r>
          </a:p>
        </p:txBody>
      </p:sp>
      <p:sp>
        <p:nvSpPr>
          <p:cNvPr id="29707" name="Oval 2059">
            <a:extLst>
              <a:ext uri="{FF2B5EF4-FFF2-40B4-BE49-F238E27FC236}">
                <a16:creationId xmlns:a16="http://schemas.microsoft.com/office/drawing/2014/main" id="{975BD155-863C-F544-82C3-43534EFD4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741738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/>
              <a:t>1.410</a:t>
            </a:r>
          </a:p>
          <a:p>
            <a:pPr algn="ctr"/>
            <a:r>
              <a:rPr lang="de-DE" altLang="de-DE"/>
              <a:t>TDM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 autoUpdateAnimBg="0"/>
      <p:bldP spid="29701" grpId="0" animBg="1" autoUpdateAnimBg="0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06" grpId="0" animBg="1" autoUpdateAnimBg="0"/>
      <p:bldP spid="2970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7D24551F-27E5-814F-B20B-DA0ACFD37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035873-9821-1946-9D11-A015ABC65555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1746" name="Text Box 2050">
            <a:extLst>
              <a:ext uri="{FF2B5EF4-FFF2-40B4-BE49-F238E27FC236}">
                <a16:creationId xmlns:a16="http://schemas.microsoft.com/office/drawing/2014/main" id="{143910B6-7403-F341-AAD9-216942EA3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31747" name="Rectangle 2051">
            <a:extLst>
              <a:ext uri="{FF2B5EF4-FFF2-40B4-BE49-F238E27FC236}">
                <a16:creationId xmlns:a16="http://schemas.microsoft.com/office/drawing/2014/main" id="{A75901E1-2824-EF4A-B3B4-C8DA051DE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524000"/>
            <a:ext cx="6478588" cy="115093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Denkfabrik</a:t>
            </a:r>
            <a:endParaRPr lang="de-DE" altLang="de-DE"/>
          </a:p>
        </p:txBody>
      </p:sp>
      <p:sp>
        <p:nvSpPr>
          <p:cNvPr id="31748" name="Rectangle 2052">
            <a:extLst>
              <a:ext uri="{FF2B5EF4-FFF2-40B4-BE49-F238E27FC236}">
                <a16:creationId xmlns:a16="http://schemas.microsoft.com/office/drawing/2014/main" id="{50E01A3F-2FD3-2A49-9E3E-B6793004F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162300"/>
            <a:ext cx="6478588" cy="11509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Organisationsentwicklung</a:t>
            </a:r>
          </a:p>
        </p:txBody>
      </p:sp>
      <p:sp>
        <p:nvSpPr>
          <p:cNvPr id="31749" name="Rectangle 2053">
            <a:extLst>
              <a:ext uri="{FF2B5EF4-FFF2-40B4-BE49-F238E27FC236}">
                <a16:creationId xmlns:a16="http://schemas.microsoft.com/office/drawing/2014/main" id="{FF452D10-28FD-A643-8DDA-A5723E2B5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00600"/>
            <a:ext cx="6478588" cy="115093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prstShdw prst="shdw17" dist="17961" dir="2700000">
              <a:srgbClr val="0066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Dialog &amp; Veranstaltungen</a:t>
            </a:r>
          </a:p>
        </p:txBody>
      </p:sp>
      <p:sp>
        <p:nvSpPr>
          <p:cNvPr id="31754" name="Rectangle 2058">
            <a:extLst>
              <a:ext uri="{FF2B5EF4-FFF2-40B4-BE49-F238E27FC236}">
                <a16:creationId xmlns:a16="http://schemas.microsoft.com/office/drawing/2014/main" id="{6AFDA9C4-466A-0643-985B-202C07FBF284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6781800" cy="685800"/>
          </a:xfrm>
          <a:noFill/>
          <a:ln/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Arbeitsbereiche</a:t>
            </a:r>
            <a:endParaRPr lang="de-DE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  <p:bldP spid="31748" grpId="0" animBg="1" autoUpdateAnimBg="0"/>
      <p:bldP spid="3174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BEEC5612-AA66-8E49-A404-8C3FFF85DE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35A9A5-68BD-6944-B11C-95884BC58DA9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30B6268-3094-2E4C-B655-2DEF2B64D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524000"/>
            <a:ext cx="3581400" cy="49530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C8077E-17F4-594B-BE75-C9BA96DB6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76400"/>
            <a:ext cx="3003550" cy="15541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 b="1"/>
              <a:t>Empfehlungen,</a:t>
            </a:r>
          </a:p>
          <a:p>
            <a:r>
              <a:rPr lang="de-DE" altLang="de-DE" sz="3200" b="1"/>
              <a:t>gutachterliche</a:t>
            </a:r>
          </a:p>
          <a:p>
            <a:r>
              <a:rPr lang="de-DE" altLang="de-DE" sz="3200" b="1"/>
              <a:t>Stellungnahmen</a:t>
            </a:r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4C06A4A9-11DB-8B4F-B09E-218917E4E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381C43FC-63FF-D84D-A8FA-AFF393BD9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24000"/>
            <a:ext cx="2514600" cy="914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Studien-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gebühren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C27FEC3A-E858-F34C-9FC9-F5B16A132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0800"/>
            <a:ext cx="2514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Hochschul-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zugang</a:t>
            </a:r>
          </a:p>
        </p:txBody>
      </p:sp>
      <p:sp>
        <p:nvSpPr>
          <p:cNvPr id="11275" name="Oval 11">
            <a:extLst>
              <a:ext uri="{FF2B5EF4-FFF2-40B4-BE49-F238E27FC236}">
                <a16:creationId xmlns:a16="http://schemas.microsoft.com/office/drawing/2014/main" id="{0EC91630-32F3-1245-9EA4-5D555ECBA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600200"/>
            <a:ext cx="2362200" cy="914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Studienbeitrags-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Modell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1276" name="Oval 12">
            <a:extLst>
              <a:ext uri="{FF2B5EF4-FFF2-40B4-BE49-F238E27FC236}">
                <a16:creationId xmlns:a16="http://schemas.microsoft.com/office/drawing/2014/main" id="{A7FE2BE5-23EC-4944-BF0E-FD7765B11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90800"/>
            <a:ext cx="2362200" cy="92233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Leipziger 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Erklärung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1277" name="Oval 13">
            <a:extLst>
              <a:ext uri="{FF2B5EF4-FFF2-40B4-BE49-F238E27FC236}">
                <a16:creationId xmlns:a16="http://schemas.microsoft.com/office/drawing/2014/main" id="{C5804B27-00AF-A544-949A-A31841D7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5626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sz="2000">
              <a:solidFill>
                <a:schemeClr val="folHlink"/>
              </a:solidFill>
            </a:endParaRP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98DFD79D-AFF5-7F4C-AB78-5F4DAB6D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81400"/>
            <a:ext cx="2514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Leitungs-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strukturen</a:t>
            </a:r>
          </a:p>
        </p:txBody>
      </p:sp>
      <p:sp>
        <p:nvSpPr>
          <p:cNvPr id="11279" name="Oval 15">
            <a:extLst>
              <a:ext uri="{FF2B5EF4-FFF2-40B4-BE49-F238E27FC236}">
                <a16:creationId xmlns:a16="http://schemas.microsoft.com/office/drawing/2014/main" id="{911A237D-666F-454A-B97F-1402A9377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6576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NS, Saar, BW,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TU München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1281" name="Rectangle 17">
            <a:extLst>
              <a:ext uri="{FF2B5EF4-FFF2-40B4-BE49-F238E27FC236}">
                <a16:creationId xmlns:a16="http://schemas.microsoft.com/office/drawing/2014/main" id="{57F97D3A-DBE6-004B-B6BA-7C1F475B6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62600"/>
            <a:ext cx="2498725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Leistungs-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transparenz</a:t>
            </a:r>
          </a:p>
        </p:txBody>
      </p:sp>
      <p:sp>
        <p:nvSpPr>
          <p:cNvPr id="11282" name="Rectangle 18">
            <a:extLst>
              <a:ext uri="{FF2B5EF4-FFF2-40B4-BE49-F238E27FC236}">
                <a16:creationId xmlns:a16="http://schemas.microsoft.com/office/drawing/2014/main" id="{1FB53E5B-B787-9C44-B866-4AF706355C3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4800600" cy="685800"/>
          </a:xfr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de-DE" altLang="de-DE" sz="3200" b="1"/>
              <a:t>Denkfabrik</a:t>
            </a:r>
            <a:endParaRPr lang="de-DE" altLang="de-DE" sz="4000" b="1"/>
          </a:p>
        </p:txBody>
      </p:sp>
      <p:sp>
        <p:nvSpPr>
          <p:cNvPr id="11283" name="Rectangle 19">
            <a:extLst>
              <a:ext uri="{FF2B5EF4-FFF2-40B4-BE49-F238E27FC236}">
                <a16:creationId xmlns:a16="http://schemas.microsoft.com/office/drawing/2014/main" id="{BEDA8C72-F412-1D4D-8DD0-02C4BF94D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72000"/>
            <a:ext cx="2514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600" b="1">
                <a:solidFill>
                  <a:schemeClr val="folHlink"/>
                </a:solidFill>
              </a:rPr>
              <a:t>KapVO</a:t>
            </a:r>
            <a:endParaRPr lang="de-DE" altLang="de-DE" sz="2800" b="1">
              <a:solidFill>
                <a:schemeClr val="folHlink"/>
              </a:solidFill>
            </a:endParaRPr>
          </a:p>
        </p:txBody>
      </p:sp>
      <p:sp>
        <p:nvSpPr>
          <p:cNvPr id="11284" name="Oval 20">
            <a:extLst>
              <a:ext uri="{FF2B5EF4-FFF2-40B4-BE49-F238E27FC236}">
                <a16:creationId xmlns:a16="http://schemas.microsoft.com/office/drawing/2014/main" id="{820C77AA-992A-3446-8AD7-B3898DA08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5720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nachfrage-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orientierte Steuerung</a:t>
            </a:r>
            <a:endParaRPr lang="de-DE" altLang="de-DE">
              <a:solidFill>
                <a:schemeClr val="folHlink"/>
              </a:solidFill>
            </a:endParaRPr>
          </a:p>
        </p:txBody>
      </p:sp>
      <p:pic>
        <p:nvPicPr>
          <p:cNvPr id="11285" name="Picture 21">
            <a:extLst>
              <a:ext uri="{FF2B5EF4-FFF2-40B4-BE49-F238E27FC236}">
                <a16:creationId xmlns:a16="http://schemas.microsoft.com/office/drawing/2014/main" id="{3A94EC80-885D-BE4B-B078-FC5D5720F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15000"/>
            <a:ext cx="137160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nimBg="1" autoUpdateAnimBg="0"/>
      <p:bldP spid="11273" grpId="0" animBg="1" autoUpdateAnimBg="0"/>
      <p:bldP spid="11274" grpId="0" animBg="1" autoUpdateAnimBg="0"/>
      <p:bldP spid="11275" grpId="0" animBg="1" autoUpdateAnimBg="0"/>
      <p:bldP spid="11276" grpId="0" animBg="1" autoUpdateAnimBg="0"/>
      <p:bldP spid="11277" grpId="0" animBg="1" autoUpdateAnimBg="0"/>
      <p:bldP spid="11278" grpId="0" animBg="1" autoUpdateAnimBg="0"/>
      <p:bldP spid="11279" grpId="0" animBg="1" autoUpdateAnimBg="0"/>
      <p:bldP spid="11281" grpId="0" animBg="1" autoUpdateAnimBg="0"/>
      <p:bldP spid="11283" grpId="0" animBg="1" autoUpdateAnimBg="0"/>
      <p:bldP spid="1128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3">
            <a:extLst>
              <a:ext uri="{FF2B5EF4-FFF2-40B4-BE49-F238E27FC236}">
                <a16:creationId xmlns:a16="http://schemas.microsoft.com/office/drawing/2014/main" id="{63069C66-51F6-5348-ABD8-EBC45ED159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CB4B45-F2E0-4F46-B9FF-9E88F03F7F8C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D399B3E-7FA7-474E-A5D5-308179A2B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371600"/>
            <a:ext cx="3581400" cy="4953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DEAB284-F997-2B42-9CA8-66E802A9D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719263"/>
            <a:ext cx="1978025" cy="20415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 b="1"/>
              <a:t>in Modell-</a:t>
            </a:r>
          </a:p>
          <a:p>
            <a:r>
              <a:rPr lang="de-DE" altLang="de-DE" sz="3200" b="1"/>
              <a:t>projekten</a:t>
            </a:r>
          </a:p>
          <a:p>
            <a:r>
              <a:rPr lang="de-DE" altLang="de-DE" sz="3200" b="1"/>
              <a:t>Reformen</a:t>
            </a:r>
          </a:p>
          <a:p>
            <a:r>
              <a:rPr lang="de-DE" altLang="de-DE" sz="3200" b="1"/>
              <a:t>umsetzen</a:t>
            </a:r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30BB6427-1B98-9047-9D15-FDFE6E09E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1B83ACEA-7A78-3148-BA6D-71824EDEE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447800"/>
            <a:ext cx="2514600" cy="76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Budgetierung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B31A43DE-990E-8E46-9D29-329CC2E36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438400"/>
            <a:ext cx="2514600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Leitbild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Strategie</a:t>
            </a:r>
          </a:p>
        </p:txBody>
      </p:sp>
      <p:sp>
        <p:nvSpPr>
          <p:cNvPr id="13323" name="Oval 11">
            <a:extLst>
              <a:ext uri="{FF2B5EF4-FFF2-40B4-BE49-F238E27FC236}">
                <a16:creationId xmlns:a16="http://schemas.microsoft.com/office/drawing/2014/main" id="{A35DC20F-E29E-AC42-8CEB-2B6A66C15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447800"/>
            <a:ext cx="2362200" cy="914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15 Hochschulen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3 Bundesländer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FC1750E1-0C83-9045-98BD-5FC36F03C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514600"/>
            <a:ext cx="2362200" cy="92233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20 Hochschulen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5" name="Oval 13">
            <a:extLst>
              <a:ext uri="{FF2B5EF4-FFF2-40B4-BE49-F238E27FC236}">
                <a16:creationId xmlns:a16="http://schemas.microsoft.com/office/drawing/2014/main" id="{AD7CEC6C-2112-A44F-B962-CC07C6E24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6482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Ganzheitliches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Konzept</a:t>
            </a:r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890222A5-FD71-344D-8BA5-1296CDB4A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657600"/>
            <a:ext cx="2514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Zielverein-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barungen</a:t>
            </a:r>
          </a:p>
        </p:txBody>
      </p:sp>
      <p:sp>
        <p:nvSpPr>
          <p:cNvPr id="13327" name="Oval 15">
            <a:extLst>
              <a:ext uri="{FF2B5EF4-FFF2-40B4-BE49-F238E27FC236}">
                <a16:creationId xmlns:a16="http://schemas.microsoft.com/office/drawing/2014/main" id="{9F079E36-9FDC-8548-9122-94F76C78A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hochschulintern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Staat Hochschule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13329" name="Rectangle 17">
            <a:extLst>
              <a:ext uri="{FF2B5EF4-FFF2-40B4-BE49-F238E27FC236}">
                <a16:creationId xmlns:a16="http://schemas.microsoft.com/office/drawing/2014/main" id="{44E5FD2C-6FE5-D741-90AC-4BF57CA15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648200"/>
            <a:ext cx="2498725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Marketing</a:t>
            </a:r>
          </a:p>
        </p:txBody>
      </p:sp>
      <p:sp>
        <p:nvSpPr>
          <p:cNvPr id="13330" name="Rectangle 18">
            <a:extLst>
              <a:ext uri="{FF2B5EF4-FFF2-40B4-BE49-F238E27FC236}">
                <a16:creationId xmlns:a16="http://schemas.microsoft.com/office/drawing/2014/main" id="{B08C8674-9421-DF47-A03D-3EF692F7CFF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0"/>
            <a:ext cx="5257800" cy="914400"/>
          </a:xfr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de-DE" altLang="de-DE" sz="3200" b="1"/>
              <a:t>Organisations-</a:t>
            </a:r>
            <a:br>
              <a:rPr lang="de-DE" altLang="de-DE" sz="3200" b="1"/>
            </a:br>
            <a:r>
              <a:rPr lang="de-DE" altLang="de-DE" sz="3200" b="1"/>
              <a:t>entwicklung</a:t>
            </a:r>
            <a:endParaRPr lang="de-DE" altLang="de-DE" sz="4000" b="1"/>
          </a:p>
        </p:txBody>
      </p: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FE3B1D7B-524C-F64F-9DEE-8A61081D6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638800"/>
            <a:ext cx="2498725" cy="914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Studien-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gebühren</a:t>
            </a:r>
          </a:p>
        </p:txBody>
      </p:sp>
      <p:sp>
        <p:nvSpPr>
          <p:cNvPr id="13332" name="Oval 20">
            <a:extLst>
              <a:ext uri="{FF2B5EF4-FFF2-40B4-BE49-F238E27FC236}">
                <a16:creationId xmlns:a16="http://schemas.microsoft.com/office/drawing/2014/main" id="{8E6E5227-176E-9E40-8B74-5B86D02FD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638800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Modellrechnungen,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Pilotprojekte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animBg="1" autoUpdateAnimBg="0"/>
      <p:bldP spid="13321" grpId="0" animBg="1" autoUpdateAnimBg="0"/>
      <p:bldP spid="13322" grpId="0" animBg="1" autoUpdateAnimBg="0"/>
      <p:bldP spid="13323" grpId="0" animBg="1" autoUpdateAnimBg="0"/>
      <p:bldP spid="13324" grpId="0" animBg="1" autoUpdateAnimBg="0"/>
      <p:bldP spid="13325" grpId="0" animBg="1" autoUpdateAnimBg="0"/>
      <p:bldP spid="13326" grpId="0" animBg="1" autoUpdateAnimBg="0"/>
      <p:bldP spid="13327" grpId="0" animBg="1" autoUpdateAnimBg="0"/>
      <p:bldP spid="13329" grpId="0" animBg="1" autoUpdateAnimBg="0"/>
      <p:bldP spid="13331" grpId="0" animBg="1" autoUpdateAnimBg="0"/>
      <p:bldP spid="1333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42518DD1-E787-A548-87CD-48398EE7AB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DB14A3-60AC-AC49-AE9B-CD884EA45ED6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7346" name="Text Box 1026">
            <a:extLst>
              <a:ext uri="{FF2B5EF4-FFF2-40B4-BE49-F238E27FC236}">
                <a16:creationId xmlns:a16="http://schemas.microsoft.com/office/drawing/2014/main" id="{6053DBFA-62BB-784B-BDAE-E4E1CD8AC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7348" name="Rectangle 1028">
            <a:extLst>
              <a:ext uri="{FF2B5EF4-FFF2-40B4-BE49-F238E27FC236}">
                <a16:creationId xmlns:a16="http://schemas.microsoft.com/office/drawing/2014/main" id="{93D61789-3EB2-EA4C-BC77-E840E8693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38288"/>
            <a:ext cx="3581400" cy="4953000"/>
          </a:xfrm>
          <a:prstGeom prst="rect">
            <a:avLst/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57349" name="Rectangle 1029">
            <a:extLst>
              <a:ext uri="{FF2B5EF4-FFF2-40B4-BE49-F238E27FC236}">
                <a16:creationId xmlns:a16="http://schemas.microsoft.com/office/drawing/2014/main" id="{6ED3B066-E89E-B146-8D0A-8FABEC76C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443288"/>
            <a:ext cx="2514600" cy="990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Informations-</a:t>
            </a:r>
          </a:p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marketing</a:t>
            </a:r>
          </a:p>
        </p:txBody>
      </p:sp>
      <p:sp>
        <p:nvSpPr>
          <p:cNvPr id="57350" name="Oval 1030">
            <a:extLst>
              <a:ext uri="{FF2B5EF4-FFF2-40B4-BE49-F238E27FC236}">
                <a16:creationId xmlns:a16="http://schemas.microsoft.com/office/drawing/2014/main" id="{026C9532-A803-C444-9388-1D580E750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3519488"/>
            <a:ext cx="2362200" cy="922337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www.che.de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checkup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che.ckpoint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57351" name="Oval 1031">
            <a:extLst>
              <a:ext uri="{FF2B5EF4-FFF2-40B4-BE49-F238E27FC236}">
                <a16:creationId xmlns:a16="http://schemas.microsoft.com/office/drawing/2014/main" id="{563AA666-886A-CC4E-858A-5417D66F3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5591175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che.tboard</a:t>
            </a:r>
          </a:p>
        </p:txBody>
      </p:sp>
      <p:sp>
        <p:nvSpPr>
          <p:cNvPr id="57352" name="Rectangle 1032">
            <a:extLst>
              <a:ext uri="{FF2B5EF4-FFF2-40B4-BE49-F238E27FC236}">
                <a16:creationId xmlns:a16="http://schemas.microsoft.com/office/drawing/2014/main" id="{4D58AF93-6D64-9E4B-93A6-7170E2F7D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600575"/>
            <a:ext cx="2514600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Weiterbildung</a:t>
            </a:r>
          </a:p>
        </p:txBody>
      </p:sp>
      <p:sp>
        <p:nvSpPr>
          <p:cNvPr id="57353" name="Oval 1033">
            <a:extLst>
              <a:ext uri="{FF2B5EF4-FFF2-40B4-BE49-F238E27FC236}">
                <a16:creationId xmlns:a16="http://schemas.microsoft.com/office/drawing/2014/main" id="{E1A698F5-BA68-F648-97F1-00F34789B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4586288"/>
            <a:ext cx="2362200" cy="8382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Hochschulkurs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57354" name="Rectangle 1034">
            <a:extLst>
              <a:ext uri="{FF2B5EF4-FFF2-40B4-BE49-F238E27FC236}">
                <a16:creationId xmlns:a16="http://schemas.microsoft.com/office/drawing/2014/main" id="{7E6097DA-A684-2B4D-B744-1F5873B78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0"/>
            <a:ext cx="4876800" cy="990600"/>
          </a:xfrm>
          <a:prstGeom prst="rect">
            <a:avLst/>
          </a:prstGeom>
          <a:solidFill>
            <a:srgbClr val="00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3200" b="1"/>
              <a:t>Dialog &amp;</a:t>
            </a:r>
            <a:br>
              <a:rPr lang="de-DE" altLang="de-DE" sz="3200" b="1"/>
            </a:br>
            <a:r>
              <a:rPr lang="de-DE" altLang="de-DE" sz="3200" b="1"/>
              <a:t>Veranstaltungen</a:t>
            </a:r>
            <a:endParaRPr lang="de-DE" altLang="de-DE" sz="4000" b="1"/>
          </a:p>
        </p:txBody>
      </p:sp>
      <p:sp>
        <p:nvSpPr>
          <p:cNvPr id="57355" name="Rectangle 1035">
            <a:extLst>
              <a:ext uri="{FF2B5EF4-FFF2-40B4-BE49-F238E27FC236}">
                <a16:creationId xmlns:a16="http://schemas.microsoft.com/office/drawing/2014/main" id="{B00A8D91-EB99-0B4D-9151-5CACC26D3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719263"/>
            <a:ext cx="2286000" cy="10668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200" b="1"/>
              <a:t>Bewusstsein</a:t>
            </a:r>
          </a:p>
          <a:p>
            <a:r>
              <a:rPr lang="de-DE" altLang="de-DE" sz="3200" b="1"/>
              <a:t>verändern</a:t>
            </a:r>
            <a:endParaRPr lang="de-DE" altLang="de-DE" sz="2800" b="1">
              <a:solidFill>
                <a:schemeClr val="bg1"/>
              </a:solidFill>
            </a:endParaRPr>
          </a:p>
        </p:txBody>
      </p:sp>
      <p:sp>
        <p:nvSpPr>
          <p:cNvPr id="57356" name="Rectangle 1036">
            <a:extLst>
              <a:ext uri="{FF2B5EF4-FFF2-40B4-BE49-F238E27FC236}">
                <a16:creationId xmlns:a16="http://schemas.microsoft.com/office/drawing/2014/main" id="{FAF87AA1-D36A-0B47-9DF7-9EDE6472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5591175"/>
            <a:ext cx="2498725" cy="838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Dialog</a:t>
            </a:r>
          </a:p>
        </p:txBody>
      </p:sp>
      <p:sp>
        <p:nvSpPr>
          <p:cNvPr id="57357" name="AutoShape 1037">
            <a:extLst>
              <a:ext uri="{FF2B5EF4-FFF2-40B4-BE49-F238E27FC236}">
                <a16:creationId xmlns:a16="http://schemas.microsoft.com/office/drawing/2014/main" id="{FBE9CD3F-249D-DE4C-95B9-646631662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191000"/>
            <a:ext cx="2057400" cy="609600"/>
          </a:xfrm>
          <a:prstGeom prst="wedgeRectCallout">
            <a:avLst>
              <a:gd name="adj1" fmla="val -74537"/>
              <a:gd name="adj2" fmla="val -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mehr als</a:t>
            </a:r>
          </a:p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3.700 Abonnenten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57358" name="AutoShape 1038">
            <a:extLst>
              <a:ext uri="{FF2B5EF4-FFF2-40B4-BE49-F238E27FC236}">
                <a16:creationId xmlns:a16="http://schemas.microsoft.com/office/drawing/2014/main" id="{1321B164-6B8C-C845-8406-F4F67B801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334000"/>
            <a:ext cx="2209800" cy="404813"/>
          </a:xfrm>
          <a:prstGeom prst="wedgeRectCallout">
            <a:avLst>
              <a:gd name="adj1" fmla="val -65375"/>
              <a:gd name="adj2" fmla="val -11784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280 Teilnehmer p.a.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57359" name="Rectangle 1039">
            <a:extLst>
              <a:ext uri="{FF2B5EF4-FFF2-40B4-BE49-F238E27FC236}">
                <a16:creationId xmlns:a16="http://schemas.microsoft.com/office/drawing/2014/main" id="{351FA19B-1D11-3641-9FDA-80A1CCE82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2528888"/>
            <a:ext cx="2514600" cy="76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folHlink"/>
                </a:solidFill>
              </a:rPr>
              <a:t>agenda setting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57360" name="Oval 1040">
            <a:extLst>
              <a:ext uri="{FF2B5EF4-FFF2-40B4-BE49-F238E27FC236}">
                <a16:creationId xmlns:a16="http://schemas.microsoft.com/office/drawing/2014/main" id="{6ADC6D4A-9303-934D-AC0A-BD7D8A329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2528888"/>
            <a:ext cx="2362200" cy="914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Symposium</a:t>
            </a:r>
          </a:p>
          <a:p>
            <a:pPr algn="ctr"/>
            <a:r>
              <a:rPr lang="de-DE" altLang="de-DE" sz="2000">
                <a:solidFill>
                  <a:schemeClr val="folHlink"/>
                </a:solidFill>
              </a:rPr>
              <a:t>„Vertrauen“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57361" name="AutoShape 1041">
            <a:extLst>
              <a:ext uri="{FF2B5EF4-FFF2-40B4-BE49-F238E27FC236}">
                <a16:creationId xmlns:a16="http://schemas.microsoft.com/office/drawing/2014/main" id="{7A927F95-F04F-3C4C-8D4B-6577CE6AC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24200"/>
            <a:ext cx="2286000" cy="609600"/>
          </a:xfrm>
          <a:prstGeom prst="wedgeRectCallout">
            <a:avLst>
              <a:gd name="adj1" fmla="val -67222"/>
              <a:gd name="adj2" fmla="val 4010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/>
            <a:r>
              <a:rPr lang="de-DE" altLang="de-DE" sz="1800" b="1">
                <a:latin typeface="Arial" panose="020B0604020202020204" pitchFamily="34" charset="0"/>
              </a:rPr>
              <a:t>1. 000 Besucher/Tag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  <p:bldP spid="57349" grpId="0" animBg="1" autoUpdateAnimBg="0"/>
      <p:bldP spid="57350" grpId="0" animBg="1" autoUpdateAnimBg="0"/>
      <p:bldP spid="57351" grpId="0" animBg="1" autoUpdateAnimBg="0"/>
      <p:bldP spid="57352" grpId="0" animBg="1" autoUpdateAnimBg="0"/>
      <p:bldP spid="57353" grpId="0" animBg="1" autoUpdateAnimBg="0"/>
      <p:bldP spid="57355" grpId="0" animBg="1" autoUpdateAnimBg="0"/>
      <p:bldP spid="57356" grpId="0" animBg="1" autoUpdateAnimBg="0"/>
      <p:bldP spid="57357" grpId="0" animBg="1" autoUpdateAnimBg="0"/>
      <p:bldP spid="57358" grpId="0" animBg="1" autoUpdateAnimBg="0"/>
      <p:bldP spid="57359" grpId="0" animBg="1" autoUpdateAnimBg="0"/>
      <p:bldP spid="57360" grpId="0" animBg="1" autoUpdateAnimBg="0"/>
      <p:bldP spid="5736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049CCA04-901C-0049-95E6-6EC12168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05689C-A385-D141-AB40-F93B20B032A3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3D530E9E-9278-A34A-B19C-B45239329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EC80228-6F75-E449-840C-2DBFF4DBD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371600"/>
            <a:ext cx="7197725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Studienbeitrags-Modell 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45C90652-9C06-BA48-963E-75AAE9C71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419350"/>
            <a:ext cx="7197725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Gefos + InvestiF </a:t>
            </a:r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CE6664AF-4DF7-6644-86B8-B4B6B6C6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514850"/>
            <a:ext cx="7197725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Länderranking </a:t>
            </a:r>
          </a:p>
        </p:txBody>
      </p:sp>
      <p:sp>
        <p:nvSpPr>
          <p:cNvPr id="77832" name="Rectangle 8">
            <a:extLst>
              <a:ext uri="{FF2B5EF4-FFF2-40B4-BE49-F238E27FC236}">
                <a16:creationId xmlns:a16="http://schemas.microsoft.com/office/drawing/2014/main" id="{6046D123-6CB5-EF49-A05E-263D8BDA6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562600"/>
            <a:ext cx="7197725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HSK Ba-Wü + Evaluations AG FU B </a:t>
            </a:r>
          </a:p>
        </p:txBody>
      </p:sp>
      <p:sp>
        <p:nvSpPr>
          <p:cNvPr id="77833" name="Rectangle 9">
            <a:extLst>
              <a:ext uri="{FF2B5EF4-FFF2-40B4-BE49-F238E27FC236}">
                <a16:creationId xmlns:a16="http://schemas.microsoft.com/office/drawing/2014/main" id="{187DEC2B-A49B-7D4D-BAC8-3FC1769A8EF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6781800" cy="685800"/>
          </a:xfrm>
          <a:noFill/>
          <a:ln/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Kooperationen Stifterverband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77834" name="Rectangle 10">
            <a:extLst>
              <a:ext uri="{FF2B5EF4-FFF2-40B4-BE49-F238E27FC236}">
                <a16:creationId xmlns:a16="http://schemas.microsoft.com/office/drawing/2014/main" id="{5B8A9620-D8DD-434D-A15C-84CBBDE89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467100"/>
            <a:ext cx="7197725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 Alumni - Symposium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nimBg="1" autoUpdateAnimBg="0"/>
      <p:bldP spid="77828" grpId="0" animBg="1" autoUpdateAnimBg="0"/>
      <p:bldP spid="77830" grpId="0" animBg="1" autoUpdateAnimBg="0"/>
      <p:bldP spid="77832" grpId="0" animBg="1" autoUpdateAnimBg="0"/>
      <p:bldP spid="7783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27517E39-A9E0-7442-A026-2521E3A0C8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A0132-893A-8D4F-A729-C949573B2663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91EEE15B-B294-DB42-92AB-0F465FA62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4DF95B65-06BA-2D43-8D1B-E25F3513A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089775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Forschungsranking</a:t>
            </a:r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9FBF2EA0-0731-AC46-81F1-3A4F68F7D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105400"/>
            <a:ext cx="7089775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Wissenschaftschaftsmanagement</a:t>
            </a:r>
          </a:p>
        </p:txBody>
      </p:sp>
      <p:sp>
        <p:nvSpPr>
          <p:cNvPr id="45072" name="Rectangle 16">
            <a:extLst>
              <a:ext uri="{FF2B5EF4-FFF2-40B4-BE49-F238E27FC236}">
                <a16:creationId xmlns:a16="http://schemas.microsoft.com/office/drawing/2014/main" id="{27FBAEB5-DDE7-824D-99EE-3472232346E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6781800" cy="685800"/>
          </a:xfrm>
          <a:noFill/>
          <a:ln/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Kooperationen Stifterverband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45073" name="Rectangle 17">
            <a:extLst>
              <a:ext uri="{FF2B5EF4-FFF2-40B4-BE49-F238E27FC236}">
                <a16:creationId xmlns:a16="http://schemas.microsoft.com/office/drawing/2014/main" id="{41D70C65-CCB1-5942-9A19-5B20E6F1C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05200"/>
            <a:ext cx="7089775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Dienstrecht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 autoUpdateAnimBg="0"/>
      <p:bldP spid="45070" grpId="0" animBg="1" autoUpdateAnimBg="0"/>
      <p:bldP spid="45073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188</Words>
  <Application>Microsoft Macintosh PowerPoint</Application>
  <PresentationFormat>Bildschirmpräsentation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Webdings</vt:lpstr>
      <vt:lpstr>Wingdings</vt:lpstr>
      <vt:lpstr>Leere Präsentation</vt:lpstr>
      <vt:lpstr>gegründet</vt:lpstr>
      <vt:lpstr>Mitarbeiter</vt:lpstr>
      <vt:lpstr>Budget 2001/2002</vt:lpstr>
      <vt:lpstr>Arbeitsbereiche</vt:lpstr>
      <vt:lpstr>Denkfabrik</vt:lpstr>
      <vt:lpstr>Organisations- entwicklung</vt:lpstr>
      <vt:lpstr>PowerPoint-Präsentation</vt:lpstr>
      <vt:lpstr>Kooperationen Stifterverband</vt:lpstr>
      <vt:lpstr>Kooperationen Stifterverband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35</cp:revision>
  <dcterms:created xsi:type="dcterms:W3CDTF">2001-03-08T15:06:45Z</dcterms:created>
  <dcterms:modified xsi:type="dcterms:W3CDTF">2022-02-22T11:15:48Z</dcterms:modified>
</cp:coreProperties>
</file>