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336" r:id="rId2"/>
    <p:sldId id="346" r:id="rId3"/>
    <p:sldId id="338" r:id="rId4"/>
    <p:sldId id="340" r:id="rId5"/>
    <p:sldId id="350" r:id="rId6"/>
    <p:sldId id="325" r:id="rId7"/>
    <p:sldId id="353" r:id="rId8"/>
    <p:sldId id="357" r:id="rId9"/>
    <p:sldId id="326" r:id="rId10"/>
    <p:sldId id="342" r:id="rId11"/>
    <p:sldId id="341" r:id="rId12"/>
    <p:sldId id="358" r:id="rId13"/>
    <p:sldId id="362" r:id="rId14"/>
    <p:sldId id="359" r:id="rId15"/>
    <p:sldId id="360" r:id="rId16"/>
    <p:sldId id="361" r:id="rId17"/>
    <p:sldId id="363" r:id="rId18"/>
    <p:sldId id="334" r:id="rId19"/>
    <p:sldId id="345" r:id="rId20"/>
    <p:sldId id="347" r:id="rId21"/>
    <p:sldId id="344" r:id="rId22"/>
    <p:sldId id="351" r:id="rId23"/>
    <p:sldId id="352" r:id="rId24"/>
    <p:sldId id="339" r:id="rId25"/>
    <p:sldId id="349" r:id="rId26"/>
    <p:sldId id="343" r:id="rId27"/>
    <p:sldId id="348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3CADDAE-7A38-1B44-A93B-FA90AD5B7F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D707010-E9A3-7246-935A-E38E0E8D2E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555D06A-4314-0D45-8363-CE57CE11BD0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2D2DAB1-8761-9C48-B398-6B4077B613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9CD9DAF-713B-B94B-841F-DD43C7B332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25264AC-B932-3F4C-A01B-8078282B77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8CA20C-4777-9D4F-AEFD-1DDC922C53E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88290B-E6C3-134F-A547-782E1C1CE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DDBDF1F-D0F3-734F-B4F2-06509ABF7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B0471F-26D6-C94F-AE30-5D81B60C32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EFB40F-C4A3-704D-9D0E-4872ED3E7E53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42492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AA325-D8C5-464C-AC9D-57DE2036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11C7A5-2C0E-1D48-9986-12DBD9D55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1B97B0-0CD3-8642-81AE-0E3D088E07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3835F6-8F4A-5448-9364-A0FFF371A5C0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946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5046A4E-5A2F-1E48-9D78-C0B7CEABE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7A2A4F-C2F3-AA42-B3B5-2B19746CD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7DB59D-CDDB-C847-8F5F-2CE19D638D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D3EF89-70EF-D241-A292-B3A623DCF80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1092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9E475-F8C1-8149-A46E-B82B2A1B5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E33D3F-2722-4B42-9296-AFB2CC915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A6F63F-4E38-5547-9EF7-0607E291F7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1B45AA-EB06-2446-9952-CB18F1AC844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5469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990B62-68BE-7041-9AD8-02ECCE54F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6F8F9D-BBDD-5B46-8A82-119AD2F45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126F48-4838-C740-90A1-E7888B7100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251A7-CD1E-E74D-AB9B-FF91B30BA439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98802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F9B48E-E797-FF49-8742-7C90B435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17E16C-44CB-9249-917E-1C2E7148F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7540C7-E681-7045-8267-BDC82F7F6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448445-B5A7-CE44-A66B-32949B0120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D4D18E-0AF7-E640-9913-CDCB6F8439E2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59293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148F2-1DDE-3748-80EC-8625186E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3F71D0-E58F-C343-8FC8-15BADBC7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9375DD-7083-C944-8626-EB5F4E523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A53697-48B8-C141-A19D-A7918D678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B45760-A600-7B47-BE33-6DFF0FB4E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D4E5EA-06A0-1644-A9BE-E206F008EE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2E9E2E-A5C4-464C-BCC7-BB2496DFF8CA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14074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8DD74-4FB8-9B4F-B75C-C698CEBC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83508EF-784F-E041-90C8-EF54025162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F3895B-3685-7147-BDD4-7BC9BCD6291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69775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F63B63B-9277-F443-8987-5E250C5F01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D7A7F8-B0AC-4C48-8167-760D15D0FCE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85982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5570C3-DDE3-9041-AE0F-34FA6B3F1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B678EA-50BE-D94A-AAD0-67BC44190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35E5B2-CA01-E74D-A6CF-14B3D43CE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45763F-0D8F-6743-88C2-5EFB9F3740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C3D184-0A85-6D43-950F-C619CF06CB8A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89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5CC2EF-07EB-2B42-8E4F-B5287378A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E69E75-12F5-694B-A7AA-4C5E82D0D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E543F3-5363-3D48-8976-DF3736239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B1E047-D9B4-CA46-9774-CA8254D604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BC1905-2E0A-0446-9C88-BADE4526997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1096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6472E586-CC69-414C-9569-CA8195665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8839D0E-A808-6846-8D54-E6C5C11B4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19B76D-0C68-8840-BC09-30C51EA0B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A03318F-A347-F246-8E8E-8C3942E14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35FCE0-3DB9-0244-91C4-CDFE73F8E4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DEF4556F-B55C-B641-ACA1-8592D5882371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EA23FACD-C1FF-2B49-B1A1-04368D46E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B592359F-02B7-D04F-AA4B-F40C95C40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3" Type="http://schemas.openxmlformats.org/officeDocument/2006/relationships/image" Target="../media/image9.jpeg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35BBC43A-D590-9242-BCCC-6897D598A9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7DABAB-CE6E-8C47-AED6-2AE892F7786B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BBBA7A75-3EFA-FC41-B12D-3FD0BB315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31431" name="Text Box 7">
            <a:extLst>
              <a:ext uri="{FF2B5EF4-FFF2-40B4-BE49-F238E27FC236}">
                <a16:creationId xmlns:a16="http://schemas.microsoft.com/office/drawing/2014/main" id="{B5354C7F-B140-8E47-B41E-96520B836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" y="2376488"/>
            <a:ext cx="9177338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 und Dipl-Ök. Markus F. Langer</a:t>
            </a:r>
          </a:p>
          <a:p>
            <a:endParaRPr lang="de-DE" altLang="de-DE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6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Chancen und Risiken</a:t>
            </a:r>
          </a:p>
          <a:p>
            <a:r>
              <a:rPr lang="de-DE" altLang="de-DE" sz="6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Dienstrechtsreform</a:t>
            </a:r>
            <a:endParaRPr lang="de-DE" altLang="de-DE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B3A175C7-D62C-0840-B656-D5BF6A6C47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551D2-017E-DC41-8884-E7DCF6A1A8BC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EBB4DA6C-B36D-844B-B9EE-BECB8680D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Entscheidungsgegenstände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5B25A9E9-FD95-0D42-833C-2974A43C8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Ausbringung W2/W3</a:t>
            </a:r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70AF5233-8E31-9F45-8318-7A2AD91E8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Sollen die Ämter an beiden Hochschultypen möglich sein?</a:t>
            </a:r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219E1D9A-12F1-6548-9CEF-68211BBBE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In welchem Verhältnis sollen W2 und W3 ggf. eingerichtet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werden?</a:t>
            </a:r>
          </a:p>
        </p:txBody>
      </p:sp>
      <p:sp>
        <p:nvSpPr>
          <p:cNvPr id="238598" name="Rectangle 6">
            <a:extLst>
              <a:ext uri="{FF2B5EF4-FFF2-40B4-BE49-F238E27FC236}">
                <a16:creationId xmlns:a16="http://schemas.microsoft.com/office/drawing/2014/main" id="{1CF3F54F-1ECB-7141-B8AB-009C0975F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werden Hochschullehrer eingruppiert, die aus der C-Be-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soldung in die W-Besoldung wechseln?</a:t>
            </a:r>
          </a:p>
        </p:txBody>
      </p:sp>
      <p:sp>
        <p:nvSpPr>
          <p:cNvPr id="238599" name="Rectangle 7">
            <a:extLst>
              <a:ext uri="{FF2B5EF4-FFF2-40B4-BE49-F238E27FC236}">
                <a16:creationId xmlns:a16="http://schemas.microsoft.com/office/drawing/2014/main" id="{A1644EC8-4858-2D41-8055-AE6CBD4B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Sollen auch Mitglieder der Hochschulleitung nach W2 oder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W3 besoldet werden?</a:t>
            </a:r>
          </a:p>
        </p:txBody>
      </p:sp>
      <p:grpSp>
        <p:nvGrpSpPr>
          <p:cNvPr id="238600" name="Group 8">
            <a:extLst>
              <a:ext uri="{FF2B5EF4-FFF2-40B4-BE49-F238E27FC236}">
                <a16:creationId xmlns:a16="http://schemas.microsoft.com/office/drawing/2014/main" id="{6FDFC7B7-F1F6-5641-A152-846C64C6259C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-11113"/>
            <a:ext cx="5029200" cy="2601913"/>
            <a:chOff x="2592" y="-87"/>
            <a:chExt cx="3168" cy="1639"/>
          </a:xfrm>
        </p:grpSpPr>
        <p:sp>
          <p:nvSpPr>
            <p:cNvPr id="238601" name="Text Box 9">
              <a:extLst>
                <a:ext uri="{FF2B5EF4-FFF2-40B4-BE49-F238E27FC236}">
                  <a16:creationId xmlns:a16="http://schemas.microsoft.com/office/drawing/2014/main" id="{204C475E-9763-1C4A-BAEC-E4C5DFD63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60"/>
              <a:ext cx="3168" cy="129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Neue Ämter W2 (3724€) und W3 (4522€)</a:t>
              </a:r>
            </a:p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beide können grundsätzlich an Unis und FH‘s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eingerichtet werden</a:t>
              </a:r>
            </a:p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an einer Hochschule können beide Ämter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nebeneinander bestehen</a:t>
              </a:r>
            </a:p>
            <a:p>
              <a:pPr algn="l">
                <a:spcBef>
                  <a:spcPct val="25000"/>
                </a:spcBef>
                <a:spcAft>
                  <a:spcPct val="25000"/>
                </a:spcAft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auch für Mitglieder der Hochschulleitung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möglich</a:t>
              </a:r>
            </a:p>
          </p:txBody>
        </p:sp>
        <p:sp>
          <p:nvSpPr>
            <p:cNvPr id="238602" name="Text Box 10">
              <a:extLst>
                <a:ext uri="{FF2B5EF4-FFF2-40B4-BE49-F238E27FC236}">
                  <a16:creationId xmlns:a16="http://schemas.microsoft.com/office/drawing/2014/main" id="{804A603C-AC33-C64E-905C-658770DB7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-87"/>
              <a:ext cx="50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4800" b="1">
                  <a:solidFill>
                    <a:srgbClr val="A50021"/>
                  </a:solidFill>
                  <a:latin typeface="Arial" panose="020B0604020202020204" pitchFamily="34" charset="0"/>
                  <a:sym typeface="Webdings" pitchFamily="2" charset="2"/>
                </a:rPr>
                <a:t>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3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6" grpId="0" animBg="1" autoUpdateAnimBg="0"/>
      <p:bldP spid="238597" grpId="0" animBg="1" autoUpdateAnimBg="0"/>
      <p:bldP spid="238598" grpId="0" animBg="1" autoUpdateAnimBg="0"/>
      <p:bldP spid="23859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AC1CF211-8147-8F4C-A205-68E88FD614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F588E-5717-EB4F-BE4A-ACEDB153FCB6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B03BFBBF-B083-2B48-A6D3-06ADFF4BC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Entscheidungsgegenstände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F3BD459D-77D9-CA4A-9BE2-923E8FCB2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Leistungsbezüge</a:t>
            </a:r>
          </a:p>
        </p:txBody>
      </p:sp>
      <p:sp>
        <p:nvSpPr>
          <p:cNvPr id="237572" name="Rectangle 4">
            <a:extLst>
              <a:ext uri="{FF2B5EF4-FFF2-40B4-BE49-F238E27FC236}">
                <a16:creationId xmlns:a16="http://schemas.microsoft.com/office/drawing/2014/main" id="{EC0A2AF0-044E-244C-B0BC-04B742299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Wer entscheidet über die Vergabe der Leistungsbezüge?</a:t>
            </a:r>
          </a:p>
        </p:txBody>
      </p:sp>
      <p:sp>
        <p:nvSpPr>
          <p:cNvPr id="237573" name="Rectangle 5">
            <a:extLst>
              <a:ext uri="{FF2B5EF4-FFF2-40B4-BE49-F238E27FC236}">
                <a16:creationId xmlns:a16="http://schemas.microsoft.com/office/drawing/2014/main" id="{AB94DE1E-8ABF-AF45-88C2-88387D56B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 die Vergabe der Leistungsbezüge diskretionär oder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formelgebunden erfolgen und nach welchen Kriterien?</a:t>
            </a:r>
          </a:p>
        </p:txBody>
      </p:sp>
      <p:sp>
        <p:nvSpPr>
          <p:cNvPr id="237574" name="Rectangle 6">
            <a:extLst>
              <a:ext uri="{FF2B5EF4-FFF2-40B4-BE49-F238E27FC236}">
                <a16:creationId xmlns:a16="http://schemas.microsoft.com/office/drawing/2014/main" id="{FD234FF5-C58D-E847-A865-DEC85ECC2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können Profilelemente der Hochschule durch die Ver-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gabe von Leistungsbezügen gefördert werden?</a:t>
            </a:r>
          </a:p>
        </p:txBody>
      </p:sp>
      <p:sp>
        <p:nvSpPr>
          <p:cNvPr id="237575" name="Rectangle 7">
            <a:extLst>
              <a:ext uri="{FF2B5EF4-FFF2-40B4-BE49-F238E27FC236}">
                <a16:creationId xmlns:a16="http://schemas.microsoft.com/office/drawing/2014/main" id="{16DEEE45-1B5A-BC44-B1AD-7D8B3F17E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Welche weiteren nicht-monetären Anreize kommen er-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gänzend in Frage?</a:t>
            </a:r>
          </a:p>
        </p:txBody>
      </p:sp>
      <p:grpSp>
        <p:nvGrpSpPr>
          <p:cNvPr id="237576" name="Group 8">
            <a:extLst>
              <a:ext uri="{FF2B5EF4-FFF2-40B4-BE49-F238E27FC236}">
                <a16:creationId xmlns:a16="http://schemas.microsoft.com/office/drawing/2014/main" id="{F32C17B7-EBB6-394C-8E5A-865BB443E188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0"/>
            <a:ext cx="5029200" cy="2692400"/>
            <a:chOff x="2592" y="-87"/>
            <a:chExt cx="3168" cy="1696"/>
          </a:xfrm>
        </p:grpSpPr>
        <p:sp>
          <p:nvSpPr>
            <p:cNvPr id="237577" name="Text Box 9">
              <a:extLst>
                <a:ext uri="{FF2B5EF4-FFF2-40B4-BE49-F238E27FC236}">
                  <a16:creationId xmlns:a16="http://schemas.microsoft.com/office/drawing/2014/main" id="{AF6EADAF-C2ED-9947-82CB-E51A855C7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02"/>
              <a:ext cx="3168" cy="140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Zulagen für Funktionsübernahme, Berufungs-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und Bleibeverhandlungen, für besondere Lei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stungen in Lehre und Forschung sowie aus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Mitteln Dritter</a:t>
              </a:r>
            </a:p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befristet oder unbefristet, ruhegaltfähig oder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nicht</a:t>
              </a:r>
            </a:p>
            <a:p>
              <a:pPr algn="l">
                <a:spcBef>
                  <a:spcPct val="25000"/>
                </a:spcBef>
                <a:spcAft>
                  <a:spcPct val="25000"/>
                </a:spcAft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Ruhegehaltfähig i.d.R. bis 40% des letzten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Gehaltes</a:t>
              </a:r>
            </a:p>
          </p:txBody>
        </p:sp>
        <p:sp>
          <p:nvSpPr>
            <p:cNvPr id="237578" name="Text Box 10">
              <a:extLst>
                <a:ext uri="{FF2B5EF4-FFF2-40B4-BE49-F238E27FC236}">
                  <a16:creationId xmlns:a16="http://schemas.microsoft.com/office/drawing/2014/main" id="{A4153DE5-F785-AE42-A584-3C6704BC6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-87"/>
              <a:ext cx="50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4800" b="1">
                  <a:solidFill>
                    <a:srgbClr val="A50021"/>
                  </a:solidFill>
                  <a:latin typeface="Arial" panose="020B0604020202020204" pitchFamily="34" charset="0"/>
                  <a:sym typeface="Webdings" pitchFamily="2" charset="2"/>
                </a:rPr>
                <a:t>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3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3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 animBg="1" autoUpdateAnimBg="0"/>
      <p:bldP spid="237573" grpId="0" animBg="1" autoUpdateAnimBg="0"/>
      <p:bldP spid="237574" grpId="0" animBg="1" autoUpdateAnimBg="0"/>
      <p:bldP spid="23757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3BC7046C-A561-704A-BCBF-12C446D92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172B2-567A-B249-BACB-898A40BFC1C5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E3E3239-250F-D94B-B63B-4BF1B408C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Detailfragen Leistungsbezüge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CE7B36A7-B96D-9E49-A49D-23E3B76A3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89075"/>
            <a:ext cx="3276600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Zulagen bei Berufungs-</a:t>
            </a:r>
            <a:br>
              <a:rPr lang="de-DE" altLang="de-DE" sz="2000" b="1">
                <a:latin typeface="Arial" panose="020B0604020202020204" pitchFamily="34" charset="0"/>
              </a:rPr>
            </a:br>
            <a:r>
              <a:rPr lang="de-DE" altLang="de-DE" sz="2000" b="1">
                <a:latin typeface="Arial" panose="020B0604020202020204" pitchFamily="34" charset="0"/>
              </a:rPr>
              <a:t>und Bleibeverhandlungen</a:t>
            </a:r>
          </a:p>
        </p:txBody>
      </p:sp>
      <p:sp>
        <p:nvSpPr>
          <p:cNvPr id="257033" name="Text Box 9">
            <a:extLst>
              <a:ext uri="{FF2B5EF4-FFF2-40B4-BE49-F238E27FC236}">
                <a16:creationId xmlns:a16="http://schemas.microsoft.com/office/drawing/2014/main" id="{E8E63B61-4AC1-4646-B7F0-31B9AAA6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295400"/>
            <a:ext cx="5029200" cy="12557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Begrenzung der Höhe?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„Markt“-zulagen gewollt?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befristet oder unbefristet?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Gekoppelt an Beschäftigungsdauer?</a:t>
            </a:r>
          </a:p>
        </p:txBody>
      </p:sp>
      <p:sp>
        <p:nvSpPr>
          <p:cNvPr id="257035" name="Rectangle 11">
            <a:extLst>
              <a:ext uri="{FF2B5EF4-FFF2-40B4-BE49-F238E27FC236}">
                <a16:creationId xmlns:a16="http://schemas.microsoft.com/office/drawing/2014/main" id="{A5E84B9C-C361-3B4D-A5BE-BBB8C10D8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11513"/>
            <a:ext cx="3276600" cy="792162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Zulagen für Übernahme</a:t>
            </a:r>
            <a:br>
              <a:rPr lang="de-DE" altLang="de-DE" sz="2000" b="1">
                <a:latin typeface="Arial" panose="020B0604020202020204" pitchFamily="34" charset="0"/>
              </a:rPr>
            </a:br>
            <a:r>
              <a:rPr lang="de-DE" altLang="de-DE" sz="2000" b="1">
                <a:latin typeface="Arial" panose="020B0604020202020204" pitchFamily="34" charset="0"/>
              </a:rPr>
              <a:t>von Funktionen</a:t>
            </a:r>
          </a:p>
        </p:txBody>
      </p:sp>
      <p:sp>
        <p:nvSpPr>
          <p:cNvPr id="257036" name="Text Box 12">
            <a:extLst>
              <a:ext uri="{FF2B5EF4-FFF2-40B4-BE49-F238E27FC236}">
                <a16:creationId xmlns:a16="http://schemas.microsoft.com/office/drawing/2014/main" id="{CA1E1E2D-502F-AA48-A6E2-7B71671F0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241675"/>
            <a:ext cx="5029200" cy="642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Für welche Funktionen?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Höhe der Funktionszulagen?</a:t>
            </a:r>
          </a:p>
        </p:txBody>
      </p:sp>
      <p:sp>
        <p:nvSpPr>
          <p:cNvPr id="257037" name="Rectangle 13">
            <a:extLst>
              <a:ext uri="{FF2B5EF4-FFF2-40B4-BE49-F238E27FC236}">
                <a16:creationId xmlns:a16="http://schemas.microsoft.com/office/drawing/2014/main" id="{0C411985-8093-7545-8AC3-565FF3252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319588"/>
            <a:ext cx="3276600" cy="792162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Zulagen für besondere Lei-</a:t>
            </a:r>
            <a:br>
              <a:rPr lang="de-DE" altLang="de-DE" sz="2000" b="1">
                <a:latin typeface="Arial" panose="020B0604020202020204" pitchFamily="34" charset="0"/>
              </a:rPr>
            </a:br>
            <a:r>
              <a:rPr lang="de-DE" altLang="de-DE" sz="2000" b="1">
                <a:latin typeface="Arial" panose="020B0604020202020204" pitchFamily="34" charset="0"/>
              </a:rPr>
              <a:t>stungen in L &amp; F</a:t>
            </a:r>
          </a:p>
        </p:txBody>
      </p:sp>
      <p:sp>
        <p:nvSpPr>
          <p:cNvPr id="257038" name="Text Box 14">
            <a:extLst>
              <a:ext uri="{FF2B5EF4-FFF2-40B4-BE49-F238E27FC236}">
                <a16:creationId xmlns:a16="http://schemas.microsoft.com/office/drawing/2014/main" id="{816F8313-524D-8C48-8B6D-E7F7070D2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197350"/>
            <a:ext cx="5029200" cy="9493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Diskretionär oder formelgebunden?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Kriterien?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Befristet oder unbefristet?</a:t>
            </a:r>
          </a:p>
        </p:txBody>
      </p:sp>
      <p:sp>
        <p:nvSpPr>
          <p:cNvPr id="257039" name="Rectangle 15">
            <a:extLst>
              <a:ext uri="{FF2B5EF4-FFF2-40B4-BE49-F238E27FC236}">
                <a16:creationId xmlns:a16="http://schemas.microsoft.com/office/drawing/2014/main" id="{622A80FF-5CFF-3343-9726-2A7D3684B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421313"/>
            <a:ext cx="3276600" cy="792162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2000" b="1">
                <a:latin typeface="Arial" panose="020B0604020202020204" pitchFamily="34" charset="0"/>
              </a:rPr>
              <a:t>Zulagen aus Mitteln</a:t>
            </a:r>
            <a:br>
              <a:rPr lang="de-DE" altLang="de-DE" sz="2000" b="1">
                <a:latin typeface="Arial" panose="020B0604020202020204" pitchFamily="34" charset="0"/>
              </a:rPr>
            </a:br>
            <a:r>
              <a:rPr lang="de-DE" altLang="de-DE" sz="2000" b="1">
                <a:latin typeface="Arial" panose="020B0604020202020204" pitchFamily="34" charset="0"/>
              </a:rPr>
              <a:t>Dritter</a:t>
            </a:r>
          </a:p>
        </p:txBody>
      </p:sp>
      <p:sp>
        <p:nvSpPr>
          <p:cNvPr id="257040" name="Text Box 16">
            <a:extLst>
              <a:ext uri="{FF2B5EF4-FFF2-40B4-BE49-F238E27FC236}">
                <a16:creationId xmlns:a16="http://schemas.microsoft.com/office/drawing/2014/main" id="{A7CACC96-34E8-D84B-BDCD-A46E1CE26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334000"/>
            <a:ext cx="5029200" cy="642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Ja oder nein?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Höhe?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7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7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57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animBg="1" autoUpdateAnimBg="0"/>
      <p:bldP spid="257033" grpId="0" animBg="1" autoUpdateAnimBg="0"/>
      <p:bldP spid="257035" grpId="0" animBg="1" autoUpdateAnimBg="0"/>
      <p:bldP spid="257036" grpId="0" animBg="1" autoUpdateAnimBg="0"/>
      <p:bldP spid="257037" grpId="0" animBg="1" autoUpdateAnimBg="0"/>
      <p:bldP spid="257038" grpId="0" animBg="1" autoUpdateAnimBg="0"/>
      <p:bldP spid="257039" grpId="0" animBg="1" autoUpdateAnimBg="0"/>
      <p:bldP spid="25704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91C2B1AC-33A3-D64D-B14E-C70D42319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3B9E-AF30-2B43-8C55-2063C0FE907A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FCFD3669-8A1F-9346-95AC-E26FB36AE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620412E2-291E-8146-A9CF-4EE2FFC0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05000"/>
            <a:ext cx="8305800" cy="30480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Was lässt sich aus betriebswirt-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schaftlichen Erkenntnissen mit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Blick auf die leistungsorientierte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Besoldung von Professoren folgern?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DC9B6C1D-36AF-0742-8EA9-F084F458D1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E42CA-1DEB-E248-B32E-E1AFF6CEDB00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258050" name="Rectangle 2">
            <a:extLst>
              <a:ext uri="{FF2B5EF4-FFF2-40B4-BE49-F238E27FC236}">
                <a16:creationId xmlns:a16="http://schemas.microsoft.com/office/drawing/2014/main" id="{4D801C7D-542D-E745-9145-CA9CB0A73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Ausgangspunkt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AFA2E64F-7499-844D-85D4-A5DD71B01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1. Leistungsbezüge dienen der extrinsischen Motivation. (Trivialität)</a:t>
            </a:r>
          </a:p>
        </p:txBody>
      </p:sp>
      <p:sp>
        <p:nvSpPr>
          <p:cNvPr id="258052" name="Rectangle 4">
            <a:extLst>
              <a:ext uri="{FF2B5EF4-FFF2-40B4-BE49-F238E27FC236}">
                <a16:creationId xmlns:a16="http://schemas.microsoft.com/office/drawing/2014/main" id="{E0E39CC8-B422-2B48-AECE-8DE28F8A2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489325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3. Professoren sind folglich in aller Regel in hohem Maße intrinsisch motiviert. (begrün-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dete Vermutung)</a:t>
            </a:r>
          </a:p>
        </p:txBody>
      </p:sp>
      <p:sp>
        <p:nvSpPr>
          <p:cNvPr id="258053" name="Rectangle 5">
            <a:extLst>
              <a:ext uri="{FF2B5EF4-FFF2-40B4-BE49-F238E27FC236}">
                <a16:creationId xmlns:a16="http://schemas.microsoft.com/office/drawing/2014/main" id="{B91D0E55-BF66-3549-AFC5-5AEEAE113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4818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4. Extrinsische Motivation von Professoren speist sich im wesentlichen aus nicht-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(unmittelbar-)monetären Quellen wie z.B. wissenschaftliche Anerkennung oder Freiheit.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(ebenfalls begründete Vermutung)</a:t>
            </a:r>
          </a:p>
        </p:txBody>
      </p:sp>
      <p:sp>
        <p:nvSpPr>
          <p:cNvPr id="258054" name="Rectangle 6">
            <a:extLst>
              <a:ext uri="{FF2B5EF4-FFF2-40B4-BE49-F238E27FC236}">
                <a16:creationId xmlns:a16="http://schemas.microsoft.com/office/drawing/2014/main" id="{E54B7E50-BC43-1B40-B211-D14C5A01D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60863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5. Extrinische Anreize, insbesondere monetärer Art,  können intrinsische Motivation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verdrängen. (wissenschaftliche Erkenntnis)</a:t>
            </a:r>
          </a:p>
        </p:txBody>
      </p:sp>
      <p:sp>
        <p:nvSpPr>
          <p:cNvPr id="258055" name="Rectangle 7">
            <a:extLst>
              <a:ext uri="{FF2B5EF4-FFF2-40B4-BE49-F238E27FC236}">
                <a16:creationId xmlns:a16="http://schemas.microsoft.com/office/drawing/2014/main" id="{C39EA3A8-4B31-0048-BDA3-C74DF453A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430463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2. Handeln und Handlungsziel stimmen bei Professoren aufgrund der Freiheit von For-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schung und Lehre in hohem Maße überein. („empirisches“ Ergebnis)</a:t>
            </a:r>
          </a:p>
        </p:txBody>
      </p:sp>
      <p:sp>
        <p:nvSpPr>
          <p:cNvPr id="258057" name="Text Box 9">
            <a:extLst>
              <a:ext uri="{FF2B5EF4-FFF2-40B4-BE49-F238E27FC236}">
                <a16:creationId xmlns:a16="http://schemas.microsoft.com/office/drawing/2014/main" id="{971017BA-857D-974E-9949-0347BEEB0030}"/>
              </a:ext>
            </a:extLst>
          </p:cNvPr>
          <p:cNvSpPr txBox="1">
            <a:spLocks noChangeArrowheads="1"/>
          </p:cNvSpPr>
          <p:nvPr/>
        </p:nvSpPr>
        <p:spPr bwMode="auto">
          <a:xfrm rot="-1813902">
            <a:off x="-76200" y="3611563"/>
            <a:ext cx="9293225" cy="5794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3200" b="1">
                <a:solidFill>
                  <a:srgbClr val="0000FF"/>
                </a:solidFill>
                <a:latin typeface="Arial" panose="020B0604020202020204" pitchFamily="34" charset="0"/>
              </a:rPr>
              <a:t>Warum also Leistungsbezüge für Professoren?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8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8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animBg="1" autoUpdateAnimBg="0"/>
      <p:bldP spid="258052" grpId="0" animBg="1" autoUpdateAnimBg="0"/>
      <p:bldP spid="258053" grpId="0" animBg="1" autoUpdateAnimBg="0"/>
      <p:bldP spid="258054" grpId="0" animBg="1" autoUpdateAnimBg="0"/>
      <p:bldP spid="258055" grpId="0" animBg="1" autoUpdateAnimBg="0"/>
      <p:bldP spid="25805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76BE6F22-CAA0-554F-B552-65C64F9E2E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3772E-0857-0F46-BF12-6059BFADA829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F60C1CD-2985-4047-B3D2-4A9B6D6AE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Notwendigkeit extrinsischer Anreize für Professoren?</a:t>
            </a:r>
          </a:p>
        </p:txBody>
      </p:sp>
      <p:sp>
        <p:nvSpPr>
          <p:cNvPr id="259076" name="Rectangle 4">
            <a:extLst>
              <a:ext uri="{FF2B5EF4-FFF2-40B4-BE49-F238E27FC236}">
                <a16:creationId xmlns:a16="http://schemas.microsoft.com/office/drawing/2014/main" id="{E1583531-0C8B-1644-A030-B0F871B46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71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1. Die Freiheit von Forschung und Lehre führt zu einer großen Heterogenität des Han-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delns und der Handlungsziele innerhalb der Hochschule („empirisches“ Ergebnis) </a:t>
            </a:r>
          </a:p>
        </p:txBody>
      </p:sp>
      <p:sp>
        <p:nvSpPr>
          <p:cNvPr id="259077" name="Rectangle 5">
            <a:extLst>
              <a:ext uri="{FF2B5EF4-FFF2-40B4-BE49-F238E27FC236}">
                <a16:creationId xmlns:a16="http://schemas.microsoft.com/office/drawing/2014/main" id="{AF7D83E6-C0A5-9F41-879A-65CF1403D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89325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3. Individualziele der Professoren und Kollektivziele der Hochschule können im Wider-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spruch zueinander stehen. (Folgerung)</a:t>
            </a:r>
          </a:p>
        </p:txBody>
      </p:sp>
      <p:sp>
        <p:nvSpPr>
          <p:cNvPr id="259078" name="Rectangle 6">
            <a:extLst>
              <a:ext uri="{FF2B5EF4-FFF2-40B4-BE49-F238E27FC236}">
                <a16:creationId xmlns:a16="http://schemas.microsoft.com/office/drawing/2014/main" id="{376F2855-E1BC-3249-9E6A-070017169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54818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4. Extrinisches Anreize können die Verfolgung von Organisationszielen fördern.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(wissenschaftliche Erkenntnis)</a:t>
            </a:r>
          </a:p>
        </p:txBody>
      </p:sp>
      <p:sp>
        <p:nvSpPr>
          <p:cNvPr id="259079" name="Rectangle 7">
            <a:extLst>
              <a:ext uri="{FF2B5EF4-FFF2-40B4-BE49-F238E27FC236}">
                <a16:creationId xmlns:a16="http://schemas.microsoft.com/office/drawing/2014/main" id="{C0C5BB86-E0FF-0C4C-AA1E-0B80073E8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60863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5. Extrinsische Anreize sollen die Hochschullehrer also zu einer koordinierten Leistung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veranlassen. (Ziel)</a:t>
            </a:r>
          </a:p>
        </p:txBody>
      </p:sp>
      <p:sp>
        <p:nvSpPr>
          <p:cNvPr id="259080" name="Rectangle 8">
            <a:extLst>
              <a:ext uri="{FF2B5EF4-FFF2-40B4-BE49-F238E27FC236}">
                <a16:creationId xmlns:a16="http://schemas.microsoft.com/office/drawing/2014/main" id="{930D6EF5-8925-7042-9B37-C24BD13E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0463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2. Hochschulen streben vor dem Hintergrund zunehmenden Wettbewerbs ein schärferes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Profil an. („empirisches“ Ergebnis)</a:t>
            </a:r>
          </a:p>
        </p:txBody>
      </p:sp>
      <p:sp>
        <p:nvSpPr>
          <p:cNvPr id="259081" name="Text Box 9">
            <a:extLst>
              <a:ext uri="{FF2B5EF4-FFF2-40B4-BE49-F238E27FC236}">
                <a16:creationId xmlns:a16="http://schemas.microsoft.com/office/drawing/2014/main" id="{0FD1BC6B-9352-504A-B47C-F093E950CB43}"/>
              </a:ext>
            </a:extLst>
          </p:cNvPr>
          <p:cNvSpPr txBox="1">
            <a:spLocks noChangeArrowheads="1"/>
          </p:cNvSpPr>
          <p:nvPr/>
        </p:nvSpPr>
        <p:spPr bwMode="auto">
          <a:xfrm rot="-1813902">
            <a:off x="-111125" y="3605213"/>
            <a:ext cx="9539288" cy="5794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3200" b="1">
                <a:solidFill>
                  <a:srgbClr val="0000FF"/>
                </a:solidFill>
                <a:latin typeface="Arial" panose="020B0604020202020204" pitchFamily="34" charset="0"/>
              </a:rPr>
              <a:t>Wie sind extrinsische Anreize also zu gestalten?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9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animBg="1" autoUpdateAnimBg="0"/>
      <p:bldP spid="259077" grpId="0" animBg="1" autoUpdateAnimBg="0"/>
      <p:bldP spid="259078" grpId="0" animBg="1" autoUpdateAnimBg="0"/>
      <p:bldP spid="259079" grpId="0" animBg="1" autoUpdateAnimBg="0"/>
      <p:bldP spid="259080" grpId="0" animBg="1" autoUpdateAnimBg="0"/>
      <p:bldP spid="25908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993F935-7B53-EF40-8511-81D0506C3E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41420-02BD-534D-9D53-B549B4A0150A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260098" name="Rectangle 2">
            <a:extLst>
              <a:ext uri="{FF2B5EF4-FFF2-40B4-BE49-F238E27FC236}">
                <a16:creationId xmlns:a16="http://schemas.microsoft.com/office/drawing/2014/main" id="{92975883-364D-4B49-8A57-58F7D971B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Bedingungen für die positive Wirkung extrinsischer Anreize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B8247892-EEF3-1342-A247-7204E1A92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162050"/>
            <a:ext cx="5029200" cy="1682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durch Disziplinierung bei divergierenden Inter-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essen durch gemeinsame ökonomische Ziele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durch höhere Zufriedenheit bei der Durch-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führung uninteressanter Aufgaben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durch Förderung intrinsischer Motivation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durch Zwang zum Kompetenzerleben</a:t>
            </a:r>
          </a:p>
        </p:txBody>
      </p:sp>
      <p:sp>
        <p:nvSpPr>
          <p:cNvPr id="260102" name="Text Box 6">
            <a:extLst>
              <a:ext uri="{FF2B5EF4-FFF2-40B4-BE49-F238E27FC236}">
                <a16:creationId xmlns:a16="http://schemas.microsoft.com/office/drawing/2014/main" id="{DF90F485-BD07-0440-9B15-502D9E80D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006725"/>
            <a:ext cx="5029200" cy="2784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bei verminderter Selbstbestimmung (Kontroll-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effekt größer als Informationseffekt)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bei extrinsischer Belohnung von Handeln, das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ursprünglich intrinsisch motivert war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bei unfairen Anreizen im Vergleich zu anderen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bei Reaktanz aufgrund von wahrgenommenem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Druck</a:t>
            </a:r>
          </a:p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bei Spillover-Effekten, d.h. Tätigkeiten werden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nur noch übernommen, wenn ein extrinsischer</a:t>
            </a:r>
            <a:b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sz="1600" b="1">
                <a:solidFill>
                  <a:srgbClr val="A50021"/>
                </a:solidFill>
                <a:latin typeface="Arial" panose="020B0604020202020204" pitchFamily="34" charset="0"/>
              </a:rPr>
              <a:t>     Anreiz gesetzt wird</a:t>
            </a:r>
          </a:p>
        </p:txBody>
      </p:sp>
      <p:grpSp>
        <p:nvGrpSpPr>
          <p:cNvPr id="260108" name="Group 12">
            <a:extLst>
              <a:ext uri="{FF2B5EF4-FFF2-40B4-BE49-F238E27FC236}">
                <a16:creationId xmlns:a16="http://schemas.microsoft.com/office/drawing/2014/main" id="{9F8AF07F-CF09-4C4A-99D2-D99330E567D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295400"/>
            <a:ext cx="3276600" cy="5486400"/>
            <a:chOff x="96" y="816"/>
            <a:chExt cx="2064" cy="3456"/>
          </a:xfrm>
        </p:grpSpPr>
        <p:sp>
          <p:nvSpPr>
            <p:cNvPr id="260099" name="Rectangle 3">
              <a:extLst>
                <a:ext uri="{FF2B5EF4-FFF2-40B4-BE49-F238E27FC236}">
                  <a16:creationId xmlns:a16="http://schemas.microsoft.com/office/drawing/2014/main" id="{7016B43E-774C-8143-AA48-871F7E35B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816"/>
              <a:ext cx="2064" cy="499"/>
            </a:xfrm>
            <a:prstGeom prst="rect">
              <a:avLst/>
            </a:prstGeom>
            <a:solidFill>
              <a:srgbClr val="0000FF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Disziplinierungseffekt (+)</a:t>
              </a:r>
            </a:p>
          </p:txBody>
        </p:sp>
        <p:sp>
          <p:nvSpPr>
            <p:cNvPr id="260101" name="Rectangle 5">
              <a:extLst>
                <a:ext uri="{FF2B5EF4-FFF2-40B4-BE49-F238E27FC236}">
                  <a16:creationId xmlns:a16="http://schemas.microsoft.com/office/drawing/2014/main" id="{745FC25C-D9A9-D249-B9C3-A17549B43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968"/>
              <a:ext cx="2064" cy="499"/>
            </a:xfrm>
            <a:prstGeom prst="rect">
              <a:avLst/>
            </a:prstGeom>
            <a:solidFill>
              <a:srgbClr val="0000FF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Verdrängungseffekt (-)</a:t>
              </a:r>
            </a:p>
          </p:txBody>
        </p:sp>
        <p:sp>
          <p:nvSpPr>
            <p:cNvPr id="260103" name="Rectangle 7">
              <a:extLst>
                <a:ext uri="{FF2B5EF4-FFF2-40B4-BE49-F238E27FC236}">
                  <a16:creationId xmlns:a16="http://schemas.microsoft.com/office/drawing/2014/main" id="{8B7EA98E-BFE4-7147-91AE-1EEDB8205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773"/>
              <a:ext cx="2064" cy="499"/>
            </a:xfrm>
            <a:prstGeom prst="rect">
              <a:avLst/>
            </a:prstGeom>
            <a:solidFill>
              <a:srgbClr val="0000FF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sz="2000" b="1">
                  <a:latin typeface="Arial" panose="020B0604020202020204" pitchFamily="34" charset="0"/>
                </a:rPr>
                <a:t>Positiver Nettoeffekt (?)</a:t>
              </a:r>
            </a:p>
          </p:txBody>
        </p:sp>
        <p:sp>
          <p:nvSpPr>
            <p:cNvPr id="260104" name="Text Box 8">
              <a:extLst>
                <a:ext uri="{FF2B5EF4-FFF2-40B4-BE49-F238E27FC236}">
                  <a16:creationId xmlns:a16="http://schemas.microsoft.com/office/drawing/2014/main" id="{02A5CFDF-0D34-9F4C-B5BC-3E3E6E52B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1296"/>
              <a:ext cx="39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6000" b="1">
                  <a:solidFill>
                    <a:srgbClr val="0000FF"/>
                  </a:solidFill>
                  <a:latin typeface="Arial" panose="020B0604020202020204" pitchFamily="34" charset="0"/>
                </a:rPr>
                <a:t>&gt;</a:t>
              </a:r>
            </a:p>
          </p:txBody>
        </p:sp>
        <p:sp>
          <p:nvSpPr>
            <p:cNvPr id="260105" name="Text Box 9">
              <a:extLst>
                <a:ext uri="{FF2B5EF4-FFF2-40B4-BE49-F238E27FC236}">
                  <a16:creationId xmlns:a16="http://schemas.microsoft.com/office/drawing/2014/main" id="{965D04AF-B22D-DC4C-9F4A-12905099FC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2726"/>
              <a:ext cx="39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6000" b="1">
                  <a:solidFill>
                    <a:srgbClr val="0000FF"/>
                  </a:solidFill>
                  <a:latin typeface="Arial" panose="020B0604020202020204" pitchFamily="34" charset="0"/>
                </a:rPr>
                <a:t>=</a:t>
              </a:r>
            </a:p>
          </p:txBody>
        </p:sp>
      </p:grpSp>
      <p:sp>
        <p:nvSpPr>
          <p:cNvPr id="260106" name="Text Box 10">
            <a:extLst>
              <a:ext uri="{FF2B5EF4-FFF2-40B4-BE49-F238E27FC236}">
                <a16:creationId xmlns:a16="http://schemas.microsoft.com/office/drawing/2014/main" id="{9A2B108E-7A95-4E49-A6F0-E43C10BE4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883275"/>
            <a:ext cx="5029200" cy="8223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25000"/>
              </a:spcBef>
              <a:buClr>
                <a:srgbClr val="A50021"/>
              </a:buClr>
              <a:buSzPct val="150000"/>
              <a:buFont typeface="Monotype Sorts" pitchFamily="2" charset="2"/>
              <a:buChar char="+"/>
            </a:pPr>
            <a:r>
              <a:rPr lang="de-DE" altLang="de-DE" b="1">
                <a:solidFill>
                  <a:srgbClr val="A50021"/>
                </a:solidFill>
                <a:latin typeface="Arial" panose="020B0604020202020204" pitchFamily="34" charset="0"/>
              </a:rPr>
              <a:t>Fraglich, da theoretisch nicht</a:t>
            </a:r>
            <a:br>
              <a:rPr lang="de-DE" altLang="de-DE" b="1">
                <a:solidFill>
                  <a:srgbClr val="A50021"/>
                </a:solidFill>
                <a:latin typeface="Arial" panose="020B0604020202020204" pitchFamily="34" charset="0"/>
              </a:rPr>
            </a:br>
            <a:r>
              <a:rPr lang="de-DE" altLang="de-DE" b="1">
                <a:solidFill>
                  <a:srgbClr val="A50021"/>
                </a:solidFill>
                <a:latin typeface="Arial" panose="020B0604020202020204" pitchFamily="34" charset="0"/>
              </a:rPr>
              <a:t>     bestimmbar!</a:t>
            </a:r>
          </a:p>
        </p:txBody>
      </p:sp>
      <p:sp>
        <p:nvSpPr>
          <p:cNvPr id="260107" name="Text Box 11">
            <a:extLst>
              <a:ext uri="{FF2B5EF4-FFF2-40B4-BE49-F238E27FC236}">
                <a16:creationId xmlns:a16="http://schemas.microsoft.com/office/drawing/2014/main" id="{FF03159C-71C2-3F49-A011-AF4B071A81F2}"/>
              </a:ext>
            </a:extLst>
          </p:cNvPr>
          <p:cNvSpPr txBox="1">
            <a:spLocks noChangeArrowheads="1"/>
          </p:cNvSpPr>
          <p:nvPr/>
        </p:nvSpPr>
        <p:spPr bwMode="auto">
          <a:xfrm rot="-1813902">
            <a:off x="-615950" y="3600450"/>
            <a:ext cx="10348913" cy="579438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3200" b="1">
                <a:solidFill>
                  <a:srgbClr val="0000FF"/>
                </a:solidFill>
                <a:latin typeface="Arial" panose="020B0604020202020204" pitchFamily="34" charset="0"/>
              </a:rPr>
              <a:t>Was folgt für die Leistungsbezüge von Professoren?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0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0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0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0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01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0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0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0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0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0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01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0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build="p" animBg="1" autoUpdateAnimBg="0"/>
      <p:bldP spid="260102" grpId="0" build="p" animBg="1" autoUpdateAnimBg="0"/>
      <p:bldP spid="260106" grpId="0" build="p" animBg="1" autoUpdateAnimBg="0"/>
      <p:bldP spid="26010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2DF57CC6-E812-C446-8AE1-060C58BC95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666A2-AC95-C14B-807B-F1F19C76C419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A21362C6-F5F2-934B-BDA0-50A50A7F1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Folgerungen für das Vergabe-verfahren von Leistungsbezügen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B3DB28CB-DEEB-5943-9298-F4E8495B5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1371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1. Persönliche Kommunikation intensivieren (Ziel: Förderung der intrinsischen Motivation)</a:t>
            </a:r>
          </a:p>
        </p:txBody>
      </p:sp>
      <p:sp>
        <p:nvSpPr>
          <p:cNvPr id="262148" name="Rectangle 4">
            <a:extLst>
              <a:ext uri="{FF2B5EF4-FFF2-40B4-BE49-F238E27FC236}">
                <a16:creationId xmlns:a16="http://schemas.microsoft.com/office/drawing/2014/main" id="{BFC9FBAA-C0A7-D44A-8AC5-D20A3F055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3489325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3. Individuelle Leistungsindikatoren finden, z.B. in Form von Zielvereinbarungen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(Ziel: Uniformität der Eingriffe reduzieren, „Befehle“ vermeiden)</a:t>
            </a:r>
          </a:p>
        </p:txBody>
      </p:sp>
      <p:sp>
        <p:nvSpPr>
          <p:cNvPr id="262151" name="Rectangle 7">
            <a:extLst>
              <a:ext uri="{FF2B5EF4-FFF2-40B4-BE49-F238E27FC236}">
                <a16:creationId xmlns:a16="http://schemas.microsoft.com/office/drawing/2014/main" id="{C681856E-C80F-394F-9CCC-0715C8D20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2430463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600" b="1">
                <a:latin typeface="Arial" panose="020B0604020202020204" pitchFamily="34" charset="0"/>
              </a:rPr>
              <a:t>2. Konsensfindung bezüglich der Ziele und des konkreten Vergabeverfahrens auf Fach-</a:t>
            </a:r>
            <a:br>
              <a:rPr lang="de-DE" altLang="de-DE" sz="1600" b="1">
                <a:latin typeface="Arial" panose="020B0604020202020204" pitchFamily="34" charset="0"/>
              </a:rPr>
            </a:br>
            <a:r>
              <a:rPr lang="de-DE" altLang="de-DE" sz="1600" b="1">
                <a:latin typeface="Arial" panose="020B0604020202020204" pitchFamily="34" charset="0"/>
              </a:rPr>
              <a:t>bereichsebene (Ziel: Fairness)</a:t>
            </a:r>
          </a:p>
        </p:txBody>
      </p:sp>
      <p:grpSp>
        <p:nvGrpSpPr>
          <p:cNvPr id="262156" name="Group 12">
            <a:extLst>
              <a:ext uri="{FF2B5EF4-FFF2-40B4-BE49-F238E27FC236}">
                <a16:creationId xmlns:a16="http://schemas.microsoft.com/office/drawing/2014/main" id="{0B582402-B51D-3440-A955-82D7E57B8135}"/>
              </a:ext>
            </a:extLst>
          </p:cNvPr>
          <p:cNvGrpSpPr>
            <a:grpSpLocks/>
          </p:cNvGrpSpPr>
          <p:nvPr/>
        </p:nvGrpSpPr>
        <p:grpSpPr bwMode="auto">
          <a:xfrm>
            <a:off x="98425" y="4343400"/>
            <a:ext cx="8816975" cy="1371600"/>
            <a:chOff x="62" y="2736"/>
            <a:chExt cx="5554" cy="864"/>
          </a:xfrm>
        </p:grpSpPr>
        <p:sp>
          <p:nvSpPr>
            <p:cNvPr id="262153" name="Rectangle 9">
              <a:extLst>
                <a:ext uri="{FF2B5EF4-FFF2-40B4-BE49-F238E27FC236}">
                  <a16:creationId xmlns:a16="http://schemas.microsoft.com/office/drawing/2014/main" id="{0F755273-2049-6740-BC69-13DDFB995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" y="3101"/>
              <a:ext cx="555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4. Entscheidungsebene möglichst niedrig ansetzen</a:t>
              </a:r>
            </a:p>
          </p:txBody>
        </p:sp>
        <p:sp>
          <p:nvSpPr>
            <p:cNvPr id="262154" name="AutoShape 10">
              <a:extLst>
                <a:ext uri="{FF2B5EF4-FFF2-40B4-BE49-F238E27FC236}">
                  <a16:creationId xmlns:a16="http://schemas.microsoft.com/office/drawing/2014/main" id="{708BF69C-7A96-7941-910A-F4180CF41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736"/>
              <a:ext cx="1056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62155" name="Rectangle 11">
            <a:extLst>
              <a:ext uri="{FF2B5EF4-FFF2-40B4-BE49-F238E27FC236}">
                <a16:creationId xmlns:a16="http://schemas.microsoft.com/office/drawing/2014/main" id="{04065DD4-9A43-0449-8558-976930DBF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5989638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5. Entscheidungsorgane von hoher Legitimität schaffen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animBg="1" autoUpdateAnimBg="0"/>
      <p:bldP spid="262148" grpId="0" animBg="1" autoUpdateAnimBg="0"/>
      <p:bldP spid="262151" grpId="0" animBg="1" autoUpdateAnimBg="0"/>
      <p:bldP spid="26215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5E2B0065-68C2-B74B-9BC5-47E40EF166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A40A2-B318-A642-9396-2E5596061AF0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229378" name="Rectangle 2">
            <a:extLst>
              <a:ext uri="{FF2B5EF4-FFF2-40B4-BE49-F238E27FC236}">
                <a16:creationId xmlns:a16="http://schemas.microsoft.com/office/drawing/2014/main" id="{3789EC92-4BF9-314F-B740-1B15E1CF5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840A92B2-8F72-5D4F-9363-851000526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Was lässt sich daraus folgern ?</a:t>
            </a:r>
          </a:p>
        </p:txBody>
      </p:sp>
      <p:grpSp>
        <p:nvGrpSpPr>
          <p:cNvPr id="229384" name="Group 8">
            <a:extLst>
              <a:ext uri="{FF2B5EF4-FFF2-40B4-BE49-F238E27FC236}">
                <a16:creationId xmlns:a16="http://schemas.microsoft.com/office/drawing/2014/main" id="{92C44B8F-19B3-2440-8F93-9485CDE80C3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91000"/>
            <a:ext cx="8816975" cy="2590800"/>
            <a:chOff x="96" y="2640"/>
            <a:chExt cx="5554" cy="1632"/>
          </a:xfrm>
        </p:grpSpPr>
        <p:sp>
          <p:nvSpPr>
            <p:cNvPr id="229382" name="Rectangle 6">
              <a:extLst>
                <a:ext uri="{FF2B5EF4-FFF2-40B4-BE49-F238E27FC236}">
                  <a16:creationId xmlns:a16="http://schemas.microsoft.com/office/drawing/2014/main" id="{473656E1-F178-8741-87AC-B70F043FD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533"/>
              <a:ext cx="5554" cy="73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Die Entscheidung über Erfolg oder Misserfolg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der Dienstrechtsreform fällt bei der Umsetzung in den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Ländern und in den Hochschulen!</a:t>
              </a:r>
            </a:p>
          </p:txBody>
        </p:sp>
        <p:sp>
          <p:nvSpPr>
            <p:cNvPr id="229383" name="AutoShape 7">
              <a:extLst>
                <a:ext uri="{FF2B5EF4-FFF2-40B4-BE49-F238E27FC236}">
                  <a16:creationId xmlns:a16="http://schemas.microsoft.com/office/drawing/2014/main" id="{FC560D33-654A-674F-9029-EE7B699FA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40"/>
              <a:ext cx="1056" cy="76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A500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8E1D0BB9-36C1-3D4F-8B8D-EA06771AF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EC025-E9FD-274A-80D6-769C801AF523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241666" name="Rectangle 2">
            <a:extLst>
              <a:ext uri="{FF2B5EF4-FFF2-40B4-BE49-F238E27FC236}">
                <a16:creationId xmlns:a16="http://schemas.microsoft.com/office/drawing/2014/main" id="{31506147-F042-A941-BC3A-642F8B9B9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de-DE" altLang="de-DE" sz="3400"/>
              <a:t>Zwischenbilanz</a:t>
            </a:r>
          </a:p>
        </p:txBody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id="{DCF9942A-60B7-194A-B04B-1B4E900B7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Risiken</a:t>
            </a:r>
          </a:p>
        </p:txBody>
      </p:sp>
      <p:sp>
        <p:nvSpPr>
          <p:cNvPr id="241668" name="Rectangle 4">
            <a:extLst>
              <a:ext uri="{FF2B5EF4-FFF2-40B4-BE49-F238E27FC236}">
                <a16:creationId xmlns:a16="http://schemas.microsoft.com/office/drawing/2014/main" id="{AF1ACF15-3312-3C49-BE76-F35B2E0C8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Detailsteuerung durch Ministerien beschränkt Autonomie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der Hochschulen</a:t>
            </a:r>
          </a:p>
        </p:txBody>
      </p:sp>
      <p:sp>
        <p:nvSpPr>
          <p:cNvPr id="241669" name="Rectangle 5">
            <a:extLst>
              <a:ext uri="{FF2B5EF4-FFF2-40B4-BE49-F238E27FC236}">
                <a16:creationId xmlns:a16="http://schemas.microsoft.com/office/drawing/2014/main" id="{9620375E-28E2-2F43-90CA-CA0654741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Heutige Entscheidungen haben weitreichende Konse-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quenzen für die Zukunft und sind schwer umkehrbar</a:t>
            </a:r>
          </a:p>
        </p:txBody>
      </p:sp>
      <p:sp>
        <p:nvSpPr>
          <p:cNvPr id="241670" name="Rectangle 6">
            <a:extLst>
              <a:ext uri="{FF2B5EF4-FFF2-40B4-BE49-F238E27FC236}">
                <a16:creationId xmlns:a16="http://schemas.microsoft.com/office/drawing/2014/main" id="{C411CA4E-673B-7C45-A7A0-95C0F255E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Undurchschaubare Leistungsbewertungen und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„Evaluationitis“ können dysfunktional wirken</a:t>
            </a:r>
          </a:p>
        </p:txBody>
      </p:sp>
      <p:sp>
        <p:nvSpPr>
          <p:cNvPr id="241671" name="Rectangle 7">
            <a:extLst>
              <a:ext uri="{FF2B5EF4-FFF2-40B4-BE49-F238E27FC236}">
                <a16:creationId xmlns:a16="http://schemas.microsoft.com/office/drawing/2014/main" id="{17BAC8D5-138B-ED4C-B2EC-11C1036A5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Unsichere Perspektiven für den akademischen Nachwuchs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animBg="1" autoUpdateAnimBg="0"/>
      <p:bldP spid="241668" grpId="0" animBg="1" autoUpdateAnimBg="0"/>
      <p:bldP spid="241669" grpId="0" animBg="1" autoUpdateAnimBg="0"/>
      <p:bldP spid="241670" grpId="0" animBg="1" autoUpdateAnimBg="0"/>
      <p:bldP spid="24167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890A01E8-32A1-5842-9A68-85B338009A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1AB6A-1412-BE41-A96F-CD8B2DCBBD11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242690" name="Rectangle 2050">
            <a:extLst>
              <a:ext uri="{FF2B5EF4-FFF2-40B4-BE49-F238E27FC236}">
                <a16:creationId xmlns:a16="http://schemas.microsoft.com/office/drawing/2014/main" id="{4CA4FF0E-6782-BB4B-8C4D-C90C43335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42691" name="Rectangle 2051">
            <a:extLst>
              <a:ext uri="{FF2B5EF4-FFF2-40B4-BE49-F238E27FC236}">
                <a16:creationId xmlns:a16="http://schemas.microsoft.com/office/drawing/2014/main" id="{E916F2B8-E739-A846-A4BB-79D8D88D2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Die Dienstrechtsreform - ein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hochschulpolitisches Desaster?</a:t>
            </a:r>
          </a:p>
        </p:txBody>
      </p:sp>
      <p:grpSp>
        <p:nvGrpSpPr>
          <p:cNvPr id="242694" name="Group 2054">
            <a:extLst>
              <a:ext uri="{FF2B5EF4-FFF2-40B4-BE49-F238E27FC236}">
                <a16:creationId xmlns:a16="http://schemas.microsoft.com/office/drawing/2014/main" id="{1FAB8057-F7E7-E042-BCC0-1AFEF243216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91000"/>
            <a:ext cx="8816975" cy="2209800"/>
            <a:chOff x="96" y="2640"/>
            <a:chExt cx="5554" cy="1392"/>
          </a:xfrm>
        </p:grpSpPr>
        <p:sp>
          <p:nvSpPr>
            <p:cNvPr id="242692" name="Rectangle 2052">
              <a:extLst>
                <a:ext uri="{FF2B5EF4-FFF2-40B4-BE49-F238E27FC236}">
                  <a16:creationId xmlns:a16="http://schemas.microsoft.com/office/drawing/2014/main" id="{A69E6968-96C1-CA42-B13B-105116217A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533"/>
              <a:ext cx="5554" cy="4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Mit Sicherheit: „Nein“ - aber: Die Dienstrechtsreform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beinhaltet neben Chancen auch Risiken!</a:t>
              </a:r>
            </a:p>
          </p:txBody>
        </p:sp>
        <p:sp>
          <p:nvSpPr>
            <p:cNvPr id="242693" name="AutoShape 2053">
              <a:extLst>
                <a:ext uri="{FF2B5EF4-FFF2-40B4-BE49-F238E27FC236}">
                  <a16:creationId xmlns:a16="http://schemas.microsoft.com/office/drawing/2014/main" id="{D9A520FC-0C2A-3E44-8552-8627C8738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640"/>
              <a:ext cx="1056" cy="76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A500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1B973211-F3AC-2C4C-823B-2EC35601A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FE4D9-FAFA-E143-A958-FB0F2A81A539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126CF9AB-8C3E-854B-B524-CF9B338DA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de-DE" altLang="de-DE" sz="3400"/>
              <a:t>Grundsätzliche Empfehlungen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9795BD41-A185-5248-B089-8BD821284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Professoren-Besoldung</a:t>
            </a:r>
          </a:p>
        </p:txBody>
      </p:sp>
      <p:sp>
        <p:nvSpPr>
          <p:cNvPr id="243716" name="Rectangle 4">
            <a:extLst>
              <a:ext uri="{FF2B5EF4-FFF2-40B4-BE49-F238E27FC236}">
                <a16:creationId xmlns:a16="http://schemas.microsoft.com/office/drawing/2014/main" id="{4647D603-8F6D-CB40-90E0-A4677A967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5583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Weitergabe der Freiräume der Bundesgesetzgebung durch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die Länder an die Hochschulen</a:t>
            </a:r>
          </a:p>
        </p:txBody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8F61EE0F-5455-1046-AD8C-5790F0BC4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18928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Vermeidung eines neuen „Verordnungsgestrüpps“, i.e. 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unbürokratische Ausgestaltung der Freiräume</a:t>
            </a: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id="{66652BA0-CA95-7F4F-8E98-FD41B94A4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12273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Ergänzung des angedachten Leistungsanreizsystems um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weitere, „nicht-monetäre“ Anreize</a:t>
            </a:r>
          </a:p>
        </p:txBody>
      </p:sp>
      <p:sp>
        <p:nvSpPr>
          <p:cNvPr id="243719" name="Rectangle 7">
            <a:extLst>
              <a:ext uri="{FF2B5EF4-FFF2-40B4-BE49-F238E27FC236}">
                <a16:creationId xmlns:a16="http://schemas.microsoft.com/office/drawing/2014/main" id="{5C7DEC5D-8F24-884F-9675-57F6EE094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05618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Entwicklung überschaubarer und einfach handhabbarer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Methoden der Leistungsbemessung</a:t>
            </a:r>
          </a:p>
        </p:txBody>
      </p:sp>
      <p:sp>
        <p:nvSpPr>
          <p:cNvPr id="243720" name="Rectangle 8">
            <a:extLst>
              <a:ext uri="{FF2B5EF4-FFF2-40B4-BE49-F238E27FC236}">
                <a16:creationId xmlns:a16="http://schemas.microsoft.com/office/drawing/2014/main" id="{F40C2663-7760-2949-B3D3-2AF624547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989638"/>
            <a:ext cx="8816975" cy="792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Entwicklung eines wettbewerblichen Instrumentariums, zur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Verteilung des Vergaberahmens an die 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4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animBg="1" autoUpdateAnimBg="0"/>
      <p:bldP spid="243716" grpId="0" animBg="1" autoUpdateAnimBg="0"/>
      <p:bldP spid="243717" grpId="0" animBg="1" autoUpdateAnimBg="0"/>
      <p:bldP spid="243718" grpId="0" animBg="1" autoUpdateAnimBg="0"/>
      <p:bldP spid="243719" grpId="0" animBg="1" autoUpdateAnimBg="0"/>
      <p:bldP spid="243720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liennummernplatzhalter 2">
            <a:extLst>
              <a:ext uri="{FF2B5EF4-FFF2-40B4-BE49-F238E27FC236}">
                <a16:creationId xmlns:a16="http://schemas.microsoft.com/office/drawing/2014/main" id="{4E9FCCA6-4452-8640-BE4B-4F5FCBEDB2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7EA0-7B83-554B-B024-19C8D4201114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240642" name="Rectangle 2">
            <a:extLst>
              <a:ext uri="{FF2B5EF4-FFF2-40B4-BE49-F238E27FC236}">
                <a16:creationId xmlns:a16="http://schemas.microsoft.com/office/drawing/2014/main" id="{C7AC2393-85DB-3E46-A37A-FF17EAFEE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Säulen der Dienstrechtsreform II</a:t>
            </a:r>
          </a:p>
        </p:txBody>
      </p:sp>
      <p:grpSp>
        <p:nvGrpSpPr>
          <p:cNvPr id="240643" name="Group 3">
            <a:extLst>
              <a:ext uri="{FF2B5EF4-FFF2-40B4-BE49-F238E27FC236}">
                <a16:creationId xmlns:a16="http://schemas.microsoft.com/office/drawing/2014/main" id="{60A31DF1-3392-0F41-9E72-0AAB719C32A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5400" y="1182688"/>
            <a:ext cx="6484938" cy="1717675"/>
            <a:chOff x="1508" y="864"/>
            <a:chExt cx="3143" cy="833"/>
          </a:xfrm>
        </p:grpSpPr>
        <p:sp>
          <p:nvSpPr>
            <p:cNvPr id="240644" name="Line 4">
              <a:extLst>
                <a:ext uri="{FF2B5EF4-FFF2-40B4-BE49-F238E27FC236}">
                  <a16:creationId xmlns:a16="http://schemas.microsoft.com/office/drawing/2014/main" id="{F60ED958-7910-704C-8034-D3C27708569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736" y="1472"/>
              <a:ext cx="267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40645" name="Group 5">
              <a:extLst>
                <a:ext uri="{FF2B5EF4-FFF2-40B4-BE49-F238E27FC236}">
                  <a16:creationId xmlns:a16="http://schemas.microsoft.com/office/drawing/2014/main" id="{DB8D584E-6177-A64D-B84B-A76BA688294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8" y="864"/>
              <a:ext cx="3143" cy="833"/>
              <a:chOff x="1335" y="1065"/>
              <a:chExt cx="3467" cy="929"/>
            </a:xfrm>
          </p:grpSpPr>
          <p:sp>
            <p:nvSpPr>
              <p:cNvPr id="240646" name="Freeform 6">
                <a:extLst>
                  <a:ext uri="{FF2B5EF4-FFF2-40B4-BE49-F238E27FC236}">
                    <a16:creationId xmlns:a16="http://schemas.microsoft.com/office/drawing/2014/main" id="{0AC0720E-3A22-3641-88FB-94261A9CC85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353" y="1065"/>
                <a:ext cx="3413" cy="743"/>
              </a:xfrm>
              <a:custGeom>
                <a:avLst/>
                <a:gdLst>
                  <a:gd name="T0" fmla="*/ 0 w 3413"/>
                  <a:gd name="T1" fmla="*/ 743 h 743"/>
                  <a:gd name="T2" fmla="*/ 3413 w 3413"/>
                  <a:gd name="T3" fmla="*/ 743 h 743"/>
                  <a:gd name="T4" fmla="*/ 1710 w 3413"/>
                  <a:gd name="T5" fmla="*/ 0 h 743"/>
                  <a:gd name="T6" fmla="*/ 0 w 3413"/>
                  <a:gd name="T7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13" h="743">
                    <a:moveTo>
                      <a:pt x="0" y="743"/>
                    </a:moveTo>
                    <a:lnTo>
                      <a:pt x="3413" y="743"/>
                    </a:lnTo>
                    <a:lnTo>
                      <a:pt x="1710" y="0"/>
                    </a:lnTo>
                    <a:lnTo>
                      <a:pt x="0" y="743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C0C0C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47" name="Freeform 7">
                <a:extLst>
                  <a:ext uri="{FF2B5EF4-FFF2-40B4-BE49-F238E27FC236}">
                    <a16:creationId xmlns:a16="http://schemas.microsoft.com/office/drawing/2014/main" id="{02D3E562-0C98-224A-A617-2A2D4128D9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04" y="1115"/>
                <a:ext cx="2921" cy="628"/>
              </a:xfrm>
              <a:custGeom>
                <a:avLst/>
                <a:gdLst>
                  <a:gd name="T0" fmla="*/ 0 w 2921"/>
                  <a:gd name="T1" fmla="*/ 628 h 628"/>
                  <a:gd name="T2" fmla="*/ 2921 w 2921"/>
                  <a:gd name="T3" fmla="*/ 628 h 628"/>
                  <a:gd name="T4" fmla="*/ 1465 w 2921"/>
                  <a:gd name="T5" fmla="*/ 0 h 628"/>
                  <a:gd name="T6" fmla="*/ 0 w 2921"/>
                  <a:gd name="T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21" h="628">
                    <a:moveTo>
                      <a:pt x="0" y="628"/>
                    </a:moveTo>
                    <a:lnTo>
                      <a:pt x="2921" y="628"/>
                    </a:lnTo>
                    <a:lnTo>
                      <a:pt x="1465" y="0"/>
                    </a:lnTo>
                    <a:lnTo>
                      <a:pt x="0" y="628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48" name="Rectangle 8">
                <a:extLst>
                  <a:ext uri="{FF2B5EF4-FFF2-40B4-BE49-F238E27FC236}">
                    <a16:creationId xmlns:a16="http://schemas.microsoft.com/office/drawing/2014/main" id="{083EAC75-F752-C343-B854-76BE3675DCB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35" y="1868"/>
                <a:ext cx="3467" cy="34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49" name="Rectangle 9">
                <a:extLst>
                  <a:ext uri="{FF2B5EF4-FFF2-40B4-BE49-F238E27FC236}">
                    <a16:creationId xmlns:a16="http://schemas.microsoft.com/office/drawing/2014/main" id="{5984F74C-5730-BF43-BB39-3A71BE0544D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86" y="1951"/>
                <a:ext cx="3340" cy="43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40650" name="Text Box 10">
              <a:extLst>
                <a:ext uri="{FF2B5EF4-FFF2-40B4-BE49-F238E27FC236}">
                  <a16:creationId xmlns:a16="http://schemas.microsoft.com/office/drawing/2014/main" id="{89DF7BC4-4B5D-0C44-A03C-B7FCA295B11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566" y="1104"/>
              <a:ext cx="1034" cy="3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Dienstrechts-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reform</a:t>
              </a:r>
            </a:p>
          </p:txBody>
        </p:sp>
      </p:grpSp>
      <p:grpSp>
        <p:nvGrpSpPr>
          <p:cNvPr id="240651" name="Group 11">
            <a:extLst>
              <a:ext uri="{FF2B5EF4-FFF2-40B4-BE49-F238E27FC236}">
                <a16:creationId xmlns:a16="http://schemas.microsoft.com/office/drawing/2014/main" id="{3823BAB4-EE61-D447-978A-0D1EAF5C1F7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4975" y="2974975"/>
            <a:ext cx="1493838" cy="3089275"/>
            <a:chOff x="1706" y="1725"/>
            <a:chExt cx="724" cy="1498"/>
          </a:xfrm>
        </p:grpSpPr>
        <p:grpSp>
          <p:nvGrpSpPr>
            <p:cNvPr id="240652" name="Group 12">
              <a:extLst>
                <a:ext uri="{FF2B5EF4-FFF2-40B4-BE49-F238E27FC236}">
                  <a16:creationId xmlns:a16="http://schemas.microsoft.com/office/drawing/2014/main" id="{84A61455-DEB0-3B4A-BDC0-1E1CA4B0CCD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06" y="1725"/>
              <a:ext cx="724" cy="1498"/>
              <a:chOff x="1553" y="2025"/>
              <a:chExt cx="377" cy="1257"/>
            </a:xfrm>
          </p:grpSpPr>
          <p:sp>
            <p:nvSpPr>
              <p:cNvPr id="240653" name="Rectangle 13">
                <a:extLst>
                  <a:ext uri="{FF2B5EF4-FFF2-40B4-BE49-F238E27FC236}">
                    <a16:creationId xmlns:a16="http://schemas.microsoft.com/office/drawing/2014/main" id="{290221F8-FAC9-A74C-9DF1-54337877E8A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3251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54" name="Rectangle 14">
                <a:extLst>
                  <a:ext uri="{FF2B5EF4-FFF2-40B4-BE49-F238E27FC236}">
                    <a16:creationId xmlns:a16="http://schemas.microsoft.com/office/drawing/2014/main" id="{38A19801-A06B-5B42-90C7-3F9F494AA6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2025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655" name="Group 15">
                <a:extLst>
                  <a:ext uri="{FF2B5EF4-FFF2-40B4-BE49-F238E27FC236}">
                    <a16:creationId xmlns:a16="http://schemas.microsoft.com/office/drawing/2014/main" id="{62DF048D-E71D-0645-AF4F-A122052DFEF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616" y="2080"/>
                <a:ext cx="268" cy="1147"/>
                <a:chOff x="1616" y="2080"/>
                <a:chExt cx="268" cy="1147"/>
              </a:xfrm>
            </p:grpSpPr>
            <p:sp>
              <p:nvSpPr>
                <p:cNvPr id="240656" name="Rectangle 16">
                  <a:extLst>
                    <a:ext uri="{FF2B5EF4-FFF2-40B4-BE49-F238E27FC236}">
                      <a16:creationId xmlns:a16="http://schemas.microsoft.com/office/drawing/2014/main" id="{2BA168F5-35DB-C245-8750-A43CF528622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16" y="2080"/>
                  <a:ext cx="268" cy="114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57" name="Rectangle 17">
                  <a:extLst>
                    <a:ext uri="{FF2B5EF4-FFF2-40B4-BE49-F238E27FC236}">
                      <a16:creationId xmlns:a16="http://schemas.microsoft.com/office/drawing/2014/main" id="{7231557D-65BA-2C4C-917F-8CB62326A24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03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58" name="Rectangle 18">
                  <a:extLst>
                    <a:ext uri="{FF2B5EF4-FFF2-40B4-BE49-F238E27FC236}">
                      <a16:creationId xmlns:a16="http://schemas.microsoft.com/office/drawing/2014/main" id="{BB4BED6F-1331-8946-A907-E59400478FC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62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59" name="Rectangle 19">
                  <a:extLst>
                    <a:ext uri="{FF2B5EF4-FFF2-40B4-BE49-F238E27FC236}">
                      <a16:creationId xmlns:a16="http://schemas.microsoft.com/office/drawing/2014/main" id="{78F611A1-DAE2-9B44-9FEE-FAFC5F8FF88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821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60" name="Rectangle 20">
                  <a:extLst>
                    <a:ext uri="{FF2B5EF4-FFF2-40B4-BE49-F238E27FC236}">
                      <a16:creationId xmlns:a16="http://schemas.microsoft.com/office/drawing/2014/main" id="{443B7AC8-3889-194B-8F44-D1DEBA7F2F8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45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661" name="Text Box 21">
              <a:extLst>
                <a:ext uri="{FF2B5EF4-FFF2-40B4-BE49-F238E27FC236}">
                  <a16:creationId xmlns:a16="http://schemas.microsoft.com/office/drawing/2014/main" id="{9079801E-42D5-744C-8FAC-BDDB5C11F44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1701" y="2377"/>
              <a:ext cx="723" cy="17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5. HRGÄndG</a:t>
              </a:r>
            </a:p>
          </p:txBody>
        </p:sp>
      </p:grpSp>
      <p:grpSp>
        <p:nvGrpSpPr>
          <p:cNvPr id="240662" name="Group 22">
            <a:extLst>
              <a:ext uri="{FF2B5EF4-FFF2-40B4-BE49-F238E27FC236}">
                <a16:creationId xmlns:a16="http://schemas.microsoft.com/office/drawing/2014/main" id="{F725588E-E4E7-9944-9B89-A0BCC57EAFF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2075" y="2974975"/>
            <a:ext cx="1392238" cy="3089275"/>
            <a:chOff x="2778" y="1725"/>
            <a:chExt cx="675" cy="1498"/>
          </a:xfrm>
        </p:grpSpPr>
        <p:grpSp>
          <p:nvGrpSpPr>
            <p:cNvPr id="240663" name="Group 23">
              <a:extLst>
                <a:ext uri="{FF2B5EF4-FFF2-40B4-BE49-F238E27FC236}">
                  <a16:creationId xmlns:a16="http://schemas.microsoft.com/office/drawing/2014/main" id="{25A2C52D-E593-114A-BD1C-FB2EC83EA05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778" y="1725"/>
              <a:ext cx="675" cy="1498"/>
              <a:chOff x="2855" y="2025"/>
              <a:chExt cx="377" cy="1257"/>
            </a:xfrm>
          </p:grpSpPr>
          <p:sp>
            <p:nvSpPr>
              <p:cNvPr id="240664" name="Rectangle 24">
                <a:extLst>
                  <a:ext uri="{FF2B5EF4-FFF2-40B4-BE49-F238E27FC236}">
                    <a16:creationId xmlns:a16="http://schemas.microsoft.com/office/drawing/2014/main" id="{C2B42100-3ADB-4B4A-8D12-0E9DEE15BEC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3251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65" name="Rectangle 25">
                <a:extLst>
                  <a:ext uri="{FF2B5EF4-FFF2-40B4-BE49-F238E27FC236}">
                    <a16:creationId xmlns:a16="http://schemas.microsoft.com/office/drawing/2014/main" id="{1055C4A2-36C3-3540-AC78-A70CC9E919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2025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666" name="Group 26">
                <a:extLst>
                  <a:ext uri="{FF2B5EF4-FFF2-40B4-BE49-F238E27FC236}">
                    <a16:creationId xmlns:a16="http://schemas.microsoft.com/office/drawing/2014/main" id="{37B59CE7-F944-9348-9282-B79395A528A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17" y="2080"/>
                <a:ext cx="269" cy="1147"/>
                <a:chOff x="2917" y="2080"/>
                <a:chExt cx="269" cy="1147"/>
              </a:xfrm>
            </p:grpSpPr>
            <p:sp>
              <p:nvSpPr>
                <p:cNvPr id="240667" name="Rectangle 27">
                  <a:extLst>
                    <a:ext uri="{FF2B5EF4-FFF2-40B4-BE49-F238E27FC236}">
                      <a16:creationId xmlns:a16="http://schemas.microsoft.com/office/drawing/2014/main" id="{A4D7EF0C-40DB-CD4F-80F7-F7A840B9080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17" y="2080"/>
                  <a:ext cx="269" cy="114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68" name="Rectangle 28">
                  <a:extLst>
                    <a:ext uri="{FF2B5EF4-FFF2-40B4-BE49-F238E27FC236}">
                      <a16:creationId xmlns:a16="http://schemas.microsoft.com/office/drawing/2014/main" id="{3862015D-F685-9844-B079-D9D834A27DB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05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69" name="Rectangle 29">
                  <a:extLst>
                    <a:ext uri="{FF2B5EF4-FFF2-40B4-BE49-F238E27FC236}">
                      <a16:creationId xmlns:a16="http://schemas.microsoft.com/office/drawing/2014/main" id="{C7E59884-A253-3D49-9114-4A815598243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64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70" name="Rectangle 30">
                  <a:extLst>
                    <a:ext uri="{FF2B5EF4-FFF2-40B4-BE49-F238E27FC236}">
                      <a16:creationId xmlns:a16="http://schemas.microsoft.com/office/drawing/2014/main" id="{6AC8DD58-0B17-1F49-93CE-7D4AD11C23C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122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71" name="Rectangle 31">
                  <a:extLst>
                    <a:ext uri="{FF2B5EF4-FFF2-40B4-BE49-F238E27FC236}">
                      <a16:creationId xmlns:a16="http://schemas.microsoft.com/office/drawing/2014/main" id="{BB8D37D2-9D55-7943-ACB8-40265B29000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47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672" name="Text Box 32">
              <a:extLst>
                <a:ext uri="{FF2B5EF4-FFF2-40B4-BE49-F238E27FC236}">
                  <a16:creationId xmlns:a16="http://schemas.microsoft.com/office/drawing/2014/main" id="{88E29591-EC10-7D44-971B-B8F9F2A9F2A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2627" y="2372"/>
              <a:ext cx="940" cy="170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ProfBesReformG</a:t>
              </a:r>
            </a:p>
          </p:txBody>
        </p:sp>
      </p:grpSp>
      <p:grpSp>
        <p:nvGrpSpPr>
          <p:cNvPr id="240673" name="Group 33">
            <a:extLst>
              <a:ext uri="{FF2B5EF4-FFF2-40B4-BE49-F238E27FC236}">
                <a16:creationId xmlns:a16="http://schemas.microsoft.com/office/drawing/2014/main" id="{1B8019DC-2F0E-D040-A022-AF7D2621F6E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18213" y="3006725"/>
            <a:ext cx="1296987" cy="3089275"/>
            <a:chOff x="3779" y="1725"/>
            <a:chExt cx="629" cy="1498"/>
          </a:xfrm>
        </p:grpSpPr>
        <p:grpSp>
          <p:nvGrpSpPr>
            <p:cNvPr id="240674" name="Group 34">
              <a:extLst>
                <a:ext uri="{FF2B5EF4-FFF2-40B4-BE49-F238E27FC236}">
                  <a16:creationId xmlns:a16="http://schemas.microsoft.com/office/drawing/2014/main" id="{075CD98A-0895-F946-97EE-2FAE56DCD96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" y="1725"/>
              <a:ext cx="629" cy="1498"/>
              <a:chOff x="4156" y="2025"/>
              <a:chExt cx="378" cy="1257"/>
            </a:xfrm>
          </p:grpSpPr>
          <p:sp>
            <p:nvSpPr>
              <p:cNvPr id="240675" name="Rectangle 35">
                <a:extLst>
                  <a:ext uri="{FF2B5EF4-FFF2-40B4-BE49-F238E27FC236}">
                    <a16:creationId xmlns:a16="http://schemas.microsoft.com/office/drawing/2014/main" id="{95BAF3A0-E2A9-884C-B2F4-7AA726DD511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3251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676" name="Rectangle 36">
                <a:extLst>
                  <a:ext uri="{FF2B5EF4-FFF2-40B4-BE49-F238E27FC236}">
                    <a16:creationId xmlns:a16="http://schemas.microsoft.com/office/drawing/2014/main" id="{C0C23FC3-8FD5-E643-9910-CC6B6CC4657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2025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677" name="Group 37">
                <a:extLst>
                  <a:ext uri="{FF2B5EF4-FFF2-40B4-BE49-F238E27FC236}">
                    <a16:creationId xmlns:a16="http://schemas.microsoft.com/office/drawing/2014/main" id="{079FAB03-B9FF-874D-AA32-96A5D266580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9" y="2080"/>
                <a:ext cx="269" cy="1147"/>
                <a:chOff x="4219" y="2080"/>
                <a:chExt cx="269" cy="1147"/>
              </a:xfrm>
            </p:grpSpPr>
            <p:sp>
              <p:nvSpPr>
                <p:cNvPr id="240678" name="Rectangle 38">
                  <a:extLst>
                    <a:ext uri="{FF2B5EF4-FFF2-40B4-BE49-F238E27FC236}">
                      <a16:creationId xmlns:a16="http://schemas.microsoft.com/office/drawing/2014/main" id="{7FEF4C88-482E-0543-BFD1-4301597C5A2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19" y="2080"/>
                  <a:ext cx="269" cy="114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79" name="Rectangle 39">
                  <a:extLst>
                    <a:ext uri="{FF2B5EF4-FFF2-40B4-BE49-F238E27FC236}">
                      <a16:creationId xmlns:a16="http://schemas.microsoft.com/office/drawing/2014/main" id="{C9D799A1-6E25-F74A-B85F-308366ED755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07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80" name="Rectangle 40">
                  <a:extLst>
                    <a:ext uri="{FF2B5EF4-FFF2-40B4-BE49-F238E27FC236}">
                      <a16:creationId xmlns:a16="http://schemas.microsoft.com/office/drawing/2014/main" id="{43D32EBE-F724-F04F-938D-195A019469A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66" y="2105"/>
                  <a:ext cx="34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81" name="Rectangle 41">
                  <a:extLst>
                    <a:ext uri="{FF2B5EF4-FFF2-40B4-BE49-F238E27FC236}">
                      <a16:creationId xmlns:a16="http://schemas.microsoft.com/office/drawing/2014/main" id="{9B5AB533-FDD6-5340-8A4C-CE6414BB14C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424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682" name="Rectangle 42">
                  <a:extLst>
                    <a:ext uri="{FF2B5EF4-FFF2-40B4-BE49-F238E27FC236}">
                      <a16:creationId xmlns:a16="http://schemas.microsoft.com/office/drawing/2014/main" id="{78CA642B-F124-FD47-B035-807662D7F10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48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683" name="Text Box 43">
              <a:extLst>
                <a:ext uri="{FF2B5EF4-FFF2-40B4-BE49-F238E27FC236}">
                  <a16:creationId xmlns:a16="http://schemas.microsoft.com/office/drawing/2014/main" id="{6607A8B3-63AB-EC41-872E-A16E875D3F8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3748" y="2375"/>
              <a:ext cx="713" cy="17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Landesrecht</a:t>
              </a:r>
            </a:p>
          </p:txBody>
        </p:sp>
      </p:grpSp>
      <p:sp>
        <p:nvSpPr>
          <p:cNvPr id="240684" name="Text Box 44">
            <a:extLst>
              <a:ext uri="{FF2B5EF4-FFF2-40B4-BE49-F238E27FC236}">
                <a16:creationId xmlns:a16="http://schemas.microsoft.com/office/drawing/2014/main" id="{47BF6830-3061-F545-80F4-561CC223ED5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1550988" y="6134100"/>
            <a:ext cx="6140450" cy="566738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Vertrauen</a:t>
            </a:r>
            <a:endParaRPr lang="de-DE" altLang="de-DE" b="1"/>
          </a:p>
        </p:txBody>
      </p:sp>
      <p:grpSp>
        <p:nvGrpSpPr>
          <p:cNvPr id="240708" name="Group 68">
            <a:extLst>
              <a:ext uri="{FF2B5EF4-FFF2-40B4-BE49-F238E27FC236}">
                <a16:creationId xmlns:a16="http://schemas.microsoft.com/office/drawing/2014/main" id="{6295447A-0624-E54F-91CE-58D7D913995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4975" y="2971800"/>
            <a:ext cx="1493838" cy="3086100"/>
            <a:chOff x="1706" y="1725"/>
            <a:chExt cx="724" cy="1498"/>
          </a:xfrm>
        </p:grpSpPr>
        <p:grpSp>
          <p:nvGrpSpPr>
            <p:cNvPr id="240709" name="Group 69">
              <a:extLst>
                <a:ext uri="{FF2B5EF4-FFF2-40B4-BE49-F238E27FC236}">
                  <a16:creationId xmlns:a16="http://schemas.microsoft.com/office/drawing/2014/main" id="{18551442-35C5-A141-99A1-06C68F477D8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06" y="1725"/>
              <a:ext cx="724" cy="1498"/>
              <a:chOff x="1553" y="2025"/>
              <a:chExt cx="377" cy="1257"/>
            </a:xfrm>
          </p:grpSpPr>
          <p:sp>
            <p:nvSpPr>
              <p:cNvPr id="240710" name="Rectangle 70">
                <a:extLst>
                  <a:ext uri="{FF2B5EF4-FFF2-40B4-BE49-F238E27FC236}">
                    <a16:creationId xmlns:a16="http://schemas.microsoft.com/office/drawing/2014/main" id="{367EC375-E549-B544-B8D1-5D0C9A97B75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3251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711" name="Rectangle 71">
                <a:extLst>
                  <a:ext uri="{FF2B5EF4-FFF2-40B4-BE49-F238E27FC236}">
                    <a16:creationId xmlns:a16="http://schemas.microsoft.com/office/drawing/2014/main" id="{454F1682-DE3E-5149-A4F3-248A434EB8A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2025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712" name="Group 72">
                <a:extLst>
                  <a:ext uri="{FF2B5EF4-FFF2-40B4-BE49-F238E27FC236}">
                    <a16:creationId xmlns:a16="http://schemas.microsoft.com/office/drawing/2014/main" id="{4A1E6335-CC45-784D-BD53-5AF615EF1BF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616" y="2080"/>
                <a:ext cx="268" cy="1147"/>
                <a:chOff x="1616" y="2080"/>
                <a:chExt cx="268" cy="1147"/>
              </a:xfrm>
            </p:grpSpPr>
            <p:sp>
              <p:nvSpPr>
                <p:cNvPr id="240713" name="Rectangle 73">
                  <a:extLst>
                    <a:ext uri="{FF2B5EF4-FFF2-40B4-BE49-F238E27FC236}">
                      <a16:creationId xmlns:a16="http://schemas.microsoft.com/office/drawing/2014/main" id="{6B999328-C202-374A-BBC9-B2F4DD10C74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16" y="2080"/>
                  <a:ext cx="268" cy="114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14" name="Rectangle 74">
                  <a:extLst>
                    <a:ext uri="{FF2B5EF4-FFF2-40B4-BE49-F238E27FC236}">
                      <a16:creationId xmlns:a16="http://schemas.microsoft.com/office/drawing/2014/main" id="{A1E76582-87CA-0148-BCB6-058BABDBF22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03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15" name="Rectangle 75">
                  <a:extLst>
                    <a:ext uri="{FF2B5EF4-FFF2-40B4-BE49-F238E27FC236}">
                      <a16:creationId xmlns:a16="http://schemas.microsoft.com/office/drawing/2014/main" id="{67728908-8C60-EE45-83C7-992857D77FB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62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16" name="Rectangle 76">
                  <a:extLst>
                    <a:ext uri="{FF2B5EF4-FFF2-40B4-BE49-F238E27FC236}">
                      <a16:creationId xmlns:a16="http://schemas.microsoft.com/office/drawing/2014/main" id="{DF66846B-3F69-C24E-9CF3-7A2EC81BDF8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821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17" name="Rectangle 77">
                  <a:extLst>
                    <a:ext uri="{FF2B5EF4-FFF2-40B4-BE49-F238E27FC236}">
                      <a16:creationId xmlns:a16="http://schemas.microsoft.com/office/drawing/2014/main" id="{65715534-4701-A249-B4F1-77A1076B3C6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45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718" name="Text Box 78">
              <a:extLst>
                <a:ext uri="{FF2B5EF4-FFF2-40B4-BE49-F238E27FC236}">
                  <a16:creationId xmlns:a16="http://schemas.microsoft.com/office/drawing/2014/main" id="{2C32EDA7-E265-C94E-8255-B02D1DCECFB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1563" y="2305"/>
              <a:ext cx="1000" cy="2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Personalautonmie</a:t>
              </a:r>
              <a:br>
                <a:rPr lang="de-DE" altLang="de-DE" sz="1700" b="1">
                  <a:latin typeface="Arial" panose="020B0604020202020204" pitchFamily="34" charset="0"/>
                </a:rPr>
              </a:br>
              <a:r>
                <a:rPr lang="de-DE" altLang="de-DE" sz="1700" b="1">
                  <a:latin typeface="Arial" panose="020B0604020202020204" pitchFamily="34" charset="0"/>
                </a:rPr>
                <a:t>der Hochschulen</a:t>
              </a:r>
            </a:p>
          </p:txBody>
        </p:sp>
      </p:grpSp>
      <p:grpSp>
        <p:nvGrpSpPr>
          <p:cNvPr id="240719" name="Group 79">
            <a:extLst>
              <a:ext uri="{FF2B5EF4-FFF2-40B4-BE49-F238E27FC236}">
                <a16:creationId xmlns:a16="http://schemas.microsoft.com/office/drawing/2014/main" id="{B6CEB55F-9B8B-EE49-ABB9-97011ECD1DA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0488" y="2974975"/>
            <a:ext cx="1392237" cy="3082925"/>
            <a:chOff x="2778" y="1725"/>
            <a:chExt cx="675" cy="1498"/>
          </a:xfrm>
        </p:grpSpPr>
        <p:grpSp>
          <p:nvGrpSpPr>
            <p:cNvPr id="240720" name="Group 80">
              <a:extLst>
                <a:ext uri="{FF2B5EF4-FFF2-40B4-BE49-F238E27FC236}">
                  <a16:creationId xmlns:a16="http://schemas.microsoft.com/office/drawing/2014/main" id="{86F5AE13-C4FD-4A42-ADFE-12796F0D6AE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778" y="1725"/>
              <a:ext cx="675" cy="1498"/>
              <a:chOff x="2855" y="2025"/>
              <a:chExt cx="377" cy="1257"/>
            </a:xfrm>
          </p:grpSpPr>
          <p:sp>
            <p:nvSpPr>
              <p:cNvPr id="240721" name="Rectangle 81">
                <a:extLst>
                  <a:ext uri="{FF2B5EF4-FFF2-40B4-BE49-F238E27FC236}">
                    <a16:creationId xmlns:a16="http://schemas.microsoft.com/office/drawing/2014/main" id="{94D801B8-3EA2-BA4D-9209-42227512DC2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3251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722" name="Rectangle 82">
                <a:extLst>
                  <a:ext uri="{FF2B5EF4-FFF2-40B4-BE49-F238E27FC236}">
                    <a16:creationId xmlns:a16="http://schemas.microsoft.com/office/drawing/2014/main" id="{C30975DD-1AF1-2741-A88D-D688A15CD95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2025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723" name="Group 83">
                <a:extLst>
                  <a:ext uri="{FF2B5EF4-FFF2-40B4-BE49-F238E27FC236}">
                    <a16:creationId xmlns:a16="http://schemas.microsoft.com/office/drawing/2014/main" id="{B25C7F9C-A857-F544-AC05-025458C2783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17" y="2080"/>
                <a:ext cx="269" cy="1147"/>
                <a:chOff x="2917" y="2080"/>
                <a:chExt cx="269" cy="1147"/>
              </a:xfrm>
            </p:grpSpPr>
            <p:sp>
              <p:nvSpPr>
                <p:cNvPr id="240724" name="Rectangle 84">
                  <a:extLst>
                    <a:ext uri="{FF2B5EF4-FFF2-40B4-BE49-F238E27FC236}">
                      <a16:creationId xmlns:a16="http://schemas.microsoft.com/office/drawing/2014/main" id="{F3214A84-C7A0-7340-90C5-A6C2AD6609E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17" y="2080"/>
                  <a:ext cx="269" cy="114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25" name="Rectangle 85">
                  <a:extLst>
                    <a:ext uri="{FF2B5EF4-FFF2-40B4-BE49-F238E27FC236}">
                      <a16:creationId xmlns:a16="http://schemas.microsoft.com/office/drawing/2014/main" id="{10C5BE5E-756A-EC49-B433-40B9B2A685D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05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26" name="Rectangle 86">
                  <a:extLst>
                    <a:ext uri="{FF2B5EF4-FFF2-40B4-BE49-F238E27FC236}">
                      <a16:creationId xmlns:a16="http://schemas.microsoft.com/office/drawing/2014/main" id="{D8598F1D-299D-124E-83AC-4F070506AEF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64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27" name="Rectangle 87">
                  <a:extLst>
                    <a:ext uri="{FF2B5EF4-FFF2-40B4-BE49-F238E27FC236}">
                      <a16:creationId xmlns:a16="http://schemas.microsoft.com/office/drawing/2014/main" id="{483CE4DD-3B26-8546-AAAF-A0931257EFC0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122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28" name="Rectangle 88">
                  <a:extLst>
                    <a:ext uri="{FF2B5EF4-FFF2-40B4-BE49-F238E27FC236}">
                      <a16:creationId xmlns:a16="http://schemas.microsoft.com/office/drawing/2014/main" id="{A845898E-E5B3-EC4E-B590-5DABF3E56DD4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47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729" name="Text Box 89">
              <a:extLst>
                <a:ext uri="{FF2B5EF4-FFF2-40B4-BE49-F238E27FC236}">
                  <a16:creationId xmlns:a16="http://schemas.microsoft.com/office/drawing/2014/main" id="{8A309158-78C4-8D4B-BED6-0B288D090DF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2459" y="2298"/>
              <a:ext cx="1275" cy="295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Zusammenarbeit</a:t>
              </a:r>
              <a:br>
                <a:rPr lang="de-DE" altLang="de-DE" sz="1700" b="1">
                  <a:latin typeface="Arial" panose="020B0604020202020204" pitchFamily="34" charset="0"/>
                </a:rPr>
              </a:br>
              <a:r>
                <a:rPr lang="de-DE" altLang="de-DE" sz="1700" b="1">
                  <a:latin typeface="Arial" panose="020B0604020202020204" pitchFamily="34" charset="0"/>
                </a:rPr>
                <a:t>Hochschule-Ministerien</a:t>
              </a:r>
            </a:p>
          </p:txBody>
        </p:sp>
      </p:grpSp>
      <p:grpSp>
        <p:nvGrpSpPr>
          <p:cNvPr id="240730" name="Group 90">
            <a:extLst>
              <a:ext uri="{FF2B5EF4-FFF2-40B4-BE49-F238E27FC236}">
                <a16:creationId xmlns:a16="http://schemas.microsoft.com/office/drawing/2014/main" id="{0CCB0C3C-B88B-7A45-80FC-413C538CB8B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19800" y="3005138"/>
            <a:ext cx="1296988" cy="3086100"/>
            <a:chOff x="3779" y="1725"/>
            <a:chExt cx="629" cy="1498"/>
          </a:xfrm>
        </p:grpSpPr>
        <p:grpSp>
          <p:nvGrpSpPr>
            <p:cNvPr id="240731" name="Group 91">
              <a:extLst>
                <a:ext uri="{FF2B5EF4-FFF2-40B4-BE49-F238E27FC236}">
                  <a16:creationId xmlns:a16="http://schemas.microsoft.com/office/drawing/2014/main" id="{A1BC3FB9-4DF8-C04B-8ED0-FC74D65EDAA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" y="1725"/>
              <a:ext cx="629" cy="1498"/>
              <a:chOff x="4156" y="2025"/>
              <a:chExt cx="378" cy="1257"/>
            </a:xfrm>
          </p:grpSpPr>
          <p:sp>
            <p:nvSpPr>
              <p:cNvPr id="240732" name="Rectangle 92">
                <a:extLst>
                  <a:ext uri="{FF2B5EF4-FFF2-40B4-BE49-F238E27FC236}">
                    <a16:creationId xmlns:a16="http://schemas.microsoft.com/office/drawing/2014/main" id="{261312D6-7343-774C-8D5E-0B0A8A54DA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3251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0733" name="Rectangle 93">
                <a:extLst>
                  <a:ext uri="{FF2B5EF4-FFF2-40B4-BE49-F238E27FC236}">
                    <a16:creationId xmlns:a16="http://schemas.microsoft.com/office/drawing/2014/main" id="{E16DF982-652D-B247-ADD7-DAB6969488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2025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40734" name="Group 94">
                <a:extLst>
                  <a:ext uri="{FF2B5EF4-FFF2-40B4-BE49-F238E27FC236}">
                    <a16:creationId xmlns:a16="http://schemas.microsoft.com/office/drawing/2014/main" id="{49CE7FD1-0DA3-3243-AF25-1E12D8E9332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9" y="2080"/>
                <a:ext cx="269" cy="1147"/>
                <a:chOff x="4219" y="2080"/>
                <a:chExt cx="269" cy="1147"/>
              </a:xfrm>
            </p:grpSpPr>
            <p:sp>
              <p:nvSpPr>
                <p:cNvPr id="240735" name="Rectangle 95">
                  <a:extLst>
                    <a:ext uri="{FF2B5EF4-FFF2-40B4-BE49-F238E27FC236}">
                      <a16:creationId xmlns:a16="http://schemas.microsoft.com/office/drawing/2014/main" id="{BD16A170-C4FF-0D41-BF80-D989466B4D8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19" y="2080"/>
                  <a:ext cx="269" cy="114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36" name="Rectangle 96">
                  <a:extLst>
                    <a:ext uri="{FF2B5EF4-FFF2-40B4-BE49-F238E27FC236}">
                      <a16:creationId xmlns:a16="http://schemas.microsoft.com/office/drawing/2014/main" id="{849B6B10-DB85-E54E-A46F-EA4754B6FD2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07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37" name="Rectangle 97">
                  <a:extLst>
                    <a:ext uri="{FF2B5EF4-FFF2-40B4-BE49-F238E27FC236}">
                      <a16:creationId xmlns:a16="http://schemas.microsoft.com/office/drawing/2014/main" id="{3355C6AA-01A1-6547-A078-24B77A34D6D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66" y="2105"/>
                  <a:ext cx="34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38" name="Rectangle 98">
                  <a:extLst>
                    <a:ext uri="{FF2B5EF4-FFF2-40B4-BE49-F238E27FC236}">
                      <a16:creationId xmlns:a16="http://schemas.microsoft.com/office/drawing/2014/main" id="{66A3B898-0704-8A48-84C6-CEED2888225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424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40739" name="Rectangle 99">
                  <a:extLst>
                    <a:ext uri="{FF2B5EF4-FFF2-40B4-BE49-F238E27FC236}">
                      <a16:creationId xmlns:a16="http://schemas.microsoft.com/office/drawing/2014/main" id="{73BED972-999D-2B45-85F9-802F42E064B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48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40740" name="Text Box 100">
              <a:extLst>
                <a:ext uri="{FF2B5EF4-FFF2-40B4-BE49-F238E27FC236}">
                  <a16:creationId xmlns:a16="http://schemas.microsoft.com/office/drawing/2014/main" id="{18FB0651-2DEF-5E4B-ABAA-935D94E06B8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3605" y="2301"/>
              <a:ext cx="998" cy="296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700" b="1">
                  <a:latin typeface="Arial" panose="020B0604020202020204" pitchFamily="34" charset="0"/>
                </a:rPr>
                <a:t>Verantwortung für</a:t>
              </a:r>
              <a:br>
                <a:rPr lang="de-DE" altLang="de-DE" sz="1700" b="1">
                  <a:latin typeface="Arial" panose="020B0604020202020204" pitchFamily="34" charset="0"/>
                </a:rPr>
              </a:br>
              <a:r>
                <a:rPr lang="de-DE" altLang="de-DE" sz="1700" b="1">
                  <a:latin typeface="Arial" panose="020B0604020202020204" pitchFamily="34" charset="0"/>
                </a:rPr>
                <a:t>den Nachwuchs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8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6827C946-3CE4-4D44-8C0B-059AA8753B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68646-D0B9-4743-A432-A58D52C194CD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2C8ADDF4-E828-6A44-AFE7-58835EEE5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0D373322-3AF2-A746-9B56-B3CFC28D6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Diskussion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>
            <a:extLst>
              <a:ext uri="{FF2B5EF4-FFF2-40B4-BE49-F238E27FC236}">
                <a16:creationId xmlns:a16="http://schemas.microsoft.com/office/drawing/2014/main" id="{CBCB2824-E9C8-AD49-AF51-67EA8DA0D6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9DC94-46DB-D14D-A1D4-3D76F57F10AA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57258071-18C0-B54C-A392-7C0D80D8E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endParaRPr lang="de-DE" altLang="de-DE"/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7DE24865-B22D-964A-867C-2077BC432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905000"/>
            <a:ext cx="7391400" cy="3048000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 b="1">
                <a:latin typeface="Arial" panose="020B0604020202020204" pitchFamily="34" charset="0"/>
              </a:rPr>
              <a:t>Überlegungen</a:t>
            </a:r>
            <a:br>
              <a:rPr lang="de-DE" altLang="de-DE" sz="3600" b="1">
                <a:latin typeface="Arial" panose="020B0604020202020204" pitchFamily="34" charset="0"/>
              </a:rPr>
            </a:br>
            <a:r>
              <a:rPr lang="de-DE" altLang="de-DE" sz="3600" b="1">
                <a:latin typeface="Arial" panose="020B0604020202020204" pitchFamily="34" charset="0"/>
              </a:rPr>
              <a:t>zur Juniorprofessur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7EAAAEAB-D6A6-D147-B76E-9D2D207A60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7B160-2E7A-9146-9AA9-CBE9B270A75D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C09909FD-493A-B942-8754-E203EF967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Ziele der Bundesregierung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2032A048-00F8-D24D-B101-D5FEF7DC5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Frühere Eigenverantwortung in Forschung und Lehre</a:t>
            </a:r>
          </a:p>
        </p:txBody>
      </p:sp>
      <p:sp>
        <p:nvSpPr>
          <p:cNvPr id="235524" name="Rectangle 4">
            <a:extLst>
              <a:ext uri="{FF2B5EF4-FFF2-40B4-BE49-F238E27FC236}">
                <a16:creationId xmlns:a16="http://schemas.microsoft.com/office/drawing/2014/main" id="{C99D4C4B-ACB1-2B43-9312-D43738CE5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Verringerung des Erstberufungsalters</a:t>
            </a:r>
          </a:p>
        </p:txBody>
      </p:sp>
      <p:sp>
        <p:nvSpPr>
          <p:cNvPr id="235526" name="Rectangle 6">
            <a:extLst>
              <a:ext uri="{FF2B5EF4-FFF2-40B4-BE49-F238E27FC236}">
                <a16:creationId xmlns:a16="http://schemas.microsoft.com/office/drawing/2014/main" id="{184BB017-3C5D-CD42-95AE-318D04C4C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Juniorprofessur</a:t>
            </a:r>
          </a:p>
        </p:txBody>
      </p:sp>
      <p:sp>
        <p:nvSpPr>
          <p:cNvPr id="235527" name="AutoShape 7">
            <a:extLst>
              <a:ext uri="{FF2B5EF4-FFF2-40B4-BE49-F238E27FC236}">
                <a16:creationId xmlns:a16="http://schemas.microsoft.com/office/drawing/2014/main" id="{2BE464FB-3EAD-074C-AD09-E59025A55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"/>
            <a:ext cx="7620000" cy="1905000"/>
          </a:xfrm>
          <a:prstGeom prst="wedgeRectCallout">
            <a:avLst>
              <a:gd name="adj1" fmla="val -30583"/>
              <a:gd name="adj2" fmla="val 89083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>
                <a:solidFill>
                  <a:schemeClr val="folHlink"/>
                </a:solidFill>
              </a:rPr>
              <a:t>„Mit der Einführung der Juniorprofessur soll der Beginn der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Eigenverantwortlichkeit in Forschung Lehre im Durchscnitt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um rund zehn Jahre auf Anfang 30 vorverlegt werden..“</a:t>
            </a:r>
          </a:p>
          <a:p>
            <a:pPr algn="l"/>
            <a:r>
              <a:rPr lang="de-DE" altLang="de-DE">
                <a:solidFill>
                  <a:schemeClr val="bg2"/>
                </a:solidFill>
              </a:rPr>
              <a:t>(aus den Antworten des BMBF auf häufig gestellte Fragen)</a:t>
            </a:r>
            <a:endParaRPr lang="de-DE" altLang="de-DE">
              <a:solidFill>
                <a:schemeClr val="folHlink"/>
              </a:solidFill>
            </a:endParaRPr>
          </a:p>
        </p:txBody>
      </p:sp>
      <p:sp>
        <p:nvSpPr>
          <p:cNvPr id="235528" name="AutoShape 8">
            <a:extLst>
              <a:ext uri="{FF2B5EF4-FFF2-40B4-BE49-F238E27FC236}">
                <a16:creationId xmlns:a16="http://schemas.microsoft.com/office/drawing/2014/main" id="{C52D75A8-16E0-B14E-A240-7F67861F2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14800"/>
            <a:ext cx="7620000" cy="2590800"/>
          </a:xfrm>
          <a:prstGeom prst="wedgeRectCallout">
            <a:avLst>
              <a:gd name="adj1" fmla="val -31083"/>
              <a:gd name="adj2" fmla="val -57046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>
                <a:solidFill>
                  <a:schemeClr val="folHlink"/>
                </a:solidFill>
              </a:rPr>
              <a:t>„Der gegenwärtige Zustand an deutschen Universitäten ist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dadurch gekennzeichent, dass erst mit der ersten Berufung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auf eine Professur, die durchschnittlich jenseits des vierzig-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sten Lebensjahres erfolgt, die Möglichkeit zu völlig selbstän-</a:t>
            </a:r>
            <a:br>
              <a:rPr lang="de-DE" altLang="de-DE">
                <a:solidFill>
                  <a:schemeClr val="folHlink"/>
                </a:solidFill>
              </a:rPr>
            </a:br>
            <a:r>
              <a:rPr lang="de-DE" altLang="de-DE">
                <a:solidFill>
                  <a:schemeClr val="folHlink"/>
                </a:solidFill>
              </a:rPr>
              <a:t>diger Tätigkeit in Forschung und Lehre eingeräumt wird.“</a:t>
            </a:r>
          </a:p>
          <a:p>
            <a:pPr algn="l"/>
            <a:r>
              <a:rPr lang="de-DE" altLang="de-DE">
                <a:solidFill>
                  <a:schemeClr val="bg2"/>
                </a:solidFill>
              </a:rPr>
              <a:t>(aus den Antworten des BMBF auf häufig gestellte Fragen)</a:t>
            </a:r>
            <a:endParaRPr lang="de-DE" altLang="de-DE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animBg="1" autoUpdateAnimBg="0"/>
      <p:bldP spid="235524" grpId="0" animBg="1" autoUpdateAnimBg="0"/>
      <p:bldP spid="235526" grpId="0" animBg="1" autoUpdateAnimBg="0"/>
      <p:bldP spid="235527" grpId="0" animBg="1" autoUpdateAnimBg="0"/>
      <p:bldP spid="235528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4C70B5F5-7B05-CA4A-8019-19D2BF86B9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18798-F86D-BC45-8FDE-4AB09414FF24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33F1FC2B-76E5-7241-AA38-E754130A9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sp>
        <p:nvSpPr>
          <p:cNvPr id="245763" name="Oval 3">
            <a:extLst>
              <a:ext uri="{FF2B5EF4-FFF2-40B4-BE49-F238E27FC236}">
                <a16:creationId xmlns:a16="http://schemas.microsoft.com/office/drawing/2014/main" id="{E88E6ED3-A619-3A45-A4E7-9BA33B5A88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8100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W1 (Hochschullehrer)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(3260€)</a:t>
            </a:r>
          </a:p>
        </p:txBody>
      </p:sp>
      <p:sp>
        <p:nvSpPr>
          <p:cNvPr id="245764" name="Oval 4">
            <a:extLst>
              <a:ext uri="{FF2B5EF4-FFF2-40B4-BE49-F238E27FC236}">
                <a16:creationId xmlns:a16="http://schemas.microsoft.com/office/drawing/2014/main" id="{D8789425-23D5-224F-95E4-B5CAD29BFB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71613" y="1600200"/>
            <a:ext cx="3405187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Abschaffung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Habilitation</a:t>
            </a:r>
          </a:p>
        </p:txBody>
      </p:sp>
      <p:sp>
        <p:nvSpPr>
          <p:cNvPr id="245765" name="Oval 5">
            <a:extLst>
              <a:ext uri="{FF2B5EF4-FFF2-40B4-BE49-F238E27FC236}">
                <a16:creationId xmlns:a16="http://schemas.microsoft.com/office/drawing/2014/main" id="{CA85459D-976D-CF4F-9BDB-1AE5513F3E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43400" y="48006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Lockerung Haus-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berufungsverbot</a:t>
            </a:r>
          </a:p>
        </p:txBody>
      </p:sp>
      <p:sp>
        <p:nvSpPr>
          <p:cNvPr id="245766" name="Oval 6">
            <a:extLst>
              <a:ext uri="{FF2B5EF4-FFF2-40B4-BE49-F238E27FC236}">
                <a16:creationId xmlns:a16="http://schemas.microsoft.com/office/drawing/2014/main" id="{4953AA2D-3547-D943-807A-3D7D015299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6413" y="2590800"/>
            <a:ext cx="3405187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Zeitl. Begrenzung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der Qualifikationsphase</a:t>
            </a:r>
          </a:p>
        </p:txBody>
      </p:sp>
      <p:sp>
        <p:nvSpPr>
          <p:cNvPr id="245774" name="AutoShape 14">
            <a:extLst>
              <a:ext uri="{FF2B5EF4-FFF2-40B4-BE49-F238E27FC236}">
                <a16:creationId xmlns:a16="http://schemas.microsoft.com/office/drawing/2014/main" id="{CD585283-09A2-8B4D-8E02-C63E7E33CB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57600" y="2743200"/>
            <a:ext cx="1946275" cy="1976438"/>
          </a:xfrm>
          <a:prstGeom prst="octagon">
            <a:avLst>
              <a:gd name="adj" fmla="val 29287"/>
            </a:avLst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Junior-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professur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animBg="1" autoUpdateAnimBg="0"/>
      <p:bldP spid="245764" grpId="0" animBg="1" autoUpdateAnimBg="0"/>
      <p:bldP spid="245765" grpId="0" animBg="1" autoUpdateAnimBg="0"/>
      <p:bldP spid="24576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79FE729E-B0B6-B440-BFF9-73FDA0EFA4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9508A-5DF9-3342-B914-4092CB978234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239618" name="Rectangle 2">
            <a:extLst>
              <a:ext uri="{FF2B5EF4-FFF2-40B4-BE49-F238E27FC236}">
                <a16:creationId xmlns:a16="http://schemas.microsoft.com/office/drawing/2014/main" id="{DD0AA4AD-C8E4-F947-8E2D-2E765DE2E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de-DE" altLang="de-DE" sz="3400"/>
              <a:t>Gestaltungsfragen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4335C97E-1338-0D49-B13C-1B4A3ED00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Juniorprofessur</a:t>
            </a:r>
          </a:p>
        </p:txBody>
      </p:sp>
      <p:sp>
        <p:nvSpPr>
          <p:cNvPr id="239620" name="Rectangle 4">
            <a:extLst>
              <a:ext uri="{FF2B5EF4-FFF2-40B4-BE49-F238E27FC236}">
                <a16:creationId xmlns:a16="http://schemas.microsoft.com/office/drawing/2014/main" id="{60937540-57B3-3D41-946A-62080E2E4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und in welchem Umfang soll den Juniorprofessoren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eine Ausstattung gewährt werden?</a:t>
            </a:r>
          </a:p>
        </p:txBody>
      </p:sp>
      <p:sp>
        <p:nvSpPr>
          <p:cNvPr id="239621" name="Rectangle 5">
            <a:extLst>
              <a:ext uri="{FF2B5EF4-FFF2-40B4-BE49-F238E27FC236}">
                <a16:creationId xmlns:a16="http://schemas.microsoft.com/office/drawing/2014/main" id="{EBF69FE2-1EA1-BF4A-9A3E-C8DE57A25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 die Lehrverpflichtung wie vorgeschlagen (zunächst 4,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später 8 SWS) festgesetzt werden?</a:t>
            </a:r>
          </a:p>
        </p:txBody>
      </p:sp>
      <p:sp>
        <p:nvSpPr>
          <p:cNvPr id="239622" name="Rectangle 6">
            <a:extLst>
              <a:ext uri="{FF2B5EF4-FFF2-40B4-BE49-F238E27FC236}">
                <a16:creationId xmlns:a16="http://schemas.microsoft.com/office/drawing/2014/main" id="{DEEB6D73-4C34-174B-9669-F33BDE87F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soll das Verhältnis von Juniorprofessoren zur übrigen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Professorenschaft ausgestaltet werden?</a:t>
            </a:r>
          </a:p>
        </p:txBody>
      </p:sp>
      <p:sp>
        <p:nvSpPr>
          <p:cNvPr id="239623" name="Rectangle 7">
            <a:extLst>
              <a:ext uri="{FF2B5EF4-FFF2-40B4-BE49-F238E27FC236}">
                <a16:creationId xmlns:a16="http://schemas.microsoft.com/office/drawing/2014/main" id="{594C8574-2B6D-E146-868F-C01E994C5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sind zukünftig die Perspektiven des übrigen wissen-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schaftlichen Mittelbaus?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animBg="1" autoUpdateAnimBg="0"/>
      <p:bldP spid="239620" grpId="0" animBg="1" autoUpdateAnimBg="0"/>
      <p:bldP spid="239621" grpId="0" animBg="1" autoUpdateAnimBg="0"/>
      <p:bldP spid="239622" grpId="0" animBg="1" autoUpdateAnimBg="0"/>
      <p:bldP spid="239623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5299B8FE-F3F7-BB45-9532-8BC68C7687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877B7-5067-0840-AC3E-89F6022A7F39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B0E5A6BF-951B-DE44-B785-A8FC78B53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de-DE" altLang="de-DE" sz="3400"/>
              <a:t>Empfehlungen</a:t>
            </a:r>
          </a:p>
        </p:txBody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460077C7-66B7-D943-B3F5-C05E13993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Juniorprofessur</a:t>
            </a:r>
          </a:p>
        </p:txBody>
      </p:sp>
      <p:sp>
        <p:nvSpPr>
          <p:cNvPr id="244740" name="Rectangle 4">
            <a:extLst>
              <a:ext uri="{FF2B5EF4-FFF2-40B4-BE49-F238E27FC236}">
                <a16:creationId xmlns:a16="http://schemas.microsoft.com/office/drawing/2014/main" id="{F9D7C4A1-9773-7E41-95E9-EE981948B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Nutzung der Juniorprofessur als strategisches Instrument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der Personal- und Hochschulentwicklung</a:t>
            </a:r>
          </a:p>
        </p:txBody>
      </p:sp>
      <p:sp>
        <p:nvSpPr>
          <p:cNvPr id="244741" name="Rectangle 5">
            <a:extLst>
              <a:ext uri="{FF2B5EF4-FFF2-40B4-BE49-F238E27FC236}">
                <a16:creationId xmlns:a16="http://schemas.microsoft.com/office/drawing/2014/main" id="{C6D0B658-5731-AF49-9080-20DB97CFA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Bereitstellung einer adäquaten Ausstattung</a:t>
            </a:r>
          </a:p>
        </p:txBody>
      </p:sp>
      <p:sp>
        <p:nvSpPr>
          <p:cNvPr id="244742" name="Rectangle 6">
            <a:extLst>
              <a:ext uri="{FF2B5EF4-FFF2-40B4-BE49-F238E27FC236}">
                <a16:creationId xmlns:a16="http://schemas.microsoft.com/office/drawing/2014/main" id="{5662FB6A-8330-D540-9A45-D62FB3B05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Absenkung und Flexibilisierung des bisher geplanten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Lehrdeputats (z.B. max &lt;= 6 SWS)</a:t>
            </a:r>
          </a:p>
        </p:txBody>
      </p:sp>
      <p:sp>
        <p:nvSpPr>
          <p:cNvPr id="244743" name="Rectangle 7">
            <a:extLst>
              <a:ext uri="{FF2B5EF4-FFF2-40B4-BE49-F238E27FC236}">
                <a16:creationId xmlns:a16="http://schemas.microsoft.com/office/drawing/2014/main" id="{72723C28-436A-214D-A7DC-0C90AA44A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Transparenz in den Fächern über die zukünftigen Ein-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stellungsvoraussetzungen, insb. für die Übergangsphase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4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4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4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9" grpId="0" animBg="1" autoUpdateAnimBg="0"/>
      <p:bldP spid="244740" grpId="0" animBg="1" autoUpdateAnimBg="0"/>
      <p:bldP spid="244741" grpId="0" animBg="1" autoUpdateAnimBg="0"/>
      <p:bldP spid="244742" grpId="0" animBg="1" autoUpdateAnimBg="0"/>
      <p:bldP spid="24474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8B6E2D35-CC42-3F43-A383-5ADEE0E3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BC1C-396F-7A40-9D81-27034EC9A343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4B97BC8A-260D-E241-A246-8C5CA0BBC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Ziele der Bundesregierung</a:t>
            </a:r>
          </a:p>
        </p:txBody>
      </p:sp>
      <p:sp>
        <p:nvSpPr>
          <p:cNvPr id="234500" name="Rectangle 4">
            <a:extLst>
              <a:ext uri="{FF2B5EF4-FFF2-40B4-BE49-F238E27FC236}">
                <a16:creationId xmlns:a16="http://schemas.microsoft.com/office/drawing/2014/main" id="{8F296C4D-6117-2940-A0EB-E1C0327D8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Modernisierung und Leistungsorientierung der Besoldung</a:t>
            </a:r>
          </a:p>
        </p:txBody>
      </p:sp>
      <p:sp>
        <p:nvSpPr>
          <p:cNvPr id="234502" name="Rectangle 6">
            <a:extLst>
              <a:ext uri="{FF2B5EF4-FFF2-40B4-BE49-F238E27FC236}">
                <a16:creationId xmlns:a16="http://schemas.microsoft.com/office/drawing/2014/main" id="{0E89FEC7-6B7F-6F42-A94C-DD7ACA22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Mehr Effektivität und Qualität von Forschung und Lehre</a:t>
            </a:r>
          </a:p>
        </p:txBody>
      </p:sp>
      <p:sp>
        <p:nvSpPr>
          <p:cNvPr id="234503" name="Rectangle 7">
            <a:extLst>
              <a:ext uri="{FF2B5EF4-FFF2-40B4-BE49-F238E27FC236}">
                <a16:creationId xmlns:a16="http://schemas.microsoft.com/office/drawing/2014/main" id="{FB8747BD-FF39-AE4E-884C-2CC570E2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Wettbewerbsfähige und flexible Bezahlungsstruktur</a:t>
            </a:r>
          </a:p>
        </p:txBody>
      </p:sp>
      <p:sp>
        <p:nvSpPr>
          <p:cNvPr id="234508" name="Rectangle 12">
            <a:extLst>
              <a:ext uri="{FF2B5EF4-FFF2-40B4-BE49-F238E27FC236}">
                <a16:creationId xmlns:a16="http://schemas.microsoft.com/office/drawing/2014/main" id="{528E7427-1A7D-3F44-993D-F62F4396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447800"/>
            <a:ext cx="5757863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Professorenbesoldung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4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0" grpId="0" animBg="1" autoUpdateAnimBg="0"/>
      <p:bldP spid="234502" grpId="0" animBg="1" autoUpdateAnimBg="0"/>
      <p:bldP spid="234503" grpId="0" animBg="1" autoUpdateAnimBg="0"/>
      <p:bldP spid="23450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2">
            <a:extLst>
              <a:ext uri="{FF2B5EF4-FFF2-40B4-BE49-F238E27FC236}">
                <a16:creationId xmlns:a16="http://schemas.microsoft.com/office/drawing/2014/main" id="{44BA28B0-1DAA-D44E-8C34-FA154CFEF8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DA280-8E3D-804D-9C6A-89416E071B28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7895F5B1-CE89-8E4A-B41A-8C1B618A0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Chancen aus CHE-Sicht</a:t>
            </a:r>
          </a:p>
        </p:txBody>
      </p:sp>
      <p:pic>
        <p:nvPicPr>
          <p:cNvPr id="236548" name="Picture 4">
            <a:extLst>
              <a:ext uri="{FF2B5EF4-FFF2-40B4-BE49-F238E27FC236}">
                <a16:creationId xmlns:a16="http://schemas.microsoft.com/office/drawing/2014/main" id="{490A5D7B-68FF-5B44-8588-5605D2343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3881438" cy="54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6549" name="Object 5">
            <a:extLst>
              <a:ext uri="{FF2B5EF4-FFF2-40B4-BE49-F238E27FC236}">
                <a16:creationId xmlns:a16="http://schemas.microsoft.com/office/drawing/2014/main" id="{64B0B23F-8942-E040-B4C0-205D658A6766}"/>
              </a:ext>
            </a:extLst>
          </p:cNvPr>
          <p:cNvGraphicFramePr>
            <a:graphicFrameLocks/>
          </p:cNvGraphicFramePr>
          <p:nvPr/>
        </p:nvGraphicFramePr>
        <p:xfrm>
          <a:off x="24892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2" name="Clip" r:id="rId4" imgW="1092200" imgH="1066800" progId="MS_ClipArt_Gallery.2">
                  <p:embed/>
                </p:oleObj>
              </mc:Choice>
              <mc:Fallback>
                <p:oleObj name="Clip" r:id="rId4" imgW="1092200" imgH="1066800" progId="MS_ClipArt_Gallery.2">
                  <p:embed/>
                  <p:pic>
                    <p:nvPicPr>
                      <p:cNvPr id="0" name="Object 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92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0" name="Object 6">
            <a:extLst>
              <a:ext uri="{FF2B5EF4-FFF2-40B4-BE49-F238E27FC236}">
                <a16:creationId xmlns:a16="http://schemas.microsoft.com/office/drawing/2014/main" id="{7C086030-2D5B-1F4E-9880-8822C63965B3}"/>
              </a:ext>
            </a:extLst>
          </p:cNvPr>
          <p:cNvGraphicFramePr>
            <a:graphicFrameLocks/>
          </p:cNvGraphicFramePr>
          <p:nvPr/>
        </p:nvGraphicFramePr>
        <p:xfrm>
          <a:off x="5359400" y="480695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3" name="Clip" r:id="rId6" imgW="1092200" imgH="1066800" progId="MS_ClipArt_Gallery.2">
                  <p:embed/>
                </p:oleObj>
              </mc:Choice>
              <mc:Fallback>
                <p:oleObj name="Clip" r:id="rId6" imgW="1092200" imgH="1066800" progId="MS_ClipArt_Gallery.2">
                  <p:embed/>
                  <p:pic>
                    <p:nvPicPr>
                      <p:cNvPr id="0" name="Object 6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9400" y="480695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1" name="Object 7">
            <a:extLst>
              <a:ext uri="{FF2B5EF4-FFF2-40B4-BE49-F238E27FC236}">
                <a16:creationId xmlns:a16="http://schemas.microsoft.com/office/drawing/2014/main" id="{1F09C995-36EE-304A-B7AA-4A22509A413E}"/>
              </a:ext>
            </a:extLst>
          </p:cNvPr>
          <p:cNvGraphicFramePr>
            <a:graphicFrameLocks/>
          </p:cNvGraphicFramePr>
          <p:nvPr/>
        </p:nvGraphicFramePr>
        <p:xfrm>
          <a:off x="6345238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4" name="Clip" r:id="rId8" imgW="1092200" imgH="1066800" progId="MS_ClipArt_Gallery.2">
                  <p:embed/>
                </p:oleObj>
              </mc:Choice>
              <mc:Fallback>
                <p:oleObj name="Clip" r:id="rId8" imgW="1092200" imgH="1066800" progId="MS_ClipArt_Gallery.2">
                  <p:embed/>
                  <p:pic>
                    <p:nvPicPr>
                      <p:cNvPr id="0" name="Object 7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5238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2" name="Object 8">
            <a:extLst>
              <a:ext uri="{FF2B5EF4-FFF2-40B4-BE49-F238E27FC236}">
                <a16:creationId xmlns:a16="http://schemas.microsoft.com/office/drawing/2014/main" id="{ECD9F8A7-592D-734F-A2C4-0351D6E9BD14}"/>
              </a:ext>
            </a:extLst>
          </p:cNvPr>
          <p:cNvGraphicFramePr>
            <a:graphicFrameLocks/>
          </p:cNvGraphicFramePr>
          <p:nvPr/>
        </p:nvGraphicFramePr>
        <p:xfrm>
          <a:off x="6256338" y="5715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5" name="Clip" r:id="rId10" imgW="1092200" imgH="1066800" progId="MS_ClipArt_Gallery.2">
                  <p:embed/>
                </p:oleObj>
              </mc:Choice>
              <mc:Fallback>
                <p:oleObj name="Clip" r:id="rId10" imgW="1092200" imgH="1066800" progId="MS_ClipArt_Gallery.2">
                  <p:embed/>
                  <p:pic>
                    <p:nvPicPr>
                      <p:cNvPr id="0" name="Object 8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6338" y="5715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3" name="Object 9">
            <a:extLst>
              <a:ext uri="{FF2B5EF4-FFF2-40B4-BE49-F238E27FC236}">
                <a16:creationId xmlns:a16="http://schemas.microsoft.com/office/drawing/2014/main" id="{9968F257-C332-994C-B4A4-1730B68735ED}"/>
              </a:ext>
            </a:extLst>
          </p:cNvPr>
          <p:cNvGraphicFramePr>
            <a:graphicFrameLocks/>
          </p:cNvGraphicFramePr>
          <p:nvPr/>
        </p:nvGraphicFramePr>
        <p:xfrm>
          <a:off x="1041400" y="2747963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6" name="Clip" r:id="rId12" imgW="1092200" imgH="1066800" progId="MS_ClipArt_Gallery.2">
                  <p:embed/>
                </p:oleObj>
              </mc:Choice>
              <mc:Fallback>
                <p:oleObj name="Clip" r:id="rId12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2747963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4" name="Object 10">
            <a:extLst>
              <a:ext uri="{FF2B5EF4-FFF2-40B4-BE49-F238E27FC236}">
                <a16:creationId xmlns:a16="http://schemas.microsoft.com/office/drawing/2014/main" id="{A59C3720-71C9-9542-B66A-8DBA6E0AECDC}"/>
              </a:ext>
            </a:extLst>
          </p:cNvPr>
          <p:cNvGraphicFramePr>
            <a:graphicFrameLocks/>
          </p:cNvGraphicFramePr>
          <p:nvPr/>
        </p:nvGraphicFramePr>
        <p:xfrm>
          <a:off x="3683000" y="228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7" name="Clip" r:id="rId14" imgW="1092200" imgH="1066800" progId="MS_ClipArt_Gallery.2">
                  <p:embed/>
                </p:oleObj>
              </mc:Choice>
              <mc:Fallback>
                <p:oleObj name="Clip" r:id="rId14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228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5" name="Object 11">
            <a:extLst>
              <a:ext uri="{FF2B5EF4-FFF2-40B4-BE49-F238E27FC236}">
                <a16:creationId xmlns:a16="http://schemas.microsoft.com/office/drawing/2014/main" id="{73116A86-2733-C940-9FB6-08D3997072A7}"/>
              </a:ext>
            </a:extLst>
          </p:cNvPr>
          <p:cNvGraphicFramePr>
            <a:graphicFrameLocks/>
          </p:cNvGraphicFramePr>
          <p:nvPr/>
        </p:nvGraphicFramePr>
        <p:xfrm>
          <a:off x="1041400" y="609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8" name="Clip" r:id="rId16" imgW="1092200" imgH="1066800" progId="MS_ClipArt_Gallery.2">
                  <p:embed/>
                </p:oleObj>
              </mc:Choice>
              <mc:Fallback>
                <p:oleObj name="Clip" r:id="rId16" imgW="1092200" imgH="1066800" progId="MS_ClipArt_Gallery.2">
                  <p:embed/>
                  <p:pic>
                    <p:nvPicPr>
                      <p:cNvPr id="0" name="Object 1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609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6" name="AutoShape 12">
            <a:extLst>
              <a:ext uri="{FF2B5EF4-FFF2-40B4-BE49-F238E27FC236}">
                <a16:creationId xmlns:a16="http://schemas.microsoft.com/office/drawing/2014/main" id="{89488B15-BA0E-6C4B-AE04-975B8BDFB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0"/>
            <a:ext cx="2667000" cy="1676400"/>
          </a:xfrm>
          <a:prstGeom prst="wedgeRectCallout">
            <a:avLst>
              <a:gd name="adj1" fmla="val -15477"/>
              <a:gd name="adj2" fmla="val 69412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des internen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externen Wettbewerbs zwi-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schen Hochschulen und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Hochschullehrern durch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wissenschaftsadäquate Lei-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stungsbezüge</a:t>
            </a:r>
          </a:p>
        </p:txBody>
      </p:sp>
      <p:sp>
        <p:nvSpPr>
          <p:cNvPr id="236557" name="AutoShape 13">
            <a:extLst>
              <a:ext uri="{FF2B5EF4-FFF2-40B4-BE49-F238E27FC236}">
                <a16:creationId xmlns:a16="http://schemas.microsoft.com/office/drawing/2014/main" id="{8AAF8393-B87C-0943-A307-14D52877C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733800"/>
            <a:ext cx="2667000" cy="1752600"/>
          </a:xfrm>
          <a:prstGeom prst="wedgeRectCallout">
            <a:avLst>
              <a:gd name="adj1" fmla="val -35477"/>
              <a:gd name="adj2" fmla="val -62593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Steigerung der internatio-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nalen Attraktivität der 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Hochschulen für Wissen-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schaftler durch attraktive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Gehälter und Arbeits-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bedingungen</a:t>
            </a:r>
          </a:p>
        </p:txBody>
      </p:sp>
      <p:sp>
        <p:nvSpPr>
          <p:cNvPr id="236558" name="AutoShape 14">
            <a:extLst>
              <a:ext uri="{FF2B5EF4-FFF2-40B4-BE49-F238E27FC236}">
                <a16:creationId xmlns:a16="http://schemas.microsoft.com/office/drawing/2014/main" id="{38D1CED4-6214-F242-97C0-CC6BA2962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828800"/>
            <a:ext cx="2667000" cy="1371600"/>
          </a:xfrm>
          <a:prstGeom prst="wedgeRectCallout">
            <a:avLst>
              <a:gd name="adj1" fmla="val -4523"/>
              <a:gd name="adj2" fmla="val -73495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und Förderung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des wissenschaftlichen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Nachwuchses durch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mehr Eigenverantwortung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und PE</a:t>
            </a:r>
          </a:p>
        </p:txBody>
      </p:sp>
      <p:sp>
        <p:nvSpPr>
          <p:cNvPr id="236559" name="AutoShape 15">
            <a:extLst>
              <a:ext uri="{FF2B5EF4-FFF2-40B4-BE49-F238E27FC236}">
                <a16:creationId xmlns:a16="http://schemas.microsoft.com/office/drawing/2014/main" id="{E083BE67-C866-E449-BF94-D9F4ED875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2667000" cy="1371600"/>
          </a:xfrm>
          <a:prstGeom prst="wedgeRectCallout">
            <a:avLst>
              <a:gd name="adj1" fmla="val 32144"/>
              <a:gd name="adj2" fmla="val -67014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Einrichtung von Junior-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professuren zur Stärkung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und Schärfung des eigenen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Profils</a:t>
            </a:r>
          </a:p>
        </p:txBody>
      </p:sp>
      <p:sp>
        <p:nvSpPr>
          <p:cNvPr id="236560" name="AutoShape 16">
            <a:extLst>
              <a:ext uri="{FF2B5EF4-FFF2-40B4-BE49-F238E27FC236}">
                <a16:creationId xmlns:a16="http://schemas.microsoft.com/office/drawing/2014/main" id="{A6AE0D7A-0650-7F4F-9CE4-0B3E11F6D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86200"/>
            <a:ext cx="2667000" cy="1371600"/>
          </a:xfrm>
          <a:prstGeom prst="wedgeRectCallout">
            <a:avLst>
              <a:gd name="adj1" fmla="val 13097"/>
              <a:gd name="adj2" fmla="val -67014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Ergänzung der bisherigen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Input-Orientierung im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Personalbereich um eine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Output-Perspektive</a:t>
            </a:r>
          </a:p>
        </p:txBody>
      </p:sp>
      <p:sp>
        <p:nvSpPr>
          <p:cNvPr id="236561" name="AutoShape 17">
            <a:extLst>
              <a:ext uri="{FF2B5EF4-FFF2-40B4-BE49-F238E27FC236}">
                <a16:creationId xmlns:a16="http://schemas.microsoft.com/office/drawing/2014/main" id="{7B8701BD-CCC1-6841-8579-818CB184E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419600"/>
            <a:ext cx="2667000" cy="1371600"/>
          </a:xfrm>
          <a:prstGeom prst="wedgeRectCallout">
            <a:avLst>
              <a:gd name="adj1" fmla="val -19764"/>
              <a:gd name="adj2" fmla="val 69097"/>
            </a:avLst>
          </a:prstGeom>
          <a:solidFill>
            <a:srgbClr val="FFFFFF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1800">
                <a:solidFill>
                  <a:schemeClr val="folHlink"/>
                </a:solidFill>
              </a:rPr>
              <a:t>Stärkung der Personal-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autonomie der Hoch-</a:t>
            </a:r>
            <a:br>
              <a:rPr lang="de-DE" altLang="de-DE" sz="1800">
                <a:solidFill>
                  <a:schemeClr val="folHlink"/>
                </a:solidFill>
              </a:rPr>
            </a:br>
            <a:r>
              <a:rPr lang="de-DE" altLang="de-DE" sz="1800">
                <a:solidFill>
                  <a:schemeClr val="folHlink"/>
                </a:solidFill>
              </a:rPr>
              <a:t>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6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6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6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36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6" grpId="0" animBg="1" autoUpdateAnimBg="0"/>
      <p:bldP spid="236557" grpId="0" animBg="1" autoUpdateAnimBg="0"/>
      <p:bldP spid="236558" grpId="0" animBg="1" autoUpdateAnimBg="0"/>
      <p:bldP spid="236559" grpId="0" animBg="1" autoUpdateAnimBg="0"/>
      <p:bldP spid="236560" grpId="0" animBg="1" autoUpdateAnimBg="0"/>
      <p:bldP spid="23656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CEA54815-DC65-2A40-9E97-CE972A7C82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F27DD-C385-DB45-BDB4-6FBDD70BBE3B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0D27216E-AF31-C74E-A27E-BBE16B350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sp>
        <p:nvSpPr>
          <p:cNvPr id="246791" name="Oval 7">
            <a:extLst>
              <a:ext uri="{FF2B5EF4-FFF2-40B4-BE49-F238E27FC236}">
                <a16:creationId xmlns:a16="http://schemas.microsoft.com/office/drawing/2014/main" id="{C144FB55-6011-BD4D-830E-43E074200B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38600" y="15240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Leistungsbezüge statt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Alterszulagen</a:t>
            </a:r>
          </a:p>
        </p:txBody>
      </p:sp>
      <p:sp>
        <p:nvSpPr>
          <p:cNvPr id="246792" name="Oval 8">
            <a:extLst>
              <a:ext uri="{FF2B5EF4-FFF2-40B4-BE49-F238E27FC236}">
                <a16:creationId xmlns:a16="http://schemas.microsoft.com/office/drawing/2014/main" id="{F51BE918-8102-2F4B-AB46-E246536638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3400" y="19050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Ämter W2 (3724€)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und W3 (4522€)</a:t>
            </a:r>
          </a:p>
        </p:txBody>
      </p:sp>
      <p:sp>
        <p:nvSpPr>
          <p:cNvPr id="246793" name="Oval 9">
            <a:extLst>
              <a:ext uri="{FF2B5EF4-FFF2-40B4-BE49-F238E27FC236}">
                <a16:creationId xmlns:a16="http://schemas.microsoft.com/office/drawing/2014/main" id="{C5A4D15D-0A38-5B45-BF4C-2DE39DB9F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34000" y="41910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Berufungs-/Bleibever-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handlungen für beide Ämter</a:t>
            </a:r>
          </a:p>
        </p:txBody>
      </p:sp>
      <p:sp>
        <p:nvSpPr>
          <p:cNvPr id="246794" name="Oval 10">
            <a:extLst>
              <a:ext uri="{FF2B5EF4-FFF2-40B4-BE49-F238E27FC236}">
                <a16:creationId xmlns:a16="http://schemas.microsoft.com/office/drawing/2014/main" id="{F5965C02-76A5-3A49-B546-7FC903FEA3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51054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Partielle Abschaffung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Besoldungsobergrenze</a:t>
            </a:r>
          </a:p>
        </p:txBody>
      </p:sp>
      <p:sp>
        <p:nvSpPr>
          <p:cNvPr id="246795" name="Oval 11">
            <a:extLst>
              <a:ext uri="{FF2B5EF4-FFF2-40B4-BE49-F238E27FC236}">
                <a16:creationId xmlns:a16="http://schemas.microsoft.com/office/drawing/2014/main" id="{31FA5103-3E4E-884C-AAB6-7533B1C8E7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34013" y="2895600"/>
            <a:ext cx="3405187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Zulage aus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Mitteln Dritter</a:t>
            </a:r>
          </a:p>
        </p:txBody>
      </p:sp>
      <p:sp>
        <p:nvSpPr>
          <p:cNvPr id="246796" name="Oval 12">
            <a:extLst>
              <a:ext uri="{FF2B5EF4-FFF2-40B4-BE49-F238E27FC236}">
                <a16:creationId xmlns:a16="http://schemas.microsoft.com/office/drawing/2014/main" id="{EE52B77F-6EE0-5D40-AE88-1D6CEBED5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28956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Bestandsschutz</a:t>
            </a:r>
          </a:p>
        </p:txBody>
      </p:sp>
      <p:sp>
        <p:nvSpPr>
          <p:cNvPr id="246797" name="Oval 13">
            <a:extLst>
              <a:ext uri="{FF2B5EF4-FFF2-40B4-BE49-F238E27FC236}">
                <a16:creationId xmlns:a16="http://schemas.microsoft.com/office/drawing/2014/main" id="{83025770-7220-4048-8D01-8BDA5C1BA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8600" y="4267200"/>
            <a:ext cx="3405188" cy="8382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1800" b="1">
                <a:latin typeface="Arial" panose="020B0604020202020204" pitchFamily="34" charset="0"/>
              </a:rPr>
              <a:t>Mitglieder Hochschul-</a:t>
            </a:r>
            <a:br>
              <a:rPr lang="de-DE" altLang="de-DE" sz="1800" b="1">
                <a:latin typeface="Arial" panose="020B0604020202020204" pitchFamily="34" charset="0"/>
              </a:rPr>
            </a:br>
            <a:r>
              <a:rPr lang="de-DE" altLang="de-DE" sz="1800" b="1">
                <a:latin typeface="Arial" panose="020B0604020202020204" pitchFamily="34" charset="0"/>
              </a:rPr>
              <a:t>leitung in W2/W3</a:t>
            </a:r>
          </a:p>
        </p:txBody>
      </p:sp>
      <p:sp>
        <p:nvSpPr>
          <p:cNvPr id="246799" name="AutoShape 15">
            <a:extLst>
              <a:ext uri="{FF2B5EF4-FFF2-40B4-BE49-F238E27FC236}">
                <a16:creationId xmlns:a16="http://schemas.microsoft.com/office/drawing/2014/main" id="{C7151FAF-BAB6-CF47-8911-666F693156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05200" y="2895600"/>
            <a:ext cx="1946275" cy="1976438"/>
          </a:xfrm>
          <a:prstGeom prst="octagon">
            <a:avLst>
              <a:gd name="adj" fmla="val 29287"/>
            </a:avLst>
          </a:prstGeom>
          <a:solidFill>
            <a:srgbClr val="A500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1">
                <a:latin typeface="Arial" panose="020B0604020202020204" pitchFamily="34" charset="0"/>
              </a:rPr>
              <a:t>Professoren-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besoldung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6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91" grpId="0" animBg="1" autoUpdateAnimBg="0"/>
      <p:bldP spid="246792" grpId="0" animBg="1" autoUpdateAnimBg="0"/>
      <p:bldP spid="246793" grpId="0" animBg="1" autoUpdateAnimBg="0"/>
      <p:bldP spid="246794" grpId="0" animBg="1" autoUpdateAnimBg="0"/>
      <p:bldP spid="246795" grpId="0" animBg="1" autoUpdateAnimBg="0"/>
      <p:bldP spid="246796" grpId="0" animBg="1" autoUpdateAnimBg="0"/>
      <p:bldP spid="24679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nplatzhalter 2">
            <a:extLst>
              <a:ext uri="{FF2B5EF4-FFF2-40B4-BE49-F238E27FC236}">
                <a16:creationId xmlns:a16="http://schemas.microsoft.com/office/drawing/2014/main" id="{D3BAF0DF-ADE0-6C43-9920-EB3C103495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8D049-EA53-E646-924C-C8302FDD9FF5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6B4E4A03-BCE2-C84E-8D83-E85034702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 sz="3600"/>
              <a:t>Säulen der Dienstrechtsreform I</a:t>
            </a:r>
          </a:p>
        </p:txBody>
      </p:sp>
      <p:grpSp>
        <p:nvGrpSpPr>
          <p:cNvPr id="220167" name="Group 7">
            <a:extLst>
              <a:ext uri="{FF2B5EF4-FFF2-40B4-BE49-F238E27FC236}">
                <a16:creationId xmlns:a16="http://schemas.microsoft.com/office/drawing/2014/main" id="{94AB9590-6D75-994D-AB80-7788523FBEC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5400" y="1182688"/>
            <a:ext cx="6484938" cy="1717675"/>
            <a:chOff x="1508" y="864"/>
            <a:chExt cx="3143" cy="833"/>
          </a:xfrm>
        </p:grpSpPr>
        <p:sp>
          <p:nvSpPr>
            <p:cNvPr id="220168" name="Line 8">
              <a:extLst>
                <a:ext uri="{FF2B5EF4-FFF2-40B4-BE49-F238E27FC236}">
                  <a16:creationId xmlns:a16="http://schemas.microsoft.com/office/drawing/2014/main" id="{C403CA2D-99AD-5344-AAF4-C5A5DED660C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736" y="1472"/>
              <a:ext cx="2671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20169" name="Group 9">
              <a:extLst>
                <a:ext uri="{FF2B5EF4-FFF2-40B4-BE49-F238E27FC236}">
                  <a16:creationId xmlns:a16="http://schemas.microsoft.com/office/drawing/2014/main" id="{9FC6E503-62CC-2449-AA50-44E6BB136B0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08" y="864"/>
              <a:ext cx="3143" cy="833"/>
              <a:chOff x="1335" y="1065"/>
              <a:chExt cx="3467" cy="929"/>
            </a:xfrm>
          </p:grpSpPr>
          <p:sp>
            <p:nvSpPr>
              <p:cNvPr id="220170" name="Freeform 10">
                <a:extLst>
                  <a:ext uri="{FF2B5EF4-FFF2-40B4-BE49-F238E27FC236}">
                    <a16:creationId xmlns:a16="http://schemas.microsoft.com/office/drawing/2014/main" id="{C8BE90AD-4F76-904B-BD29-2926ABAFD71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353" y="1065"/>
                <a:ext cx="3413" cy="743"/>
              </a:xfrm>
              <a:custGeom>
                <a:avLst/>
                <a:gdLst>
                  <a:gd name="T0" fmla="*/ 0 w 3413"/>
                  <a:gd name="T1" fmla="*/ 743 h 743"/>
                  <a:gd name="T2" fmla="*/ 3413 w 3413"/>
                  <a:gd name="T3" fmla="*/ 743 h 743"/>
                  <a:gd name="T4" fmla="*/ 1710 w 3413"/>
                  <a:gd name="T5" fmla="*/ 0 h 743"/>
                  <a:gd name="T6" fmla="*/ 0 w 3413"/>
                  <a:gd name="T7" fmla="*/ 743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13" h="743">
                    <a:moveTo>
                      <a:pt x="0" y="743"/>
                    </a:moveTo>
                    <a:lnTo>
                      <a:pt x="3413" y="743"/>
                    </a:lnTo>
                    <a:lnTo>
                      <a:pt x="1710" y="0"/>
                    </a:lnTo>
                    <a:lnTo>
                      <a:pt x="0" y="743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C0C0C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71" name="Freeform 11">
                <a:extLst>
                  <a:ext uri="{FF2B5EF4-FFF2-40B4-BE49-F238E27FC236}">
                    <a16:creationId xmlns:a16="http://schemas.microsoft.com/office/drawing/2014/main" id="{582D8DFA-84A5-5E47-BC82-CFCDC4DF18C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604" y="1115"/>
                <a:ext cx="2921" cy="628"/>
              </a:xfrm>
              <a:custGeom>
                <a:avLst/>
                <a:gdLst>
                  <a:gd name="T0" fmla="*/ 0 w 2921"/>
                  <a:gd name="T1" fmla="*/ 628 h 628"/>
                  <a:gd name="T2" fmla="*/ 2921 w 2921"/>
                  <a:gd name="T3" fmla="*/ 628 h 628"/>
                  <a:gd name="T4" fmla="*/ 1465 w 2921"/>
                  <a:gd name="T5" fmla="*/ 0 h 628"/>
                  <a:gd name="T6" fmla="*/ 0 w 2921"/>
                  <a:gd name="T7" fmla="*/ 628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21" h="628">
                    <a:moveTo>
                      <a:pt x="0" y="628"/>
                    </a:moveTo>
                    <a:lnTo>
                      <a:pt x="2921" y="628"/>
                    </a:lnTo>
                    <a:lnTo>
                      <a:pt x="1465" y="0"/>
                    </a:lnTo>
                    <a:lnTo>
                      <a:pt x="0" y="628"/>
                    </a:lnTo>
                    <a:close/>
                  </a:path>
                </a:pathLst>
              </a:custGeom>
              <a:solidFill>
                <a:srgbClr val="FF0000"/>
              </a:solidFill>
              <a:ln w="17463">
                <a:solidFill>
                  <a:srgbClr val="80808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72" name="Rectangle 12">
                <a:extLst>
                  <a:ext uri="{FF2B5EF4-FFF2-40B4-BE49-F238E27FC236}">
                    <a16:creationId xmlns:a16="http://schemas.microsoft.com/office/drawing/2014/main" id="{B09EFE9B-71ED-AC47-BD8A-575BACB502D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35" y="1868"/>
                <a:ext cx="3467" cy="34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73" name="Rectangle 13">
                <a:extLst>
                  <a:ext uri="{FF2B5EF4-FFF2-40B4-BE49-F238E27FC236}">
                    <a16:creationId xmlns:a16="http://schemas.microsoft.com/office/drawing/2014/main" id="{DD66C4C1-EB83-C249-9E75-F57EBB994CC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86" y="1951"/>
                <a:ext cx="3340" cy="43"/>
              </a:xfrm>
              <a:prstGeom prst="rect">
                <a:avLst/>
              </a:prstGeom>
              <a:solidFill>
                <a:srgbClr val="FF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20174" name="Text Box 14">
              <a:extLst>
                <a:ext uri="{FF2B5EF4-FFF2-40B4-BE49-F238E27FC236}">
                  <a16:creationId xmlns:a16="http://schemas.microsoft.com/office/drawing/2014/main" id="{B169820F-7519-574C-93CB-2F2090262D1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566" y="1104"/>
              <a:ext cx="1034" cy="39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Dienstrechts-</a:t>
              </a:r>
              <a:br>
                <a:rPr lang="de-DE" altLang="de-DE" b="1">
                  <a:latin typeface="Arial" panose="020B0604020202020204" pitchFamily="34" charset="0"/>
                </a:rPr>
              </a:br>
              <a:r>
                <a:rPr lang="de-DE" altLang="de-DE" b="1">
                  <a:latin typeface="Arial" panose="020B0604020202020204" pitchFamily="34" charset="0"/>
                </a:rPr>
                <a:t>reform</a:t>
              </a:r>
            </a:p>
          </p:txBody>
        </p:sp>
      </p:grpSp>
      <p:grpSp>
        <p:nvGrpSpPr>
          <p:cNvPr id="220175" name="Group 15">
            <a:extLst>
              <a:ext uri="{FF2B5EF4-FFF2-40B4-BE49-F238E27FC236}">
                <a16:creationId xmlns:a16="http://schemas.microsoft.com/office/drawing/2014/main" id="{ABC866B5-303D-5942-9C05-8227EADE59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8" y="2978150"/>
            <a:ext cx="1493837" cy="3089275"/>
            <a:chOff x="1706" y="1725"/>
            <a:chExt cx="724" cy="1498"/>
          </a:xfrm>
        </p:grpSpPr>
        <p:grpSp>
          <p:nvGrpSpPr>
            <p:cNvPr id="220176" name="Group 16">
              <a:extLst>
                <a:ext uri="{FF2B5EF4-FFF2-40B4-BE49-F238E27FC236}">
                  <a16:creationId xmlns:a16="http://schemas.microsoft.com/office/drawing/2014/main" id="{D144A12F-F1AE-AB4E-B41B-113ED713A95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706" y="1725"/>
              <a:ext cx="724" cy="1498"/>
              <a:chOff x="1553" y="2025"/>
              <a:chExt cx="377" cy="1257"/>
            </a:xfrm>
          </p:grpSpPr>
          <p:sp>
            <p:nvSpPr>
              <p:cNvPr id="220177" name="Rectangle 17">
                <a:extLst>
                  <a:ext uri="{FF2B5EF4-FFF2-40B4-BE49-F238E27FC236}">
                    <a16:creationId xmlns:a16="http://schemas.microsoft.com/office/drawing/2014/main" id="{406275E9-41B0-9643-88AA-E7F005D57DC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3251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78" name="Rectangle 18">
                <a:extLst>
                  <a:ext uri="{FF2B5EF4-FFF2-40B4-BE49-F238E27FC236}">
                    <a16:creationId xmlns:a16="http://schemas.microsoft.com/office/drawing/2014/main" id="{026FA927-A89C-5548-AA83-CDB35479B32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53" y="2025"/>
                <a:ext cx="377" cy="31"/>
              </a:xfrm>
              <a:prstGeom prst="rect">
                <a:avLst/>
              </a:prstGeom>
              <a:solidFill>
                <a:schemeClr val="accent2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20179" name="Group 19">
                <a:extLst>
                  <a:ext uri="{FF2B5EF4-FFF2-40B4-BE49-F238E27FC236}">
                    <a16:creationId xmlns:a16="http://schemas.microsoft.com/office/drawing/2014/main" id="{29CD1444-F231-7945-8A20-C98988161E7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616" y="2080"/>
                <a:ext cx="268" cy="1147"/>
                <a:chOff x="1616" y="2080"/>
                <a:chExt cx="268" cy="1147"/>
              </a:xfrm>
            </p:grpSpPr>
            <p:sp>
              <p:nvSpPr>
                <p:cNvPr id="220180" name="Rectangle 20">
                  <a:extLst>
                    <a:ext uri="{FF2B5EF4-FFF2-40B4-BE49-F238E27FC236}">
                      <a16:creationId xmlns:a16="http://schemas.microsoft.com/office/drawing/2014/main" id="{5FF7EAFD-416D-5E40-9F02-BD2F31A3149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16" y="2080"/>
                  <a:ext cx="268" cy="114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81" name="Rectangle 21">
                  <a:extLst>
                    <a:ext uri="{FF2B5EF4-FFF2-40B4-BE49-F238E27FC236}">
                      <a16:creationId xmlns:a16="http://schemas.microsoft.com/office/drawing/2014/main" id="{40ABE4B5-16C7-794F-A945-E1938F8DF2A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03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82" name="Rectangle 22">
                  <a:extLst>
                    <a:ext uri="{FF2B5EF4-FFF2-40B4-BE49-F238E27FC236}">
                      <a16:creationId xmlns:a16="http://schemas.microsoft.com/office/drawing/2014/main" id="{7B7348E7-A879-F942-8777-5948A978B34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762" y="2105"/>
                  <a:ext cx="35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83" name="Rectangle 23">
                  <a:extLst>
                    <a:ext uri="{FF2B5EF4-FFF2-40B4-BE49-F238E27FC236}">
                      <a16:creationId xmlns:a16="http://schemas.microsoft.com/office/drawing/2014/main" id="{4486F6FB-2011-1748-8F90-50BEF5E39D5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821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84" name="Rectangle 24">
                  <a:extLst>
                    <a:ext uri="{FF2B5EF4-FFF2-40B4-BE49-F238E27FC236}">
                      <a16:creationId xmlns:a16="http://schemas.microsoft.com/office/drawing/2014/main" id="{96DB8827-7413-AD4F-A572-E920926476F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1645" y="2105"/>
                  <a:ext cx="34" cy="1097"/>
                </a:xfrm>
                <a:prstGeom prst="rect">
                  <a:avLst/>
                </a:prstGeom>
                <a:solidFill>
                  <a:schemeClr val="accent2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20185" name="Text Box 25">
              <a:extLst>
                <a:ext uri="{FF2B5EF4-FFF2-40B4-BE49-F238E27FC236}">
                  <a16:creationId xmlns:a16="http://schemas.microsoft.com/office/drawing/2014/main" id="{AABF33E7-2794-BE47-B867-E8624F3C144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1572" y="2351"/>
              <a:ext cx="984" cy="22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5. HRGÄndG</a:t>
              </a:r>
            </a:p>
          </p:txBody>
        </p:sp>
      </p:grpSp>
      <p:grpSp>
        <p:nvGrpSpPr>
          <p:cNvPr id="220186" name="Group 26">
            <a:extLst>
              <a:ext uri="{FF2B5EF4-FFF2-40B4-BE49-F238E27FC236}">
                <a16:creationId xmlns:a16="http://schemas.microsoft.com/office/drawing/2014/main" id="{D54D3D00-B833-A740-9BE0-C86902DB06B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16363" y="2978150"/>
            <a:ext cx="1392237" cy="3089275"/>
            <a:chOff x="2778" y="1725"/>
            <a:chExt cx="675" cy="1498"/>
          </a:xfrm>
        </p:grpSpPr>
        <p:grpSp>
          <p:nvGrpSpPr>
            <p:cNvPr id="220187" name="Group 27">
              <a:extLst>
                <a:ext uri="{FF2B5EF4-FFF2-40B4-BE49-F238E27FC236}">
                  <a16:creationId xmlns:a16="http://schemas.microsoft.com/office/drawing/2014/main" id="{C7304FBC-2379-204C-9215-4E028EDA457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778" y="1725"/>
              <a:ext cx="675" cy="1498"/>
              <a:chOff x="2855" y="2025"/>
              <a:chExt cx="377" cy="1257"/>
            </a:xfrm>
          </p:grpSpPr>
          <p:sp>
            <p:nvSpPr>
              <p:cNvPr id="220188" name="Rectangle 28">
                <a:extLst>
                  <a:ext uri="{FF2B5EF4-FFF2-40B4-BE49-F238E27FC236}">
                    <a16:creationId xmlns:a16="http://schemas.microsoft.com/office/drawing/2014/main" id="{41E0A53C-0AC2-5F47-8D5A-831858954F7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3251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89" name="Rectangle 29">
                <a:extLst>
                  <a:ext uri="{FF2B5EF4-FFF2-40B4-BE49-F238E27FC236}">
                    <a16:creationId xmlns:a16="http://schemas.microsoft.com/office/drawing/2014/main" id="{770BB28F-91E1-C944-B617-1438F3D10C7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855" y="2025"/>
                <a:ext cx="377" cy="31"/>
              </a:xfrm>
              <a:prstGeom prst="rect">
                <a:avLst/>
              </a:prstGeom>
              <a:solidFill>
                <a:srgbClr val="0099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20190" name="Group 30">
                <a:extLst>
                  <a:ext uri="{FF2B5EF4-FFF2-40B4-BE49-F238E27FC236}">
                    <a16:creationId xmlns:a16="http://schemas.microsoft.com/office/drawing/2014/main" id="{6CDD9DDB-3C70-3549-A80B-362840125DE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2917" y="2080"/>
                <a:ext cx="269" cy="1147"/>
                <a:chOff x="2917" y="2080"/>
                <a:chExt cx="269" cy="1147"/>
              </a:xfrm>
            </p:grpSpPr>
            <p:sp>
              <p:nvSpPr>
                <p:cNvPr id="220191" name="Rectangle 31">
                  <a:extLst>
                    <a:ext uri="{FF2B5EF4-FFF2-40B4-BE49-F238E27FC236}">
                      <a16:creationId xmlns:a16="http://schemas.microsoft.com/office/drawing/2014/main" id="{359DE550-A851-364E-BACD-FA4D05747BF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17" y="2080"/>
                  <a:ext cx="269" cy="114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92" name="Rectangle 32">
                  <a:extLst>
                    <a:ext uri="{FF2B5EF4-FFF2-40B4-BE49-F238E27FC236}">
                      <a16:creationId xmlns:a16="http://schemas.microsoft.com/office/drawing/2014/main" id="{BD68A1B0-2DA7-0B45-AE2E-DC946D12199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05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93" name="Rectangle 33">
                  <a:extLst>
                    <a:ext uri="{FF2B5EF4-FFF2-40B4-BE49-F238E27FC236}">
                      <a16:creationId xmlns:a16="http://schemas.microsoft.com/office/drawing/2014/main" id="{BD5A764A-8939-3B4E-9E1D-FC2F4E8931C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064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94" name="Rectangle 34">
                  <a:extLst>
                    <a:ext uri="{FF2B5EF4-FFF2-40B4-BE49-F238E27FC236}">
                      <a16:creationId xmlns:a16="http://schemas.microsoft.com/office/drawing/2014/main" id="{D018FE2B-6F06-E74F-BB06-4D800605498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122" y="2105"/>
                  <a:ext cx="35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195" name="Rectangle 35">
                  <a:extLst>
                    <a:ext uri="{FF2B5EF4-FFF2-40B4-BE49-F238E27FC236}">
                      <a16:creationId xmlns:a16="http://schemas.microsoft.com/office/drawing/2014/main" id="{245F0F38-6A7F-1C4A-A75A-C191BEF581E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2947" y="2105"/>
                  <a:ext cx="34" cy="1097"/>
                </a:xfrm>
                <a:prstGeom prst="rect">
                  <a:avLst/>
                </a:prstGeom>
                <a:solidFill>
                  <a:srgbClr val="0099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20196" name="Text Box 36">
              <a:extLst>
                <a:ext uri="{FF2B5EF4-FFF2-40B4-BE49-F238E27FC236}">
                  <a16:creationId xmlns:a16="http://schemas.microsoft.com/office/drawing/2014/main" id="{7491A765-FEB5-5B42-8534-C8BD4A29B33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2453" y="2347"/>
              <a:ext cx="1289" cy="222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ProfBesReformG</a:t>
              </a:r>
            </a:p>
          </p:txBody>
        </p:sp>
      </p:grpSp>
      <p:grpSp>
        <p:nvGrpSpPr>
          <p:cNvPr id="220197" name="Group 37">
            <a:extLst>
              <a:ext uri="{FF2B5EF4-FFF2-40B4-BE49-F238E27FC236}">
                <a16:creationId xmlns:a16="http://schemas.microsoft.com/office/drawing/2014/main" id="{F2827474-0743-A34C-9E81-6036D72A28F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81700" y="2978150"/>
            <a:ext cx="1296988" cy="3089275"/>
            <a:chOff x="3779" y="1725"/>
            <a:chExt cx="629" cy="1498"/>
          </a:xfrm>
        </p:grpSpPr>
        <p:grpSp>
          <p:nvGrpSpPr>
            <p:cNvPr id="220198" name="Group 38">
              <a:extLst>
                <a:ext uri="{FF2B5EF4-FFF2-40B4-BE49-F238E27FC236}">
                  <a16:creationId xmlns:a16="http://schemas.microsoft.com/office/drawing/2014/main" id="{25112EDE-565F-894E-B64F-3C28A737EE3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" y="1725"/>
              <a:ext cx="629" cy="1498"/>
              <a:chOff x="4156" y="2025"/>
              <a:chExt cx="378" cy="1257"/>
            </a:xfrm>
          </p:grpSpPr>
          <p:sp>
            <p:nvSpPr>
              <p:cNvPr id="220199" name="Rectangle 39">
                <a:extLst>
                  <a:ext uri="{FF2B5EF4-FFF2-40B4-BE49-F238E27FC236}">
                    <a16:creationId xmlns:a16="http://schemas.microsoft.com/office/drawing/2014/main" id="{31B33B6C-F48B-B445-AF53-C35302F6A7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3251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200" name="Rectangle 40">
                <a:extLst>
                  <a:ext uri="{FF2B5EF4-FFF2-40B4-BE49-F238E27FC236}">
                    <a16:creationId xmlns:a16="http://schemas.microsoft.com/office/drawing/2014/main" id="{D486F41B-5317-CD4F-8506-7992FCFB7E6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56" y="2025"/>
                <a:ext cx="378" cy="31"/>
              </a:xfrm>
              <a:prstGeom prst="rect">
                <a:avLst/>
              </a:prstGeom>
              <a:solidFill>
                <a:srgbClr val="800000"/>
              </a:solidFill>
              <a:ln w="17463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20201" name="Group 41">
                <a:extLst>
                  <a:ext uri="{FF2B5EF4-FFF2-40B4-BE49-F238E27FC236}">
                    <a16:creationId xmlns:a16="http://schemas.microsoft.com/office/drawing/2014/main" id="{870924E2-B248-504B-8793-F18063F9609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19" y="2080"/>
                <a:ext cx="269" cy="1147"/>
                <a:chOff x="4219" y="2080"/>
                <a:chExt cx="269" cy="1147"/>
              </a:xfrm>
            </p:grpSpPr>
            <p:sp>
              <p:nvSpPr>
                <p:cNvPr id="220202" name="Rectangle 42">
                  <a:extLst>
                    <a:ext uri="{FF2B5EF4-FFF2-40B4-BE49-F238E27FC236}">
                      <a16:creationId xmlns:a16="http://schemas.microsoft.com/office/drawing/2014/main" id="{80FC6305-053C-7242-93A0-227DFA81EC0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19" y="2080"/>
                  <a:ext cx="269" cy="114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203" name="Rectangle 43">
                  <a:extLst>
                    <a:ext uri="{FF2B5EF4-FFF2-40B4-BE49-F238E27FC236}">
                      <a16:creationId xmlns:a16="http://schemas.microsoft.com/office/drawing/2014/main" id="{7528DFEE-3715-264A-9ECB-02C5EB4754E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07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204" name="Rectangle 44">
                  <a:extLst>
                    <a:ext uri="{FF2B5EF4-FFF2-40B4-BE49-F238E27FC236}">
                      <a16:creationId xmlns:a16="http://schemas.microsoft.com/office/drawing/2014/main" id="{9E48E309-7297-A643-86C9-C70C66D7766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366" y="2105"/>
                  <a:ext cx="34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205" name="Rectangle 45">
                  <a:extLst>
                    <a:ext uri="{FF2B5EF4-FFF2-40B4-BE49-F238E27FC236}">
                      <a16:creationId xmlns:a16="http://schemas.microsoft.com/office/drawing/2014/main" id="{BC6A0CB7-25AD-3D49-B5B6-A4A8CE75511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424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0206" name="Rectangle 46">
                  <a:extLst>
                    <a:ext uri="{FF2B5EF4-FFF2-40B4-BE49-F238E27FC236}">
                      <a16:creationId xmlns:a16="http://schemas.microsoft.com/office/drawing/2014/main" id="{AD547F2A-5704-F24D-BDC1-7A843DFA657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4248" y="2105"/>
                  <a:ext cx="35" cy="1097"/>
                </a:xfrm>
                <a:prstGeom prst="rect">
                  <a:avLst/>
                </a:prstGeom>
                <a:solidFill>
                  <a:srgbClr val="800000"/>
                </a:solidFill>
                <a:ln w="17463">
                  <a:solidFill>
                    <a:srgbClr val="808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20207" name="Text Box 47">
              <a:extLst>
                <a:ext uri="{FF2B5EF4-FFF2-40B4-BE49-F238E27FC236}">
                  <a16:creationId xmlns:a16="http://schemas.microsoft.com/office/drawing/2014/main" id="{8165DA3B-DFBE-A34D-B11B-FF49F0CD17A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 rot="-5400000">
              <a:off x="3622" y="2349"/>
              <a:ext cx="968" cy="222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b="1">
                  <a:latin typeface="Arial" panose="020B0604020202020204" pitchFamily="34" charset="0"/>
                </a:rPr>
                <a:t>Landesrecht</a:t>
              </a:r>
            </a:p>
          </p:txBody>
        </p:sp>
      </p:grpSp>
      <p:sp>
        <p:nvSpPr>
          <p:cNvPr id="220211" name="Freeform 51">
            <a:extLst>
              <a:ext uri="{FF2B5EF4-FFF2-40B4-BE49-F238E27FC236}">
                <a16:creationId xmlns:a16="http://schemas.microsoft.com/office/drawing/2014/main" id="{C45298AF-9C63-F440-9EA7-EB9872EB6D9A}"/>
              </a:ext>
            </a:extLst>
          </p:cNvPr>
          <p:cNvSpPr>
            <a:spLocks/>
          </p:cNvSpPr>
          <p:nvPr/>
        </p:nvSpPr>
        <p:spPr bwMode="auto">
          <a:xfrm>
            <a:off x="1981200" y="3613150"/>
            <a:ext cx="1041400" cy="2279650"/>
          </a:xfrm>
          <a:custGeom>
            <a:avLst/>
            <a:gdLst>
              <a:gd name="T0" fmla="*/ 0 w 656"/>
              <a:gd name="T1" fmla="*/ 1436 h 1436"/>
              <a:gd name="T2" fmla="*/ 184 w 656"/>
              <a:gd name="T3" fmla="*/ 1196 h 1436"/>
              <a:gd name="T4" fmla="*/ 120 w 656"/>
              <a:gd name="T5" fmla="*/ 996 h 1436"/>
              <a:gd name="T6" fmla="*/ 304 w 656"/>
              <a:gd name="T7" fmla="*/ 940 h 1436"/>
              <a:gd name="T8" fmla="*/ 408 w 656"/>
              <a:gd name="T9" fmla="*/ 892 h 1436"/>
              <a:gd name="T10" fmla="*/ 376 w 656"/>
              <a:gd name="T11" fmla="*/ 812 h 1436"/>
              <a:gd name="T12" fmla="*/ 344 w 656"/>
              <a:gd name="T13" fmla="*/ 732 h 1436"/>
              <a:gd name="T14" fmla="*/ 296 w 656"/>
              <a:gd name="T15" fmla="*/ 604 h 1436"/>
              <a:gd name="T16" fmla="*/ 288 w 656"/>
              <a:gd name="T17" fmla="*/ 572 h 1436"/>
              <a:gd name="T18" fmla="*/ 280 w 656"/>
              <a:gd name="T19" fmla="*/ 548 h 1436"/>
              <a:gd name="T20" fmla="*/ 328 w 656"/>
              <a:gd name="T21" fmla="*/ 532 h 1436"/>
              <a:gd name="T22" fmla="*/ 384 w 656"/>
              <a:gd name="T23" fmla="*/ 508 h 1436"/>
              <a:gd name="T24" fmla="*/ 496 w 656"/>
              <a:gd name="T25" fmla="*/ 412 h 1436"/>
              <a:gd name="T26" fmla="*/ 528 w 656"/>
              <a:gd name="T27" fmla="*/ 364 h 1436"/>
              <a:gd name="T28" fmla="*/ 464 w 656"/>
              <a:gd name="T29" fmla="*/ 92 h 1436"/>
              <a:gd name="T30" fmla="*/ 656 w 656"/>
              <a:gd name="T31" fmla="*/ 36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6" h="1436">
                <a:moveTo>
                  <a:pt x="0" y="1436"/>
                </a:moveTo>
                <a:cubicBezTo>
                  <a:pt x="30" y="1346"/>
                  <a:pt x="152" y="1292"/>
                  <a:pt x="184" y="1196"/>
                </a:cubicBezTo>
                <a:cubicBezTo>
                  <a:pt x="177" y="1122"/>
                  <a:pt x="162" y="1058"/>
                  <a:pt x="120" y="996"/>
                </a:cubicBezTo>
                <a:cubicBezTo>
                  <a:pt x="165" y="951"/>
                  <a:pt x="243" y="955"/>
                  <a:pt x="304" y="940"/>
                </a:cubicBezTo>
                <a:cubicBezTo>
                  <a:pt x="343" y="930"/>
                  <a:pt x="375" y="914"/>
                  <a:pt x="408" y="892"/>
                </a:cubicBezTo>
                <a:cubicBezTo>
                  <a:pt x="421" y="852"/>
                  <a:pt x="401" y="845"/>
                  <a:pt x="376" y="812"/>
                </a:cubicBezTo>
                <a:cubicBezTo>
                  <a:pt x="359" y="710"/>
                  <a:pt x="383" y="811"/>
                  <a:pt x="344" y="732"/>
                </a:cubicBezTo>
                <a:cubicBezTo>
                  <a:pt x="321" y="685"/>
                  <a:pt x="328" y="646"/>
                  <a:pt x="296" y="604"/>
                </a:cubicBezTo>
                <a:cubicBezTo>
                  <a:pt x="293" y="593"/>
                  <a:pt x="291" y="583"/>
                  <a:pt x="288" y="572"/>
                </a:cubicBezTo>
                <a:cubicBezTo>
                  <a:pt x="286" y="564"/>
                  <a:pt x="274" y="554"/>
                  <a:pt x="280" y="548"/>
                </a:cubicBezTo>
                <a:cubicBezTo>
                  <a:pt x="292" y="536"/>
                  <a:pt x="312" y="537"/>
                  <a:pt x="328" y="532"/>
                </a:cubicBezTo>
                <a:cubicBezTo>
                  <a:pt x="347" y="526"/>
                  <a:pt x="367" y="518"/>
                  <a:pt x="384" y="508"/>
                </a:cubicBezTo>
                <a:cubicBezTo>
                  <a:pt x="435" y="478"/>
                  <a:pt x="451" y="442"/>
                  <a:pt x="496" y="412"/>
                </a:cubicBezTo>
                <a:cubicBezTo>
                  <a:pt x="507" y="396"/>
                  <a:pt x="530" y="383"/>
                  <a:pt x="528" y="364"/>
                </a:cubicBezTo>
                <a:cubicBezTo>
                  <a:pt x="517" y="269"/>
                  <a:pt x="478" y="188"/>
                  <a:pt x="464" y="92"/>
                </a:cubicBezTo>
                <a:cubicBezTo>
                  <a:pt x="487" y="0"/>
                  <a:pt x="582" y="73"/>
                  <a:pt x="656" y="36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0212" name="Freeform 52">
            <a:extLst>
              <a:ext uri="{FF2B5EF4-FFF2-40B4-BE49-F238E27FC236}">
                <a16:creationId xmlns:a16="http://schemas.microsoft.com/office/drawing/2014/main" id="{CB69843F-EF3B-6043-BDEA-DFF0A3A8C702}"/>
              </a:ext>
            </a:extLst>
          </p:cNvPr>
          <p:cNvSpPr>
            <a:spLocks/>
          </p:cNvSpPr>
          <p:nvPr/>
        </p:nvSpPr>
        <p:spPr bwMode="auto">
          <a:xfrm>
            <a:off x="4165600" y="4013200"/>
            <a:ext cx="977900" cy="1460500"/>
          </a:xfrm>
          <a:custGeom>
            <a:avLst/>
            <a:gdLst>
              <a:gd name="T0" fmla="*/ 0 w 616"/>
              <a:gd name="T1" fmla="*/ 920 h 920"/>
              <a:gd name="T2" fmla="*/ 24 w 616"/>
              <a:gd name="T3" fmla="*/ 912 h 920"/>
              <a:gd name="T4" fmla="*/ 184 w 616"/>
              <a:gd name="T5" fmla="*/ 904 h 920"/>
              <a:gd name="T6" fmla="*/ 216 w 616"/>
              <a:gd name="T7" fmla="*/ 800 h 920"/>
              <a:gd name="T8" fmla="*/ 224 w 616"/>
              <a:gd name="T9" fmla="*/ 696 h 920"/>
              <a:gd name="T10" fmla="*/ 328 w 616"/>
              <a:gd name="T11" fmla="*/ 648 h 920"/>
              <a:gd name="T12" fmla="*/ 376 w 616"/>
              <a:gd name="T13" fmla="*/ 632 h 920"/>
              <a:gd name="T14" fmla="*/ 400 w 616"/>
              <a:gd name="T15" fmla="*/ 312 h 920"/>
              <a:gd name="T16" fmla="*/ 472 w 616"/>
              <a:gd name="T17" fmla="*/ 280 h 920"/>
              <a:gd name="T18" fmla="*/ 520 w 616"/>
              <a:gd name="T19" fmla="*/ 248 h 920"/>
              <a:gd name="T20" fmla="*/ 544 w 616"/>
              <a:gd name="T21" fmla="*/ 40 h 920"/>
              <a:gd name="T22" fmla="*/ 616 w 616"/>
              <a:gd name="T23" fmla="*/ 0 h 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6" h="920">
                <a:moveTo>
                  <a:pt x="0" y="920"/>
                </a:moveTo>
                <a:cubicBezTo>
                  <a:pt x="8" y="917"/>
                  <a:pt x="16" y="913"/>
                  <a:pt x="24" y="912"/>
                </a:cubicBezTo>
                <a:cubicBezTo>
                  <a:pt x="77" y="907"/>
                  <a:pt x="133" y="920"/>
                  <a:pt x="184" y="904"/>
                </a:cubicBezTo>
                <a:cubicBezTo>
                  <a:pt x="187" y="903"/>
                  <a:pt x="213" y="808"/>
                  <a:pt x="216" y="800"/>
                </a:cubicBezTo>
                <a:cubicBezTo>
                  <a:pt x="219" y="765"/>
                  <a:pt x="211" y="728"/>
                  <a:pt x="224" y="696"/>
                </a:cubicBezTo>
                <a:cubicBezTo>
                  <a:pt x="236" y="666"/>
                  <a:pt x="302" y="656"/>
                  <a:pt x="328" y="648"/>
                </a:cubicBezTo>
                <a:cubicBezTo>
                  <a:pt x="344" y="643"/>
                  <a:pt x="376" y="632"/>
                  <a:pt x="376" y="632"/>
                </a:cubicBezTo>
                <a:cubicBezTo>
                  <a:pt x="439" y="507"/>
                  <a:pt x="362" y="671"/>
                  <a:pt x="400" y="312"/>
                </a:cubicBezTo>
                <a:cubicBezTo>
                  <a:pt x="403" y="286"/>
                  <a:pt x="450" y="295"/>
                  <a:pt x="472" y="280"/>
                </a:cubicBezTo>
                <a:cubicBezTo>
                  <a:pt x="488" y="269"/>
                  <a:pt x="520" y="248"/>
                  <a:pt x="520" y="248"/>
                </a:cubicBezTo>
                <a:cubicBezTo>
                  <a:pt x="575" y="165"/>
                  <a:pt x="504" y="281"/>
                  <a:pt x="544" y="40"/>
                </a:cubicBezTo>
                <a:cubicBezTo>
                  <a:pt x="544" y="38"/>
                  <a:pt x="616" y="14"/>
                  <a:pt x="616" y="0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0213" name="Freeform 53">
            <a:extLst>
              <a:ext uri="{FF2B5EF4-FFF2-40B4-BE49-F238E27FC236}">
                <a16:creationId xmlns:a16="http://schemas.microsoft.com/office/drawing/2014/main" id="{3C55CE18-E3DD-F546-B410-42559512CC80}"/>
              </a:ext>
            </a:extLst>
          </p:cNvPr>
          <p:cNvSpPr>
            <a:spLocks/>
          </p:cNvSpPr>
          <p:nvPr/>
        </p:nvSpPr>
        <p:spPr bwMode="auto">
          <a:xfrm>
            <a:off x="6210300" y="3390900"/>
            <a:ext cx="368300" cy="406400"/>
          </a:xfrm>
          <a:custGeom>
            <a:avLst/>
            <a:gdLst>
              <a:gd name="T0" fmla="*/ 0 w 232"/>
              <a:gd name="T1" fmla="*/ 0 h 256"/>
              <a:gd name="T2" fmla="*/ 144 w 232"/>
              <a:gd name="T3" fmla="*/ 80 h 256"/>
              <a:gd name="T4" fmla="*/ 136 w 232"/>
              <a:gd name="T5" fmla="*/ 152 h 256"/>
              <a:gd name="T6" fmla="*/ 120 w 232"/>
              <a:gd name="T7" fmla="*/ 200 h 256"/>
              <a:gd name="T8" fmla="*/ 112 w 232"/>
              <a:gd name="T9" fmla="*/ 224 h 256"/>
              <a:gd name="T10" fmla="*/ 232 w 232"/>
              <a:gd name="T11" fmla="*/ 25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2" h="256">
                <a:moveTo>
                  <a:pt x="0" y="0"/>
                </a:moveTo>
                <a:cubicBezTo>
                  <a:pt x="46" y="30"/>
                  <a:pt x="99" y="50"/>
                  <a:pt x="144" y="80"/>
                </a:cubicBezTo>
                <a:cubicBezTo>
                  <a:pt x="173" y="123"/>
                  <a:pt x="154" y="112"/>
                  <a:pt x="136" y="152"/>
                </a:cubicBezTo>
                <a:cubicBezTo>
                  <a:pt x="129" y="167"/>
                  <a:pt x="125" y="184"/>
                  <a:pt x="120" y="200"/>
                </a:cubicBezTo>
                <a:cubicBezTo>
                  <a:pt x="117" y="208"/>
                  <a:pt x="112" y="224"/>
                  <a:pt x="112" y="224"/>
                </a:cubicBezTo>
                <a:cubicBezTo>
                  <a:pt x="152" y="244"/>
                  <a:pt x="186" y="256"/>
                  <a:pt x="232" y="256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0214" name="Freeform 54">
            <a:extLst>
              <a:ext uri="{FF2B5EF4-FFF2-40B4-BE49-F238E27FC236}">
                <a16:creationId xmlns:a16="http://schemas.microsoft.com/office/drawing/2014/main" id="{5A73B583-D92A-6C42-A63C-F8F86E8C100D}"/>
              </a:ext>
            </a:extLst>
          </p:cNvPr>
          <p:cNvSpPr>
            <a:spLocks/>
          </p:cNvSpPr>
          <p:nvPr/>
        </p:nvSpPr>
        <p:spPr bwMode="auto">
          <a:xfrm>
            <a:off x="6172200" y="3987800"/>
            <a:ext cx="939800" cy="584200"/>
          </a:xfrm>
          <a:custGeom>
            <a:avLst/>
            <a:gdLst>
              <a:gd name="T0" fmla="*/ 664 w 664"/>
              <a:gd name="T1" fmla="*/ 0 h 368"/>
              <a:gd name="T2" fmla="*/ 512 w 664"/>
              <a:gd name="T3" fmla="*/ 32 h 368"/>
              <a:gd name="T4" fmla="*/ 440 w 664"/>
              <a:gd name="T5" fmla="*/ 24 h 368"/>
              <a:gd name="T6" fmla="*/ 432 w 664"/>
              <a:gd name="T7" fmla="*/ 48 h 368"/>
              <a:gd name="T8" fmla="*/ 424 w 664"/>
              <a:gd name="T9" fmla="*/ 120 h 368"/>
              <a:gd name="T10" fmla="*/ 304 w 664"/>
              <a:gd name="T11" fmla="*/ 272 h 368"/>
              <a:gd name="T12" fmla="*/ 328 w 664"/>
              <a:gd name="T13" fmla="*/ 296 h 368"/>
              <a:gd name="T14" fmla="*/ 360 w 664"/>
              <a:gd name="T15" fmla="*/ 344 h 368"/>
              <a:gd name="T16" fmla="*/ 48 w 664"/>
              <a:gd name="T17" fmla="*/ 368 h 368"/>
              <a:gd name="T18" fmla="*/ 0 w 664"/>
              <a:gd name="T19" fmla="*/ 36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64" h="368">
                <a:moveTo>
                  <a:pt x="664" y="0"/>
                </a:moveTo>
                <a:cubicBezTo>
                  <a:pt x="615" y="16"/>
                  <a:pt x="563" y="22"/>
                  <a:pt x="512" y="32"/>
                </a:cubicBezTo>
                <a:cubicBezTo>
                  <a:pt x="488" y="29"/>
                  <a:pt x="464" y="19"/>
                  <a:pt x="440" y="24"/>
                </a:cubicBezTo>
                <a:cubicBezTo>
                  <a:pt x="432" y="26"/>
                  <a:pt x="433" y="40"/>
                  <a:pt x="432" y="48"/>
                </a:cubicBezTo>
                <a:cubicBezTo>
                  <a:pt x="428" y="72"/>
                  <a:pt x="430" y="97"/>
                  <a:pt x="424" y="120"/>
                </a:cubicBezTo>
                <a:cubicBezTo>
                  <a:pt x="411" y="174"/>
                  <a:pt x="326" y="207"/>
                  <a:pt x="304" y="272"/>
                </a:cubicBezTo>
                <a:cubicBezTo>
                  <a:pt x="312" y="280"/>
                  <a:pt x="321" y="287"/>
                  <a:pt x="328" y="296"/>
                </a:cubicBezTo>
                <a:cubicBezTo>
                  <a:pt x="340" y="311"/>
                  <a:pt x="360" y="344"/>
                  <a:pt x="360" y="344"/>
                </a:cubicBezTo>
                <a:cubicBezTo>
                  <a:pt x="258" y="364"/>
                  <a:pt x="151" y="361"/>
                  <a:pt x="48" y="368"/>
                </a:cubicBezTo>
                <a:cubicBezTo>
                  <a:pt x="32" y="365"/>
                  <a:pt x="0" y="360"/>
                  <a:pt x="0" y="360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0215" name="Freeform 55">
            <a:extLst>
              <a:ext uri="{FF2B5EF4-FFF2-40B4-BE49-F238E27FC236}">
                <a16:creationId xmlns:a16="http://schemas.microsoft.com/office/drawing/2014/main" id="{7FA2D9AE-66DA-1142-B0F9-BB819A7E0CE1}"/>
              </a:ext>
            </a:extLst>
          </p:cNvPr>
          <p:cNvSpPr>
            <a:spLocks/>
          </p:cNvSpPr>
          <p:nvPr/>
        </p:nvSpPr>
        <p:spPr bwMode="auto">
          <a:xfrm>
            <a:off x="6223000" y="5245100"/>
            <a:ext cx="889000" cy="660400"/>
          </a:xfrm>
          <a:custGeom>
            <a:avLst/>
            <a:gdLst>
              <a:gd name="T0" fmla="*/ 0 w 560"/>
              <a:gd name="T1" fmla="*/ 416 h 416"/>
              <a:gd name="T2" fmla="*/ 216 w 560"/>
              <a:gd name="T3" fmla="*/ 344 h 416"/>
              <a:gd name="T4" fmla="*/ 248 w 560"/>
              <a:gd name="T5" fmla="*/ 328 h 416"/>
              <a:gd name="T6" fmla="*/ 296 w 560"/>
              <a:gd name="T7" fmla="*/ 320 h 416"/>
              <a:gd name="T8" fmla="*/ 344 w 560"/>
              <a:gd name="T9" fmla="*/ 304 h 416"/>
              <a:gd name="T10" fmla="*/ 384 w 560"/>
              <a:gd name="T11" fmla="*/ 168 h 416"/>
              <a:gd name="T12" fmla="*/ 400 w 560"/>
              <a:gd name="T13" fmla="*/ 80 h 416"/>
              <a:gd name="T14" fmla="*/ 448 w 560"/>
              <a:gd name="T15" fmla="*/ 64 h 416"/>
              <a:gd name="T16" fmla="*/ 560 w 560"/>
              <a:gd name="T17" fmla="*/ 0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0" h="416">
                <a:moveTo>
                  <a:pt x="0" y="416"/>
                </a:moveTo>
                <a:cubicBezTo>
                  <a:pt x="66" y="372"/>
                  <a:pt x="143" y="368"/>
                  <a:pt x="216" y="344"/>
                </a:cubicBezTo>
                <a:cubicBezTo>
                  <a:pt x="227" y="340"/>
                  <a:pt x="237" y="331"/>
                  <a:pt x="248" y="328"/>
                </a:cubicBezTo>
                <a:cubicBezTo>
                  <a:pt x="264" y="323"/>
                  <a:pt x="280" y="324"/>
                  <a:pt x="296" y="320"/>
                </a:cubicBezTo>
                <a:cubicBezTo>
                  <a:pt x="312" y="316"/>
                  <a:pt x="344" y="304"/>
                  <a:pt x="344" y="304"/>
                </a:cubicBezTo>
                <a:cubicBezTo>
                  <a:pt x="371" y="264"/>
                  <a:pt x="369" y="214"/>
                  <a:pt x="384" y="168"/>
                </a:cubicBezTo>
                <a:cubicBezTo>
                  <a:pt x="384" y="167"/>
                  <a:pt x="391" y="87"/>
                  <a:pt x="400" y="80"/>
                </a:cubicBezTo>
                <a:cubicBezTo>
                  <a:pt x="414" y="70"/>
                  <a:pt x="434" y="73"/>
                  <a:pt x="448" y="64"/>
                </a:cubicBezTo>
                <a:cubicBezTo>
                  <a:pt x="483" y="41"/>
                  <a:pt x="522" y="19"/>
                  <a:pt x="560" y="0"/>
                </a:cubicBezTo>
              </a:path>
            </a:pathLst>
          </a:custGeom>
          <a:noFill/>
          <a:ln w="38100" cap="flat" cmpd="sng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0234" name="Rectangle 74">
            <a:extLst>
              <a:ext uri="{FF2B5EF4-FFF2-40B4-BE49-F238E27FC236}">
                <a16:creationId xmlns:a16="http://schemas.microsoft.com/office/drawing/2014/main" id="{C5E26DF7-B00E-2A47-909E-19C74258A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und in welchem Umfang soll den Juniorprofessoren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eine Ausstattung gewährt werden?</a:t>
            </a:r>
          </a:p>
        </p:txBody>
      </p:sp>
      <p:sp>
        <p:nvSpPr>
          <p:cNvPr id="220235" name="Rectangle 75">
            <a:extLst>
              <a:ext uri="{FF2B5EF4-FFF2-40B4-BE49-F238E27FC236}">
                <a16:creationId xmlns:a16="http://schemas.microsoft.com/office/drawing/2014/main" id="{7CFA184E-1997-1F46-AE20-DE1C44D36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die Lehrverpflichtung wie vorgeschlagen (zunächst 4,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später 8 SWS) festgesetzt werden?</a:t>
            </a:r>
          </a:p>
        </p:txBody>
      </p:sp>
      <p:sp>
        <p:nvSpPr>
          <p:cNvPr id="220236" name="Rectangle 76">
            <a:extLst>
              <a:ext uri="{FF2B5EF4-FFF2-40B4-BE49-F238E27FC236}">
                <a16:creationId xmlns:a16="http://schemas.microsoft.com/office/drawing/2014/main" id="{AEB62A08-76B0-F54D-8010-B1B91EEFA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soll das Verhältnis von Juniorprofessoren zur übrigen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Professorenschaft ausgestaltet werden?</a:t>
            </a:r>
          </a:p>
        </p:txBody>
      </p:sp>
      <p:sp>
        <p:nvSpPr>
          <p:cNvPr id="220237" name="Rectangle 77">
            <a:extLst>
              <a:ext uri="{FF2B5EF4-FFF2-40B4-BE49-F238E27FC236}">
                <a16:creationId xmlns:a16="http://schemas.microsoft.com/office/drawing/2014/main" id="{D24DFDF9-EB1D-4E4D-895C-93EDDF5F7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8674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sind zukünftig die Perspektiven des übrigen wissen-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schaftlichen Mittelbaus?</a:t>
            </a:r>
          </a:p>
        </p:txBody>
      </p:sp>
      <p:sp>
        <p:nvSpPr>
          <p:cNvPr id="220238" name="Rectangle 78">
            <a:extLst>
              <a:ext uri="{FF2B5EF4-FFF2-40B4-BE49-F238E27FC236}">
                <a16:creationId xmlns:a16="http://schemas.microsoft.com/office/drawing/2014/main" id="{36AB7780-C7F9-2C4D-BDC1-A9485A0D6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908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einmalig erhöht werden?</a:t>
            </a:r>
          </a:p>
        </p:txBody>
      </p:sp>
      <p:sp>
        <p:nvSpPr>
          <p:cNvPr id="220239" name="Rectangle 79">
            <a:extLst>
              <a:ext uri="{FF2B5EF4-FFF2-40B4-BE49-F238E27FC236}">
                <a16:creationId xmlns:a16="http://schemas.microsoft.com/office/drawing/2014/main" id="{21CD95BD-0A24-7748-BDCE-49E5A4A1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6576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eine jährliche Erhöhung des Vergaberahmens erfolgen?</a:t>
            </a:r>
          </a:p>
        </p:txBody>
      </p:sp>
      <p:sp>
        <p:nvSpPr>
          <p:cNvPr id="220240" name="Rectangle 80">
            <a:extLst>
              <a:ext uri="{FF2B5EF4-FFF2-40B4-BE49-F238E27FC236}">
                <a16:creationId xmlns:a16="http://schemas.microsoft.com/office/drawing/2014/main" id="{4FE76612-8CC0-D34B-8FA3-68A5CD60E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der Vergaberahmen auf die Hochschulen herunter-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gebrochen werden?</a:t>
            </a:r>
          </a:p>
        </p:txBody>
      </p:sp>
      <p:sp>
        <p:nvSpPr>
          <p:cNvPr id="220241" name="Rectangle 81">
            <a:extLst>
              <a:ext uri="{FF2B5EF4-FFF2-40B4-BE49-F238E27FC236}">
                <a16:creationId xmlns:a16="http://schemas.microsoft.com/office/drawing/2014/main" id="{EB34401A-215E-7B42-A12C-6960FF442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7912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erfolgt in einem zweiten Schritt die Vergabe innerhalb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der Hochschule?</a:t>
            </a:r>
          </a:p>
        </p:txBody>
      </p:sp>
      <p:sp>
        <p:nvSpPr>
          <p:cNvPr id="220242" name="Rectangle 82">
            <a:extLst>
              <a:ext uri="{FF2B5EF4-FFF2-40B4-BE49-F238E27FC236}">
                <a16:creationId xmlns:a16="http://schemas.microsoft.com/office/drawing/2014/main" id="{68F31649-F65A-8843-BD9B-1030F4674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812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 entscheidet über die Vergabe der Leistungsbezüge?</a:t>
            </a:r>
          </a:p>
        </p:txBody>
      </p:sp>
      <p:sp>
        <p:nvSpPr>
          <p:cNvPr id="220243" name="Rectangle 83">
            <a:extLst>
              <a:ext uri="{FF2B5EF4-FFF2-40B4-BE49-F238E27FC236}">
                <a16:creationId xmlns:a16="http://schemas.microsoft.com/office/drawing/2014/main" id="{BA68A314-6A64-BC4D-9285-135072F62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die Vergabe der Leistungsbezüge diskretionär oder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formelgebunden erfolgen?</a:t>
            </a:r>
          </a:p>
        </p:txBody>
      </p:sp>
      <p:sp>
        <p:nvSpPr>
          <p:cNvPr id="220244" name="Rectangle 84">
            <a:extLst>
              <a:ext uri="{FF2B5EF4-FFF2-40B4-BE49-F238E27FC236}">
                <a16:creationId xmlns:a16="http://schemas.microsoft.com/office/drawing/2014/main" id="{DF4D941B-93EC-4E4F-9EFA-128561F1E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1148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Wie können Profilelemente der Hochschule durch die Ver-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gabe von Leistungsbezügen gefördert werden?</a:t>
            </a:r>
          </a:p>
        </p:txBody>
      </p:sp>
      <p:sp>
        <p:nvSpPr>
          <p:cNvPr id="220245" name="Rectangle 85">
            <a:extLst>
              <a:ext uri="{FF2B5EF4-FFF2-40B4-BE49-F238E27FC236}">
                <a16:creationId xmlns:a16="http://schemas.microsoft.com/office/drawing/2014/main" id="{E9444858-8680-E545-B618-FC8B4B6F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1816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Welche weiteren nicht-monetären Anreize kommen er-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gänzend in Frage?</a:t>
            </a:r>
          </a:p>
        </p:txBody>
      </p:sp>
      <p:sp>
        <p:nvSpPr>
          <p:cNvPr id="220246" name="Rectangle 86">
            <a:extLst>
              <a:ext uri="{FF2B5EF4-FFF2-40B4-BE49-F238E27FC236}">
                <a16:creationId xmlns:a16="http://schemas.microsoft.com/office/drawing/2014/main" id="{64DF487F-2620-FB49-8B36-B5858361D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Sollen Leistungsbezüge befristet oder unbefristet vergeben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werden und an den Besoldungsanpassungen teilnehmen?</a:t>
            </a:r>
          </a:p>
        </p:txBody>
      </p:sp>
      <p:sp>
        <p:nvSpPr>
          <p:cNvPr id="220247" name="Rectangle 87">
            <a:extLst>
              <a:ext uri="{FF2B5EF4-FFF2-40B4-BE49-F238E27FC236}">
                <a16:creationId xmlns:a16="http://schemas.microsoft.com/office/drawing/2014/main" id="{37841B4C-C523-1E43-935D-A8D9DC90B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0480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Soll aus Mitteln privater Dritter eine Forschungs- und Lehr-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zulage vergeben werden?</a:t>
            </a:r>
          </a:p>
        </p:txBody>
      </p:sp>
      <p:sp>
        <p:nvSpPr>
          <p:cNvPr id="220248" name="Rectangle 88">
            <a:extLst>
              <a:ext uri="{FF2B5EF4-FFF2-40B4-BE49-F238E27FC236}">
                <a16:creationId xmlns:a16="http://schemas.microsoft.com/office/drawing/2014/main" id="{5E451E53-CFF0-3444-94BB-F2DF63A87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148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Werden W2-/W3-Professuren gleichermaßen an Unis und</a:t>
            </a:r>
            <a:br>
              <a:rPr lang="de-DE" altLang="de-DE" sz="1000" b="1">
                <a:latin typeface="Arial" panose="020B0604020202020204" pitchFamily="34" charset="0"/>
              </a:rPr>
            </a:br>
            <a:r>
              <a:rPr lang="de-DE" altLang="de-DE" sz="1000" b="1">
                <a:latin typeface="Arial" panose="020B0604020202020204" pitchFamily="34" charset="0"/>
              </a:rPr>
              <a:t>FH‘s geschaffen? Wie werden Leitungsmitglieder besoldet?</a:t>
            </a:r>
          </a:p>
        </p:txBody>
      </p:sp>
      <p:sp>
        <p:nvSpPr>
          <p:cNvPr id="220249" name="Rectangle 89">
            <a:extLst>
              <a:ext uri="{FF2B5EF4-FFF2-40B4-BE49-F238E27FC236}">
                <a16:creationId xmlns:a16="http://schemas.microsoft.com/office/drawing/2014/main" id="{BC6C3EA9-F6F9-474B-9F4B-2CC79C302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81600"/>
            <a:ext cx="3598863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1000" b="1">
                <a:latin typeface="Arial" panose="020B0604020202020204" pitchFamily="34" charset="0"/>
              </a:rPr>
              <a:t>Inwieweit sollen Leistungsbezüge ruhegehaltsfähig sein?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2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220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2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2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22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500"/>
                                        <p:tgtEl>
                                          <p:spTgt spid="22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22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22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500"/>
                                        <p:tgtEl>
                                          <p:spTgt spid="22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500"/>
                                        <p:tgtEl>
                                          <p:spTgt spid="22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500"/>
                                        <p:tgtEl>
                                          <p:spTgt spid="22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500"/>
                                        <p:tgtEl>
                                          <p:spTgt spid="22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22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500"/>
                                        <p:tgtEl>
                                          <p:spTgt spid="22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500"/>
                                        <p:tgtEl>
                                          <p:spTgt spid="22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500"/>
                                        <p:tgtEl>
                                          <p:spTgt spid="22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34" grpId="0" animBg="1" autoUpdateAnimBg="0"/>
      <p:bldP spid="220235" grpId="0" animBg="1" autoUpdateAnimBg="0"/>
      <p:bldP spid="220236" grpId="0" animBg="1" autoUpdateAnimBg="0"/>
      <p:bldP spid="220237" grpId="0" animBg="1" autoUpdateAnimBg="0"/>
      <p:bldP spid="220238" grpId="0" animBg="1" autoUpdateAnimBg="0"/>
      <p:bldP spid="220239" grpId="0" animBg="1" autoUpdateAnimBg="0"/>
      <p:bldP spid="220240" grpId="0" animBg="1" autoUpdateAnimBg="0"/>
      <p:bldP spid="220241" grpId="0" animBg="1" autoUpdateAnimBg="0"/>
      <p:bldP spid="220242" grpId="0" animBg="1" autoUpdateAnimBg="0"/>
      <p:bldP spid="220243" grpId="0" animBg="1" autoUpdateAnimBg="0"/>
      <p:bldP spid="220244" grpId="0" animBg="1" autoUpdateAnimBg="0"/>
      <p:bldP spid="220245" grpId="0" animBg="1" autoUpdateAnimBg="0"/>
      <p:bldP spid="220246" grpId="0" animBg="1" autoUpdateAnimBg="0"/>
      <p:bldP spid="220247" grpId="0" animBg="1" autoUpdateAnimBg="0"/>
      <p:bldP spid="220248" grpId="0" animBg="1" autoUpdateAnimBg="0"/>
      <p:bldP spid="22024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liennummernplatzhalter 2">
            <a:extLst>
              <a:ext uri="{FF2B5EF4-FFF2-40B4-BE49-F238E27FC236}">
                <a16:creationId xmlns:a16="http://schemas.microsoft.com/office/drawing/2014/main" id="{87233ADB-FB3D-8443-B8F1-CFBA654A47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358AB-1C39-024D-9ADD-1655FFFD6022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C17FAAF-6D3D-2C4B-98ED-F8D668683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Gestaltungsbereiche</a:t>
            </a:r>
          </a:p>
        </p:txBody>
      </p:sp>
      <p:grpSp>
        <p:nvGrpSpPr>
          <p:cNvPr id="250920" name="Group 40">
            <a:extLst>
              <a:ext uri="{FF2B5EF4-FFF2-40B4-BE49-F238E27FC236}">
                <a16:creationId xmlns:a16="http://schemas.microsoft.com/office/drawing/2014/main" id="{745573DF-9B37-E341-90EB-609DA07207D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86000" y="2057400"/>
            <a:ext cx="4495800" cy="4724400"/>
            <a:chOff x="1440" y="1104"/>
            <a:chExt cx="2832" cy="2976"/>
          </a:xfrm>
        </p:grpSpPr>
        <p:sp>
          <p:nvSpPr>
            <p:cNvPr id="250883" name="Rectangle 3">
              <a:extLst>
                <a:ext uri="{FF2B5EF4-FFF2-40B4-BE49-F238E27FC236}">
                  <a16:creationId xmlns:a16="http://schemas.microsoft.com/office/drawing/2014/main" id="{A905D5E7-8A16-774C-935E-5A4869AD3C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4" name="Rectangle 4">
              <a:extLst>
                <a:ext uri="{FF2B5EF4-FFF2-40B4-BE49-F238E27FC236}">
                  <a16:creationId xmlns:a16="http://schemas.microsoft.com/office/drawing/2014/main" id="{3F76494B-4802-B648-A488-5C77ADB5F3B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5" name="Rectangle 5">
              <a:extLst>
                <a:ext uri="{FF2B5EF4-FFF2-40B4-BE49-F238E27FC236}">
                  <a16:creationId xmlns:a16="http://schemas.microsoft.com/office/drawing/2014/main" id="{7619A2E9-59FE-B94F-8F5C-D0ED07DF7D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6" name="Rectangle 6">
              <a:extLst>
                <a:ext uri="{FF2B5EF4-FFF2-40B4-BE49-F238E27FC236}">
                  <a16:creationId xmlns:a16="http://schemas.microsoft.com/office/drawing/2014/main" id="{0B7C7D01-E38E-2645-818A-E2D6E16E18C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7" name="Rectangle 7">
              <a:extLst>
                <a:ext uri="{FF2B5EF4-FFF2-40B4-BE49-F238E27FC236}">
                  <a16:creationId xmlns:a16="http://schemas.microsoft.com/office/drawing/2014/main" id="{52D007EF-191B-E14B-AE46-E49CCD3EFB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8" name="Rectangle 8">
              <a:extLst>
                <a:ext uri="{FF2B5EF4-FFF2-40B4-BE49-F238E27FC236}">
                  <a16:creationId xmlns:a16="http://schemas.microsoft.com/office/drawing/2014/main" id="{5052A3E4-4FD4-094C-A3FB-8FB90A3EB1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89" name="Rectangle 9">
              <a:extLst>
                <a:ext uri="{FF2B5EF4-FFF2-40B4-BE49-F238E27FC236}">
                  <a16:creationId xmlns:a16="http://schemas.microsoft.com/office/drawing/2014/main" id="{D3BCCFB4-882C-F74B-91EA-2C4D813D87F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890" name="Rectangle 10">
              <a:extLst>
                <a:ext uri="{FF2B5EF4-FFF2-40B4-BE49-F238E27FC236}">
                  <a16:creationId xmlns:a16="http://schemas.microsoft.com/office/drawing/2014/main" id="{2B778244-D475-014A-80CF-80E27DA3B0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0" name="Rectangle 20">
              <a:extLst>
                <a:ext uri="{FF2B5EF4-FFF2-40B4-BE49-F238E27FC236}">
                  <a16:creationId xmlns:a16="http://schemas.microsoft.com/office/drawing/2014/main" id="{EE607350-17FB-A749-A0CB-D054F9DF448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1" name="Rectangle 21">
              <a:extLst>
                <a:ext uri="{FF2B5EF4-FFF2-40B4-BE49-F238E27FC236}">
                  <a16:creationId xmlns:a16="http://schemas.microsoft.com/office/drawing/2014/main" id="{D1CE2953-8465-8847-A13D-D8D2B9CAF5A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2" name="Rectangle 22">
              <a:extLst>
                <a:ext uri="{FF2B5EF4-FFF2-40B4-BE49-F238E27FC236}">
                  <a16:creationId xmlns:a16="http://schemas.microsoft.com/office/drawing/2014/main" id="{CDD6BC60-71B1-D64B-9FF3-88FA8A91F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3" name="Rectangle 23">
              <a:extLst>
                <a:ext uri="{FF2B5EF4-FFF2-40B4-BE49-F238E27FC236}">
                  <a16:creationId xmlns:a16="http://schemas.microsoft.com/office/drawing/2014/main" id="{5CB36EC6-CD64-A446-AFE5-AF68A1878F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4" name="Rectangle 24">
              <a:extLst>
                <a:ext uri="{FF2B5EF4-FFF2-40B4-BE49-F238E27FC236}">
                  <a16:creationId xmlns:a16="http://schemas.microsoft.com/office/drawing/2014/main" id="{56301325-CF9D-1D47-9902-2BE308F418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5" name="Rectangle 25">
              <a:extLst>
                <a:ext uri="{FF2B5EF4-FFF2-40B4-BE49-F238E27FC236}">
                  <a16:creationId xmlns:a16="http://schemas.microsoft.com/office/drawing/2014/main" id="{A6E18877-3176-AF42-B7C9-0CE47842AB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6" name="Rectangle 26">
              <a:extLst>
                <a:ext uri="{FF2B5EF4-FFF2-40B4-BE49-F238E27FC236}">
                  <a16:creationId xmlns:a16="http://schemas.microsoft.com/office/drawing/2014/main" id="{BFA7F431-B420-3C4A-8C9A-80BE2C323F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7" name="Rectangle 27">
              <a:extLst>
                <a:ext uri="{FF2B5EF4-FFF2-40B4-BE49-F238E27FC236}">
                  <a16:creationId xmlns:a16="http://schemas.microsoft.com/office/drawing/2014/main" id="{BC16B1D9-EE88-C244-8E65-F97BBFA4DC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8" name="Rectangle 28">
              <a:extLst>
                <a:ext uri="{FF2B5EF4-FFF2-40B4-BE49-F238E27FC236}">
                  <a16:creationId xmlns:a16="http://schemas.microsoft.com/office/drawing/2014/main" id="{95FD8CD5-EBB4-964F-8DCF-EF0A3C67EFB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09" name="Rectangle 29">
              <a:extLst>
                <a:ext uri="{FF2B5EF4-FFF2-40B4-BE49-F238E27FC236}">
                  <a16:creationId xmlns:a16="http://schemas.microsoft.com/office/drawing/2014/main" id="{CC96A199-A5F0-4F49-9624-9A7DFA17AD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0" name="Rectangle 30">
              <a:extLst>
                <a:ext uri="{FF2B5EF4-FFF2-40B4-BE49-F238E27FC236}">
                  <a16:creationId xmlns:a16="http://schemas.microsoft.com/office/drawing/2014/main" id="{9D115D73-5644-ED4D-8435-0EFA6590D4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1" name="Rectangle 31">
              <a:extLst>
                <a:ext uri="{FF2B5EF4-FFF2-40B4-BE49-F238E27FC236}">
                  <a16:creationId xmlns:a16="http://schemas.microsoft.com/office/drawing/2014/main" id="{0BD925CD-A36B-894A-ACD0-625E30F38E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2" name="Rectangle 32">
              <a:extLst>
                <a:ext uri="{FF2B5EF4-FFF2-40B4-BE49-F238E27FC236}">
                  <a16:creationId xmlns:a16="http://schemas.microsoft.com/office/drawing/2014/main" id="{8A666EE9-1317-CC48-AA09-55617D0B44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3" name="Rectangle 33">
              <a:extLst>
                <a:ext uri="{FF2B5EF4-FFF2-40B4-BE49-F238E27FC236}">
                  <a16:creationId xmlns:a16="http://schemas.microsoft.com/office/drawing/2014/main" id="{8D39FCDB-25A3-844D-8026-77997A1DB4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4" name="Rectangle 34">
              <a:extLst>
                <a:ext uri="{FF2B5EF4-FFF2-40B4-BE49-F238E27FC236}">
                  <a16:creationId xmlns:a16="http://schemas.microsoft.com/office/drawing/2014/main" id="{2E5B3548-870F-3E4B-A269-93DC94B0C1D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5" name="Rectangle 35">
              <a:extLst>
                <a:ext uri="{FF2B5EF4-FFF2-40B4-BE49-F238E27FC236}">
                  <a16:creationId xmlns:a16="http://schemas.microsoft.com/office/drawing/2014/main" id="{F5A4E301-528C-1749-9223-337D7BDCB1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6" name="Rectangle 36">
              <a:extLst>
                <a:ext uri="{FF2B5EF4-FFF2-40B4-BE49-F238E27FC236}">
                  <a16:creationId xmlns:a16="http://schemas.microsoft.com/office/drawing/2014/main" id="{8AC461FC-F114-1C4A-8A84-48A2A68E4EB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7" name="Rectangle 37">
              <a:extLst>
                <a:ext uri="{FF2B5EF4-FFF2-40B4-BE49-F238E27FC236}">
                  <a16:creationId xmlns:a16="http://schemas.microsoft.com/office/drawing/2014/main" id="{3B9AB283-696A-A042-99D5-C2ED78ED75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250918" name="Rectangle 38">
              <a:extLst>
                <a:ext uri="{FF2B5EF4-FFF2-40B4-BE49-F238E27FC236}">
                  <a16:creationId xmlns:a16="http://schemas.microsoft.com/office/drawing/2014/main" id="{CF6B2CD7-7CB9-B24E-858B-9C0E34ABE7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grpSp>
        <p:nvGrpSpPr>
          <p:cNvPr id="250927" name="Group 47">
            <a:extLst>
              <a:ext uri="{FF2B5EF4-FFF2-40B4-BE49-F238E27FC236}">
                <a16:creationId xmlns:a16="http://schemas.microsoft.com/office/drawing/2014/main" id="{BCAACD0B-E214-0A4B-962A-AFDA814AC13B}"/>
              </a:ext>
            </a:extLst>
          </p:cNvPr>
          <p:cNvGrpSpPr>
            <a:grpSpLocks/>
          </p:cNvGrpSpPr>
          <p:nvPr/>
        </p:nvGrpSpPr>
        <p:grpSpPr bwMode="auto">
          <a:xfrm>
            <a:off x="307975" y="2667000"/>
            <a:ext cx="1978025" cy="4121150"/>
            <a:chOff x="194" y="1680"/>
            <a:chExt cx="1246" cy="2596"/>
          </a:xfrm>
        </p:grpSpPr>
        <p:sp>
          <p:nvSpPr>
            <p:cNvPr id="250891" name="Text Box 11">
              <a:extLst>
                <a:ext uri="{FF2B5EF4-FFF2-40B4-BE49-F238E27FC236}">
                  <a16:creationId xmlns:a16="http://schemas.microsoft.com/office/drawing/2014/main" id="{A49E6638-6DA9-B640-B7D5-AD904D27F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28294">
              <a:off x="-668" y="2828"/>
              <a:ext cx="19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de-DE" altLang="de-DE" sz="1800" b="1">
                  <a:solidFill>
                    <a:srgbClr val="4B8964"/>
                  </a:solidFill>
                  <a:latin typeface="Arial" panose="020B0604020202020204" pitchFamily="34" charset="0"/>
                </a:rPr>
                <a:t>Entscheidungsgegenstand</a:t>
              </a:r>
              <a:endParaRPr lang="de-DE" altLang="de-DE" sz="1200" b="1">
                <a:solidFill>
                  <a:srgbClr val="4B896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4" name="Text Box 14">
              <a:extLst>
                <a:ext uri="{FF2B5EF4-FFF2-40B4-BE49-F238E27FC236}">
                  <a16:creationId xmlns:a16="http://schemas.microsoft.com/office/drawing/2014/main" id="{B921C336-7203-4A4E-9931-D6E621E11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1987"/>
              <a:ext cx="8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4B8964"/>
                  </a:solidFill>
                  <a:latin typeface="Arial" panose="020B0604020202020204" pitchFamily="34" charset="0"/>
                </a:rPr>
                <a:t>Vergaberahmen</a:t>
              </a:r>
              <a:endParaRPr lang="de-DE" altLang="de-DE" sz="1200">
                <a:solidFill>
                  <a:srgbClr val="4B896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5" name="Text Box 15">
              <a:extLst>
                <a:ext uri="{FF2B5EF4-FFF2-40B4-BE49-F238E27FC236}">
                  <a16:creationId xmlns:a16="http://schemas.microsoft.com/office/drawing/2014/main" id="{BF34C783-C093-3840-B4A0-109C72589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" y="2851"/>
              <a:ext cx="105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4B8964"/>
                  </a:solidFill>
                  <a:latin typeface="Arial" panose="020B0604020202020204" pitchFamily="34" charset="0"/>
                </a:rPr>
                <a:t>Ausbringung W2/W3</a:t>
              </a:r>
              <a:endParaRPr lang="de-DE" altLang="de-DE" sz="1200">
                <a:solidFill>
                  <a:srgbClr val="4B896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1" name="Text Box 41">
              <a:extLst>
                <a:ext uri="{FF2B5EF4-FFF2-40B4-BE49-F238E27FC236}">
                  <a16:creationId xmlns:a16="http://schemas.microsoft.com/office/drawing/2014/main" id="{4866730F-2121-7A44-9BB4-EDF335088C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744"/>
              <a:ext cx="90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4B8964"/>
                  </a:solidFill>
                  <a:latin typeface="Arial" panose="020B0604020202020204" pitchFamily="34" charset="0"/>
                </a:rPr>
                <a:t>Leistungsbezüge</a:t>
              </a:r>
              <a:endParaRPr lang="de-DE" altLang="de-DE" sz="1200">
                <a:solidFill>
                  <a:srgbClr val="4B8964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4" name="Line 44">
              <a:extLst>
                <a:ext uri="{FF2B5EF4-FFF2-40B4-BE49-F238E27FC236}">
                  <a16:creationId xmlns:a16="http://schemas.microsoft.com/office/drawing/2014/main" id="{C19FBD12-7121-B747-8901-A8601BD884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1680"/>
              <a:ext cx="0" cy="259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50928" name="Group 48">
            <a:extLst>
              <a:ext uri="{FF2B5EF4-FFF2-40B4-BE49-F238E27FC236}">
                <a16:creationId xmlns:a16="http://schemas.microsoft.com/office/drawing/2014/main" id="{49A2AAA1-49B7-1840-8441-4B635CD8FD7C}"/>
              </a:ext>
            </a:extLst>
          </p:cNvPr>
          <p:cNvGrpSpPr>
            <a:grpSpLocks/>
          </p:cNvGrpSpPr>
          <p:nvPr/>
        </p:nvGrpSpPr>
        <p:grpSpPr bwMode="auto">
          <a:xfrm>
            <a:off x="107950" y="1676400"/>
            <a:ext cx="3092450" cy="990600"/>
            <a:chOff x="68" y="1056"/>
            <a:chExt cx="1948" cy="624"/>
          </a:xfrm>
        </p:grpSpPr>
        <p:sp>
          <p:nvSpPr>
            <p:cNvPr id="250892" name="Text Box 12">
              <a:extLst>
                <a:ext uri="{FF2B5EF4-FFF2-40B4-BE49-F238E27FC236}">
                  <a16:creationId xmlns:a16="http://schemas.microsoft.com/office/drawing/2014/main" id="{7FDFBBBC-9FF9-CD42-953A-072FB8121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681479">
              <a:off x="68" y="1146"/>
              <a:ext cx="1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>
                  <a:solidFill>
                    <a:srgbClr val="0000FF"/>
                  </a:solidFill>
                  <a:latin typeface="Arial" panose="020B0604020202020204" pitchFamily="34" charset="0"/>
                </a:rPr>
                <a:t>Entscheidungsebene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8" name="Text Box 18">
              <a:extLst>
                <a:ext uri="{FF2B5EF4-FFF2-40B4-BE49-F238E27FC236}">
                  <a16:creationId xmlns:a16="http://schemas.microsoft.com/office/drawing/2014/main" id="{5C49DA2D-4289-4246-9D19-82F171F98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267"/>
              <a:ext cx="66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Hochschule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2" name="Text Box 42">
              <a:extLst>
                <a:ext uri="{FF2B5EF4-FFF2-40B4-BE49-F238E27FC236}">
                  <a16:creationId xmlns:a16="http://schemas.microsoft.com/office/drawing/2014/main" id="{017064EF-0CE6-5247-AA06-862FBAFD2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" y="1056"/>
              <a:ext cx="34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Land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3" name="Text Box 43">
              <a:extLst>
                <a:ext uri="{FF2B5EF4-FFF2-40B4-BE49-F238E27FC236}">
                  <a16:creationId xmlns:a16="http://schemas.microsoft.com/office/drawing/2014/main" id="{D034B91A-006A-C44D-8B03-BA700F464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" y="1488"/>
              <a:ext cx="68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0000FF"/>
                  </a:solidFill>
                  <a:latin typeface="Arial" panose="020B0604020202020204" pitchFamily="34" charset="0"/>
                </a:rPr>
                <a:t>Fachbereich</a:t>
              </a:r>
              <a:endParaRPr lang="de-DE" altLang="de-DE" sz="12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5" name="Line 45">
              <a:extLst>
                <a:ext uri="{FF2B5EF4-FFF2-40B4-BE49-F238E27FC236}">
                  <a16:creationId xmlns:a16="http://schemas.microsoft.com/office/drawing/2014/main" id="{EA61EEBB-2C6B-2A41-B652-49A02275CE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1104"/>
              <a:ext cx="576" cy="57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50929" name="Group 49">
            <a:extLst>
              <a:ext uri="{FF2B5EF4-FFF2-40B4-BE49-F238E27FC236}">
                <a16:creationId xmlns:a16="http://schemas.microsoft.com/office/drawing/2014/main" id="{51FE3F63-0B05-9041-9BAE-B8F64CF2D94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081088"/>
            <a:ext cx="3886200" cy="693737"/>
            <a:chOff x="2016" y="681"/>
            <a:chExt cx="2448" cy="437"/>
          </a:xfrm>
        </p:grpSpPr>
        <p:sp>
          <p:nvSpPr>
            <p:cNvPr id="250893" name="Text Box 13">
              <a:extLst>
                <a:ext uri="{FF2B5EF4-FFF2-40B4-BE49-F238E27FC236}">
                  <a16:creationId xmlns:a16="http://schemas.microsoft.com/office/drawing/2014/main" id="{09255BBB-545E-CB4D-AB89-9C65C5FB3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2" y="681"/>
              <a:ext cx="16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800" b="1">
                  <a:solidFill>
                    <a:srgbClr val="A50021"/>
                  </a:solidFill>
                  <a:latin typeface="Arial" panose="020B0604020202020204" pitchFamily="34" charset="0"/>
                </a:rPr>
                <a:t>Entscheidungsorgane</a:t>
              </a:r>
              <a:endParaRPr lang="de-DE" altLang="de-DE" sz="120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6" name="Text Box 16">
              <a:extLst>
                <a:ext uri="{FF2B5EF4-FFF2-40B4-BE49-F238E27FC236}">
                  <a16:creationId xmlns:a16="http://schemas.microsoft.com/office/drawing/2014/main" id="{3CFDCDAB-0DB0-FA46-B737-10753F07D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1" y="888"/>
              <a:ext cx="65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200" b="1">
                  <a:solidFill>
                    <a:srgbClr val="A50021"/>
                  </a:solidFill>
                  <a:latin typeface="Arial" panose="020B0604020202020204" pitchFamily="34" charset="0"/>
                </a:rPr>
                <a:t>Ministerium</a:t>
              </a:r>
              <a:endParaRPr lang="de-DE" altLang="de-DE" sz="120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7" name="Text Box 17">
              <a:extLst>
                <a:ext uri="{FF2B5EF4-FFF2-40B4-BE49-F238E27FC236}">
                  <a16:creationId xmlns:a16="http://schemas.microsoft.com/office/drawing/2014/main" id="{568A07A4-8B28-5649-954F-447FF3E82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1" y="830"/>
              <a:ext cx="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altLang="de-DE" sz="1200" b="1">
                  <a:solidFill>
                    <a:srgbClr val="A50021"/>
                  </a:solidFill>
                  <a:latin typeface="Arial" panose="020B0604020202020204" pitchFamily="34" charset="0"/>
                </a:rPr>
                <a:t>Hochschul-</a:t>
              </a:r>
              <a:br>
                <a:rPr lang="de-DE" altLang="de-DE" sz="12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200" b="1">
                  <a:solidFill>
                    <a:srgbClr val="A50021"/>
                  </a:solidFill>
                  <a:latin typeface="Arial" panose="020B0604020202020204" pitchFamily="34" charset="0"/>
                </a:rPr>
                <a:t>leitung</a:t>
              </a:r>
              <a:endParaRPr lang="de-DE" altLang="de-DE" sz="120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899" name="Text Box 19">
              <a:extLst>
                <a:ext uri="{FF2B5EF4-FFF2-40B4-BE49-F238E27FC236}">
                  <a16:creationId xmlns:a16="http://schemas.microsoft.com/office/drawing/2014/main" id="{ECD2E441-CD58-174D-B420-F650629AC5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5" y="888"/>
              <a:ext cx="7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de-DE" sz="1200" b="1">
                  <a:solidFill>
                    <a:srgbClr val="A50021"/>
                  </a:solidFill>
                  <a:latin typeface="Arial" panose="020B0604020202020204" pitchFamily="34" charset="0"/>
                </a:rPr>
                <a:t>Hochschulrat</a:t>
              </a:r>
              <a:endParaRPr lang="de-DE" altLang="de-DE" sz="120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0926" name="Line 46">
              <a:extLst>
                <a:ext uri="{FF2B5EF4-FFF2-40B4-BE49-F238E27FC236}">
                  <a16:creationId xmlns:a16="http://schemas.microsoft.com/office/drawing/2014/main" id="{1F6868C1-448D-634D-9CF9-F9BE8FF86E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1104"/>
              <a:ext cx="2448" cy="0"/>
            </a:xfrm>
            <a:prstGeom prst="line">
              <a:avLst/>
            </a:prstGeom>
            <a:noFill/>
            <a:ln w="762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0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0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48220BE8-C09A-EA47-B15C-89BE70CC2A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629C1-7B19-AB44-91D2-EB4E7B6B98EE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256002" name="Rectangle 2">
            <a:extLst>
              <a:ext uri="{FF2B5EF4-FFF2-40B4-BE49-F238E27FC236}">
                <a16:creationId xmlns:a16="http://schemas.microsoft.com/office/drawing/2014/main" id="{60D1943D-54D8-8449-8B83-23394FF013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Entscheidungsgegenstände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F8EC2B45-A98E-774B-AEC3-35A5D8855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Das ProfBesReformG überlässt die folgenden Entschei-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dungsgegenstände weitgehend den Ländern/Hochschulen:</a:t>
            </a:r>
          </a:p>
        </p:txBody>
      </p:sp>
      <p:grpSp>
        <p:nvGrpSpPr>
          <p:cNvPr id="256010" name="Group 10">
            <a:extLst>
              <a:ext uri="{FF2B5EF4-FFF2-40B4-BE49-F238E27FC236}">
                <a16:creationId xmlns:a16="http://schemas.microsoft.com/office/drawing/2014/main" id="{0F8921BE-354E-954B-8F4C-4A5DE74CCB7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62200"/>
            <a:ext cx="8816975" cy="2209800"/>
            <a:chOff x="96" y="1488"/>
            <a:chExt cx="5554" cy="1392"/>
          </a:xfrm>
        </p:grpSpPr>
        <p:sp>
          <p:nvSpPr>
            <p:cNvPr id="256006" name="Rectangle 6">
              <a:extLst>
                <a:ext uri="{FF2B5EF4-FFF2-40B4-BE49-F238E27FC236}">
                  <a16:creationId xmlns:a16="http://schemas.microsoft.com/office/drawing/2014/main" id="{E26E1638-BC40-E646-B5FB-501B288F9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81"/>
              <a:ext cx="5554" cy="49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9525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l"/>
              <a:r>
                <a:rPr lang="de-DE" altLang="de-DE" b="1">
                  <a:latin typeface="Arial" panose="020B0604020202020204" pitchFamily="34" charset="0"/>
                </a:rPr>
                <a:t>Festlegung und Verteilung des Vergaberahmens</a:t>
              </a:r>
            </a:p>
          </p:txBody>
        </p:sp>
        <p:sp>
          <p:nvSpPr>
            <p:cNvPr id="256007" name="AutoShape 7">
              <a:extLst>
                <a:ext uri="{FF2B5EF4-FFF2-40B4-BE49-F238E27FC236}">
                  <a16:creationId xmlns:a16="http://schemas.microsoft.com/office/drawing/2014/main" id="{D675DC31-3E84-514A-8B8D-A1D36BB28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488"/>
              <a:ext cx="1056" cy="76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56008" name="Rectangle 8">
            <a:extLst>
              <a:ext uri="{FF2B5EF4-FFF2-40B4-BE49-F238E27FC236}">
                <a16:creationId xmlns:a16="http://schemas.microsoft.com/office/drawing/2014/main" id="{28011EB6-F879-254A-A7D8-002DA14F2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46638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Ausbringung der neuen Ämter W2 und W3</a:t>
            </a:r>
          </a:p>
        </p:txBody>
      </p:sp>
      <p:sp>
        <p:nvSpPr>
          <p:cNvPr id="256009" name="Rectangle 9">
            <a:extLst>
              <a:ext uri="{FF2B5EF4-FFF2-40B4-BE49-F238E27FC236}">
                <a16:creationId xmlns:a16="http://schemas.microsoft.com/office/drawing/2014/main" id="{BFF94895-E1E4-4241-98FC-B829C2862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5913438"/>
            <a:ext cx="8816975" cy="7921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Anknüpfungspunkte, Fristigkeit und Ruhegehaltfähigkeit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der Leistungsbezüge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animBg="1" autoUpdateAnimBg="0"/>
      <p:bldP spid="256008" grpId="0" animBg="1" autoUpdateAnimBg="0"/>
      <p:bldP spid="25600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7F53F229-AC44-DA4B-A21B-35B8E2520C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043D-3025-9C42-9382-FDCB27CD1DB9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CA798A44-C7E4-DF44-9B9D-2B0F7812F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Entscheidungsgegenstände</a:t>
            </a:r>
          </a:p>
        </p:txBody>
      </p:sp>
      <p:sp>
        <p:nvSpPr>
          <p:cNvPr id="221188" name="Rectangle 4">
            <a:extLst>
              <a:ext uri="{FF2B5EF4-FFF2-40B4-BE49-F238E27FC236}">
                <a16:creationId xmlns:a16="http://schemas.microsoft.com/office/drawing/2014/main" id="{4BE6DD8F-2214-8849-8B79-1C394AEC2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447800"/>
            <a:ext cx="3657600" cy="792163"/>
          </a:xfrm>
          <a:prstGeom prst="rect">
            <a:avLst/>
          </a:prstGeom>
          <a:solidFill>
            <a:srgbClr val="0000FF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sz="3600" b="1"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221189" name="Rectangle 5">
            <a:extLst>
              <a:ext uri="{FF2B5EF4-FFF2-40B4-BE49-F238E27FC236}">
                <a16:creationId xmlns:a16="http://schemas.microsoft.com/office/drawing/2014/main" id="{5BB7DD01-442E-D84A-A9AB-AE92028A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 der Vergaberahmen einmalig und ggf. jährlich erhöht 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werden?</a:t>
            </a:r>
          </a:p>
        </p:txBody>
      </p:sp>
      <p:sp>
        <p:nvSpPr>
          <p:cNvPr id="221190" name="Rectangle 6">
            <a:extLst>
              <a:ext uri="{FF2B5EF4-FFF2-40B4-BE49-F238E27FC236}">
                <a16:creationId xmlns:a16="http://schemas.microsoft.com/office/drawing/2014/main" id="{09B7B806-360E-6145-B3AA-6BED8B525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667125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Soll der Vergaberahmen auf die und innerhalb der Hoch-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schulen heruntergebrochen werden?</a:t>
            </a:r>
          </a:p>
        </p:txBody>
      </p:sp>
      <p:sp>
        <p:nvSpPr>
          <p:cNvPr id="221191" name="Rectangle 7">
            <a:extLst>
              <a:ext uri="{FF2B5EF4-FFF2-40B4-BE49-F238E27FC236}">
                <a16:creationId xmlns:a16="http://schemas.microsoft.com/office/drawing/2014/main" id="{CB7ED70C-A29F-944E-8080-BDE3625B4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667250"/>
            <a:ext cx="8816975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Welche Mittel stehen der einzelnen Hochschule aufgrund von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Altersstruktur, Risikobereitschaft und „Wegberufungen“ der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Professoren überhaupt zur Verteilung zur Verfügung</a:t>
            </a:r>
          </a:p>
        </p:txBody>
      </p:sp>
      <p:sp>
        <p:nvSpPr>
          <p:cNvPr id="221192" name="Rectangle 8">
            <a:extLst>
              <a:ext uri="{FF2B5EF4-FFF2-40B4-BE49-F238E27FC236}">
                <a16:creationId xmlns:a16="http://schemas.microsoft.com/office/drawing/2014/main" id="{E4E95B73-6A59-754F-A2C5-88ED6D5F5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19800"/>
            <a:ext cx="8816975" cy="7921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 b="1">
                <a:latin typeface="Arial" panose="020B0604020202020204" pitchFamily="34" charset="0"/>
              </a:rPr>
              <a:t>Wie gestaltet man gegebenfalls den Wettbewerb um die ver-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fügbaren Mittel aus?</a:t>
            </a:r>
          </a:p>
        </p:txBody>
      </p:sp>
      <p:grpSp>
        <p:nvGrpSpPr>
          <p:cNvPr id="221199" name="Group 15">
            <a:extLst>
              <a:ext uri="{FF2B5EF4-FFF2-40B4-BE49-F238E27FC236}">
                <a16:creationId xmlns:a16="http://schemas.microsoft.com/office/drawing/2014/main" id="{4CCED838-A792-904F-BA1D-8527F8F77343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-138113"/>
            <a:ext cx="5029200" cy="2632076"/>
            <a:chOff x="2592" y="-87"/>
            <a:chExt cx="3168" cy="1658"/>
          </a:xfrm>
        </p:grpSpPr>
        <p:sp>
          <p:nvSpPr>
            <p:cNvPr id="221194" name="Text Box 10">
              <a:extLst>
                <a:ext uri="{FF2B5EF4-FFF2-40B4-BE49-F238E27FC236}">
                  <a16:creationId xmlns:a16="http://schemas.microsoft.com/office/drawing/2014/main" id="{0DF441C5-2E0A-AB4A-B856-B90704403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40"/>
              <a:ext cx="3168" cy="133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Anhebung Besoldungsdurchschnitt einmalig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möglich</a:t>
              </a:r>
            </a:p>
            <a:p>
              <a:pPr algn="l">
                <a:spcBef>
                  <a:spcPct val="25000"/>
                </a:spcBef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Erhöhung des Vergaberahmens um jährlich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durchschnittlich 2% bis max. 10% möglich</a:t>
              </a:r>
            </a:p>
            <a:p>
              <a:pPr algn="l">
                <a:spcBef>
                  <a:spcPct val="25000"/>
                </a:spcBef>
                <a:spcAft>
                  <a:spcPct val="25000"/>
                </a:spcAft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Berechnung getrennt für FH‘s und Unis</a:t>
              </a:r>
            </a:p>
            <a:p>
              <a:pPr algn="l">
                <a:spcBef>
                  <a:spcPct val="25000"/>
                </a:spcBef>
                <a:spcAft>
                  <a:spcPct val="25000"/>
                </a:spcAft>
                <a:buClr>
                  <a:srgbClr val="A50021"/>
                </a:buClr>
                <a:buSzPct val="150000"/>
                <a:buFont typeface="Monotype Sorts" pitchFamily="2" charset="2"/>
                <a:buChar char="+"/>
              </a:pP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Verteilung der Mittel auf die und innerhalb der</a:t>
              </a:r>
              <a:b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</a:br>
              <a:r>
                <a:rPr lang="de-DE" altLang="de-DE" sz="1600" b="1">
                  <a:solidFill>
                    <a:srgbClr val="A50021"/>
                  </a:solidFill>
                  <a:latin typeface="Arial" panose="020B0604020202020204" pitchFamily="34" charset="0"/>
                </a:rPr>
                <a:t>     Hochschulen offen</a:t>
              </a:r>
            </a:p>
          </p:txBody>
        </p:sp>
        <p:sp>
          <p:nvSpPr>
            <p:cNvPr id="221198" name="Text Box 14">
              <a:extLst>
                <a:ext uri="{FF2B5EF4-FFF2-40B4-BE49-F238E27FC236}">
                  <a16:creationId xmlns:a16="http://schemas.microsoft.com/office/drawing/2014/main" id="{498B79E7-8D87-144F-BAD7-8ED9AFEE3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-87"/>
              <a:ext cx="50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4800" b="1">
                  <a:solidFill>
                    <a:srgbClr val="A50021"/>
                  </a:solidFill>
                  <a:latin typeface="Arial" panose="020B0604020202020204" pitchFamily="34" charset="0"/>
                  <a:sym typeface="Webdings" pitchFamily="2" charset="2"/>
                </a:rPr>
                <a:t>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2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22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nimBg="1" autoUpdateAnimBg="0"/>
      <p:bldP spid="221190" grpId="0" animBg="1" autoUpdateAnimBg="0"/>
      <p:bldP spid="221191" grpId="0" animBg="1" autoUpdateAnimBg="0"/>
      <p:bldP spid="221192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1748</Words>
  <Application>Microsoft Macintosh PowerPoint</Application>
  <PresentationFormat>Bildschirmpräsentation (4:3)</PresentationFormat>
  <Paragraphs>230</Paragraphs>
  <Slides>27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3" baseType="lpstr">
      <vt:lpstr>Times New Roman</vt:lpstr>
      <vt:lpstr>Arial</vt:lpstr>
      <vt:lpstr>Webdings</vt:lpstr>
      <vt:lpstr>Monotype Sorts</vt:lpstr>
      <vt:lpstr>Leere Präsentation</vt:lpstr>
      <vt:lpstr>Microsoft Clip Gallery</vt:lpstr>
      <vt:lpstr>PowerPoint-Präsentation</vt:lpstr>
      <vt:lpstr>PowerPoint-Präsentation</vt:lpstr>
      <vt:lpstr>Ziele der Bundesregierung</vt:lpstr>
      <vt:lpstr>Chancen aus CHE-Sicht</vt:lpstr>
      <vt:lpstr>Kernelemente der Reform</vt:lpstr>
      <vt:lpstr>Säulen der Dienstrechtsreform I</vt:lpstr>
      <vt:lpstr>Gestaltungsbereiche</vt:lpstr>
      <vt:lpstr>Entscheidungsgegenstände</vt:lpstr>
      <vt:lpstr>Entscheidungsgegenstände</vt:lpstr>
      <vt:lpstr>Entscheidungsgegenstände</vt:lpstr>
      <vt:lpstr>Entscheidungsgegenstände</vt:lpstr>
      <vt:lpstr>Detailfragen Leistungsbezüge</vt:lpstr>
      <vt:lpstr>PowerPoint-Präsentation</vt:lpstr>
      <vt:lpstr>Ausgangspunkt</vt:lpstr>
      <vt:lpstr>Notwendigkeit extrinsischer Anreize für Professoren?</vt:lpstr>
      <vt:lpstr>Bedingungen für die positive Wirkung extrinsischer Anreize</vt:lpstr>
      <vt:lpstr>Folgerungen für das Vergabe-verfahren von Leistungsbezügen</vt:lpstr>
      <vt:lpstr>PowerPoint-Präsentation</vt:lpstr>
      <vt:lpstr>Zwischenbilanz</vt:lpstr>
      <vt:lpstr>Grundsätzliche Empfehlungen</vt:lpstr>
      <vt:lpstr>Säulen der Dienstrechtsreform II</vt:lpstr>
      <vt:lpstr>PowerPoint-Präsentation</vt:lpstr>
      <vt:lpstr>PowerPoint-Präsentation</vt:lpstr>
      <vt:lpstr>Ziele der Bundesregierung</vt:lpstr>
      <vt:lpstr>Kernelemente der Reform</vt:lpstr>
      <vt:lpstr>Gestaltungsfragen</vt:lpstr>
      <vt:lpstr>Empfehlungen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156</cp:revision>
  <dcterms:created xsi:type="dcterms:W3CDTF">2001-03-08T15:06:45Z</dcterms:created>
  <dcterms:modified xsi:type="dcterms:W3CDTF">2022-02-10T16:15:37Z</dcterms:modified>
</cp:coreProperties>
</file>