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8" r:id="rId2"/>
    <p:sldId id="295" r:id="rId3"/>
    <p:sldId id="296" r:id="rId4"/>
    <p:sldId id="289" r:id="rId5"/>
    <p:sldId id="290" r:id="rId6"/>
    <p:sldId id="291" r:id="rId7"/>
    <p:sldId id="293" r:id="rId8"/>
    <p:sldId id="292" r:id="rId9"/>
    <p:sldId id="301" r:id="rId10"/>
    <p:sldId id="304" r:id="rId11"/>
    <p:sldId id="314" r:id="rId12"/>
    <p:sldId id="281" r:id="rId13"/>
    <p:sldId id="305" r:id="rId14"/>
    <p:sldId id="306" r:id="rId15"/>
    <p:sldId id="309" r:id="rId16"/>
    <p:sldId id="307" r:id="rId17"/>
    <p:sldId id="308" r:id="rId18"/>
    <p:sldId id="323" r:id="rId19"/>
    <p:sldId id="320" r:id="rId20"/>
    <p:sldId id="321" r:id="rId21"/>
    <p:sldId id="322" r:id="rId22"/>
    <p:sldId id="311" r:id="rId23"/>
    <p:sldId id="319" r:id="rId24"/>
    <p:sldId id="315" r:id="rId25"/>
    <p:sldId id="316" r:id="rId26"/>
    <p:sldId id="317" r:id="rId27"/>
    <p:sldId id="318" r:id="rId28"/>
    <p:sldId id="313" r:id="rId29"/>
    <p:sldId id="297" r:id="rId30"/>
    <p:sldId id="298" r:id="rId31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A7808D04-7D7E-A346-A7AC-3010325B79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AE3DCD6D-DA70-D844-BE29-6272A83F2C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E7404A95-C801-7540-8B3F-46C4F8DF57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F44D1BDA-AD7F-E742-A388-51B0657FB6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26F7F20A-5B84-F742-8C68-B8E246F136B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A243CA3-9D98-4B49-B4AD-E28E922F7B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4978DC9-8DE1-9944-9E78-97816BF879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44B61C6-2C0B-774B-8F88-A65A43B00E6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11ED533-2028-374D-9785-FADB08B7AB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BACD5AE-612C-9A4F-AB75-6E3A36D053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2D3C08C-637D-874D-A545-7BB90D8A7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3E2507E-EF92-F14A-8E50-ED1AFD39305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C22631F1-C166-9F4D-823E-25A225CCEE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143B4-D02B-7C4B-96F9-65B0E924710B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12CF334D-3B2B-A946-86DC-1D7742915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E44857A1-B961-9545-A31E-A2E4EBF80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90468" name="Rectangle 4">
            <a:extLst>
              <a:ext uri="{FF2B5EF4-FFF2-40B4-BE49-F238E27FC236}">
                <a16:creationId xmlns:a16="http://schemas.microsoft.com/office/drawing/2014/main" id="{B9EFD77D-2D14-1840-A108-8B1358E7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41124C3D-9C38-304E-937C-28304DF62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0470" name="Rectangle 6">
            <a:extLst>
              <a:ext uri="{FF2B5EF4-FFF2-40B4-BE49-F238E27FC236}">
                <a16:creationId xmlns:a16="http://schemas.microsoft.com/office/drawing/2014/main" id="{F1031013-3687-5540-ADD1-A9C719E1D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0425"/>
            <a:ext cx="4884738" cy="41402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190471" name="Rectangle 7">
            <a:extLst>
              <a:ext uri="{FF2B5EF4-FFF2-40B4-BE49-F238E27FC236}">
                <a16:creationId xmlns:a16="http://schemas.microsoft.com/office/drawing/2014/main" id="{29F9160E-81A2-2842-A2EF-36E6D75539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C495B0BB-34F5-174A-899D-33762485C2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A63B0F-C48B-B94B-8828-901FAE38BB1B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C120645D-703A-1942-9F04-C7AFA3362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03FD17A5-2FB6-4241-B30D-6C4CE259F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224260" name="Rectangle 4">
            <a:extLst>
              <a:ext uri="{FF2B5EF4-FFF2-40B4-BE49-F238E27FC236}">
                <a16:creationId xmlns:a16="http://schemas.microsoft.com/office/drawing/2014/main" id="{2891FF2F-6716-5848-88F8-1DF02921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FDBA4364-E5B6-0745-B6B9-A0A465489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2" name="Rectangle 6">
            <a:extLst>
              <a:ext uri="{FF2B5EF4-FFF2-40B4-BE49-F238E27FC236}">
                <a16:creationId xmlns:a16="http://schemas.microsoft.com/office/drawing/2014/main" id="{8C1B7142-4268-E543-B02B-6F66A5812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3" name="Rectangle 7">
            <a:extLst>
              <a:ext uri="{FF2B5EF4-FFF2-40B4-BE49-F238E27FC236}">
                <a16:creationId xmlns:a16="http://schemas.microsoft.com/office/drawing/2014/main" id="{2EB671A6-63A4-184C-B5FE-D32C42849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224264" name="Rectangle 8">
            <a:extLst>
              <a:ext uri="{FF2B5EF4-FFF2-40B4-BE49-F238E27FC236}">
                <a16:creationId xmlns:a16="http://schemas.microsoft.com/office/drawing/2014/main" id="{F4C13AE5-F74D-CA41-BD00-05BAFF9F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5" name="Rectangle 9">
            <a:extLst>
              <a:ext uri="{FF2B5EF4-FFF2-40B4-BE49-F238E27FC236}">
                <a16:creationId xmlns:a16="http://schemas.microsoft.com/office/drawing/2014/main" id="{B42F6AE8-2526-D24F-AC4B-A7F30355E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6" name="Rectangle 10">
            <a:extLst>
              <a:ext uri="{FF2B5EF4-FFF2-40B4-BE49-F238E27FC236}">
                <a16:creationId xmlns:a16="http://schemas.microsoft.com/office/drawing/2014/main" id="{09BA6A6F-CC70-5045-9152-4251A16ED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7" name="Rectangle 11">
            <a:extLst>
              <a:ext uri="{FF2B5EF4-FFF2-40B4-BE49-F238E27FC236}">
                <a16:creationId xmlns:a16="http://schemas.microsoft.com/office/drawing/2014/main" id="{B13384BF-10E7-DE41-B527-4906886A5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4268" name="Rectangle 12">
            <a:extLst>
              <a:ext uri="{FF2B5EF4-FFF2-40B4-BE49-F238E27FC236}">
                <a16:creationId xmlns:a16="http://schemas.microsoft.com/office/drawing/2014/main" id="{39B82649-ED24-134A-AB46-01AD39410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9" name="Rectangle 13">
            <a:extLst>
              <a:ext uri="{FF2B5EF4-FFF2-40B4-BE49-F238E27FC236}">
                <a16:creationId xmlns:a16="http://schemas.microsoft.com/office/drawing/2014/main" id="{E58409F8-A2E4-174D-8E1D-7416982A0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70" name="Rectangle 14">
            <a:extLst>
              <a:ext uri="{FF2B5EF4-FFF2-40B4-BE49-F238E27FC236}">
                <a16:creationId xmlns:a16="http://schemas.microsoft.com/office/drawing/2014/main" id="{A970E4B0-0F47-5248-8991-DF0585603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24271" name="Rectangle 15">
            <a:extLst>
              <a:ext uri="{FF2B5EF4-FFF2-40B4-BE49-F238E27FC236}">
                <a16:creationId xmlns:a16="http://schemas.microsoft.com/office/drawing/2014/main" id="{4E834D74-4AE5-584A-95F6-45F603A1E6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E3F156AD-BD19-B74C-95BF-4B5160888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B4DB3-1515-544E-BF59-0CFE6711A06B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3F8EC805-1D09-E146-9706-BDC4ECF06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30845225-087F-9B49-90E7-ED688CEFD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C96BAB9C-4DF4-B24C-95C8-D6EA24254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34DFB34-48F7-0E4E-93E7-B6ED747A4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0" name="Rectangle 6">
            <a:extLst>
              <a:ext uri="{FF2B5EF4-FFF2-40B4-BE49-F238E27FC236}">
                <a16:creationId xmlns:a16="http://schemas.microsoft.com/office/drawing/2014/main" id="{B84241FA-52FC-4D4F-9683-3A6307852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1" name="Rectangle 7">
            <a:extLst>
              <a:ext uri="{FF2B5EF4-FFF2-40B4-BE49-F238E27FC236}">
                <a16:creationId xmlns:a16="http://schemas.microsoft.com/office/drawing/2014/main" id="{2DEE8FB1-BEBE-B743-BC88-E498DB1AF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226312" name="Rectangle 8">
            <a:extLst>
              <a:ext uri="{FF2B5EF4-FFF2-40B4-BE49-F238E27FC236}">
                <a16:creationId xmlns:a16="http://schemas.microsoft.com/office/drawing/2014/main" id="{087F8716-5767-C94F-9D39-C7D8BADE4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3" name="Rectangle 9">
            <a:extLst>
              <a:ext uri="{FF2B5EF4-FFF2-40B4-BE49-F238E27FC236}">
                <a16:creationId xmlns:a16="http://schemas.microsoft.com/office/drawing/2014/main" id="{9296EAE4-8F3E-9E41-9BBA-022F96E20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4" name="Rectangle 10">
            <a:extLst>
              <a:ext uri="{FF2B5EF4-FFF2-40B4-BE49-F238E27FC236}">
                <a16:creationId xmlns:a16="http://schemas.microsoft.com/office/drawing/2014/main" id="{A6C07B86-0B82-1046-9174-BB59D40EF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5" name="Rectangle 11">
            <a:extLst>
              <a:ext uri="{FF2B5EF4-FFF2-40B4-BE49-F238E27FC236}">
                <a16:creationId xmlns:a16="http://schemas.microsoft.com/office/drawing/2014/main" id="{0EAFF5B2-5ADC-9147-984A-9D1DEEEF1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6316" name="Rectangle 12">
            <a:extLst>
              <a:ext uri="{FF2B5EF4-FFF2-40B4-BE49-F238E27FC236}">
                <a16:creationId xmlns:a16="http://schemas.microsoft.com/office/drawing/2014/main" id="{34A3C33E-2E75-4D4D-98FA-6F244A72E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7" name="Rectangle 13">
            <a:extLst>
              <a:ext uri="{FF2B5EF4-FFF2-40B4-BE49-F238E27FC236}">
                <a16:creationId xmlns:a16="http://schemas.microsoft.com/office/drawing/2014/main" id="{A0A0CCBA-2065-2643-86D6-3098E2271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6318" name="Rectangle 14">
            <a:extLst>
              <a:ext uri="{FF2B5EF4-FFF2-40B4-BE49-F238E27FC236}">
                <a16:creationId xmlns:a16="http://schemas.microsoft.com/office/drawing/2014/main" id="{26A03DB4-C360-0940-B7C8-455AF66EB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26319" name="Rectangle 15">
            <a:extLst>
              <a:ext uri="{FF2B5EF4-FFF2-40B4-BE49-F238E27FC236}">
                <a16:creationId xmlns:a16="http://schemas.microsoft.com/office/drawing/2014/main" id="{3D721846-21F5-C346-B65C-B9F2496BE7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D9E57F7C-185A-494D-A362-BF1F89784F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7D3C3-4FA2-6446-9CEB-065ECDBC68BE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86D4F993-0586-5D40-BC79-2825178DC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840808F2-6645-E948-90C1-20254E659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3C0D554B-6038-994A-AE51-CBE169392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612F4E5A-EEE1-904C-BFB3-39366A477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4" name="Rectangle 6">
            <a:extLst>
              <a:ext uri="{FF2B5EF4-FFF2-40B4-BE49-F238E27FC236}">
                <a16:creationId xmlns:a16="http://schemas.microsoft.com/office/drawing/2014/main" id="{87D88E1B-3CCD-5641-8B76-E72188885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5" name="Rectangle 7">
            <a:extLst>
              <a:ext uri="{FF2B5EF4-FFF2-40B4-BE49-F238E27FC236}">
                <a16:creationId xmlns:a16="http://schemas.microsoft.com/office/drawing/2014/main" id="{73D7F579-D886-1F40-92DD-BA2320DDF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232456" name="Rectangle 8">
            <a:extLst>
              <a:ext uri="{FF2B5EF4-FFF2-40B4-BE49-F238E27FC236}">
                <a16:creationId xmlns:a16="http://schemas.microsoft.com/office/drawing/2014/main" id="{1CC00943-9E8A-4649-B902-0EA941AE7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7" name="Rectangle 9">
            <a:extLst>
              <a:ext uri="{FF2B5EF4-FFF2-40B4-BE49-F238E27FC236}">
                <a16:creationId xmlns:a16="http://schemas.microsoft.com/office/drawing/2014/main" id="{4ADD3DAE-5C64-EA49-8C1A-0CB7BF815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8" name="Rectangle 10">
            <a:extLst>
              <a:ext uri="{FF2B5EF4-FFF2-40B4-BE49-F238E27FC236}">
                <a16:creationId xmlns:a16="http://schemas.microsoft.com/office/drawing/2014/main" id="{1411290D-992A-6E4A-AEAC-37D9856D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59" name="Rectangle 11">
            <a:extLst>
              <a:ext uri="{FF2B5EF4-FFF2-40B4-BE49-F238E27FC236}">
                <a16:creationId xmlns:a16="http://schemas.microsoft.com/office/drawing/2014/main" id="{2CF09E2F-7337-B645-BB34-7162D9EAE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32460" name="Rectangle 12">
            <a:extLst>
              <a:ext uri="{FF2B5EF4-FFF2-40B4-BE49-F238E27FC236}">
                <a16:creationId xmlns:a16="http://schemas.microsoft.com/office/drawing/2014/main" id="{DE214769-B9EE-1E47-8C6D-375DC32AB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61" name="Rectangle 13">
            <a:extLst>
              <a:ext uri="{FF2B5EF4-FFF2-40B4-BE49-F238E27FC236}">
                <a16:creationId xmlns:a16="http://schemas.microsoft.com/office/drawing/2014/main" id="{83A4B132-2F1F-764D-991C-F942F1088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2462" name="Rectangle 14">
            <a:extLst>
              <a:ext uri="{FF2B5EF4-FFF2-40B4-BE49-F238E27FC236}">
                <a16:creationId xmlns:a16="http://schemas.microsoft.com/office/drawing/2014/main" id="{3BAEA5A1-7E6E-D147-94A2-93702B998F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32463" name="Rectangle 15">
            <a:extLst>
              <a:ext uri="{FF2B5EF4-FFF2-40B4-BE49-F238E27FC236}">
                <a16:creationId xmlns:a16="http://schemas.microsoft.com/office/drawing/2014/main" id="{0CEFC612-355F-AC48-AB9A-3CEB83B1A4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A356B699-1CF9-0A42-8DEA-A46C2B2F1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E1F7A-179A-9F4E-9BE1-93E56561A0C2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228354" name="Rectangle 1026">
            <a:extLst>
              <a:ext uri="{FF2B5EF4-FFF2-40B4-BE49-F238E27FC236}">
                <a16:creationId xmlns:a16="http://schemas.microsoft.com/office/drawing/2014/main" id="{B3B42E9B-8B44-C54E-9F6C-4B39567D9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5" name="Rectangle 1027">
            <a:extLst>
              <a:ext uri="{FF2B5EF4-FFF2-40B4-BE49-F238E27FC236}">
                <a16:creationId xmlns:a16="http://schemas.microsoft.com/office/drawing/2014/main" id="{F7EB450A-78EA-7546-B527-E5C0342C1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228356" name="Rectangle 1028">
            <a:extLst>
              <a:ext uri="{FF2B5EF4-FFF2-40B4-BE49-F238E27FC236}">
                <a16:creationId xmlns:a16="http://schemas.microsoft.com/office/drawing/2014/main" id="{7BE44BA6-16B7-F747-ACD5-3606DF206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7" name="Rectangle 1029">
            <a:extLst>
              <a:ext uri="{FF2B5EF4-FFF2-40B4-BE49-F238E27FC236}">
                <a16:creationId xmlns:a16="http://schemas.microsoft.com/office/drawing/2014/main" id="{D55CADBF-1AD5-B443-BAFA-00CCC0375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8" name="Rectangle 1030">
            <a:extLst>
              <a:ext uri="{FF2B5EF4-FFF2-40B4-BE49-F238E27FC236}">
                <a16:creationId xmlns:a16="http://schemas.microsoft.com/office/drawing/2014/main" id="{25F8EC84-189E-BA40-81A4-3B5FFBFA6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9" name="Rectangle 1031">
            <a:extLst>
              <a:ext uri="{FF2B5EF4-FFF2-40B4-BE49-F238E27FC236}">
                <a16:creationId xmlns:a16="http://schemas.microsoft.com/office/drawing/2014/main" id="{8B266028-7F2A-F043-BBD0-5C36E3C25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228360" name="Rectangle 1032">
            <a:extLst>
              <a:ext uri="{FF2B5EF4-FFF2-40B4-BE49-F238E27FC236}">
                <a16:creationId xmlns:a16="http://schemas.microsoft.com/office/drawing/2014/main" id="{D4BB7CE4-940C-904C-8488-D09069671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1" name="Rectangle 1033">
            <a:extLst>
              <a:ext uri="{FF2B5EF4-FFF2-40B4-BE49-F238E27FC236}">
                <a16:creationId xmlns:a16="http://schemas.microsoft.com/office/drawing/2014/main" id="{ADAF4890-1395-AA44-AAE6-8CBC980BE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2" name="Rectangle 1034">
            <a:extLst>
              <a:ext uri="{FF2B5EF4-FFF2-40B4-BE49-F238E27FC236}">
                <a16:creationId xmlns:a16="http://schemas.microsoft.com/office/drawing/2014/main" id="{989205A6-0329-104A-9A30-DF4202F78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3" name="Rectangle 1035">
            <a:extLst>
              <a:ext uri="{FF2B5EF4-FFF2-40B4-BE49-F238E27FC236}">
                <a16:creationId xmlns:a16="http://schemas.microsoft.com/office/drawing/2014/main" id="{2D99A0FF-6867-CC42-BB09-2EF0C1857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8364" name="Rectangle 1036">
            <a:extLst>
              <a:ext uri="{FF2B5EF4-FFF2-40B4-BE49-F238E27FC236}">
                <a16:creationId xmlns:a16="http://schemas.microsoft.com/office/drawing/2014/main" id="{BE6523B4-9C1E-8B47-81DB-BD160266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5" name="Rectangle 1037">
            <a:extLst>
              <a:ext uri="{FF2B5EF4-FFF2-40B4-BE49-F238E27FC236}">
                <a16:creationId xmlns:a16="http://schemas.microsoft.com/office/drawing/2014/main" id="{51E40794-D1EB-7E46-93FB-3084C4C1B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6" name="Rectangle 1038">
            <a:extLst>
              <a:ext uri="{FF2B5EF4-FFF2-40B4-BE49-F238E27FC236}">
                <a16:creationId xmlns:a16="http://schemas.microsoft.com/office/drawing/2014/main" id="{D4F411CB-54CF-2542-8AD6-DA9CB5F98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28367" name="Rectangle 1039">
            <a:extLst>
              <a:ext uri="{FF2B5EF4-FFF2-40B4-BE49-F238E27FC236}">
                <a16:creationId xmlns:a16="http://schemas.microsoft.com/office/drawing/2014/main" id="{438CB3FD-4091-4546-A242-61F52ED33E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C12B1C5-5C6C-A74C-A0A8-BE32A775D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15CA6-5D64-E240-957F-2AB8D5145408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D40C51BB-AB91-4843-9BB2-E4548D75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E44195EC-3EC2-0442-A946-97B7E8909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18</a:t>
            </a:r>
          </a:p>
        </p:txBody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D42E48A7-EB26-2D45-ADE6-59CEDEF1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05" name="Rectangle 5">
            <a:extLst>
              <a:ext uri="{FF2B5EF4-FFF2-40B4-BE49-F238E27FC236}">
                <a16:creationId xmlns:a16="http://schemas.microsoft.com/office/drawing/2014/main" id="{CC3609D6-1DBF-2644-959E-6371B2237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06" name="Rectangle 6">
            <a:extLst>
              <a:ext uri="{FF2B5EF4-FFF2-40B4-BE49-F238E27FC236}">
                <a16:creationId xmlns:a16="http://schemas.microsoft.com/office/drawing/2014/main" id="{DB767172-D752-454C-AA7C-6C7DAC2A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07" name="Rectangle 7">
            <a:extLst>
              <a:ext uri="{FF2B5EF4-FFF2-40B4-BE49-F238E27FC236}">
                <a16:creationId xmlns:a16="http://schemas.microsoft.com/office/drawing/2014/main" id="{8CFC86B5-1D22-CA43-9C50-901039999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13</a:t>
            </a:r>
          </a:p>
        </p:txBody>
      </p:sp>
      <p:sp>
        <p:nvSpPr>
          <p:cNvPr id="230408" name="Rectangle 8">
            <a:extLst>
              <a:ext uri="{FF2B5EF4-FFF2-40B4-BE49-F238E27FC236}">
                <a16:creationId xmlns:a16="http://schemas.microsoft.com/office/drawing/2014/main" id="{9B54D520-038B-344B-B9CC-1086B37E8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09" name="Rectangle 9">
            <a:extLst>
              <a:ext uri="{FF2B5EF4-FFF2-40B4-BE49-F238E27FC236}">
                <a16:creationId xmlns:a16="http://schemas.microsoft.com/office/drawing/2014/main" id="{39C97E7E-7BD6-1445-B2DE-8D2400C12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10" name="Rectangle 10">
            <a:extLst>
              <a:ext uri="{FF2B5EF4-FFF2-40B4-BE49-F238E27FC236}">
                <a16:creationId xmlns:a16="http://schemas.microsoft.com/office/drawing/2014/main" id="{D8AEA825-8BF6-9A46-8053-B9E42D326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11" name="Rectangle 11">
            <a:extLst>
              <a:ext uri="{FF2B5EF4-FFF2-40B4-BE49-F238E27FC236}">
                <a16:creationId xmlns:a16="http://schemas.microsoft.com/office/drawing/2014/main" id="{996F6891-DEC0-3D44-8A96-DAFC68840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30412" name="Rectangle 12">
            <a:extLst>
              <a:ext uri="{FF2B5EF4-FFF2-40B4-BE49-F238E27FC236}">
                <a16:creationId xmlns:a16="http://schemas.microsoft.com/office/drawing/2014/main" id="{13BCAFE7-8AAC-A249-B126-E322A280E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13" name="Rectangle 13">
            <a:extLst>
              <a:ext uri="{FF2B5EF4-FFF2-40B4-BE49-F238E27FC236}">
                <a16:creationId xmlns:a16="http://schemas.microsoft.com/office/drawing/2014/main" id="{27096796-63E0-F341-B30A-C523170E0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0414" name="Rectangle 14">
            <a:extLst>
              <a:ext uri="{FF2B5EF4-FFF2-40B4-BE49-F238E27FC236}">
                <a16:creationId xmlns:a16="http://schemas.microsoft.com/office/drawing/2014/main" id="{863BF4B7-7E10-D64D-9A3E-DBD67B7EA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30415" name="Rectangle 15">
            <a:extLst>
              <a:ext uri="{FF2B5EF4-FFF2-40B4-BE49-F238E27FC236}">
                <a16:creationId xmlns:a16="http://schemas.microsoft.com/office/drawing/2014/main" id="{5CA048F3-DF3F-6D4F-A2D1-746ABC1137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200C0A28-4307-D94F-A8FC-C19AD9F4C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02497-7D3B-D549-BC05-2A4772266FF5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912B1E47-CEA8-1047-A971-A6123C302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50A03874-265F-2A4B-8E5F-860020A00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27</a:t>
            </a:r>
          </a:p>
        </p:txBody>
      </p:sp>
      <p:sp>
        <p:nvSpPr>
          <p:cNvPr id="236548" name="Rectangle 4">
            <a:extLst>
              <a:ext uri="{FF2B5EF4-FFF2-40B4-BE49-F238E27FC236}">
                <a16:creationId xmlns:a16="http://schemas.microsoft.com/office/drawing/2014/main" id="{10AEAB7E-2650-8D42-8B6B-ED6632E51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49" name="Rectangle 5">
            <a:extLst>
              <a:ext uri="{FF2B5EF4-FFF2-40B4-BE49-F238E27FC236}">
                <a16:creationId xmlns:a16="http://schemas.microsoft.com/office/drawing/2014/main" id="{14A13EBB-7F37-FD41-8869-8D03FBA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0" name="Rectangle 6">
            <a:extLst>
              <a:ext uri="{FF2B5EF4-FFF2-40B4-BE49-F238E27FC236}">
                <a16:creationId xmlns:a16="http://schemas.microsoft.com/office/drawing/2014/main" id="{D92C0EAE-8BC6-984D-AEB6-98555A374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1" name="Rectangle 7">
            <a:extLst>
              <a:ext uri="{FF2B5EF4-FFF2-40B4-BE49-F238E27FC236}">
                <a16:creationId xmlns:a16="http://schemas.microsoft.com/office/drawing/2014/main" id="{29304380-1052-6647-A44A-7B0EC688F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236552" name="Rectangle 8">
            <a:extLst>
              <a:ext uri="{FF2B5EF4-FFF2-40B4-BE49-F238E27FC236}">
                <a16:creationId xmlns:a16="http://schemas.microsoft.com/office/drawing/2014/main" id="{40478929-E1D0-D14F-BF4B-4C7AB8514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3" name="Rectangle 9">
            <a:extLst>
              <a:ext uri="{FF2B5EF4-FFF2-40B4-BE49-F238E27FC236}">
                <a16:creationId xmlns:a16="http://schemas.microsoft.com/office/drawing/2014/main" id="{F11341DC-F079-4D43-9F59-E72D8FB27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4" name="Rectangle 10">
            <a:extLst>
              <a:ext uri="{FF2B5EF4-FFF2-40B4-BE49-F238E27FC236}">
                <a16:creationId xmlns:a16="http://schemas.microsoft.com/office/drawing/2014/main" id="{1EB48A3D-3B6F-A44A-8CE3-A287A81BB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5" name="Rectangle 11">
            <a:extLst>
              <a:ext uri="{FF2B5EF4-FFF2-40B4-BE49-F238E27FC236}">
                <a16:creationId xmlns:a16="http://schemas.microsoft.com/office/drawing/2014/main" id="{76993561-9B9E-5747-AF31-AAD661F73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36556" name="Rectangle 12">
            <a:extLst>
              <a:ext uri="{FF2B5EF4-FFF2-40B4-BE49-F238E27FC236}">
                <a16:creationId xmlns:a16="http://schemas.microsoft.com/office/drawing/2014/main" id="{085C1A5E-816A-5B4C-A459-F947F67A0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7" name="Rectangle 13">
            <a:extLst>
              <a:ext uri="{FF2B5EF4-FFF2-40B4-BE49-F238E27FC236}">
                <a16:creationId xmlns:a16="http://schemas.microsoft.com/office/drawing/2014/main" id="{AC68FF6B-5346-4A4A-A50E-2B42851BA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58" name="Rectangle 14">
            <a:extLst>
              <a:ext uri="{FF2B5EF4-FFF2-40B4-BE49-F238E27FC236}">
                <a16:creationId xmlns:a16="http://schemas.microsoft.com/office/drawing/2014/main" id="{2CFA1944-E508-104A-A0FA-8B924FA87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36559" name="Rectangle 15">
            <a:extLst>
              <a:ext uri="{FF2B5EF4-FFF2-40B4-BE49-F238E27FC236}">
                <a16:creationId xmlns:a16="http://schemas.microsoft.com/office/drawing/2014/main" id="{57F503EF-8639-C04B-A3D0-7DB1FB848D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763B7550-2532-7E4A-8C71-BD96F44A1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380FA-2714-4E4B-B945-9E525A9A3637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264194" name="Rectangle 2">
            <a:extLst>
              <a:ext uri="{FF2B5EF4-FFF2-40B4-BE49-F238E27FC236}">
                <a16:creationId xmlns:a16="http://schemas.microsoft.com/office/drawing/2014/main" id="{2A272376-E83C-2B4B-A6F5-4B486357C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BFD5E89A-12E2-3C42-9B0B-2F031A9B9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28</a:t>
            </a:r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0484CFBC-D7EE-D245-A255-BC2989E49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197" name="Rectangle 5">
            <a:extLst>
              <a:ext uri="{FF2B5EF4-FFF2-40B4-BE49-F238E27FC236}">
                <a16:creationId xmlns:a16="http://schemas.microsoft.com/office/drawing/2014/main" id="{583763D7-D114-EC42-8558-2176C749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CA16C38C-3BD2-B544-AAF6-D4AEA06FB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199" name="Rectangle 7">
            <a:extLst>
              <a:ext uri="{FF2B5EF4-FFF2-40B4-BE49-F238E27FC236}">
                <a16:creationId xmlns:a16="http://schemas.microsoft.com/office/drawing/2014/main" id="{05511FF2-C2DC-034F-9917-A5926ABFB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17</a:t>
            </a:r>
          </a:p>
        </p:txBody>
      </p:sp>
      <p:sp>
        <p:nvSpPr>
          <p:cNvPr id="264200" name="Rectangle 8">
            <a:extLst>
              <a:ext uri="{FF2B5EF4-FFF2-40B4-BE49-F238E27FC236}">
                <a16:creationId xmlns:a16="http://schemas.microsoft.com/office/drawing/2014/main" id="{72373DFC-BB74-1F40-AD47-0E03A483C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201" name="Rectangle 9">
            <a:extLst>
              <a:ext uri="{FF2B5EF4-FFF2-40B4-BE49-F238E27FC236}">
                <a16:creationId xmlns:a16="http://schemas.microsoft.com/office/drawing/2014/main" id="{029A0681-119C-D84B-89DA-8DDD30B74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202" name="Rectangle 10">
            <a:extLst>
              <a:ext uri="{FF2B5EF4-FFF2-40B4-BE49-F238E27FC236}">
                <a16:creationId xmlns:a16="http://schemas.microsoft.com/office/drawing/2014/main" id="{18758F61-2DA5-EB47-A578-0DBCA2F4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203" name="Rectangle 11">
            <a:extLst>
              <a:ext uri="{FF2B5EF4-FFF2-40B4-BE49-F238E27FC236}">
                <a16:creationId xmlns:a16="http://schemas.microsoft.com/office/drawing/2014/main" id="{D2448D5D-2335-6842-82AB-96B860EB1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64204" name="Rectangle 12">
            <a:extLst>
              <a:ext uri="{FF2B5EF4-FFF2-40B4-BE49-F238E27FC236}">
                <a16:creationId xmlns:a16="http://schemas.microsoft.com/office/drawing/2014/main" id="{36F41450-8268-DE41-A9DB-40DAC7FA2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205" name="Rectangle 13">
            <a:extLst>
              <a:ext uri="{FF2B5EF4-FFF2-40B4-BE49-F238E27FC236}">
                <a16:creationId xmlns:a16="http://schemas.microsoft.com/office/drawing/2014/main" id="{B7CCBF7A-1C3A-1446-89E2-7B25FC64A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4206" name="Rectangle 14">
            <a:extLst>
              <a:ext uri="{FF2B5EF4-FFF2-40B4-BE49-F238E27FC236}">
                <a16:creationId xmlns:a16="http://schemas.microsoft.com/office/drawing/2014/main" id="{3535F0DC-0ACA-544D-B53B-743F6D2DE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42" tIns="44526" rIns="90642" bIns="44526"/>
          <a:lstStyle/>
          <a:p>
            <a:r>
              <a:rPr lang="de-DE" altLang="de-DE" b="1"/>
              <a:t>Ranglisten:</a:t>
            </a:r>
          </a:p>
          <a:p>
            <a:r>
              <a:rPr lang="de-DE" altLang="de-DE"/>
              <a:t>Professorentipp, Gesamturteil Studierende, Studiendauer, Ausstattung Bibliothek, Promotionen pro Professor</a:t>
            </a:r>
          </a:p>
          <a:p>
            <a:r>
              <a:rPr lang="de-DE" altLang="de-DE" b="1"/>
              <a:t>Persönliches Ranking:</a:t>
            </a:r>
            <a:endParaRPr lang="de-DE" altLang="de-DE"/>
          </a:p>
          <a:p>
            <a:r>
              <a:rPr lang="de-DE" altLang="de-DE"/>
              <a:t>8 Fakten, 13 Studierendenurteile, 9 Professorenurteile</a:t>
            </a:r>
          </a:p>
          <a:p>
            <a:r>
              <a:rPr lang="de-DE" altLang="de-DE" b="1"/>
              <a:t>Studientipp:</a:t>
            </a:r>
          </a:p>
          <a:p>
            <a:r>
              <a:rPr lang="de-DE" altLang="de-DE" b="1"/>
              <a:t>Der Forscher</a:t>
            </a:r>
            <a:r>
              <a:rPr lang="de-DE" altLang="de-DE"/>
              <a:t>:</a:t>
            </a:r>
          </a:p>
          <a:p>
            <a:r>
              <a:rPr lang="de-DE" altLang="de-DE"/>
              <a:t>Professorentipp, Prof.-Urteil zur Forschungssituation, viele Promotionen</a:t>
            </a:r>
          </a:p>
          <a:p>
            <a:r>
              <a:rPr lang="de-DE" altLang="de-DE" b="1"/>
              <a:t>Der Zielstrebige</a:t>
            </a:r>
            <a:r>
              <a:rPr lang="de-DE" altLang="de-DE"/>
              <a:t>:</a:t>
            </a:r>
          </a:p>
          <a:p>
            <a:r>
              <a:rPr lang="de-DE" altLang="de-DE"/>
              <a:t>Gesamturteil der Stud., kurze Studiendauer, Kontakt zu Lehrenden, Beurteil. der Betreuung</a:t>
            </a:r>
          </a:p>
          <a:p>
            <a:r>
              <a:rPr lang="de-DE" altLang="de-DE"/>
              <a:t>höchstens 1x nicht Spitzengruppe, keinmal Schlussgruppe</a:t>
            </a:r>
          </a:p>
        </p:txBody>
      </p:sp>
      <p:sp>
        <p:nvSpPr>
          <p:cNvPr id="264207" name="Rectangle 15">
            <a:extLst>
              <a:ext uri="{FF2B5EF4-FFF2-40B4-BE49-F238E27FC236}">
                <a16:creationId xmlns:a16="http://schemas.microsoft.com/office/drawing/2014/main" id="{D5F5238C-4AB1-7344-9CA4-C6FD6BC2AC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4238" y="744538"/>
            <a:ext cx="4897437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3F87B7-D1AB-9A4D-8959-AA65A8A5F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F130E3-0147-2F49-87F1-8A208AEA2025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258050" name="Rectangle 2">
            <a:extLst>
              <a:ext uri="{FF2B5EF4-FFF2-40B4-BE49-F238E27FC236}">
                <a16:creationId xmlns:a16="http://schemas.microsoft.com/office/drawing/2014/main" id="{4350F4C3-D006-2F47-8197-796212ABE7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EEEA6B62-1F62-B94F-8879-342F27AD0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7049EB-55C2-7545-A4BA-643C510BE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B0087-E75E-F848-AAFB-14B1A42A5AC3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8C3DBDA9-58B5-824A-BE48-57CA66FC84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93E60B04-F312-EF4C-9A2F-A1C1AF36B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8A2FB3-BA63-0A47-AAFB-2BAC5A6A12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CA93A-E887-0D48-B4A2-070188F10986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26584ECF-546A-0646-8604-1ED3AB7DF2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D60F55A2-7DCA-E748-BC8B-94B1C232D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08F74D57-7D2B-5F4F-92E8-4B8FD0881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FDE27-DCBE-7C40-9B59-2B76642069FF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31392632-A3FD-9A44-9001-8A16D7E3B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F0AA7335-EF50-FC40-BCB4-B89C7974A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5</a:t>
            </a:r>
          </a:p>
        </p:txBody>
      </p:sp>
      <p:sp>
        <p:nvSpPr>
          <p:cNvPr id="203780" name="Rectangle 4">
            <a:extLst>
              <a:ext uri="{FF2B5EF4-FFF2-40B4-BE49-F238E27FC236}">
                <a16:creationId xmlns:a16="http://schemas.microsoft.com/office/drawing/2014/main" id="{F449D3BC-5988-4E48-A548-51251E0E0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1" name="Rectangle 5">
            <a:extLst>
              <a:ext uri="{FF2B5EF4-FFF2-40B4-BE49-F238E27FC236}">
                <a16:creationId xmlns:a16="http://schemas.microsoft.com/office/drawing/2014/main" id="{AD3758A3-302B-754C-A47A-AB478C25B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2" name="Rectangle 6">
            <a:extLst>
              <a:ext uri="{FF2B5EF4-FFF2-40B4-BE49-F238E27FC236}">
                <a16:creationId xmlns:a16="http://schemas.microsoft.com/office/drawing/2014/main" id="{4ECA5146-AD84-074F-8328-83175CA73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3" name="Rectangle 7">
            <a:extLst>
              <a:ext uri="{FF2B5EF4-FFF2-40B4-BE49-F238E27FC236}">
                <a16:creationId xmlns:a16="http://schemas.microsoft.com/office/drawing/2014/main" id="{FF709362-C836-0A4E-B1A5-097F49A9D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4</a:t>
            </a:r>
          </a:p>
        </p:txBody>
      </p:sp>
      <p:sp>
        <p:nvSpPr>
          <p:cNvPr id="203784" name="Rectangle 8">
            <a:extLst>
              <a:ext uri="{FF2B5EF4-FFF2-40B4-BE49-F238E27FC236}">
                <a16:creationId xmlns:a16="http://schemas.microsoft.com/office/drawing/2014/main" id="{14EAEAA0-C229-5440-BA32-04175E994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5" name="Rectangle 9">
            <a:extLst>
              <a:ext uri="{FF2B5EF4-FFF2-40B4-BE49-F238E27FC236}">
                <a16:creationId xmlns:a16="http://schemas.microsoft.com/office/drawing/2014/main" id="{A19807E4-CCDA-CD46-927B-6CAF9260A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6" name="Rectangle 10">
            <a:extLst>
              <a:ext uri="{FF2B5EF4-FFF2-40B4-BE49-F238E27FC236}">
                <a16:creationId xmlns:a16="http://schemas.microsoft.com/office/drawing/2014/main" id="{08E186E9-57E1-214F-BE25-3D2E21CAC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7" name="Rectangle 11">
            <a:extLst>
              <a:ext uri="{FF2B5EF4-FFF2-40B4-BE49-F238E27FC236}">
                <a16:creationId xmlns:a16="http://schemas.microsoft.com/office/drawing/2014/main" id="{21812D94-2B6C-A34E-BA4E-C85A303C5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03788" name="Rectangle 12">
            <a:extLst>
              <a:ext uri="{FF2B5EF4-FFF2-40B4-BE49-F238E27FC236}">
                <a16:creationId xmlns:a16="http://schemas.microsoft.com/office/drawing/2014/main" id="{4F4946A9-4F7E-E445-8138-632C3BD40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89" name="Rectangle 13">
            <a:extLst>
              <a:ext uri="{FF2B5EF4-FFF2-40B4-BE49-F238E27FC236}">
                <a16:creationId xmlns:a16="http://schemas.microsoft.com/office/drawing/2014/main" id="{56C8C72D-555C-634A-A096-F5573715C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3790" name="Rectangle 14">
            <a:extLst>
              <a:ext uri="{FF2B5EF4-FFF2-40B4-BE49-F238E27FC236}">
                <a16:creationId xmlns:a16="http://schemas.microsoft.com/office/drawing/2014/main" id="{805A13ED-36EB-6C49-B42F-7FD6CF25D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03791" name="Rectangle 15">
            <a:extLst>
              <a:ext uri="{FF2B5EF4-FFF2-40B4-BE49-F238E27FC236}">
                <a16:creationId xmlns:a16="http://schemas.microsoft.com/office/drawing/2014/main" id="{39581E78-0419-DF42-B56C-07C05FA398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71598AF7-3EFC-3E4B-BC26-D3CAA17577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787B1-48A1-AC4B-860B-4F7F52780386}" type="slidenum">
              <a:rPr lang="de-DE" altLang="de-DE"/>
              <a:pPr/>
              <a:t>29</a:t>
            </a:fld>
            <a:endParaRPr lang="de-DE" altLang="de-DE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3A6F3632-74B3-BF41-9A63-23CCC438A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56DA60B1-595F-5646-BFFF-66F7CB00C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7</a:t>
            </a:r>
          </a:p>
        </p:txBody>
      </p:sp>
      <p:sp>
        <p:nvSpPr>
          <p:cNvPr id="207876" name="Rectangle 4">
            <a:extLst>
              <a:ext uri="{FF2B5EF4-FFF2-40B4-BE49-F238E27FC236}">
                <a16:creationId xmlns:a16="http://schemas.microsoft.com/office/drawing/2014/main" id="{C099FEF4-7F2E-7044-8BAA-CEF9B834B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77" name="Rectangle 5">
            <a:extLst>
              <a:ext uri="{FF2B5EF4-FFF2-40B4-BE49-F238E27FC236}">
                <a16:creationId xmlns:a16="http://schemas.microsoft.com/office/drawing/2014/main" id="{19EE7550-3003-BF42-8820-79118A878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78" name="Rectangle 6">
            <a:extLst>
              <a:ext uri="{FF2B5EF4-FFF2-40B4-BE49-F238E27FC236}">
                <a16:creationId xmlns:a16="http://schemas.microsoft.com/office/drawing/2014/main" id="{26146883-C129-F84A-ABF4-F6B219B5E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79" name="Rectangle 7">
            <a:extLst>
              <a:ext uri="{FF2B5EF4-FFF2-40B4-BE49-F238E27FC236}">
                <a16:creationId xmlns:a16="http://schemas.microsoft.com/office/drawing/2014/main" id="{2394E351-C476-0F48-8313-F026B9075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6</a:t>
            </a:r>
          </a:p>
        </p:txBody>
      </p:sp>
      <p:sp>
        <p:nvSpPr>
          <p:cNvPr id="207880" name="Rectangle 8">
            <a:extLst>
              <a:ext uri="{FF2B5EF4-FFF2-40B4-BE49-F238E27FC236}">
                <a16:creationId xmlns:a16="http://schemas.microsoft.com/office/drawing/2014/main" id="{C9700D97-E553-4F41-BBF2-633B95994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81" name="Rectangle 9">
            <a:extLst>
              <a:ext uri="{FF2B5EF4-FFF2-40B4-BE49-F238E27FC236}">
                <a16:creationId xmlns:a16="http://schemas.microsoft.com/office/drawing/2014/main" id="{0ACD69CD-4E4B-0E42-98DF-3D810BB55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82" name="Rectangle 10">
            <a:extLst>
              <a:ext uri="{FF2B5EF4-FFF2-40B4-BE49-F238E27FC236}">
                <a16:creationId xmlns:a16="http://schemas.microsoft.com/office/drawing/2014/main" id="{61F4405C-ECC6-5D46-8657-82700269B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83" name="Rectangle 11">
            <a:extLst>
              <a:ext uri="{FF2B5EF4-FFF2-40B4-BE49-F238E27FC236}">
                <a16:creationId xmlns:a16="http://schemas.microsoft.com/office/drawing/2014/main" id="{877E4AB5-2276-8C47-AD3F-EC5B0E97D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07884" name="Rectangle 12">
            <a:extLst>
              <a:ext uri="{FF2B5EF4-FFF2-40B4-BE49-F238E27FC236}">
                <a16:creationId xmlns:a16="http://schemas.microsoft.com/office/drawing/2014/main" id="{E36B30FE-D5E6-9B42-8ADF-7E3960EA4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85" name="Rectangle 13">
            <a:extLst>
              <a:ext uri="{FF2B5EF4-FFF2-40B4-BE49-F238E27FC236}">
                <a16:creationId xmlns:a16="http://schemas.microsoft.com/office/drawing/2014/main" id="{FF2AB868-0235-D943-A317-91F63D67D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7886" name="Rectangle 14">
            <a:extLst>
              <a:ext uri="{FF2B5EF4-FFF2-40B4-BE49-F238E27FC236}">
                <a16:creationId xmlns:a16="http://schemas.microsoft.com/office/drawing/2014/main" id="{3A3AEB87-C435-8046-A7D3-EE5D63798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07887" name="Rectangle 15">
            <a:extLst>
              <a:ext uri="{FF2B5EF4-FFF2-40B4-BE49-F238E27FC236}">
                <a16:creationId xmlns:a16="http://schemas.microsoft.com/office/drawing/2014/main" id="{A7D9610B-72CC-C645-837E-5FF7ACA296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C2229FFC-437D-644A-97D3-4F7054843F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09F58-F009-144D-A381-3E155DA03977}" type="slidenum">
              <a:rPr lang="de-DE" altLang="de-DE"/>
              <a:pPr/>
              <a:t>30</a:t>
            </a:fld>
            <a:endParaRPr lang="de-DE" altLang="de-DE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A4D533C1-5CDA-034F-AEA8-D59649DD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5636693C-100E-6E4D-A1C5-C7DEC89A4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8</a:t>
            </a:r>
          </a:p>
        </p:txBody>
      </p:sp>
      <p:sp>
        <p:nvSpPr>
          <p:cNvPr id="209924" name="Rectangle 4">
            <a:extLst>
              <a:ext uri="{FF2B5EF4-FFF2-40B4-BE49-F238E27FC236}">
                <a16:creationId xmlns:a16="http://schemas.microsoft.com/office/drawing/2014/main" id="{D56AADD8-3667-E44B-A499-A3118C9FE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5" name="Rectangle 5">
            <a:extLst>
              <a:ext uri="{FF2B5EF4-FFF2-40B4-BE49-F238E27FC236}">
                <a16:creationId xmlns:a16="http://schemas.microsoft.com/office/drawing/2014/main" id="{01CBD492-B6E3-144C-90FA-A3B017894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6" name="Rectangle 6">
            <a:extLst>
              <a:ext uri="{FF2B5EF4-FFF2-40B4-BE49-F238E27FC236}">
                <a16:creationId xmlns:a16="http://schemas.microsoft.com/office/drawing/2014/main" id="{0EA1C62F-EC95-5343-8D82-DBAEB432E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7" name="Rectangle 7">
            <a:extLst>
              <a:ext uri="{FF2B5EF4-FFF2-40B4-BE49-F238E27FC236}">
                <a16:creationId xmlns:a16="http://schemas.microsoft.com/office/drawing/2014/main" id="{04123F3D-9C5E-F44B-B3C2-7E0934258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7</a:t>
            </a:r>
          </a:p>
        </p:txBody>
      </p:sp>
      <p:sp>
        <p:nvSpPr>
          <p:cNvPr id="209928" name="Rectangle 8">
            <a:extLst>
              <a:ext uri="{FF2B5EF4-FFF2-40B4-BE49-F238E27FC236}">
                <a16:creationId xmlns:a16="http://schemas.microsoft.com/office/drawing/2014/main" id="{C3AE6F00-0BFC-9344-BC72-CD8222D83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9" name="Rectangle 9">
            <a:extLst>
              <a:ext uri="{FF2B5EF4-FFF2-40B4-BE49-F238E27FC236}">
                <a16:creationId xmlns:a16="http://schemas.microsoft.com/office/drawing/2014/main" id="{2453661E-3242-864C-90B4-2F5B1E031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0" name="Rectangle 10">
            <a:extLst>
              <a:ext uri="{FF2B5EF4-FFF2-40B4-BE49-F238E27FC236}">
                <a16:creationId xmlns:a16="http://schemas.microsoft.com/office/drawing/2014/main" id="{79A02EA4-A0F3-434E-9E20-2F2C895F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1" name="Rectangle 11">
            <a:extLst>
              <a:ext uri="{FF2B5EF4-FFF2-40B4-BE49-F238E27FC236}">
                <a16:creationId xmlns:a16="http://schemas.microsoft.com/office/drawing/2014/main" id="{E95F8498-9488-3948-8F4E-0F4AEFF30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09932" name="Rectangle 12">
            <a:extLst>
              <a:ext uri="{FF2B5EF4-FFF2-40B4-BE49-F238E27FC236}">
                <a16:creationId xmlns:a16="http://schemas.microsoft.com/office/drawing/2014/main" id="{B5F304F5-59DA-5C43-AF54-FDD43359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3" name="Rectangle 13">
            <a:extLst>
              <a:ext uri="{FF2B5EF4-FFF2-40B4-BE49-F238E27FC236}">
                <a16:creationId xmlns:a16="http://schemas.microsoft.com/office/drawing/2014/main" id="{406D399A-2182-E644-B953-BFD6DA3FF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4" name="Rectangle 14">
            <a:extLst>
              <a:ext uri="{FF2B5EF4-FFF2-40B4-BE49-F238E27FC236}">
                <a16:creationId xmlns:a16="http://schemas.microsoft.com/office/drawing/2014/main" id="{A62DE220-7F93-D142-98B3-5AB950324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09935" name="Rectangle 15">
            <a:extLst>
              <a:ext uri="{FF2B5EF4-FFF2-40B4-BE49-F238E27FC236}">
                <a16:creationId xmlns:a16="http://schemas.microsoft.com/office/drawing/2014/main" id="{43C8D399-F104-1046-8767-2F28E21253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A79C5718-FBD9-BE46-8B54-9C39E8776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AD4AF-D67A-0E4E-AB0F-4252F67E1553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706374C4-FDF1-6143-836A-A5F2A69FB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D1419090-C2F5-8F4C-92D8-EC4387AF0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6</a:t>
            </a:r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61D5B191-9640-6E47-B57C-309863027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29" name="Rectangle 5">
            <a:extLst>
              <a:ext uri="{FF2B5EF4-FFF2-40B4-BE49-F238E27FC236}">
                <a16:creationId xmlns:a16="http://schemas.microsoft.com/office/drawing/2014/main" id="{562E04B7-632D-0B43-BE85-CE9B216B2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0" name="Rectangle 6">
            <a:extLst>
              <a:ext uri="{FF2B5EF4-FFF2-40B4-BE49-F238E27FC236}">
                <a16:creationId xmlns:a16="http://schemas.microsoft.com/office/drawing/2014/main" id="{634C292C-EDE4-F64F-A88A-C4FE8F667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1" name="Rectangle 7">
            <a:extLst>
              <a:ext uri="{FF2B5EF4-FFF2-40B4-BE49-F238E27FC236}">
                <a16:creationId xmlns:a16="http://schemas.microsoft.com/office/drawing/2014/main" id="{2CF92FEE-A72A-FA4D-9921-47371DA97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5</a:t>
            </a:r>
          </a:p>
        </p:txBody>
      </p:sp>
      <p:sp>
        <p:nvSpPr>
          <p:cNvPr id="205832" name="Rectangle 8">
            <a:extLst>
              <a:ext uri="{FF2B5EF4-FFF2-40B4-BE49-F238E27FC236}">
                <a16:creationId xmlns:a16="http://schemas.microsoft.com/office/drawing/2014/main" id="{825F2C48-1338-C343-A569-6D1D2BA11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3" name="Rectangle 9">
            <a:extLst>
              <a:ext uri="{FF2B5EF4-FFF2-40B4-BE49-F238E27FC236}">
                <a16:creationId xmlns:a16="http://schemas.microsoft.com/office/drawing/2014/main" id="{6696D413-E95B-C447-AB61-C11CABAA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4" name="Rectangle 10">
            <a:extLst>
              <a:ext uri="{FF2B5EF4-FFF2-40B4-BE49-F238E27FC236}">
                <a16:creationId xmlns:a16="http://schemas.microsoft.com/office/drawing/2014/main" id="{65BB6A53-B8F3-FD44-A046-04591639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5" name="Rectangle 11">
            <a:extLst>
              <a:ext uri="{FF2B5EF4-FFF2-40B4-BE49-F238E27FC236}">
                <a16:creationId xmlns:a16="http://schemas.microsoft.com/office/drawing/2014/main" id="{FBF39163-2142-7946-BDE5-0C23F0F97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05836" name="Rectangle 12">
            <a:extLst>
              <a:ext uri="{FF2B5EF4-FFF2-40B4-BE49-F238E27FC236}">
                <a16:creationId xmlns:a16="http://schemas.microsoft.com/office/drawing/2014/main" id="{5F10E223-01F2-4147-B220-258E28774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7" name="Rectangle 13">
            <a:extLst>
              <a:ext uri="{FF2B5EF4-FFF2-40B4-BE49-F238E27FC236}">
                <a16:creationId xmlns:a16="http://schemas.microsoft.com/office/drawing/2014/main" id="{043C8C6E-C3CA-944B-A9BB-5893FC2DB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38" name="Rectangle 14">
            <a:extLst>
              <a:ext uri="{FF2B5EF4-FFF2-40B4-BE49-F238E27FC236}">
                <a16:creationId xmlns:a16="http://schemas.microsoft.com/office/drawing/2014/main" id="{20353E89-5887-3B4B-8CCC-D827E3EE1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05839" name="Rectangle 15">
            <a:extLst>
              <a:ext uri="{FF2B5EF4-FFF2-40B4-BE49-F238E27FC236}">
                <a16:creationId xmlns:a16="http://schemas.microsoft.com/office/drawing/2014/main" id="{9096237F-216E-524D-9837-BAEDFC3FE2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861E1A-52E8-BC46-A687-A9813428A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D3320-9E17-FD46-9804-3E223F17ED8D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F8A628F6-AA37-7947-B94C-399367A41F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6C7C92AB-FB19-094B-A857-84EA2FFB4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71A54B-055C-EB41-82EE-466C53C9D8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19C98-3562-DC41-A2AD-DB1B50F1F756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388CDF9C-D658-3042-9033-526985ECF0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072D0C23-5C61-064B-8A07-C47830FD8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729446C5-BB05-0A49-A1F4-D80C2B2EE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1F5C00-49F0-D346-9DD4-99DB59C37CE8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99682" name="Rectangle 1026">
            <a:extLst>
              <a:ext uri="{FF2B5EF4-FFF2-40B4-BE49-F238E27FC236}">
                <a16:creationId xmlns:a16="http://schemas.microsoft.com/office/drawing/2014/main" id="{6AC21F91-DDC8-ED43-93E3-37F01954A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83" name="Rectangle 1027">
            <a:extLst>
              <a:ext uri="{FF2B5EF4-FFF2-40B4-BE49-F238E27FC236}">
                <a16:creationId xmlns:a16="http://schemas.microsoft.com/office/drawing/2014/main" id="{49C0B4D2-E67E-1C4D-93E7-FE30E85EF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3</a:t>
            </a:r>
          </a:p>
        </p:txBody>
      </p:sp>
      <p:sp>
        <p:nvSpPr>
          <p:cNvPr id="199684" name="Rectangle 1028">
            <a:extLst>
              <a:ext uri="{FF2B5EF4-FFF2-40B4-BE49-F238E27FC236}">
                <a16:creationId xmlns:a16="http://schemas.microsoft.com/office/drawing/2014/main" id="{DAD22922-89DA-7046-AFBF-2D74E5A0A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85" name="Rectangle 1029">
            <a:extLst>
              <a:ext uri="{FF2B5EF4-FFF2-40B4-BE49-F238E27FC236}">
                <a16:creationId xmlns:a16="http://schemas.microsoft.com/office/drawing/2014/main" id="{6C3FFF0E-C32C-7B4F-9596-369C1517E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86" name="Rectangle 1030">
            <a:extLst>
              <a:ext uri="{FF2B5EF4-FFF2-40B4-BE49-F238E27FC236}">
                <a16:creationId xmlns:a16="http://schemas.microsoft.com/office/drawing/2014/main" id="{9448255A-3BCC-4843-ADFB-11FACCCDF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87" name="Rectangle 1031">
            <a:extLst>
              <a:ext uri="{FF2B5EF4-FFF2-40B4-BE49-F238E27FC236}">
                <a16:creationId xmlns:a16="http://schemas.microsoft.com/office/drawing/2014/main" id="{88ED1F2D-8FC4-094C-8B64-574D9BDA1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199688" name="Rectangle 1032">
            <a:extLst>
              <a:ext uri="{FF2B5EF4-FFF2-40B4-BE49-F238E27FC236}">
                <a16:creationId xmlns:a16="http://schemas.microsoft.com/office/drawing/2014/main" id="{3E777C07-09F9-2648-99FA-D46824660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89" name="Rectangle 1033">
            <a:extLst>
              <a:ext uri="{FF2B5EF4-FFF2-40B4-BE49-F238E27FC236}">
                <a16:creationId xmlns:a16="http://schemas.microsoft.com/office/drawing/2014/main" id="{CDA5C8A4-97A2-9D43-8B97-771AFBBC9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90" name="Rectangle 1034">
            <a:extLst>
              <a:ext uri="{FF2B5EF4-FFF2-40B4-BE49-F238E27FC236}">
                <a16:creationId xmlns:a16="http://schemas.microsoft.com/office/drawing/2014/main" id="{DF6ED7E5-9986-DF48-B550-7544350D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91" name="Rectangle 1035">
            <a:extLst>
              <a:ext uri="{FF2B5EF4-FFF2-40B4-BE49-F238E27FC236}">
                <a16:creationId xmlns:a16="http://schemas.microsoft.com/office/drawing/2014/main" id="{F39D53DA-46F6-1941-BD0A-AAF097543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199692" name="Rectangle 1036">
            <a:extLst>
              <a:ext uri="{FF2B5EF4-FFF2-40B4-BE49-F238E27FC236}">
                <a16:creationId xmlns:a16="http://schemas.microsoft.com/office/drawing/2014/main" id="{49C11EA3-6FC6-EF4E-901C-D23BCB9A9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93" name="Rectangle 1037">
            <a:extLst>
              <a:ext uri="{FF2B5EF4-FFF2-40B4-BE49-F238E27FC236}">
                <a16:creationId xmlns:a16="http://schemas.microsoft.com/office/drawing/2014/main" id="{2EEA6600-D665-104F-A3E5-1ECEE86FC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9694" name="Rectangle 1038">
            <a:extLst>
              <a:ext uri="{FF2B5EF4-FFF2-40B4-BE49-F238E27FC236}">
                <a16:creationId xmlns:a16="http://schemas.microsoft.com/office/drawing/2014/main" id="{C1B535A4-A52D-2846-A9A0-FD2C78625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199695" name="Rectangle 1039">
            <a:extLst>
              <a:ext uri="{FF2B5EF4-FFF2-40B4-BE49-F238E27FC236}">
                <a16:creationId xmlns:a16="http://schemas.microsoft.com/office/drawing/2014/main" id="{8C45A0C7-CE23-8E48-BDD7-BBF9E68C6C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ABF954-F11B-AC4A-B74C-3378D6B33D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84F3F-5B81-D646-A3ED-8D68F715DD04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0A802E77-B3F6-254C-A17B-F518D32E88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27C0811E-4E4D-9446-823C-D43940DD8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0938B0E7-1C47-2443-A1F1-D9A0D6BC4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FF0E4-A96A-6E45-B3C7-FEABBF2CF662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7E2619F8-E077-7142-BA83-930CF7996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17D5B2DD-7211-BE4F-96F3-A38D32A2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10</a:t>
            </a:r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id="{1F855F1B-5852-6D46-9A60-AFD48F484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69" name="Rectangle 5">
            <a:extLst>
              <a:ext uri="{FF2B5EF4-FFF2-40B4-BE49-F238E27FC236}">
                <a16:creationId xmlns:a16="http://schemas.microsoft.com/office/drawing/2014/main" id="{6FB2EF83-5441-2140-BDD8-E03BC6563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0" name="Rectangle 6">
            <a:extLst>
              <a:ext uri="{FF2B5EF4-FFF2-40B4-BE49-F238E27FC236}">
                <a16:creationId xmlns:a16="http://schemas.microsoft.com/office/drawing/2014/main" id="{BA9648B1-ED21-3F47-80FF-D16F36976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1" name="Rectangle 7">
            <a:extLst>
              <a:ext uri="{FF2B5EF4-FFF2-40B4-BE49-F238E27FC236}">
                <a16:creationId xmlns:a16="http://schemas.microsoft.com/office/drawing/2014/main" id="{8DF8EB79-96D9-1A4A-A6EC-D94B17637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9</a:t>
            </a:r>
          </a:p>
        </p:txBody>
      </p:sp>
      <p:sp>
        <p:nvSpPr>
          <p:cNvPr id="216072" name="Rectangle 8">
            <a:extLst>
              <a:ext uri="{FF2B5EF4-FFF2-40B4-BE49-F238E27FC236}">
                <a16:creationId xmlns:a16="http://schemas.microsoft.com/office/drawing/2014/main" id="{30B32E48-3128-854A-B714-DDB9F9FF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3" name="Rectangle 9">
            <a:extLst>
              <a:ext uri="{FF2B5EF4-FFF2-40B4-BE49-F238E27FC236}">
                <a16:creationId xmlns:a16="http://schemas.microsoft.com/office/drawing/2014/main" id="{84097F2A-7AA6-A845-BC60-CADA80A7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4" name="Rectangle 10">
            <a:extLst>
              <a:ext uri="{FF2B5EF4-FFF2-40B4-BE49-F238E27FC236}">
                <a16:creationId xmlns:a16="http://schemas.microsoft.com/office/drawing/2014/main" id="{F5C1FC08-234A-934D-8A2A-F27AD1EA9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5" name="Rectangle 11">
            <a:extLst>
              <a:ext uri="{FF2B5EF4-FFF2-40B4-BE49-F238E27FC236}">
                <a16:creationId xmlns:a16="http://schemas.microsoft.com/office/drawing/2014/main" id="{326FA0A2-12A8-9340-999A-0F1DBD24C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16076" name="Rectangle 12">
            <a:extLst>
              <a:ext uri="{FF2B5EF4-FFF2-40B4-BE49-F238E27FC236}">
                <a16:creationId xmlns:a16="http://schemas.microsoft.com/office/drawing/2014/main" id="{A340122D-A15A-AE4A-B142-AF6C3132D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7" name="Rectangle 13">
            <a:extLst>
              <a:ext uri="{FF2B5EF4-FFF2-40B4-BE49-F238E27FC236}">
                <a16:creationId xmlns:a16="http://schemas.microsoft.com/office/drawing/2014/main" id="{2F719192-D528-5A4A-8E2C-E08D129BF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078" name="Rectangle 14">
            <a:extLst>
              <a:ext uri="{FF2B5EF4-FFF2-40B4-BE49-F238E27FC236}">
                <a16:creationId xmlns:a16="http://schemas.microsoft.com/office/drawing/2014/main" id="{392583E1-6342-274F-9FC1-86A75D7C2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16079" name="Rectangle 15">
            <a:extLst>
              <a:ext uri="{FF2B5EF4-FFF2-40B4-BE49-F238E27FC236}">
                <a16:creationId xmlns:a16="http://schemas.microsoft.com/office/drawing/2014/main" id="{197D9BFA-D6A8-E94A-BF87-AEFD2F5099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223042E8-8497-DD4D-A367-63CBD911C2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46C0B-627F-4D46-80A1-42DC92BB212B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BEB98A27-E1A7-E041-9029-51CB01BEE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A1D2B498-47F6-644B-A266-FA465D3D7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222212" name="Rectangle 4">
            <a:extLst>
              <a:ext uri="{FF2B5EF4-FFF2-40B4-BE49-F238E27FC236}">
                <a16:creationId xmlns:a16="http://schemas.microsoft.com/office/drawing/2014/main" id="{C25BB909-D3ED-C443-BE0B-F877F4B35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1488"/>
            <a:ext cx="2886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3" name="Rectangle 5">
            <a:extLst>
              <a:ext uri="{FF2B5EF4-FFF2-40B4-BE49-F238E27FC236}">
                <a16:creationId xmlns:a16="http://schemas.microsoft.com/office/drawing/2014/main" id="{46CF0BF3-12D5-0B44-8BE1-40E3B16C9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88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4" name="Rectangle 6">
            <a:extLst>
              <a:ext uri="{FF2B5EF4-FFF2-40B4-BE49-F238E27FC236}">
                <a16:creationId xmlns:a16="http://schemas.microsoft.com/office/drawing/2014/main" id="{0744290E-0383-314E-82A1-A6B1A2CF0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5" name="Rectangle 7">
            <a:extLst>
              <a:ext uri="{FF2B5EF4-FFF2-40B4-BE49-F238E27FC236}">
                <a16:creationId xmlns:a16="http://schemas.microsoft.com/office/drawing/2014/main" id="{EA4C46A3-8918-3F43-874D-EDE2BA920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12</a:t>
            </a:r>
          </a:p>
        </p:txBody>
      </p:sp>
      <p:sp>
        <p:nvSpPr>
          <p:cNvPr id="222216" name="Rectangle 8">
            <a:extLst>
              <a:ext uri="{FF2B5EF4-FFF2-40B4-BE49-F238E27FC236}">
                <a16:creationId xmlns:a16="http://schemas.microsoft.com/office/drawing/2014/main" id="{245D5BD1-CDC4-C743-B9B8-1442A7858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99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7" name="Rectangle 9">
            <a:extLst>
              <a:ext uri="{FF2B5EF4-FFF2-40B4-BE49-F238E27FC236}">
                <a16:creationId xmlns:a16="http://schemas.microsoft.com/office/drawing/2014/main" id="{0B2149DA-4F7B-8E4E-A810-0D73E44D5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8" name="Rectangle 10">
            <a:extLst>
              <a:ext uri="{FF2B5EF4-FFF2-40B4-BE49-F238E27FC236}">
                <a16:creationId xmlns:a16="http://schemas.microsoft.com/office/drawing/2014/main" id="{50A94603-BBB1-7148-83E5-C2AB9B2C3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19" name="Rectangle 11">
            <a:extLst>
              <a:ext uri="{FF2B5EF4-FFF2-40B4-BE49-F238E27FC236}">
                <a16:creationId xmlns:a16="http://schemas.microsoft.com/office/drawing/2014/main" id="{18AACD3F-73CC-CD41-AE74-213A9E9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2220" name="Rectangle 12">
            <a:extLst>
              <a:ext uri="{FF2B5EF4-FFF2-40B4-BE49-F238E27FC236}">
                <a16:creationId xmlns:a16="http://schemas.microsoft.com/office/drawing/2014/main" id="{9592AF23-79A4-B645-9D32-088ECC255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58313"/>
            <a:ext cx="288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21" name="Rectangle 13">
            <a:extLst>
              <a:ext uri="{FF2B5EF4-FFF2-40B4-BE49-F238E27FC236}">
                <a16:creationId xmlns:a16="http://schemas.microsoft.com/office/drawing/2014/main" id="{BBEBF52C-D9AA-A849-ABD1-F20E7B4CD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8860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2222" name="Rectangle 14">
            <a:extLst>
              <a:ext uri="{FF2B5EF4-FFF2-40B4-BE49-F238E27FC236}">
                <a16:creationId xmlns:a16="http://schemas.microsoft.com/office/drawing/2014/main" id="{84007246-53F0-E946-9FFD-E0ABEAD0A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2013"/>
            <a:ext cx="4884738" cy="3871912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22223" name="Rectangle 15">
            <a:extLst>
              <a:ext uri="{FF2B5EF4-FFF2-40B4-BE49-F238E27FC236}">
                <a16:creationId xmlns:a16="http://schemas.microsoft.com/office/drawing/2014/main" id="{9F78047B-ABB8-514B-8CDB-110E471567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897438" cy="36734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3CA46-E5A4-1C43-9FE6-3D8D7EE28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F094ED-4D99-BB4C-950C-F2D812893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CE2107-D84A-D343-A027-F11BB88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1A79FF-97A4-6E46-8CE1-ABC33A0FFB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267E24-7D14-BE46-ACEF-C8689566654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87004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E7F0C-F120-A94A-934E-561C83AF0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D8BEDB-734F-7744-9F6A-E534E6ABA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D9D54E-3D91-EA4F-AC5F-D0089463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69C20A-A428-0746-A2E6-DB09DC3417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DB1FFF-5A3C-F24D-A374-FD2F82E4604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4052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38D32D5-1BB5-7347-BD1D-B1F0C4859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3D052D-8B8B-3F46-A2C7-D1FFFCA32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A846ED-8747-AC49-A08C-C2A06CBF6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46A146-6DCF-3947-B3E1-E01EAECF1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0BAA85-FA1F-704F-A923-76EA26E6F97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9839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526D53-C1B9-4045-814C-38DCB49C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79B5DD-2491-604D-A836-2C37AA8C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A90BA-910C-B64F-A5B4-1B903CA8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57F305-B80B-6945-AD61-5959592FC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AD47A9-C664-AE46-8161-B3EB09888F4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40817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A53E33-C213-E84A-996D-82C460E8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6A8522-66C1-7449-B5DD-7176FB30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5AF6BE-7435-F840-A652-0198A82EE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F61868-E000-1242-BDDF-FD23226970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393D6-8FE8-2847-9BA8-4D8F1CF38E2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431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981AD-23A5-EB4A-A5B9-5A433286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D5F0A3-8B22-8140-B9B1-7254C2B3C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FEDD8D-5A6A-5343-97BD-1E30F6182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4FA8F4-A90A-FA4B-8CB2-9B2A2BD2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EEA420-40E5-CC41-A75C-65B766C94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18242F-6C2F-4549-AA97-4C2DE49DBA8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87541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F6AC-4D4D-624B-8216-D295826A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67620F-C0DD-4242-B191-BCCB96767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392494-2708-BD4A-80F9-042BA6395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D4E9D8-8DB1-144B-B915-9E610B9A8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83F84A-F397-C44B-8C36-1CAFBF6FB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B0C438-4974-264D-8CE3-2CDBFA29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0B6B027-E2A1-B14C-908C-E334E2342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45BB5A-BBB9-CE4A-A2EC-9E2B1B2F637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27048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1FFAC-14DD-3146-B9D5-4CD974D04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D067F4-FEFA-CD48-9F70-07700F87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7CCE64-1EFE-E948-9C08-9A62EA4CFF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2D3601-874C-EB47-AAFF-E425BDA9EB9B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0046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21DAF49-43BF-B04E-A7BE-33829CFF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CF24DFD-FEDF-5948-BCE4-8F4942CDE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F3470D-2255-9241-A7AE-5803317110E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7317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8F7089-0146-EE4D-8432-F571DFDB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D7B943-F863-374C-87F5-B7BFEBB43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4D072D-3586-414A-A1ED-BFE3E3F23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01EEC4-0831-3F4D-884E-AF953DDD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2CB35C-2170-1047-B340-72DA461CD3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FAAF81-9EED-AA47-B3AF-5BF7E30DAD4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710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9833F-F41E-1149-9420-1FAC3BB1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D37EB8A-033D-3246-9C41-F6648E272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A5ADD4-A6F7-8A4E-9E52-D996E6B05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08661B-B617-C34A-BD5E-569A6ECD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1521BA-1A7C-AF42-8BC2-3610BF9B9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22E00B-83A8-9F4F-9E36-EE00F1C0270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3224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B8D6475-3435-E448-81C5-2AF00DD90B4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244216F-460F-7840-9CC6-C7730FC5A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502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E6391A-4C32-8445-8E6D-C232655CF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9CBA3F-8E73-CB43-A7E4-AFBFE14DF2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de-DE"/>
              <a:t>TU Dresden 27.2.2002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CCEC960-E571-3747-86D6-635775041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51F5DA-EF90-3045-9B7A-22E7FCDD06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7FF94E-4C6F-4D4E-A30D-FD9B5F8A3D7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293BD44B-9560-574F-8100-CA71E3B7B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</a:rPr>
              <a:t>www.che.de</a:t>
            </a:r>
            <a:endParaRPr lang="de-DE" altLang="de-DE" sz="1400"/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E243864E-6F7C-5347-A5D0-7A6DE0BFF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>
            <a:extLst>
              <a:ext uri="{FF2B5EF4-FFF2-40B4-BE49-F238E27FC236}">
                <a16:creationId xmlns:a16="http://schemas.microsoft.com/office/drawing/2014/main" id="{71D00AF6-1031-E846-B5D3-C5FF8C9AD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24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stern.de/hochschulranking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5" name="Rectangle 5">
            <a:extLst>
              <a:ext uri="{FF2B5EF4-FFF2-40B4-BE49-F238E27FC236}">
                <a16:creationId xmlns:a16="http://schemas.microsoft.com/office/drawing/2014/main" id="{D7A878CD-C22A-AE41-A4E9-DBCC3E82A68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 algn="ctr">
              <a:buFont typeface="Webdings" pitchFamily="2" charset="2"/>
              <a:buNone/>
            </a:pPr>
            <a:r>
              <a:rPr lang="de-DE" altLang="de-DE"/>
              <a:t>Prof. Dr. Detlef Müller-Böling</a:t>
            </a:r>
          </a:p>
        </p:txBody>
      </p:sp>
      <p:sp>
        <p:nvSpPr>
          <p:cNvPr id="189446" name="Rectangle 6">
            <a:extLst>
              <a:ext uri="{FF2B5EF4-FFF2-40B4-BE49-F238E27FC236}">
                <a16:creationId xmlns:a16="http://schemas.microsoft.com/office/drawing/2014/main" id="{108901AF-723A-6C4C-ADE6-B8FAEAC1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5030788"/>
            <a:ext cx="49799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de-DE" altLang="de-DE"/>
              <a:t> Centrum für Hochschulentwicklung</a:t>
            </a:r>
          </a:p>
        </p:txBody>
      </p:sp>
      <p:pic>
        <p:nvPicPr>
          <p:cNvPr id="189449" name="Picture 9">
            <a:extLst>
              <a:ext uri="{FF2B5EF4-FFF2-40B4-BE49-F238E27FC236}">
                <a16:creationId xmlns:a16="http://schemas.microsoft.com/office/drawing/2014/main" id="{B9A33777-01B4-604F-95FA-187023E73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762000"/>
            <a:ext cx="6019800" cy="294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umsplatzhalter 2">
            <a:extLst>
              <a:ext uri="{FF2B5EF4-FFF2-40B4-BE49-F238E27FC236}">
                <a16:creationId xmlns:a16="http://schemas.microsoft.com/office/drawing/2014/main" id="{9F660B04-E523-F643-9B7D-3664F951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95C281BA-3B71-FB4B-BADE-FFBBB50FA3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76F39-7FC2-514F-A536-A8C55B3061C5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221194" name="Rectangle 10">
            <a:extLst>
              <a:ext uri="{FF2B5EF4-FFF2-40B4-BE49-F238E27FC236}">
                <a16:creationId xmlns:a16="http://schemas.microsoft.com/office/drawing/2014/main" id="{7FAC1D02-2C4B-AE46-A316-1FDB8DC1D84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4953000"/>
            <a:ext cx="1511300" cy="15113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</a:rPr>
              <a:t>Berufsbezug,</a:t>
            </a:r>
          </a:p>
          <a:p>
            <a:pPr algn="ctr"/>
            <a:r>
              <a:rPr lang="de-DE" altLang="de-DE" sz="1400" b="1">
                <a:solidFill>
                  <a:schemeClr val="bg2"/>
                </a:solidFill>
              </a:rPr>
              <a:t>Arbeitsmarkt</a:t>
            </a:r>
          </a:p>
        </p:txBody>
      </p:sp>
      <p:sp>
        <p:nvSpPr>
          <p:cNvPr id="221195" name="Text Box 11">
            <a:extLst>
              <a:ext uri="{FF2B5EF4-FFF2-40B4-BE49-F238E27FC236}">
                <a16:creationId xmlns:a16="http://schemas.microsoft.com/office/drawing/2014/main" id="{B8688C99-5403-5449-8D75-48E76EE0A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 b="1"/>
              <a:t>Entscheidungsmodell</a:t>
            </a:r>
            <a:endParaRPr lang="de-DE" altLang="de-DE"/>
          </a:p>
        </p:txBody>
      </p:sp>
      <p:sp>
        <p:nvSpPr>
          <p:cNvPr id="221196" name="Rectangle 12">
            <a:extLst>
              <a:ext uri="{FF2B5EF4-FFF2-40B4-BE49-F238E27FC236}">
                <a16:creationId xmlns:a16="http://schemas.microsoft.com/office/drawing/2014/main" id="{552E8433-5CB5-1147-891F-0430CCE1027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1905000"/>
            <a:ext cx="1511300" cy="15113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Studienort</a:t>
            </a:r>
          </a:p>
          <a:p>
            <a:pPr algn="ctr"/>
            <a:r>
              <a:rPr lang="de-DE" altLang="de-DE" sz="1400" b="1"/>
              <a:t>und Hochschule</a:t>
            </a: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21197" name="Rectangle 13">
            <a:extLst>
              <a:ext uri="{FF2B5EF4-FFF2-40B4-BE49-F238E27FC236}">
                <a16:creationId xmlns:a16="http://schemas.microsoft.com/office/drawing/2014/main" id="{7ABEFE22-D9B1-7348-9910-EDE45399DDD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0000" y="1905000"/>
            <a:ext cx="1511300" cy="15113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Studierende</a:t>
            </a:r>
          </a:p>
        </p:txBody>
      </p:sp>
      <p:sp>
        <p:nvSpPr>
          <p:cNvPr id="221198" name="Rectangle 14">
            <a:extLst>
              <a:ext uri="{FF2B5EF4-FFF2-40B4-BE49-F238E27FC236}">
                <a16:creationId xmlns:a16="http://schemas.microsoft.com/office/drawing/2014/main" id="{7E7D1BB2-876C-414D-9513-603D83B61F9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1905000"/>
            <a:ext cx="1511300" cy="15113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Studien-</a:t>
            </a:r>
          </a:p>
          <a:p>
            <a:pPr algn="ctr"/>
            <a:r>
              <a:rPr lang="de-DE" altLang="de-DE" sz="1400" b="1"/>
              <a:t>ergebnis</a:t>
            </a: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21199" name="Rectangle 15">
            <a:extLst>
              <a:ext uri="{FF2B5EF4-FFF2-40B4-BE49-F238E27FC236}">
                <a16:creationId xmlns:a16="http://schemas.microsoft.com/office/drawing/2014/main" id="{0FA32287-F804-BB4D-B8BD-6274A660326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3429000"/>
            <a:ext cx="1511300" cy="15113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Studium</a:t>
            </a:r>
          </a:p>
          <a:p>
            <a:pPr algn="ctr"/>
            <a:r>
              <a:rPr lang="de-DE" altLang="de-DE" sz="1400" b="1"/>
              <a:t>und Lehre</a:t>
            </a:r>
          </a:p>
        </p:txBody>
      </p:sp>
      <p:sp>
        <p:nvSpPr>
          <p:cNvPr id="221200" name="Rectangle 16">
            <a:extLst>
              <a:ext uri="{FF2B5EF4-FFF2-40B4-BE49-F238E27FC236}">
                <a16:creationId xmlns:a16="http://schemas.microsoft.com/office/drawing/2014/main" id="{A96BD73E-A4F8-5C45-AD2C-F4A2A977204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3429000"/>
            <a:ext cx="1511300" cy="15113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Ausstattung</a:t>
            </a:r>
          </a:p>
        </p:txBody>
      </p:sp>
      <p:sp>
        <p:nvSpPr>
          <p:cNvPr id="221201" name="Rectangle 17">
            <a:extLst>
              <a:ext uri="{FF2B5EF4-FFF2-40B4-BE49-F238E27FC236}">
                <a16:creationId xmlns:a16="http://schemas.microsoft.com/office/drawing/2014/main" id="{21C440B9-5C5E-1F4C-9CFD-381B3FF3DAB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49530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</a:rPr>
              <a:t>Forschung</a:t>
            </a:r>
          </a:p>
        </p:txBody>
      </p:sp>
      <p:sp>
        <p:nvSpPr>
          <p:cNvPr id="221202" name="Rectangle 18">
            <a:extLst>
              <a:ext uri="{FF2B5EF4-FFF2-40B4-BE49-F238E27FC236}">
                <a16:creationId xmlns:a16="http://schemas.microsoft.com/office/drawing/2014/main" id="{B8D8F66C-45B1-E542-92FE-06D814DC70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4953000"/>
            <a:ext cx="1511300" cy="1511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Gesamturteile</a:t>
            </a:r>
          </a:p>
          <a:p>
            <a:pPr algn="ctr"/>
            <a:r>
              <a:rPr lang="de-DE" altLang="de-DE" sz="1400" b="1"/>
              <a:t>(Studierende,</a:t>
            </a:r>
          </a:p>
          <a:p>
            <a:pPr algn="ctr"/>
            <a:r>
              <a:rPr lang="de-DE" altLang="de-DE" sz="1400" b="1"/>
              <a:t>Professoren)</a:t>
            </a:r>
          </a:p>
        </p:txBody>
      </p:sp>
      <p:sp>
        <p:nvSpPr>
          <p:cNvPr id="221203" name="Rectangle 19">
            <a:extLst>
              <a:ext uri="{FF2B5EF4-FFF2-40B4-BE49-F238E27FC236}">
                <a16:creationId xmlns:a16="http://schemas.microsoft.com/office/drawing/2014/main" id="{9901A7DA-ED62-5E47-80B2-FCDCEE2E6CD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3429000"/>
            <a:ext cx="1511300" cy="151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/>
              <a:t>Internationale</a:t>
            </a:r>
          </a:p>
          <a:p>
            <a:pPr algn="ctr"/>
            <a:r>
              <a:rPr lang="de-DE" altLang="de-DE" sz="1400" b="1"/>
              <a:t>Ausrichtung</a:t>
            </a: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21204" name="Rectangle 20">
            <a:extLst>
              <a:ext uri="{FF2B5EF4-FFF2-40B4-BE49-F238E27FC236}">
                <a16:creationId xmlns:a16="http://schemas.microsoft.com/office/drawing/2014/main" id="{B200B574-F199-8245-8095-3D866AC06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105400" cy="990600"/>
          </a:xfrm>
        </p:spPr>
        <p:txBody>
          <a:bodyPr/>
          <a:lstStyle/>
          <a:p>
            <a:r>
              <a:rPr lang="de-DE" altLang="de-DE"/>
              <a:t>Entscheidungsbereiche</a:t>
            </a:r>
          </a:p>
        </p:txBody>
      </p:sp>
      <p:sp>
        <p:nvSpPr>
          <p:cNvPr id="221205" name="Rectangle 21">
            <a:extLst>
              <a:ext uri="{FF2B5EF4-FFF2-40B4-BE49-F238E27FC236}">
                <a16:creationId xmlns:a16="http://schemas.microsoft.com/office/drawing/2014/main" id="{584E80CD-F49D-9244-AE87-400A4656FF5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2895600"/>
            <a:ext cx="6118225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</a:rPr>
              <a:t>Fakten</a:t>
            </a:r>
            <a:endParaRPr lang="de-DE" altLang="de-DE" sz="3200"/>
          </a:p>
        </p:txBody>
      </p:sp>
      <p:sp>
        <p:nvSpPr>
          <p:cNvPr id="221206" name="Rectangle 22">
            <a:extLst>
              <a:ext uri="{FF2B5EF4-FFF2-40B4-BE49-F238E27FC236}">
                <a16:creationId xmlns:a16="http://schemas.microsoft.com/office/drawing/2014/main" id="{C2360FE6-433B-4F4F-9F16-C1AE3A84AC5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4648200"/>
            <a:ext cx="6118225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</a:rPr>
              <a:t>Urteile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05" grpId="0" animBg="1" autoUpdateAnimBg="0"/>
      <p:bldP spid="22120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A7CB7B98-835A-2945-A0CF-B62168D81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652542F1-B85D-0944-A3F1-EC555A1F0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409BAD-F1B2-EF4E-927C-A0C3A94A2FB0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B30E7AFE-2CD9-7E41-98EE-7BC84634B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Indikatoren</a:t>
            </a:r>
          </a:p>
        </p:txBody>
      </p:sp>
      <p:sp>
        <p:nvSpPr>
          <p:cNvPr id="253957" name="Rectangle 5">
            <a:extLst>
              <a:ext uri="{FF2B5EF4-FFF2-40B4-BE49-F238E27FC236}">
                <a16:creationId xmlns:a16="http://schemas.microsoft.com/office/drawing/2014/main" id="{753927C7-23C0-814D-A3EA-F8A2BE4E5BF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90550" y="1295400"/>
            <a:ext cx="794385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Zu jedem Baustein mehrere Indikatoren</a:t>
            </a:r>
          </a:p>
        </p:txBody>
      </p:sp>
      <p:sp>
        <p:nvSpPr>
          <p:cNvPr id="253958" name="Rectangle 6">
            <a:extLst>
              <a:ext uri="{FF2B5EF4-FFF2-40B4-BE49-F238E27FC236}">
                <a16:creationId xmlns:a16="http://schemas.microsoft.com/office/drawing/2014/main" id="{D9C5F38F-4E17-2744-983E-85C50226A20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24088"/>
            <a:ext cx="7467600" cy="1828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aus unterschiedlichen Datenquellen, z.B. </a:t>
            </a:r>
            <a:r>
              <a:rPr lang="de-DE" altLang="de-DE" b="1">
                <a:solidFill>
                  <a:srgbClr val="FFFF00"/>
                </a:solidFill>
              </a:rPr>
              <a:t>Forschung</a:t>
            </a:r>
            <a:r>
              <a:rPr lang="de-DE" altLang="de-DE"/>
              <a:t>: </a:t>
            </a:r>
          </a:p>
          <a:p>
            <a:pPr lvl="1"/>
            <a:r>
              <a:rPr lang="de-DE" altLang="de-DE"/>
              <a:t>“Professorentip” (Professorenbefragung) </a:t>
            </a:r>
          </a:p>
          <a:p>
            <a:pPr lvl="1"/>
            <a:r>
              <a:rPr lang="de-DE" altLang="de-DE"/>
              <a:t>Drittmittel (Fachbereichsbefragung)</a:t>
            </a:r>
          </a:p>
          <a:p>
            <a:pPr lvl="1"/>
            <a:r>
              <a:rPr lang="de-DE" altLang="de-DE"/>
              <a:t>Publikationsaktivität (Bibliometrie)</a:t>
            </a:r>
          </a:p>
        </p:txBody>
      </p:sp>
      <p:sp>
        <p:nvSpPr>
          <p:cNvPr id="253959" name="Rectangle 7">
            <a:extLst>
              <a:ext uri="{FF2B5EF4-FFF2-40B4-BE49-F238E27FC236}">
                <a16:creationId xmlns:a16="http://schemas.microsoft.com/office/drawing/2014/main" id="{D87A1CC5-025C-314A-BD7C-73615FD26C4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191000"/>
            <a:ext cx="7467600" cy="2316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Fakten und Urteile, z.B. </a:t>
            </a:r>
            <a:r>
              <a:rPr lang="de-DE" altLang="de-DE" b="1">
                <a:solidFill>
                  <a:srgbClr val="FF3399"/>
                </a:solidFill>
              </a:rPr>
              <a:t>Studium und Lehre</a:t>
            </a:r>
            <a:r>
              <a:rPr lang="de-DE" altLang="de-DE"/>
              <a:t>:</a:t>
            </a:r>
          </a:p>
          <a:p>
            <a:pPr lvl="1"/>
            <a:r>
              <a:rPr lang="de-DE" altLang="de-DE"/>
              <a:t>Besonderheiten der Studienfächer (Fachbereich)</a:t>
            </a:r>
          </a:p>
          <a:p>
            <a:pPr lvl="1"/>
            <a:r>
              <a:rPr lang="de-DE" altLang="de-DE"/>
              <a:t>Einschätzung der Breite des Lehrangebots</a:t>
            </a:r>
            <a:br>
              <a:rPr lang="de-DE" altLang="de-DE"/>
            </a:br>
            <a:r>
              <a:rPr lang="de-DE" altLang="de-DE"/>
              <a:t> (Studierendenurteil)</a:t>
            </a:r>
          </a:p>
          <a:p>
            <a:pPr lvl="1"/>
            <a:r>
              <a:rPr lang="de-DE" altLang="de-DE"/>
              <a:t>Ausrichtung Studienangebot (Professorenurteil)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7" grpId="0" animBg="1" autoUpdateAnimBg="0"/>
      <p:bldP spid="253958" grpId="0" animBg="1" autoUpdateAnimBg="0"/>
      <p:bldP spid="25395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F117A440-6B4D-D247-8AAF-EF9B858BA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09FB39D7-5B6A-4B44-9BC3-A22FF3244C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39B910-A2D3-714F-A33A-D26051249AD9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80226" name="Rectangle 2">
            <a:extLst>
              <a:ext uri="{FF2B5EF4-FFF2-40B4-BE49-F238E27FC236}">
                <a16:creationId xmlns:a16="http://schemas.microsoft.com/office/drawing/2014/main" id="{2A7C05B2-7EB1-9246-8ED1-F21AF695E49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610600" cy="3581400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de-DE" altLang="de-DE"/>
          </a:p>
          <a:p>
            <a:pPr lvl="1">
              <a:lnSpc>
                <a:spcPct val="110000"/>
              </a:lnSpc>
            </a:pPr>
            <a:endParaRPr lang="de-DE" altLang="de-DE"/>
          </a:p>
        </p:txBody>
      </p:sp>
      <p:sp>
        <p:nvSpPr>
          <p:cNvPr id="180228" name="Rectangle 4">
            <a:extLst>
              <a:ext uri="{FF2B5EF4-FFF2-40B4-BE49-F238E27FC236}">
                <a16:creationId xmlns:a16="http://schemas.microsoft.com/office/drawing/2014/main" id="{A5694633-ADB7-384D-A8FB-1DEAFBB89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de-DE" altLang="de-DE" sz="3200"/>
              <a:t> Untersuchungsgegenstand</a:t>
            </a:r>
          </a:p>
        </p:txBody>
      </p:sp>
      <p:sp>
        <p:nvSpPr>
          <p:cNvPr id="180229" name="Rectangle 5">
            <a:extLst>
              <a:ext uri="{FF2B5EF4-FFF2-40B4-BE49-F238E27FC236}">
                <a16:creationId xmlns:a16="http://schemas.microsoft.com/office/drawing/2014/main" id="{11C50DCD-806C-1047-B9B5-E8EF5811E9A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90550" y="1462088"/>
            <a:ext cx="794385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 b="1"/>
              <a:t>Einbezogene Studiengänge:</a:t>
            </a:r>
          </a:p>
        </p:txBody>
      </p:sp>
      <p:sp>
        <p:nvSpPr>
          <p:cNvPr id="180230" name="Rectangle 6">
            <a:extLst>
              <a:ext uri="{FF2B5EF4-FFF2-40B4-BE49-F238E27FC236}">
                <a16:creationId xmlns:a16="http://schemas.microsoft.com/office/drawing/2014/main" id="{35FA98F8-5160-8145-8782-71093D21C73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659063"/>
            <a:ext cx="7467600" cy="9001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/>
              <a:t>grundständige Präsenzstudiengänge</a:t>
            </a:r>
          </a:p>
        </p:txBody>
      </p:sp>
      <p:sp>
        <p:nvSpPr>
          <p:cNvPr id="180231" name="Rectangle 7">
            <a:extLst>
              <a:ext uri="{FF2B5EF4-FFF2-40B4-BE49-F238E27FC236}">
                <a16:creationId xmlns:a16="http://schemas.microsoft.com/office/drawing/2014/main" id="{88313567-9393-E645-A209-7B73B7CEF64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736975"/>
            <a:ext cx="7467600" cy="900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/>
              <a:t>Diplomstudiengänge / Staatsexamen </a:t>
            </a:r>
            <a:br>
              <a:rPr lang="de-DE" altLang="de-DE" sz="2800"/>
            </a:br>
            <a:r>
              <a:rPr lang="de-DE" altLang="de-DE" sz="2800"/>
              <a:t>(Jura, Lehramt)</a:t>
            </a:r>
          </a:p>
        </p:txBody>
      </p:sp>
      <p:sp>
        <p:nvSpPr>
          <p:cNvPr id="180233" name="Rectangle 9">
            <a:extLst>
              <a:ext uri="{FF2B5EF4-FFF2-40B4-BE49-F238E27FC236}">
                <a16:creationId xmlns:a16="http://schemas.microsoft.com/office/drawing/2014/main" id="{D77CC02E-AB0E-DC44-B8C3-338CE485E0C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814888"/>
            <a:ext cx="7467600" cy="9001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/>
              <a:t>noch nicht: Bachelor, Master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 animBg="1" autoUpdateAnimBg="0"/>
      <p:bldP spid="180230" grpId="0" animBg="1" autoUpdateAnimBg="0"/>
      <p:bldP spid="180231" grpId="0" animBg="1" autoUpdateAnimBg="0"/>
      <p:bldP spid="18023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0D9D6335-5A36-DC49-93DF-E70AB965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8B724FC6-E493-5047-9F8C-8DD247BC19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9FBF90-8941-A342-83E6-D7E744A86DA2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223242" name="Rectangle 10">
            <a:extLst>
              <a:ext uri="{FF2B5EF4-FFF2-40B4-BE49-F238E27FC236}">
                <a16:creationId xmlns:a16="http://schemas.microsoft.com/office/drawing/2014/main" id="{DFF65FE5-4ACC-7543-8124-8A80F5894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200"/>
              <a:t>Methodik: Datenquellen</a:t>
            </a:r>
          </a:p>
        </p:txBody>
      </p:sp>
      <p:sp>
        <p:nvSpPr>
          <p:cNvPr id="223243" name="Rectangle 11">
            <a:extLst>
              <a:ext uri="{FF2B5EF4-FFF2-40B4-BE49-F238E27FC236}">
                <a16:creationId xmlns:a16="http://schemas.microsoft.com/office/drawing/2014/main" id="{3DE4A307-E96B-A64A-B9B7-58181524EAF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1219200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Fachbereichs- / Hochschulbefragung</a:t>
            </a:r>
          </a:p>
        </p:txBody>
      </p:sp>
      <p:sp>
        <p:nvSpPr>
          <p:cNvPr id="223244" name="Rectangle 12">
            <a:extLst>
              <a:ext uri="{FF2B5EF4-FFF2-40B4-BE49-F238E27FC236}">
                <a16:creationId xmlns:a16="http://schemas.microsoft.com/office/drawing/2014/main" id="{4CD613B2-1764-0446-B6FF-0FF0C268544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1951038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Hochschullehrerbefragung</a:t>
            </a:r>
          </a:p>
        </p:txBody>
      </p:sp>
      <p:sp>
        <p:nvSpPr>
          <p:cNvPr id="223245" name="Rectangle 13">
            <a:extLst>
              <a:ext uri="{FF2B5EF4-FFF2-40B4-BE49-F238E27FC236}">
                <a16:creationId xmlns:a16="http://schemas.microsoft.com/office/drawing/2014/main" id="{364433BA-E075-C046-BFAB-324D4032430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2682875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Studierendenbefragung</a:t>
            </a:r>
          </a:p>
        </p:txBody>
      </p:sp>
      <p:sp>
        <p:nvSpPr>
          <p:cNvPr id="223246" name="Rectangle 14">
            <a:extLst>
              <a:ext uri="{FF2B5EF4-FFF2-40B4-BE49-F238E27FC236}">
                <a16:creationId xmlns:a16="http://schemas.microsoft.com/office/drawing/2014/main" id="{38307C14-AB83-4442-A85C-4CF2A1ED6F4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4146550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Bibliometrie</a:t>
            </a:r>
          </a:p>
        </p:txBody>
      </p:sp>
      <p:sp>
        <p:nvSpPr>
          <p:cNvPr id="223247" name="Rectangle 15">
            <a:extLst>
              <a:ext uri="{FF2B5EF4-FFF2-40B4-BE49-F238E27FC236}">
                <a16:creationId xmlns:a16="http://schemas.microsoft.com/office/drawing/2014/main" id="{38B12AE5-6E8C-1F4C-ADA4-AE9C9E20888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4878388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Patentanalyse</a:t>
            </a:r>
          </a:p>
        </p:txBody>
      </p:sp>
      <p:sp>
        <p:nvSpPr>
          <p:cNvPr id="223248" name="Rectangle 16">
            <a:extLst>
              <a:ext uri="{FF2B5EF4-FFF2-40B4-BE49-F238E27FC236}">
                <a16:creationId xmlns:a16="http://schemas.microsoft.com/office/drawing/2014/main" id="{93F374C5-0B53-1242-8BFF-D86A151EFA9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5608638"/>
            <a:ext cx="7197725" cy="9001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Sonderauswertungen </a:t>
            </a:r>
            <a:br>
              <a:rPr lang="de-DE" altLang="de-DE" sz="2800"/>
            </a:br>
            <a:r>
              <a:rPr lang="de-DE" altLang="de-DE" sz="2800"/>
              <a:t>Statistisches Bundesamt</a:t>
            </a:r>
          </a:p>
        </p:txBody>
      </p:sp>
      <p:sp>
        <p:nvSpPr>
          <p:cNvPr id="223249" name="Rectangle 17">
            <a:extLst>
              <a:ext uri="{FF2B5EF4-FFF2-40B4-BE49-F238E27FC236}">
                <a16:creationId xmlns:a16="http://schemas.microsoft.com/office/drawing/2014/main" id="{181706DC-0D8A-5A43-986B-E6AAD7F31D3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3414713"/>
            <a:ext cx="71977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800"/>
              <a:t>Befragung der Prüfungsämter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2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2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3" grpId="0" animBg="1" autoUpdateAnimBg="0"/>
      <p:bldP spid="223244" grpId="0" animBg="1" autoUpdateAnimBg="0"/>
      <p:bldP spid="223245" grpId="0" animBg="1" autoUpdateAnimBg="0"/>
      <p:bldP spid="223246" grpId="0" animBg="1" autoUpdateAnimBg="0"/>
      <p:bldP spid="223247" grpId="0" animBg="1" autoUpdateAnimBg="0"/>
      <p:bldP spid="223248" grpId="0" animBg="1" autoUpdateAnimBg="0"/>
      <p:bldP spid="22324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11ADFB18-A68E-BA4F-A15C-80ED0E6F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2692E16F-6F34-074D-8924-FD16CF334B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5472C-F23B-C645-AC50-73F8EDD7CE96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225289" name="Rectangle 9">
            <a:extLst>
              <a:ext uri="{FF2B5EF4-FFF2-40B4-BE49-F238E27FC236}">
                <a16:creationId xmlns:a16="http://schemas.microsoft.com/office/drawing/2014/main" id="{FA1E1B2F-E07D-5D41-B122-F948065CE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Fachbereichsbefragung</a:t>
            </a:r>
          </a:p>
        </p:txBody>
      </p:sp>
      <p:sp>
        <p:nvSpPr>
          <p:cNvPr id="225290" name="Rectangle 10">
            <a:extLst>
              <a:ext uri="{FF2B5EF4-FFF2-40B4-BE49-F238E27FC236}">
                <a16:creationId xmlns:a16="http://schemas.microsoft.com/office/drawing/2014/main" id="{CB65AAEF-5581-0740-8B3B-5ED5F732F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4038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br>
              <a:rPr lang="de-DE" altLang="de-DE" b="1"/>
            </a:br>
            <a:endParaRPr lang="de-DE" altLang="de-DE"/>
          </a:p>
          <a:p>
            <a:endParaRPr lang="de-DE" altLang="de-DE"/>
          </a:p>
        </p:txBody>
      </p:sp>
      <p:sp>
        <p:nvSpPr>
          <p:cNvPr id="225292" name="Rectangle 12">
            <a:extLst>
              <a:ext uri="{FF2B5EF4-FFF2-40B4-BE49-F238E27FC236}">
                <a16:creationId xmlns:a16="http://schemas.microsoft.com/office/drawing/2014/main" id="{9CA5EB95-5362-1145-AF0C-61091E7A939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62050" y="1524000"/>
            <a:ext cx="7315200" cy="1258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 b="1"/>
              <a:t>Namen der Professoren</a:t>
            </a:r>
            <a:r>
              <a:rPr lang="de-DE" altLang="de-DE"/>
              <a:t> </a:t>
            </a:r>
          </a:p>
          <a:p>
            <a:r>
              <a:rPr lang="de-DE" altLang="de-DE"/>
              <a:t>Basis für die Professorenbefragung </a:t>
            </a:r>
            <a:br>
              <a:rPr lang="de-DE" altLang="de-DE"/>
            </a:br>
            <a:r>
              <a:rPr lang="de-DE" altLang="de-DE"/>
              <a:t>und die bibliometrische Analyse</a:t>
            </a:r>
          </a:p>
        </p:txBody>
      </p:sp>
      <p:sp>
        <p:nvSpPr>
          <p:cNvPr id="225293" name="Rectangle 13">
            <a:extLst>
              <a:ext uri="{FF2B5EF4-FFF2-40B4-BE49-F238E27FC236}">
                <a16:creationId xmlns:a16="http://schemas.microsoft.com/office/drawing/2014/main" id="{20DFF012-F9E7-3A4F-A9E5-FEABECF98F2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62050" y="2987675"/>
            <a:ext cx="7315200" cy="1258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 b="1"/>
              <a:t>fachbereichs-spezifischer Daten</a:t>
            </a:r>
            <a:endParaRPr lang="de-DE" altLang="de-DE" sz="3200"/>
          </a:p>
          <a:p>
            <a:r>
              <a:rPr lang="de-DE" altLang="de-DE"/>
              <a:t>schriftliche Befragung zur Erhebung</a:t>
            </a:r>
          </a:p>
        </p:txBody>
      </p:sp>
      <p:sp>
        <p:nvSpPr>
          <p:cNvPr id="225294" name="Rectangle 14">
            <a:extLst>
              <a:ext uri="{FF2B5EF4-FFF2-40B4-BE49-F238E27FC236}">
                <a16:creationId xmlns:a16="http://schemas.microsoft.com/office/drawing/2014/main" id="{256CBAD9-A4F8-9740-B5B0-CB7CDC15128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62050" y="4451350"/>
            <a:ext cx="7315200" cy="1258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 b="1"/>
              <a:t>Überprüfung Publikationsliste</a:t>
            </a:r>
            <a:r>
              <a:rPr lang="de-DE" altLang="de-DE"/>
              <a:t> </a:t>
            </a:r>
          </a:p>
          <a:p>
            <a:r>
              <a:rPr lang="de-DE" altLang="de-DE"/>
              <a:t>Basis für die bibliometrische Analyse</a:t>
            </a:r>
          </a:p>
        </p:txBody>
      </p:sp>
      <p:sp>
        <p:nvSpPr>
          <p:cNvPr id="225295" name="Rectangle 15">
            <a:extLst>
              <a:ext uri="{FF2B5EF4-FFF2-40B4-BE49-F238E27FC236}">
                <a16:creationId xmlns:a16="http://schemas.microsoft.com/office/drawing/2014/main" id="{A098C323-210B-DD41-A478-3371EE62B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463" y="3544888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br>
              <a:rPr lang="de-DE" altLang="de-DE"/>
            </a:b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2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2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0" grpId="0" build="p" bldLvl="2" autoUpdateAnimBg="0"/>
      <p:bldP spid="225292" grpId="0" animBg="1" autoUpdateAnimBg="0"/>
      <p:bldP spid="225293" grpId="0" animBg="1" autoUpdateAnimBg="0"/>
      <p:bldP spid="22529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2E072002-7211-6749-B51A-16BDAB83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7405C04-963D-4B41-96E9-AD45CAB7DA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5CCA8-0A2B-1F4D-B2B2-157CE520C9B7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231433" name="Rectangle 9">
            <a:extLst>
              <a:ext uri="{FF2B5EF4-FFF2-40B4-BE49-F238E27FC236}">
                <a16:creationId xmlns:a16="http://schemas.microsoft.com/office/drawing/2014/main" id="{28EE9306-1D0E-7942-82DD-303040436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200"/>
              <a:t>Hochschulbefragung</a:t>
            </a:r>
          </a:p>
        </p:txBody>
      </p:sp>
      <p:sp>
        <p:nvSpPr>
          <p:cNvPr id="231436" name="Rectangle 12">
            <a:extLst>
              <a:ext uri="{FF2B5EF4-FFF2-40B4-BE49-F238E27FC236}">
                <a16:creationId xmlns:a16="http://schemas.microsoft.com/office/drawing/2014/main" id="{24E3F376-6026-A344-AB89-EAE19DBCE87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15988" y="2209800"/>
            <a:ext cx="7315200" cy="167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 b="1"/>
              <a:t>zentral verfügbare Daten</a:t>
            </a:r>
            <a:r>
              <a:rPr lang="de-DE" altLang="de-DE" sz="2800"/>
              <a:t> </a:t>
            </a:r>
          </a:p>
          <a:p>
            <a:r>
              <a:rPr lang="de-DE" altLang="de-DE" sz="2800"/>
              <a:t>Ergänzung zur  Fachbereichsbefragung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B1B2ACA7-7F70-6543-9514-73D1DE58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D3233F22-6CDD-C942-BCF2-829DF1433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46763-6A5B-A64C-9B63-293A8285702E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227337" name="Rectangle 9">
            <a:extLst>
              <a:ext uri="{FF2B5EF4-FFF2-40B4-BE49-F238E27FC236}">
                <a16:creationId xmlns:a16="http://schemas.microsoft.com/office/drawing/2014/main" id="{20F1BF4B-6799-9245-A377-F96F7A3FD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Hochschullehrerbefragung</a:t>
            </a:r>
          </a:p>
        </p:txBody>
      </p:sp>
      <p:sp>
        <p:nvSpPr>
          <p:cNvPr id="227340" name="Rectangle 12">
            <a:extLst>
              <a:ext uri="{FF2B5EF4-FFF2-40B4-BE49-F238E27FC236}">
                <a16:creationId xmlns:a16="http://schemas.microsoft.com/office/drawing/2014/main" id="{ADFAED7E-FD3C-E447-88DC-47BB91FB8AA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09600" y="1905000"/>
            <a:ext cx="8153400" cy="2819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 b="1"/>
              <a:t>schriftliche Befragung </a:t>
            </a:r>
            <a:r>
              <a:rPr lang="de-DE" altLang="de-DE" sz="3200" b="1" i="1"/>
              <a:t>aller</a:t>
            </a:r>
            <a:r>
              <a:rPr lang="de-DE" altLang="de-DE" sz="3200" b="1"/>
              <a:t> Professoren</a:t>
            </a:r>
            <a:r>
              <a:rPr lang="de-DE" altLang="de-DE" sz="2800"/>
              <a:t> </a:t>
            </a:r>
            <a:br>
              <a:rPr lang="de-DE" altLang="de-DE" sz="2800"/>
            </a:br>
            <a:r>
              <a:rPr lang="de-DE" altLang="de-DE" sz="2800"/>
              <a:t>der untersuchten Studiengänge </a:t>
            </a:r>
            <a:br>
              <a:rPr lang="de-DE" altLang="de-DE" sz="2800"/>
            </a:br>
            <a:r>
              <a:rPr lang="de-DE" altLang="de-DE" sz="2800"/>
              <a:t>(ohne Honorarprofessoren) </a:t>
            </a:r>
          </a:p>
          <a:p>
            <a:r>
              <a:rPr lang="de-DE" altLang="de-DE" sz="2800"/>
              <a:t>Basis vom CHE recherchierte und von Fachbereichen korrigierte Namenslisten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F86E2564-1E07-B64C-9584-90DC04E28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B5B84570-EED1-584B-A101-164E13E49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21417-BB10-0440-882A-47DD0012D56B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229385" name="Rectangle 9">
            <a:extLst>
              <a:ext uri="{FF2B5EF4-FFF2-40B4-BE49-F238E27FC236}">
                <a16:creationId xmlns:a16="http://schemas.microsoft.com/office/drawing/2014/main" id="{54A84546-1BF9-0841-A0A4-3DFC57796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Studierendenbefragung</a:t>
            </a:r>
          </a:p>
        </p:txBody>
      </p:sp>
      <p:sp>
        <p:nvSpPr>
          <p:cNvPr id="229386" name="Rectangle 10">
            <a:extLst>
              <a:ext uri="{FF2B5EF4-FFF2-40B4-BE49-F238E27FC236}">
                <a16:creationId xmlns:a16="http://schemas.microsoft.com/office/drawing/2014/main" id="{767D09A3-E8EF-F346-A816-ADDD041F42B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839200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endParaRPr lang="de-DE" altLang="de-DE" sz="3600"/>
          </a:p>
          <a:p>
            <a:endParaRPr lang="de-DE" altLang="de-DE"/>
          </a:p>
        </p:txBody>
      </p:sp>
      <p:sp>
        <p:nvSpPr>
          <p:cNvPr id="229388" name="Rectangle 12">
            <a:extLst>
              <a:ext uri="{FF2B5EF4-FFF2-40B4-BE49-F238E27FC236}">
                <a16:creationId xmlns:a16="http://schemas.microsoft.com/office/drawing/2014/main" id="{1954DB14-2BB4-6940-8242-80286AADDBB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8600" y="1219200"/>
            <a:ext cx="8637588" cy="877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600"/>
              <a:t>schriftliche Befragung von Studierenden der untersuchten Studiengänge</a:t>
            </a:r>
          </a:p>
        </p:txBody>
      </p:sp>
      <p:sp>
        <p:nvSpPr>
          <p:cNvPr id="229389" name="Rectangle 13">
            <a:extLst>
              <a:ext uri="{FF2B5EF4-FFF2-40B4-BE49-F238E27FC236}">
                <a16:creationId xmlns:a16="http://schemas.microsoft.com/office/drawing/2014/main" id="{CFA643BA-FEDE-CB44-8A3D-92BF2B43002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8600" y="3959225"/>
            <a:ext cx="8637588" cy="901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600"/>
              <a:t>Selektion der Anschriften von Studierenden für die Studierendenbefragung sowie</a:t>
            </a:r>
          </a:p>
        </p:txBody>
      </p:sp>
      <p:sp>
        <p:nvSpPr>
          <p:cNvPr id="229390" name="Rectangle 14">
            <a:extLst>
              <a:ext uri="{FF2B5EF4-FFF2-40B4-BE49-F238E27FC236}">
                <a16:creationId xmlns:a16="http://schemas.microsoft.com/office/drawing/2014/main" id="{1733DE51-099A-844A-8368-C56F020EA79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8600" y="4992688"/>
            <a:ext cx="8637588" cy="12557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600"/>
              <a:t>Aussendung der Fragebögen durch die Studierendensekretariate / Immatrikulationsbüros der Hochschulen </a:t>
            </a:r>
          </a:p>
        </p:txBody>
      </p:sp>
      <p:sp>
        <p:nvSpPr>
          <p:cNvPr id="229391" name="Rectangle 15">
            <a:extLst>
              <a:ext uri="{FF2B5EF4-FFF2-40B4-BE49-F238E27FC236}">
                <a16:creationId xmlns:a16="http://schemas.microsoft.com/office/drawing/2014/main" id="{BCBAD98B-18D6-734B-AE8D-F5431A04E4A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8600" y="2227263"/>
            <a:ext cx="8637588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600"/>
              <a:t>Grundgesamtheit sind alle Studierenden vom 5. bis 12. (bzw. 5. bis 10.) Semester, bei großen Studiengängen werden 300 zufällig ausgewählte Studierende befragt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8" grpId="0" animBg="1" autoUpdateAnimBg="0"/>
      <p:bldP spid="229389" grpId="0" animBg="1" autoUpdateAnimBg="0"/>
      <p:bldP spid="229390" grpId="0" animBg="1" autoUpdateAnimBg="0"/>
      <p:bldP spid="22939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06BC0746-30B4-3C4E-B776-65FD22EF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D55537BC-002D-8945-B5A1-930034FE68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19072-B376-2C42-B9A3-66D478207B69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148A80D6-4176-0E48-B38D-FD86F4D78B3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2800"/>
              <a:t>Befragung der Prüfungsämter</a:t>
            </a:r>
          </a:p>
        </p:txBody>
      </p:sp>
      <p:sp>
        <p:nvSpPr>
          <p:cNvPr id="281605" name="Rectangle 5">
            <a:extLst>
              <a:ext uri="{FF2B5EF4-FFF2-40B4-BE49-F238E27FC236}">
                <a16:creationId xmlns:a16="http://schemas.microsoft.com/office/drawing/2014/main" id="{043612C9-FAA4-8042-B991-D991CB10CF4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1447800"/>
            <a:ext cx="7315200" cy="1549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Hochschulspezifische Angaben zum Studienergebnis: Studiendauer, Notenschnitt, Anteil Freischützen</a:t>
            </a:r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D3A7EE78-9B85-F24C-8791-CFEEAA893B7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3594100"/>
            <a:ext cx="73152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Jura: Landesjustizprüfungsämter</a:t>
            </a:r>
          </a:p>
        </p:txBody>
      </p:sp>
      <p:sp>
        <p:nvSpPr>
          <p:cNvPr id="281607" name="Rectangle 7">
            <a:extLst>
              <a:ext uri="{FF2B5EF4-FFF2-40B4-BE49-F238E27FC236}">
                <a16:creationId xmlns:a16="http://schemas.microsoft.com/office/drawing/2014/main" id="{6BD3AA9B-7575-7D46-8743-45964D924AD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4648200"/>
            <a:ext cx="73152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Lehramt: Landeslehrerprüfungsämter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 animBg="1" autoUpdateAnimBg="0"/>
      <p:bldP spid="281606" grpId="0" animBg="1" autoUpdateAnimBg="0"/>
      <p:bldP spid="281607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18E34BB-A116-AD4E-B724-B9E8774FB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F57514A8-6F06-AC43-B673-8BD30D2EC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03B00-C098-9B45-9462-5B5694CD77A6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822A8563-AA10-E349-9BE9-935B4E89E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Bibliometrie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6000DCC5-83E7-8D47-9C6A-84363A0FF61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62000" y="1600200"/>
            <a:ext cx="73152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 b="1"/>
              <a:t>Datenbankabfragen</a:t>
            </a:r>
            <a:r>
              <a:rPr lang="de-DE" altLang="de-DE" sz="2800"/>
              <a:t> </a:t>
            </a:r>
          </a:p>
          <a:p>
            <a:r>
              <a:rPr lang="de-DE" altLang="de-DE" sz="2800"/>
              <a:t>Basis: Namenslisten / institutionelle Adresse</a:t>
            </a:r>
          </a:p>
        </p:txBody>
      </p:sp>
      <p:sp>
        <p:nvSpPr>
          <p:cNvPr id="266246" name="Rectangle 6">
            <a:extLst>
              <a:ext uri="{FF2B5EF4-FFF2-40B4-BE49-F238E27FC236}">
                <a16:creationId xmlns:a16="http://schemas.microsoft.com/office/drawing/2014/main" id="{64297A52-CCCA-A34C-88D9-EF64F33AF07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62000" y="3733800"/>
            <a:ext cx="7315200" cy="14462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 b="1"/>
              <a:t>Gewichtung</a:t>
            </a:r>
          </a:p>
          <a:p>
            <a:r>
              <a:rPr lang="de-DE" altLang="de-DE" sz="2800"/>
              <a:t>nach Seiten- und Autorenzahl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animBg="1" autoUpdateAnimBg="0"/>
      <p:bldP spid="26624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20BCA6C6-32EF-F440-A25F-9E73BE70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3D4E666A-B071-5241-9316-CB9918283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5CB3A-DAEE-1F4E-BE19-08CD66683591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202764" name="Rectangle 12">
            <a:extLst>
              <a:ext uri="{FF2B5EF4-FFF2-40B4-BE49-F238E27FC236}">
                <a16:creationId xmlns:a16="http://schemas.microsoft.com/office/drawing/2014/main" id="{4C958B3F-E4EA-5844-AC97-E7F200232C5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6725" y="1414463"/>
            <a:ext cx="7991475" cy="7191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gemeinnützige GmbH</a:t>
            </a:r>
          </a:p>
        </p:txBody>
      </p:sp>
      <p:sp>
        <p:nvSpPr>
          <p:cNvPr id="202765" name="Rectangle 13">
            <a:extLst>
              <a:ext uri="{FF2B5EF4-FFF2-40B4-BE49-F238E27FC236}">
                <a16:creationId xmlns:a16="http://schemas.microsoft.com/office/drawing/2014/main" id="{FFC6AF7C-C05C-1E4E-B592-4E9863F8D4E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3373438"/>
            <a:ext cx="7315200" cy="7191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Hochschulrektorenkonferenz</a:t>
            </a:r>
          </a:p>
        </p:txBody>
      </p:sp>
      <p:sp>
        <p:nvSpPr>
          <p:cNvPr id="202766" name="Rectangle 14">
            <a:extLst>
              <a:ext uri="{FF2B5EF4-FFF2-40B4-BE49-F238E27FC236}">
                <a16:creationId xmlns:a16="http://schemas.microsoft.com/office/drawing/2014/main" id="{19F9C0C0-84A5-F041-9393-730044EF1D9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352925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Bertelsmann Stiftung</a:t>
            </a:r>
          </a:p>
        </p:txBody>
      </p:sp>
      <p:sp>
        <p:nvSpPr>
          <p:cNvPr id="202767" name="Rectangle 15">
            <a:extLst>
              <a:ext uri="{FF2B5EF4-FFF2-40B4-BE49-F238E27FC236}">
                <a16:creationId xmlns:a16="http://schemas.microsoft.com/office/drawing/2014/main" id="{1B99AE40-EB27-4748-B349-C2AC05E6E7D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5334000"/>
            <a:ext cx="80010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gegründet Mai 1994</a:t>
            </a:r>
          </a:p>
        </p:txBody>
      </p:sp>
      <p:sp>
        <p:nvSpPr>
          <p:cNvPr id="202768" name="Rectangle 16">
            <a:extLst>
              <a:ext uri="{FF2B5EF4-FFF2-40B4-BE49-F238E27FC236}">
                <a16:creationId xmlns:a16="http://schemas.microsoft.com/office/drawing/2014/main" id="{C5F921D3-E19D-C042-A9FD-F68488A844B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6725" y="2393950"/>
            <a:ext cx="7991475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Gesellschafter</a:t>
            </a:r>
          </a:p>
        </p:txBody>
      </p:sp>
      <p:sp>
        <p:nvSpPr>
          <p:cNvPr id="202770" name="Rectangle 18">
            <a:extLst>
              <a:ext uri="{FF2B5EF4-FFF2-40B4-BE49-F238E27FC236}">
                <a16:creationId xmlns:a16="http://schemas.microsoft.com/office/drawing/2014/main" id="{A33CBE7F-F3D3-A943-BFAD-CCB9EE86C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CHE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4" grpId="0" animBg="1" autoUpdateAnimBg="0"/>
      <p:bldP spid="202765" grpId="0" animBg="1" autoUpdateAnimBg="0"/>
      <p:bldP spid="202766" grpId="0" animBg="1" autoUpdateAnimBg="0"/>
      <p:bldP spid="202767" grpId="0" animBg="1" autoUpdateAnimBg="0"/>
      <p:bldP spid="20276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51C8A798-EB6B-7744-9D50-32CC1E07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E801A4B4-2044-FB4B-8CCB-371E816A1F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4460A-BA15-6945-8BFA-7A2A1B0D99BD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083D212B-E7BD-5741-BBB6-947A18C2B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Patentanalyse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3E12A3C2-D7CC-D74C-813D-9DBE91A7E6B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2870200"/>
            <a:ext cx="7315200" cy="2082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Namentliche Abfrage in der Patentdatenbank des Deutschen Patentamtes auf Basis der vom CHE recherchierten und von den Fachbereichen korrigierten Namenslisten</a:t>
            </a: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564B9CD3-86D9-BC4B-83A6-3284D17CE87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1752600"/>
            <a:ext cx="73152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Ingenieurwissenschaften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animBg="1" autoUpdateAnimBg="0"/>
      <p:bldP spid="26726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14B1C2E0-BD67-754E-A49F-5D7A3C92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A135B45-CA77-0D4B-9379-27E0FF61AE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68D4C6-8B05-F647-9C82-C104904D26E4}" type="slidenum">
              <a:rPr lang="en-US" altLang="de-DE"/>
              <a:pPr/>
              <a:t>21</a:t>
            </a:fld>
            <a:endParaRPr lang="en-US" altLang="de-DE"/>
          </a:p>
        </p:txBody>
      </p:sp>
      <p:sp>
        <p:nvSpPr>
          <p:cNvPr id="268290" name="Rectangle 1026">
            <a:extLst>
              <a:ext uri="{FF2B5EF4-FFF2-40B4-BE49-F238E27FC236}">
                <a16:creationId xmlns:a16="http://schemas.microsoft.com/office/drawing/2014/main" id="{FBFDBF1C-55D6-5A44-9BDA-CFA184BFD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de-DE" altLang="de-DE"/>
              <a:t>Statistisches Bundesamt</a:t>
            </a:r>
          </a:p>
        </p:txBody>
      </p:sp>
      <p:sp>
        <p:nvSpPr>
          <p:cNvPr id="268291" name="Rectangle 1027">
            <a:extLst>
              <a:ext uri="{FF2B5EF4-FFF2-40B4-BE49-F238E27FC236}">
                <a16:creationId xmlns:a16="http://schemas.microsoft.com/office/drawing/2014/main" id="{CA5983E0-E782-3340-AF2E-61C812A24E0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76400" y="24384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Entwicklung der Studienanfängerzahlen</a:t>
            </a:r>
          </a:p>
        </p:txBody>
      </p:sp>
      <p:sp>
        <p:nvSpPr>
          <p:cNvPr id="268292" name="Rectangle 1028">
            <a:extLst>
              <a:ext uri="{FF2B5EF4-FFF2-40B4-BE49-F238E27FC236}">
                <a16:creationId xmlns:a16="http://schemas.microsoft.com/office/drawing/2014/main" id="{9525F988-862B-0A40-8B8E-D96C4C8CA24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90600" y="1566863"/>
            <a:ext cx="7315200" cy="7191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/>
              <a:t>Sonderauswertungen</a:t>
            </a:r>
          </a:p>
        </p:txBody>
      </p:sp>
      <p:sp>
        <p:nvSpPr>
          <p:cNvPr id="268293" name="Rectangle 1029">
            <a:extLst>
              <a:ext uri="{FF2B5EF4-FFF2-40B4-BE49-F238E27FC236}">
                <a16:creationId xmlns:a16="http://schemas.microsoft.com/office/drawing/2014/main" id="{5BF7AC7F-4FE6-7B4F-9582-361699724F4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76400" y="33147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Studienverlauf</a:t>
            </a:r>
          </a:p>
        </p:txBody>
      </p:sp>
      <p:sp>
        <p:nvSpPr>
          <p:cNvPr id="268294" name="Rectangle 1030">
            <a:extLst>
              <a:ext uri="{FF2B5EF4-FFF2-40B4-BE49-F238E27FC236}">
                <a16:creationId xmlns:a16="http://schemas.microsoft.com/office/drawing/2014/main" id="{A66F4D43-5A27-3F4F-8511-F449EE79A89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90600" y="5334000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3200">
                <a:sym typeface="Wingdings" pitchFamily="2" charset="2"/>
              </a:rPr>
              <a:t> </a:t>
            </a:r>
            <a:r>
              <a:rPr lang="de-DE" altLang="de-DE" sz="3200"/>
              <a:t>als Graphiken im Internet </a:t>
            </a:r>
          </a:p>
        </p:txBody>
      </p:sp>
      <p:sp>
        <p:nvSpPr>
          <p:cNvPr id="268295" name="Rectangle 1031">
            <a:extLst>
              <a:ext uri="{FF2B5EF4-FFF2-40B4-BE49-F238E27FC236}">
                <a16:creationId xmlns:a16="http://schemas.microsoft.com/office/drawing/2014/main" id="{708BDC4D-D0BB-6244-97D7-6C0033AEE52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76400" y="41910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Absolventen nach Fachsemestern</a:t>
            </a:r>
          </a:p>
        </p:txBody>
      </p:sp>
      <p:pic>
        <p:nvPicPr>
          <p:cNvPr id="268297" name="Picture 1033">
            <a:extLst>
              <a:ext uri="{FF2B5EF4-FFF2-40B4-BE49-F238E27FC236}">
                <a16:creationId xmlns:a16="http://schemas.microsoft.com/office/drawing/2014/main" id="{9567D28B-DF2E-9840-880A-FF4ACD0F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516563"/>
            <a:ext cx="5334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6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animBg="1" autoUpdateAnimBg="0"/>
      <p:bldP spid="268292" grpId="0" animBg="1" autoUpdateAnimBg="0"/>
      <p:bldP spid="268293" grpId="0" animBg="1" autoUpdateAnimBg="0"/>
      <p:bldP spid="268294" grpId="0" animBg="1" autoUpdateAnimBg="0"/>
      <p:bldP spid="26829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FC8D2C05-AF5E-A744-9926-DF37E16D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B14EADC7-DCA9-9A41-A4DF-647441848E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DDB2A4-6A4C-6744-BE35-042DEAC1889D}" type="slidenum">
              <a:rPr lang="en-US" altLang="de-DE"/>
              <a:pPr/>
              <a:t>22</a:t>
            </a:fld>
            <a:endParaRPr lang="en-US" altLang="de-DE"/>
          </a:p>
        </p:txBody>
      </p:sp>
      <p:sp>
        <p:nvSpPr>
          <p:cNvPr id="235529" name="Rectangle 9">
            <a:extLst>
              <a:ext uri="{FF2B5EF4-FFF2-40B4-BE49-F238E27FC236}">
                <a16:creationId xmlns:a16="http://schemas.microsoft.com/office/drawing/2014/main" id="{EE03E890-3B55-8B4D-8D80-D8EBE3796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/>
              <a:t>Methodik: Zusammenfassung</a:t>
            </a:r>
          </a:p>
        </p:txBody>
      </p:sp>
      <p:sp>
        <p:nvSpPr>
          <p:cNvPr id="235530" name="Rectangle 10">
            <a:extLst>
              <a:ext uri="{FF2B5EF4-FFF2-40B4-BE49-F238E27FC236}">
                <a16:creationId xmlns:a16="http://schemas.microsoft.com/office/drawing/2014/main" id="{C64A13FD-3A8A-1F45-BD78-CEFBCF17489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839200" cy="4800600"/>
          </a:xfrm>
        </p:spPr>
        <p:txBody>
          <a:bodyPr/>
          <a:lstStyle/>
          <a:p>
            <a:endParaRPr lang="de-DE" altLang="de-DE"/>
          </a:p>
          <a:p>
            <a:endParaRPr lang="de-DE" altLang="de-DE"/>
          </a:p>
        </p:txBody>
      </p:sp>
      <p:sp>
        <p:nvSpPr>
          <p:cNvPr id="235532" name="Rectangle 12">
            <a:extLst>
              <a:ext uri="{FF2B5EF4-FFF2-40B4-BE49-F238E27FC236}">
                <a16:creationId xmlns:a16="http://schemas.microsoft.com/office/drawing/2014/main" id="{688140BA-49D2-CF4B-837E-147B0DD8E4A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33400" y="2286000"/>
            <a:ext cx="7943850" cy="10207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Validität und Reliabilität</a:t>
            </a:r>
          </a:p>
        </p:txBody>
      </p:sp>
      <p:sp>
        <p:nvSpPr>
          <p:cNvPr id="235533" name="Rectangle 13">
            <a:extLst>
              <a:ext uri="{FF2B5EF4-FFF2-40B4-BE49-F238E27FC236}">
                <a16:creationId xmlns:a16="http://schemas.microsoft.com/office/drawing/2014/main" id="{CE90B7B4-9D86-6E4E-8CA3-516349A74CD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62050" y="3841750"/>
            <a:ext cx="7315200" cy="877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r>
              <a:rPr lang="de-DE" altLang="de-DE" sz="2800"/>
              <a:t>nur wirklich belastbare Daten </a:t>
            </a:r>
            <a:br>
              <a:rPr lang="de-DE" altLang="de-DE" sz="2800"/>
            </a:br>
            <a:r>
              <a:rPr lang="de-DE" altLang="de-DE" sz="2800"/>
              <a:t>werden veröffentlicht!!!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2" grpId="0" animBg="1" autoUpdateAnimBg="0"/>
      <p:bldP spid="23553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0D3B2602-34A6-8944-9989-D7493164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9273FEB5-6E65-E84E-9FEE-00170B58B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AE5E10-3D09-9845-A5B4-C70032A538EB}" type="slidenum">
              <a:rPr lang="en-US" altLang="de-DE"/>
              <a:pPr/>
              <a:t>23</a:t>
            </a:fld>
            <a:endParaRPr lang="en-US" altLang="de-DE"/>
          </a:p>
        </p:txBody>
      </p:sp>
      <p:sp>
        <p:nvSpPr>
          <p:cNvPr id="263170" name="AutoShape 2050">
            <a:extLst>
              <a:ext uri="{FF2B5EF4-FFF2-40B4-BE49-F238E27FC236}">
                <a16:creationId xmlns:a16="http://schemas.microsoft.com/office/drawing/2014/main" id="{9849237A-EDC6-0B46-A07E-038E8FA5793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1143000"/>
            <a:ext cx="9144000" cy="5105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3178" name="Rectangle 2058">
            <a:extLst>
              <a:ext uri="{FF2B5EF4-FFF2-40B4-BE49-F238E27FC236}">
                <a16:creationId xmlns:a16="http://schemas.microsoft.com/office/drawing/2014/main" id="{E52131AF-58AF-6847-A574-FE727F4F0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Ergebnisdarstellung</a:t>
            </a:r>
          </a:p>
        </p:txBody>
      </p:sp>
      <p:sp>
        <p:nvSpPr>
          <p:cNvPr id="263179" name="Rectangle 2059">
            <a:extLst>
              <a:ext uri="{FF2B5EF4-FFF2-40B4-BE49-F238E27FC236}">
                <a16:creationId xmlns:a16="http://schemas.microsoft.com/office/drawing/2014/main" id="{B22DB256-092F-F34B-881A-100E052FD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698625"/>
            <a:ext cx="4419600" cy="968375"/>
          </a:xfrm>
        </p:spPr>
        <p:txBody>
          <a:bodyPr/>
          <a:lstStyle/>
          <a:p>
            <a:pPr algn="ctr">
              <a:buFont typeface="Webdings" pitchFamily="2" charset="2"/>
              <a:buNone/>
            </a:pPr>
            <a:r>
              <a:rPr lang="de-DE" altLang="de-DE" b="1" i="1"/>
              <a:t>stern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„Studientipps“</a:t>
            </a:r>
            <a:endParaRPr lang="de-DE" altLang="de-DE"/>
          </a:p>
        </p:txBody>
      </p:sp>
      <p:sp>
        <p:nvSpPr>
          <p:cNvPr id="263180" name="Rectangle 2060">
            <a:extLst>
              <a:ext uri="{FF2B5EF4-FFF2-40B4-BE49-F238E27FC236}">
                <a16:creationId xmlns:a16="http://schemas.microsoft.com/office/drawing/2014/main" id="{F7035F75-CFE6-BB47-9185-9436E9A6A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b="1" i="1"/>
              <a:t>stern</a:t>
            </a:r>
            <a:r>
              <a:rPr lang="de-DE" altLang="de-DE" b="1"/>
              <a:t> spezial </a:t>
            </a:r>
            <a:br>
              <a:rPr lang="de-DE" altLang="de-DE" b="1"/>
            </a:br>
            <a:r>
              <a:rPr lang="de-DE" altLang="de-DE" b="1"/>
              <a:t>Campus&amp;Karriere</a:t>
            </a:r>
            <a:r>
              <a:rPr lang="de-DE" altLang="de-DE"/>
              <a:t> </a:t>
            </a:r>
            <a:br>
              <a:rPr lang="de-DE" altLang="de-DE"/>
            </a:br>
            <a:r>
              <a:rPr lang="de-DE" altLang="de-DE" sz="2800"/>
              <a:t>„Studientipps“, „Hitlisten“, Arbeitsmarkt</a:t>
            </a:r>
          </a:p>
        </p:txBody>
      </p:sp>
      <p:sp>
        <p:nvSpPr>
          <p:cNvPr id="263181" name="Rectangle 2061">
            <a:extLst>
              <a:ext uri="{FF2B5EF4-FFF2-40B4-BE49-F238E27FC236}">
                <a16:creationId xmlns:a16="http://schemas.microsoft.com/office/drawing/2014/main" id="{14272952-7763-D441-A904-A5EDEB1DB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5159375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/>
              <a:t> </a:t>
            </a:r>
            <a:r>
              <a:rPr lang="de-DE" altLang="de-DE" b="1">
                <a:hlinkClick r:id="rId4"/>
              </a:rPr>
              <a:t>www.stern.de/hochschulranking</a:t>
            </a:r>
            <a:endParaRPr lang="de-DE" altLang="de-DE"/>
          </a:p>
          <a:p>
            <a:pPr lvl="1" algn="ctr">
              <a:buFont typeface="Webdings" pitchFamily="2" charset="2"/>
              <a:buNone/>
            </a:pPr>
            <a:r>
              <a:rPr lang="de-DE" altLang="de-DE"/>
              <a:t>alle Ergebnisse, vielfältige Abfragemöglichkeiten</a:t>
            </a:r>
          </a:p>
        </p:txBody>
      </p:sp>
      <p:sp>
        <p:nvSpPr>
          <p:cNvPr id="263182" name="Line 2062">
            <a:extLst>
              <a:ext uri="{FF2B5EF4-FFF2-40B4-BE49-F238E27FC236}">
                <a16:creationId xmlns:a16="http://schemas.microsoft.com/office/drawing/2014/main" id="{97E418E7-002E-7244-9CBD-6054F3516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048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3183" name="Line 2063">
            <a:extLst>
              <a:ext uri="{FF2B5EF4-FFF2-40B4-BE49-F238E27FC236}">
                <a16:creationId xmlns:a16="http://schemas.microsoft.com/office/drawing/2014/main" id="{69F8EAC7-D882-894C-8AE8-6064C8699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673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9" grpId="0" autoUpdateAnimBg="0"/>
      <p:bldP spid="263180" grpId="0" autoUpdateAnimBg="0"/>
      <p:bldP spid="26318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2">
            <a:extLst>
              <a:ext uri="{FF2B5EF4-FFF2-40B4-BE49-F238E27FC236}">
                <a16:creationId xmlns:a16="http://schemas.microsoft.com/office/drawing/2014/main" id="{BC76DDD1-7CE9-8E46-80BC-B08ED02B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88DD42FA-3922-094A-858A-FC4C8090CA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8154D-9625-8340-AB12-ADAB12CD2803}" type="slidenum">
              <a:rPr lang="en-US" altLang="de-DE"/>
              <a:pPr/>
              <a:t>24</a:t>
            </a:fld>
            <a:endParaRPr lang="en-US" altLang="de-DE"/>
          </a:p>
        </p:txBody>
      </p:sp>
      <p:grpSp>
        <p:nvGrpSpPr>
          <p:cNvPr id="256018" name="Group 18">
            <a:extLst>
              <a:ext uri="{FF2B5EF4-FFF2-40B4-BE49-F238E27FC236}">
                <a16:creationId xmlns:a16="http://schemas.microsoft.com/office/drawing/2014/main" id="{D647B520-9BB0-2241-83E6-256D44D5FB33}"/>
              </a:ext>
            </a:extLst>
          </p:cNvPr>
          <p:cNvGrpSpPr>
            <a:grpSpLocks/>
          </p:cNvGrpSpPr>
          <p:nvPr/>
        </p:nvGrpSpPr>
        <p:grpSpPr bwMode="auto">
          <a:xfrm>
            <a:off x="1303338" y="4835525"/>
            <a:ext cx="914400" cy="1641475"/>
            <a:chOff x="349" y="3046"/>
            <a:chExt cx="576" cy="1034"/>
          </a:xfrm>
        </p:grpSpPr>
        <p:sp>
          <p:nvSpPr>
            <p:cNvPr id="256002" name="Rectangle 2">
              <a:extLst>
                <a:ext uri="{FF2B5EF4-FFF2-40B4-BE49-F238E27FC236}">
                  <a16:creationId xmlns:a16="http://schemas.microsoft.com/office/drawing/2014/main" id="{BAE26243-21FE-8C47-9243-5446586A30AE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49" y="3046"/>
              <a:ext cx="576" cy="7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/>
                <a:t>160</a:t>
              </a:r>
            </a:p>
          </p:txBody>
        </p:sp>
        <p:sp>
          <p:nvSpPr>
            <p:cNvPr id="256006" name="Text Box 6">
              <a:extLst>
                <a:ext uri="{FF2B5EF4-FFF2-40B4-BE49-F238E27FC236}">
                  <a16:creationId xmlns:a16="http://schemas.microsoft.com/office/drawing/2014/main" id="{3E3C7CF6-94B4-0D47-8E88-8F64544CE603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365" y="3792"/>
              <a:ext cx="5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b="1"/>
                <a:t>1998</a:t>
              </a:r>
            </a:p>
          </p:txBody>
        </p:sp>
      </p:grpSp>
      <p:grpSp>
        <p:nvGrpSpPr>
          <p:cNvPr id="256019" name="Group 19">
            <a:extLst>
              <a:ext uri="{FF2B5EF4-FFF2-40B4-BE49-F238E27FC236}">
                <a16:creationId xmlns:a16="http://schemas.microsoft.com/office/drawing/2014/main" id="{B422EF4E-9D95-694B-BBF0-DA3C363C89B5}"/>
              </a:ext>
            </a:extLst>
          </p:cNvPr>
          <p:cNvGrpSpPr>
            <a:grpSpLocks/>
          </p:cNvGrpSpPr>
          <p:nvPr/>
        </p:nvGrpSpPr>
        <p:grpSpPr bwMode="auto">
          <a:xfrm>
            <a:off x="2800350" y="5086350"/>
            <a:ext cx="914400" cy="1390650"/>
            <a:chOff x="1448" y="3204"/>
            <a:chExt cx="576" cy="876"/>
          </a:xfrm>
        </p:grpSpPr>
        <p:sp>
          <p:nvSpPr>
            <p:cNvPr id="256003" name="Rectangle 3">
              <a:extLst>
                <a:ext uri="{FF2B5EF4-FFF2-40B4-BE49-F238E27FC236}">
                  <a16:creationId xmlns:a16="http://schemas.microsoft.com/office/drawing/2014/main" id="{E01962D4-E308-C34E-98BD-656A5160B60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48" y="3204"/>
              <a:ext cx="576" cy="56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/>
                <a:t>125</a:t>
              </a:r>
            </a:p>
          </p:txBody>
        </p:sp>
        <p:sp>
          <p:nvSpPr>
            <p:cNvPr id="256007" name="Text Box 7">
              <a:extLst>
                <a:ext uri="{FF2B5EF4-FFF2-40B4-BE49-F238E27FC236}">
                  <a16:creationId xmlns:a16="http://schemas.microsoft.com/office/drawing/2014/main" id="{F799D752-52FB-E045-9375-A8DA893E8EE2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1464" y="3792"/>
              <a:ext cx="5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b="1"/>
                <a:t>1999</a:t>
              </a:r>
            </a:p>
          </p:txBody>
        </p:sp>
      </p:grpSp>
      <p:grpSp>
        <p:nvGrpSpPr>
          <p:cNvPr id="256020" name="Group 20">
            <a:extLst>
              <a:ext uri="{FF2B5EF4-FFF2-40B4-BE49-F238E27FC236}">
                <a16:creationId xmlns:a16="http://schemas.microsoft.com/office/drawing/2014/main" id="{27461FC2-5BFB-9245-930D-BF8AE121A952}"/>
              </a:ext>
            </a:extLst>
          </p:cNvPr>
          <p:cNvGrpSpPr>
            <a:grpSpLocks/>
          </p:cNvGrpSpPr>
          <p:nvPr/>
        </p:nvGrpSpPr>
        <p:grpSpPr bwMode="auto">
          <a:xfrm>
            <a:off x="4297363" y="3683000"/>
            <a:ext cx="914400" cy="2794000"/>
            <a:chOff x="2552" y="2320"/>
            <a:chExt cx="576" cy="1760"/>
          </a:xfrm>
        </p:grpSpPr>
        <p:sp>
          <p:nvSpPr>
            <p:cNvPr id="256004" name="Rectangle 4">
              <a:extLst>
                <a:ext uri="{FF2B5EF4-FFF2-40B4-BE49-F238E27FC236}">
                  <a16:creationId xmlns:a16="http://schemas.microsoft.com/office/drawing/2014/main" id="{39BE7FF3-9180-8941-BEF8-B2607AF1DFA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552" y="2320"/>
              <a:ext cx="576" cy="14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/>
                <a:t>320</a:t>
              </a:r>
            </a:p>
          </p:txBody>
        </p:sp>
        <p:sp>
          <p:nvSpPr>
            <p:cNvPr id="256008" name="Text Box 8">
              <a:extLst>
                <a:ext uri="{FF2B5EF4-FFF2-40B4-BE49-F238E27FC236}">
                  <a16:creationId xmlns:a16="http://schemas.microsoft.com/office/drawing/2014/main" id="{0E6FB937-1906-214A-82E4-5EF8FA23F75D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2568" y="3792"/>
              <a:ext cx="5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b="1"/>
                <a:t>2000</a:t>
              </a:r>
            </a:p>
          </p:txBody>
        </p:sp>
      </p:grpSp>
      <p:grpSp>
        <p:nvGrpSpPr>
          <p:cNvPr id="256021" name="Group 21">
            <a:extLst>
              <a:ext uri="{FF2B5EF4-FFF2-40B4-BE49-F238E27FC236}">
                <a16:creationId xmlns:a16="http://schemas.microsoft.com/office/drawing/2014/main" id="{7AB9C2A4-DB86-0E49-AFB1-0BE9990BAEFC}"/>
              </a:ext>
            </a:extLst>
          </p:cNvPr>
          <p:cNvGrpSpPr>
            <a:grpSpLocks/>
          </p:cNvGrpSpPr>
          <p:nvPr/>
        </p:nvGrpSpPr>
        <p:grpSpPr bwMode="auto">
          <a:xfrm>
            <a:off x="5795963" y="1524000"/>
            <a:ext cx="914400" cy="4953000"/>
            <a:chOff x="3651" y="960"/>
            <a:chExt cx="576" cy="3120"/>
          </a:xfrm>
        </p:grpSpPr>
        <p:sp>
          <p:nvSpPr>
            <p:cNvPr id="256005" name="Rectangle 5">
              <a:extLst>
                <a:ext uri="{FF2B5EF4-FFF2-40B4-BE49-F238E27FC236}">
                  <a16:creationId xmlns:a16="http://schemas.microsoft.com/office/drawing/2014/main" id="{03410B4F-9057-114C-833C-680CA699259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51" y="960"/>
              <a:ext cx="576" cy="28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/>
                <a:t>620</a:t>
              </a:r>
            </a:p>
          </p:txBody>
        </p:sp>
        <p:sp>
          <p:nvSpPr>
            <p:cNvPr id="256009" name="Text Box 9">
              <a:extLst>
                <a:ext uri="{FF2B5EF4-FFF2-40B4-BE49-F238E27FC236}">
                  <a16:creationId xmlns:a16="http://schemas.microsoft.com/office/drawing/2014/main" id="{2B45166B-EB10-464C-A9C0-068E049A2831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3667" y="3792"/>
              <a:ext cx="5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b="1"/>
                <a:t>2001</a:t>
              </a:r>
            </a:p>
          </p:txBody>
        </p:sp>
      </p:grpSp>
      <p:sp>
        <p:nvSpPr>
          <p:cNvPr id="256010" name="Text Box 10">
            <a:extLst>
              <a:ext uri="{FF2B5EF4-FFF2-40B4-BE49-F238E27FC236}">
                <a16:creationId xmlns:a16="http://schemas.microsoft.com/office/drawing/2014/main" id="{18AEC269-ED65-B84E-BE2C-51B9BFC3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754188"/>
            <a:ext cx="37655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3600" b="1"/>
              <a:t>Medienresonanz</a:t>
            </a:r>
          </a:p>
          <a:p>
            <a:pPr algn="ctr"/>
            <a:r>
              <a:rPr lang="de-DE" altLang="de-DE" b="1"/>
              <a:t>[Clippings]</a:t>
            </a:r>
            <a:endParaRPr lang="de-DE" altLang="de-DE" sz="3600" b="1"/>
          </a:p>
        </p:txBody>
      </p:sp>
      <p:sp>
        <p:nvSpPr>
          <p:cNvPr id="256014" name="AutoShape 14">
            <a:extLst>
              <a:ext uri="{FF2B5EF4-FFF2-40B4-BE49-F238E27FC236}">
                <a16:creationId xmlns:a16="http://schemas.microsoft.com/office/drawing/2014/main" id="{9DA50419-15E7-8D48-BD2E-9A7C0B27193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858000" y="1981200"/>
            <a:ext cx="1981200" cy="762000"/>
          </a:xfrm>
          <a:prstGeom prst="wedgeRoundRectCallout">
            <a:avLst>
              <a:gd name="adj1" fmla="val -68509"/>
              <a:gd name="adj2" fmla="val 110000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ortspezifische</a:t>
            </a:r>
          </a:p>
          <a:p>
            <a:pPr algn="ctr"/>
            <a:r>
              <a:rPr lang="de-DE" altLang="de-DE"/>
              <a:t>Auswertungen</a:t>
            </a:r>
          </a:p>
        </p:txBody>
      </p:sp>
      <p:sp>
        <p:nvSpPr>
          <p:cNvPr id="256015" name="AutoShape 15">
            <a:extLst>
              <a:ext uri="{FF2B5EF4-FFF2-40B4-BE49-F238E27FC236}">
                <a16:creationId xmlns:a16="http://schemas.microsoft.com/office/drawing/2014/main" id="{C80568B2-298C-4948-98B2-80489CD5B92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239000" y="3124200"/>
            <a:ext cx="1600200" cy="914400"/>
          </a:xfrm>
          <a:prstGeom prst="wedgeRoundRectCallout">
            <a:avLst>
              <a:gd name="adj1" fmla="val -95139"/>
              <a:gd name="adj2" fmla="val 55208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23,2 Mio.</a:t>
            </a:r>
          </a:p>
          <a:p>
            <a:pPr algn="ctr"/>
            <a:r>
              <a:rPr lang="de-DE" altLang="de-DE"/>
              <a:t>Auflage</a:t>
            </a:r>
          </a:p>
        </p:txBody>
      </p:sp>
      <p:sp>
        <p:nvSpPr>
          <p:cNvPr id="256016" name="AutoShape 16">
            <a:extLst>
              <a:ext uri="{FF2B5EF4-FFF2-40B4-BE49-F238E27FC236}">
                <a16:creationId xmlns:a16="http://schemas.microsoft.com/office/drawing/2014/main" id="{BC617C68-E9E6-0A46-B638-FE57D0836E2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239000" y="5105400"/>
            <a:ext cx="1600200" cy="838200"/>
          </a:xfrm>
          <a:prstGeom prst="wedgeRoundRectCallout">
            <a:avLst>
              <a:gd name="adj1" fmla="val -195736"/>
              <a:gd name="adj2" fmla="val 6440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12,5 Mio.</a:t>
            </a:r>
          </a:p>
          <a:p>
            <a:pPr algn="ctr"/>
            <a:r>
              <a:rPr lang="de-DE" altLang="de-DE"/>
              <a:t>Auflage</a:t>
            </a:r>
          </a:p>
        </p:txBody>
      </p:sp>
      <p:sp>
        <p:nvSpPr>
          <p:cNvPr id="256017" name="Rectangle 17">
            <a:extLst>
              <a:ext uri="{FF2B5EF4-FFF2-40B4-BE49-F238E27FC236}">
                <a16:creationId xmlns:a16="http://schemas.microsoft.com/office/drawing/2014/main" id="{C57A1B36-9B84-7A48-8D1F-8C3BACE84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Wirkung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56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5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5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4" grpId="0" animBg="1" autoUpdateAnimBg="0"/>
      <p:bldP spid="256015" grpId="0" animBg="1" autoUpdateAnimBg="0"/>
      <p:bldP spid="25601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C4C8466F-CEB0-3047-9CD6-B5F633DB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6B635753-DEB1-1243-ACDC-17E8698A5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3736E-C9D7-284C-9EEC-C92A8C1A9061}" type="slidenum">
              <a:rPr lang="en-US" altLang="de-DE"/>
              <a:pPr/>
              <a:t>25</a:t>
            </a:fld>
            <a:endParaRPr lang="en-US" altLang="de-DE"/>
          </a:p>
        </p:txBody>
      </p:sp>
      <p:sp>
        <p:nvSpPr>
          <p:cNvPr id="257026" name="Text Box 1026">
            <a:extLst>
              <a:ext uri="{FF2B5EF4-FFF2-40B4-BE49-F238E27FC236}">
                <a16:creationId xmlns:a16="http://schemas.microsoft.com/office/drawing/2014/main" id="{4F8FCA58-9BF5-8949-B2A2-4BDB690E6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57027" name="Rectangle 1027">
            <a:extLst>
              <a:ext uri="{FF2B5EF4-FFF2-40B4-BE49-F238E27FC236}">
                <a16:creationId xmlns:a16="http://schemas.microsoft.com/office/drawing/2014/main" id="{AEA9D9ED-7752-954D-8DC3-B965828477A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262063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Studierende </a:t>
            </a:r>
          </a:p>
        </p:txBody>
      </p:sp>
      <p:sp>
        <p:nvSpPr>
          <p:cNvPr id="257028" name="Rectangle 1028">
            <a:extLst>
              <a:ext uri="{FF2B5EF4-FFF2-40B4-BE49-F238E27FC236}">
                <a16:creationId xmlns:a16="http://schemas.microsoft.com/office/drawing/2014/main" id="{0029D18A-DB28-1D4F-BAB3-288D4D10A51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16038" y="218122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1/3 orientieren sich 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7029" name="Rectangle 1029">
            <a:extLst>
              <a:ext uri="{FF2B5EF4-FFF2-40B4-BE49-F238E27FC236}">
                <a16:creationId xmlns:a16="http://schemas.microsoft.com/office/drawing/2014/main" id="{F6758A58-5FD1-884D-A05F-0D8E6765D38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16038" y="575786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/>
              <a:t>Leistungs-, Karriereorientierte</a:t>
            </a:r>
          </a:p>
        </p:txBody>
      </p:sp>
      <p:sp>
        <p:nvSpPr>
          <p:cNvPr id="257033" name="Rectangle 1033">
            <a:extLst>
              <a:ext uri="{FF2B5EF4-FFF2-40B4-BE49-F238E27FC236}">
                <a16:creationId xmlns:a16="http://schemas.microsoft.com/office/drawing/2014/main" id="{52000B85-D9C9-4F40-A95C-CCD21680AA9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54313" y="2982913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50 % Ingenieure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7034" name="Rectangle 1034">
            <a:extLst>
              <a:ext uri="{FF2B5EF4-FFF2-40B4-BE49-F238E27FC236}">
                <a16:creationId xmlns:a16="http://schemas.microsoft.com/office/drawing/2014/main" id="{02E4AAE6-624A-4F4C-8972-DF4C28A16DA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54313" y="3783013"/>
            <a:ext cx="5399087" cy="57626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42 % Betriebswirte 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7035" name="Rectangle 1035">
            <a:extLst>
              <a:ext uri="{FF2B5EF4-FFF2-40B4-BE49-F238E27FC236}">
                <a16:creationId xmlns:a16="http://schemas.microsoft.com/office/drawing/2014/main" id="{65D227CA-8A0A-6C47-A603-B4ED11D057C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54313" y="4441825"/>
            <a:ext cx="5399087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36 % Juristen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7036" name="Rectangle 1036">
            <a:extLst>
              <a:ext uri="{FF2B5EF4-FFF2-40B4-BE49-F238E27FC236}">
                <a16:creationId xmlns:a16="http://schemas.microsoft.com/office/drawing/2014/main" id="{D78F3CAD-7D08-3540-BDA5-3F8A3523BAF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54313" y="5099050"/>
            <a:ext cx="5399087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/>
              <a:t> 19 % Germanisten 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7037" name="Rectangle 1037">
            <a:extLst>
              <a:ext uri="{FF2B5EF4-FFF2-40B4-BE49-F238E27FC236}">
                <a16:creationId xmlns:a16="http://schemas.microsoft.com/office/drawing/2014/main" id="{ECFF0A24-5E70-3F4D-8DFC-D00910C63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Wirkung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7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5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5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animBg="1" autoUpdateAnimBg="0"/>
      <p:bldP spid="257028" grpId="0" animBg="1" autoUpdateAnimBg="0"/>
      <p:bldP spid="257029" grpId="0" animBg="1" autoUpdateAnimBg="0"/>
      <p:bldP spid="257033" grpId="0" animBg="1" autoUpdateAnimBg="0"/>
      <p:bldP spid="257034" grpId="0" animBg="1" autoUpdateAnimBg="0"/>
      <p:bldP spid="257035" grpId="0" animBg="1" autoUpdateAnimBg="0"/>
      <p:bldP spid="25703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A4C29481-B419-714F-A3EA-F7DBC1F7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65BB5317-F093-D740-9480-898C245A3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F33AB-3F4F-4E4B-AC20-B7C2BC0260CE}" type="slidenum">
              <a:rPr lang="en-US" altLang="de-DE"/>
              <a:pPr/>
              <a:t>26</a:t>
            </a:fld>
            <a:endParaRPr lang="en-US" altLang="de-DE"/>
          </a:p>
        </p:txBody>
      </p:sp>
      <p:sp>
        <p:nvSpPr>
          <p:cNvPr id="259074" name="Text Box 2">
            <a:extLst>
              <a:ext uri="{FF2B5EF4-FFF2-40B4-BE49-F238E27FC236}">
                <a16:creationId xmlns:a16="http://schemas.microsoft.com/office/drawing/2014/main" id="{E8C43955-D9BB-9E4B-A5BE-34CD713A9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59082" name="Rectangle 10">
            <a:extLst>
              <a:ext uri="{FF2B5EF4-FFF2-40B4-BE49-F238E27FC236}">
                <a16:creationId xmlns:a16="http://schemas.microsoft.com/office/drawing/2014/main" id="{821C003B-D266-7B4A-94F3-0DE323AD5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Wirkung</a:t>
            </a:r>
          </a:p>
        </p:txBody>
      </p:sp>
      <p:sp>
        <p:nvSpPr>
          <p:cNvPr id="259083" name="Rectangle 11">
            <a:extLst>
              <a:ext uri="{FF2B5EF4-FFF2-40B4-BE49-F238E27FC236}">
                <a16:creationId xmlns:a16="http://schemas.microsoft.com/office/drawing/2014/main" id="{C3CE9829-2B6D-0A48-8725-968DEBDAC17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Studierende (Psychologie) </a:t>
            </a:r>
          </a:p>
        </p:txBody>
      </p:sp>
      <p:sp>
        <p:nvSpPr>
          <p:cNvPr id="259084" name="Rectangle 12">
            <a:extLst>
              <a:ext uri="{FF2B5EF4-FFF2-40B4-BE49-F238E27FC236}">
                <a16:creationId xmlns:a16="http://schemas.microsoft.com/office/drawing/2014/main" id="{8A63F297-EB68-5E46-8C94-DC5FB82824B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16038" y="3025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Bewerberzahlen bei Hit-Unis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9085" name="Rectangle 13">
            <a:extLst>
              <a:ext uri="{FF2B5EF4-FFF2-40B4-BE49-F238E27FC236}">
                <a16:creationId xmlns:a16="http://schemas.microsoft.com/office/drawing/2014/main" id="{A7508303-8710-D844-A6B9-09CE785C002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543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+ 19,4 % „Forscher“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59086" name="Rectangle 14">
            <a:extLst>
              <a:ext uri="{FF2B5EF4-FFF2-40B4-BE49-F238E27FC236}">
                <a16:creationId xmlns:a16="http://schemas.microsoft.com/office/drawing/2014/main" id="{F2BF618B-FFE5-7543-BE6F-4EADCB0B251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743200" y="5334000"/>
            <a:ext cx="5399088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+ 15,1 % „Zielstrebige“ 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3" grpId="0" animBg="1" autoUpdateAnimBg="0"/>
      <p:bldP spid="259084" grpId="0" animBg="1" autoUpdateAnimBg="0"/>
      <p:bldP spid="259085" grpId="0" animBg="1" autoUpdateAnimBg="0"/>
      <p:bldP spid="259086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D1F1AF0D-E74A-044E-903D-8AECA173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B64F58D7-105D-C346-BB84-8D97BCD1E2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072D9F-738C-CF43-87F1-C426246A9B9F}" type="slidenum">
              <a:rPr lang="en-US" altLang="de-DE"/>
              <a:pPr/>
              <a:t>27</a:t>
            </a:fld>
            <a:endParaRPr lang="en-US" altLang="de-DE"/>
          </a:p>
        </p:txBody>
      </p:sp>
      <p:sp>
        <p:nvSpPr>
          <p:cNvPr id="261122" name="Text Box 2">
            <a:extLst>
              <a:ext uri="{FF2B5EF4-FFF2-40B4-BE49-F238E27FC236}">
                <a16:creationId xmlns:a16="http://schemas.microsoft.com/office/drawing/2014/main" id="{86415406-33CC-5346-8576-C3B1142FF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F4D3D5E3-8143-2844-9C68-138763F4BF4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19200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Hochschulen</a:t>
            </a:r>
          </a:p>
        </p:txBody>
      </p:sp>
      <p:sp>
        <p:nvSpPr>
          <p:cNvPr id="261124" name="Rectangle 4">
            <a:extLst>
              <a:ext uri="{FF2B5EF4-FFF2-40B4-BE49-F238E27FC236}">
                <a16:creationId xmlns:a16="http://schemas.microsoft.com/office/drawing/2014/main" id="{70305FBF-A934-EE4F-89F2-BC79DCC5CB4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408113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>
                <a:latin typeface="Times New Roman" panose="02020603050405020304" pitchFamily="18" charset="0"/>
              </a:rPr>
              <a:t> </a:t>
            </a:r>
            <a:r>
              <a:rPr lang="de-DE" altLang="de-DE" sz="3600"/>
              <a:t>Stärken- Schwächenanalyse</a:t>
            </a:r>
            <a:endParaRPr lang="de-DE" altLang="de-DE" sz="3200">
              <a:latin typeface="Times New Roman" panose="02020603050405020304" pitchFamily="18" charset="0"/>
            </a:endParaRPr>
          </a:p>
        </p:txBody>
      </p:sp>
      <p:sp>
        <p:nvSpPr>
          <p:cNvPr id="261125" name="Rectangle 5">
            <a:extLst>
              <a:ext uri="{FF2B5EF4-FFF2-40B4-BE49-F238E27FC236}">
                <a16:creationId xmlns:a16="http://schemas.microsoft.com/office/drawing/2014/main" id="{2939A972-124F-3E41-99D3-3D3F6A9F1B1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408113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/>
              <a:t>zahlreiche Reorganisationen</a:t>
            </a:r>
          </a:p>
        </p:txBody>
      </p:sp>
      <p:sp>
        <p:nvSpPr>
          <p:cNvPr id="261129" name="Rectangle 9">
            <a:extLst>
              <a:ext uri="{FF2B5EF4-FFF2-40B4-BE49-F238E27FC236}">
                <a16:creationId xmlns:a16="http://schemas.microsoft.com/office/drawing/2014/main" id="{637F2C23-F0C7-4248-8FF1-C8D3BC7A5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Wirkung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animBg="1" autoUpdateAnimBg="0"/>
      <p:bldP spid="261124" grpId="0" animBg="1" autoUpdateAnimBg="0"/>
      <p:bldP spid="26112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FA60F017-3034-594F-BE79-36F5D216E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B1052EF3-115C-C442-947F-6C4EDC660E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3EE11-0BDD-1C49-A9A9-E34E16716210}" type="slidenum">
              <a:rPr lang="en-US" altLang="de-DE"/>
              <a:pPr/>
              <a:t>28</a:t>
            </a:fld>
            <a:endParaRPr lang="en-US" altLang="de-DE"/>
          </a:p>
        </p:txBody>
      </p:sp>
      <p:pic>
        <p:nvPicPr>
          <p:cNvPr id="241670" name="Picture 6">
            <a:extLst>
              <a:ext uri="{FF2B5EF4-FFF2-40B4-BE49-F238E27FC236}">
                <a16:creationId xmlns:a16="http://schemas.microsoft.com/office/drawing/2014/main" id="{48D5219C-9843-8148-9D05-2B875FCD3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427288"/>
            <a:ext cx="3733800" cy="200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1671" name="Rectangle 7">
            <a:extLst>
              <a:ext uri="{FF2B5EF4-FFF2-40B4-BE49-F238E27FC236}">
                <a16:creationId xmlns:a16="http://schemas.microsoft.com/office/drawing/2014/main" id="{707786C5-0A28-1540-A053-5155859C8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DF2713F9-88D2-164C-B0CC-583C5123E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BF0A6A7-2CE0-EC4F-BEB3-37AD3E13E1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8BB6CB-ED4A-464A-A695-0A5F279A6D09}" type="slidenum">
              <a:rPr lang="en-US" altLang="de-DE"/>
              <a:pPr/>
              <a:t>29</a:t>
            </a:fld>
            <a:endParaRPr lang="en-US" altLang="de-DE"/>
          </a:p>
        </p:txBody>
      </p:sp>
      <p:sp>
        <p:nvSpPr>
          <p:cNvPr id="206859" name="Rectangle 11">
            <a:extLst>
              <a:ext uri="{FF2B5EF4-FFF2-40B4-BE49-F238E27FC236}">
                <a16:creationId xmlns:a16="http://schemas.microsoft.com/office/drawing/2014/main" id="{A2844E6D-BC24-934A-AFEC-98D180D54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181600" cy="990600"/>
          </a:xfrm>
        </p:spPr>
        <p:txBody>
          <a:bodyPr/>
          <a:lstStyle/>
          <a:p>
            <a:r>
              <a:rPr lang="de-DE" altLang="de-DE"/>
              <a:t>Das CHE - Arbeitsweise</a:t>
            </a:r>
          </a:p>
        </p:txBody>
      </p:sp>
      <p:sp>
        <p:nvSpPr>
          <p:cNvPr id="206860" name="Rectangle 12">
            <a:extLst>
              <a:ext uri="{FF2B5EF4-FFF2-40B4-BE49-F238E27FC236}">
                <a16:creationId xmlns:a16="http://schemas.microsoft.com/office/drawing/2014/main" id="{F053095E-0484-584E-8ACE-D0118E07970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80975" y="1295400"/>
            <a:ext cx="86582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b="1"/>
              <a:t>Organisationsentwicklung</a:t>
            </a:r>
            <a:r>
              <a:rPr lang="de-DE" altLang="de-DE"/>
              <a:t>: Pilotprojekte in Hochschulen, z.B.</a:t>
            </a:r>
          </a:p>
        </p:txBody>
      </p:sp>
      <p:sp>
        <p:nvSpPr>
          <p:cNvPr id="206861" name="Rectangle 13">
            <a:extLst>
              <a:ext uri="{FF2B5EF4-FFF2-40B4-BE49-F238E27FC236}">
                <a16:creationId xmlns:a16="http://schemas.microsoft.com/office/drawing/2014/main" id="{28564223-015F-114E-B8B4-B07D57F4741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1936750"/>
            <a:ext cx="7315200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Zielvereinbarung U Kaiserslautern</a:t>
            </a:r>
          </a:p>
        </p:txBody>
      </p:sp>
      <p:sp>
        <p:nvSpPr>
          <p:cNvPr id="206863" name="Rectangle 15">
            <a:extLst>
              <a:ext uri="{FF2B5EF4-FFF2-40B4-BE49-F238E27FC236}">
                <a16:creationId xmlns:a16="http://schemas.microsoft.com/office/drawing/2014/main" id="{8D384618-61EB-C04D-8FDD-A5DEAA0D040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2579688"/>
            <a:ext cx="7315200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Akademisches Controlling TU München</a:t>
            </a: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0D34516C-5CD2-7147-ADEB-D5ACACA7E5A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80975" y="5148263"/>
            <a:ext cx="86582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b="1"/>
              <a:t>Dialog und Veranstaltung</a:t>
            </a:r>
            <a:r>
              <a:rPr lang="de-DE" altLang="de-DE"/>
              <a:t>: 	</a:t>
            </a:r>
          </a:p>
        </p:txBody>
      </p:sp>
      <p:sp>
        <p:nvSpPr>
          <p:cNvPr id="206865" name="Rectangle 17">
            <a:extLst>
              <a:ext uri="{FF2B5EF4-FFF2-40B4-BE49-F238E27FC236}">
                <a16:creationId xmlns:a16="http://schemas.microsoft.com/office/drawing/2014/main" id="{7B3A93AD-C759-3E49-A2B0-8DB2A08E14E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5791200"/>
            <a:ext cx="7315200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Workshops, Symposien, Hochschulkurs</a:t>
            </a:r>
          </a:p>
        </p:txBody>
      </p:sp>
      <p:sp>
        <p:nvSpPr>
          <p:cNvPr id="206867" name="Rectangle 19">
            <a:extLst>
              <a:ext uri="{FF2B5EF4-FFF2-40B4-BE49-F238E27FC236}">
                <a16:creationId xmlns:a16="http://schemas.microsoft.com/office/drawing/2014/main" id="{1D778EBF-4069-BF4E-9CCA-0C05DAA7BEE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80975" y="3221038"/>
            <a:ext cx="8658225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b="1"/>
              <a:t>Denkfabrik</a:t>
            </a:r>
            <a:r>
              <a:rPr lang="de-DE" altLang="de-DE"/>
              <a:t>: Modellvorschläge, z.B. </a:t>
            </a:r>
          </a:p>
        </p:txBody>
      </p:sp>
      <p:sp>
        <p:nvSpPr>
          <p:cNvPr id="206868" name="Rectangle 20">
            <a:extLst>
              <a:ext uri="{FF2B5EF4-FFF2-40B4-BE49-F238E27FC236}">
                <a16:creationId xmlns:a16="http://schemas.microsoft.com/office/drawing/2014/main" id="{6F55E649-07EB-DF47-91D9-6FE295E66A9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3863975"/>
            <a:ext cx="7315200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Hochschulzugang “Leipziger Erklärung”</a:t>
            </a:r>
          </a:p>
        </p:txBody>
      </p:sp>
      <p:sp>
        <p:nvSpPr>
          <p:cNvPr id="206869" name="Rectangle 21">
            <a:extLst>
              <a:ext uri="{FF2B5EF4-FFF2-40B4-BE49-F238E27FC236}">
                <a16:creationId xmlns:a16="http://schemas.microsoft.com/office/drawing/2014/main" id="{2EF83AE3-D9B8-594D-84B3-22856E95B77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4505325"/>
            <a:ext cx="7315200" cy="539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Studienbeitragsmodell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0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0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60" grpId="0" animBg="1" autoUpdateAnimBg="0"/>
      <p:bldP spid="206861" grpId="0" animBg="1" autoUpdateAnimBg="0"/>
      <p:bldP spid="206863" grpId="0" animBg="1" autoUpdateAnimBg="0"/>
      <p:bldP spid="206864" grpId="0" animBg="1" autoUpdateAnimBg="0"/>
      <p:bldP spid="206865" grpId="0" animBg="1" autoUpdateAnimBg="0"/>
      <p:bldP spid="206867" grpId="0" animBg="1" autoUpdateAnimBg="0"/>
      <p:bldP spid="206868" grpId="0" animBg="1" autoUpdateAnimBg="0"/>
      <p:bldP spid="20686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C5A89298-841E-0E4F-8A3A-5D5C097E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5548FE93-1335-774E-9DB7-03F80ABCD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5D7621-CF43-614D-8AF5-70C49B6E30FB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204812" name="Rectangle 12">
            <a:extLst>
              <a:ext uri="{FF2B5EF4-FFF2-40B4-BE49-F238E27FC236}">
                <a16:creationId xmlns:a16="http://schemas.microsoft.com/office/drawing/2014/main" id="{56625887-D775-9640-B631-9C244C28E70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2171700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“Denkfabrik” (think tank)</a:t>
            </a:r>
            <a:endParaRPr lang="de-DE" altLang="de-DE" sz="3200"/>
          </a:p>
        </p:txBody>
      </p:sp>
      <p:sp>
        <p:nvSpPr>
          <p:cNvPr id="204813" name="Rectangle 13">
            <a:extLst>
              <a:ext uri="{FF2B5EF4-FFF2-40B4-BE49-F238E27FC236}">
                <a16:creationId xmlns:a16="http://schemas.microsoft.com/office/drawing/2014/main" id="{DE5D834C-73E7-AB48-9219-1260D66AEDF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2971800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Berater (consultant)</a:t>
            </a:r>
          </a:p>
        </p:txBody>
      </p:sp>
      <p:sp>
        <p:nvSpPr>
          <p:cNvPr id="204814" name="Rectangle 14">
            <a:extLst>
              <a:ext uri="{FF2B5EF4-FFF2-40B4-BE49-F238E27FC236}">
                <a16:creationId xmlns:a16="http://schemas.microsoft.com/office/drawing/2014/main" id="{6A55FC54-2B68-834F-9AE8-60B1AD1B455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6725" y="1371600"/>
            <a:ext cx="7991475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Rolle des CHE</a:t>
            </a:r>
            <a:endParaRPr lang="de-DE" altLang="de-DE" sz="4000"/>
          </a:p>
        </p:txBody>
      </p:sp>
      <p:sp>
        <p:nvSpPr>
          <p:cNvPr id="204815" name="Rectangle 15">
            <a:extLst>
              <a:ext uri="{FF2B5EF4-FFF2-40B4-BE49-F238E27FC236}">
                <a16:creationId xmlns:a16="http://schemas.microsoft.com/office/drawing/2014/main" id="{00B72DF3-397B-154C-B029-AE949E34C53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768850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politisch und institutionell unabhängig</a:t>
            </a:r>
          </a:p>
        </p:txBody>
      </p:sp>
      <p:sp>
        <p:nvSpPr>
          <p:cNvPr id="204816" name="Rectangle 16">
            <a:extLst>
              <a:ext uri="{FF2B5EF4-FFF2-40B4-BE49-F238E27FC236}">
                <a16:creationId xmlns:a16="http://schemas.microsoft.com/office/drawing/2014/main" id="{3C25030B-12CB-1947-BB60-6003204D2D4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5562600"/>
            <a:ext cx="73152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Einrichtung der Hochschulen</a:t>
            </a:r>
          </a:p>
        </p:txBody>
      </p:sp>
      <p:sp>
        <p:nvSpPr>
          <p:cNvPr id="204817" name="Rectangle 17">
            <a:extLst>
              <a:ext uri="{FF2B5EF4-FFF2-40B4-BE49-F238E27FC236}">
                <a16:creationId xmlns:a16="http://schemas.microsoft.com/office/drawing/2014/main" id="{B9C77FF6-7E96-D04F-BC3D-7C059F1A517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6725" y="3976688"/>
            <a:ext cx="7991475" cy="7191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Selbstverständnis </a:t>
            </a:r>
          </a:p>
        </p:txBody>
      </p:sp>
      <p:sp>
        <p:nvSpPr>
          <p:cNvPr id="204818" name="Rectangle 18">
            <a:extLst>
              <a:ext uri="{FF2B5EF4-FFF2-40B4-BE49-F238E27FC236}">
                <a16:creationId xmlns:a16="http://schemas.microsoft.com/office/drawing/2014/main" id="{65113C6B-2DA4-7A42-AC56-A8B10108B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CHE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2" grpId="0" animBg="1" autoUpdateAnimBg="0"/>
      <p:bldP spid="204813" grpId="0" animBg="1" autoUpdateAnimBg="0"/>
      <p:bldP spid="204814" grpId="0" animBg="1" autoUpdateAnimBg="0"/>
      <p:bldP spid="204815" grpId="0" animBg="1" autoUpdateAnimBg="0"/>
      <p:bldP spid="204816" grpId="0" animBg="1" autoUpdateAnimBg="0"/>
      <p:bldP spid="204817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07D9BABE-C392-2840-BDB8-33155C61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D86E2060-4241-1241-AEE3-9241CA38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52F719-2CF8-D545-9BC3-B8D2AB4D2AFA}" type="slidenum">
              <a:rPr lang="en-US" altLang="de-DE"/>
              <a:pPr/>
              <a:t>30</a:t>
            </a:fld>
            <a:endParaRPr lang="en-US" altLang="de-DE"/>
          </a:p>
        </p:txBody>
      </p:sp>
      <p:sp>
        <p:nvSpPr>
          <p:cNvPr id="208906" name="Rectangle 10">
            <a:extLst>
              <a:ext uri="{FF2B5EF4-FFF2-40B4-BE49-F238E27FC236}">
                <a16:creationId xmlns:a16="http://schemas.microsoft.com/office/drawing/2014/main" id="{1DA889FB-F82D-0747-80BC-AAA37893E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Das CHE</a:t>
            </a:r>
          </a:p>
        </p:txBody>
      </p:sp>
      <p:sp>
        <p:nvSpPr>
          <p:cNvPr id="208907" name="Rectangle 11">
            <a:extLst>
              <a:ext uri="{FF2B5EF4-FFF2-40B4-BE49-F238E27FC236}">
                <a16:creationId xmlns:a16="http://schemas.microsoft.com/office/drawing/2014/main" id="{5D7846CA-A19D-2F44-9A1F-D960F2ABD3B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21717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14 Wissenschaftler</a:t>
            </a:r>
          </a:p>
        </p:txBody>
      </p:sp>
      <p:sp>
        <p:nvSpPr>
          <p:cNvPr id="208908" name="Rectangle 12">
            <a:extLst>
              <a:ext uri="{FF2B5EF4-FFF2-40B4-BE49-F238E27FC236}">
                <a16:creationId xmlns:a16="http://schemas.microsoft.com/office/drawing/2014/main" id="{38FB5886-F0E3-3947-BCAB-E783D78282D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29718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7 Sekretärinnen</a:t>
            </a:r>
          </a:p>
        </p:txBody>
      </p:sp>
      <p:sp>
        <p:nvSpPr>
          <p:cNvPr id="208909" name="Rectangle 13">
            <a:extLst>
              <a:ext uri="{FF2B5EF4-FFF2-40B4-BE49-F238E27FC236}">
                <a16:creationId xmlns:a16="http://schemas.microsoft.com/office/drawing/2014/main" id="{080CA677-F770-C94D-8349-D1F2EAA479C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11225" y="1371600"/>
            <a:ext cx="7242175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Mitarbeiter</a:t>
            </a:r>
          </a:p>
        </p:txBody>
      </p:sp>
      <p:sp>
        <p:nvSpPr>
          <p:cNvPr id="208910" name="Rectangle 14">
            <a:extLst>
              <a:ext uri="{FF2B5EF4-FFF2-40B4-BE49-F238E27FC236}">
                <a16:creationId xmlns:a16="http://schemas.microsoft.com/office/drawing/2014/main" id="{CEDBAFFF-46A9-6646-929F-3EA0E099E80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476885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4,2 Mio. DM Bertelsmann Stiftung</a:t>
            </a:r>
          </a:p>
        </p:txBody>
      </p:sp>
      <p:sp>
        <p:nvSpPr>
          <p:cNvPr id="208911" name="Rectangle 15">
            <a:extLst>
              <a:ext uri="{FF2B5EF4-FFF2-40B4-BE49-F238E27FC236}">
                <a16:creationId xmlns:a16="http://schemas.microsoft.com/office/drawing/2014/main" id="{E546F0B3-801D-DC47-9EF6-C94811E93CA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24000" y="5562600"/>
            <a:ext cx="6629400" cy="7191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1"/>
            <a:r>
              <a:rPr lang="de-DE" altLang="de-DE" sz="2800"/>
              <a:t>1,4 Mio. DM Fremdmittel</a:t>
            </a:r>
          </a:p>
        </p:txBody>
      </p:sp>
      <p:sp>
        <p:nvSpPr>
          <p:cNvPr id="208912" name="Rectangle 16">
            <a:extLst>
              <a:ext uri="{FF2B5EF4-FFF2-40B4-BE49-F238E27FC236}">
                <a16:creationId xmlns:a16="http://schemas.microsoft.com/office/drawing/2014/main" id="{EA9BBE68-3829-5141-BE59-A60E798B622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11225" y="3976688"/>
            <a:ext cx="7242175" cy="7191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Umsatz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7" grpId="0" animBg="1" autoUpdateAnimBg="0"/>
      <p:bldP spid="208908" grpId="0" animBg="1" autoUpdateAnimBg="0"/>
      <p:bldP spid="208909" grpId="0" animBg="1" autoUpdateAnimBg="0"/>
      <p:bldP spid="208910" grpId="0" animBg="1" autoUpdateAnimBg="0"/>
      <p:bldP spid="208911" grpId="0" animBg="1" autoUpdateAnimBg="0"/>
      <p:bldP spid="2089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27FA999D-50C4-5E46-8F36-06767D34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465B59D-E61B-3A4D-AB5D-F79D043352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5A2BCF-C743-F148-800E-B9F8B85F794D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FD3372CA-CD9B-F144-99B2-45216BA5E9F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197485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000" b="1"/>
              <a:t>initiiert von HRK Anfang 90er Jahre</a:t>
            </a:r>
            <a:endParaRPr lang="de-DE" altLang="de-DE" sz="3000" b="1">
              <a:solidFill>
                <a:schemeClr val="bg1"/>
              </a:solidFill>
            </a:endParaRPr>
          </a:p>
        </p:txBody>
      </p:sp>
      <p:sp>
        <p:nvSpPr>
          <p:cNvPr id="191493" name="Rectangle 5">
            <a:extLst>
              <a:ext uri="{FF2B5EF4-FFF2-40B4-BE49-F238E27FC236}">
                <a16:creationId xmlns:a16="http://schemas.microsoft.com/office/drawing/2014/main" id="{99E2E11F-4B39-654D-AC8F-A81C9B0754E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299561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/>
              <a:t>Gründungsauftrag für CHE</a:t>
            </a:r>
            <a:endParaRPr lang="de-DE" altLang="de-DE" sz="3000" b="1">
              <a:solidFill>
                <a:schemeClr val="bg1"/>
              </a:solidFill>
            </a:endParaRPr>
          </a:p>
        </p:txBody>
      </p:sp>
      <p:sp>
        <p:nvSpPr>
          <p:cNvPr id="191494" name="Rectangle 6">
            <a:extLst>
              <a:ext uri="{FF2B5EF4-FFF2-40B4-BE49-F238E27FC236}">
                <a16:creationId xmlns:a16="http://schemas.microsoft.com/office/drawing/2014/main" id="{89F773E8-CEA7-F54C-81F5-E8DEE31F778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40163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/>
              <a:t>zuerst mit Stiftung Warentest</a:t>
            </a:r>
          </a:p>
        </p:txBody>
      </p:sp>
      <p:sp>
        <p:nvSpPr>
          <p:cNvPr id="191495" name="Rectangle 7">
            <a:extLst>
              <a:ext uri="{FF2B5EF4-FFF2-40B4-BE49-F238E27FC236}">
                <a16:creationId xmlns:a16="http://schemas.microsoft.com/office/drawing/2014/main" id="{8F317AF0-2432-A34A-9A1E-82EB447B164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50387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 b="1"/>
              <a:t>seit 1998 mit Stern</a:t>
            </a:r>
          </a:p>
        </p:txBody>
      </p:sp>
      <p:sp>
        <p:nvSpPr>
          <p:cNvPr id="191496" name="Rectangle 8">
            <a:extLst>
              <a:ext uri="{FF2B5EF4-FFF2-40B4-BE49-F238E27FC236}">
                <a16:creationId xmlns:a16="http://schemas.microsoft.com/office/drawing/2014/main" id="{B51C8A56-69C7-EA43-BC9B-987E3BBD5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Hochschulranking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 animBg="1" autoUpdateAnimBg="0"/>
      <p:bldP spid="191493" grpId="0" animBg="1" autoUpdateAnimBg="0"/>
      <p:bldP spid="191494" grpId="0" animBg="1" autoUpdateAnimBg="0"/>
      <p:bldP spid="19149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73CF6739-82D2-0F43-B029-1E132A15C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2A69899-A128-7548-8565-77E4CE7FCB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DBBF0-6225-1541-A21C-27E6B40F750E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192514" name="Text Box 2">
            <a:extLst>
              <a:ext uri="{FF2B5EF4-FFF2-40B4-BE49-F238E27FC236}">
                <a16:creationId xmlns:a16="http://schemas.microsoft.com/office/drawing/2014/main" id="{000C101F-96C0-DA46-96C8-E4923876D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192516" name="Rectangle 4">
            <a:extLst>
              <a:ext uri="{FF2B5EF4-FFF2-40B4-BE49-F238E27FC236}">
                <a16:creationId xmlns:a16="http://schemas.microsoft.com/office/drawing/2014/main" id="{60692618-148C-A14A-99C0-AA038D5FE1E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44958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Keine Einzelplätze, 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sondern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„Michelinsterne“</a:t>
            </a:r>
          </a:p>
        </p:txBody>
      </p:sp>
      <p:sp>
        <p:nvSpPr>
          <p:cNvPr id="192517" name="Rectangle 5">
            <a:extLst>
              <a:ext uri="{FF2B5EF4-FFF2-40B4-BE49-F238E27FC236}">
                <a16:creationId xmlns:a16="http://schemas.microsoft.com/office/drawing/2014/main" id="{55EE151D-056F-7341-85D8-91C8DA9C876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13275" y="44958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Ranggruppen 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Spitze</a:t>
            </a:r>
            <a:r>
              <a:rPr lang="de-DE" altLang="de-DE" sz="2800" b="1">
                <a:solidFill>
                  <a:schemeClr val="bg1"/>
                </a:solidFill>
              </a:rPr>
              <a:t>      </a:t>
            </a:r>
            <a:r>
              <a:rPr lang="de-DE" altLang="de-DE" sz="2800" b="1">
                <a:solidFill>
                  <a:schemeClr val="tx2"/>
                </a:solidFill>
              </a:rPr>
              <a:t>Mittel</a:t>
            </a:r>
            <a:r>
              <a:rPr lang="de-DE" altLang="de-DE" sz="2800" b="1">
                <a:solidFill>
                  <a:schemeClr val="bg1"/>
                </a:solidFill>
              </a:rPr>
              <a:t> 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Schluss</a:t>
            </a:r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192522" name="Rectangle 10">
            <a:extLst>
              <a:ext uri="{FF2B5EF4-FFF2-40B4-BE49-F238E27FC236}">
                <a16:creationId xmlns:a16="http://schemas.microsoft.com/office/drawing/2014/main" id="{B9798A5C-2196-7F45-AB15-53D36DB27ED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307975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Forschung  &amp; Lehre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falsch</a:t>
            </a:r>
          </a:p>
        </p:txBody>
      </p:sp>
      <p:sp>
        <p:nvSpPr>
          <p:cNvPr id="192523" name="Rectangle 11">
            <a:extLst>
              <a:ext uri="{FF2B5EF4-FFF2-40B4-BE49-F238E27FC236}">
                <a16:creationId xmlns:a16="http://schemas.microsoft.com/office/drawing/2014/main" id="{0ACAB51E-2F68-F144-B3AE-8F33164EE6B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38200" y="16637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Uni-Gesamtrankings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fragwürdig</a:t>
            </a:r>
            <a:endParaRPr lang="de-DE" altLang="de-DE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2524" name="Rectangle 12">
            <a:extLst>
              <a:ext uri="{FF2B5EF4-FFF2-40B4-BE49-F238E27FC236}">
                <a16:creationId xmlns:a16="http://schemas.microsoft.com/office/drawing/2014/main" id="{EFFDCA7C-4FFF-8444-B472-94F025D0B37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13275" y="307975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multidimensionales </a:t>
            </a:r>
          </a:p>
          <a:p>
            <a:r>
              <a:rPr lang="de-DE" altLang="de-DE" sz="2800" b="1">
                <a:solidFill>
                  <a:schemeClr val="tx2"/>
                </a:solidFill>
              </a:rPr>
              <a:t>Ranking</a:t>
            </a:r>
          </a:p>
        </p:txBody>
      </p:sp>
      <p:sp>
        <p:nvSpPr>
          <p:cNvPr id="192525" name="Rectangle 13">
            <a:extLst>
              <a:ext uri="{FF2B5EF4-FFF2-40B4-BE49-F238E27FC236}">
                <a16:creationId xmlns:a16="http://schemas.microsoft.com/office/drawing/2014/main" id="{F0EFF4FB-28C9-144E-A797-D3384A70F7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613275" y="16637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tx2"/>
                </a:solidFill>
              </a:rPr>
              <a:t>nur fachbezogen</a:t>
            </a:r>
          </a:p>
        </p:txBody>
      </p:sp>
      <p:sp>
        <p:nvSpPr>
          <p:cNvPr id="192526" name="Rectangle 14">
            <a:extLst>
              <a:ext uri="{FF2B5EF4-FFF2-40B4-BE49-F238E27FC236}">
                <a16:creationId xmlns:a16="http://schemas.microsoft.com/office/drawing/2014/main" id="{236B8D31-BC2D-3D45-A57A-A9A537553D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67400" y="50292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92527" name="Rectangle 15">
            <a:extLst>
              <a:ext uri="{FF2B5EF4-FFF2-40B4-BE49-F238E27FC236}">
                <a16:creationId xmlns:a16="http://schemas.microsoft.com/office/drawing/2014/main" id="{A120222F-52BF-6F42-8453-2FC0E020C58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467600" y="5029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92528" name="Rectangle 16">
            <a:extLst>
              <a:ext uri="{FF2B5EF4-FFF2-40B4-BE49-F238E27FC236}">
                <a16:creationId xmlns:a16="http://schemas.microsoft.com/office/drawing/2014/main" id="{54837A60-EB27-5D44-A9B1-0636DCFA06F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48400" y="54102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92529" name="Rectangle 17">
            <a:extLst>
              <a:ext uri="{FF2B5EF4-FFF2-40B4-BE49-F238E27FC236}">
                <a16:creationId xmlns:a16="http://schemas.microsoft.com/office/drawing/2014/main" id="{1A99C5A9-8A21-6D4E-AF9B-BBEF4AFE4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334000" cy="990600"/>
          </a:xfrm>
        </p:spPr>
        <p:txBody>
          <a:bodyPr/>
          <a:lstStyle/>
          <a:p>
            <a:r>
              <a:rPr lang="de-DE" altLang="de-DE" sz="3200"/>
              <a:t>Gerhard Casper - Stanford: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nimBg="1" autoUpdateAnimBg="0"/>
      <p:bldP spid="192517" grpId="0" animBg="1" autoUpdateAnimBg="0"/>
      <p:bldP spid="192522" grpId="0" animBg="1" autoUpdateAnimBg="0"/>
      <p:bldP spid="192523" grpId="0" animBg="1" autoUpdateAnimBg="0"/>
      <p:bldP spid="192524" grpId="0" animBg="1" autoUpdateAnimBg="0"/>
      <p:bldP spid="19252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2">
            <a:extLst>
              <a:ext uri="{FF2B5EF4-FFF2-40B4-BE49-F238E27FC236}">
                <a16:creationId xmlns:a16="http://schemas.microsoft.com/office/drawing/2014/main" id="{8514AB1B-BAC4-E349-BED7-D82BB72A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21" name="Foliennummernplatzhalter 3">
            <a:extLst>
              <a:ext uri="{FF2B5EF4-FFF2-40B4-BE49-F238E27FC236}">
                <a16:creationId xmlns:a16="http://schemas.microsoft.com/office/drawing/2014/main" id="{A5345E8C-304C-364D-A64A-0CD8E78FB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3D6313-C74C-F247-86F0-85F2802DF0DA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194562" name="Text Box 2">
            <a:extLst>
              <a:ext uri="{FF2B5EF4-FFF2-40B4-BE49-F238E27FC236}">
                <a16:creationId xmlns:a16="http://schemas.microsoft.com/office/drawing/2014/main" id="{44B00C33-0483-E74C-BD1A-BFD5D691B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194564" name="Rectangle 4">
            <a:extLst>
              <a:ext uri="{FF2B5EF4-FFF2-40B4-BE49-F238E27FC236}">
                <a16:creationId xmlns:a16="http://schemas.microsoft.com/office/drawing/2014/main" id="{4D4D24BD-838D-1E4D-8373-86B872DFEDB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001963" y="4565650"/>
            <a:ext cx="6143625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de-DE" altLang="de-DE" sz="2800"/>
              <a:t>25 Studienbereiche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194567" name="Rectangle 7">
            <a:extLst>
              <a:ext uri="{FF2B5EF4-FFF2-40B4-BE49-F238E27FC236}">
                <a16:creationId xmlns:a16="http://schemas.microsoft.com/office/drawing/2014/main" id="{857677A3-4909-3946-8DB9-962C0EE631D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5486400"/>
            <a:ext cx="9144000" cy="6524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alles frei zugänglich unter: www.dashochschulranking.de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194571" name="Rectangle 11">
            <a:extLst>
              <a:ext uri="{FF2B5EF4-FFF2-40B4-BE49-F238E27FC236}">
                <a16:creationId xmlns:a16="http://schemas.microsoft.com/office/drawing/2014/main" id="{06A35BBA-4EF1-7145-8BDC-408705DE9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Fakten - bisher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8A90DE86-6A75-D546-9782-E17E75D2394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1727200"/>
            <a:ext cx="5110163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100 Unis und GHS, 109 FHS</a:t>
            </a:r>
            <a:r>
              <a:rPr lang="de-DE" altLang="de-DE" sz="2800">
                <a:latin typeface="Times New Roman" panose="02020603050405020304" pitchFamily="18" charset="0"/>
              </a:rPr>
              <a:t>  </a:t>
            </a:r>
          </a:p>
        </p:txBody>
      </p:sp>
      <p:grpSp>
        <p:nvGrpSpPr>
          <p:cNvPr id="194586" name="Group 26">
            <a:extLst>
              <a:ext uri="{FF2B5EF4-FFF2-40B4-BE49-F238E27FC236}">
                <a16:creationId xmlns:a16="http://schemas.microsoft.com/office/drawing/2014/main" id="{824C4C64-2803-D84B-98E2-72F0FFAEE052}"/>
              </a:ext>
            </a:extLst>
          </p:cNvPr>
          <p:cNvGrpSpPr>
            <a:grpSpLocks/>
          </p:cNvGrpSpPr>
          <p:nvPr/>
        </p:nvGrpSpPr>
        <p:grpSpPr bwMode="auto">
          <a:xfrm>
            <a:off x="5062538" y="1727200"/>
            <a:ext cx="4083050" cy="792163"/>
            <a:chOff x="3189" y="1088"/>
            <a:chExt cx="2572" cy="499"/>
          </a:xfrm>
        </p:grpSpPr>
        <p:sp>
          <p:nvSpPr>
            <p:cNvPr id="194572" name="Rectangle 12">
              <a:extLst>
                <a:ext uri="{FF2B5EF4-FFF2-40B4-BE49-F238E27FC236}">
                  <a16:creationId xmlns:a16="http://schemas.microsoft.com/office/drawing/2014/main" id="{4E901976-61B4-FE45-AB9F-CB16F1E7E8D8}"/>
                </a:ext>
              </a:extLst>
            </p:cNvPr>
            <p:cNvSpPr>
              <a:spLocks noChangeArrowheads="1"/>
            </p:cNvSpPr>
            <p:nvPr/>
          </p:nvSpPr>
          <p:spPr bwMode="grayWhite">
            <a:xfrm>
              <a:off x="3403" y="1088"/>
              <a:ext cx="2358" cy="4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buClr>
                  <a:schemeClr val="accent1"/>
                </a:buClr>
                <a:buFont typeface="Wingdings" pitchFamily="2" charset="2"/>
                <a:buNone/>
              </a:pPr>
              <a:r>
                <a:rPr lang="de-DE" altLang="de-DE" sz="2800">
                  <a:latin typeface="Times New Roman" panose="02020603050405020304" pitchFamily="18" charset="0"/>
                </a:rPr>
                <a:t> </a:t>
              </a:r>
              <a:r>
                <a:rPr lang="de-DE" altLang="de-DE" sz="2800"/>
                <a:t>110 kirchl. FHS</a:t>
              </a:r>
              <a:r>
                <a:rPr lang="de-DE" altLang="de-DE" sz="2800">
                  <a:latin typeface="Times New Roman" panose="02020603050405020304" pitchFamily="18" charset="0"/>
                </a:rPr>
                <a:t>  </a:t>
              </a:r>
            </a:p>
          </p:txBody>
        </p:sp>
        <p:sp>
          <p:nvSpPr>
            <p:cNvPr id="194575" name="Text Box 15">
              <a:extLst>
                <a:ext uri="{FF2B5EF4-FFF2-40B4-BE49-F238E27FC236}">
                  <a16:creationId xmlns:a16="http://schemas.microsoft.com/office/drawing/2014/main" id="{AA30F270-C696-F243-A125-94F8395CDC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9" y="1164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2800" b="1"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194565" name="Rectangle 5">
            <a:extLst>
              <a:ext uri="{FF2B5EF4-FFF2-40B4-BE49-F238E27FC236}">
                <a16:creationId xmlns:a16="http://schemas.microsoft.com/office/drawing/2014/main" id="{60779E61-30CA-3243-8F04-579F6DBE6D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2667000"/>
            <a:ext cx="5110163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1.600 FB, 2.700 Studiengänge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94587" name="Group 27">
            <a:extLst>
              <a:ext uri="{FF2B5EF4-FFF2-40B4-BE49-F238E27FC236}">
                <a16:creationId xmlns:a16="http://schemas.microsoft.com/office/drawing/2014/main" id="{ACF7075A-A249-B848-B517-98271B115FE4}"/>
              </a:ext>
            </a:extLst>
          </p:cNvPr>
          <p:cNvGrpSpPr>
            <a:grpSpLocks/>
          </p:cNvGrpSpPr>
          <p:nvPr/>
        </p:nvGrpSpPr>
        <p:grpSpPr bwMode="auto">
          <a:xfrm>
            <a:off x="5062538" y="2667000"/>
            <a:ext cx="4083050" cy="792163"/>
            <a:chOff x="3189" y="1692"/>
            <a:chExt cx="2572" cy="499"/>
          </a:xfrm>
        </p:grpSpPr>
        <p:sp>
          <p:nvSpPr>
            <p:cNvPr id="194573" name="Rectangle 13">
              <a:extLst>
                <a:ext uri="{FF2B5EF4-FFF2-40B4-BE49-F238E27FC236}">
                  <a16:creationId xmlns:a16="http://schemas.microsoft.com/office/drawing/2014/main" id="{2FB92135-6751-8D42-9C2C-E625E3FAB8B7}"/>
                </a:ext>
              </a:extLst>
            </p:cNvPr>
            <p:cNvSpPr>
              <a:spLocks noChangeArrowheads="1"/>
            </p:cNvSpPr>
            <p:nvPr/>
          </p:nvSpPr>
          <p:spPr bwMode="grayWhite">
            <a:xfrm>
              <a:off x="3403" y="1692"/>
              <a:ext cx="2358" cy="4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buClr>
                  <a:schemeClr val="accent1"/>
                </a:buClr>
                <a:buFont typeface="Wingdings" pitchFamily="2" charset="2"/>
                <a:buNone/>
              </a:pPr>
              <a:r>
                <a:rPr lang="de-DE" altLang="de-DE" sz="2800"/>
                <a:t> 370 FB, </a:t>
              </a:r>
              <a:br>
                <a:rPr lang="de-DE" altLang="de-DE" sz="2800"/>
              </a:br>
              <a:r>
                <a:rPr lang="de-DE" altLang="de-DE" sz="2800"/>
                <a:t>735 Studiengänge</a:t>
              </a:r>
            </a:p>
          </p:txBody>
        </p:sp>
        <p:sp>
          <p:nvSpPr>
            <p:cNvPr id="194576" name="Text Box 16">
              <a:extLst>
                <a:ext uri="{FF2B5EF4-FFF2-40B4-BE49-F238E27FC236}">
                  <a16:creationId xmlns:a16="http://schemas.microsoft.com/office/drawing/2014/main" id="{E66B7453-D00A-E441-9647-5A8F6FDE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9" y="1768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2800" b="1"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194566" name="Rectangle 6">
            <a:extLst>
              <a:ext uri="{FF2B5EF4-FFF2-40B4-BE49-F238E27FC236}">
                <a16:creationId xmlns:a16="http://schemas.microsoft.com/office/drawing/2014/main" id="{11C584F8-E6CB-A04A-B461-3E70A19E1F1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3624263"/>
            <a:ext cx="5110163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/>
              <a:t>70.000 Studis, 9.600 Profs 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  <p:grpSp>
        <p:nvGrpSpPr>
          <p:cNvPr id="194588" name="Group 28">
            <a:extLst>
              <a:ext uri="{FF2B5EF4-FFF2-40B4-BE49-F238E27FC236}">
                <a16:creationId xmlns:a16="http://schemas.microsoft.com/office/drawing/2014/main" id="{50EC2222-CE36-1E4E-9767-C0C9ABA17C1B}"/>
              </a:ext>
            </a:extLst>
          </p:cNvPr>
          <p:cNvGrpSpPr>
            <a:grpSpLocks/>
          </p:cNvGrpSpPr>
          <p:nvPr/>
        </p:nvGrpSpPr>
        <p:grpSpPr bwMode="auto">
          <a:xfrm>
            <a:off x="5062538" y="3625850"/>
            <a:ext cx="4083050" cy="792163"/>
            <a:chOff x="3189" y="2296"/>
            <a:chExt cx="2572" cy="499"/>
          </a:xfrm>
        </p:grpSpPr>
        <p:sp>
          <p:nvSpPr>
            <p:cNvPr id="194574" name="Rectangle 14">
              <a:extLst>
                <a:ext uri="{FF2B5EF4-FFF2-40B4-BE49-F238E27FC236}">
                  <a16:creationId xmlns:a16="http://schemas.microsoft.com/office/drawing/2014/main" id="{4C1E6B7D-E88E-0548-BABF-CBD3FA8A1760}"/>
                </a:ext>
              </a:extLst>
            </p:cNvPr>
            <p:cNvSpPr>
              <a:spLocks noChangeArrowheads="1"/>
            </p:cNvSpPr>
            <p:nvPr/>
          </p:nvSpPr>
          <p:spPr bwMode="grayWhite">
            <a:xfrm>
              <a:off x="3403" y="2296"/>
              <a:ext cx="2358" cy="4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buClr>
                  <a:schemeClr val="accent1"/>
                </a:buClr>
                <a:buFont typeface="Wingdings" pitchFamily="2" charset="2"/>
                <a:buNone/>
              </a:pPr>
              <a:r>
                <a:rPr lang="de-DE" altLang="de-DE" sz="2800">
                  <a:latin typeface="Times New Roman" panose="02020603050405020304" pitchFamily="18" charset="0"/>
                </a:rPr>
                <a:t> </a:t>
              </a:r>
              <a:r>
                <a:rPr lang="de-DE" altLang="de-DE" sz="2800"/>
                <a:t>32.000 Studis, </a:t>
              </a:r>
              <a:br>
                <a:rPr lang="de-DE" altLang="de-DE" sz="2800"/>
              </a:br>
              <a:r>
                <a:rPr lang="de-DE" altLang="de-DE" sz="2800"/>
                <a:t>3.500 Profs</a:t>
              </a:r>
              <a:r>
                <a:rPr lang="de-DE" altLang="de-DE" sz="2800">
                  <a:latin typeface="Times New Roman" panose="02020603050405020304" pitchFamily="18" charset="0"/>
                </a:rPr>
                <a:t>  </a:t>
              </a:r>
            </a:p>
          </p:txBody>
        </p:sp>
        <p:sp>
          <p:nvSpPr>
            <p:cNvPr id="194577" name="Text Box 17">
              <a:extLst>
                <a:ext uri="{FF2B5EF4-FFF2-40B4-BE49-F238E27FC236}">
                  <a16:creationId xmlns:a16="http://schemas.microsoft.com/office/drawing/2014/main" id="{899F2E3A-B753-7146-826B-509A213AB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9" y="2372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2800" b="1"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194579" name="Rectangle 19">
            <a:extLst>
              <a:ext uri="{FF2B5EF4-FFF2-40B4-BE49-F238E27FC236}">
                <a16:creationId xmlns:a16="http://schemas.microsoft.com/office/drawing/2014/main" id="{6E48F406-A3B7-AA42-A47F-3AD611DA88D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588125" y="1203325"/>
            <a:ext cx="13716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de-DE" altLang="de-DE" sz="2800"/>
              <a:t>2002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94585" name="Rectangle 25">
            <a:extLst>
              <a:ext uri="{FF2B5EF4-FFF2-40B4-BE49-F238E27FC236}">
                <a16:creationId xmlns:a16="http://schemas.microsoft.com/office/drawing/2014/main" id="{7C49890E-0C26-E141-A2AD-B4EE17334B8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9975" y="1204913"/>
            <a:ext cx="2971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de-DE" altLang="de-DE" sz="2800"/>
              <a:t>1998 - 2001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9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nimBg="1" autoUpdateAnimBg="0"/>
      <p:bldP spid="194567" grpId="0" animBg="1" autoUpdateAnimBg="0"/>
      <p:bldP spid="194571" grpId="0" autoUpdateAnimBg="0"/>
      <p:bldP spid="194563" grpId="0" animBg="1" autoUpdateAnimBg="0"/>
      <p:bldP spid="194565" grpId="0" animBg="1" autoUpdateAnimBg="0"/>
      <p:bldP spid="194566" grpId="0" animBg="1" autoUpdateAnimBg="0"/>
      <p:bldP spid="194579" grpId="0" autoUpdateAnimBg="0"/>
      <p:bldP spid="1945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E5846C3B-855E-BE4D-8F7D-4D774E24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5C9DA05E-A724-B441-95B9-CC04016A5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1DAAD-AA3E-0B43-8C18-17F1B5989F79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198666" name="Rectangle 10">
            <a:extLst>
              <a:ext uri="{FF2B5EF4-FFF2-40B4-BE49-F238E27FC236}">
                <a16:creationId xmlns:a16="http://schemas.microsoft.com/office/drawing/2014/main" id="{EB306006-D042-2D48-BA60-75298CE56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Fächer </a:t>
            </a:r>
          </a:p>
        </p:txBody>
      </p:sp>
      <p:sp>
        <p:nvSpPr>
          <p:cNvPr id="198667" name="Rectangle 11">
            <a:extLst>
              <a:ext uri="{FF2B5EF4-FFF2-40B4-BE49-F238E27FC236}">
                <a16:creationId xmlns:a16="http://schemas.microsoft.com/office/drawing/2014/main" id="{4F947BC3-8661-1948-8DA0-C2B8549C4A4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1219200"/>
            <a:ext cx="719772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2200"/>
              <a:t>1998: 	Wirtschaftswissenschaften und Chemie</a:t>
            </a:r>
          </a:p>
        </p:txBody>
      </p:sp>
      <p:sp>
        <p:nvSpPr>
          <p:cNvPr id="198668" name="Rectangle 12">
            <a:extLst>
              <a:ext uri="{FF2B5EF4-FFF2-40B4-BE49-F238E27FC236}">
                <a16:creationId xmlns:a16="http://schemas.microsoft.com/office/drawing/2014/main" id="{230FDB9D-5896-BE4F-9E24-7247C547397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2190750"/>
            <a:ext cx="7197725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200"/>
              <a:t>1999: 	Jura, Physik, Mathematik, Informatik</a:t>
            </a:r>
          </a:p>
        </p:txBody>
      </p:sp>
      <p:sp>
        <p:nvSpPr>
          <p:cNvPr id="198669" name="Rectangle 13">
            <a:extLst>
              <a:ext uri="{FF2B5EF4-FFF2-40B4-BE49-F238E27FC236}">
                <a16:creationId xmlns:a16="http://schemas.microsoft.com/office/drawing/2014/main" id="{53DA9EAB-C780-014B-91A5-BA3444EF0CB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3162300"/>
            <a:ext cx="7197725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200"/>
              <a:t>2000: 	Ingenieurwissenschaften, Architektur</a:t>
            </a:r>
          </a:p>
        </p:txBody>
      </p:sp>
      <p:sp>
        <p:nvSpPr>
          <p:cNvPr id="198670" name="Rectangle 14">
            <a:extLst>
              <a:ext uri="{FF2B5EF4-FFF2-40B4-BE49-F238E27FC236}">
                <a16:creationId xmlns:a16="http://schemas.microsoft.com/office/drawing/2014/main" id="{D2222BBB-BF9E-4B4B-8C30-6BBC0E2A754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4133850"/>
            <a:ext cx="7197725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200"/>
              <a:t>2001: 	Geisteswissenschaften</a:t>
            </a:r>
          </a:p>
        </p:txBody>
      </p:sp>
      <p:sp>
        <p:nvSpPr>
          <p:cNvPr id="198671" name="Rectangle 15">
            <a:extLst>
              <a:ext uri="{FF2B5EF4-FFF2-40B4-BE49-F238E27FC236}">
                <a16:creationId xmlns:a16="http://schemas.microsoft.com/office/drawing/2014/main" id="{0E43A3E1-B7C5-A04F-A4F0-A4EBA7B6F91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260475" y="5105400"/>
            <a:ext cx="7197725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200"/>
              <a:t>2002:	Sozialwissenschaften, Politikwissenschaften,</a:t>
            </a:r>
            <a:br>
              <a:rPr lang="de-DE" altLang="de-DE" sz="2200"/>
            </a:br>
            <a:r>
              <a:rPr lang="de-DE" altLang="de-DE" sz="2200"/>
              <a:t>         	Sozialwesen </a:t>
            </a:r>
            <a:br>
              <a:rPr lang="de-DE" altLang="de-DE" sz="2200"/>
            </a:br>
            <a:r>
              <a:rPr lang="de-DE" altLang="de-DE" sz="2200"/>
              <a:t>         	</a:t>
            </a:r>
            <a:r>
              <a:rPr lang="de-DE" altLang="de-DE" sz="2200" i="1"/>
              <a:t>Wiederholung: </a:t>
            </a:r>
            <a:r>
              <a:rPr lang="de-DE" altLang="de-DE" sz="2200"/>
              <a:t>Wirtschaftswissenschaften, Jura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7" grpId="0" animBg="1" autoUpdateAnimBg="0"/>
      <p:bldP spid="198668" grpId="0" animBg="1" autoUpdateAnimBg="0"/>
      <p:bldP spid="198669" grpId="0" animBg="1" autoUpdateAnimBg="0"/>
      <p:bldP spid="198670" grpId="0" animBg="1" autoUpdateAnimBg="0"/>
      <p:bldP spid="19867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E55FF87D-7DAD-2C4F-AA4A-E39C495A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3D2DBCEF-BFD4-EA48-9A5E-C72E6974C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A14A7F-E884-2C4D-A5ED-C292D89B93B2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96610" name="Text Box 2">
            <a:extLst>
              <a:ext uri="{FF2B5EF4-FFF2-40B4-BE49-F238E27FC236}">
                <a16:creationId xmlns:a16="http://schemas.microsoft.com/office/drawing/2014/main" id="{E214A950-9CE6-6944-B428-0878E3EBF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196611" name="AutoShape 3">
            <a:extLst>
              <a:ext uri="{FF2B5EF4-FFF2-40B4-BE49-F238E27FC236}">
                <a16:creationId xmlns:a16="http://schemas.microsoft.com/office/drawing/2014/main" id="{9624B1F4-3C38-474F-81FE-B4584D81A53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55575" y="1619250"/>
            <a:ext cx="2159000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96612" name="AutoShape 4">
            <a:extLst>
              <a:ext uri="{FF2B5EF4-FFF2-40B4-BE49-F238E27FC236}">
                <a16:creationId xmlns:a16="http://schemas.microsoft.com/office/drawing/2014/main" id="{0D5D53EF-53BE-2B4D-8EF3-9ADE114E0CF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8388" y="2870200"/>
            <a:ext cx="2159000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96613" name="AutoShape 5">
            <a:extLst>
              <a:ext uri="{FF2B5EF4-FFF2-40B4-BE49-F238E27FC236}">
                <a16:creationId xmlns:a16="http://schemas.microsoft.com/office/drawing/2014/main" id="{5F623B1C-A8D6-6147-BCAD-70B8DC76641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135188" y="4121150"/>
            <a:ext cx="2159000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196614" name="AutoShape 6">
            <a:extLst>
              <a:ext uri="{FF2B5EF4-FFF2-40B4-BE49-F238E27FC236}">
                <a16:creationId xmlns:a16="http://schemas.microsoft.com/office/drawing/2014/main" id="{B17B5A02-1875-FA4F-A852-D9F5501B1E8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048000" y="5397500"/>
            <a:ext cx="2159000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6615" name="AutoShape 7">
            <a:extLst>
              <a:ext uri="{FF2B5EF4-FFF2-40B4-BE49-F238E27FC236}">
                <a16:creationId xmlns:a16="http://schemas.microsoft.com/office/drawing/2014/main" id="{DEF71917-E27D-5249-9295-1CEBF432B4D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581400" y="1619250"/>
            <a:ext cx="2159000" cy="107950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196616" name="AutoShape 8">
            <a:extLst>
              <a:ext uri="{FF2B5EF4-FFF2-40B4-BE49-F238E27FC236}">
                <a16:creationId xmlns:a16="http://schemas.microsoft.com/office/drawing/2014/main" id="{E736C0B2-5187-5B42-B8DE-D543362DA81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494213" y="2870200"/>
            <a:ext cx="2159000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96617" name="AutoShape 9">
            <a:extLst>
              <a:ext uri="{FF2B5EF4-FFF2-40B4-BE49-F238E27FC236}">
                <a16:creationId xmlns:a16="http://schemas.microsoft.com/office/drawing/2014/main" id="{C7351481-3091-3F4D-B34A-FC60B2FE6E7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561013" y="4121150"/>
            <a:ext cx="2159000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6621" name="Rectangle 13">
            <a:extLst>
              <a:ext uri="{FF2B5EF4-FFF2-40B4-BE49-F238E27FC236}">
                <a16:creationId xmlns:a16="http://schemas.microsoft.com/office/drawing/2014/main" id="{18BAF319-257D-4043-8AB5-7126D0324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Fächer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9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animBg="1" autoUpdateAnimBg="0"/>
      <p:bldP spid="196612" grpId="0" animBg="1" autoUpdateAnimBg="0"/>
      <p:bldP spid="196613" grpId="0" animBg="1" autoUpdateAnimBg="0"/>
      <p:bldP spid="196614" grpId="0" animBg="1" autoUpdateAnimBg="0"/>
      <p:bldP spid="196615" grpId="0" animBg="1" autoUpdateAnimBg="0"/>
      <p:bldP spid="196616" grpId="0" animBg="1" autoUpdateAnimBg="0"/>
      <p:bldP spid="19661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972B127-2C9B-1E4E-B855-43E315D3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TU Dresden 27.2.2002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3A22767F-3B68-FF4E-9FFC-90DDB5FED2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76D04D-AD54-6648-A6CC-BD65D975A93B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215050" name="Rectangle 10">
            <a:extLst>
              <a:ext uri="{FF2B5EF4-FFF2-40B4-BE49-F238E27FC236}">
                <a16:creationId xmlns:a16="http://schemas.microsoft.com/office/drawing/2014/main" id="{C0C35914-34D3-7743-88B8-D1A4689C9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4000"/>
              <a:t> Sachverstand</a:t>
            </a:r>
          </a:p>
        </p:txBody>
      </p:sp>
      <p:sp>
        <p:nvSpPr>
          <p:cNvPr id="215051" name="Rectangle 11">
            <a:extLst>
              <a:ext uri="{FF2B5EF4-FFF2-40B4-BE49-F238E27FC236}">
                <a16:creationId xmlns:a16="http://schemas.microsoft.com/office/drawing/2014/main" id="{CDDA48CB-0F12-E74D-B75D-7B0F8BE9227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74725" y="1722438"/>
            <a:ext cx="719772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Fakultätentag / Fachbereichstag</a:t>
            </a:r>
          </a:p>
        </p:txBody>
      </p:sp>
      <p:sp>
        <p:nvSpPr>
          <p:cNvPr id="215052" name="Rectangle 12">
            <a:extLst>
              <a:ext uri="{FF2B5EF4-FFF2-40B4-BE49-F238E27FC236}">
                <a16:creationId xmlns:a16="http://schemas.microsoft.com/office/drawing/2014/main" id="{4C9817F2-491C-C740-AE1A-13EEE6E8823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974725" y="3184525"/>
            <a:ext cx="719772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200"/>
              <a:t>Fachgesellschaften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1" grpId="0" animBg="1" autoUpdateAnimBg="0"/>
      <p:bldP spid="215052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777777"/>
    </a:dk1>
    <a:lt1>
      <a:srgbClr val="FFFFFF"/>
    </a:lt1>
    <a:dk2>
      <a:srgbClr val="969696"/>
    </a:dk2>
    <a:lt2>
      <a:srgbClr val="FFFFFF"/>
    </a:lt2>
    <a:accent1>
      <a:srgbClr val="F00E34"/>
    </a:accent1>
    <a:accent2>
      <a:srgbClr val="293BA5"/>
    </a:accent2>
    <a:accent3>
      <a:srgbClr val="C9C9C9"/>
    </a:accent3>
    <a:accent4>
      <a:srgbClr val="DADADA"/>
    </a:accent4>
    <a:accent5>
      <a:srgbClr val="F6AAAE"/>
    </a:accent5>
    <a:accent6>
      <a:srgbClr val="243595"/>
    </a:accent6>
    <a:hlink>
      <a:srgbClr val="F9FDFB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1007</Words>
  <Application>Microsoft Macintosh PowerPoint</Application>
  <PresentationFormat>Bildschirmpräsentation (4:3)</PresentationFormat>
  <Paragraphs>351</Paragraphs>
  <Slides>30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6" baseType="lpstr">
      <vt:lpstr>Times New Roman</vt:lpstr>
      <vt:lpstr>Arial</vt:lpstr>
      <vt:lpstr>Webdings</vt:lpstr>
      <vt:lpstr>Wingdings</vt:lpstr>
      <vt:lpstr>Monotype Sorts</vt:lpstr>
      <vt:lpstr>Leere Präsentation</vt:lpstr>
      <vt:lpstr>PowerPoint-Präsentation</vt:lpstr>
      <vt:lpstr>Das CHE</vt:lpstr>
      <vt:lpstr>Das CHE</vt:lpstr>
      <vt:lpstr>Hochschulranking</vt:lpstr>
      <vt:lpstr>Gerhard Casper - Stanford:</vt:lpstr>
      <vt:lpstr>Fakten - bisher</vt:lpstr>
      <vt:lpstr> Fächer </vt:lpstr>
      <vt:lpstr>Fächer</vt:lpstr>
      <vt:lpstr> Sachverstand</vt:lpstr>
      <vt:lpstr>Entscheidungsbereiche</vt:lpstr>
      <vt:lpstr>Indikatoren</vt:lpstr>
      <vt:lpstr> Untersuchungsgegenstand</vt:lpstr>
      <vt:lpstr>Methodik: Datenquellen</vt:lpstr>
      <vt:lpstr>Fachbereichsbefragung</vt:lpstr>
      <vt:lpstr>Hochschulbefragung</vt:lpstr>
      <vt:lpstr>Hochschullehrerbefragung</vt:lpstr>
      <vt:lpstr>Studierendenbefragung</vt:lpstr>
      <vt:lpstr>Befragung der Prüfungsämter</vt:lpstr>
      <vt:lpstr>Bibliometrie</vt:lpstr>
      <vt:lpstr>Patentanalyse</vt:lpstr>
      <vt:lpstr>Statistisches Bundesamt</vt:lpstr>
      <vt:lpstr>Methodik: Zusammenfassung</vt:lpstr>
      <vt:lpstr>Ergebnisdarstellung</vt:lpstr>
      <vt:lpstr>Wirkung</vt:lpstr>
      <vt:lpstr>Wirkung</vt:lpstr>
      <vt:lpstr>Wirkung</vt:lpstr>
      <vt:lpstr>Wirkung</vt:lpstr>
      <vt:lpstr>PowerPoint-Präsentation</vt:lpstr>
      <vt:lpstr>Das CHE - Arbeitsweise</vt:lpstr>
      <vt:lpstr>Das CHE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65</cp:revision>
  <cp:lastPrinted>2002-02-26T13:23:59Z</cp:lastPrinted>
  <dcterms:created xsi:type="dcterms:W3CDTF">2001-03-08T15:06:45Z</dcterms:created>
  <dcterms:modified xsi:type="dcterms:W3CDTF">2022-02-13T12:38:50Z</dcterms:modified>
</cp:coreProperties>
</file>