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9"/>
  </p:notesMasterIdLst>
  <p:sldIdLst>
    <p:sldId id="336" r:id="rId2"/>
    <p:sldId id="395" r:id="rId3"/>
    <p:sldId id="366" r:id="rId4"/>
    <p:sldId id="375" r:id="rId5"/>
    <p:sldId id="370" r:id="rId6"/>
    <p:sldId id="340" r:id="rId7"/>
    <p:sldId id="369" r:id="rId8"/>
    <p:sldId id="374" r:id="rId9"/>
    <p:sldId id="325" r:id="rId10"/>
    <p:sldId id="372" r:id="rId11"/>
    <p:sldId id="371" r:id="rId12"/>
    <p:sldId id="373" r:id="rId13"/>
    <p:sldId id="376" r:id="rId14"/>
    <p:sldId id="377" r:id="rId15"/>
    <p:sldId id="334" r:id="rId16"/>
    <p:sldId id="396" r:id="rId17"/>
    <p:sldId id="379" r:id="rId18"/>
    <p:sldId id="378" r:id="rId19"/>
    <p:sldId id="407" r:id="rId20"/>
    <p:sldId id="405" r:id="rId21"/>
    <p:sldId id="408" r:id="rId22"/>
    <p:sldId id="380" r:id="rId23"/>
    <p:sldId id="384" r:id="rId24"/>
    <p:sldId id="403" r:id="rId25"/>
    <p:sldId id="387" r:id="rId26"/>
    <p:sldId id="388" r:id="rId27"/>
    <p:sldId id="385" r:id="rId28"/>
    <p:sldId id="404" r:id="rId29"/>
    <p:sldId id="417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8" r:id="rId3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"/>
        <a:sy n="1" d="1"/>
      </p:scale>
      <p:origin x="0" y="1170"/>
    </p:cViewPr>
  </p:sorterViewPr>
  <p:notesViewPr>
    <p:cSldViewPr>
      <p:cViewPr varScale="1">
        <p:scale>
          <a:sx n="55" d="100"/>
          <a:sy n="55" d="100"/>
        </p:scale>
        <p:origin x="-16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139B10-852E-7C45-A655-ABE93BC090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31FA439-B755-714C-954A-25E04911C5B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7AC83E9-C3EB-DD43-8D9C-4B39F433C64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18B23CB-D2CB-6940-A2F9-5F509F97129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CBC15E8-6651-0449-9315-010D5217A4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B0F9638-26C8-8D40-BB31-3ACEE2009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C13D2F-2681-344A-AAA7-B339A049E39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1DC36A-DD01-144A-9192-9DDD581232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D55FF-1F51-874C-9E0D-EAC4E407B22A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98E655FE-F546-AA4C-B622-394FA52146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827A8A9C-FADF-194D-A038-9135D3FA3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05A020-FB31-3947-9051-48693D8DA6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79B1D-F189-C84E-9F8B-382034F91490}" type="slidenum">
              <a:rPr lang="de-DE" altLang="de-DE"/>
              <a:pPr/>
              <a:t>31</a:t>
            </a:fld>
            <a:endParaRPr lang="de-DE" altLang="de-DE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1C63C263-EA26-4A4C-B93D-09DFA2EA06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0754F1AE-3601-974D-81F3-32EEF06E75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D39ACB-C6E6-EE44-A829-BAC89D09F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05CD0-3C9C-2348-A90B-DEF82B930012}" type="slidenum">
              <a:rPr lang="de-DE" altLang="de-DE"/>
              <a:pPr/>
              <a:t>32</a:t>
            </a:fld>
            <a:endParaRPr lang="de-DE" altLang="de-DE"/>
          </a:p>
        </p:txBody>
      </p:sp>
      <p:sp>
        <p:nvSpPr>
          <p:cNvPr id="319490" name="Rectangle 2">
            <a:extLst>
              <a:ext uri="{FF2B5EF4-FFF2-40B4-BE49-F238E27FC236}">
                <a16:creationId xmlns:a16="http://schemas.microsoft.com/office/drawing/2014/main" id="{230E1961-432F-4044-A027-3BB180E698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74C4747E-4FA7-1A4D-9999-19DFC2AE5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5B963-5A47-8540-8BDA-D198B5340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60E423-92E8-3840-A99D-323B66BB1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5C5082-09F0-6548-B3DC-488E018137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119BA0-6A4B-2F4B-9072-AFEDF2C8E768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00352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E2450-0FA6-7945-B3FC-B143D207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09A00B-45AE-9A43-8FAC-AFEDCA3D4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5E120D-F466-5949-B3E8-B6A1F3015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D0EC49-408C-A744-9211-6C6407D7C42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0760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BFBE3C-76B8-704F-A5C4-F4D2421D0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BC261C-9067-F044-866A-A1D69EDD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935D28-FCA1-B447-A299-DE91604B6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79F1F0-4ABE-CA49-828A-B8D172A3100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66255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24A98-797B-C545-B05C-F2404105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345ACD-C2BF-4146-9568-C9A459C70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4AFFC-974B-CA4D-A494-1B8321AA1A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550254-726E-CF48-B54A-A5EB88FA03A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15909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F4AFA-8AD9-FE45-B5E3-0A695F7CA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E5CB70-2B07-7C47-BD12-8A10A7309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ED8547-EDAE-F24A-AFD3-6928E4521A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82ECB1-9D9E-B947-8698-3ADBDE86087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406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CABC7-3793-9F4F-954D-8F7A2D9B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66A0E0-8DDC-A747-BEA9-BEE4EBAE6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9AEB60-3AD4-ED4C-A607-4B2FC5EB8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42E86B-7F8E-E143-965E-7CAC5A0DC9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D5754E-46C2-6C43-9024-D5E0343C331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25632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F7A29-727B-C941-9D9A-7C0494B7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6D008A-BF62-A941-B029-1EA634828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138278-4119-D544-A2C3-B5A4A670F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DC4226-8683-024A-958E-D69790759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4A2618B-5DAC-6440-8478-86A48F525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C6817D-5305-0A42-8DEC-B950AD2CCC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9C48E6-A0A1-7547-90CF-642B9A2A3E4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9644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5C95D-7F7F-664F-B57D-2BBC5712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4ADA2A-C8D4-F949-9161-5ECC63A14F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E403D1-FF36-7145-807D-A23F336F1B9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1595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7C026A5-5B01-F545-BED7-10C2E22930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AA142A-6A24-A64E-9749-3407EF54E3CF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9941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C4AFF-913C-E448-B6F9-4673B082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7A401C-8370-6044-91B8-7AEA8B912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23C4E2-28E9-DD4C-840D-06AD299B1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DC19C1-5B29-0D4D-8852-C8444B991B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B11CE5-2B5F-C44C-8602-2B60EF89E7B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65751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B1874-8268-8A4B-9148-0659CF197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ACB49B7-C3BB-C741-9AB3-32534CD76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236E07-7844-BF4F-ADAA-D5E07B0DC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9B41E4-8736-1F45-8C6B-ECEAA6ED7C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59E17C-7ABB-774D-BF83-DEE14620582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1440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42C3644-C02B-EA4D-A4FF-14E49D19E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621D6BE-AD6C-424B-AC5E-12A0DF84E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876176-1367-AD41-823B-73E8AEAFED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950F108-A0AA-E843-96F6-824F985C2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8EC504-3345-7F40-8783-8F7650E241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445D844F-7749-F643-8BBC-68CE46C53E48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14FC5671-7FCC-4E4C-9189-C1302BBAA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31185EC1-8D6D-104D-A18F-675730A82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image" Target="../media/image9.jpeg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46997A51-A14D-B44D-A708-7F0F97BFDD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01D0F-BB99-1748-A658-06816CBD9F3D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231426" name="Rectangle 2050">
            <a:extLst>
              <a:ext uri="{FF2B5EF4-FFF2-40B4-BE49-F238E27FC236}">
                <a16:creationId xmlns:a16="http://schemas.microsoft.com/office/drawing/2014/main" id="{6295A085-E05A-154E-8108-2D87D8716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31431" name="Text Box 2055">
            <a:extLst>
              <a:ext uri="{FF2B5EF4-FFF2-40B4-BE49-F238E27FC236}">
                <a16:creationId xmlns:a16="http://schemas.microsoft.com/office/drawing/2014/main" id="{26F8DC1B-9F76-6748-91BC-C568ED023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1238250"/>
            <a:ext cx="79597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Gestaltungsfragen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bei der Umsetzung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des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Professorenbesoldungs-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reformgesetzes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Müller-Böling, Johanna Witte, Dr. Ulrich Schreiterer</a:t>
            </a:r>
            <a:endParaRPr lang="de-DE" altLang="de-DE" sz="5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5C4318F1-C36B-ED47-9C5A-0E909E8A73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C268-86F3-B64C-B50D-233504A96547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14167C36-B740-254F-989B-059ACBA4C3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3 Fragenkomplexe</a:t>
            </a:r>
          </a:p>
        </p:txBody>
      </p:sp>
      <p:sp>
        <p:nvSpPr>
          <p:cNvPr id="274436" name="Rectangle 4">
            <a:extLst>
              <a:ext uri="{FF2B5EF4-FFF2-40B4-BE49-F238E27FC236}">
                <a16:creationId xmlns:a16="http://schemas.microsoft.com/office/drawing/2014/main" id="{BA2D2419-9E29-A24A-92C3-A32AD2C70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45720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6538582F-2AD6-4F41-807F-3E3A4859C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Entscheidungsebene und</a:t>
            </a:r>
          </a:p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Entscheidungsorgane</a:t>
            </a:r>
          </a:p>
        </p:txBody>
      </p:sp>
      <p:sp>
        <p:nvSpPr>
          <p:cNvPr id="274440" name="Rectangle 8">
            <a:extLst>
              <a:ext uri="{FF2B5EF4-FFF2-40B4-BE49-F238E27FC236}">
                <a16:creationId xmlns:a16="http://schemas.microsoft.com/office/drawing/2014/main" id="{E606AC37-2074-D24F-8F0A-D84ACFAE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52578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Entscheidungsverfahren</a:t>
            </a:r>
          </a:p>
        </p:txBody>
      </p:sp>
      <p:grpSp>
        <p:nvGrpSpPr>
          <p:cNvPr id="274444" name="Group 12">
            <a:extLst>
              <a:ext uri="{FF2B5EF4-FFF2-40B4-BE49-F238E27FC236}">
                <a16:creationId xmlns:a16="http://schemas.microsoft.com/office/drawing/2014/main" id="{BC4FFE29-5D3A-0D42-BAB4-F230DCD5B957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1219200"/>
            <a:ext cx="3746500" cy="1524000"/>
            <a:chOff x="88" y="768"/>
            <a:chExt cx="2360" cy="960"/>
          </a:xfrm>
        </p:grpSpPr>
        <p:sp>
          <p:nvSpPr>
            <p:cNvPr id="274435" name="Oval 3">
              <a:extLst>
                <a:ext uri="{FF2B5EF4-FFF2-40B4-BE49-F238E27FC236}">
                  <a16:creationId xmlns:a16="http://schemas.microsoft.com/office/drawing/2014/main" id="{4C203C3E-7482-5644-A992-BAD7D6688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768"/>
              <a:ext cx="1304" cy="9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WAS ?</a:t>
              </a:r>
            </a:p>
          </p:txBody>
        </p:sp>
        <p:sp>
          <p:nvSpPr>
            <p:cNvPr id="274441" name="AutoShape 9">
              <a:extLst>
                <a:ext uri="{FF2B5EF4-FFF2-40B4-BE49-F238E27FC236}">
                  <a16:creationId xmlns:a16="http://schemas.microsoft.com/office/drawing/2014/main" id="{CC15B2AF-BDB0-294D-A310-C6F6278E0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104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4447" name="Group 15">
            <a:extLst>
              <a:ext uri="{FF2B5EF4-FFF2-40B4-BE49-F238E27FC236}">
                <a16:creationId xmlns:a16="http://schemas.microsoft.com/office/drawing/2014/main" id="{4F708C2E-CBAF-DB49-AA30-853EBDAB7C57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3124200"/>
            <a:ext cx="3746500" cy="1600200"/>
            <a:chOff x="88" y="1968"/>
            <a:chExt cx="2360" cy="1008"/>
          </a:xfrm>
        </p:grpSpPr>
        <p:sp>
          <p:nvSpPr>
            <p:cNvPr id="274437" name="Oval 5">
              <a:extLst>
                <a:ext uri="{FF2B5EF4-FFF2-40B4-BE49-F238E27FC236}">
                  <a16:creationId xmlns:a16="http://schemas.microsoft.com/office/drawing/2014/main" id="{9BC45C66-38FD-C643-A09A-F0CB93A1A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1968"/>
              <a:ext cx="1304" cy="1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WER ?</a:t>
              </a:r>
            </a:p>
          </p:txBody>
        </p:sp>
        <p:sp>
          <p:nvSpPr>
            <p:cNvPr id="274442" name="AutoShape 10">
              <a:extLst>
                <a:ext uri="{FF2B5EF4-FFF2-40B4-BE49-F238E27FC236}">
                  <a16:creationId xmlns:a16="http://schemas.microsoft.com/office/drawing/2014/main" id="{46BE7542-DD99-ED47-A516-938E884E5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2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4448" name="Group 16">
            <a:extLst>
              <a:ext uri="{FF2B5EF4-FFF2-40B4-BE49-F238E27FC236}">
                <a16:creationId xmlns:a16="http://schemas.microsoft.com/office/drawing/2014/main" id="{3594A774-E04C-984F-B9F8-5540A68A800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953000"/>
            <a:ext cx="3657600" cy="1447800"/>
            <a:chOff x="144" y="3120"/>
            <a:chExt cx="2304" cy="912"/>
          </a:xfrm>
        </p:grpSpPr>
        <p:sp>
          <p:nvSpPr>
            <p:cNvPr id="274439" name="Oval 7">
              <a:extLst>
                <a:ext uri="{FF2B5EF4-FFF2-40B4-BE49-F238E27FC236}">
                  <a16:creationId xmlns:a16="http://schemas.microsoft.com/office/drawing/2014/main" id="{AED19C72-EE12-3544-B65F-167DEE480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120"/>
              <a:ext cx="1296" cy="91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WIE ?</a:t>
              </a:r>
            </a:p>
          </p:txBody>
        </p:sp>
        <p:sp>
          <p:nvSpPr>
            <p:cNvPr id="274443" name="AutoShape 11">
              <a:extLst>
                <a:ext uri="{FF2B5EF4-FFF2-40B4-BE49-F238E27FC236}">
                  <a16:creationId xmlns:a16="http://schemas.microsoft.com/office/drawing/2014/main" id="{8982444B-D0CF-1A41-B532-7BFDC3DBA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4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utoUpdateAnimBg="0"/>
      <p:bldP spid="274436" grpId="0" animBg="1" autoUpdateAnimBg="0"/>
      <p:bldP spid="274438" grpId="0" animBg="1" autoUpdateAnimBg="0"/>
      <p:bldP spid="27444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2">
            <a:extLst>
              <a:ext uri="{FF2B5EF4-FFF2-40B4-BE49-F238E27FC236}">
                <a16:creationId xmlns:a16="http://schemas.microsoft.com/office/drawing/2014/main" id="{ED568124-2169-3147-9C1E-552D5D119C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E807A-EB1E-4A41-B1B7-F4E8F5AB9F02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273410" name="Text Box 2">
            <a:extLst>
              <a:ext uri="{FF2B5EF4-FFF2-40B4-BE49-F238E27FC236}">
                <a16:creationId xmlns:a16="http://schemas.microsoft.com/office/drawing/2014/main" id="{B1E7C15E-B46A-E04C-B591-5AFABD819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0" y="1309688"/>
            <a:ext cx="286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solidFill>
                  <a:srgbClr val="00FFFF"/>
                </a:solidFill>
                <a:latin typeface="Arial" panose="020B0604020202020204" pitchFamily="34" charset="0"/>
              </a:rPr>
              <a:t>Entscheidungsverfahren</a:t>
            </a:r>
            <a:endParaRPr lang="de-DE" altLang="de-DE" sz="120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0B005236-5E74-9E4E-B20E-AAE4F435E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273412" name="Group 4">
            <a:extLst>
              <a:ext uri="{FF2B5EF4-FFF2-40B4-BE49-F238E27FC236}">
                <a16:creationId xmlns:a16="http://schemas.microsoft.com/office/drawing/2014/main" id="{86C9CA50-3F9C-4C43-837C-29E4A0FFEFB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86000" y="2057400"/>
            <a:ext cx="4495800" cy="4724400"/>
            <a:chOff x="1440" y="1104"/>
            <a:chExt cx="2832" cy="2976"/>
          </a:xfrm>
        </p:grpSpPr>
        <p:sp>
          <p:nvSpPr>
            <p:cNvPr id="273413" name="Rectangle 5">
              <a:extLst>
                <a:ext uri="{FF2B5EF4-FFF2-40B4-BE49-F238E27FC236}">
                  <a16:creationId xmlns:a16="http://schemas.microsoft.com/office/drawing/2014/main" id="{37E3344D-9088-094C-AEC3-DCA5185E21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4" name="Rectangle 6">
              <a:extLst>
                <a:ext uri="{FF2B5EF4-FFF2-40B4-BE49-F238E27FC236}">
                  <a16:creationId xmlns:a16="http://schemas.microsoft.com/office/drawing/2014/main" id="{E396B062-142D-1E46-8DAF-D290F8CF8A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5" name="Rectangle 7">
              <a:extLst>
                <a:ext uri="{FF2B5EF4-FFF2-40B4-BE49-F238E27FC236}">
                  <a16:creationId xmlns:a16="http://schemas.microsoft.com/office/drawing/2014/main" id="{94836DF4-722C-3B43-8599-5A02022174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6" name="Rectangle 8">
              <a:extLst>
                <a:ext uri="{FF2B5EF4-FFF2-40B4-BE49-F238E27FC236}">
                  <a16:creationId xmlns:a16="http://schemas.microsoft.com/office/drawing/2014/main" id="{5ECF11AC-9AD1-FA46-9456-E6AE7A529E8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7" name="Rectangle 9">
              <a:extLst>
                <a:ext uri="{FF2B5EF4-FFF2-40B4-BE49-F238E27FC236}">
                  <a16:creationId xmlns:a16="http://schemas.microsoft.com/office/drawing/2014/main" id="{ECFBCD39-5A8D-6043-B2B2-FC9260131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8" name="Rectangle 10">
              <a:extLst>
                <a:ext uri="{FF2B5EF4-FFF2-40B4-BE49-F238E27FC236}">
                  <a16:creationId xmlns:a16="http://schemas.microsoft.com/office/drawing/2014/main" id="{C67C7079-9708-8148-A54B-7684278054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19" name="Rectangle 11">
              <a:extLst>
                <a:ext uri="{FF2B5EF4-FFF2-40B4-BE49-F238E27FC236}">
                  <a16:creationId xmlns:a16="http://schemas.microsoft.com/office/drawing/2014/main" id="{CF9D727F-56D0-7E49-A536-1A7023263A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0" name="Rectangle 12">
              <a:extLst>
                <a:ext uri="{FF2B5EF4-FFF2-40B4-BE49-F238E27FC236}">
                  <a16:creationId xmlns:a16="http://schemas.microsoft.com/office/drawing/2014/main" id="{B2CC3AF8-ECCA-0048-A2EB-758BE3D183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1" name="Rectangle 13">
              <a:extLst>
                <a:ext uri="{FF2B5EF4-FFF2-40B4-BE49-F238E27FC236}">
                  <a16:creationId xmlns:a16="http://schemas.microsoft.com/office/drawing/2014/main" id="{F4324DD1-4C82-F647-844B-725F84D77C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2" name="Rectangle 14">
              <a:extLst>
                <a:ext uri="{FF2B5EF4-FFF2-40B4-BE49-F238E27FC236}">
                  <a16:creationId xmlns:a16="http://schemas.microsoft.com/office/drawing/2014/main" id="{5DA94C42-9376-5649-B86E-A9F867AA61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3" name="Rectangle 15">
              <a:extLst>
                <a:ext uri="{FF2B5EF4-FFF2-40B4-BE49-F238E27FC236}">
                  <a16:creationId xmlns:a16="http://schemas.microsoft.com/office/drawing/2014/main" id="{F7FEBE39-FD55-F145-A58B-0CD14F1F92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4" name="Rectangle 16">
              <a:extLst>
                <a:ext uri="{FF2B5EF4-FFF2-40B4-BE49-F238E27FC236}">
                  <a16:creationId xmlns:a16="http://schemas.microsoft.com/office/drawing/2014/main" id="{F0306862-699F-5A45-96EE-7796B29EA2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5" name="Rectangle 17">
              <a:extLst>
                <a:ext uri="{FF2B5EF4-FFF2-40B4-BE49-F238E27FC236}">
                  <a16:creationId xmlns:a16="http://schemas.microsoft.com/office/drawing/2014/main" id="{A75A1947-A93B-FD4A-AA6F-33ECD0F87C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6" name="Rectangle 18">
              <a:extLst>
                <a:ext uri="{FF2B5EF4-FFF2-40B4-BE49-F238E27FC236}">
                  <a16:creationId xmlns:a16="http://schemas.microsoft.com/office/drawing/2014/main" id="{508FA3F5-7879-E84D-8BF5-BADDC40C4A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7" name="Rectangle 19">
              <a:extLst>
                <a:ext uri="{FF2B5EF4-FFF2-40B4-BE49-F238E27FC236}">
                  <a16:creationId xmlns:a16="http://schemas.microsoft.com/office/drawing/2014/main" id="{4BB6C233-E1C3-ED40-B3B0-7DA5623660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8" name="Rectangle 20">
              <a:extLst>
                <a:ext uri="{FF2B5EF4-FFF2-40B4-BE49-F238E27FC236}">
                  <a16:creationId xmlns:a16="http://schemas.microsoft.com/office/drawing/2014/main" id="{4969FEC1-05C6-DB49-9B2D-0867844A50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29" name="Rectangle 21">
              <a:extLst>
                <a:ext uri="{FF2B5EF4-FFF2-40B4-BE49-F238E27FC236}">
                  <a16:creationId xmlns:a16="http://schemas.microsoft.com/office/drawing/2014/main" id="{8C6ECC16-EFE4-704E-8111-5BD87E3973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0" name="Rectangle 22">
              <a:extLst>
                <a:ext uri="{FF2B5EF4-FFF2-40B4-BE49-F238E27FC236}">
                  <a16:creationId xmlns:a16="http://schemas.microsoft.com/office/drawing/2014/main" id="{36A7C169-F77D-A94C-AB9B-54CE4089AA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1" name="Rectangle 23">
              <a:extLst>
                <a:ext uri="{FF2B5EF4-FFF2-40B4-BE49-F238E27FC236}">
                  <a16:creationId xmlns:a16="http://schemas.microsoft.com/office/drawing/2014/main" id="{6701EE87-B160-B64B-B11E-C11D5089D7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2" name="Rectangle 24">
              <a:extLst>
                <a:ext uri="{FF2B5EF4-FFF2-40B4-BE49-F238E27FC236}">
                  <a16:creationId xmlns:a16="http://schemas.microsoft.com/office/drawing/2014/main" id="{3E7C6B8D-58F4-604B-AD5A-AA9647688C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3" name="Rectangle 25">
              <a:extLst>
                <a:ext uri="{FF2B5EF4-FFF2-40B4-BE49-F238E27FC236}">
                  <a16:creationId xmlns:a16="http://schemas.microsoft.com/office/drawing/2014/main" id="{AAA10B8B-10E2-0C4F-8FCA-5974FC7319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4" name="Rectangle 26">
              <a:extLst>
                <a:ext uri="{FF2B5EF4-FFF2-40B4-BE49-F238E27FC236}">
                  <a16:creationId xmlns:a16="http://schemas.microsoft.com/office/drawing/2014/main" id="{41BBDB8D-A6B8-A843-A3DA-0C2A321CEE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5" name="Rectangle 27">
              <a:extLst>
                <a:ext uri="{FF2B5EF4-FFF2-40B4-BE49-F238E27FC236}">
                  <a16:creationId xmlns:a16="http://schemas.microsoft.com/office/drawing/2014/main" id="{46E49061-A35F-3149-986B-4DC86ACB9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6" name="Rectangle 28">
              <a:extLst>
                <a:ext uri="{FF2B5EF4-FFF2-40B4-BE49-F238E27FC236}">
                  <a16:creationId xmlns:a16="http://schemas.microsoft.com/office/drawing/2014/main" id="{410444C4-4096-474B-83E7-0F4A006CDD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7" name="Rectangle 29">
              <a:extLst>
                <a:ext uri="{FF2B5EF4-FFF2-40B4-BE49-F238E27FC236}">
                  <a16:creationId xmlns:a16="http://schemas.microsoft.com/office/drawing/2014/main" id="{ED73FC04-F04E-6D46-A978-7059112F96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8" name="Rectangle 30">
              <a:extLst>
                <a:ext uri="{FF2B5EF4-FFF2-40B4-BE49-F238E27FC236}">
                  <a16:creationId xmlns:a16="http://schemas.microsoft.com/office/drawing/2014/main" id="{8513B154-4257-5D4C-BC7F-58682A25AC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3439" name="Rectangle 31">
              <a:extLst>
                <a:ext uri="{FF2B5EF4-FFF2-40B4-BE49-F238E27FC236}">
                  <a16:creationId xmlns:a16="http://schemas.microsoft.com/office/drawing/2014/main" id="{A987791B-A309-6740-B163-2C0C2B86D3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273440" name="Group 32">
            <a:extLst>
              <a:ext uri="{FF2B5EF4-FFF2-40B4-BE49-F238E27FC236}">
                <a16:creationId xmlns:a16="http://schemas.microsoft.com/office/drawing/2014/main" id="{F1E548B9-7253-F74E-968D-A47E1306C093}"/>
              </a:ext>
            </a:extLst>
          </p:cNvPr>
          <p:cNvGrpSpPr>
            <a:grpSpLocks/>
          </p:cNvGrpSpPr>
          <p:nvPr/>
        </p:nvGrpSpPr>
        <p:grpSpPr bwMode="auto">
          <a:xfrm>
            <a:off x="309563" y="2667000"/>
            <a:ext cx="1976437" cy="4121150"/>
            <a:chOff x="195" y="1680"/>
            <a:chExt cx="1245" cy="2596"/>
          </a:xfrm>
        </p:grpSpPr>
        <p:sp>
          <p:nvSpPr>
            <p:cNvPr id="273441" name="Text Box 33">
              <a:extLst>
                <a:ext uri="{FF2B5EF4-FFF2-40B4-BE49-F238E27FC236}">
                  <a16:creationId xmlns:a16="http://schemas.microsoft.com/office/drawing/2014/main" id="{67302D6D-9D55-AA47-B545-9D8B8B313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28294">
              <a:off x="-667" y="2827"/>
              <a:ext cx="19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Entscheidungsgegenstand</a:t>
              </a:r>
              <a:endParaRPr lang="de-DE" altLang="de-DE" sz="1200" b="1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2" name="Text Box 34">
              <a:extLst>
                <a:ext uri="{FF2B5EF4-FFF2-40B4-BE49-F238E27FC236}">
                  <a16:creationId xmlns:a16="http://schemas.microsoft.com/office/drawing/2014/main" id="{C9470F79-6359-5C46-87B4-222634877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069"/>
              <a:ext cx="9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400" b="1">
                  <a:solidFill>
                    <a:schemeClr val="folHlink"/>
                  </a:solidFill>
                  <a:latin typeface="Arial" panose="020B0604020202020204" pitchFamily="34" charset="0"/>
                </a:rPr>
                <a:t>Vergaberahmen</a:t>
              </a:r>
              <a:endParaRPr lang="de-DE" altLang="de-DE" sz="12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3" name="Text Box 35">
              <a:extLst>
                <a:ext uri="{FF2B5EF4-FFF2-40B4-BE49-F238E27FC236}">
                  <a16:creationId xmlns:a16="http://schemas.microsoft.com/office/drawing/2014/main" id="{A903EE59-BF9B-4340-B848-50867AAA10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" y="2837"/>
              <a:ext cx="4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400" b="1">
                  <a:solidFill>
                    <a:schemeClr val="folHlink"/>
                  </a:solidFill>
                  <a:latin typeface="Arial" panose="020B0604020202020204" pitchFamily="34" charset="0"/>
                </a:rPr>
                <a:t>W2/W3</a:t>
              </a:r>
              <a:endParaRPr lang="de-DE" altLang="de-DE" sz="12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4" name="Text Box 36">
              <a:extLst>
                <a:ext uri="{FF2B5EF4-FFF2-40B4-BE49-F238E27FC236}">
                  <a16:creationId xmlns:a16="http://schemas.microsoft.com/office/drawing/2014/main" id="{71E0E826-5384-A747-8F7C-CBA567893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" y="3552"/>
              <a:ext cx="10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400" b="1">
                  <a:solidFill>
                    <a:schemeClr val="folHlink"/>
                  </a:solidFill>
                  <a:latin typeface="Arial" panose="020B0604020202020204" pitchFamily="34" charset="0"/>
                </a:rPr>
                <a:t>Leistungsbezüge</a:t>
              </a:r>
              <a:endParaRPr lang="de-DE" altLang="de-DE" sz="12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5" name="Line 37">
              <a:extLst>
                <a:ext uri="{FF2B5EF4-FFF2-40B4-BE49-F238E27FC236}">
                  <a16:creationId xmlns:a16="http://schemas.microsoft.com/office/drawing/2014/main" id="{CAAF9A11-B355-1049-8041-36A770C71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680"/>
              <a:ext cx="0" cy="259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3446" name="Group 38">
            <a:extLst>
              <a:ext uri="{FF2B5EF4-FFF2-40B4-BE49-F238E27FC236}">
                <a16:creationId xmlns:a16="http://schemas.microsoft.com/office/drawing/2014/main" id="{A17965F4-BE2D-6B40-8734-220A19F566F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76400"/>
            <a:ext cx="3044825" cy="990600"/>
            <a:chOff x="98" y="1056"/>
            <a:chExt cx="1918" cy="624"/>
          </a:xfrm>
        </p:grpSpPr>
        <p:sp>
          <p:nvSpPr>
            <p:cNvPr id="273447" name="Text Box 39">
              <a:extLst>
                <a:ext uri="{FF2B5EF4-FFF2-40B4-BE49-F238E27FC236}">
                  <a16:creationId xmlns:a16="http://schemas.microsoft.com/office/drawing/2014/main" id="{C187AF3C-AA09-EF46-9A7C-45526086E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681479">
              <a:off x="98" y="1154"/>
              <a:ext cx="1604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de-DE" altLang="de-DE" sz="1800" b="1">
                  <a:solidFill>
                    <a:srgbClr val="0000FF"/>
                  </a:solidFill>
                  <a:latin typeface="Arial" panose="020B0604020202020204" pitchFamily="34" charset="0"/>
                </a:rPr>
                <a:t>Entscheidungsebene </a:t>
              </a:r>
            </a:p>
            <a:p>
              <a:pPr>
                <a:lnSpc>
                  <a:spcPct val="70000"/>
                </a:lnSpc>
              </a:pPr>
              <a:r>
                <a:rPr lang="de-DE" altLang="de-DE" sz="1800" b="1">
                  <a:solidFill>
                    <a:srgbClr val="0000FF"/>
                  </a:solidFill>
                  <a:latin typeface="Arial" panose="020B0604020202020204" pitchFamily="34" charset="0"/>
                </a:rPr>
                <a:t>und Organe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8" name="Text Box 40">
              <a:extLst>
                <a:ext uri="{FF2B5EF4-FFF2-40B4-BE49-F238E27FC236}">
                  <a16:creationId xmlns:a16="http://schemas.microsoft.com/office/drawing/2014/main" id="{7ADD8F64-7C6C-7847-98A4-5019C6A6E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267"/>
              <a:ext cx="6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Hochschule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49" name="Text Box 41">
              <a:extLst>
                <a:ext uri="{FF2B5EF4-FFF2-40B4-BE49-F238E27FC236}">
                  <a16:creationId xmlns:a16="http://schemas.microsoft.com/office/drawing/2014/main" id="{36945BAD-3E54-5449-B161-8ECCA13CE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" y="1056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Land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50" name="Text Box 42">
              <a:extLst>
                <a:ext uri="{FF2B5EF4-FFF2-40B4-BE49-F238E27FC236}">
                  <a16:creationId xmlns:a16="http://schemas.microsoft.com/office/drawing/2014/main" id="{8909BDC7-FBE6-9440-93AF-EB74A17F85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" y="1488"/>
              <a:ext cx="68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Fachbereich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3451" name="Line 43">
              <a:extLst>
                <a:ext uri="{FF2B5EF4-FFF2-40B4-BE49-F238E27FC236}">
                  <a16:creationId xmlns:a16="http://schemas.microsoft.com/office/drawing/2014/main" id="{516D5E12-DBAE-8C4D-BA17-82D1070F2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104"/>
              <a:ext cx="576" cy="57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73452" name="Line 44">
            <a:extLst>
              <a:ext uri="{FF2B5EF4-FFF2-40B4-BE49-F238E27FC236}">
                <a16:creationId xmlns:a16="http://schemas.microsoft.com/office/drawing/2014/main" id="{9F812D3E-59B5-2A48-9184-43400EBC0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752600"/>
            <a:ext cx="38862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3C2B7EDB-6FDB-4548-97BB-11F60310F2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D0CB5-612C-624F-AE9C-A416C55A1097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A6BB2F56-8736-AA4E-92F7-D0BF6A673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Entscheidungsgegenstände</a:t>
            </a:r>
          </a:p>
        </p:txBody>
      </p:sp>
      <p:grpSp>
        <p:nvGrpSpPr>
          <p:cNvPr id="275468" name="Group 12">
            <a:extLst>
              <a:ext uri="{FF2B5EF4-FFF2-40B4-BE49-F238E27FC236}">
                <a16:creationId xmlns:a16="http://schemas.microsoft.com/office/drawing/2014/main" id="{C4FD5257-BCBF-9143-B315-07672042FF2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447800"/>
            <a:ext cx="6858000" cy="1066800"/>
            <a:chOff x="720" y="912"/>
            <a:chExt cx="4320" cy="672"/>
          </a:xfrm>
        </p:grpSpPr>
        <p:sp>
          <p:nvSpPr>
            <p:cNvPr id="275459" name="Oval 3">
              <a:extLst>
                <a:ext uri="{FF2B5EF4-FFF2-40B4-BE49-F238E27FC236}">
                  <a16:creationId xmlns:a16="http://schemas.microsoft.com/office/drawing/2014/main" id="{16556725-0780-2C40-9AE9-1C2ABA180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912"/>
              <a:ext cx="4320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5460" name="Text Box 4">
              <a:extLst>
                <a:ext uri="{FF2B5EF4-FFF2-40B4-BE49-F238E27FC236}">
                  <a16:creationId xmlns:a16="http://schemas.microsoft.com/office/drawing/2014/main" id="{86AE923F-911B-0940-915D-42CE6ED75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" y="1075"/>
              <a:ext cx="414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Von Ländern und Hochschulen sind zu entscheiden</a:t>
              </a:r>
            </a:p>
          </p:txBody>
        </p:sp>
      </p:grpSp>
      <p:grpSp>
        <p:nvGrpSpPr>
          <p:cNvPr id="275470" name="Group 14">
            <a:extLst>
              <a:ext uri="{FF2B5EF4-FFF2-40B4-BE49-F238E27FC236}">
                <a16:creationId xmlns:a16="http://schemas.microsoft.com/office/drawing/2014/main" id="{E111CC04-AF2C-B64C-B20E-EF1B12D3AA37}"/>
              </a:ext>
            </a:extLst>
          </p:cNvPr>
          <p:cNvGrpSpPr>
            <a:grpSpLocks/>
          </p:cNvGrpSpPr>
          <p:nvPr/>
        </p:nvGrpSpPr>
        <p:grpSpPr bwMode="auto">
          <a:xfrm>
            <a:off x="106363" y="2819400"/>
            <a:ext cx="3038475" cy="3657600"/>
            <a:chOff x="67" y="1776"/>
            <a:chExt cx="1914" cy="2304"/>
          </a:xfrm>
        </p:grpSpPr>
        <p:sp>
          <p:nvSpPr>
            <p:cNvPr id="275461" name="Rectangle 5">
              <a:extLst>
                <a:ext uri="{FF2B5EF4-FFF2-40B4-BE49-F238E27FC236}">
                  <a16:creationId xmlns:a16="http://schemas.microsoft.com/office/drawing/2014/main" id="{C4113EDC-0872-9245-85EB-24B883A66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776"/>
              <a:ext cx="1392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5464" name="Text Box 8">
              <a:extLst>
                <a:ext uri="{FF2B5EF4-FFF2-40B4-BE49-F238E27FC236}">
                  <a16:creationId xmlns:a16="http://schemas.microsoft.com/office/drawing/2014/main" id="{13EECCB7-8276-CD48-B69D-74939BB0F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" y="1811"/>
              <a:ext cx="1914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Vergaberahmen</a:t>
              </a:r>
            </a:p>
            <a:p>
              <a:pPr>
                <a:spcBef>
                  <a:spcPct val="50000"/>
                </a:spcBef>
              </a:pPr>
              <a:endParaRPr lang="de-DE" altLang="de-DE" sz="2000" b="1">
                <a:latin typeface="Arial" panose="020B0604020202020204" pitchFamily="34" charset="0"/>
              </a:endParaRP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Bemessung 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und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Verteilung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(Ruhegehalt-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fähigkeit)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</p:txBody>
        </p:sp>
      </p:grpSp>
      <p:grpSp>
        <p:nvGrpSpPr>
          <p:cNvPr id="275467" name="Group 11">
            <a:extLst>
              <a:ext uri="{FF2B5EF4-FFF2-40B4-BE49-F238E27FC236}">
                <a16:creationId xmlns:a16="http://schemas.microsoft.com/office/drawing/2014/main" id="{310FA3AA-F1DA-7441-B639-40717BA0C238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2819400"/>
            <a:ext cx="2403475" cy="3657600"/>
            <a:chOff x="2071" y="1776"/>
            <a:chExt cx="1514" cy="2304"/>
          </a:xfrm>
        </p:grpSpPr>
        <p:sp>
          <p:nvSpPr>
            <p:cNvPr id="275462" name="Rectangle 6">
              <a:extLst>
                <a:ext uri="{FF2B5EF4-FFF2-40B4-BE49-F238E27FC236}">
                  <a16:creationId xmlns:a16="http://schemas.microsoft.com/office/drawing/2014/main" id="{6E343521-0340-3145-BA43-BAA99ADFE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76"/>
              <a:ext cx="1440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5465" name="Text Box 9">
              <a:extLst>
                <a:ext uri="{FF2B5EF4-FFF2-40B4-BE49-F238E27FC236}">
                  <a16:creationId xmlns:a16="http://schemas.microsoft.com/office/drawing/2014/main" id="{89C15A71-0A54-0E45-9B6B-B9E76D09F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1" y="1778"/>
              <a:ext cx="1514" cy="20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b="1">
                  <a:latin typeface="Arial" panose="020B0604020202020204" pitchFamily="34" charset="0"/>
                </a:rPr>
                <a:t>Ämter W2/W3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endParaRPr lang="de-DE" altLang="de-DE" b="1">
                <a:latin typeface="Arial" panose="020B060402020202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Ausbringung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der Ämter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Anteile pro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Hochschul(art)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Einbeziehung von 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Hochschulleitungen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grpSp>
        <p:nvGrpSpPr>
          <p:cNvPr id="275469" name="Group 13">
            <a:extLst>
              <a:ext uri="{FF2B5EF4-FFF2-40B4-BE49-F238E27FC236}">
                <a16:creationId xmlns:a16="http://schemas.microsoft.com/office/drawing/2014/main" id="{B1FD25F0-6E74-5B4D-BFA2-61724A03EE1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471738"/>
            <a:ext cx="2473325" cy="3971925"/>
            <a:chOff x="3914" y="1578"/>
            <a:chExt cx="1558" cy="2502"/>
          </a:xfrm>
        </p:grpSpPr>
        <p:sp>
          <p:nvSpPr>
            <p:cNvPr id="275463" name="Rectangle 7">
              <a:extLst>
                <a:ext uri="{FF2B5EF4-FFF2-40B4-BE49-F238E27FC236}">
                  <a16:creationId xmlns:a16="http://schemas.microsoft.com/office/drawing/2014/main" id="{36906A99-76DC-6440-A6C5-09AAA7A81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1776"/>
              <a:ext cx="1488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5466" name="Text Box 10">
              <a:extLst>
                <a:ext uri="{FF2B5EF4-FFF2-40B4-BE49-F238E27FC236}">
                  <a16:creationId xmlns:a16="http://schemas.microsoft.com/office/drawing/2014/main" id="{188CDEDB-7E2D-6141-AC34-021023FF19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4" y="1578"/>
              <a:ext cx="1558" cy="2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endParaRPr lang="de-DE" altLang="de-DE" sz="2200" b="1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Leistungsbezüge</a:t>
              </a:r>
              <a:endParaRPr lang="de-DE" altLang="de-DE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lang="de-DE" altLang="de-DE" b="1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Zuständigkeiten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der Vergabe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Verfahren</a:t>
              </a:r>
            </a:p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Kriterien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Teilnahme an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Besoldungs-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anpassungen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79DB33DE-D52F-5F47-9BE9-C4034C925C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EFE2E-B750-E848-BB74-06CBC48339BD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3A9F760B-920F-7842-A004-49B0FB72D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Entscheidungsebene und Entscheidungsorgane</a:t>
            </a:r>
          </a:p>
        </p:txBody>
      </p:sp>
      <p:sp>
        <p:nvSpPr>
          <p:cNvPr id="278534" name="Rectangle 6">
            <a:extLst>
              <a:ext uri="{FF2B5EF4-FFF2-40B4-BE49-F238E27FC236}">
                <a16:creationId xmlns:a16="http://schemas.microsoft.com/office/drawing/2014/main" id="{7E54A674-E25A-CA43-B7B8-21EF4C083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4267200" cy="1020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Landesebene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(Hochschulübergreifende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Regelungen)</a:t>
            </a:r>
          </a:p>
        </p:txBody>
      </p:sp>
      <p:sp>
        <p:nvSpPr>
          <p:cNvPr id="278536" name="Rectangle 8">
            <a:extLst>
              <a:ext uri="{FF2B5EF4-FFF2-40B4-BE49-F238E27FC236}">
                <a16:creationId xmlns:a16="http://schemas.microsoft.com/office/drawing/2014/main" id="{47733F7F-5A37-2447-B414-BB3C42589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4191000" cy="944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Hochschulebene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(Individuelle Lösungen)</a:t>
            </a:r>
          </a:p>
        </p:txBody>
      </p:sp>
      <p:grpSp>
        <p:nvGrpSpPr>
          <p:cNvPr id="278543" name="Group 15">
            <a:extLst>
              <a:ext uri="{FF2B5EF4-FFF2-40B4-BE49-F238E27FC236}">
                <a16:creationId xmlns:a16="http://schemas.microsoft.com/office/drawing/2014/main" id="{FA1ADA07-81F2-EF40-8B6C-22AC12DC257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667000"/>
            <a:ext cx="4191000" cy="2773363"/>
            <a:chOff x="96" y="1680"/>
            <a:chExt cx="2640" cy="1747"/>
          </a:xfrm>
        </p:grpSpPr>
        <p:sp>
          <p:nvSpPr>
            <p:cNvPr id="278531" name="Rectangle 3">
              <a:extLst>
                <a:ext uri="{FF2B5EF4-FFF2-40B4-BE49-F238E27FC236}">
                  <a16:creationId xmlns:a16="http://schemas.microsoft.com/office/drawing/2014/main" id="{D9040670-9C9F-AC41-A0B5-9B8302522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680"/>
              <a:ext cx="2640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Wissenschaftsministerium</a:t>
              </a:r>
            </a:p>
          </p:txBody>
        </p:sp>
        <p:sp>
          <p:nvSpPr>
            <p:cNvPr id="278532" name="Rectangle 4">
              <a:extLst>
                <a:ext uri="{FF2B5EF4-FFF2-40B4-BE49-F238E27FC236}">
                  <a16:creationId xmlns:a16="http://schemas.microsoft.com/office/drawing/2014/main" id="{704A36B0-A3CD-F645-B31B-F5C5FDFA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04"/>
              <a:ext cx="2640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Finanzministerium</a:t>
              </a:r>
            </a:p>
          </p:txBody>
        </p:sp>
        <p:sp>
          <p:nvSpPr>
            <p:cNvPr id="278533" name="Rectangle 5">
              <a:extLst>
                <a:ext uri="{FF2B5EF4-FFF2-40B4-BE49-F238E27FC236}">
                  <a16:creationId xmlns:a16="http://schemas.microsoft.com/office/drawing/2014/main" id="{94047F4E-E7EF-134E-8A65-7CDE25BB5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928"/>
              <a:ext cx="2640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Innenministerium </a:t>
              </a:r>
            </a:p>
          </p:txBody>
        </p:sp>
      </p:grpSp>
      <p:grpSp>
        <p:nvGrpSpPr>
          <p:cNvPr id="278545" name="Group 17">
            <a:extLst>
              <a:ext uri="{FF2B5EF4-FFF2-40B4-BE49-F238E27FC236}">
                <a16:creationId xmlns:a16="http://schemas.microsoft.com/office/drawing/2014/main" id="{616DC62A-5728-B94C-AE05-C4420B55C60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636838"/>
            <a:ext cx="4191000" cy="4221162"/>
            <a:chOff x="2976" y="1661"/>
            <a:chExt cx="2640" cy="2659"/>
          </a:xfrm>
        </p:grpSpPr>
        <p:sp>
          <p:nvSpPr>
            <p:cNvPr id="278537" name="Rectangle 9">
              <a:extLst>
                <a:ext uri="{FF2B5EF4-FFF2-40B4-BE49-F238E27FC236}">
                  <a16:creationId xmlns:a16="http://schemas.microsoft.com/office/drawing/2014/main" id="{87A3BB8A-3517-CF47-AB87-6D8BB49C9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661"/>
              <a:ext cx="2640" cy="35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Hochschulleitung</a:t>
              </a:r>
            </a:p>
          </p:txBody>
        </p:sp>
        <p:sp>
          <p:nvSpPr>
            <p:cNvPr id="278538" name="Rectangle 10">
              <a:extLst>
                <a:ext uri="{FF2B5EF4-FFF2-40B4-BE49-F238E27FC236}">
                  <a16:creationId xmlns:a16="http://schemas.microsoft.com/office/drawing/2014/main" id="{7C3D369B-CBAB-C84A-8023-8B38D3832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160"/>
              <a:ext cx="2640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Dekane</a:t>
              </a:r>
            </a:p>
          </p:txBody>
        </p:sp>
        <p:sp>
          <p:nvSpPr>
            <p:cNvPr id="278539" name="Rectangle 11">
              <a:extLst>
                <a:ext uri="{FF2B5EF4-FFF2-40B4-BE49-F238E27FC236}">
                  <a16:creationId xmlns:a16="http://schemas.microsoft.com/office/drawing/2014/main" id="{65F7CFB8-03C1-1046-AA4E-6F3FCCD83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640"/>
              <a:ext cx="2640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Hochschulrat</a:t>
              </a:r>
            </a:p>
          </p:txBody>
        </p:sp>
        <p:sp>
          <p:nvSpPr>
            <p:cNvPr id="278540" name="Rectangle 12">
              <a:extLst>
                <a:ext uri="{FF2B5EF4-FFF2-40B4-BE49-F238E27FC236}">
                  <a16:creationId xmlns:a16="http://schemas.microsoft.com/office/drawing/2014/main" id="{CA0CEEAA-0A54-F646-9994-A7305DB99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120"/>
              <a:ext cx="2640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Kommissionen</a:t>
              </a:r>
            </a:p>
          </p:txBody>
        </p:sp>
        <p:sp>
          <p:nvSpPr>
            <p:cNvPr id="278541" name="Rectangle 13">
              <a:extLst>
                <a:ext uri="{FF2B5EF4-FFF2-40B4-BE49-F238E27FC236}">
                  <a16:creationId xmlns:a16="http://schemas.microsoft.com/office/drawing/2014/main" id="{B4DAF7B6-61FB-F64F-BE25-7913AAFE8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552"/>
              <a:ext cx="2640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Akademischer Senat</a:t>
              </a:r>
            </a:p>
          </p:txBody>
        <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2014/main" id="{E19222E8-9E5F-6947-AED3-F315C3262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984"/>
              <a:ext cx="2640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Fachbereichsräte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 autoUpdateAnimBg="0"/>
      <p:bldP spid="278534" grpId="0" animBg="1" autoUpdateAnimBg="0"/>
      <p:bldP spid="27853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15971417-8AB6-624A-B8E3-B7C2B0573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3400C-F9B6-9B44-A47C-E0C4694D1994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03F82DFB-30EA-554B-8102-6CD3CCD1F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/>
              <a:t>Entscheidungsverfahren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417B3E80-439B-1046-973D-76C8C9AD1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Fragen stellen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sich anders für jeden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Entscheidungsgegenstand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4" grpId="0" autoUpdateAnimBg="0"/>
      <p:bldP spid="27955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C4DFEED8-D14F-0541-B881-8EBCDA0A66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4F5E-1F7E-8D48-AB04-62117FE8611E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735A5BED-4561-FC47-9E86-08FAB15D3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/>
              <a:t>Folgerungen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6BC5607E-CD3F-4B4E-B039-0E0D5A973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Was lässt sich daraus folgern ?</a:t>
            </a:r>
          </a:p>
        </p:txBody>
      </p:sp>
      <p:grpSp>
        <p:nvGrpSpPr>
          <p:cNvPr id="229384" name="Group 8">
            <a:extLst>
              <a:ext uri="{FF2B5EF4-FFF2-40B4-BE49-F238E27FC236}">
                <a16:creationId xmlns:a16="http://schemas.microsoft.com/office/drawing/2014/main" id="{DBD79928-95AA-ED4A-B95A-4776B1F0C1E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91000"/>
            <a:ext cx="8816975" cy="2590800"/>
            <a:chOff x="96" y="2640"/>
            <a:chExt cx="5554" cy="1632"/>
          </a:xfrm>
        </p:grpSpPr>
        <p:sp>
          <p:nvSpPr>
            <p:cNvPr id="229382" name="Rectangle 6">
              <a:extLst>
                <a:ext uri="{FF2B5EF4-FFF2-40B4-BE49-F238E27FC236}">
                  <a16:creationId xmlns:a16="http://schemas.microsoft.com/office/drawing/2014/main" id="{933D8311-6D68-6E48-AB38-E6D5502F4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533"/>
              <a:ext cx="5554" cy="7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b="1">
                  <a:latin typeface="Arial" panose="020B0604020202020204" pitchFamily="34" charset="0"/>
                </a:rPr>
                <a:t>Die Entscheidung über Erfolg oder Misserfolg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der Dienstrechtsreform fällt bei der Umsetzung in den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Ländern und in den Hochschulen!</a:t>
              </a:r>
            </a:p>
          </p:txBody>
        </p:sp>
        <p:sp>
          <p:nvSpPr>
            <p:cNvPr id="229383" name="AutoShape 7">
              <a:extLst>
                <a:ext uri="{FF2B5EF4-FFF2-40B4-BE49-F238E27FC236}">
                  <a16:creationId xmlns:a16="http://schemas.microsoft.com/office/drawing/2014/main" id="{A9A79C92-324B-7642-BF18-57908C17F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40"/>
              <a:ext cx="1056" cy="76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7DBB7C9A-D9A5-4645-9CDF-9995A4F172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8FB6D-B24C-504F-9E0D-9E2C9B5DDACE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DBCD2C86-AFE2-C846-AE04-1EFE4E809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de-DE" altLang="de-DE" sz="3400"/>
              <a:t>Leitlinien für die Umsetzung </a:t>
            </a:r>
          </a:p>
        </p:txBody>
      </p:sp>
      <p:grpSp>
        <p:nvGrpSpPr>
          <p:cNvPr id="300046" name="Group 14">
            <a:extLst>
              <a:ext uri="{FF2B5EF4-FFF2-40B4-BE49-F238E27FC236}">
                <a16:creationId xmlns:a16="http://schemas.microsoft.com/office/drawing/2014/main" id="{569FDC4B-7010-D744-B854-BEE1CC97F31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09800"/>
            <a:ext cx="2339975" cy="3959225"/>
            <a:chOff x="336" y="864"/>
            <a:chExt cx="1440" cy="2448"/>
          </a:xfrm>
        </p:grpSpPr>
        <p:sp>
          <p:nvSpPr>
            <p:cNvPr id="300035" name="Rectangle 3">
              <a:extLst>
                <a:ext uri="{FF2B5EF4-FFF2-40B4-BE49-F238E27FC236}">
                  <a16:creationId xmlns:a16="http://schemas.microsoft.com/office/drawing/2014/main" id="{F98E44C6-60B5-9940-B4BA-3294237F2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864"/>
              <a:ext cx="1440" cy="24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00038" name="Text Box 6">
              <a:extLst>
                <a:ext uri="{FF2B5EF4-FFF2-40B4-BE49-F238E27FC236}">
                  <a16:creationId xmlns:a16="http://schemas.microsoft.com/office/drawing/2014/main" id="{E4E32285-FD5F-7F4C-A5A1-CC016719B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" y="1028"/>
              <a:ext cx="1347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1.</a:t>
              </a:r>
            </a:p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Spielräume</a:t>
              </a:r>
            </a:p>
            <a:p>
              <a:pPr>
                <a:spcBef>
                  <a:spcPct val="50000"/>
                </a:spcBef>
              </a:pPr>
              <a:endParaRPr lang="de-DE" altLang="de-DE" sz="2200">
                <a:latin typeface="Arial" panose="020B0604020202020204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offen lassen,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an Hochschulen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weitergeben: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Wettbewerb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Profilbildung</a:t>
              </a:r>
            </a:p>
          </p:txBody>
        </p:sp>
      </p:grpSp>
      <p:grpSp>
        <p:nvGrpSpPr>
          <p:cNvPr id="300047" name="Group 15">
            <a:extLst>
              <a:ext uri="{FF2B5EF4-FFF2-40B4-BE49-F238E27FC236}">
                <a16:creationId xmlns:a16="http://schemas.microsoft.com/office/drawing/2014/main" id="{D6CD486A-4814-534F-B340-0CBEDFC531E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209800"/>
            <a:ext cx="2325688" cy="3959225"/>
            <a:chOff x="2112" y="864"/>
            <a:chExt cx="1440" cy="2400"/>
          </a:xfrm>
        </p:grpSpPr>
        <p:sp>
          <p:nvSpPr>
            <p:cNvPr id="300036" name="Rectangle 4">
              <a:extLst>
                <a:ext uri="{FF2B5EF4-FFF2-40B4-BE49-F238E27FC236}">
                  <a16:creationId xmlns:a16="http://schemas.microsoft.com/office/drawing/2014/main" id="{AFC0841F-F67D-BC44-BD65-335486DD0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864"/>
              <a:ext cx="1440" cy="24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00039" name="Text Box 7">
              <a:extLst>
                <a:ext uri="{FF2B5EF4-FFF2-40B4-BE49-F238E27FC236}">
                  <a16:creationId xmlns:a16="http://schemas.microsoft.com/office/drawing/2014/main" id="{6CF8D918-9122-2244-BDEB-7A5D15451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" y="1000"/>
              <a:ext cx="1424" cy="20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2.</a:t>
              </a:r>
            </a:p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Detailsteuerung</a:t>
              </a:r>
              <a:endParaRPr lang="de-DE" altLang="de-DE" sz="2200">
                <a:latin typeface="Arial" panose="020B0604020202020204" pitchFamily="34" charset="0"/>
              </a:endParaRPr>
            </a:p>
            <a:p>
              <a:pPr>
                <a:spcBef>
                  <a:spcPct val="20000"/>
                </a:spcBef>
              </a:pPr>
              <a:endParaRPr lang="de-DE" altLang="de-DE" sz="2200">
                <a:latin typeface="Arial" panose="020B0604020202020204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vermeiden,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Hochschulen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sollten 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diskretionär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entscheiden</a:t>
              </a:r>
            </a:p>
          </p:txBody>
        </p:sp>
      </p:grpSp>
      <p:grpSp>
        <p:nvGrpSpPr>
          <p:cNvPr id="300048" name="Group 16">
            <a:extLst>
              <a:ext uri="{FF2B5EF4-FFF2-40B4-BE49-F238E27FC236}">
                <a16:creationId xmlns:a16="http://schemas.microsoft.com/office/drawing/2014/main" id="{C618CF93-6657-B745-9975-1F1794DFDD2F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209800"/>
            <a:ext cx="2339975" cy="4087813"/>
            <a:chOff x="3984" y="864"/>
            <a:chExt cx="1440" cy="2467"/>
          </a:xfrm>
        </p:grpSpPr>
        <p:sp>
          <p:nvSpPr>
            <p:cNvPr id="300037" name="Rectangle 5">
              <a:extLst>
                <a:ext uri="{FF2B5EF4-FFF2-40B4-BE49-F238E27FC236}">
                  <a16:creationId xmlns:a16="http://schemas.microsoft.com/office/drawing/2014/main" id="{DCF12300-3207-604B-A250-F92193D2A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864"/>
              <a:ext cx="1440" cy="24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00040" name="Text Box 8">
              <a:extLst>
                <a:ext uri="{FF2B5EF4-FFF2-40B4-BE49-F238E27FC236}">
                  <a16:creationId xmlns:a16="http://schemas.microsoft.com/office/drawing/2014/main" id="{340FD241-7826-E942-AF10-EFA3E0C18D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1" y="1012"/>
              <a:ext cx="1404" cy="2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3.</a:t>
              </a:r>
            </a:p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Transparenz</a:t>
              </a:r>
              <a:endParaRPr lang="de-DE" altLang="de-DE" sz="2200"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endParaRPr lang="de-DE" altLang="de-DE" sz="2200">
                <a:latin typeface="Arial" panose="020B0604020202020204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durch Verfahren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statt durch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Kriterienkataloge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oder</a:t>
              </a:r>
            </a:p>
            <a:p>
              <a:pPr>
                <a:spcBef>
                  <a:spcPct val="2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„Evaluitis“</a:t>
              </a:r>
            </a:p>
            <a:p>
              <a:pPr>
                <a:spcBef>
                  <a:spcPct val="20000"/>
                </a:spcBef>
              </a:pPr>
              <a:endParaRPr lang="de-DE" altLang="de-DE" sz="22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0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0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E5E7C3A8-7C60-AF46-B256-108982AB4B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1281-2E7C-2647-A455-B3405A1D0028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BE79A615-1AD1-6743-9826-7712DF10D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Gliederung Workshop</a:t>
            </a:r>
          </a:p>
        </p:txBody>
      </p:sp>
      <p:sp>
        <p:nvSpPr>
          <p:cNvPr id="282628" name="Rectangle 4">
            <a:extLst>
              <a:ext uri="{FF2B5EF4-FFF2-40B4-BE49-F238E27FC236}">
                <a16:creationId xmlns:a16="http://schemas.microsoft.com/office/drawing/2014/main" id="{581A5CD3-CB96-EE41-AAD7-638A92E0F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05000"/>
            <a:ext cx="45720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282630" name="Rectangle 6">
            <a:extLst>
              <a:ext uri="{FF2B5EF4-FFF2-40B4-BE49-F238E27FC236}">
                <a16:creationId xmlns:a16="http://schemas.microsoft.com/office/drawing/2014/main" id="{84B29337-9C2C-664B-B1F1-102A70A3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814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W2/W3</a:t>
            </a:r>
          </a:p>
        </p:txBody>
      </p:sp>
      <p:sp>
        <p:nvSpPr>
          <p:cNvPr id="282632" name="Rectangle 8">
            <a:extLst>
              <a:ext uri="{FF2B5EF4-FFF2-40B4-BE49-F238E27FC236}">
                <a16:creationId xmlns:a16="http://schemas.microsoft.com/office/drawing/2014/main" id="{FC4574FB-808B-2044-BE01-258DA3107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1816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lvl="1"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Leistungsbezüge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autoUpdateAnimBg="0"/>
      <p:bldP spid="282628" grpId="0" animBg="1" autoUpdateAnimBg="0"/>
      <p:bldP spid="282630" grpId="0" animBg="1" autoUpdateAnimBg="0"/>
      <p:bldP spid="28263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D67F925C-5D59-AB4C-92D0-15DEC900C8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1D21-4898-2447-97F1-4149EA779E86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72A19A37-0656-3F4D-A527-28F219284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80579" name="Text Box 3">
            <a:extLst>
              <a:ext uri="{FF2B5EF4-FFF2-40B4-BE49-F238E27FC236}">
                <a16:creationId xmlns:a16="http://schemas.microsoft.com/office/drawing/2014/main" id="{2F8460B1-71CD-F14F-A4C8-CEEC1678B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0" y="2822575"/>
            <a:ext cx="51720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Vergaberahmen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Johanna Witte</a:t>
            </a:r>
            <a:endParaRPr lang="de-DE" altLang="de-DE" sz="52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0E580700-CBC3-8D48-9BCE-2F6E7C5079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F39B-62B6-A342-AF77-3CE87A6AE360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C34BC79B-998D-604D-B835-934649B5F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Vorgaben Vergaberahmen</a:t>
            </a:r>
          </a:p>
        </p:txBody>
      </p:sp>
      <p:grpSp>
        <p:nvGrpSpPr>
          <p:cNvPr id="312336" name="Group 16">
            <a:extLst>
              <a:ext uri="{FF2B5EF4-FFF2-40B4-BE49-F238E27FC236}">
                <a16:creationId xmlns:a16="http://schemas.microsoft.com/office/drawing/2014/main" id="{7AF55E90-B8F7-7948-9185-560DB7CEE55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00200"/>
            <a:ext cx="8832850" cy="4986338"/>
            <a:chOff x="96" y="1008"/>
            <a:chExt cx="5564" cy="3141"/>
          </a:xfrm>
        </p:grpSpPr>
        <p:grpSp>
          <p:nvGrpSpPr>
            <p:cNvPr id="312335" name="Group 15">
              <a:extLst>
                <a:ext uri="{FF2B5EF4-FFF2-40B4-BE49-F238E27FC236}">
                  <a16:creationId xmlns:a16="http://schemas.microsoft.com/office/drawing/2014/main" id="{FE8AE765-51C5-D94C-86BD-C8F784141A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" y="1008"/>
              <a:ext cx="5472" cy="3141"/>
              <a:chOff x="96" y="1008"/>
              <a:chExt cx="5554" cy="3141"/>
            </a:xfrm>
          </p:grpSpPr>
          <p:sp>
            <p:nvSpPr>
              <p:cNvPr id="312323" name="Rectangle 3">
                <a:extLst>
                  <a:ext uri="{FF2B5EF4-FFF2-40B4-BE49-F238E27FC236}">
                    <a16:creationId xmlns:a16="http://schemas.microsoft.com/office/drawing/2014/main" id="{FCA127B6-DD41-AB42-8852-B6080E03E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008"/>
                <a:ext cx="5554" cy="45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Terminologie: Vergaberahmen als Restgröße:</a:t>
                </a:r>
              </a:p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C-Ø (2002) x n (2003) - (</a:t>
                </a:r>
                <a:r>
                  <a:rPr lang="de-DE" altLang="de-DE" b="1">
                    <a:latin typeface="Arial" panose="020B0604020202020204" pitchFamily="34" charset="0"/>
                    <a:sym typeface="Symbol" pitchFamily="2" charset="2"/>
                  </a:rPr>
                  <a:t> </a:t>
                </a:r>
                <a:r>
                  <a:rPr lang="de-DE" altLang="de-DE" b="1">
                    <a:latin typeface="Arial" panose="020B0604020202020204" pitchFamily="34" charset="0"/>
                  </a:rPr>
                  <a:t>C- u. W-Gehälter (2003)) </a:t>
                </a:r>
              </a:p>
            </p:txBody>
          </p:sp>
          <p:sp>
            <p:nvSpPr>
              <p:cNvPr id="312324" name="Rectangle 4">
                <a:extLst>
                  <a:ext uri="{FF2B5EF4-FFF2-40B4-BE49-F238E27FC236}">
                    <a16:creationId xmlns:a16="http://schemas.microsoft.com/office/drawing/2014/main" id="{FC3ABB86-7270-CE41-89D3-D523D6FFC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160"/>
                <a:ext cx="5554" cy="45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Keine Umverteilung zwischen FHs und Unis</a:t>
                </a:r>
              </a:p>
            </p:txBody>
          </p:sp>
          <p:sp>
            <p:nvSpPr>
              <p:cNvPr id="312325" name="Rectangle 5">
                <a:extLst>
                  <a:ext uri="{FF2B5EF4-FFF2-40B4-BE49-F238E27FC236}">
                    <a16:creationId xmlns:a16="http://schemas.microsoft.com/office/drawing/2014/main" id="{EA79EFEB-0418-8C42-B401-B22A7A5CE2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736"/>
                <a:ext cx="5554" cy="45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Einmalige Erhöhung auf höchsten Landesschnitt, </a:t>
                </a:r>
              </a:p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danach  jährlich 2% möglich </a:t>
                </a:r>
              </a:p>
            </p:txBody>
          </p:sp>
          <p:sp>
            <p:nvSpPr>
              <p:cNvPr id="312326" name="Rectangle 6">
                <a:extLst>
                  <a:ext uri="{FF2B5EF4-FFF2-40B4-BE49-F238E27FC236}">
                    <a16:creationId xmlns:a16="http://schemas.microsoft.com/office/drawing/2014/main" id="{CF70D3B2-6D5A-5144-B53A-CDB89F1A1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584"/>
                <a:ext cx="5554" cy="45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Einhaltung nur auf Landesebene zwingend</a:t>
                </a:r>
              </a:p>
            </p:txBody>
          </p:sp>
          <p:sp>
            <p:nvSpPr>
              <p:cNvPr id="312327" name="Rectangle 7">
                <a:extLst>
                  <a:ext uri="{FF2B5EF4-FFF2-40B4-BE49-F238E27FC236}">
                    <a16:creationId xmlns:a16="http://schemas.microsoft.com/office/drawing/2014/main" id="{5349376A-040D-9147-87B8-0083DAC7B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3696"/>
                <a:ext cx="5554" cy="453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algn="l"/>
                <a:r>
                  <a:rPr lang="de-DE" altLang="de-DE" b="1">
                    <a:latin typeface="Arial" panose="020B0604020202020204" pitchFamily="34" charset="0"/>
                  </a:rPr>
                  <a:t>Interpretation haushalts- und besoldungsrechtlich möglich</a:t>
                </a:r>
              </a:p>
            </p:txBody>
          </p:sp>
        </p:grpSp>
        <p:grpSp>
          <p:nvGrpSpPr>
            <p:cNvPr id="312329" name="Group 9">
              <a:extLst>
                <a:ext uri="{FF2B5EF4-FFF2-40B4-BE49-F238E27FC236}">
                  <a16:creationId xmlns:a16="http://schemas.microsoft.com/office/drawing/2014/main" id="{8E3B65E3-B004-6144-BD09-F08740416D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3024"/>
              <a:ext cx="2540" cy="720"/>
              <a:chOff x="3264" y="3312"/>
              <a:chExt cx="1872" cy="720"/>
            </a:xfrm>
          </p:grpSpPr>
          <p:sp>
            <p:nvSpPr>
              <p:cNvPr id="312330" name="Oval 10">
                <a:extLst>
                  <a:ext uri="{FF2B5EF4-FFF2-40B4-BE49-F238E27FC236}">
                    <a16:creationId xmlns:a16="http://schemas.microsoft.com/office/drawing/2014/main" id="{59CE78B9-BA5E-BC41-906F-B6E5098D1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872" cy="720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2331" name="Text Box 11">
                <a:extLst>
                  <a:ext uri="{FF2B5EF4-FFF2-40B4-BE49-F238E27FC236}">
                    <a16:creationId xmlns:a16="http://schemas.microsoft.com/office/drawing/2014/main" id="{F9FB1E69-9B27-AF4F-983F-32C9954F14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428"/>
                <a:ext cx="1203" cy="491"/>
              </a:xfrm>
              <a:prstGeom prst="rect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Niedersachsen:</a:t>
                </a:r>
              </a:p>
              <a:p>
                <a:pPr>
                  <a:spcBef>
                    <a:spcPct val="50000"/>
                  </a:spcBef>
                </a:pPr>
                <a:r>
                  <a:rPr lang="de-DE" altLang="de-DE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+ ca. 6% im ersten Jahr</a:t>
                </a:r>
                <a:endParaRPr lang="de-DE" altLang="de-DE" sz="1800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3D69076E-F593-BA40-A638-30C6FC814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92E31-7763-2744-880B-ADF20FFD61D0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074531AC-7806-DF48-AF8E-971F066D0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99011" name="Text Box 3">
            <a:extLst>
              <a:ext uri="{FF2B5EF4-FFF2-40B4-BE49-F238E27FC236}">
                <a16:creationId xmlns:a16="http://schemas.microsoft.com/office/drawing/2014/main" id="{DF1190CB-E41E-3643-927A-BD564E3DB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2822575"/>
            <a:ext cx="37052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Einführung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Müller-Böling</a:t>
            </a:r>
            <a:endParaRPr lang="de-DE" altLang="de-DE" sz="52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2E9D36D9-39A5-9C42-9643-6EF1047137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50051-222D-9F40-9797-F8E60B30750D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26E3BBE0-88AA-5341-8B9A-B4B407480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Diskussionsstand Niedersachsen:</a:t>
            </a:r>
            <a:br>
              <a:rPr lang="de-DE" altLang="de-DE" sz="3200"/>
            </a:br>
            <a:r>
              <a:rPr lang="de-DE" altLang="de-DE" sz="3200"/>
              <a:t>Vergaberahmen</a:t>
            </a:r>
            <a:endParaRPr lang="de-DE" altLang="de-DE" sz="3600"/>
          </a:p>
        </p:txBody>
      </p:sp>
      <p:grpSp>
        <p:nvGrpSpPr>
          <p:cNvPr id="310286" name="Group 14">
            <a:extLst>
              <a:ext uri="{FF2B5EF4-FFF2-40B4-BE49-F238E27FC236}">
                <a16:creationId xmlns:a16="http://schemas.microsoft.com/office/drawing/2014/main" id="{E4918EF0-7A1C-D143-BE42-31D86300B6F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915400" cy="3919538"/>
            <a:chOff x="144" y="1008"/>
            <a:chExt cx="5616" cy="2469"/>
          </a:xfrm>
        </p:grpSpPr>
        <p:sp>
          <p:nvSpPr>
            <p:cNvPr id="310276" name="Rectangle 4">
              <a:extLst>
                <a:ext uri="{FF2B5EF4-FFF2-40B4-BE49-F238E27FC236}">
                  <a16:creationId xmlns:a16="http://schemas.microsoft.com/office/drawing/2014/main" id="{612E0A91-C31B-CC47-BE00-25B121544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707"/>
              <a:ext cx="5376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Mittelerwirtschaftung im Rahmen von Globalhaushalten</a:t>
              </a:r>
            </a:p>
          </p:txBody>
        </p:sp>
        <p:sp>
          <p:nvSpPr>
            <p:cNvPr id="310277" name="Rectangle 5">
              <a:extLst>
                <a:ext uri="{FF2B5EF4-FFF2-40B4-BE49-F238E27FC236}">
                  <a16:creationId xmlns:a16="http://schemas.microsoft.com/office/drawing/2014/main" id="{9AC80E5A-CD59-2E4D-8361-9C63AC7F6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024"/>
              <a:ext cx="5376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Keine Umverteilung</a:t>
              </a:r>
            </a:p>
          </p:txBody>
        </p:sp>
        <p:sp>
          <p:nvSpPr>
            <p:cNvPr id="310278" name="Rectangle 6">
              <a:extLst>
                <a:ext uri="{FF2B5EF4-FFF2-40B4-BE49-F238E27FC236}">
                  <a16:creationId xmlns:a16="http://schemas.microsoft.com/office/drawing/2014/main" id="{39ADC2C3-CC41-394D-AE35-A40061CEC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008"/>
              <a:ext cx="5376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Keine zusätzlichen Mittel an Hochschulen (?) - </a:t>
              </a:r>
            </a:p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besoldungsrechtliche Interpretation des Vergaberahmens</a:t>
              </a:r>
              <a:endParaRPr lang="de-DE" altLang="de-DE" sz="2000" b="1">
                <a:latin typeface="Arial" panose="020B0604020202020204" pitchFamily="34" charset="0"/>
              </a:endParaRPr>
            </a:p>
          </p:txBody>
        </p:sp>
        <p:grpSp>
          <p:nvGrpSpPr>
            <p:cNvPr id="310280" name="Group 8">
              <a:extLst>
                <a:ext uri="{FF2B5EF4-FFF2-40B4-BE49-F238E27FC236}">
                  <a16:creationId xmlns:a16="http://schemas.microsoft.com/office/drawing/2014/main" id="{DDF07443-2B58-C44A-90C5-E9B45AEC82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2064"/>
              <a:ext cx="2540" cy="816"/>
              <a:chOff x="3264" y="3312"/>
              <a:chExt cx="1872" cy="720"/>
            </a:xfrm>
          </p:grpSpPr>
          <p:sp>
            <p:nvSpPr>
              <p:cNvPr id="310281" name="Oval 9">
                <a:extLst>
                  <a:ext uri="{FF2B5EF4-FFF2-40B4-BE49-F238E27FC236}">
                    <a16:creationId xmlns:a16="http://schemas.microsoft.com/office/drawing/2014/main" id="{69D7B6F5-F935-E748-B271-95AC3D507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872" cy="720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0282" name="Text Box 10">
                <a:extLst>
                  <a:ext uri="{FF2B5EF4-FFF2-40B4-BE49-F238E27FC236}">
                    <a16:creationId xmlns:a16="http://schemas.microsoft.com/office/drawing/2014/main" id="{B3D3DDC4-99C9-524A-BEE5-3CA752E3DA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0" y="3385"/>
                <a:ext cx="1062" cy="576"/>
              </a:xfrm>
              <a:prstGeom prst="rect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Kontrolle über 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Vergaberahmen 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auf Landesebene?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5AB34481-042E-C34C-846B-E6028B90BF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D7949-7BCD-ED49-8AB0-B90461AE9D57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269E0576-7584-0245-95DF-422C9EA5B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Diskussion: Niedersächsische Lösung</a:t>
            </a:r>
            <a:endParaRPr lang="de-DE" altLang="de-DE" sz="3600"/>
          </a:p>
        </p:txBody>
      </p:sp>
      <p:grpSp>
        <p:nvGrpSpPr>
          <p:cNvPr id="313375" name="Group 31">
            <a:extLst>
              <a:ext uri="{FF2B5EF4-FFF2-40B4-BE49-F238E27FC236}">
                <a16:creationId xmlns:a16="http://schemas.microsoft.com/office/drawing/2014/main" id="{EF5F95C4-FCE0-FC4F-93A2-B3BE894F18C5}"/>
              </a:ext>
            </a:extLst>
          </p:cNvPr>
          <p:cNvGrpSpPr>
            <a:grpSpLocks/>
          </p:cNvGrpSpPr>
          <p:nvPr/>
        </p:nvGrpSpPr>
        <p:grpSpPr bwMode="auto">
          <a:xfrm>
            <a:off x="0" y="1371600"/>
            <a:ext cx="9144000" cy="5334000"/>
            <a:chOff x="0" y="864"/>
            <a:chExt cx="5760" cy="3360"/>
          </a:xfrm>
        </p:grpSpPr>
        <p:sp>
          <p:nvSpPr>
            <p:cNvPr id="313349" name="Rectangle 5">
              <a:extLst>
                <a:ext uri="{FF2B5EF4-FFF2-40B4-BE49-F238E27FC236}">
                  <a16:creationId xmlns:a16="http://schemas.microsoft.com/office/drawing/2014/main" id="{27DED308-436C-E249-BDE4-48616FB84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824"/>
              <a:ext cx="344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Ausblendung der Verteilungsfrage?</a:t>
              </a:r>
            </a:p>
          </p:txBody>
        </p:sp>
        <p:sp>
          <p:nvSpPr>
            <p:cNvPr id="313351" name="Rectangle 7">
              <a:extLst>
                <a:ext uri="{FF2B5EF4-FFF2-40B4-BE49-F238E27FC236}">
                  <a16:creationId xmlns:a16="http://schemas.microsoft.com/office/drawing/2014/main" id="{FE81D5DF-0200-6849-AF65-31E3EB703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864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Umgehung der Bemessungsfrage?</a:t>
              </a:r>
            </a:p>
          </p:txBody>
        </p:sp>
        <p:sp>
          <p:nvSpPr>
            <p:cNvPr id="313362" name="Rectangle 18">
              <a:extLst>
                <a:ext uri="{FF2B5EF4-FFF2-40B4-BE49-F238E27FC236}">
                  <a16:creationId xmlns:a16="http://schemas.microsoft.com/office/drawing/2014/main" id="{4FF6B867-B10B-AC48-BEEA-043BC411F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976"/>
              <a:ext cx="5568" cy="6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z.B. Personalbemessung p. Hochschule =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x Status Quo Hochschule + y Status Quo Land  + z Leistungsindikatoren</a:t>
              </a:r>
            </a:p>
            <a:p>
              <a:pPr algn="l"/>
              <a:endParaRPr lang="de-DE" altLang="de-DE" sz="2000" b="1">
                <a:latin typeface="Arial" panose="020B0604020202020204" pitchFamily="34" charset="0"/>
              </a:endParaRPr>
            </a:p>
          </p:txBody>
        </p:sp>
        <p:grpSp>
          <p:nvGrpSpPr>
            <p:cNvPr id="313366" name="Group 22">
              <a:extLst>
                <a:ext uri="{FF2B5EF4-FFF2-40B4-BE49-F238E27FC236}">
                  <a16:creationId xmlns:a16="http://schemas.microsoft.com/office/drawing/2014/main" id="{5031B3D4-15A9-394B-A78F-3C8C951290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1056"/>
              <a:ext cx="2540" cy="816"/>
              <a:chOff x="3264" y="3312"/>
              <a:chExt cx="1872" cy="720"/>
            </a:xfrm>
          </p:grpSpPr>
          <p:sp>
            <p:nvSpPr>
              <p:cNvPr id="313367" name="Oval 23">
                <a:extLst>
                  <a:ext uri="{FF2B5EF4-FFF2-40B4-BE49-F238E27FC236}">
                    <a16:creationId xmlns:a16="http://schemas.microsoft.com/office/drawing/2014/main" id="{6A87A237-4E62-5141-8AAB-095415A0A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872" cy="720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3368" name="Text Box 24">
                <a:extLst>
                  <a:ext uri="{FF2B5EF4-FFF2-40B4-BE49-F238E27FC236}">
                    <a16:creationId xmlns:a16="http://schemas.microsoft.com/office/drawing/2014/main" id="{F67D3210-D0C5-F145-9A45-A5F1219FC4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6" y="3453"/>
                <a:ext cx="1037" cy="441"/>
              </a:xfrm>
              <a:prstGeom prst="rect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Berichtspflichten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der Hochschulen?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3369" name="Group 25">
              <a:extLst>
                <a:ext uri="{FF2B5EF4-FFF2-40B4-BE49-F238E27FC236}">
                  <a16:creationId xmlns:a16="http://schemas.microsoft.com/office/drawing/2014/main" id="{BC76E689-181B-2D40-86D6-5FBAF3CC62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160"/>
              <a:ext cx="3792" cy="816"/>
              <a:chOff x="3264" y="3312"/>
              <a:chExt cx="1872" cy="720"/>
            </a:xfrm>
          </p:grpSpPr>
          <p:sp>
            <p:nvSpPr>
              <p:cNvPr id="313370" name="Oval 26">
                <a:extLst>
                  <a:ext uri="{FF2B5EF4-FFF2-40B4-BE49-F238E27FC236}">
                    <a16:creationId xmlns:a16="http://schemas.microsoft.com/office/drawing/2014/main" id="{A0DF98E6-254E-364B-A4A4-7889CFBE9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872" cy="720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3371" name="Text Box 27">
                <a:extLst>
                  <a:ext uri="{FF2B5EF4-FFF2-40B4-BE49-F238E27FC236}">
                    <a16:creationId xmlns:a16="http://schemas.microsoft.com/office/drawing/2014/main" id="{462AB1A3-BD8D-F941-8FB6-9CAAB82913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8" y="3453"/>
                <a:ext cx="1484" cy="441"/>
              </a:xfrm>
              <a:prstGeom prst="rect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Mittelfristig: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Bemessungsmodell für Globalzuschuss?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3372" name="Group 28">
              <a:extLst>
                <a:ext uri="{FF2B5EF4-FFF2-40B4-BE49-F238E27FC236}">
                  <a16:creationId xmlns:a16="http://schemas.microsoft.com/office/drawing/2014/main" id="{737B13BB-FB30-C64A-A381-DF761B8084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3408"/>
              <a:ext cx="3792" cy="816"/>
              <a:chOff x="3264" y="3312"/>
              <a:chExt cx="1872" cy="720"/>
            </a:xfrm>
          </p:grpSpPr>
          <p:sp>
            <p:nvSpPr>
              <p:cNvPr id="313373" name="Oval 29">
                <a:extLst>
                  <a:ext uri="{FF2B5EF4-FFF2-40B4-BE49-F238E27FC236}">
                    <a16:creationId xmlns:a16="http://schemas.microsoft.com/office/drawing/2014/main" id="{D9D9190E-87BE-F944-8AA1-7F30355F5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872" cy="720"/>
              </a:xfrm>
              <a:prstGeom prst="ellipse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3374" name="Text Box 30">
                <a:extLst>
                  <a:ext uri="{FF2B5EF4-FFF2-40B4-BE49-F238E27FC236}">
                    <a16:creationId xmlns:a16="http://schemas.microsoft.com/office/drawing/2014/main" id="{7214E2A3-790E-1247-9CD5-0425D4218A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6" y="3453"/>
                <a:ext cx="733" cy="441"/>
              </a:xfrm>
              <a:prstGeom prst="rect">
                <a:avLst/>
              </a:prstGeom>
              <a:solidFill>
                <a:srgbClr val="99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Kurzfristig: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de-DE" altLang="de-DE" sz="2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(Berufungs-)fonds?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7B848C10-92EC-F941-8CDA-22B2851A18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A4621-B3B6-9349-BD3C-13E8060CE13D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6E90C60A-01F6-844C-B416-705E603E5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83651" name="Text Box 3">
            <a:extLst>
              <a:ext uri="{FF2B5EF4-FFF2-40B4-BE49-F238E27FC236}">
                <a16:creationId xmlns:a16="http://schemas.microsoft.com/office/drawing/2014/main" id="{DB625646-3095-664B-A166-472C54A47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75" y="2822575"/>
            <a:ext cx="3414713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W2/W3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  <a:endParaRPr lang="de-DE" altLang="de-DE" sz="5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0830D333-679B-9A45-9041-B3D465C6E6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8B0F7-E1F0-C64F-BFB9-65F0A4DC6B88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0581B862-97C2-824C-A94C-F2E923F5D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Kernfragen W2/W3</a:t>
            </a:r>
          </a:p>
        </p:txBody>
      </p:sp>
      <p:grpSp>
        <p:nvGrpSpPr>
          <p:cNvPr id="287768" name="Group 24">
            <a:extLst>
              <a:ext uri="{FF2B5EF4-FFF2-40B4-BE49-F238E27FC236}">
                <a16:creationId xmlns:a16="http://schemas.microsoft.com/office/drawing/2014/main" id="{A4066E11-268C-D844-B0AF-03F238D51A6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133600"/>
            <a:ext cx="5038725" cy="1709738"/>
            <a:chOff x="2352" y="1344"/>
            <a:chExt cx="3174" cy="1077"/>
          </a:xfrm>
        </p:grpSpPr>
        <p:sp>
          <p:nvSpPr>
            <p:cNvPr id="287751" name="Rectangle 7">
              <a:extLst>
                <a:ext uri="{FF2B5EF4-FFF2-40B4-BE49-F238E27FC236}">
                  <a16:creationId xmlns:a16="http://schemas.microsoft.com/office/drawing/2014/main" id="{6991584C-1952-684F-98CD-705376A5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968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Verhältnis von W2 und W3?</a:t>
              </a:r>
            </a:p>
          </p:txBody>
        </p:sp>
        <p:sp>
          <p:nvSpPr>
            <p:cNvPr id="287752" name="Rectangle 8">
              <a:extLst>
                <a:ext uri="{FF2B5EF4-FFF2-40B4-BE49-F238E27FC236}">
                  <a16:creationId xmlns:a16="http://schemas.microsoft.com/office/drawing/2014/main" id="{D425EF16-F8C0-994D-B0FC-AD2546239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44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Land oder Hochschulen?</a:t>
              </a:r>
            </a:p>
          </p:txBody>
        </p:sp>
      </p:grpSp>
      <p:grpSp>
        <p:nvGrpSpPr>
          <p:cNvPr id="287762" name="Group 18">
            <a:extLst>
              <a:ext uri="{FF2B5EF4-FFF2-40B4-BE49-F238E27FC236}">
                <a16:creationId xmlns:a16="http://schemas.microsoft.com/office/drawing/2014/main" id="{2E9D70CC-3830-BB48-906A-970D03F8068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81200"/>
            <a:ext cx="2897188" cy="1447800"/>
            <a:chOff x="192" y="1008"/>
            <a:chExt cx="1296" cy="672"/>
          </a:xfrm>
        </p:grpSpPr>
        <p:sp>
          <p:nvSpPr>
            <p:cNvPr id="287763" name="Oval 19">
              <a:extLst>
                <a:ext uri="{FF2B5EF4-FFF2-40B4-BE49-F238E27FC236}">
                  <a16:creationId xmlns:a16="http://schemas.microsoft.com/office/drawing/2014/main" id="{E8C24BD1-02DE-7E4F-9E11-37DA8AA2A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764" name="Text Box 20">
              <a:extLst>
                <a:ext uri="{FF2B5EF4-FFF2-40B4-BE49-F238E27FC236}">
                  <a16:creationId xmlns:a16="http://schemas.microsoft.com/office/drawing/2014/main" id="{E8EAA715-0853-284F-B3CE-21F568F52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" y="1073"/>
              <a:ext cx="94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Wer entscheidet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über Einrichtung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der Ämter?</a:t>
              </a:r>
            </a:p>
          </p:txBody>
        </p:sp>
      </p:grpSp>
      <p:grpSp>
        <p:nvGrpSpPr>
          <p:cNvPr id="287769" name="Group 25">
            <a:extLst>
              <a:ext uri="{FF2B5EF4-FFF2-40B4-BE49-F238E27FC236}">
                <a16:creationId xmlns:a16="http://schemas.microsoft.com/office/drawing/2014/main" id="{41765A14-6825-6E45-9F79-25CE087FFE0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572000"/>
            <a:ext cx="5038725" cy="1709738"/>
            <a:chOff x="2352" y="2880"/>
            <a:chExt cx="3174" cy="1077"/>
          </a:xfrm>
        </p:grpSpPr>
        <p:sp>
          <p:nvSpPr>
            <p:cNvPr id="287760" name="Rectangle 16">
              <a:extLst>
                <a:ext uri="{FF2B5EF4-FFF2-40B4-BE49-F238E27FC236}">
                  <a16:creationId xmlns:a16="http://schemas.microsoft.com/office/drawing/2014/main" id="{83A12C51-B10E-E041-8E4C-4674C5C66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880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Wie ausgestalten?</a:t>
              </a:r>
            </a:p>
          </p:txBody>
        </p:sp>
        <p:sp>
          <p:nvSpPr>
            <p:cNvPr id="287761" name="Rectangle 17">
              <a:extLst>
                <a:ext uri="{FF2B5EF4-FFF2-40B4-BE49-F238E27FC236}">
                  <a16:creationId xmlns:a16="http://schemas.microsoft.com/office/drawing/2014/main" id="{68088A18-00F5-B240-B772-395AF96E4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504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Wer vergibt?</a:t>
              </a:r>
            </a:p>
          </p:txBody>
        </p:sp>
      </p:grpSp>
      <p:grpSp>
        <p:nvGrpSpPr>
          <p:cNvPr id="287765" name="Group 21">
            <a:extLst>
              <a:ext uri="{FF2B5EF4-FFF2-40B4-BE49-F238E27FC236}">
                <a16:creationId xmlns:a16="http://schemas.microsoft.com/office/drawing/2014/main" id="{757E337F-6251-2C46-91E9-D7AE7BBD5C3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19600"/>
            <a:ext cx="2897188" cy="1447800"/>
            <a:chOff x="192" y="1008"/>
            <a:chExt cx="1296" cy="672"/>
          </a:xfrm>
        </p:grpSpPr>
        <p:sp>
          <p:nvSpPr>
            <p:cNvPr id="287766" name="Oval 22">
              <a:extLst>
                <a:ext uri="{FF2B5EF4-FFF2-40B4-BE49-F238E27FC236}">
                  <a16:creationId xmlns:a16="http://schemas.microsoft.com/office/drawing/2014/main" id="{415B6CAD-076C-F64B-B314-E7A603A4F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767" name="Text Box 23">
              <a:extLst>
                <a:ext uri="{FF2B5EF4-FFF2-40B4-BE49-F238E27FC236}">
                  <a16:creationId xmlns:a16="http://schemas.microsoft.com/office/drawing/2014/main" id="{50477D17-8086-AB4E-8B19-EC2CE7AEB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" y="1158"/>
              <a:ext cx="1076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Hochschulleitungen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in W?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059C8D91-D4F0-5A4F-A20D-D47302E7C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87D48-8579-C448-B32D-C384C9AD6583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F18B4EC9-B40B-A943-BD29-3CA6834DE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Diskussionsstand Niedersachsen:</a:t>
            </a:r>
            <a:br>
              <a:rPr lang="de-DE" altLang="de-DE" sz="3200"/>
            </a:br>
            <a:r>
              <a:rPr lang="de-DE" altLang="de-DE" sz="3200"/>
              <a:t>Einrichtung der Ämter</a:t>
            </a:r>
            <a:endParaRPr lang="de-DE" altLang="de-DE" sz="3600"/>
          </a:p>
        </p:txBody>
      </p:sp>
      <p:sp>
        <p:nvSpPr>
          <p:cNvPr id="308230" name="Rectangle 6">
            <a:extLst>
              <a:ext uri="{FF2B5EF4-FFF2-40B4-BE49-F238E27FC236}">
                <a16:creationId xmlns:a16="http://schemas.microsoft.com/office/drawing/2014/main" id="{B0FCCD25-C034-724B-8C4B-75B57BCFC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133600"/>
            <a:ext cx="54102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Land</a:t>
            </a:r>
          </a:p>
        </p:txBody>
      </p:sp>
      <p:grpSp>
        <p:nvGrpSpPr>
          <p:cNvPr id="308246" name="Group 22">
            <a:extLst>
              <a:ext uri="{FF2B5EF4-FFF2-40B4-BE49-F238E27FC236}">
                <a16:creationId xmlns:a16="http://schemas.microsoft.com/office/drawing/2014/main" id="{6385AC88-1B85-2E40-B1DB-1CC1FFF38F5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429000"/>
            <a:ext cx="5410200" cy="2011363"/>
            <a:chOff x="1968" y="2160"/>
            <a:chExt cx="3408" cy="1267"/>
          </a:xfrm>
        </p:grpSpPr>
        <p:sp>
          <p:nvSpPr>
            <p:cNvPr id="308229" name="Rectangle 5">
              <a:extLst>
                <a:ext uri="{FF2B5EF4-FFF2-40B4-BE49-F238E27FC236}">
                  <a16:creationId xmlns:a16="http://schemas.microsoft.com/office/drawing/2014/main" id="{C1ED368D-4AFA-5A40-8018-BFF9C8CA7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160"/>
              <a:ext cx="3408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C4 in W3, C3/C2 in W2</a:t>
              </a:r>
            </a:p>
          </p:txBody>
        </p:sp>
        <p:sp>
          <p:nvSpPr>
            <p:cNvPr id="308233" name="Rectangle 9">
              <a:extLst>
                <a:ext uri="{FF2B5EF4-FFF2-40B4-BE49-F238E27FC236}">
                  <a16:creationId xmlns:a16="http://schemas.microsoft.com/office/drawing/2014/main" id="{DF62491C-A7D9-C944-9CF1-DBA5BB3DC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928"/>
              <a:ext cx="3408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FHs: begrenzte Anzahl W3 (&gt;10%)</a:t>
              </a:r>
            </a:p>
          </p:txBody>
        </p:sp>
      </p:grpSp>
      <p:grpSp>
        <p:nvGrpSpPr>
          <p:cNvPr id="308237" name="Group 13">
            <a:extLst>
              <a:ext uri="{FF2B5EF4-FFF2-40B4-BE49-F238E27FC236}">
                <a16:creationId xmlns:a16="http://schemas.microsoft.com/office/drawing/2014/main" id="{71AF0B97-7C2D-0D4C-AF7C-220971FF3A1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2089150" cy="1066800"/>
            <a:chOff x="172" y="1008"/>
            <a:chExt cx="1316" cy="672"/>
          </a:xfrm>
        </p:grpSpPr>
        <p:sp>
          <p:nvSpPr>
            <p:cNvPr id="308238" name="Oval 14">
              <a:extLst>
                <a:ext uri="{FF2B5EF4-FFF2-40B4-BE49-F238E27FC236}">
                  <a16:creationId xmlns:a16="http://schemas.microsoft.com/office/drawing/2014/main" id="{A41E7DD5-3DE9-C84C-8766-D9809A611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239" name="Text Box 15">
              <a:extLst>
                <a:ext uri="{FF2B5EF4-FFF2-40B4-BE49-F238E27FC236}">
                  <a16:creationId xmlns:a16="http://schemas.microsoft.com/office/drawing/2014/main" id="{1EAEF374-944C-8F4A-9E1F-726A09802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120"/>
              <a:ext cx="1308" cy="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altLang="de-DE" sz="1800">
                  <a:latin typeface="Arial" panose="020B0604020202020204" pitchFamily="34" charset="0"/>
                </a:rPr>
                <a:t>Entscheidung und 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1800">
                  <a:latin typeface="Arial" panose="020B0604020202020204" pitchFamily="34" charset="0"/>
                </a:rPr>
                <a:t>Ausbringung</a:t>
              </a:r>
              <a:endParaRPr lang="de-DE" altLang="de-DE" sz="2000">
                <a:latin typeface="Arial" panose="020B0604020202020204" pitchFamily="34" charset="0"/>
              </a:endParaRPr>
            </a:p>
          </p:txBody>
        </p:sp>
      </p:grpSp>
      <p:grpSp>
        <p:nvGrpSpPr>
          <p:cNvPr id="308243" name="Group 19">
            <a:extLst>
              <a:ext uri="{FF2B5EF4-FFF2-40B4-BE49-F238E27FC236}">
                <a16:creationId xmlns:a16="http://schemas.microsoft.com/office/drawing/2014/main" id="{DD369EC9-C81C-1543-9667-A348BF1FB6C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429000"/>
            <a:ext cx="2057400" cy="1066800"/>
            <a:chOff x="192" y="1008"/>
            <a:chExt cx="1296" cy="672"/>
          </a:xfrm>
        </p:grpSpPr>
        <p:sp>
          <p:nvSpPr>
            <p:cNvPr id="308244" name="Oval 20">
              <a:extLst>
                <a:ext uri="{FF2B5EF4-FFF2-40B4-BE49-F238E27FC236}">
                  <a16:creationId xmlns:a16="http://schemas.microsoft.com/office/drawing/2014/main" id="{A0F83E29-2BC7-1D4B-A346-1156606D5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245" name="Text Box 21">
              <a:extLst>
                <a:ext uri="{FF2B5EF4-FFF2-40B4-BE49-F238E27FC236}">
                  <a16:creationId xmlns:a16="http://schemas.microsoft.com/office/drawing/2014/main" id="{32FE2984-F503-F34E-91FF-ED8251A63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" y="1092"/>
              <a:ext cx="8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Verhältnis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W2/23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 autoUpdateAnimBg="0"/>
      <p:bldP spid="30823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3FF8C7C6-6A2E-9B4B-BDBF-A6DB3B7DBF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0E200-1D14-3940-900D-1666B865940F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A32B9EC1-F890-C842-8EE0-850AD5816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Verhältnis W2/W3: Optionen</a:t>
            </a:r>
            <a:endParaRPr lang="de-DE" altLang="de-DE" sz="3600"/>
          </a:p>
        </p:txBody>
      </p:sp>
      <p:grpSp>
        <p:nvGrpSpPr>
          <p:cNvPr id="290827" name="Group 11">
            <a:extLst>
              <a:ext uri="{FF2B5EF4-FFF2-40B4-BE49-F238E27FC236}">
                <a16:creationId xmlns:a16="http://schemas.microsoft.com/office/drawing/2014/main" id="{EE867979-866F-9B4B-83D0-345F69B8417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57400"/>
            <a:ext cx="7916863" cy="3992563"/>
            <a:chOff x="96" y="1296"/>
            <a:chExt cx="4987" cy="2515"/>
          </a:xfrm>
        </p:grpSpPr>
        <p:sp>
          <p:nvSpPr>
            <p:cNvPr id="290819" name="Rectangle 3">
              <a:extLst>
                <a:ext uri="{FF2B5EF4-FFF2-40B4-BE49-F238E27FC236}">
                  <a16:creationId xmlns:a16="http://schemas.microsoft.com/office/drawing/2014/main" id="{5F93BE89-24AE-3240-8B6F-DA17F38A9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296"/>
              <a:ext cx="4987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Unis: W2 und W3, FHs: W2</a:t>
              </a:r>
            </a:p>
          </p:txBody>
        </p:sp>
        <p:sp>
          <p:nvSpPr>
            <p:cNvPr id="290820" name="Rectangle 4">
              <a:extLst>
                <a:ext uri="{FF2B5EF4-FFF2-40B4-BE49-F238E27FC236}">
                  <a16:creationId xmlns:a16="http://schemas.microsoft.com/office/drawing/2014/main" id="{E146AA2D-53ED-1741-8854-E7DA804AC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968"/>
              <a:ext cx="4987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Unis: W3, FHs: W2</a:t>
              </a:r>
            </a:p>
          </p:txBody>
        </p:sp>
        <p:sp>
          <p:nvSpPr>
            <p:cNvPr id="290821" name="Rectangle 5">
              <a:extLst>
                <a:ext uri="{FF2B5EF4-FFF2-40B4-BE49-F238E27FC236}">
                  <a16:creationId xmlns:a16="http://schemas.microsoft.com/office/drawing/2014/main" id="{1AEF396D-8E59-4D40-8F5A-58C2BA9B9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640"/>
              <a:ext cx="4987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Unis und FHs: W2 und W3, aber verschiedene Anteile</a:t>
              </a:r>
            </a:p>
          </p:txBody>
        </p:sp>
        <p:sp>
          <p:nvSpPr>
            <p:cNvPr id="290823" name="Rectangle 7">
              <a:extLst>
                <a:ext uri="{FF2B5EF4-FFF2-40B4-BE49-F238E27FC236}">
                  <a16:creationId xmlns:a16="http://schemas.microsoft.com/office/drawing/2014/main" id="{E832D60A-624E-3743-B1F4-FFB86DFB5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312"/>
              <a:ext cx="4987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Unis: W3, FHs: W2 und W3 (begrenzt)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B7A29408-8D58-A840-B966-46C33DC6AB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9643A-CB9E-9945-8161-B57D4892C45F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657E50D4-12B2-3B42-8563-52044E03C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Verhältnis  W2/W3: Entscheidungsrelevante Faktoren</a:t>
            </a:r>
            <a:endParaRPr lang="de-DE" altLang="de-DE" sz="3600"/>
          </a:p>
        </p:txBody>
      </p:sp>
      <p:grpSp>
        <p:nvGrpSpPr>
          <p:cNvPr id="291860" name="Group 20">
            <a:extLst>
              <a:ext uri="{FF2B5EF4-FFF2-40B4-BE49-F238E27FC236}">
                <a16:creationId xmlns:a16="http://schemas.microsoft.com/office/drawing/2014/main" id="{D449E746-6986-B544-BCBB-87D7A8161114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371600"/>
            <a:ext cx="7197725" cy="3916363"/>
            <a:chOff x="672" y="864"/>
            <a:chExt cx="4534" cy="2467"/>
          </a:xfrm>
        </p:grpSpPr>
        <p:sp>
          <p:nvSpPr>
            <p:cNvPr id="291843" name="Rectangle 3">
              <a:extLst>
                <a:ext uri="{FF2B5EF4-FFF2-40B4-BE49-F238E27FC236}">
                  <a16:creationId xmlns:a16="http://schemas.microsoft.com/office/drawing/2014/main" id="{0EE723A8-C662-2A4E-A09B-EBE909AA9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864"/>
              <a:ext cx="453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Einstufung von Fachhochschulprofessoren</a:t>
              </a:r>
            </a:p>
          </p:txBody>
        </p:sp>
        <p:sp>
          <p:nvSpPr>
            <p:cNvPr id="291844" name="Rectangle 4">
              <a:extLst>
                <a:ext uri="{FF2B5EF4-FFF2-40B4-BE49-F238E27FC236}">
                  <a16:creationId xmlns:a16="http://schemas.microsoft.com/office/drawing/2014/main" id="{35E924F0-46EF-5347-9353-51F48A5CF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536"/>
              <a:ext cx="453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Mittel für Leistungsbezüge als Restgröße</a:t>
              </a:r>
            </a:p>
          </p:txBody>
        </p:sp>
        <p:sp>
          <p:nvSpPr>
            <p:cNvPr id="291845" name="Rectangle 5">
              <a:extLst>
                <a:ext uri="{FF2B5EF4-FFF2-40B4-BE49-F238E27FC236}">
                  <a16:creationId xmlns:a16="http://schemas.microsoft.com/office/drawing/2014/main" id="{E9355ACA-D373-4940-BE95-10525685C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160"/>
              <a:ext cx="453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Organisationskultur</a:t>
              </a:r>
            </a:p>
          </p:txBody>
        </p:sp>
        <p:sp>
          <p:nvSpPr>
            <p:cNvPr id="291847" name="Rectangle 7">
              <a:extLst>
                <a:ext uri="{FF2B5EF4-FFF2-40B4-BE49-F238E27FC236}">
                  <a16:creationId xmlns:a16="http://schemas.microsoft.com/office/drawing/2014/main" id="{89D8D8DC-750F-834B-B9DB-0C50ECF0C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832"/>
              <a:ext cx="453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Karriereperspektiven</a:t>
              </a:r>
            </a:p>
          </p:txBody>
        </p:sp>
      </p:grpSp>
      <p:grpSp>
        <p:nvGrpSpPr>
          <p:cNvPr id="291851" name="Group 11">
            <a:extLst>
              <a:ext uri="{FF2B5EF4-FFF2-40B4-BE49-F238E27FC236}">
                <a16:creationId xmlns:a16="http://schemas.microsoft.com/office/drawing/2014/main" id="{FFDE70D2-314C-6440-B755-287579EB6AF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105400"/>
            <a:ext cx="8816975" cy="1752600"/>
            <a:chOff x="96" y="3072"/>
            <a:chExt cx="5554" cy="1200"/>
          </a:xfrm>
        </p:grpSpPr>
        <p:sp>
          <p:nvSpPr>
            <p:cNvPr id="291852" name="Rectangle 12">
              <a:extLst>
                <a:ext uri="{FF2B5EF4-FFF2-40B4-BE49-F238E27FC236}">
                  <a16:creationId xmlns:a16="http://schemas.microsoft.com/office/drawing/2014/main" id="{CB29DBCB-F9A1-6B45-A7B5-58727F830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533"/>
              <a:ext cx="5554" cy="7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b="1">
                  <a:latin typeface="Arial" panose="020B0604020202020204" pitchFamily="34" charset="0"/>
                </a:rPr>
                <a:t>Niedersächsische Planung plausible Lösung</a:t>
              </a:r>
            </a:p>
            <a:p>
              <a:r>
                <a:rPr lang="de-DE" altLang="de-DE" b="1">
                  <a:latin typeface="Arial" panose="020B0604020202020204" pitchFamily="34" charset="0"/>
                </a:rPr>
                <a:t>Mittelfristige Perspektive?</a:t>
              </a:r>
            </a:p>
          </p:txBody>
        </p:sp>
        <p:sp>
          <p:nvSpPr>
            <p:cNvPr id="291853" name="AutoShape 13">
              <a:extLst>
                <a:ext uri="{FF2B5EF4-FFF2-40B4-BE49-F238E27FC236}">
                  <a16:creationId xmlns:a16="http://schemas.microsoft.com/office/drawing/2014/main" id="{A5BD09C3-98A8-7046-BA73-31CB4C30E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072"/>
              <a:ext cx="720" cy="38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">
            <a:extLst>
              <a:ext uri="{FF2B5EF4-FFF2-40B4-BE49-F238E27FC236}">
                <a16:creationId xmlns:a16="http://schemas.microsoft.com/office/drawing/2014/main" id="{8A5911BA-5C75-1047-8C0F-E961CE6FD8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D4EE9-C547-F14F-B6C9-E5F9B4095C05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288770" name="Rectangle 2">
            <a:extLst>
              <a:ext uri="{FF2B5EF4-FFF2-40B4-BE49-F238E27FC236}">
                <a16:creationId xmlns:a16="http://schemas.microsoft.com/office/drawing/2014/main" id="{0D1B7F20-9141-4E4D-BDDD-42E460562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Alternative: </a:t>
            </a:r>
            <a:br>
              <a:rPr lang="de-DE" altLang="de-DE" sz="3200"/>
            </a:br>
            <a:r>
              <a:rPr lang="de-DE" altLang="de-DE" sz="3200"/>
              <a:t>Delegation an Hochschulen</a:t>
            </a:r>
            <a:endParaRPr lang="de-DE" altLang="de-DE" sz="3600"/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F81A6ED2-2D04-B049-9EE0-586C21CA3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3716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Dienstherreneigenschaft und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eigene Stellenpläne (Rechtsform!)</a:t>
            </a:r>
          </a:p>
        </p:txBody>
      </p:sp>
      <p:grpSp>
        <p:nvGrpSpPr>
          <p:cNvPr id="288787" name="Group 19">
            <a:extLst>
              <a:ext uri="{FF2B5EF4-FFF2-40B4-BE49-F238E27FC236}">
                <a16:creationId xmlns:a16="http://schemas.microsoft.com/office/drawing/2014/main" id="{593D01F4-A4F7-064A-8ED2-04C7CF06B01A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286000"/>
            <a:ext cx="5410200" cy="2135188"/>
            <a:chOff x="2208" y="1440"/>
            <a:chExt cx="3408" cy="1345"/>
          </a:xfrm>
        </p:grpSpPr>
        <p:sp>
          <p:nvSpPr>
            <p:cNvPr id="288772" name="Rectangle 4">
              <a:extLst>
                <a:ext uri="{FF2B5EF4-FFF2-40B4-BE49-F238E27FC236}">
                  <a16:creationId xmlns:a16="http://schemas.microsoft.com/office/drawing/2014/main" id="{D750EA39-3EF1-D843-85FB-27C3A70FA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920"/>
              <a:ext cx="3408" cy="3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Orientierung an Aufgabenprofil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und Organisationskultur</a:t>
              </a:r>
            </a:p>
          </p:txBody>
        </p:sp>
        <p:sp>
          <p:nvSpPr>
            <p:cNvPr id="288774" name="Rectangle 6">
              <a:extLst>
                <a:ext uri="{FF2B5EF4-FFF2-40B4-BE49-F238E27FC236}">
                  <a16:creationId xmlns:a16="http://schemas.microsoft.com/office/drawing/2014/main" id="{03A67331-D946-4F4D-922E-6E6BFF0EE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400"/>
              <a:ext cx="3408" cy="3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Fachhochschulen und Universitäten formal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- nicht finanziell - gleichgestellt</a:t>
              </a:r>
            </a:p>
          </p:txBody>
        </p:sp>
        <p:sp>
          <p:nvSpPr>
            <p:cNvPr id="288776" name="Rectangle 8">
              <a:extLst>
                <a:ext uri="{FF2B5EF4-FFF2-40B4-BE49-F238E27FC236}">
                  <a16:creationId xmlns:a16="http://schemas.microsoft.com/office/drawing/2014/main" id="{7AA1D505-66CE-3542-8D00-B137B284E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440"/>
              <a:ext cx="3408" cy="3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Erhöhung Personal- und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Finanzautonomie</a:t>
              </a:r>
            </a:p>
          </p:txBody>
        </p:sp>
      </p:grpSp>
      <p:grpSp>
        <p:nvGrpSpPr>
          <p:cNvPr id="288788" name="Group 20">
            <a:extLst>
              <a:ext uri="{FF2B5EF4-FFF2-40B4-BE49-F238E27FC236}">
                <a16:creationId xmlns:a16="http://schemas.microsoft.com/office/drawing/2014/main" id="{BB7E1BEB-E138-D242-BA5D-53CC9ECD7A7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4724400"/>
            <a:ext cx="5410200" cy="1373188"/>
            <a:chOff x="2208" y="2976"/>
            <a:chExt cx="3408" cy="865"/>
          </a:xfrm>
        </p:grpSpPr>
        <p:sp>
          <p:nvSpPr>
            <p:cNvPr id="288781" name="Rectangle 13">
              <a:extLst>
                <a:ext uri="{FF2B5EF4-FFF2-40B4-BE49-F238E27FC236}">
                  <a16:creationId xmlns:a16="http://schemas.microsoft.com/office/drawing/2014/main" id="{B683284A-740F-8D4B-B0CE-6ED33E349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976"/>
              <a:ext cx="3408" cy="3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Auswirkung auf Kapazitäten</a:t>
              </a:r>
            </a:p>
          </p:txBody>
        </p:sp>
        <p:sp>
          <p:nvSpPr>
            <p:cNvPr id="288782" name="Rectangle 14">
              <a:extLst>
                <a:ext uri="{FF2B5EF4-FFF2-40B4-BE49-F238E27FC236}">
                  <a16:creationId xmlns:a16="http://schemas.microsoft.com/office/drawing/2014/main" id="{DC1A35A5-C57B-DB4E-8C34-2CF921C41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56"/>
              <a:ext cx="3408" cy="3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Verantwortliche Handhabung?</a:t>
              </a:r>
            </a:p>
          </p:txBody>
        </p:sp>
      </p:grpSp>
      <p:grpSp>
        <p:nvGrpSpPr>
          <p:cNvPr id="288801" name="Group 33">
            <a:extLst>
              <a:ext uri="{FF2B5EF4-FFF2-40B4-BE49-F238E27FC236}">
                <a16:creationId xmlns:a16="http://schemas.microsoft.com/office/drawing/2014/main" id="{2CD6D9EA-1782-D04A-9188-AE827A9FF3A8}"/>
              </a:ext>
            </a:extLst>
          </p:cNvPr>
          <p:cNvGrpSpPr>
            <a:grpSpLocks/>
          </p:cNvGrpSpPr>
          <p:nvPr/>
        </p:nvGrpSpPr>
        <p:grpSpPr bwMode="auto">
          <a:xfrm>
            <a:off x="0" y="5715000"/>
            <a:ext cx="9144000" cy="1143000"/>
            <a:chOff x="0" y="3600"/>
            <a:chExt cx="5760" cy="720"/>
          </a:xfrm>
        </p:grpSpPr>
        <p:sp>
          <p:nvSpPr>
            <p:cNvPr id="288784" name="Rectangle 16">
              <a:extLst>
                <a:ext uri="{FF2B5EF4-FFF2-40B4-BE49-F238E27FC236}">
                  <a16:creationId xmlns:a16="http://schemas.microsoft.com/office/drawing/2014/main" id="{8B3ECBF0-E746-054F-8AAA-EB2446250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976"/>
              <a:ext cx="5760" cy="3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Nur Stiftungshochschulen? Möglichkeiten darüber hinaus?</a:t>
              </a:r>
            </a:p>
          </p:txBody>
        </p:sp>
        <p:sp>
          <p:nvSpPr>
            <p:cNvPr id="288785" name="AutoShape 17">
              <a:extLst>
                <a:ext uri="{FF2B5EF4-FFF2-40B4-BE49-F238E27FC236}">
                  <a16:creationId xmlns:a16="http://schemas.microsoft.com/office/drawing/2014/main" id="{5EC48383-3577-6140-9BC3-3FA87A7F9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600"/>
              <a:ext cx="528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8789" name="Group 21">
            <a:extLst>
              <a:ext uri="{FF2B5EF4-FFF2-40B4-BE49-F238E27FC236}">
                <a16:creationId xmlns:a16="http://schemas.microsoft.com/office/drawing/2014/main" id="{BD5BB5CF-5D00-6C4C-A364-655387438C9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71600"/>
            <a:ext cx="2057400" cy="533400"/>
            <a:chOff x="192" y="1008"/>
            <a:chExt cx="1296" cy="672"/>
          </a:xfrm>
        </p:grpSpPr>
        <p:sp>
          <p:nvSpPr>
            <p:cNvPr id="288790" name="Oval 22">
              <a:extLst>
                <a:ext uri="{FF2B5EF4-FFF2-40B4-BE49-F238E27FC236}">
                  <a16:creationId xmlns:a16="http://schemas.microsoft.com/office/drawing/2014/main" id="{6F150DCA-4FFC-FE48-98C1-1626CA2B6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791" name="Text Box 23">
              <a:extLst>
                <a:ext uri="{FF2B5EF4-FFF2-40B4-BE49-F238E27FC236}">
                  <a16:creationId xmlns:a16="http://schemas.microsoft.com/office/drawing/2014/main" id="{FB838075-E488-0844-9D56-54A8DBE07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" y="1064"/>
              <a:ext cx="1183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Voraussetzung</a:t>
              </a:r>
            </a:p>
          </p:txBody>
        </p:sp>
      </p:grpSp>
      <p:grpSp>
        <p:nvGrpSpPr>
          <p:cNvPr id="288792" name="Group 24">
            <a:extLst>
              <a:ext uri="{FF2B5EF4-FFF2-40B4-BE49-F238E27FC236}">
                <a16:creationId xmlns:a16="http://schemas.microsoft.com/office/drawing/2014/main" id="{E63007F7-CD63-9A48-87A4-33556A36C00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2057400" cy="533400"/>
            <a:chOff x="192" y="1008"/>
            <a:chExt cx="1296" cy="672"/>
          </a:xfrm>
        </p:grpSpPr>
        <p:sp>
          <p:nvSpPr>
            <p:cNvPr id="288793" name="Oval 25">
              <a:extLst>
                <a:ext uri="{FF2B5EF4-FFF2-40B4-BE49-F238E27FC236}">
                  <a16:creationId xmlns:a16="http://schemas.microsoft.com/office/drawing/2014/main" id="{09D71DF6-2EDA-A741-BEDB-43B5D8365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794" name="Text Box 26">
              <a:extLst>
                <a:ext uri="{FF2B5EF4-FFF2-40B4-BE49-F238E27FC236}">
                  <a16:creationId xmlns:a16="http://schemas.microsoft.com/office/drawing/2014/main" id="{0DCEDE5C-4D83-9341-8D7A-36B9DDA85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" y="1064"/>
              <a:ext cx="659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Vorteile</a:t>
              </a:r>
            </a:p>
          </p:txBody>
        </p:sp>
      </p:grpSp>
      <p:grpSp>
        <p:nvGrpSpPr>
          <p:cNvPr id="288798" name="Group 30">
            <a:extLst>
              <a:ext uri="{FF2B5EF4-FFF2-40B4-BE49-F238E27FC236}">
                <a16:creationId xmlns:a16="http://schemas.microsoft.com/office/drawing/2014/main" id="{E9EF5FE7-1088-2147-BE09-B60CFDD263F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724400"/>
            <a:ext cx="2057400" cy="533400"/>
            <a:chOff x="192" y="1008"/>
            <a:chExt cx="1296" cy="672"/>
          </a:xfrm>
        </p:grpSpPr>
        <p:sp>
          <p:nvSpPr>
            <p:cNvPr id="288799" name="Oval 31">
              <a:extLst>
                <a:ext uri="{FF2B5EF4-FFF2-40B4-BE49-F238E27FC236}">
                  <a16:creationId xmlns:a16="http://schemas.microsoft.com/office/drawing/2014/main" id="{B427C9DD-9B49-3042-9BB6-19CA0DDC8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800" name="Text Box 32">
              <a:extLst>
                <a:ext uri="{FF2B5EF4-FFF2-40B4-BE49-F238E27FC236}">
                  <a16:creationId xmlns:a16="http://schemas.microsoft.com/office/drawing/2014/main" id="{07441DF7-83E4-5A48-B9CC-1CE73FACB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" y="1064"/>
              <a:ext cx="623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Fragen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8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8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8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 autoUpdateAnimBg="0"/>
      <p:bldP spid="28877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B8B40717-EDFD-2C42-A250-F427736C10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A0AE9-9620-324A-8E26-5FAAB0509D2B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C036113F-3D59-5441-9307-E0E29BE3D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Diskussionsstand Niedersachsen:</a:t>
            </a:r>
            <a:br>
              <a:rPr lang="de-DE" altLang="de-DE" sz="3200"/>
            </a:br>
            <a:r>
              <a:rPr lang="de-DE" altLang="de-DE" sz="3200"/>
              <a:t>Hochschulleitungen in W</a:t>
            </a:r>
            <a:endParaRPr lang="de-DE" altLang="de-DE" sz="3600"/>
          </a:p>
        </p:txBody>
      </p:sp>
      <p:sp>
        <p:nvSpPr>
          <p:cNvPr id="309260" name="Rectangle 12">
            <a:extLst>
              <a:ext uri="{FF2B5EF4-FFF2-40B4-BE49-F238E27FC236}">
                <a16:creationId xmlns:a16="http://schemas.microsoft.com/office/drawing/2014/main" id="{4C95E76D-7F40-5E4B-8A90-48BE46BAA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752600"/>
            <a:ext cx="8305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W für Hochschulleitungen, auch außertariflich</a:t>
            </a:r>
            <a:endParaRPr lang="de-DE" altLang="de-DE" sz="2000" b="1">
              <a:latin typeface="Arial" panose="020B0604020202020204" pitchFamily="34" charset="0"/>
            </a:endParaRPr>
          </a:p>
        </p:txBody>
      </p:sp>
      <p:grpSp>
        <p:nvGrpSpPr>
          <p:cNvPr id="309274" name="Group 26">
            <a:extLst>
              <a:ext uri="{FF2B5EF4-FFF2-40B4-BE49-F238E27FC236}">
                <a16:creationId xmlns:a16="http://schemas.microsoft.com/office/drawing/2014/main" id="{0FD2DE2C-5DA7-B747-9290-FE035AED9EA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895600"/>
            <a:ext cx="8305800" cy="3462338"/>
            <a:chOff x="240" y="1824"/>
            <a:chExt cx="5232" cy="2181"/>
          </a:xfrm>
        </p:grpSpPr>
        <p:sp>
          <p:nvSpPr>
            <p:cNvPr id="309257" name="Rectangle 9">
              <a:extLst>
                <a:ext uri="{FF2B5EF4-FFF2-40B4-BE49-F238E27FC236}">
                  <a16:creationId xmlns:a16="http://schemas.microsoft.com/office/drawing/2014/main" id="{D4A60F43-339D-304A-92A6-FFAAD0FD6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76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weich, nach Größe und Entwicklungszielen,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teilweise erfolgsabhängig</a:t>
              </a:r>
            </a:p>
          </p:txBody>
        </p:sp>
        <p:sp>
          <p:nvSpPr>
            <p:cNvPr id="309258" name="Rectangle 10">
              <a:extLst>
                <a:ext uri="{FF2B5EF4-FFF2-40B4-BE49-F238E27FC236}">
                  <a16:creationId xmlns:a16="http://schemas.microsoft.com/office/drawing/2014/main" id="{52E7A719-9C58-3447-91CF-DC51D6E4D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824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über Funktionszulagen,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ev. auch andere Leistungszulagen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309259" name="Rectangle 11">
              <a:extLst>
                <a:ext uri="{FF2B5EF4-FFF2-40B4-BE49-F238E27FC236}">
                  <a16:creationId xmlns:a16="http://schemas.microsoft.com/office/drawing/2014/main" id="{EBD80193-CBE7-794C-97A5-4A26D0797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400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variabel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309261" name="Rectangle 13">
              <a:extLst>
                <a:ext uri="{FF2B5EF4-FFF2-40B4-BE49-F238E27FC236}">
                  <a16:creationId xmlns:a16="http://schemas.microsoft.com/office/drawing/2014/main" id="{FDF84821-8A12-E647-AEA5-670230FF1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552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Land,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bei Stiftungshochschulen Hochschulrat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grpSp>
          <p:nvGrpSpPr>
            <p:cNvPr id="309262" name="Group 14">
              <a:extLst>
                <a:ext uri="{FF2B5EF4-FFF2-40B4-BE49-F238E27FC236}">
                  <a16:creationId xmlns:a16="http://schemas.microsoft.com/office/drawing/2014/main" id="{AAA41FD1-1AF9-984A-BE03-1B871C1CB0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824"/>
              <a:ext cx="1296" cy="336"/>
              <a:chOff x="192" y="1008"/>
              <a:chExt cx="1296" cy="672"/>
            </a:xfrm>
          </p:grpSpPr>
          <p:sp>
            <p:nvSpPr>
              <p:cNvPr id="309263" name="Oval 15">
                <a:extLst>
                  <a:ext uri="{FF2B5EF4-FFF2-40B4-BE49-F238E27FC236}">
                    <a16:creationId xmlns:a16="http://schemas.microsoft.com/office/drawing/2014/main" id="{1EB8FFCD-E498-2A42-96E4-1868A92B8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264" name="Text Box 16">
                <a:extLst>
                  <a:ext uri="{FF2B5EF4-FFF2-40B4-BE49-F238E27FC236}">
                    <a16:creationId xmlns:a16="http://schemas.microsoft.com/office/drawing/2014/main" id="{ACADA9C5-4AD6-6440-AF49-BC1E3D614E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" y="1064"/>
                <a:ext cx="1130" cy="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Ausgestaltung</a:t>
                </a:r>
              </a:p>
            </p:txBody>
          </p:sp>
        </p:grpSp>
        <p:grpSp>
          <p:nvGrpSpPr>
            <p:cNvPr id="309265" name="Group 17">
              <a:extLst>
                <a:ext uri="{FF2B5EF4-FFF2-40B4-BE49-F238E27FC236}">
                  <a16:creationId xmlns:a16="http://schemas.microsoft.com/office/drawing/2014/main" id="{42AD5720-E935-DC4A-8EC0-52EE7B790D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448"/>
              <a:ext cx="1296" cy="336"/>
              <a:chOff x="192" y="1008"/>
              <a:chExt cx="1296" cy="672"/>
            </a:xfrm>
          </p:grpSpPr>
          <p:sp>
            <p:nvSpPr>
              <p:cNvPr id="309266" name="Oval 18">
                <a:extLst>
                  <a:ext uri="{FF2B5EF4-FFF2-40B4-BE49-F238E27FC236}">
                    <a16:creationId xmlns:a16="http://schemas.microsoft.com/office/drawing/2014/main" id="{A44F0D89-9DF8-FC43-A59A-91607C7B6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267" name="Text Box 19">
                <a:extLst>
                  <a:ext uri="{FF2B5EF4-FFF2-40B4-BE49-F238E27FC236}">
                    <a16:creationId xmlns:a16="http://schemas.microsoft.com/office/drawing/2014/main" id="{01D798AD-CF36-E248-AFD7-0231EFB5E5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" y="1064"/>
                <a:ext cx="499" cy="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Höhe</a:t>
                </a:r>
              </a:p>
            </p:txBody>
          </p:sp>
        </p:grpSp>
        <p:grpSp>
          <p:nvGrpSpPr>
            <p:cNvPr id="309268" name="Group 20">
              <a:extLst>
                <a:ext uri="{FF2B5EF4-FFF2-40B4-BE49-F238E27FC236}">
                  <a16:creationId xmlns:a16="http://schemas.microsoft.com/office/drawing/2014/main" id="{16262A3A-F686-6B45-90BC-6A79E3E2C2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024"/>
              <a:ext cx="1296" cy="336"/>
              <a:chOff x="192" y="1008"/>
              <a:chExt cx="1296" cy="672"/>
            </a:xfrm>
          </p:grpSpPr>
          <p:sp>
            <p:nvSpPr>
              <p:cNvPr id="309269" name="Oval 21">
                <a:extLst>
                  <a:ext uri="{FF2B5EF4-FFF2-40B4-BE49-F238E27FC236}">
                    <a16:creationId xmlns:a16="http://schemas.microsoft.com/office/drawing/2014/main" id="{B2D37A45-B0ED-1F42-B185-97ED0456A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270" name="Text Box 22">
                <a:extLst>
                  <a:ext uri="{FF2B5EF4-FFF2-40B4-BE49-F238E27FC236}">
                    <a16:creationId xmlns:a16="http://schemas.microsoft.com/office/drawing/2014/main" id="{B9024F45-97EA-AF48-A46E-D4E75DB34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" y="1064"/>
                <a:ext cx="712" cy="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Kriterien</a:t>
                </a:r>
              </a:p>
            </p:txBody>
          </p:sp>
        </p:grpSp>
        <p:grpSp>
          <p:nvGrpSpPr>
            <p:cNvPr id="309271" name="Group 23">
              <a:extLst>
                <a:ext uri="{FF2B5EF4-FFF2-40B4-BE49-F238E27FC236}">
                  <a16:creationId xmlns:a16="http://schemas.microsoft.com/office/drawing/2014/main" id="{0D842C73-1642-B648-88B1-2BE99CF677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552"/>
              <a:ext cx="1296" cy="336"/>
              <a:chOff x="192" y="1008"/>
              <a:chExt cx="1296" cy="672"/>
            </a:xfrm>
          </p:grpSpPr>
          <p:sp>
            <p:nvSpPr>
              <p:cNvPr id="309272" name="Oval 24">
                <a:extLst>
                  <a:ext uri="{FF2B5EF4-FFF2-40B4-BE49-F238E27FC236}">
                    <a16:creationId xmlns:a16="http://schemas.microsoft.com/office/drawing/2014/main" id="{70453170-2E1E-C34C-9404-66194E799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273" name="Text Box 25">
                <a:extLst>
                  <a:ext uri="{FF2B5EF4-FFF2-40B4-BE49-F238E27FC236}">
                    <a16:creationId xmlns:a16="http://schemas.microsoft.com/office/drawing/2014/main" id="{D4AA8E3E-6A31-044B-A489-281955ABAE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" y="1064"/>
                <a:ext cx="721" cy="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Vergabe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0" grpId="0" autoUpdateAnimBg="0"/>
      <p:bldP spid="30926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240AC8D5-DB62-D148-B15C-700DCF17B6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CDDA4-7A14-DE41-8403-F3E9230B7E31}" type="slidenum">
              <a:rPr lang="en-US" altLang="de-DE"/>
              <a:pPr/>
              <a:t>29</a:t>
            </a:fld>
            <a:endParaRPr lang="en-US" altLang="de-DE" b="0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BC64A7B4-B59C-F64B-A5D4-429961EF6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W für Hochschulleitungen:</a:t>
            </a:r>
            <a:br>
              <a:rPr lang="de-DE" altLang="de-DE" sz="3200"/>
            </a:br>
            <a:r>
              <a:rPr lang="de-DE" altLang="de-DE" sz="3200"/>
              <a:t>Diskussion</a:t>
            </a:r>
            <a:endParaRPr lang="de-DE" altLang="de-DE" sz="3600"/>
          </a:p>
        </p:txBody>
      </p:sp>
      <p:grpSp>
        <p:nvGrpSpPr>
          <p:cNvPr id="324629" name="Group 21">
            <a:extLst>
              <a:ext uri="{FF2B5EF4-FFF2-40B4-BE49-F238E27FC236}">
                <a16:creationId xmlns:a16="http://schemas.microsoft.com/office/drawing/2014/main" id="{E9EE55AF-314E-DF4D-81BF-B28E6E86D8B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1600200"/>
            <a:ext cx="5638800" cy="1633538"/>
            <a:chOff x="1920" y="1008"/>
            <a:chExt cx="3552" cy="1029"/>
          </a:xfrm>
        </p:grpSpPr>
        <p:sp>
          <p:nvSpPr>
            <p:cNvPr id="324612" name="Rectangle 4">
              <a:extLst>
                <a:ext uri="{FF2B5EF4-FFF2-40B4-BE49-F238E27FC236}">
                  <a16:creationId xmlns:a16="http://schemas.microsoft.com/office/drawing/2014/main" id="{2B042C5E-A7F2-094F-81CF-11239FE5F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08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Wie im Vergaberahmen berücksichtigen?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324613" name="Rectangle 5">
              <a:extLst>
                <a:ext uri="{FF2B5EF4-FFF2-40B4-BE49-F238E27FC236}">
                  <a16:creationId xmlns:a16="http://schemas.microsoft.com/office/drawing/2014/main" id="{5581C249-309E-9F46-9CF4-58F7B9D30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584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Woher Mittel für höhere Vergütung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sp>
        <p:nvSpPr>
          <p:cNvPr id="324615" name="Rectangle 7">
            <a:extLst>
              <a:ext uri="{FF2B5EF4-FFF2-40B4-BE49-F238E27FC236}">
                <a16:creationId xmlns:a16="http://schemas.microsoft.com/office/drawing/2014/main" id="{7E7E2C4D-9B9A-6744-840A-C2AC3A324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791200"/>
            <a:ext cx="5638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In welchem Maße über Funktions-, Leistungs-,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und Funktionszulagen?</a:t>
            </a:r>
            <a:endParaRPr lang="de-DE" altLang="de-DE" b="1">
              <a:latin typeface="Arial" panose="020B0604020202020204" pitchFamily="34" charset="0"/>
            </a:endParaRPr>
          </a:p>
        </p:txBody>
      </p:sp>
      <p:grpSp>
        <p:nvGrpSpPr>
          <p:cNvPr id="324616" name="Group 8">
            <a:extLst>
              <a:ext uri="{FF2B5EF4-FFF2-40B4-BE49-F238E27FC236}">
                <a16:creationId xmlns:a16="http://schemas.microsoft.com/office/drawing/2014/main" id="{B0D0756D-6BEF-734A-9503-7CD33B6AF01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76400"/>
            <a:ext cx="2057400" cy="533400"/>
            <a:chOff x="192" y="1008"/>
            <a:chExt cx="1296" cy="672"/>
          </a:xfrm>
        </p:grpSpPr>
        <p:sp>
          <p:nvSpPr>
            <p:cNvPr id="324617" name="Oval 9">
              <a:extLst>
                <a:ext uri="{FF2B5EF4-FFF2-40B4-BE49-F238E27FC236}">
                  <a16:creationId xmlns:a16="http://schemas.microsoft.com/office/drawing/2014/main" id="{F56039EC-564B-3A45-BD46-53038C168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18" name="Text Box 10">
              <a:extLst>
                <a:ext uri="{FF2B5EF4-FFF2-40B4-BE49-F238E27FC236}">
                  <a16:creationId xmlns:a16="http://schemas.microsoft.com/office/drawing/2014/main" id="{21CD9521-C1B5-9343-AC5E-9A1F85538F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" y="1064"/>
              <a:ext cx="1263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Vergaberahmen</a:t>
              </a:r>
            </a:p>
          </p:txBody>
        </p:sp>
      </p:grpSp>
      <p:grpSp>
        <p:nvGrpSpPr>
          <p:cNvPr id="324622" name="Group 14">
            <a:extLst>
              <a:ext uri="{FF2B5EF4-FFF2-40B4-BE49-F238E27FC236}">
                <a16:creationId xmlns:a16="http://schemas.microsoft.com/office/drawing/2014/main" id="{AD7BAD89-0014-0741-A7F9-D7A9A33DF2C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733800"/>
            <a:ext cx="2216150" cy="533400"/>
            <a:chOff x="134" y="1008"/>
            <a:chExt cx="1396" cy="672"/>
          </a:xfrm>
        </p:grpSpPr>
        <p:sp>
          <p:nvSpPr>
            <p:cNvPr id="324623" name="Oval 15">
              <a:extLst>
                <a:ext uri="{FF2B5EF4-FFF2-40B4-BE49-F238E27FC236}">
                  <a16:creationId xmlns:a16="http://schemas.microsoft.com/office/drawing/2014/main" id="{AE6F7D3B-35AB-5643-9B1A-118903D57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24" name="Text Box 16">
              <a:extLst>
                <a:ext uri="{FF2B5EF4-FFF2-40B4-BE49-F238E27FC236}">
                  <a16:creationId xmlns:a16="http://schemas.microsoft.com/office/drawing/2014/main" id="{6F2DD199-88C1-0A40-A892-967F636FC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" y="1064"/>
              <a:ext cx="1396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Vergabeverfahren</a:t>
              </a:r>
            </a:p>
          </p:txBody>
        </p:sp>
      </p:grpSp>
      <p:grpSp>
        <p:nvGrpSpPr>
          <p:cNvPr id="324625" name="Group 17">
            <a:extLst>
              <a:ext uri="{FF2B5EF4-FFF2-40B4-BE49-F238E27FC236}">
                <a16:creationId xmlns:a16="http://schemas.microsoft.com/office/drawing/2014/main" id="{4F01B366-547B-FC45-A215-EE2F6DCDDDC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867400"/>
            <a:ext cx="2057400" cy="533400"/>
            <a:chOff x="192" y="1008"/>
            <a:chExt cx="1296" cy="672"/>
          </a:xfrm>
        </p:grpSpPr>
        <p:sp>
          <p:nvSpPr>
            <p:cNvPr id="324626" name="Oval 18">
              <a:extLst>
                <a:ext uri="{FF2B5EF4-FFF2-40B4-BE49-F238E27FC236}">
                  <a16:creationId xmlns:a16="http://schemas.microsoft.com/office/drawing/2014/main" id="{0E210711-841B-8746-BF6B-8D863840E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27" name="Text Box 19">
              <a:extLst>
                <a:ext uri="{FF2B5EF4-FFF2-40B4-BE49-F238E27FC236}">
                  <a16:creationId xmlns:a16="http://schemas.microsoft.com/office/drawing/2014/main" id="{D0957A2C-42BE-3A4B-BF12-7E633FA39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" y="1064"/>
              <a:ext cx="1130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Ausgestaltung</a:t>
              </a:r>
            </a:p>
          </p:txBody>
        </p:sp>
      </p:grpSp>
      <p:grpSp>
        <p:nvGrpSpPr>
          <p:cNvPr id="324630" name="Group 22">
            <a:extLst>
              <a:ext uri="{FF2B5EF4-FFF2-40B4-BE49-F238E27FC236}">
                <a16:creationId xmlns:a16="http://schemas.microsoft.com/office/drawing/2014/main" id="{D3515432-DB87-ED49-850E-C72A9273407F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733800"/>
            <a:ext cx="5638800" cy="1633538"/>
            <a:chOff x="1920" y="2352"/>
            <a:chExt cx="3552" cy="1029"/>
          </a:xfrm>
        </p:grpSpPr>
        <p:sp>
          <p:nvSpPr>
            <p:cNvPr id="324611" name="Rectangle 3">
              <a:extLst>
                <a:ext uri="{FF2B5EF4-FFF2-40B4-BE49-F238E27FC236}">
                  <a16:creationId xmlns:a16="http://schemas.microsoft.com/office/drawing/2014/main" id="{BD053CFE-EE55-4347-ACF5-8E42BE45B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28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Delegation an alle Hochschulen?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Organe?</a:t>
              </a:r>
            </a:p>
          </p:txBody>
        </p:sp>
        <p:sp>
          <p:nvSpPr>
            <p:cNvPr id="324628" name="Rectangle 20">
              <a:extLst>
                <a:ext uri="{FF2B5EF4-FFF2-40B4-BE49-F238E27FC236}">
                  <a16:creationId xmlns:a16="http://schemas.microsoft.com/office/drawing/2014/main" id="{D9D6AE40-8DB8-D74F-BBAD-84CC3C82C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352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Wenn Finanzierung aus Globalhaushalten,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Widerspruch zu Vergabe durch MWK?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 autoUpdateAnimBg="0"/>
      <p:bldP spid="32461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2">
            <a:extLst>
              <a:ext uri="{FF2B5EF4-FFF2-40B4-BE49-F238E27FC236}">
                <a16:creationId xmlns:a16="http://schemas.microsoft.com/office/drawing/2014/main" id="{E66C87A3-CC38-C04E-A2BF-34FC75F44E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525A1-F53F-D64B-871B-22D743E43861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88C49F93-9F4E-2B48-8EA3-FE8C7DB47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Elemente der Dienstrechtsreform</a:t>
            </a:r>
          </a:p>
        </p:txBody>
      </p:sp>
      <p:grpSp>
        <p:nvGrpSpPr>
          <p:cNvPr id="267267" name="Group 3">
            <a:extLst>
              <a:ext uri="{FF2B5EF4-FFF2-40B4-BE49-F238E27FC236}">
                <a16:creationId xmlns:a16="http://schemas.microsoft.com/office/drawing/2014/main" id="{1DDC1012-6ADA-6B42-B751-43EF10DB33D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5400" y="1182688"/>
            <a:ext cx="6484938" cy="1717675"/>
            <a:chOff x="1508" y="864"/>
            <a:chExt cx="3143" cy="833"/>
          </a:xfrm>
        </p:grpSpPr>
        <p:sp>
          <p:nvSpPr>
            <p:cNvPr id="267268" name="Line 4">
              <a:extLst>
                <a:ext uri="{FF2B5EF4-FFF2-40B4-BE49-F238E27FC236}">
                  <a16:creationId xmlns:a16="http://schemas.microsoft.com/office/drawing/2014/main" id="{21495D8C-E341-1D4F-9DFF-374B47C293A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736" y="1472"/>
              <a:ext cx="267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67269" name="Group 5">
              <a:extLst>
                <a:ext uri="{FF2B5EF4-FFF2-40B4-BE49-F238E27FC236}">
                  <a16:creationId xmlns:a16="http://schemas.microsoft.com/office/drawing/2014/main" id="{7DDDD95D-DB45-E347-929A-A473C7A1E88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8" y="864"/>
              <a:ext cx="3143" cy="833"/>
              <a:chOff x="1335" y="1065"/>
              <a:chExt cx="3467" cy="929"/>
            </a:xfrm>
          </p:grpSpPr>
          <p:sp>
            <p:nvSpPr>
              <p:cNvPr id="267270" name="Freeform 6">
                <a:extLst>
                  <a:ext uri="{FF2B5EF4-FFF2-40B4-BE49-F238E27FC236}">
                    <a16:creationId xmlns:a16="http://schemas.microsoft.com/office/drawing/2014/main" id="{64A7A75F-3A4B-EA4C-AAB1-270A58BB2C9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353" y="1065"/>
                <a:ext cx="3413" cy="743"/>
              </a:xfrm>
              <a:custGeom>
                <a:avLst/>
                <a:gdLst>
                  <a:gd name="T0" fmla="*/ 0 w 3413"/>
                  <a:gd name="T1" fmla="*/ 743 h 743"/>
                  <a:gd name="T2" fmla="*/ 3413 w 3413"/>
                  <a:gd name="T3" fmla="*/ 743 h 743"/>
                  <a:gd name="T4" fmla="*/ 1710 w 3413"/>
                  <a:gd name="T5" fmla="*/ 0 h 743"/>
                  <a:gd name="T6" fmla="*/ 0 w 3413"/>
                  <a:gd name="T7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13" h="743">
                    <a:moveTo>
                      <a:pt x="0" y="743"/>
                    </a:moveTo>
                    <a:lnTo>
                      <a:pt x="3413" y="743"/>
                    </a:lnTo>
                    <a:lnTo>
                      <a:pt x="1710" y="0"/>
                    </a:lnTo>
                    <a:lnTo>
                      <a:pt x="0" y="743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C0C0C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1" name="Freeform 7">
                <a:extLst>
                  <a:ext uri="{FF2B5EF4-FFF2-40B4-BE49-F238E27FC236}">
                    <a16:creationId xmlns:a16="http://schemas.microsoft.com/office/drawing/2014/main" id="{15705AAE-82EC-9C43-A542-3A48A3135B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04" y="1115"/>
                <a:ext cx="2921" cy="628"/>
              </a:xfrm>
              <a:custGeom>
                <a:avLst/>
                <a:gdLst>
                  <a:gd name="T0" fmla="*/ 0 w 2921"/>
                  <a:gd name="T1" fmla="*/ 628 h 628"/>
                  <a:gd name="T2" fmla="*/ 2921 w 2921"/>
                  <a:gd name="T3" fmla="*/ 628 h 628"/>
                  <a:gd name="T4" fmla="*/ 1465 w 2921"/>
                  <a:gd name="T5" fmla="*/ 0 h 628"/>
                  <a:gd name="T6" fmla="*/ 0 w 2921"/>
                  <a:gd name="T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21" h="628">
                    <a:moveTo>
                      <a:pt x="0" y="628"/>
                    </a:moveTo>
                    <a:lnTo>
                      <a:pt x="2921" y="628"/>
                    </a:lnTo>
                    <a:lnTo>
                      <a:pt x="1465" y="0"/>
                    </a:lnTo>
                    <a:lnTo>
                      <a:pt x="0" y="628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2" name="Rectangle 8">
                <a:extLst>
                  <a:ext uri="{FF2B5EF4-FFF2-40B4-BE49-F238E27FC236}">
                    <a16:creationId xmlns:a16="http://schemas.microsoft.com/office/drawing/2014/main" id="{2BBFC894-3612-2F4F-82A1-51EA92B15A4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35" y="1868"/>
                <a:ext cx="3467" cy="34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3" name="Rectangle 9">
                <a:extLst>
                  <a:ext uri="{FF2B5EF4-FFF2-40B4-BE49-F238E27FC236}">
                    <a16:creationId xmlns:a16="http://schemas.microsoft.com/office/drawing/2014/main" id="{C5411818-F2C0-9549-84BD-41E8F6A510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86" y="1951"/>
                <a:ext cx="3340" cy="43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7274" name="Text Box 10">
              <a:extLst>
                <a:ext uri="{FF2B5EF4-FFF2-40B4-BE49-F238E27FC236}">
                  <a16:creationId xmlns:a16="http://schemas.microsoft.com/office/drawing/2014/main" id="{9E6A94BE-F42D-8940-9E8B-33C95AE959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33" y="1192"/>
              <a:ext cx="1319" cy="2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/>
                <a:t>Dienstrechtsreform</a:t>
              </a:r>
              <a:endParaRPr lang="de-DE" altLang="de-DE" sz="2000" b="1">
                <a:latin typeface="Arial" panose="020B0604020202020204" pitchFamily="34" charset="0"/>
              </a:endParaRPr>
            </a:p>
          </p:txBody>
        </p:sp>
      </p:grpSp>
      <p:sp>
        <p:nvSpPr>
          <p:cNvPr id="267308" name="Text Box 44">
            <a:extLst>
              <a:ext uri="{FF2B5EF4-FFF2-40B4-BE49-F238E27FC236}">
                <a16:creationId xmlns:a16="http://schemas.microsoft.com/office/drawing/2014/main" id="{B882F24E-8896-0442-ADF5-2B4D8EEB986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550988" y="6134100"/>
            <a:ext cx="614045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000" b="1">
                <a:latin typeface="Arial" panose="020B0604020202020204" pitchFamily="34" charset="0"/>
              </a:rPr>
              <a:t>Ausgestaltung und Handhabung?</a:t>
            </a:r>
          </a:p>
        </p:txBody>
      </p:sp>
      <p:grpSp>
        <p:nvGrpSpPr>
          <p:cNvPr id="267353" name="Group 89">
            <a:extLst>
              <a:ext uri="{FF2B5EF4-FFF2-40B4-BE49-F238E27FC236}">
                <a16:creationId xmlns:a16="http://schemas.microsoft.com/office/drawing/2014/main" id="{76F5CED2-BBC1-AC42-B311-AE3F9C79663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52600" y="2971800"/>
            <a:ext cx="1493838" cy="3084513"/>
            <a:chOff x="1706" y="1725"/>
            <a:chExt cx="724" cy="1498"/>
          </a:xfrm>
        </p:grpSpPr>
        <p:grpSp>
          <p:nvGrpSpPr>
            <p:cNvPr id="267354" name="Group 90">
              <a:extLst>
                <a:ext uri="{FF2B5EF4-FFF2-40B4-BE49-F238E27FC236}">
                  <a16:creationId xmlns:a16="http://schemas.microsoft.com/office/drawing/2014/main" id="{26B7F54C-3196-2545-B1D0-2DFE93EB9BD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06" y="1725"/>
              <a:ext cx="724" cy="1498"/>
              <a:chOff x="1553" y="2025"/>
              <a:chExt cx="377" cy="1257"/>
            </a:xfrm>
          </p:grpSpPr>
          <p:sp>
            <p:nvSpPr>
              <p:cNvPr id="267355" name="Rectangle 91">
                <a:extLst>
                  <a:ext uri="{FF2B5EF4-FFF2-40B4-BE49-F238E27FC236}">
                    <a16:creationId xmlns:a16="http://schemas.microsoft.com/office/drawing/2014/main" id="{D8731070-1E7C-8041-BB86-5DA6704F882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3251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56" name="Rectangle 92">
                <a:extLst>
                  <a:ext uri="{FF2B5EF4-FFF2-40B4-BE49-F238E27FC236}">
                    <a16:creationId xmlns:a16="http://schemas.microsoft.com/office/drawing/2014/main" id="{DB8066C7-DA82-6043-A345-FB581B5DE2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2025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57" name="Group 93">
                <a:extLst>
                  <a:ext uri="{FF2B5EF4-FFF2-40B4-BE49-F238E27FC236}">
                    <a16:creationId xmlns:a16="http://schemas.microsoft.com/office/drawing/2014/main" id="{10899747-0921-1247-BB37-633436F5992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616" y="2080"/>
                <a:ext cx="268" cy="1147"/>
                <a:chOff x="1616" y="2080"/>
                <a:chExt cx="268" cy="1147"/>
              </a:xfrm>
            </p:grpSpPr>
            <p:sp>
              <p:nvSpPr>
                <p:cNvPr id="267358" name="Rectangle 94">
                  <a:extLst>
                    <a:ext uri="{FF2B5EF4-FFF2-40B4-BE49-F238E27FC236}">
                      <a16:creationId xmlns:a16="http://schemas.microsoft.com/office/drawing/2014/main" id="{C737E842-DBB1-AD4B-A680-E231102EB42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16" y="2080"/>
                  <a:ext cx="268" cy="114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59" name="Rectangle 95">
                  <a:extLst>
                    <a:ext uri="{FF2B5EF4-FFF2-40B4-BE49-F238E27FC236}">
                      <a16:creationId xmlns:a16="http://schemas.microsoft.com/office/drawing/2014/main" id="{074E3331-388D-334B-9670-12A145D644C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03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0" name="Rectangle 96">
                  <a:extLst>
                    <a:ext uri="{FF2B5EF4-FFF2-40B4-BE49-F238E27FC236}">
                      <a16:creationId xmlns:a16="http://schemas.microsoft.com/office/drawing/2014/main" id="{98E5F178-DD31-8442-8F93-B14DACD0835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62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1" name="Rectangle 97">
                  <a:extLst>
                    <a:ext uri="{FF2B5EF4-FFF2-40B4-BE49-F238E27FC236}">
                      <a16:creationId xmlns:a16="http://schemas.microsoft.com/office/drawing/2014/main" id="{2D453049-1F15-714D-B732-453EDB32B16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821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2" name="Rectangle 98">
                  <a:extLst>
                    <a:ext uri="{FF2B5EF4-FFF2-40B4-BE49-F238E27FC236}">
                      <a16:creationId xmlns:a16="http://schemas.microsoft.com/office/drawing/2014/main" id="{964C6BA4-D7EB-5147-9558-1350A5C5AF8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45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63" name="Text Box 99">
              <a:extLst>
                <a:ext uri="{FF2B5EF4-FFF2-40B4-BE49-F238E27FC236}">
                  <a16:creationId xmlns:a16="http://schemas.microsoft.com/office/drawing/2014/main" id="{530CB3B1-7DC5-1742-A8AB-85C6F6A6890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1508" y="2289"/>
              <a:ext cx="1109" cy="2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 Junior-Professur: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5. HRG-ÄnderungsG</a:t>
              </a:r>
            </a:p>
          </p:txBody>
        </p:sp>
      </p:grpSp>
      <p:grpSp>
        <p:nvGrpSpPr>
          <p:cNvPr id="267364" name="Group 100">
            <a:extLst>
              <a:ext uri="{FF2B5EF4-FFF2-40B4-BE49-F238E27FC236}">
                <a16:creationId xmlns:a16="http://schemas.microsoft.com/office/drawing/2014/main" id="{4471BD2C-2D99-714C-8A06-72FD89C597B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0488" y="2974975"/>
            <a:ext cx="1392237" cy="3082925"/>
            <a:chOff x="2778" y="1725"/>
            <a:chExt cx="675" cy="1498"/>
          </a:xfrm>
        </p:grpSpPr>
        <p:grpSp>
          <p:nvGrpSpPr>
            <p:cNvPr id="267365" name="Group 101">
              <a:extLst>
                <a:ext uri="{FF2B5EF4-FFF2-40B4-BE49-F238E27FC236}">
                  <a16:creationId xmlns:a16="http://schemas.microsoft.com/office/drawing/2014/main" id="{CF0D5D99-32EB-114D-A275-402811FE013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778" y="1725"/>
              <a:ext cx="675" cy="1498"/>
              <a:chOff x="2855" y="2025"/>
              <a:chExt cx="377" cy="1257"/>
            </a:xfrm>
          </p:grpSpPr>
          <p:sp>
            <p:nvSpPr>
              <p:cNvPr id="267366" name="Rectangle 102">
                <a:extLst>
                  <a:ext uri="{FF2B5EF4-FFF2-40B4-BE49-F238E27FC236}">
                    <a16:creationId xmlns:a16="http://schemas.microsoft.com/office/drawing/2014/main" id="{B6444926-D2DB-4E4F-A7F3-DF57335535E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3251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67" name="Rectangle 103">
                <a:extLst>
                  <a:ext uri="{FF2B5EF4-FFF2-40B4-BE49-F238E27FC236}">
                    <a16:creationId xmlns:a16="http://schemas.microsoft.com/office/drawing/2014/main" id="{3ECA89E4-77CD-5E46-8A78-4F105EAE4F5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2025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68" name="Group 104">
                <a:extLst>
                  <a:ext uri="{FF2B5EF4-FFF2-40B4-BE49-F238E27FC236}">
                    <a16:creationId xmlns:a16="http://schemas.microsoft.com/office/drawing/2014/main" id="{BEA4AB47-1EC6-F345-8FA4-A856480C605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17" y="2080"/>
                <a:ext cx="269" cy="1147"/>
                <a:chOff x="2917" y="2080"/>
                <a:chExt cx="269" cy="1147"/>
              </a:xfrm>
            </p:grpSpPr>
            <p:sp>
              <p:nvSpPr>
                <p:cNvPr id="267369" name="Rectangle 105">
                  <a:extLst>
                    <a:ext uri="{FF2B5EF4-FFF2-40B4-BE49-F238E27FC236}">
                      <a16:creationId xmlns:a16="http://schemas.microsoft.com/office/drawing/2014/main" id="{A7AE1ED1-40B7-8F45-B5AA-292871E8D26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17" y="2080"/>
                  <a:ext cx="269" cy="114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0" name="Rectangle 106">
                  <a:extLst>
                    <a:ext uri="{FF2B5EF4-FFF2-40B4-BE49-F238E27FC236}">
                      <a16:creationId xmlns:a16="http://schemas.microsoft.com/office/drawing/2014/main" id="{48A86B25-579C-DC4C-A3B1-94526BF738D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05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1" name="Rectangle 107">
                  <a:extLst>
                    <a:ext uri="{FF2B5EF4-FFF2-40B4-BE49-F238E27FC236}">
                      <a16:creationId xmlns:a16="http://schemas.microsoft.com/office/drawing/2014/main" id="{EFA59D08-CEC2-DE43-8A64-A04E0D06B53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64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2" name="Rectangle 108">
                  <a:extLst>
                    <a:ext uri="{FF2B5EF4-FFF2-40B4-BE49-F238E27FC236}">
                      <a16:creationId xmlns:a16="http://schemas.microsoft.com/office/drawing/2014/main" id="{6851B7F1-341C-0B4E-9D7B-7AF6A73DA0C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122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3" name="Rectangle 109">
                  <a:extLst>
                    <a:ext uri="{FF2B5EF4-FFF2-40B4-BE49-F238E27FC236}">
                      <a16:creationId xmlns:a16="http://schemas.microsoft.com/office/drawing/2014/main" id="{B37A0CCB-6135-C64E-A1B9-CB7BBB054D8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47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74" name="Text Box 110">
              <a:extLst>
                <a:ext uri="{FF2B5EF4-FFF2-40B4-BE49-F238E27FC236}">
                  <a16:creationId xmlns:a16="http://schemas.microsoft.com/office/drawing/2014/main" id="{C9D9423B-11AB-2A46-85D2-214AB21825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2503" y="2288"/>
              <a:ext cx="1187" cy="295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Qualifizierungsphase: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5. HRG-ÄnderungsG</a:t>
              </a:r>
            </a:p>
          </p:txBody>
        </p:sp>
      </p:grpSp>
      <p:grpSp>
        <p:nvGrpSpPr>
          <p:cNvPr id="267375" name="Group 111">
            <a:extLst>
              <a:ext uri="{FF2B5EF4-FFF2-40B4-BE49-F238E27FC236}">
                <a16:creationId xmlns:a16="http://schemas.microsoft.com/office/drawing/2014/main" id="{337609A9-17D4-4A4E-9CA5-1AF8135228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19800" y="3005138"/>
            <a:ext cx="1296988" cy="3086100"/>
            <a:chOff x="3779" y="1725"/>
            <a:chExt cx="629" cy="1498"/>
          </a:xfrm>
        </p:grpSpPr>
        <p:grpSp>
          <p:nvGrpSpPr>
            <p:cNvPr id="267376" name="Group 112">
              <a:extLst>
                <a:ext uri="{FF2B5EF4-FFF2-40B4-BE49-F238E27FC236}">
                  <a16:creationId xmlns:a16="http://schemas.microsoft.com/office/drawing/2014/main" id="{D96AF1A0-C36D-2F47-AB39-B370BD3099E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" y="1725"/>
              <a:ext cx="629" cy="1498"/>
              <a:chOff x="4156" y="2025"/>
              <a:chExt cx="378" cy="1257"/>
            </a:xfrm>
          </p:grpSpPr>
          <p:sp>
            <p:nvSpPr>
              <p:cNvPr id="267377" name="Rectangle 113">
                <a:extLst>
                  <a:ext uri="{FF2B5EF4-FFF2-40B4-BE49-F238E27FC236}">
                    <a16:creationId xmlns:a16="http://schemas.microsoft.com/office/drawing/2014/main" id="{A245387F-F05F-FE4B-97DA-EFAD6CCB72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3251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78" name="Rectangle 114">
                <a:extLst>
                  <a:ext uri="{FF2B5EF4-FFF2-40B4-BE49-F238E27FC236}">
                    <a16:creationId xmlns:a16="http://schemas.microsoft.com/office/drawing/2014/main" id="{36E7B16D-E4D5-414E-95AE-740295E7E8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2025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79" name="Group 115">
                <a:extLst>
                  <a:ext uri="{FF2B5EF4-FFF2-40B4-BE49-F238E27FC236}">
                    <a16:creationId xmlns:a16="http://schemas.microsoft.com/office/drawing/2014/main" id="{1AE2C36D-C7A3-8F45-8D1F-BD650D53FD6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9" y="2080"/>
                <a:ext cx="269" cy="1147"/>
                <a:chOff x="4219" y="2080"/>
                <a:chExt cx="269" cy="1147"/>
              </a:xfrm>
            </p:grpSpPr>
            <p:sp>
              <p:nvSpPr>
                <p:cNvPr id="267380" name="Rectangle 116">
                  <a:extLst>
                    <a:ext uri="{FF2B5EF4-FFF2-40B4-BE49-F238E27FC236}">
                      <a16:creationId xmlns:a16="http://schemas.microsoft.com/office/drawing/2014/main" id="{C02DE0AF-E118-9F4F-8724-A8953F81CE1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19" y="2080"/>
                  <a:ext cx="269" cy="114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1" name="Rectangle 117">
                  <a:extLst>
                    <a:ext uri="{FF2B5EF4-FFF2-40B4-BE49-F238E27FC236}">
                      <a16:creationId xmlns:a16="http://schemas.microsoft.com/office/drawing/2014/main" id="{155AC286-5DCB-A143-8B45-61664B6391F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07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2" name="Rectangle 118">
                  <a:extLst>
                    <a:ext uri="{FF2B5EF4-FFF2-40B4-BE49-F238E27FC236}">
                      <a16:creationId xmlns:a16="http://schemas.microsoft.com/office/drawing/2014/main" id="{5C02FCC4-FB64-6E46-A938-CA22E192778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66" y="2105"/>
                  <a:ext cx="34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3" name="Rectangle 119">
                  <a:extLst>
                    <a:ext uri="{FF2B5EF4-FFF2-40B4-BE49-F238E27FC236}">
                      <a16:creationId xmlns:a16="http://schemas.microsoft.com/office/drawing/2014/main" id="{EED1CF66-64D8-2B4A-B0F0-5666EEA437B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424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4" name="Rectangle 120">
                  <a:extLst>
                    <a:ext uri="{FF2B5EF4-FFF2-40B4-BE49-F238E27FC236}">
                      <a16:creationId xmlns:a16="http://schemas.microsoft.com/office/drawing/2014/main" id="{BF827ED4-6BA3-EB4E-8D26-039A3A6D0A5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48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85" name="Text Box 121">
              <a:extLst>
                <a:ext uri="{FF2B5EF4-FFF2-40B4-BE49-F238E27FC236}">
                  <a16:creationId xmlns:a16="http://schemas.microsoft.com/office/drawing/2014/main" id="{31573975-9FDE-BF41-A91A-9FF73D49168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3572" y="2291"/>
              <a:ext cx="1062" cy="295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W-Besoldung: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ProfBesoldreformG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autoUpdateAnimBg="0"/>
      <p:bldP spid="26730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771D1FDD-74D9-7747-9D06-0034931D4D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0CCCC-FF45-0544-BE70-F3B91FF7A8CB}" type="slidenum">
              <a:rPr lang="en-US" altLang="de-DE"/>
              <a:pPr/>
              <a:t>30</a:t>
            </a:fld>
            <a:endParaRPr lang="en-US" altLang="de-DE" b="0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58CAA324-16A3-364C-8F7F-338B2E3A8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115C2AB1-5089-9943-9D56-115BBCB24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2822575"/>
            <a:ext cx="55753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Leistungsbezüge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Ulrich Schreiterer</a:t>
            </a:r>
            <a:endParaRPr lang="de-DE" altLang="de-DE" sz="5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449CBC30-DF1D-FA40-8CFA-623DB5274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B22CE-7658-DD40-87AB-F74A3825ABEA}" type="slidenum">
              <a:rPr lang="en-US" altLang="de-DE"/>
              <a:pPr/>
              <a:t>31</a:t>
            </a:fld>
            <a:endParaRPr lang="en-US" altLang="de-DE" b="0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B6F66680-B694-4B47-845F-4B8EF41EF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Kernfragen Leistungsbezüge</a:t>
            </a:r>
          </a:p>
        </p:txBody>
      </p:sp>
      <p:grpSp>
        <p:nvGrpSpPr>
          <p:cNvPr id="316437" name="Group 21">
            <a:extLst>
              <a:ext uri="{FF2B5EF4-FFF2-40B4-BE49-F238E27FC236}">
                <a16:creationId xmlns:a16="http://schemas.microsoft.com/office/drawing/2014/main" id="{5418C51B-1BCE-A545-93AA-D56579F446E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477963"/>
            <a:ext cx="8077200" cy="4541837"/>
            <a:chOff x="240" y="931"/>
            <a:chExt cx="5088" cy="2861"/>
          </a:xfrm>
        </p:grpSpPr>
        <p:sp>
          <p:nvSpPr>
            <p:cNvPr id="316428" name="Rectangle 12">
              <a:extLst>
                <a:ext uri="{FF2B5EF4-FFF2-40B4-BE49-F238E27FC236}">
                  <a16:creationId xmlns:a16="http://schemas.microsoft.com/office/drawing/2014/main" id="{5EBA5C03-6CE8-3F4D-804C-5D3B02EEF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456"/>
              <a:ext cx="5088" cy="33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 b="1" i="1">
                  <a:latin typeface="Arial" panose="020B0604020202020204" pitchFamily="34" charset="0"/>
                </a:rPr>
                <a:t>Vergabe</a:t>
              </a:r>
              <a:r>
                <a:rPr lang="de-DE" altLang="de-DE" sz="2200">
                  <a:latin typeface="Arial" panose="020B0604020202020204" pitchFamily="34" charset="0"/>
                </a:rPr>
                <a:t>: Befristet oder nicht? Ruhegehaltsfähigkeit?</a:t>
              </a:r>
            </a:p>
          </p:txBody>
        </p:sp>
        <p:grpSp>
          <p:nvGrpSpPr>
            <p:cNvPr id="316435" name="Group 19">
              <a:extLst>
                <a:ext uri="{FF2B5EF4-FFF2-40B4-BE49-F238E27FC236}">
                  <a16:creationId xmlns:a16="http://schemas.microsoft.com/office/drawing/2014/main" id="{FDA699DD-4306-5E4C-BE5A-585294CF9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931"/>
              <a:ext cx="2016" cy="653"/>
              <a:chOff x="288" y="931"/>
              <a:chExt cx="2016" cy="653"/>
            </a:xfrm>
          </p:grpSpPr>
          <p:sp>
            <p:nvSpPr>
              <p:cNvPr id="316419" name="Rectangle 3">
                <a:extLst>
                  <a:ext uri="{FF2B5EF4-FFF2-40B4-BE49-F238E27FC236}">
                    <a16:creationId xmlns:a16="http://schemas.microsoft.com/office/drawing/2014/main" id="{9B0825EE-6A5D-8F47-AEB1-23389BAC2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960"/>
                <a:ext cx="2016" cy="624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6420" name="Text Box 4">
                <a:extLst>
                  <a:ext uri="{FF2B5EF4-FFF2-40B4-BE49-F238E27FC236}">
                    <a16:creationId xmlns:a16="http://schemas.microsoft.com/office/drawing/2014/main" id="{BCB4F137-5742-9F4C-B2C4-A5575B417E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" y="931"/>
                <a:ext cx="1896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>
                    <a:solidFill>
                      <a:schemeClr val="folHlink"/>
                    </a:solidFill>
                    <a:latin typeface="Arial" panose="020B0604020202020204" pitchFamily="34" charset="0"/>
                  </a:rPr>
                  <a:t>Berufungs/Bleibezulagen</a:t>
                </a:r>
              </a:p>
              <a:p>
                <a:r>
                  <a:rPr lang="de-DE" altLang="de-DE" sz="2000">
                    <a:solidFill>
                      <a:schemeClr val="folHlink"/>
                    </a:solidFill>
                    <a:latin typeface="Arial" panose="020B0604020202020204" pitchFamily="34" charset="0"/>
                  </a:rPr>
                  <a:t>Funktionszulagen</a:t>
                </a:r>
              </a:p>
              <a:p>
                <a:r>
                  <a:rPr lang="de-DE" altLang="de-DE" sz="2000">
                    <a:solidFill>
                      <a:schemeClr val="folHlink"/>
                    </a:solidFill>
                    <a:latin typeface="Arial" panose="020B0604020202020204" pitchFamily="34" charset="0"/>
                  </a:rPr>
                  <a:t>Leistungszulagen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6434" name="Group 18">
              <a:extLst>
                <a:ext uri="{FF2B5EF4-FFF2-40B4-BE49-F238E27FC236}">
                  <a16:creationId xmlns:a16="http://schemas.microsoft.com/office/drawing/2014/main" id="{F9F3A445-0B99-5745-8626-6BD0DE1492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960"/>
              <a:ext cx="1270" cy="672"/>
              <a:chOff x="3648" y="960"/>
              <a:chExt cx="1270" cy="672"/>
            </a:xfrm>
          </p:grpSpPr>
          <p:sp>
            <p:nvSpPr>
              <p:cNvPr id="316421" name="Oval 5">
                <a:extLst>
                  <a:ext uri="{FF2B5EF4-FFF2-40B4-BE49-F238E27FC236}">
                    <a16:creationId xmlns:a16="http://schemas.microsoft.com/office/drawing/2014/main" id="{9CB44451-F53A-6343-81FC-AAE5905D7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960"/>
                <a:ext cx="1248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6422" name="Text Box 6">
                <a:extLst>
                  <a:ext uri="{FF2B5EF4-FFF2-40B4-BE49-F238E27FC236}">
                    <a16:creationId xmlns:a16="http://schemas.microsoft.com/office/drawing/2014/main" id="{A4883799-BBE6-4240-A2FA-F577F2FDF7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4" y="1152"/>
                <a:ext cx="1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>
                    <a:latin typeface="Arial" panose="020B0604020202020204" pitchFamily="34" charset="0"/>
                  </a:rPr>
                  <a:t>ABER WIE </a:t>
                </a:r>
                <a:r>
                  <a:rPr lang="de-DE" altLang="de-DE" b="1">
                    <a:latin typeface="Arial" panose="020B0604020202020204" pitchFamily="34" charset="0"/>
                  </a:rPr>
                  <a:t>?</a:t>
                </a:r>
                <a:endParaRPr lang="de-DE" altLang="de-DE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6436" name="Group 20">
              <a:extLst>
                <a:ext uri="{FF2B5EF4-FFF2-40B4-BE49-F238E27FC236}">
                  <a16:creationId xmlns:a16="http://schemas.microsoft.com/office/drawing/2014/main" id="{DC4080F7-2B1B-C846-BEAE-8177551B51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920"/>
              <a:ext cx="5088" cy="1344"/>
              <a:chOff x="240" y="1920"/>
              <a:chExt cx="5088" cy="1344"/>
            </a:xfrm>
          </p:grpSpPr>
          <p:grpSp>
            <p:nvGrpSpPr>
              <p:cNvPr id="316432" name="Group 16">
                <a:extLst>
                  <a:ext uri="{FF2B5EF4-FFF2-40B4-BE49-F238E27FC236}">
                    <a16:creationId xmlns:a16="http://schemas.microsoft.com/office/drawing/2014/main" id="{6FBB1163-989C-2549-9F96-F8335A34A5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920"/>
                <a:ext cx="5088" cy="288"/>
                <a:chOff x="240" y="1920"/>
                <a:chExt cx="5088" cy="288"/>
              </a:xfrm>
            </p:grpSpPr>
            <p:sp>
              <p:nvSpPr>
                <p:cNvPr id="316423" name="Rectangle 7">
                  <a:extLst>
                    <a:ext uri="{FF2B5EF4-FFF2-40B4-BE49-F238E27FC236}">
                      <a16:creationId xmlns:a16="http://schemas.microsoft.com/office/drawing/2014/main" id="{794E7BC3-0E4F-3B40-A10A-062E275EC5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920"/>
                  <a:ext cx="5088" cy="288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16424" name="Text Box 8">
                  <a:extLst>
                    <a:ext uri="{FF2B5EF4-FFF2-40B4-BE49-F238E27FC236}">
                      <a16:creationId xmlns:a16="http://schemas.microsoft.com/office/drawing/2014/main" id="{2E721587-7A16-EE45-83D5-80A73B91B8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24" y="1920"/>
                  <a:ext cx="3899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 i="1">
                      <a:latin typeface="Arial" panose="020B0604020202020204" pitchFamily="34" charset="0"/>
                    </a:rPr>
                    <a:t>Zuständigkeiten</a:t>
                  </a:r>
                  <a:r>
                    <a:rPr lang="de-DE" altLang="de-DE" sz="2200" b="1">
                      <a:latin typeface="Arial" panose="020B0604020202020204" pitchFamily="34" charset="0"/>
                    </a:rPr>
                    <a:t>: 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Land/Hochschule (wer was?) </a:t>
                  </a:r>
                </a:p>
              </p:txBody>
            </p:sp>
          </p:grpSp>
          <p:grpSp>
            <p:nvGrpSpPr>
              <p:cNvPr id="316431" name="Group 15">
                <a:extLst>
                  <a:ext uri="{FF2B5EF4-FFF2-40B4-BE49-F238E27FC236}">
                    <a16:creationId xmlns:a16="http://schemas.microsoft.com/office/drawing/2014/main" id="{AA669956-1E99-FE43-9DF2-E7CD6385F1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400"/>
                <a:ext cx="5088" cy="336"/>
                <a:chOff x="240" y="2400"/>
                <a:chExt cx="5088" cy="336"/>
              </a:xfrm>
            </p:grpSpPr>
            <p:sp>
              <p:nvSpPr>
                <p:cNvPr id="316425" name="Rectangle 9">
                  <a:extLst>
                    <a:ext uri="{FF2B5EF4-FFF2-40B4-BE49-F238E27FC236}">
                      <a16:creationId xmlns:a16="http://schemas.microsoft.com/office/drawing/2014/main" id="{9A52EDA9-6E53-CE4B-8BE3-EA17750CAE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400"/>
                  <a:ext cx="5088" cy="33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16426" name="Text Box 10">
                  <a:extLst>
                    <a:ext uri="{FF2B5EF4-FFF2-40B4-BE49-F238E27FC236}">
                      <a16:creationId xmlns:a16="http://schemas.microsoft.com/office/drawing/2014/main" id="{B057C524-7A25-B04F-BF18-17D0BDDEFF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2" y="2400"/>
                  <a:ext cx="3867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 i="1">
                      <a:latin typeface="Arial" panose="020B0604020202020204" pitchFamily="34" charset="0"/>
                    </a:rPr>
                    <a:t>Verfahren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:  Vorgaben, Kriterien, Anforderungen</a:t>
                  </a:r>
                </a:p>
              </p:txBody>
            </p:sp>
          </p:grpSp>
          <p:grpSp>
            <p:nvGrpSpPr>
              <p:cNvPr id="316430" name="Group 14">
                <a:extLst>
                  <a:ext uri="{FF2B5EF4-FFF2-40B4-BE49-F238E27FC236}">
                    <a16:creationId xmlns:a16="http://schemas.microsoft.com/office/drawing/2014/main" id="{E4F1FE94-4B37-8147-A44C-05B0315BDE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928"/>
                <a:ext cx="5088" cy="336"/>
                <a:chOff x="240" y="2928"/>
                <a:chExt cx="5088" cy="336"/>
              </a:xfrm>
            </p:grpSpPr>
            <p:sp>
              <p:nvSpPr>
                <p:cNvPr id="316427" name="Rectangle 11">
                  <a:extLst>
                    <a:ext uri="{FF2B5EF4-FFF2-40B4-BE49-F238E27FC236}">
                      <a16:creationId xmlns:a16="http://schemas.microsoft.com/office/drawing/2014/main" id="{18EB5FB9-05BA-F34D-8683-477A6CEA31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928"/>
                  <a:ext cx="5088" cy="33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16429" name="Text Box 13">
                  <a:extLst>
                    <a:ext uri="{FF2B5EF4-FFF2-40B4-BE49-F238E27FC236}">
                      <a16:creationId xmlns:a16="http://schemas.microsoft.com/office/drawing/2014/main" id="{12C48345-63A0-5F46-8DAA-2D7627EB8B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0" y="2947"/>
                  <a:ext cx="2635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 i="1">
                      <a:latin typeface="Arial" panose="020B0604020202020204" pitchFamily="34" charset="0"/>
                    </a:rPr>
                    <a:t>Quotierung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 von Zulagenarten ?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2">
            <a:extLst>
              <a:ext uri="{FF2B5EF4-FFF2-40B4-BE49-F238E27FC236}">
                <a16:creationId xmlns:a16="http://schemas.microsoft.com/office/drawing/2014/main" id="{8644EE93-E77F-F84D-B353-5424894C20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2889F-8474-8E4C-BEC2-B0E65624F039}" type="slidenum">
              <a:rPr lang="en-US" altLang="de-DE"/>
              <a:pPr/>
              <a:t>32</a:t>
            </a:fld>
            <a:endParaRPr lang="en-US" altLang="de-DE" b="0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5E7DF381-50C9-E649-9FED-2472792C5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Diskussionsstand Niedersachsen:</a:t>
            </a:r>
            <a:br>
              <a:rPr lang="de-DE" altLang="de-DE" sz="3200"/>
            </a:br>
            <a:r>
              <a:rPr lang="de-DE" altLang="de-DE" sz="3200"/>
              <a:t>Leistungsbezüge</a:t>
            </a:r>
            <a:endParaRPr lang="de-DE" altLang="de-DE" sz="3600"/>
          </a:p>
        </p:txBody>
      </p:sp>
      <p:grpSp>
        <p:nvGrpSpPr>
          <p:cNvPr id="318490" name="Group 26">
            <a:extLst>
              <a:ext uri="{FF2B5EF4-FFF2-40B4-BE49-F238E27FC236}">
                <a16:creationId xmlns:a16="http://schemas.microsoft.com/office/drawing/2014/main" id="{A744FF4F-5BC5-BA47-A774-32DBD859E64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371600"/>
            <a:ext cx="8270875" cy="4953000"/>
            <a:chOff x="166" y="864"/>
            <a:chExt cx="5210" cy="3120"/>
          </a:xfrm>
        </p:grpSpPr>
        <p:grpSp>
          <p:nvGrpSpPr>
            <p:cNvPr id="318476" name="Group 12">
              <a:extLst>
                <a:ext uri="{FF2B5EF4-FFF2-40B4-BE49-F238E27FC236}">
                  <a16:creationId xmlns:a16="http://schemas.microsoft.com/office/drawing/2014/main" id="{295C2412-4862-514F-A905-F11FE697CD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312"/>
              <a:ext cx="1344" cy="672"/>
              <a:chOff x="192" y="1008"/>
              <a:chExt cx="1296" cy="672"/>
            </a:xfrm>
          </p:grpSpPr>
          <p:sp>
            <p:nvSpPr>
              <p:cNvPr id="318477" name="Oval 13">
                <a:extLst>
                  <a:ext uri="{FF2B5EF4-FFF2-40B4-BE49-F238E27FC236}">
                    <a16:creationId xmlns:a16="http://schemas.microsoft.com/office/drawing/2014/main" id="{2A5AC103-C311-744A-B4CC-F65E9244D3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8478" name="Text Box 14">
                <a:extLst>
                  <a:ext uri="{FF2B5EF4-FFF2-40B4-BE49-F238E27FC236}">
                    <a16:creationId xmlns:a16="http://schemas.microsoft.com/office/drawing/2014/main" id="{E28B1333-22E1-924C-9A8B-53BF37FB8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" y="1190"/>
                <a:ext cx="8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Quotierung</a:t>
                </a:r>
              </a:p>
            </p:txBody>
          </p:sp>
        </p:grpSp>
        <p:grpSp>
          <p:nvGrpSpPr>
            <p:cNvPr id="318489" name="Group 25">
              <a:extLst>
                <a:ext uri="{FF2B5EF4-FFF2-40B4-BE49-F238E27FC236}">
                  <a16:creationId xmlns:a16="http://schemas.microsoft.com/office/drawing/2014/main" id="{E03B72B3-4974-BB4D-BC41-F13DF02652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" y="864"/>
              <a:ext cx="5210" cy="3106"/>
              <a:chOff x="166" y="864"/>
              <a:chExt cx="5210" cy="3106"/>
            </a:xfrm>
          </p:grpSpPr>
          <p:grpSp>
            <p:nvGrpSpPr>
              <p:cNvPr id="318467" name="Group 3">
                <a:extLst>
                  <a:ext uri="{FF2B5EF4-FFF2-40B4-BE49-F238E27FC236}">
                    <a16:creationId xmlns:a16="http://schemas.microsoft.com/office/drawing/2014/main" id="{A9FF8AC1-8261-DE40-B288-68289199C2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" y="864"/>
                <a:ext cx="1407" cy="672"/>
                <a:chOff x="171" y="1008"/>
                <a:chExt cx="1317" cy="672"/>
              </a:xfrm>
            </p:grpSpPr>
            <p:sp>
              <p:nvSpPr>
                <p:cNvPr id="318468" name="Oval 4">
                  <a:extLst>
                    <a:ext uri="{FF2B5EF4-FFF2-40B4-BE49-F238E27FC236}">
                      <a16:creationId xmlns:a16="http://schemas.microsoft.com/office/drawing/2014/main" id="{38D717A7-88B0-924A-8782-903422917F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1008"/>
                  <a:ext cx="1296" cy="672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18469" name="Text Box 5">
                  <a:extLst>
                    <a:ext uri="{FF2B5EF4-FFF2-40B4-BE49-F238E27FC236}">
                      <a16:creationId xmlns:a16="http://schemas.microsoft.com/office/drawing/2014/main" id="{AEB74ABE-1D60-8044-829E-333CE4E92E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1" y="1190"/>
                  <a:ext cx="129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000">
                      <a:latin typeface="Arial" panose="020B0604020202020204" pitchFamily="34" charset="0"/>
                    </a:rPr>
                    <a:t>Zuständigkeiten 1</a:t>
                  </a:r>
                </a:p>
              </p:txBody>
            </p:sp>
          </p:grpSp>
          <p:grpSp>
            <p:nvGrpSpPr>
              <p:cNvPr id="318470" name="Group 6">
                <a:extLst>
                  <a:ext uri="{FF2B5EF4-FFF2-40B4-BE49-F238E27FC236}">
                    <a16:creationId xmlns:a16="http://schemas.microsoft.com/office/drawing/2014/main" id="{0A83349C-8199-2F4B-A8F7-FFCFA72A38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6" y="1680"/>
                <a:ext cx="1398" cy="672"/>
                <a:chOff x="164" y="1008"/>
                <a:chExt cx="1324" cy="672"/>
              </a:xfrm>
            </p:grpSpPr>
            <p:sp>
              <p:nvSpPr>
                <p:cNvPr id="318471" name="Oval 7">
                  <a:extLst>
                    <a:ext uri="{FF2B5EF4-FFF2-40B4-BE49-F238E27FC236}">
                      <a16:creationId xmlns:a16="http://schemas.microsoft.com/office/drawing/2014/main" id="{69CF56E8-6D5F-3246-9BF2-8402E23AF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1008"/>
                  <a:ext cx="1296" cy="672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18472" name="Text Box 8">
                  <a:extLst>
                    <a:ext uri="{FF2B5EF4-FFF2-40B4-BE49-F238E27FC236}">
                      <a16:creationId xmlns:a16="http://schemas.microsoft.com/office/drawing/2014/main" id="{FAA373C5-8641-5D47-B890-22BB3EFB1F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4" y="1190"/>
                  <a:ext cx="130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000">
                      <a:latin typeface="Arial" panose="020B0604020202020204" pitchFamily="34" charset="0"/>
                    </a:rPr>
                    <a:t>Zuständigkeiten 2</a:t>
                  </a:r>
                </a:p>
              </p:txBody>
            </p:sp>
          </p:grpSp>
          <p:grpSp>
            <p:nvGrpSpPr>
              <p:cNvPr id="318473" name="Group 9">
                <a:extLst>
                  <a:ext uri="{FF2B5EF4-FFF2-40B4-BE49-F238E27FC236}">
                    <a16:creationId xmlns:a16="http://schemas.microsoft.com/office/drawing/2014/main" id="{490660F0-466C-824B-9D83-6C82E7EC28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496"/>
                <a:ext cx="1344" cy="672"/>
                <a:chOff x="192" y="1008"/>
                <a:chExt cx="1296" cy="672"/>
              </a:xfrm>
            </p:grpSpPr>
            <p:sp>
              <p:nvSpPr>
                <p:cNvPr id="318474" name="Oval 10">
                  <a:extLst>
                    <a:ext uri="{FF2B5EF4-FFF2-40B4-BE49-F238E27FC236}">
                      <a16:creationId xmlns:a16="http://schemas.microsoft.com/office/drawing/2014/main" id="{2B3D2E60-7DF9-2440-9238-C49FBB776B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1008"/>
                  <a:ext cx="1296" cy="672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18475" name="Text Box 11">
                  <a:extLst>
                    <a:ext uri="{FF2B5EF4-FFF2-40B4-BE49-F238E27FC236}">
                      <a16:creationId xmlns:a16="http://schemas.microsoft.com/office/drawing/2014/main" id="{2C47D2D8-CE00-4A4E-96D9-E64DA46DFDF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5" y="1190"/>
                  <a:ext cx="78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000">
                      <a:latin typeface="Arial" panose="020B0604020202020204" pitchFamily="34" charset="0"/>
                    </a:rPr>
                    <a:t>Verfahren</a:t>
                  </a:r>
                </a:p>
              </p:txBody>
            </p:sp>
          </p:grpSp>
          <p:grpSp>
            <p:nvGrpSpPr>
              <p:cNvPr id="318479" name="Group 15">
                <a:extLst>
                  <a:ext uri="{FF2B5EF4-FFF2-40B4-BE49-F238E27FC236}">
                    <a16:creationId xmlns:a16="http://schemas.microsoft.com/office/drawing/2014/main" id="{1AD6C8E5-92D6-214E-90D8-65E550E2EF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063"/>
                <a:ext cx="3360" cy="476"/>
                <a:chOff x="1968" y="1056"/>
                <a:chExt cx="3360" cy="384"/>
              </a:xfrm>
            </p:grpSpPr>
            <p:sp>
              <p:nvSpPr>
                <p:cNvPr id="318480" name="Rectangle 16">
                  <a:extLst>
                    <a:ext uri="{FF2B5EF4-FFF2-40B4-BE49-F238E27FC236}">
                      <a16:creationId xmlns:a16="http://schemas.microsoft.com/office/drawing/2014/main" id="{DD0EF319-E006-4F48-B8BD-F77F6FEE3F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1056"/>
                  <a:ext cx="3360" cy="384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18481" name="Text Box 17">
                  <a:extLst>
                    <a:ext uri="{FF2B5EF4-FFF2-40B4-BE49-F238E27FC236}">
                      <a16:creationId xmlns:a16="http://schemas.microsoft.com/office/drawing/2014/main" id="{C0142782-4A75-0641-9CDE-557EB942F8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34" y="1066"/>
                  <a:ext cx="2524" cy="3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/>
                  <a:r>
                    <a:rPr lang="de-DE" altLang="de-DE" sz="1800">
                      <a:latin typeface="Arial" panose="020B0604020202020204" pitchFamily="34" charset="0"/>
                    </a:rPr>
                    <a:t>1. Verordnungsermächtigung im NHG</a:t>
                  </a:r>
                </a:p>
                <a:p>
                  <a:pPr algn="l"/>
                  <a:r>
                    <a:rPr lang="de-DE" altLang="de-DE" sz="1800">
                      <a:latin typeface="Arial" panose="020B0604020202020204" pitchFamily="34" charset="0"/>
                    </a:rPr>
                    <a:t>2. Ordnungen der Hochschulen</a:t>
                  </a:r>
                </a:p>
              </p:txBody>
            </p:sp>
          </p:grpSp>
          <p:sp>
            <p:nvSpPr>
              <p:cNvPr id="318482" name="Rectangle 18">
                <a:extLst>
                  <a:ext uri="{FF2B5EF4-FFF2-40B4-BE49-F238E27FC236}">
                    <a16:creationId xmlns:a16="http://schemas.microsoft.com/office/drawing/2014/main" id="{8E542BE1-6F3D-0745-B61D-31C6DBEE9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62"/>
                <a:ext cx="3360" cy="47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18483" name="Text Box 19">
                <a:extLst>
                  <a:ext uri="{FF2B5EF4-FFF2-40B4-BE49-F238E27FC236}">
                    <a16:creationId xmlns:a16="http://schemas.microsoft.com/office/drawing/2014/main" id="{8C6007D7-ACEB-274B-A58D-72313A78FE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1872"/>
                <a:ext cx="3378" cy="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de-DE" altLang="de-DE" sz="1800">
                    <a:latin typeface="Arial" panose="020B0604020202020204" pitchFamily="34" charset="0"/>
                  </a:rPr>
                  <a:t>1. Leistungsbezüge Hsleitung </a:t>
                </a:r>
                <a:r>
                  <a:rPr lang="de-DE" altLang="de-DE" sz="1800">
                    <a:latin typeface="Arial" panose="020B0604020202020204" pitchFamily="34" charset="0"/>
                    <a:sym typeface="Symbol" pitchFamily="2" charset="2"/>
                  </a:rPr>
                  <a:t> MWK/Stiftungsrat</a:t>
                </a:r>
                <a:endParaRPr lang="de-DE" altLang="de-DE" sz="2000">
                  <a:latin typeface="Arial" panose="020B0604020202020204" pitchFamily="34" charset="0"/>
                </a:endParaRPr>
              </a:p>
              <a:p>
                <a:pPr algn="l"/>
                <a:r>
                  <a:rPr lang="de-DE" altLang="de-DE" sz="1800">
                    <a:latin typeface="Arial" panose="020B0604020202020204" pitchFamily="34" charset="0"/>
                  </a:rPr>
                  <a:t>2. Berufungszulagen </a:t>
                </a:r>
                <a:r>
                  <a:rPr lang="de-DE" altLang="de-DE" sz="1800">
                    <a:latin typeface="Arial" panose="020B0604020202020204" pitchFamily="34" charset="0"/>
                    <a:sym typeface="Symbol" pitchFamily="2" charset="2"/>
                  </a:rPr>
                  <a:t> MWK, Stellungnahme Hsle</a:t>
                </a:r>
              </a:p>
              <a:p>
                <a:pPr algn="l"/>
                <a:r>
                  <a:rPr lang="de-DE" altLang="de-DE" sz="1800">
                    <a:latin typeface="Arial" panose="020B0604020202020204" pitchFamily="34" charset="0"/>
                    <a:sym typeface="Symbol" pitchFamily="2" charset="2"/>
                  </a:rPr>
                  <a:t>3. Alles andere Präsidium Hsle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318484" name="Rectangle 20">
                <a:extLst>
                  <a:ext uri="{FF2B5EF4-FFF2-40B4-BE49-F238E27FC236}">
                    <a16:creationId xmlns:a16="http://schemas.microsoft.com/office/drawing/2014/main" id="{B5F5BF0E-C7F7-8346-9E12-984EDA164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3360" cy="47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18485" name="Text Box 21">
                <a:extLst>
                  <a:ext uri="{FF2B5EF4-FFF2-40B4-BE49-F238E27FC236}">
                    <a16:creationId xmlns:a16="http://schemas.microsoft.com/office/drawing/2014/main" id="{C5724FA1-5652-C046-ABAB-B65B86165A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2640"/>
                <a:ext cx="2956" cy="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de-DE" altLang="de-DE" sz="1800">
                    <a:latin typeface="Arial" panose="020B0604020202020204" pitchFamily="34" charset="0"/>
                  </a:rPr>
                  <a:t>1. Weite Freiheiten für Hochschulen</a:t>
                </a:r>
              </a:p>
              <a:p>
                <a:pPr algn="l"/>
                <a:r>
                  <a:rPr lang="de-DE" altLang="de-DE" sz="1800">
                    <a:latin typeface="Arial" panose="020B0604020202020204" pitchFamily="34" charset="0"/>
                  </a:rPr>
                  <a:t>2. Grobe Vorgaben - externe Gutachter usw.</a:t>
                </a:r>
              </a:p>
              <a:p>
                <a:pPr algn="l"/>
                <a:r>
                  <a:rPr lang="de-DE" altLang="de-DE" sz="1800">
                    <a:latin typeface="Arial" panose="020B0604020202020204" pitchFamily="34" charset="0"/>
                  </a:rPr>
                  <a:t>3. Berichtspflichten</a:t>
                </a:r>
              </a:p>
            </p:txBody>
          </p:sp>
          <p:grpSp>
            <p:nvGrpSpPr>
              <p:cNvPr id="318486" name="Group 22">
                <a:extLst>
                  <a:ext uri="{FF2B5EF4-FFF2-40B4-BE49-F238E27FC236}">
                    <a16:creationId xmlns:a16="http://schemas.microsoft.com/office/drawing/2014/main" id="{319D4DC7-1C6B-C547-8D83-BB91CB55FE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16" y="3494"/>
                <a:ext cx="3360" cy="476"/>
                <a:chOff x="1968" y="1056"/>
                <a:chExt cx="3360" cy="384"/>
              </a:xfrm>
            </p:grpSpPr>
            <p:sp>
              <p:nvSpPr>
                <p:cNvPr id="318487" name="Rectangle 23">
                  <a:extLst>
                    <a:ext uri="{FF2B5EF4-FFF2-40B4-BE49-F238E27FC236}">
                      <a16:creationId xmlns:a16="http://schemas.microsoft.com/office/drawing/2014/main" id="{35245185-EF4C-C145-A7C6-105056B905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1056"/>
                  <a:ext cx="3360" cy="384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18488" name="Text Box 24">
                  <a:extLst>
                    <a:ext uri="{FF2B5EF4-FFF2-40B4-BE49-F238E27FC236}">
                      <a16:creationId xmlns:a16="http://schemas.microsoft.com/office/drawing/2014/main" id="{02DC318B-ABF1-6F44-A41C-512680A17B8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94" y="1128"/>
                  <a:ext cx="2624" cy="2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de-DE" altLang="de-DE" sz="2000">
                      <a:latin typeface="Arial" panose="020B0604020202020204" pitchFamily="34" charset="0"/>
                    </a:rPr>
                    <a:t>Nicht vorgesehen (Kann-Regelung)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">
            <a:extLst>
              <a:ext uri="{FF2B5EF4-FFF2-40B4-BE49-F238E27FC236}">
                <a16:creationId xmlns:a16="http://schemas.microsoft.com/office/drawing/2014/main" id="{6F502971-7805-4F4C-8364-31CD8A45BC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F370-ACE2-164B-ADA4-0F47B63850A2}" type="slidenum">
              <a:rPr lang="en-US" altLang="de-DE"/>
              <a:pPr/>
              <a:t>33</a:t>
            </a:fld>
            <a:endParaRPr lang="en-US" altLang="de-DE" b="0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A8D19937-AF2F-DF41-AC8C-8A83B2945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Berufungszulagen</a:t>
            </a:r>
          </a:p>
        </p:txBody>
      </p:sp>
      <p:grpSp>
        <p:nvGrpSpPr>
          <p:cNvPr id="320534" name="Group 22">
            <a:extLst>
              <a:ext uri="{FF2B5EF4-FFF2-40B4-BE49-F238E27FC236}">
                <a16:creationId xmlns:a16="http://schemas.microsoft.com/office/drawing/2014/main" id="{27698AA8-3C61-D748-8401-5756495900F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00200"/>
            <a:ext cx="8153400" cy="4800600"/>
            <a:chOff x="192" y="1008"/>
            <a:chExt cx="5136" cy="3024"/>
          </a:xfrm>
        </p:grpSpPr>
        <p:grpSp>
          <p:nvGrpSpPr>
            <p:cNvPr id="320518" name="Group 6">
              <a:extLst>
                <a:ext uri="{FF2B5EF4-FFF2-40B4-BE49-F238E27FC236}">
                  <a16:creationId xmlns:a16="http://schemas.microsoft.com/office/drawing/2014/main" id="{95DDEDB4-6B62-B14C-97D4-8DAB9C3C5E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0" y="1152"/>
              <a:ext cx="1008" cy="576"/>
              <a:chOff x="2784" y="1008"/>
              <a:chExt cx="1008" cy="576"/>
            </a:xfrm>
          </p:grpSpPr>
          <p:sp>
            <p:nvSpPr>
              <p:cNvPr id="320519" name="Oval 7">
                <a:extLst>
                  <a:ext uri="{FF2B5EF4-FFF2-40B4-BE49-F238E27FC236}">
                    <a16:creationId xmlns:a16="http://schemas.microsoft.com/office/drawing/2014/main" id="{B49EA1A0-7DF9-024E-B6D4-5F2E4CAAB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1008" cy="576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0520" name="Text Box 8">
                <a:extLst>
                  <a:ext uri="{FF2B5EF4-FFF2-40B4-BE49-F238E27FC236}">
                    <a16:creationId xmlns:a16="http://schemas.microsoft.com/office/drawing/2014/main" id="{2F1B4119-8779-F549-9C5B-166875EC0C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9" y="1161"/>
                <a:ext cx="673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200" b="1">
                    <a:latin typeface="Arial" panose="020B0604020202020204" pitchFamily="34" charset="0"/>
                  </a:rPr>
                  <a:t>WER</a:t>
                </a:r>
                <a:r>
                  <a:rPr lang="de-DE" altLang="de-DE" sz="2200">
                    <a:latin typeface="Arial" panose="020B0604020202020204" pitchFamily="34" charset="0"/>
                  </a:rPr>
                  <a:t> ?</a:t>
                </a:r>
              </a:p>
            </p:txBody>
          </p:sp>
        </p:grpSp>
        <p:grpSp>
          <p:nvGrpSpPr>
            <p:cNvPr id="320533" name="Group 21">
              <a:extLst>
                <a:ext uri="{FF2B5EF4-FFF2-40B4-BE49-F238E27FC236}">
                  <a16:creationId xmlns:a16="http://schemas.microsoft.com/office/drawing/2014/main" id="{4AFDB781-8E02-BA43-9237-A087DF72C1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008"/>
              <a:ext cx="5136" cy="3024"/>
              <a:chOff x="192" y="1008"/>
              <a:chExt cx="5136" cy="3024"/>
            </a:xfrm>
          </p:grpSpPr>
          <p:grpSp>
            <p:nvGrpSpPr>
              <p:cNvPr id="320515" name="Group 3">
                <a:extLst>
                  <a:ext uri="{FF2B5EF4-FFF2-40B4-BE49-F238E27FC236}">
                    <a16:creationId xmlns:a16="http://schemas.microsoft.com/office/drawing/2014/main" id="{2FF45A8C-05D9-E54D-A541-9DA7D82453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1008"/>
                <a:ext cx="2400" cy="912"/>
                <a:chOff x="384" y="1008"/>
                <a:chExt cx="2400" cy="912"/>
              </a:xfrm>
            </p:grpSpPr>
            <p:sp>
              <p:nvSpPr>
                <p:cNvPr id="320516" name="Rectangle 4">
                  <a:extLst>
                    <a:ext uri="{FF2B5EF4-FFF2-40B4-BE49-F238E27FC236}">
                      <a16:creationId xmlns:a16="http://schemas.microsoft.com/office/drawing/2014/main" id="{D88DBA34-6789-6F4D-975D-51E47A2016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1008"/>
                  <a:ext cx="2400" cy="912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20517" name="Text Box 5">
                  <a:extLst>
                    <a:ext uri="{FF2B5EF4-FFF2-40B4-BE49-F238E27FC236}">
                      <a16:creationId xmlns:a16="http://schemas.microsoft.com/office/drawing/2014/main" id="{4FA4D402-F77C-4E4F-94EA-6DBB8B9AF0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2" y="1207"/>
                  <a:ext cx="2183" cy="5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10000"/>
                    </a:spcBef>
                  </a:pPr>
                  <a:r>
                    <a:rPr lang="de-DE" altLang="de-DE" sz="2200">
                      <a:latin typeface="Arial" panose="020B0604020202020204" pitchFamily="34" charset="0"/>
                    </a:rPr>
                    <a:t>Zuständigkeit für Vergabe:</a:t>
                  </a:r>
                </a:p>
                <a:p>
                  <a:pPr>
                    <a:spcBef>
                      <a:spcPct val="10000"/>
                    </a:spcBef>
                  </a:pPr>
                  <a:r>
                    <a:rPr lang="de-DE" altLang="de-DE" sz="2200">
                      <a:latin typeface="Arial" panose="020B0604020202020204" pitchFamily="34" charset="0"/>
                    </a:rPr>
                    <a:t>Land oder Hochschule?</a:t>
                  </a:r>
                </a:p>
              </p:txBody>
            </p:sp>
          </p:grpSp>
          <p:grpSp>
            <p:nvGrpSpPr>
              <p:cNvPr id="320521" name="Group 9">
                <a:extLst>
                  <a:ext uri="{FF2B5EF4-FFF2-40B4-BE49-F238E27FC236}">
                    <a16:creationId xmlns:a16="http://schemas.microsoft.com/office/drawing/2014/main" id="{D8B2CC2C-E811-214A-A721-1406B86FFC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2" y="2112"/>
                <a:ext cx="2400" cy="816"/>
                <a:chOff x="1632" y="2112"/>
                <a:chExt cx="2400" cy="816"/>
              </a:xfrm>
            </p:grpSpPr>
            <p:sp>
              <p:nvSpPr>
                <p:cNvPr id="320522" name="Rectangle 10">
                  <a:extLst>
                    <a:ext uri="{FF2B5EF4-FFF2-40B4-BE49-F238E27FC236}">
                      <a16:creationId xmlns:a16="http://schemas.microsoft.com/office/drawing/2014/main" id="{D8AE4A9A-6BC4-A346-BDF5-2A3942FE6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112"/>
                  <a:ext cx="2400" cy="81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20523" name="Text Box 11">
                  <a:extLst>
                    <a:ext uri="{FF2B5EF4-FFF2-40B4-BE49-F238E27FC236}">
                      <a16:creationId xmlns:a16="http://schemas.microsoft.com/office/drawing/2014/main" id="{D31F706C-8494-1D41-992F-EC6C22D388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64" y="2283"/>
                  <a:ext cx="2172" cy="5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10000"/>
                    </a:spcBef>
                  </a:pPr>
                  <a:r>
                    <a:rPr lang="de-DE" altLang="de-DE" sz="2200">
                      <a:latin typeface="Arial" panose="020B0604020202020204" pitchFamily="34" charset="0"/>
                    </a:rPr>
                    <a:t>Globalhaushalt oder</a:t>
                  </a:r>
                </a:p>
                <a:p>
                  <a:pPr>
                    <a:spcBef>
                      <a:spcPct val="10000"/>
                    </a:spcBef>
                  </a:pPr>
                  <a:r>
                    <a:rPr lang="de-DE" altLang="de-DE" sz="2200">
                      <a:latin typeface="Arial" panose="020B0604020202020204" pitchFamily="34" charset="0"/>
                    </a:rPr>
                    <a:t>Ausgleichsfonds im Land?</a:t>
                  </a:r>
                </a:p>
              </p:txBody>
            </p:sp>
          </p:grpSp>
          <p:grpSp>
            <p:nvGrpSpPr>
              <p:cNvPr id="320524" name="Group 12">
                <a:extLst>
                  <a:ext uri="{FF2B5EF4-FFF2-40B4-BE49-F238E27FC236}">
                    <a16:creationId xmlns:a16="http://schemas.microsoft.com/office/drawing/2014/main" id="{0AE66FE8-5787-D345-80B1-4EEB8CC253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3216"/>
                <a:ext cx="2208" cy="816"/>
                <a:chOff x="192" y="3216"/>
                <a:chExt cx="2208" cy="816"/>
              </a:xfrm>
            </p:grpSpPr>
            <p:sp>
              <p:nvSpPr>
                <p:cNvPr id="320525" name="Rectangle 13">
                  <a:extLst>
                    <a:ext uri="{FF2B5EF4-FFF2-40B4-BE49-F238E27FC236}">
                      <a16:creationId xmlns:a16="http://schemas.microsoft.com/office/drawing/2014/main" id="{60A976C1-D843-8744-8585-4966021BEE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3216"/>
                  <a:ext cx="2208" cy="81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20526" name="Text Box 14">
                  <a:extLst>
                    <a:ext uri="{FF2B5EF4-FFF2-40B4-BE49-F238E27FC236}">
                      <a16:creationId xmlns:a16="http://schemas.microsoft.com/office/drawing/2014/main" id="{D5E02C3D-F093-6849-9C70-07075EB30F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3341"/>
                  <a:ext cx="1761" cy="6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de-DE" altLang="de-DE" sz="2200">
                      <a:latin typeface="Arial" panose="020B0604020202020204" pitchFamily="34" charset="0"/>
                    </a:rPr>
                    <a:t>Befristung</a:t>
                  </a:r>
                </a:p>
                <a:p>
                  <a:r>
                    <a:rPr lang="de-DE" altLang="de-DE" sz="2200">
                      <a:latin typeface="Arial" panose="020B0604020202020204" pitchFamily="34" charset="0"/>
                    </a:rPr>
                    <a:t>Ruhegehaltsfähigkeit</a:t>
                  </a:r>
                </a:p>
                <a:p>
                  <a:endParaRPr lang="de-DE" altLang="de-DE" sz="22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320527" name="Group 15">
                <a:extLst>
                  <a:ext uri="{FF2B5EF4-FFF2-40B4-BE49-F238E27FC236}">
                    <a16:creationId xmlns:a16="http://schemas.microsoft.com/office/drawing/2014/main" id="{98B374E7-5CC5-FB44-9169-F8E942F5C5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0" y="3168"/>
                <a:ext cx="2208" cy="816"/>
                <a:chOff x="192" y="3216"/>
                <a:chExt cx="2208" cy="816"/>
              </a:xfrm>
            </p:grpSpPr>
            <p:sp>
              <p:nvSpPr>
                <p:cNvPr id="320528" name="Rectangle 16">
                  <a:extLst>
                    <a:ext uri="{FF2B5EF4-FFF2-40B4-BE49-F238E27FC236}">
                      <a16:creationId xmlns:a16="http://schemas.microsoft.com/office/drawing/2014/main" id="{7459F97D-4FA1-8B45-8472-C7E951C1AF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3216"/>
                  <a:ext cx="2208" cy="81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00FF"/>
                  </a:extrusionClr>
                  <a:contourClr>
                    <a:srgbClr val="0000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/>
                </a:p>
              </p:txBody>
            </p:sp>
            <p:sp>
              <p:nvSpPr>
                <p:cNvPr id="320529" name="Text Box 17">
                  <a:extLst>
                    <a:ext uri="{FF2B5EF4-FFF2-40B4-BE49-F238E27FC236}">
                      <a16:creationId xmlns:a16="http://schemas.microsoft.com/office/drawing/2014/main" id="{FCC861DA-51AC-2C41-8D3B-FBCCEE06D7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4" y="3341"/>
                  <a:ext cx="1625" cy="6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de-DE" altLang="de-DE" sz="2200">
                      <a:latin typeface="Arial" panose="020B0604020202020204" pitchFamily="34" charset="0"/>
                    </a:rPr>
                    <a:t>Stufung („scales“)</a:t>
                  </a:r>
                </a:p>
                <a:p>
                  <a:r>
                    <a:rPr lang="de-DE" altLang="de-DE" sz="2200">
                      <a:latin typeface="Arial" panose="020B0604020202020204" pitchFamily="34" charset="0"/>
                    </a:rPr>
                    <a:t>Zielvereinbarungen</a:t>
                  </a:r>
                </a:p>
                <a:p>
                  <a:endParaRPr lang="de-DE" altLang="de-DE" sz="22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320530" name="Group 18">
                <a:extLst>
                  <a:ext uri="{FF2B5EF4-FFF2-40B4-BE49-F238E27FC236}">
                    <a16:creationId xmlns:a16="http://schemas.microsoft.com/office/drawing/2014/main" id="{85686AD3-AC7E-1347-BF76-073C44A5B5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2880"/>
                <a:ext cx="1008" cy="576"/>
                <a:chOff x="2784" y="1008"/>
                <a:chExt cx="1008" cy="576"/>
              </a:xfrm>
            </p:grpSpPr>
            <p:sp>
              <p:nvSpPr>
                <p:cNvPr id="320531" name="Oval 19">
                  <a:extLst>
                    <a:ext uri="{FF2B5EF4-FFF2-40B4-BE49-F238E27FC236}">
                      <a16:creationId xmlns:a16="http://schemas.microsoft.com/office/drawing/2014/main" id="{8D31BF9D-5C82-BC4B-B4F8-CB88822AD2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4" y="1008"/>
                  <a:ext cx="1008" cy="576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20532" name="Text Box 20">
                  <a:extLst>
                    <a:ext uri="{FF2B5EF4-FFF2-40B4-BE49-F238E27FC236}">
                      <a16:creationId xmlns:a16="http://schemas.microsoft.com/office/drawing/2014/main" id="{0DD6128F-2748-C844-BC41-029149C559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69" y="1161"/>
                  <a:ext cx="595" cy="26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>
                      <a:latin typeface="Arial" panose="020B0604020202020204" pitchFamily="34" charset="0"/>
                    </a:rPr>
                    <a:t>WIE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 ?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600BDFF1-1A16-8240-B63E-256B952A62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EFE0E-020F-B849-83FE-8FC71AA71712}" type="slidenum">
              <a:rPr lang="en-US" altLang="de-DE"/>
              <a:pPr/>
              <a:t>34</a:t>
            </a:fld>
            <a:endParaRPr lang="en-US" altLang="de-DE" b="0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0F330B88-A115-7D47-95D4-35A877006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Funktionszulagen</a:t>
            </a:r>
          </a:p>
        </p:txBody>
      </p:sp>
      <p:grpSp>
        <p:nvGrpSpPr>
          <p:cNvPr id="321557" name="Group 21">
            <a:extLst>
              <a:ext uri="{FF2B5EF4-FFF2-40B4-BE49-F238E27FC236}">
                <a16:creationId xmlns:a16="http://schemas.microsoft.com/office/drawing/2014/main" id="{73FFCCA6-D2C2-8E4D-AA20-791D95625BA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7812088" cy="4191000"/>
            <a:chOff x="240" y="1248"/>
            <a:chExt cx="4921" cy="2640"/>
          </a:xfrm>
        </p:grpSpPr>
        <p:grpSp>
          <p:nvGrpSpPr>
            <p:cNvPr id="321545" name="Group 9">
              <a:extLst>
                <a:ext uri="{FF2B5EF4-FFF2-40B4-BE49-F238E27FC236}">
                  <a16:creationId xmlns:a16="http://schemas.microsoft.com/office/drawing/2014/main" id="{5E067BE1-BEC9-DD45-B7EE-C852B4ABFB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8" y="2112"/>
              <a:ext cx="2133" cy="816"/>
              <a:chOff x="174" y="1296"/>
              <a:chExt cx="2133" cy="816"/>
            </a:xfrm>
          </p:grpSpPr>
          <p:sp>
            <p:nvSpPr>
              <p:cNvPr id="321546" name="Rectangle 10">
                <a:extLst>
                  <a:ext uri="{FF2B5EF4-FFF2-40B4-BE49-F238E27FC236}">
                    <a16:creationId xmlns:a16="http://schemas.microsoft.com/office/drawing/2014/main" id="{69004826-E229-8047-BFD1-2526765E0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296"/>
                <a:ext cx="2016" cy="816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  <a:contourClr>
                  <a:srgbClr val="00FF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 altLang="de-DE">
                  <a:latin typeface="Arial" panose="020B0604020202020204" pitchFamily="34" charset="0"/>
                </a:endParaRPr>
              </a:p>
            </p:txBody>
          </p:sp>
          <p:sp>
            <p:nvSpPr>
              <p:cNvPr id="321547" name="Text Box 11">
                <a:extLst>
                  <a:ext uri="{FF2B5EF4-FFF2-40B4-BE49-F238E27FC236}">
                    <a16:creationId xmlns:a16="http://schemas.microsoft.com/office/drawing/2014/main" id="{AFCBCAFD-A131-8848-B119-FA97D2ABB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" y="1420"/>
                <a:ext cx="2133" cy="5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10000"/>
                  </a:spcBef>
                </a:pPr>
                <a:r>
                  <a:rPr lang="de-DE" altLang="de-DE" sz="2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Welche Funktionen?</a:t>
                </a:r>
              </a:p>
              <a:p>
                <a:pPr>
                  <a:spcBef>
                    <a:spcPct val="10000"/>
                  </a:spcBef>
                </a:pPr>
                <a:r>
                  <a:rPr lang="de-DE" altLang="de-DE" sz="2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Abschließender Katalog?</a:t>
                </a:r>
              </a:p>
            </p:txBody>
          </p:sp>
        </p:grpSp>
        <p:grpSp>
          <p:nvGrpSpPr>
            <p:cNvPr id="321556" name="Group 20">
              <a:extLst>
                <a:ext uri="{FF2B5EF4-FFF2-40B4-BE49-F238E27FC236}">
                  <a16:creationId xmlns:a16="http://schemas.microsoft.com/office/drawing/2014/main" id="{4A87C595-A329-224D-85A2-742B200D05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248"/>
              <a:ext cx="2928" cy="2640"/>
              <a:chOff x="240" y="1248"/>
              <a:chExt cx="2928" cy="2640"/>
            </a:xfrm>
          </p:grpSpPr>
          <p:grpSp>
            <p:nvGrpSpPr>
              <p:cNvPr id="321539" name="Group 3">
                <a:extLst>
                  <a:ext uri="{FF2B5EF4-FFF2-40B4-BE49-F238E27FC236}">
                    <a16:creationId xmlns:a16="http://schemas.microsoft.com/office/drawing/2014/main" id="{347456A6-C9DB-F944-9236-97FDAE1D6E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248"/>
                <a:ext cx="2016" cy="816"/>
                <a:chOff x="240" y="1296"/>
                <a:chExt cx="2016" cy="816"/>
              </a:xfrm>
            </p:grpSpPr>
            <p:sp>
              <p:nvSpPr>
                <p:cNvPr id="321540" name="Rectangle 4">
                  <a:extLst>
                    <a:ext uri="{FF2B5EF4-FFF2-40B4-BE49-F238E27FC236}">
                      <a16:creationId xmlns:a16="http://schemas.microsoft.com/office/drawing/2014/main" id="{EB60D24B-62B2-3249-9AD2-1E4E8EF49D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296"/>
                  <a:ext cx="2016" cy="816"/>
                </a:xfrm>
                <a:prstGeom prst="rect">
                  <a:avLst/>
                </a:prstGeom>
                <a:solidFill>
                  <a:srgbClr val="00FFFF"/>
                </a:solidFill>
                <a:ln>
                  <a:noFill/>
                </a:ln>
                <a:effectLst/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00FFFF"/>
                  </a:extrusionClr>
                  <a:contourClr>
                    <a:srgbClr val="00FFFF"/>
                  </a:contourClr>
                </a:sp3d>
                <a:extLst>
                  <a:ext uri="{91240B29-F687-4F45-9708-019B960494DF}">
                    <a14:hiddenLine xmlns:a14="http://schemas.microsoft.com/office/drawing/2010/main" w="76200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de-DE" altLang="de-DE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1541" name="Text Box 5">
                  <a:extLst>
                    <a:ext uri="{FF2B5EF4-FFF2-40B4-BE49-F238E27FC236}">
                      <a16:creationId xmlns:a16="http://schemas.microsoft.com/office/drawing/2014/main" id="{6676FE80-9FDE-DA43-AF5B-09834A3D7A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1" y="1536"/>
                  <a:ext cx="1653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Hochschulleitungen</a:t>
                  </a:r>
                  <a:endParaRPr lang="de-DE" altLang="de-DE" sz="22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321542" name="Group 6">
                <a:extLst>
                  <a:ext uri="{FF2B5EF4-FFF2-40B4-BE49-F238E27FC236}">
                    <a16:creationId xmlns:a16="http://schemas.microsoft.com/office/drawing/2014/main" id="{E5A17BBD-0D2E-604F-8533-6CB8BF0A16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12" y="1344"/>
                <a:ext cx="1008" cy="576"/>
                <a:chOff x="2784" y="1008"/>
                <a:chExt cx="1008" cy="576"/>
              </a:xfrm>
            </p:grpSpPr>
            <p:sp>
              <p:nvSpPr>
                <p:cNvPr id="321543" name="Oval 7">
                  <a:extLst>
                    <a:ext uri="{FF2B5EF4-FFF2-40B4-BE49-F238E27FC236}">
                      <a16:creationId xmlns:a16="http://schemas.microsoft.com/office/drawing/2014/main" id="{ECF5E562-E2FE-6340-A2E8-AB49EE4F27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4" y="1008"/>
                  <a:ext cx="1008" cy="57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21544" name="Text Box 8">
                  <a:extLst>
                    <a:ext uri="{FF2B5EF4-FFF2-40B4-BE49-F238E27FC236}">
                      <a16:creationId xmlns:a16="http://schemas.microsoft.com/office/drawing/2014/main" id="{30495BDC-9AE4-C248-AB83-25E00F68B1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29" y="1161"/>
                  <a:ext cx="673" cy="26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>
                      <a:latin typeface="Arial" panose="020B0604020202020204" pitchFamily="34" charset="0"/>
                    </a:rPr>
                    <a:t>WER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 ?</a:t>
                  </a:r>
                </a:p>
              </p:txBody>
            </p:sp>
          </p:grpSp>
          <p:grpSp>
            <p:nvGrpSpPr>
              <p:cNvPr id="321548" name="Group 12">
                <a:extLst>
                  <a:ext uri="{FF2B5EF4-FFF2-40B4-BE49-F238E27FC236}">
                    <a16:creationId xmlns:a16="http://schemas.microsoft.com/office/drawing/2014/main" id="{AA18D364-E3FF-6643-A5A2-2614A70864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28" y="2256"/>
                <a:ext cx="1008" cy="576"/>
                <a:chOff x="2784" y="1008"/>
                <a:chExt cx="1008" cy="576"/>
              </a:xfrm>
            </p:grpSpPr>
            <p:sp>
              <p:nvSpPr>
                <p:cNvPr id="321549" name="Oval 13">
                  <a:extLst>
                    <a:ext uri="{FF2B5EF4-FFF2-40B4-BE49-F238E27FC236}">
                      <a16:creationId xmlns:a16="http://schemas.microsoft.com/office/drawing/2014/main" id="{B6B0459C-2C85-7C42-B651-2DED82A25E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4" y="1008"/>
                  <a:ext cx="1008" cy="57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21550" name="Text Box 14">
                  <a:extLst>
                    <a:ext uri="{FF2B5EF4-FFF2-40B4-BE49-F238E27FC236}">
                      <a16:creationId xmlns:a16="http://schemas.microsoft.com/office/drawing/2014/main" id="{80C0D8FF-A9C8-AE4A-8E66-03F293E2D6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30" y="1161"/>
                  <a:ext cx="673" cy="26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>
                      <a:latin typeface="Arial" panose="020B0604020202020204" pitchFamily="34" charset="0"/>
                    </a:rPr>
                    <a:t>WAS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 ?</a:t>
                  </a:r>
                </a:p>
              </p:txBody>
            </p:sp>
          </p:grpSp>
          <p:sp>
            <p:nvSpPr>
              <p:cNvPr id="321551" name="Rectangle 15">
                <a:extLst>
                  <a:ext uri="{FF2B5EF4-FFF2-40B4-BE49-F238E27FC236}">
                    <a16:creationId xmlns:a16="http://schemas.microsoft.com/office/drawing/2014/main" id="{F0B146D7-5840-2249-B5C3-CB5016A34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3072"/>
                <a:ext cx="2016" cy="816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  <a:contourClr>
                  <a:srgbClr val="00FF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 altLang="de-DE">
                  <a:latin typeface="Arial" panose="020B0604020202020204" pitchFamily="34" charset="0"/>
                </a:endParaRPr>
              </a:p>
            </p:txBody>
          </p:sp>
          <p:sp>
            <p:nvSpPr>
              <p:cNvPr id="321552" name="Text Box 16">
                <a:extLst>
                  <a:ext uri="{FF2B5EF4-FFF2-40B4-BE49-F238E27FC236}">
                    <a16:creationId xmlns:a16="http://schemas.microsoft.com/office/drawing/2014/main" id="{E426E759-9A10-B144-8DAA-ADD3CF8D4A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264"/>
                <a:ext cx="1761" cy="5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de-DE" altLang="de-DE" sz="2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Festpreise?</a:t>
                </a:r>
              </a:p>
              <a:p>
                <a:pPr>
                  <a:spcBef>
                    <a:spcPct val="20000"/>
                  </a:spcBef>
                </a:pPr>
                <a:r>
                  <a:rPr lang="de-DE" altLang="de-DE" sz="2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Erfolgsabhängigkeit?</a:t>
                </a:r>
              </a:p>
            </p:txBody>
          </p:sp>
          <p:grpSp>
            <p:nvGrpSpPr>
              <p:cNvPr id="321553" name="Group 17">
                <a:extLst>
                  <a:ext uri="{FF2B5EF4-FFF2-40B4-BE49-F238E27FC236}">
                    <a16:creationId xmlns:a16="http://schemas.microsoft.com/office/drawing/2014/main" id="{667CE78E-B4A6-B942-8093-A5ACC27494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60" y="3168"/>
                <a:ext cx="1008" cy="576"/>
                <a:chOff x="2784" y="1008"/>
                <a:chExt cx="1008" cy="576"/>
              </a:xfrm>
            </p:grpSpPr>
            <p:sp>
              <p:nvSpPr>
                <p:cNvPr id="321554" name="Oval 18">
                  <a:extLst>
                    <a:ext uri="{FF2B5EF4-FFF2-40B4-BE49-F238E27FC236}">
                      <a16:creationId xmlns:a16="http://schemas.microsoft.com/office/drawing/2014/main" id="{68F5762C-0DC1-0E4D-B31D-73F6B62B44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4" y="1008"/>
                  <a:ext cx="1008" cy="576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21555" name="Text Box 19">
                  <a:extLst>
                    <a:ext uri="{FF2B5EF4-FFF2-40B4-BE49-F238E27FC236}">
                      <a16:creationId xmlns:a16="http://schemas.microsoft.com/office/drawing/2014/main" id="{4084C1B2-7D92-444E-AA17-7FCD1799FB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69" y="1161"/>
                  <a:ext cx="595" cy="26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accent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de-DE" altLang="de-DE" sz="2200" b="1">
                      <a:latin typeface="Arial" panose="020B0604020202020204" pitchFamily="34" charset="0"/>
                    </a:rPr>
                    <a:t>WIE</a:t>
                  </a:r>
                  <a:r>
                    <a:rPr lang="de-DE" altLang="de-DE" sz="2200">
                      <a:latin typeface="Arial" panose="020B0604020202020204" pitchFamily="34" charset="0"/>
                    </a:rPr>
                    <a:t> ?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2">
            <a:extLst>
              <a:ext uri="{FF2B5EF4-FFF2-40B4-BE49-F238E27FC236}">
                <a16:creationId xmlns:a16="http://schemas.microsoft.com/office/drawing/2014/main" id="{77760E93-7C34-C34B-9D6A-40741328B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62DAB-2FC8-5A4C-A673-F5A1B5DB83B0}" type="slidenum">
              <a:rPr lang="en-US" altLang="de-DE"/>
              <a:pPr/>
              <a:t>35</a:t>
            </a:fld>
            <a:endParaRPr lang="en-US" altLang="de-DE" b="0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67320AA8-9A66-464F-9416-C09952DB5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Leistungszulagen i.e.S.</a:t>
            </a:r>
          </a:p>
        </p:txBody>
      </p:sp>
      <p:grpSp>
        <p:nvGrpSpPr>
          <p:cNvPr id="322591" name="Group 31">
            <a:extLst>
              <a:ext uri="{FF2B5EF4-FFF2-40B4-BE49-F238E27FC236}">
                <a16:creationId xmlns:a16="http://schemas.microsoft.com/office/drawing/2014/main" id="{C68F3E5A-56CD-FF46-B804-55202DE640F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8618538" cy="5060950"/>
            <a:chOff x="192" y="912"/>
            <a:chExt cx="5429" cy="3188"/>
          </a:xfrm>
        </p:grpSpPr>
        <p:sp>
          <p:nvSpPr>
            <p:cNvPr id="322566" name="Rectangle 6">
              <a:extLst>
                <a:ext uri="{FF2B5EF4-FFF2-40B4-BE49-F238E27FC236}">
                  <a16:creationId xmlns:a16="http://schemas.microsoft.com/office/drawing/2014/main" id="{072D939F-B573-4D42-AC8D-D6BB0C4DB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16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2567" name="Text Box 7">
              <a:extLst>
                <a:ext uri="{FF2B5EF4-FFF2-40B4-BE49-F238E27FC236}">
                  <a16:creationId xmlns:a16="http://schemas.microsoft.com/office/drawing/2014/main" id="{39E5D821-018C-5442-A018-5FE36A7B5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" y="3360"/>
              <a:ext cx="1611" cy="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Befristung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Ruhegehaltsfähigkeit</a:t>
              </a:r>
            </a:p>
            <a:p>
              <a:endParaRPr lang="de-DE" altLang="de-DE" sz="2200">
                <a:latin typeface="Arial" panose="020B0604020202020204" pitchFamily="34" charset="0"/>
              </a:endParaRPr>
            </a:p>
          </p:txBody>
        </p:sp>
        <p:sp>
          <p:nvSpPr>
            <p:cNvPr id="322563" name="Rectangle 3">
              <a:extLst>
                <a:ext uri="{FF2B5EF4-FFF2-40B4-BE49-F238E27FC236}">
                  <a16:creationId xmlns:a16="http://schemas.microsoft.com/office/drawing/2014/main" id="{5268837B-C25A-C74A-89A1-C3423AB2F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912"/>
              <a:ext cx="2524" cy="82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2564" name="Text Box 4">
              <a:extLst>
                <a:ext uri="{FF2B5EF4-FFF2-40B4-BE49-F238E27FC236}">
                  <a16:creationId xmlns:a16="http://schemas.microsoft.com/office/drawing/2014/main" id="{812E30A6-F9C7-3E46-BFA4-31674C25B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094"/>
              <a:ext cx="176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Entscheidungsebene</a:t>
              </a:r>
            </a:p>
          </p:txBody>
        </p:sp>
        <p:sp>
          <p:nvSpPr>
            <p:cNvPr id="322568" name="Rectangle 8">
              <a:extLst>
                <a:ext uri="{FF2B5EF4-FFF2-40B4-BE49-F238E27FC236}">
                  <a16:creationId xmlns:a16="http://schemas.microsoft.com/office/drawing/2014/main" id="{1D2BFAC0-2C1A-8E46-B61F-445184EC8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9" y="3168"/>
              <a:ext cx="2522" cy="93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2569" name="Text Box 9">
              <a:extLst>
                <a:ext uri="{FF2B5EF4-FFF2-40B4-BE49-F238E27FC236}">
                  <a16:creationId xmlns:a16="http://schemas.microsoft.com/office/drawing/2014/main" id="{F77928FC-CFD5-C548-AC9A-D28C36139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" y="3179"/>
              <a:ext cx="118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Gehaltsstufen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Bepreisung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Einmalzahlung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Dynamisierung</a:t>
              </a:r>
            </a:p>
          </p:txBody>
        </p:sp>
        <p:grpSp>
          <p:nvGrpSpPr>
            <p:cNvPr id="322570" name="Group 10">
              <a:extLst>
                <a:ext uri="{FF2B5EF4-FFF2-40B4-BE49-F238E27FC236}">
                  <a16:creationId xmlns:a16="http://schemas.microsoft.com/office/drawing/2014/main" id="{C41E9755-B625-CE42-A164-3C51FB5DF0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0" y="1440"/>
              <a:ext cx="2412" cy="932"/>
              <a:chOff x="240" y="1296"/>
              <a:chExt cx="2016" cy="816"/>
            </a:xfrm>
          </p:grpSpPr>
          <p:sp>
            <p:nvSpPr>
              <p:cNvPr id="322571" name="Rectangle 11">
                <a:extLst>
                  <a:ext uri="{FF2B5EF4-FFF2-40B4-BE49-F238E27FC236}">
                    <a16:creationId xmlns:a16="http://schemas.microsoft.com/office/drawing/2014/main" id="{F49BCB6B-7AB7-A54A-A406-9523BBBD5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296"/>
                <a:ext cx="2016" cy="816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  <a:contourClr>
                  <a:srgbClr val="00FF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 altLang="de-DE">
                  <a:latin typeface="Arial" panose="020B0604020202020204" pitchFamily="34" charset="0"/>
                </a:endParaRPr>
              </a:p>
            </p:txBody>
          </p:sp>
          <p:sp>
            <p:nvSpPr>
              <p:cNvPr id="322572" name="Text Box 12">
                <a:extLst>
                  <a:ext uri="{FF2B5EF4-FFF2-40B4-BE49-F238E27FC236}">
                    <a16:creationId xmlns:a16="http://schemas.microsoft.com/office/drawing/2014/main" id="{F4551AFC-FECE-D247-A381-D8A9D0415B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" y="1553"/>
                <a:ext cx="1562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Leistungsdimensionen</a:t>
                </a:r>
                <a:endParaRPr lang="de-DE" altLang="de-DE" sz="22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22573" name="Group 13">
              <a:extLst>
                <a:ext uri="{FF2B5EF4-FFF2-40B4-BE49-F238E27FC236}">
                  <a16:creationId xmlns:a16="http://schemas.microsoft.com/office/drawing/2014/main" id="{F3B0C7C5-96A8-2E45-AA45-F993B2BB4F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912"/>
              <a:ext cx="1152" cy="658"/>
              <a:chOff x="2784" y="1008"/>
              <a:chExt cx="1008" cy="576"/>
            </a:xfrm>
          </p:grpSpPr>
          <p:sp>
            <p:nvSpPr>
              <p:cNvPr id="322574" name="Oval 14">
                <a:extLst>
                  <a:ext uri="{FF2B5EF4-FFF2-40B4-BE49-F238E27FC236}">
                    <a16:creationId xmlns:a16="http://schemas.microsoft.com/office/drawing/2014/main" id="{6B0F17C7-1B80-8F49-8F66-D79BB875D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1008" cy="576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2575" name="Text Box 15">
                <a:extLst>
                  <a:ext uri="{FF2B5EF4-FFF2-40B4-BE49-F238E27FC236}">
                    <a16:creationId xmlns:a16="http://schemas.microsoft.com/office/drawing/2014/main" id="{F7A8551F-A103-5445-9B7A-811A1BD1A5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1" y="1178"/>
                <a:ext cx="589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200" b="1">
                    <a:latin typeface="Arial" panose="020B0604020202020204" pitchFamily="34" charset="0"/>
                  </a:rPr>
                  <a:t>WER</a:t>
                </a:r>
                <a:r>
                  <a:rPr lang="de-DE" altLang="de-DE" sz="2200">
                    <a:latin typeface="Arial" panose="020B0604020202020204" pitchFamily="34" charset="0"/>
                  </a:rPr>
                  <a:t> ?</a:t>
                </a:r>
              </a:p>
            </p:txBody>
          </p:sp>
        </p:grpSp>
        <p:grpSp>
          <p:nvGrpSpPr>
            <p:cNvPr id="322576" name="Group 16">
              <a:extLst>
                <a:ext uri="{FF2B5EF4-FFF2-40B4-BE49-F238E27FC236}">
                  <a16:creationId xmlns:a16="http://schemas.microsoft.com/office/drawing/2014/main" id="{DB7BBD9E-02A2-D341-8366-E5F0685685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392"/>
              <a:ext cx="1152" cy="658"/>
              <a:chOff x="2784" y="1008"/>
              <a:chExt cx="1008" cy="576"/>
            </a:xfrm>
          </p:grpSpPr>
          <p:sp>
            <p:nvSpPr>
              <p:cNvPr id="322577" name="Oval 17">
                <a:extLst>
                  <a:ext uri="{FF2B5EF4-FFF2-40B4-BE49-F238E27FC236}">
                    <a16:creationId xmlns:a16="http://schemas.microsoft.com/office/drawing/2014/main" id="{FA61337E-91AB-2F42-BE61-05EC9E1DD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1008" cy="576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2578" name="Text Box 18">
                <a:extLst>
                  <a:ext uri="{FF2B5EF4-FFF2-40B4-BE49-F238E27FC236}">
                    <a16:creationId xmlns:a16="http://schemas.microsoft.com/office/drawing/2014/main" id="{072CBF21-BA47-7243-82ED-C64919814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2" y="1178"/>
                <a:ext cx="589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200" b="1">
                    <a:latin typeface="Arial" panose="020B0604020202020204" pitchFamily="34" charset="0"/>
                  </a:rPr>
                  <a:t>WAS</a:t>
                </a:r>
                <a:r>
                  <a:rPr lang="de-DE" altLang="de-DE" sz="2200">
                    <a:latin typeface="Arial" panose="020B0604020202020204" pitchFamily="34" charset="0"/>
                  </a:rPr>
                  <a:t> ?</a:t>
                </a:r>
              </a:p>
            </p:txBody>
          </p:sp>
        </p:grpSp>
        <p:grpSp>
          <p:nvGrpSpPr>
            <p:cNvPr id="322579" name="Group 19">
              <a:extLst>
                <a:ext uri="{FF2B5EF4-FFF2-40B4-BE49-F238E27FC236}">
                  <a16:creationId xmlns:a16="http://schemas.microsoft.com/office/drawing/2014/main" id="{4E4F98B0-E6E5-804C-83B8-8228BF747F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352"/>
              <a:ext cx="2522" cy="932"/>
              <a:chOff x="1680" y="2448"/>
              <a:chExt cx="2208" cy="816"/>
            </a:xfrm>
          </p:grpSpPr>
          <p:sp>
            <p:nvSpPr>
              <p:cNvPr id="322580" name="Rectangle 20">
                <a:extLst>
                  <a:ext uri="{FF2B5EF4-FFF2-40B4-BE49-F238E27FC236}">
                    <a16:creationId xmlns:a16="http://schemas.microsoft.com/office/drawing/2014/main" id="{3E78499A-6770-D541-B66A-582F6E217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2448"/>
                <a:ext cx="2208" cy="81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22581" name="Text Box 21">
                <a:extLst>
                  <a:ext uri="{FF2B5EF4-FFF2-40B4-BE49-F238E27FC236}">
                    <a16:creationId xmlns:a16="http://schemas.microsoft.com/office/drawing/2014/main" id="{8E68769D-C643-E744-8C12-EE3F1B49C5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6" y="2501"/>
                <a:ext cx="1759" cy="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Verfahrensregeln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Kriterienkataloge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Externe GA - Evaluationen</a:t>
                </a:r>
              </a:p>
              <a:p>
                <a:endParaRPr lang="de-DE" altLang="de-DE" sz="22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22582" name="Group 22">
              <a:extLst>
                <a:ext uri="{FF2B5EF4-FFF2-40B4-BE49-F238E27FC236}">
                  <a16:creationId xmlns:a16="http://schemas.microsoft.com/office/drawing/2014/main" id="{2E5CCA7E-EC5F-674E-BEDC-218CF6347C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3264"/>
              <a:ext cx="1152" cy="658"/>
              <a:chOff x="2784" y="1008"/>
              <a:chExt cx="1008" cy="576"/>
            </a:xfrm>
          </p:grpSpPr>
          <p:sp>
            <p:nvSpPr>
              <p:cNvPr id="322583" name="Oval 23">
                <a:extLst>
                  <a:ext uri="{FF2B5EF4-FFF2-40B4-BE49-F238E27FC236}">
                    <a16:creationId xmlns:a16="http://schemas.microsoft.com/office/drawing/2014/main" id="{15E54371-32E2-F142-B53F-31B8046A9B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1008" cy="576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2584" name="Text Box 24">
                <a:extLst>
                  <a:ext uri="{FF2B5EF4-FFF2-40B4-BE49-F238E27FC236}">
                    <a16:creationId xmlns:a16="http://schemas.microsoft.com/office/drawing/2014/main" id="{C81EF2F7-1183-1844-A294-79A1BB0FAF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5" y="1178"/>
                <a:ext cx="521" cy="23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200" b="1">
                    <a:latin typeface="Arial" panose="020B0604020202020204" pitchFamily="34" charset="0"/>
                  </a:rPr>
                  <a:t>WIE</a:t>
                </a:r>
                <a:r>
                  <a:rPr lang="de-DE" altLang="de-DE" sz="2200">
                    <a:latin typeface="Arial" panose="020B0604020202020204" pitchFamily="34" charset="0"/>
                  </a:rPr>
                  <a:t> ?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8331683F-F6CD-1347-B971-1432AC2A0A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73E2B-F1AC-D84B-BF52-9010BBEA56ED}" type="slidenum">
              <a:rPr lang="en-US" altLang="de-DE"/>
              <a:pPr/>
              <a:t>36</a:t>
            </a:fld>
            <a:endParaRPr lang="en-US" altLang="de-DE" b="0"/>
          </a:p>
        </p:txBody>
      </p:sp>
      <p:sp>
        <p:nvSpPr>
          <p:cNvPr id="323586" name="Rectangle 2">
            <a:extLst>
              <a:ext uri="{FF2B5EF4-FFF2-40B4-BE49-F238E27FC236}">
                <a16:creationId xmlns:a16="http://schemas.microsoft.com/office/drawing/2014/main" id="{3E66C456-1407-4246-A666-7B14A3498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Diskussion</a:t>
            </a:r>
          </a:p>
        </p:txBody>
      </p:sp>
      <p:grpSp>
        <p:nvGrpSpPr>
          <p:cNvPr id="323605" name="Group 21">
            <a:extLst>
              <a:ext uri="{FF2B5EF4-FFF2-40B4-BE49-F238E27FC236}">
                <a16:creationId xmlns:a16="http://schemas.microsoft.com/office/drawing/2014/main" id="{40317D98-BFCF-A841-9BAF-FA29D7D9FCD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76400"/>
            <a:ext cx="8229600" cy="4419600"/>
            <a:chOff x="192" y="1056"/>
            <a:chExt cx="5184" cy="2784"/>
          </a:xfrm>
        </p:grpSpPr>
        <p:grpSp>
          <p:nvGrpSpPr>
            <p:cNvPr id="323587" name="Group 3">
              <a:extLst>
                <a:ext uri="{FF2B5EF4-FFF2-40B4-BE49-F238E27FC236}">
                  <a16:creationId xmlns:a16="http://schemas.microsoft.com/office/drawing/2014/main" id="{7751210B-A67F-054C-983D-B88275A56D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056"/>
              <a:ext cx="1296" cy="672"/>
              <a:chOff x="192" y="1008"/>
              <a:chExt cx="1296" cy="672"/>
            </a:xfrm>
          </p:grpSpPr>
          <p:sp>
            <p:nvSpPr>
              <p:cNvPr id="323588" name="Oval 4">
                <a:extLst>
                  <a:ext uri="{FF2B5EF4-FFF2-40B4-BE49-F238E27FC236}">
                    <a16:creationId xmlns:a16="http://schemas.microsoft.com/office/drawing/2014/main" id="{1952D801-391B-0A41-9AC0-710AE81DA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3589" name="Text Box 5">
                <a:extLst>
                  <a:ext uri="{FF2B5EF4-FFF2-40B4-BE49-F238E27FC236}">
                    <a16:creationId xmlns:a16="http://schemas.microsoft.com/office/drawing/2014/main" id="{699F4BD8-6743-9B40-B1BB-5F87793B6D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" y="1190"/>
                <a:ext cx="12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Zuständigkeiten</a:t>
                </a:r>
              </a:p>
            </p:txBody>
          </p:sp>
        </p:grpSp>
        <p:grpSp>
          <p:nvGrpSpPr>
            <p:cNvPr id="323590" name="Group 6">
              <a:extLst>
                <a:ext uri="{FF2B5EF4-FFF2-40B4-BE49-F238E27FC236}">
                  <a16:creationId xmlns:a16="http://schemas.microsoft.com/office/drawing/2014/main" id="{BE2B09FA-27A6-7F4D-9C65-1F5EAC39D6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112"/>
              <a:ext cx="1296" cy="672"/>
              <a:chOff x="192" y="1008"/>
              <a:chExt cx="1296" cy="672"/>
            </a:xfrm>
          </p:grpSpPr>
          <p:sp>
            <p:nvSpPr>
              <p:cNvPr id="323591" name="Oval 7">
                <a:extLst>
                  <a:ext uri="{FF2B5EF4-FFF2-40B4-BE49-F238E27FC236}">
                    <a16:creationId xmlns:a16="http://schemas.microsoft.com/office/drawing/2014/main" id="{002D976C-DAA5-A348-85B5-A6C646457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3592" name="Text Box 8">
                <a:extLst>
                  <a:ext uri="{FF2B5EF4-FFF2-40B4-BE49-F238E27FC236}">
                    <a16:creationId xmlns:a16="http://schemas.microsoft.com/office/drawing/2014/main" id="{54E8B95F-0DEB-CF4B-A2D8-C354223E11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" y="1190"/>
                <a:ext cx="81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Verfahren</a:t>
                </a:r>
              </a:p>
            </p:txBody>
          </p:sp>
        </p:grpSp>
        <p:grpSp>
          <p:nvGrpSpPr>
            <p:cNvPr id="323593" name="Group 9">
              <a:extLst>
                <a:ext uri="{FF2B5EF4-FFF2-40B4-BE49-F238E27FC236}">
                  <a16:creationId xmlns:a16="http://schemas.microsoft.com/office/drawing/2014/main" id="{EB234293-44BB-A743-90BA-D43A2983BE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" y="3072"/>
              <a:ext cx="1296" cy="672"/>
              <a:chOff x="192" y="1008"/>
              <a:chExt cx="1296" cy="672"/>
            </a:xfrm>
          </p:grpSpPr>
          <p:sp>
            <p:nvSpPr>
              <p:cNvPr id="323594" name="Oval 10">
                <a:extLst>
                  <a:ext uri="{FF2B5EF4-FFF2-40B4-BE49-F238E27FC236}">
                    <a16:creationId xmlns:a16="http://schemas.microsoft.com/office/drawing/2014/main" id="{4C676090-1404-7345-A832-3EA32B48C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008"/>
                <a:ext cx="1296" cy="67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3595" name="Text Box 11">
                <a:extLst>
                  <a:ext uri="{FF2B5EF4-FFF2-40B4-BE49-F238E27FC236}">
                    <a16:creationId xmlns:a16="http://schemas.microsoft.com/office/drawing/2014/main" id="{FE3C2987-2403-394A-9E9B-9125FACDF1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" y="1190"/>
                <a:ext cx="125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>
                    <a:latin typeface="Arial" panose="020B0604020202020204" pitchFamily="34" charset="0"/>
                  </a:rPr>
                  <a:t>Mittelzuweisung</a:t>
                </a:r>
              </a:p>
            </p:txBody>
          </p:sp>
        </p:grpSp>
        <p:grpSp>
          <p:nvGrpSpPr>
            <p:cNvPr id="323596" name="Group 12">
              <a:extLst>
                <a:ext uri="{FF2B5EF4-FFF2-40B4-BE49-F238E27FC236}">
                  <a16:creationId xmlns:a16="http://schemas.microsoft.com/office/drawing/2014/main" id="{2920F3B8-BC7A-184F-9DF8-9A82ED52A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1152"/>
              <a:ext cx="3360" cy="442"/>
              <a:chOff x="1968" y="1008"/>
              <a:chExt cx="3360" cy="442"/>
            </a:xfrm>
          </p:grpSpPr>
          <p:sp>
            <p:nvSpPr>
              <p:cNvPr id="323597" name="Rectangle 13">
                <a:extLst>
                  <a:ext uri="{FF2B5EF4-FFF2-40B4-BE49-F238E27FC236}">
                    <a16:creationId xmlns:a16="http://schemas.microsoft.com/office/drawing/2014/main" id="{95AAE13B-CD0D-5A44-9FFC-ADADF955E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056"/>
                <a:ext cx="3360" cy="38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23598" name="Text Box 14">
                <a:extLst>
                  <a:ext uri="{FF2B5EF4-FFF2-40B4-BE49-F238E27FC236}">
                    <a16:creationId xmlns:a16="http://schemas.microsoft.com/office/drawing/2014/main" id="{E1108120-37AD-E44B-8744-9D6DC9EBA2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3" y="1008"/>
                <a:ext cx="305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Stimmt die Richtung?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Weitere Delegation möglich und sinnvoll?</a:t>
                </a:r>
              </a:p>
            </p:txBody>
          </p:sp>
        </p:grpSp>
        <p:grpSp>
          <p:nvGrpSpPr>
            <p:cNvPr id="323599" name="Group 15">
              <a:extLst>
                <a:ext uri="{FF2B5EF4-FFF2-40B4-BE49-F238E27FC236}">
                  <a16:creationId xmlns:a16="http://schemas.microsoft.com/office/drawing/2014/main" id="{5AF013E6-ADB3-D04B-AA09-1E3F77E3F4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2198"/>
              <a:ext cx="3360" cy="442"/>
              <a:chOff x="2016" y="2064"/>
              <a:chExt cx="3360" cy="442"/>
            </a:xfrm>
          </p:grpSpPr>
          <p:sp>
            <p:nvSpPr>
              <p:cNvPr id="323600" name="Rectangle 16">
                <a:extLst>
                  <a:ext uri="{FF2B5EF4-FFF2-40B4-BE49-F238E27FC236}">
                    <a16:creationId xmlns:a16="http://schemas.microsoft.com/office/drawing/2014/main" id="{52FD8C05-A1B0-1948-AA1E-73BC139A5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112"/>
                <a:ext cx="3360" cy="38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23601" name="Text Box 17">
                <a:extLst>
                  <a:ext uri="{FF2B5EF4-FFF2-40B4-BE49-F238E27FC236}">
                    <a16:creationId xmlns:a16="http://schemas.microsoft.com/office/drawing/2014/main" id="{56FDE56B-F33C-D94E-9AF4-E5C7CC74EB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1" y="2064"/>
                <a:ext cx="3121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Art und Spezifikation von Landesvorgaben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„Coaching“ von Hochschulen? </a:t>
                </a:r>
              </a:p>
            </p:txBody>
          </p:sp>
        </p:grpSp>
        <p:grpSp>
          <p:nvGrpSpPr>
            <p:cNvPr id="323602" name="Group 18">
              <a:extLst>
                <a:ext uri="{FF2B5EF4-FFF2-40B4-BE49-F238E27FC236}">
                  <a16:creationId xmlns:a16="http://schemas.microsoft.com/office/drawing/2014/main" id="{17268B18-7E18-B444-B490-C824010BC5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3120"/>
              <a:ext cx="3360" cy="720"/>
              <a:chOff x="1968" y="3120"/>
              <a:chExt cx="3360" cy="720"/>
            </a:xfrm>
          </p:grpSpPr>
          <p:sp>
            <p:nvSpPr>
              <p:cNvPr id="323603" name="Rectangle 19">
                <a:extLst>
                  <a:ext uri="{FF2B5EF4-FFF2-40B4-BE49-F238E27FC236}">
                    <a16:creationId xmlns:a16="http://schemas.microsoft.com/office/drawing/2014/main" id="{FAFFDA23-8A80-5448-A186-76125698D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120"/>
                <a:ext cx="3360" cy="72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  <a:contourClr>
                  <a:srgbClr val="0000FF"/>
                </a:contourClr>
              </a:sp3d>
              <a:extLst>
                <a:ext uri="{91240B29-F687-4F45-9708-019B960494DF}">
                  <a14:hiddenLine xmlns:a14="http://schemas.microsoft.com/office/drawing/2010/main" w="76200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de-DE"/>
              </a:p>
            </p:txBody>
          </p:sp>
          <p:sp>
            <p:nvSpPr>
              <p:cNvPr id="323604" name="Text Box 20">
                <a:extLst>
                  <a:ext uri="{FF2B5EF4-FFF2-40B4-BE49-F238E27FC236}">
                    <a16:creationId xmlns:a16="http://schemas.microsoft.com/office/drawing/2014/main" id="{20E35C80-45C6-4D45-B867-632AA1B38A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1" y="3120"/>
                <a:ext cx="2839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Verhältnis Globalzuschuss/Stellenplan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Berufungsfonds</a:t>
                </a:r>
              </a:p>
              <a:p>
                <a:r>
                  <a:rPr lang="de-DE" altLang="de-DE" sz="2000">
                    <a:latin typeface="Arial" panose="020B0604020202020204" pitchFamily="34" charset="0"/>
                  </a:rPr>
                  <a:t>Berichtswesen der Hochschulen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6E9755EC-CBA0-EE4D-981D-49E3E02E81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F36B2-D2D7-F142-821F-28E76D1B366D}" type="slidenum">
              <a:rPr lang="en-US" altLang="de-DE"/>
              <a:pPr/>
              <a:t>37</a:t>
            </a:fld>
            <a:endParaRPr lang="en-US" altLang="de-DE" b="0"/>
          </a:p>
        </p:txBody>
      </p:sp>
      <p:sp>
        <p:nvSpPr>
          <p:cNvPr id="325634" name="Rectangle 2">
            <a:extLst>
              <a:ext uri="{FF2B5EF4-FFF2-40B4-BE49-F238E27FC236}">
                <a16:creationId xmlns:a16="http://schemas.microsoft.com/office/drawing/2014/main" id="{A8557E92-9463-4947-A286-E9637BAA5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25635" name="Text Box 3">
            <a:extLst>
              <a:ext uri="{FF2B5EF4-FFF2-40B4-BE49-F238E27FC236}">
                <a16:creationId xmlns:a16="http://schemas.microsoft.com/office/drawing/2014/main" id="{37A83E91-507B-194C-A817-B83EB8D98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1238250"/>
            <a:ext cx="79597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Gestaltungsfragen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bei der Umsetzung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des 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Professorenbesoldungs-</a:t>
            </a:r>
          </a:p>
          <a:p>
            <a:r>
              <a:rPr lang="de-DE" altLang="de-DE" sz="5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reformgesetzes</a:t>
            </a:r>
          </a:p>
          <a:p>
            <a:pPr>
              <a:lnSpc>
                <a:spcPct val="190000"/>
              </a:lnSpc>
            </a:pPr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Müller-Böling, Johanna Witte, Dr. Ulrich Schreiterer</a:t>
            </a:r>
            <a:endParaRPr lang="de-DE" altLang="de-DE" sz="5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5F9652FC-0754-5F40-AD32-F35A769058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2E62E-B0C1-A448-9EB0-7A924685D6B4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972907C4-8888-0D40-9370-20EB21FE7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Professorenbesoldung</a:t>
            </a:r>
          </a:p>
        </p:txBody>
      </p:sp>
      <p:grpSp>
        <p:nvGrpSpPr>
          <p:cNvPr id="277513" name="Group 9">
            <a:extLst>
              <a:ext uri="{FF2B5EF4-FFF2-40B4-BE49-F238E27FC236}">
                <a16:creationId xmlns:a16="http://schemas.microsoft.com/office/drawing/2014/main" id="{A8E095A3-2A16-3F45-8FC8-EE934D5F0E3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13038"/>
            <a:ext cx="8610600" cy="3184525"/>
            <a:chOff x="96" y="1709"/>
            <a:chExt cx="5424" cy="2006"/>
          </a:xfrm>
        </p:grpSpPr>
        <p:sp>
          <p:nvSpPr>
            <p:cNvPr id="277507" name="Rectangle 3">
              <a:extLst>
                <a:ext uri="{FF2B5EF4-FFF2-40B4-BE49-F238E27FC236}">
                  <a16:creationId xmlns:a16="http://schemas.microsoft.com/office/drawing/2014/main" id="{4BFABE95-8FFB-F04B-A555-5AAEA714F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709"/>
              <a:ext cx="542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Modernisierung  der Besoldung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277508" name="Rectangle 4">
              <a:extLst>
                <a:ext uri="{FF2B5EF4-FFF2-40B4-BE49-F238E27FC236}">
                  <a16:creationId xmlns:a16="http://schemas.microsoft.com/office/drawing/2014/main" id="{2FE40856-CD13-0749-94FF-21468BC80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429"/>
              <a:ext cx="542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Leistungs- und funktionsdifferenzierte Gehälter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277509" name="Rectangle 5">
              <a:extLst>
                <a:ext uri="{FF2B5EF4-FFF2-40B4-BE49-F238E27FC236}">
                  <a16:creationId xmlns:a16="http://schemas.microsoft.com/office/drawing/2014/main" id="{831591CA-7996-2145-BE1C-BA575A19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216"/>
              <a:ext cx="542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Wettbewerbsfähige und flexible Vergütungsstrukturen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grpSp>
        <p:nvGrpSpPr>
          <p:cNvPr id="277512" name="Group 8">
            <a:extLst>
              <a:ext uri="{FF2B5EF4-FFF2-40B4-BE49-F238E27FC236}">
                <a16:creationId xmlns:a16="http://schemas.microsoft.com/office/drawing/2014/main" id="{4EAA1C78-2845-FC4F-8FAB-A0DCC10C0D66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371600"/>
            <a:ext cx="5638800" cy="914400"/>
            <a:chOff x="1056" y="864"/>
            <a:chExt cx="3552" cy="576"/>
          </a:xfrm>
        </p:grpSpPr>
        <p:sp>
          <p:nvSpPr>
            <p:cNvPr id="277510" name="Rectangle 6">
              <a:extLst>
                <a:ext uri="{FF2B5EF4-FFF2-40B4-BE49-F238E27FC236}">
                  <a16:creationId xmlns:a16="http://schemas.microsoft.com/office/drawing/2014/main" id="{3CB8171F-928D-1F4C-9F60-730420B2A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864"/>
              <a:ext cx="3552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7511" name="Text Box 7">
              <a:extLst>
                <a:ext uri="{FF2B5EF4-FFF2-40B4-BE49-F238E27FC236}">
                  <a16:creationId xmlns:a16="http://schemas.microsoft.com/office/drawing/2014/main" id="{3931D231-8E1A-7941-A7AA-F3C2A4418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4" y="960"/>
              <a:ext cx="3354" cy="3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3200" b="1">
                  <a:latin typeface="Arial" panose="020B0604020202020204" pitchFamily="34" charset="0"/>
                </a:rPr>
                <a:t>Ziele der Bundesregierung</a:t>
              </a:r>
              <a:endParaRPr lang="de-DE" alt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2">
            <a:extLst>
              <a:ext uri="{FF2B5EF4-FFF2-40B4-BE49-F238E27FC236}">
                <a16:creationId xmlns:a16="http://schemas.microsoft.com/office/drawing/2014/main" id="{A05323F5-FBC3-F242-B96D-65EC722F82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8D221-252D-854C-8AC3-AB8D0C64574F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6FB7ABD9-7431-8F43-A13B-F0C67ADAB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grpSp>
        <p:nvGrpSpPr>
          <p:cNvPr id="272407" name="Group 23">
            <a:extLst>
              <a:ext uri="{FF2B5EF4-FFF2-40B4-BE49-F238E27FC236}">
                <a16:creationId xmlns:a16="http://schemas.microsoft.com/office/drawing/2014/main" id="{01A065A7-3CC5-DE41-A693-B1C179EFF51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47800"/>
            <a:ext cx="4267200" cy="1981200"/>
            <a:chOff x="96" y="912"/>
            <a:chExt cx="2688" cy="1248"/>
          </a:xfrm>
        </p:grpSpPr>
        <p:sp>
          <p:nvSpPr>
            <p:cNvPr id="272387" name="Oval 3">
              <a:extLst>
                <a:ext uri="{FF2B5EF4-FFF2-40B4-BE49-F238E27FC236}">
                  <a16:creationId xmlns:a16="http://schemas.microsoft.com/office/drawing/2014/main" id="{ABBA9F2D-50B5-E049-A4A3-DFBBE8DFC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912"/>
              <a:ext cx="1728" cy="124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88" name="Text Box 4">
              <a:extLst>
                <a:ext uri="{FF2B5EF4-FFF2-40B4-BE49-F238E27FC236}">
                  <a16:creationId xmlns:a16="http://schemas.microsoft.com/office/drawing/2014/main" id="{2ED072FE-4FEF-154D-89F4-67B41F3A81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" y="1277"/>
              <a:ext cx="155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Ämter W 2 (3.724 €)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und W 3 (4.522 €)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272389" name="AutoShape 5">
              <a:extLst>
                <a:ext uri="{FF2B5EF4-FFF2-40B4-BE49-F238E27FC236}">
                  <a16:creationId xmlns:a16="http://schemas.microsoft.com/office/drawing/2014/main" id="{C8338972-B648-8341-903D-BEB63BF5B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296"/>
              <a:ext cx="768" cy="288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2403" name="Group 19">
            <a:extLst>
              <a:ext uri="{FF2B5EF4-FFF2-40B4-BE49-F238E27FC236}">
                <a16:creationId xmlns:a16="http://schemas.microsoft.com/office/drawing/2014/main" id="{D4E766E7-B6D4-2A47-B56D-7D80101A9E4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371600"/>
            <a:ext cx="3200400" cy="1143000"/>
            <a:chOff x="3120" y="864"/>
            <a:chExt cx="2016" cy="720"/>
          </a:xfrm>
        </p:grpSpPr>
        <p:sp>
          <p:nvSpPr>
            <p:cNvPr id="272390" name="Oval 6">
              <a:extLst>
                <a:ext uri="{FF2B5EF4-FFF2-40B4-BE49-F238E27FC236}">
                  <a16:creationId xmlns:a16="http://schemas.microsoft.com/office/drawing/2014/main" id="{4E94100E-DBFB-7A4A-878E-F01573B44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864"/>
              <a:ext cx="2016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1" name="Text Box 7">
              <a:extLst>
                <a:ext uri="{FF2B5EF4-FFF2-40B4-BE49-F238E27FC236}">
                  <a16:creationId xmlns:a16="http://schemas.microsoft.com/office/drawing/2014/main" id="{70019A39-3124-F340-B8AA-2CBFA59A5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959"/>
              <a:ext cx="120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latin typeface="Arial" panose="020B0604020202020204" pitchFamily="34" charset="0"/>
                </a:rPr>
                <a:t>Leistungsbezüge</a:t>
              </a:r>
            </a:p>
            <a:p>
              <a:r>
                <a:rPr lang="de-DE" altLang="de-DE" sz="1800">
                  <a:latin typeface="Arial" panose="020B0604020202020204" pitchFamily="34" charset="0"/>
                </a:rPr>
                <a:t>statt</a:t>
              </a:r>
            </a:p>
            <a:p>
              <a:r>
                <a:rPr lang="de-DE" altLang="de-DE" sz="1800">
                  <a:latin typeface="Arial" panose="020B0604020202020204" pitchFamily="34" charset="0"/>
                </a:rPr>
                <a:t>Alterszulagen</a:t>
              </a:r>
            </a:p>
          </p:txBody>
        </p:sp>
      </p:grpSp>
      <p:grpSp>
        <p:nvGrpSpPr>
          <p:cNvPr id="272402" name="Group 18">
            <a:extLst>
              <a:ext uri="{FF2B5EF4-FFF2-40B4-BE49-F238E27FC236}">
                <a16:creationId xmlns:a16="http://schemas.microsoft.com/office/drawing/2014/main" id="{5AD13BAF-A3F3-C846-8F71-E1ADBEA513F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590800"/>
            <a:ext cx="3124200" cy="1219200"/>
            <a:chOff x="3168" y="1632"/>
            <a:chExt cx="1968" cy="768"/>
          </a:xfrm>
        </p:grpSpPr>
        <p:sp>
          <p:nvSpPr>
            <p:cNvPr id="272392" name="Oval 8">
              <a:extLst>
                <a:ext uri="{FF2B5EF4-FFF2-40B4-BE49-F238E27FC236}">
                  <a16:creationId xmlns:a16="http://schemas.microsoft.com/office/drawing/2014/main" id="{6816925A-4D0E-7F41-B2F2-8625FA291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2"/>
              <a:ext cx="1968" cy="76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3" name="Text Box 9">
              <a:extLst>
                <a:ext uri="{FF2B5EF4-FFF2-40B4-BE49-F238E27FC236}">
                  <a16:creationId xmlns:a16="http://schemas.microsoft.com/office/drawing/2014/main" id="{66184752-D0BA-A547-9F09-8DB1BFAAA2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776"/>
              <a:ext cx="18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latin typeface="Arial" panose="020B0604020202020204" pitchFamily="34" charset="0"/>
                </a:rPr>
                <a:t>Berufungs-/Bleibever-</a:t>
              </a:r>
            </a:p>
            <a:p>
              <a:r>
                <a:rPr lang="de-DE" altLang="de-DE" sz="1800">
                  <a:latin typeface="Arial" panose="020B0604020202020204" pitchFamily="34" charset="0"/>
                </a:rPr>
                <a:t>handlungen für W2 </a:t>
              </a:r>
              <a:r>
                <a:rPr lang="de-DE" altLang="de-DE" sz="1800" i="1">
                  <a:latin typeface="Arial" panose="020B0604020202020204" pitchFamily="34" charset="0"/>
                </a:rPr>
                <a:t>und</a:t>
              </a:r>
              <a:r>
                <a:rPr lang="de-DE" altLang="de-DE" sz="1800">
                  <a:latin typeface="Arial" panose="020B0604020202020204" pitchFamily="34" charset="0"/>
                </a:rPr>
                <a:t> W3</a:t>
              </a:r>
            </a:p>
          </p:txBody>
        </p:sp>
      </p:grpSp>
      <p:grpSp>
        <p:nvGrpSpPr>
          <p:cNvPr id="272405" name="Group 21">
            <a:extLst>
              <a:ext uri="{FF2B5EF4-FFF2-40B4-BE49-F238E27FC236}">
                <a16:creationId xmlns:a16="http://schemas.microsoft.com/office/drawing/2014/main" id="{CA5EC1DD-D500-534B-B83E-239821B29117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962400"/>
            <a:ext cx="3124200" cy="1143000"/>
            <a:chOff x="3216" y="2496"/>
            <a:chExt cx="1968" cy="720"/>
          </a:xfrm>
        </p:grpSpPr>
        <p:sp>
          <p:nvSpPr>
            <p:cNvPr id="272394" name="Oval 10">
              <a:extLst>
                <a:ext uri="{FF2B5EF4-FFF2-40B4-BE49-F238E27FC236}">
                  <a16:creationId xmlns:a16="http://schemas.microsoft.com/office/drawing/2014/main" id="{B7395C06-AB95-8A41-B6C4-199BF8DDD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1968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sp>
          <p:nvSpPr>
            <p:cNvPr id="272395" name="Text Box 11">
              <a:extLst>
                <a:ext uri="{FF2B5EF4-FFF2-40B4-BE49-F238E27FC236}">
                  <a16:creationId xmlns:a16="http://schemas.microsoft.com/office/drawing/2014/main" id="{1497E770-E4AE-CA4F-AF23-F94D65BE9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2" y="2611"/>
              <a:ext cx="1364" cy="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"/>
                </a:spcBef>
              </a:pPr>
              <a:r>
                <a:rPr lang="de-DE" altLang="de-DE" sz="1800">
                  <a:latin typeface="Arial" panose="020B0604020202020204" pitchFamily="34" charset="0"/>
                </a:rPr>
                <a:t>Keine Stufungen,</a:t>
              </a:r>
            </a:p>
            <a:p>
              <a:pPr>
                <a:spcBef>
                  <a:spcPct val="5000"/>
                </a:spcBef>
              </a:pPr>
              <a:r>
                <a:rPr lang="de-DE" altLang="de-DE" sz="1800">
                  <a:latin typeface="Arial" panose="020B0604020202020204" pitchFamily="34" charset="0"/>
                </a:rPr>
                <a:t>Deckelung bei B 10</a:t>
              </a:r>
            </a:p>
          </p:txBody>
        </p:sp>
      </p:grpSp>
      <p:grpSp>
        <p:nvGrpSpPr>
          <p:cNvPr id="272406" name="Group 22">
            <a:extLst>
              <a:ext uri="{FF2B5EF4-FFF2-40B4-BE49-F238E27FC236}">
                <a16:creationId xmlns:a16="http://schemas.microsoft.com/office/drawing/2014/main" id="{467C5B95-A119-F94E-8EED-CF5A7A1D6AD6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5257800"/>
            <a:ext cx="2971800" cy="1143000"/>
            <a:chOff x="3264" y="3312"/>
            <a:chExt cx="1872" cy="720"/>
          </a:xfrm>
        </p:grpSpPr>
        <p:sp>
          <p:nvSpPr>
            <p:cNvPr id="272396" name="Oval 12">
              <a:extLst>
                <a:ext uri="{FF2B5EF4-FFF2-40B4-BE49-F238E27FC236}">
                  <a16:creationId xmlns:a16="http://schemas.microsoft.com/office/drawing/2014/main" id="{3C3D582E-6EE7-D04B-B081-29597A1DB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312"/>
              <a:ext cx="1872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7" name="Text Box 13">
              <a:extLst>
                <a:ext uri="{FF2B5EF4-FFF2-40B4-BE49-F238E27FC236}">
                  <a16:creationId xmlns:a16="http://schemas.microsoft.com/office/drawing/2014/main" id="{862D7E86-F185-EA45-8048-9F4873560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3561"/>
              <a:ext cx="15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latin typeface="Arial" panose="020B0604020202020204" pitchFamily="34" charset="0"/>
                </a:rPr>
                <a:t>Zulage aus Drittmitteln</a:t>
              </a:r>
            </a:p>
          </p:txBody>
        </p:sp>
      </p:grpSp>
      <p:grpSp>
        <p:nvGrpSpPr>
          <p:cNvPr id="272408" name="Group 24">
            <a:extLst>
              <a:ext uri="{FF2B5EF4-FFF2-40B4-BE49-F238E27FC236}">
                <a16:creationId xmlns:a16="http://schemas.microsoft.com/office/drawing/2014/main" id="{4D1A88A2-8B99-EF4D-9614-6A613E3A8D8B}"/>
              </a:ext>
            </a:extLst>
          </p:cNvPr>
          <p:cNvGrpSpPr>
            <a:grpSpLocks/>
          </p:cNvGrpSpPr>
          <p:nvPr/>
        </p:nvGrpSpPr>
        <p:grpSpPr bwMode="auto">
          <a:xfrm>
            <a:off x="1250950" y="3733800"/>
            <a:ext cx="2635250" cy="685800"/>
            <a:chOff x="788" y="2352"/>
            <a:chExt cx="1660" cy="432"/>
          </a:xfrm>
        </p:grpSpPr>
        <p:sp>
          <p:nvSpPr>
            <p:cNvPr id="272398" name="Rectangle 14">
              <a:extLst>
                <a:ext uri="{FF2B5EF4-FFF2-40B4-BE49-F238E27FC236}">
                  <a16:creationId xmlns:a16="http://schemas.microsoft.com/office/drawing/2014/main" id="{67D7D855-C06A-BE43-9BF0-31BF4A694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9" name="Text Box 15">
              <a:extLst>
                <a:ext uri="{FF2B5EF4-FFF2-40B4-BE49-F238E27FC236}">
                  <a16:creationId xmlns:a16="http://schemas.microsoft.com/office/drawing/2014/main" id="{8BFBE484-0948-984D-9673-FFAC96714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" y="2457"/>
              <a:ext cx="1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chemeClr val="folHlink"/>
                  </a:solidFill>
                  <a:latin typeface="Arial" panose="020B0604020202020204" pitchFamily="34" charset="0"/>
                </a:rPr>
                <a:t>Bestandsschutz</a:t>
              </a:r>
              <a:r>
                <a:rPr lang="de-DE" altLang="de-DE" sz="1800">
                  <a:latin typeface="Arial" panose="020B0604020202020204" pitchFamily="34" charset="0"/>
                </a:rPr>
                <a:t> </a:t>
              </a:r>
              <a:r>
                <a:rPr lang="de-DE" altLang="de-DE" sz="1800">
                  <a:solidFill>
                    <a:schemeClr val="folHlink"/>
                  </a:solidFill>
                  <a:latin typeface="Arial" panose="020B0604020202020204" pitchFamily="34" charset="0"/>
                </a:rPr>
                <a:t>C-Profs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272409" name="Group 25">
            <a:extLst>
              <a:ext uri="{FF2B5EF4-FFF2-40B4-BE49-F238E27FC236}">
                <a16:creationId xmlns:a16="http://schemas.microsoft.com/office/drawing/2014/main" id="{D959CBE0-E563-C843-A329-3DCA8903C9F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9200"/>
            <a:ext cx="3359150" cy="914400"/>
            <a:chOff x="96" y="3168"/>
            <a:chExt cx="2116" cy="576"/>
          </a:xfrm>
        </p:grpSpPr>
        <p:sp>
          <p:nvSpPr>
            <p:cNvPr id="272400" name="Rectangle 16">
              <a:extLst>
                <a:ext uri="{FF2B5EF4-FFF2-40B4-BE49-F238E27FC236}">
                  <a16:creationId xmlns:a16="http://schemas.microsoft.com/office/drawing/2014/main" id="{623CA662-1F0E-974D-931F-0351B230D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168"/>
              <a:ext cx="2112" cy="57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401" name="Text Box 17">
              <a:extLst>
                <a:ext uri="{FF2B5EF4-FFF2-40B4-BE49-F238E27FC236}">
                  <a16:creationId xmlns:a16="http://schemas.microsoft.com/office/drawing/2014/main" id="{35AB0FFE-F696-8446-87A5-7942B7E417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64"/>
              <a:ext cx="21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de-DE" altLang="de-DE" sz="1800">
                  <a:solidFill>
                    <a:schemeClr val="folHlink"/>
                  </a:solidFill>
                  <a:latin typeface="Arial" panose="020B0604020202020204" pitchFamily="34" charset="0"/>
                </a:rPr>
                <a:t>Wettbewerbsregulierung  durch</a:t>
              </a:r>
            </a:p>
            <a:p>
              <a:r>
                <a:rPr lang="de-DE" altLang="de-DE" sz="1800">
                  <a:solidFill>
                    <a:schemeClr val="folHlink"/>
                  </a:solidFill>
                  <a:latin typeface="Arial" panose="020B0604020202020204" pitchFamily="34" charset="0"/>
                </a:rPr>
                <a:t>„Vergaberahmen“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7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7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3B4E904C-6A43-7E48-9AD5-2C9871B5C0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759FA-D74D-854D-A5FB-159D34E2BDF4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D3D046DE-C57B-704E-8E44-FA173E796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Chancen aus CHE-Sicht</a:t>
            </a:r>
          </a:p>
        </p:txBody>
      </p:sp>
      <p:pic>
        <p:nvPicPr>
          <p:cNvPr id="236548" name="Picture 4">
            <a:extLst>
              <a:ext uri="{FF2B5EF4-FFF2-40B4-BE49-F238E27FC236}">
                <a16:creationId xmlns:a16="http://schemas.microsoft.com/office/drawing/2014/main" id="{AF0622BA-64DB-C149-9255-09EC3A8F3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3881438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6549" name="Object 5">
            <a:extLst>
              <a:ext uri="{FF2B5EF4-FFF2-40B4-BE49-F238E27FC236}">
                <a16:creationId xmlns:a16="http://schemas.microsoft.com/office/drawing/2014/main" id="{89ACCD0F-7BC1-3B4B-9847-7E5F2A4534F5}"/>
              </a:ext>
            </a:extLst>
          </p:cNvPr>
          <p:cNvGraphicFramePr>
            <a:graphicFrameLocks/>
          </p:cNvGraphicFramePr>
          <p:nvPr/>
        </p:nvGraphicFramePr>
        <p:xfrm>
          <a:off x="24892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2" name="Clip" r:id="rId4" imgW="1092200" imgH="1066800" progId="MS_ClipArt_Gallery.2">
                  <p:embed/>
                </p:oleObj>
              </mc:Choice>
              <mc:Fallback>
                <p:oleObj name="Clip" r:id="rId4" imgW="1092200" imgH="1066800" progId="MS_ClipArt_Gallery.2">
                  <p:embed/>
                  <p:pic>
                    <p:nvPicPr>
                      <p:cNvPr id="0" name="Object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0" name="Object 6">
            <a:extLst>
              <a:ext uri="{FF2B5EF4-FFF2-40B4-BE49-F238E27FC236}">
                <a16:creationId xmlns:a16="http://schemas.microsoft.com/office/drawing/2014/main" id="{2C135CBC-5DBD-7243-8CC2-15DA062D9E96}"/>
              </a:ext>
            </a:extLst>
          </p:cNvPr>
          <p:cNvGraphicFramePr>
            <a:graphicFrameLocks/>
          </p:cNvGraphicFramePr>
          <p:nvPr/>
        </p:nvGraphicFramePr>
        <p:xfrm>
          <a:off x="53594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3" name="Clip" r:id="rId6" imgW="1092200" imgH="1066800" progId="MS_ClipArt_Gallery.2">
                  <p:embed/>
                </p:oleObj>
              </mc:Choice>
              <mc:Fallback>
                <p:oleObj name="Clip" r:id="rId6" imgW="1092200" imgH="1066800" progId="MS_ClipArt_Gallery.2">
                  <p:embed/>
                  <p:pic>
                    <p:nvPicPr>
                      <p:cNvPr id="0" name="Object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1" name="Object 7">
            <a:extLst>
              <a:ext uri="{FF2B5EF4-FFF2-40B4-BE49-F238E27FC236}">
                <a16:creationId xmlns:a16="http://schemas.microsoft.com/office/drawing/2014/main" id="{7649E0C2-6D34-6B45-A373-35BA75310D62}"/>
              </a:ext>
            </a:extLst>
          </p:cNvPr>
          <p:cNvGraphicFramePr>
            <a:graphicFrameLocks/>
          </p:cNvGraphicFramePr>
          <p:nvPr/>
        </p:nvGraphicFramePr>
        <p:xfrm>
          <a:off x="6345238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4" name="Clip" r:id="rId8" imgW="1092200" imgH="1066800" progId="MS_ClipArt_Gallery.2">
                  <p:embed/>
                </p:oleObj>
              </mc:Choice>
              <mc:Fallback>
                <p:oleObj name="Clip" r:id="rId8" imgW="1092200" imgH="1066800" progId="MS_ClipArt_Gallery.2">
                  <p:embed/>
                  <p:pic>
                    <p:nvPicPr>
                      <p:cNvPr id="0" name="Object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2" name="Object 8">
            <a:extLst>
              <a:ext uri="{FF2B5EF4-FFF2-40B4-BE49-F238E27FC236}">
                <a16:creationId xmlns:a16="http://schemas.microsoft.com/office/drawing/2014/main" id="{5B3E4944-DDA9-EB4D-A1CA-DADFCF06FAFE}"/>
              </a:ext>
            </a:extLst>
          </p:cNvPr>
          <p:cNvGraphicFramePr>
            <a:graphicFrameLocks/>
          </p:cNvGraphicFramePr>
          <p:nvPr/>
        </p:nvGraphicFramePr>
        <p:xfrm>
          <a:off x="6256338" y="5715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5" name="Clip" r:id="rId10" imgW="1092200" imgH="1066800" progId="MS_ClipArt_Gallery.2">
                  <p:embed/>
                </p:oleObj>
              </mc:Choice>
              <mc:Fallback>
                <p:oleObj name="Clip" r:id="rId10" imgW="1092200" imgH="1066800" progId="MS_ClipArt_Gallery.2">
                  <p:embed/>
                  <p:pic>
                    <p:nvPicPr>
                      <p:cNvPr id="0" name="Object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715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3" name="Object 9">
            <a:extLst>
              <a:ext uri="{FF2B5EF4-FFF2-40B4-BE49-F238E27FC236}">
                <a16:creationId xmlns:a16="http://schemas.microsoft.com/office/drawing/2014/main" id="{F8D085A4-387B-164E-9966-971AFDE52D43}"/>
              </a:ext>
            </a:extLst>
          </p:cNvPr>
          <p:cNvGraphicFramePr>
            <a:graphicFrameLocks/>
          </p:cNvGraphicFramePr>
          <p:nvPr/>
        </p:nvGraphicFramePr>
        <p:xfrm>
          <a:off x="1041400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6" name="Clip" r:id="rId12" imgW="1092200" imgH="1066800" progId="MS_ClipArt_Gallery.2">
                  <p:embed/>
                </p:oleObj>
              </mc:Choice>
              <mc:Fallback>
                <p:oleObj name="Clip" r:id="rId12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4" name="Object 10">
            <a:extLst>
              <a:ext uri="{FF2B5EF4-FFF2-40B4-BE49-F238E27FC236}">
                <a16:creationId xmlns:a16="http://schemas.microsoft.com/office/drawing/2014/main" id="{315159D6-5DD2-3149-B30D-149E799393F8}"/>
              </a:ext>
            </a:extLst>
          </p:cNvPr>
          <p:cNvGraphicFramePr>
            <a:graphicFrameLocks/>
          </p:cNvGraphicFramePr>
          <p:nvPr/>
        </p:nvGraphicFramePr>
        <p:xfrm>
          <a:off x="3683000" y="228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7" name="Clip" r:id="rId14" imgW="1092200" imgH="1066800" progId="MS_ClipArt_Gallery.2">
                  <p:embed/>
                </p:oleObj>
              </mc:Choice>
              <mc:Fallback>
                <p:oleObj name="Clip" r:id="rId14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28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5" name="Object 11">
            <a:extLst>
              <a:ext uri="{FF2B5EF4-FFF2-40B4-BE49-F238E27FC236}">
                <a16:creationId xmlns:a16="http://schemas.microsoft.com/office/drawing/2014/main" id="{BDACBC9B-E3F1-2A4D-951A-84B83D095857}"/>
              </a:ext>
            </a:extLst>
          </p:cNvPr>
          <p:cNvGraphicFramePr>
            <a:graphicFrameLocks/>
          </p:cNvGraphicFramePr>
          <p:nvPr/>
        </p:nvGraphicFramePr>
        <p:xfrm>
          <a:off x="1041400" y="609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8" name="Clip" r:id="rId16" imgW="1092200" imgH="1066800" progId="MS_ClipArt_Gallery.2">
                  <p:embed/>
                </p:oleObj>
              </mc:Choice>
              <mc:Fallback>
                <p:oleObj name="Clip" r:id="rId16" imgW="1092200" imgH="1066800" progId="MS_ClipArt_Gallery.2">
                  <p:embed/>
                  <p:pic>
                    <p:nvPicPr>
                      <p:cNvPr id="0" name="Object 1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609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6" name="AutoShape 12">
            <a:extLst>
              <a:ext uri="{FF2B5EF4-FFF2-40B4-BE49-F238E27FC236}">
                <a16:creationId xmlns:a16="http://schemas.microsoft.com/office/drawing/2014/main" id="{617EC870-C6F5-FA4A-B557-5A6F82311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0"/>
            <a:ext cx="2971800" cy="1676400"/>
          </a:xfrm>
          <a:prstGeom prst="wedgeRectCallout">
            <a:avLst>
              <a:gd name="adj1" fmla="val -8759"/>
              <a:gd name="adj2" fmla="val 69412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des internen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externen Wettbewerbs zwi-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schen Hochschulen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Hochschullehrern durch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stärkere Leistungsorientierung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der Professorenbesoldung</a:t>
            </a:r>
          </a:p>
        </p:txBody>
      </p:sp>
      <p:sp>
        <p:nvSpPr>
          <p:cNvPr id="236557" name="AutoShape 13">
            <a:extLst>
              <a:ext uri="{FF2B5EF4-FFF2-40B4-BE49-F238E27FC236}">
                <a16:creationId xmlns:a16="http://schemas.microsoft.com/office/drawing/2014/main" id="{235F05CD-459E-9E43-BFB0-2814D462F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733800"/>
            <a:ext cx="2667000" cy="1752600"/>
          </a:xfrm>
          <a:prstGeom prst="wedgeRectCallout">
            <a:avLst>
              <a:gd name="adj1" fmla="val -35477"/>
              <a:gd name="adj2" fmla="val -62593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Steigerung der internatio-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nalen Attraktivität der 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Hochschulen für Wissen-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schaftler durch attraktive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Gehälter und Arbeits-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bedingungen</a:t>
            </a:r>
          </a:p>
        </p:txBody>
      </p:sp>
      <p:sp>
        <p:nvSpPr>
          <p:cNvPr id="236558" name="AutoShape 14">
            <a:extLst>
              <a:ext uri="{FF2B5EF4-FFF2-40B4-BE49-F238E27FC236}">
                <a16:creationId xmlns:a16="http://schemas.microsoft.com/office/drawing/2014/main" id="{83C552D6-E2DD-5446-9EBB-02703E0EF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828800"/>
            <a:ext cx="2819400" cy="1371600"/>
          </a:xfrm>
          <a:prstGeom prst="wedgeRectCallout">
            <a:avLst>
              <a:gd name="adj1" fmla="val -1579"/>
              <a:gd name="adj2" fmla="val -73495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Wissenschaft-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lichkeit durch wissenschafts-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adäquate Anreize und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Karrierepfade</a:t>
            </a:r>
          </a:p>
        </p:txBody>
      </p:sp>
      <p:sp>
        <p:nvSpPr>
          <p:cNvPr id="236559" name="AutoShape 15">
            <a:extLst>
              <a:ext uri="{FF2B5EF4-FFF2-40B4-BE49-F238E27FC236}">
                <a16:creationId xmlns:a16="http://schemas.microsoft.com/office/drawing/2014/main" id="{1E9AEC2A-EFF3-D646-954C-9558CD2C0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2971800" cy="1371600"/>
          </a:xfrm>
          <a:prstGeom prst="wedgeRectCallout">
            <a:avLst>
              <a:gd name="adj1" fmla="val 23718"/>
              <a:gd name="adj2" fmla="val -67014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Nutzung der Leistungsbezüge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zur Setzung von Leistungs-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anreizen im Hinblick auf das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eigene Profil</a:t>
            </a:r>
          </a:p>
        </p:txBody>
      </p:sp>
      <p:sp>
        <p:nvSpPr>
          <p:cNvPr id="236560" name="AutoShape 16">
            <a:extLst>
              <a:ext uri="{FF2B5EF4-FFF2-40B4-BE49-F238E27FC236}">
                <a16:creationId xmlns:a16="http://schemas.microsoft.com/office/drawing/2014/main" id="{6C77CB1F-DA26-0742-9CEC-80F9104DC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114800"/>
            <a:ext cx="2667000" cy="1905000"/>
          </a:xfrm>
          <a:prstGeom prst="wedgeRectCallout">
            <a:avLst>
              <a:gd name="adj1" fmla="val 13097"/>
              <a:gd name="adj2" fmla="val -62250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Finanz-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autonomie der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Hochschulen;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Leistungsbezogene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Bemessung von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Professorengehältern</a:t>
            </a:r>
          </a:p>
        </p:txBody>
      </p:sp>
      <p:sp>
        <p:nvSpPr>
          <p:cNvPr id="236561" name="AutoShape 17">
            <a:extLst>
              <a:ext uri="{FF2B5EF4-FFF2-40B4-BE49-F238E27FC236}">
                <a16:creationId xmlns:a16="http://schemas.microsoft.com/office/drawing/2014/main" id="{F8AA17C6-37B5-A944-ACF8-ABBAC2A2B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419600"/>
            <a:ext cx="2667000" cy="1371600"/>
          </a:xfrm>
          <a:prstGeom prst="wedgeRectCallout">
            <a:avLst>
              <a:gd name="adj1" fmla="val -19764"/>
              <a:gd name="adj2" fmla="val 69097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Personal-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autonomie der Hoch-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6" grpId="0" animBg="1" autoUpdateAnimBg="0"/>
      <p:bldP spid="236557" grpId="0" animBg="1" autoUpdateAnimBg="0"/>
      <p:bldP spid="236558" grpId="0" animBg="1" autoUpdateAnimBg="0"/>
      <p:bldP spid="236559" grpId="0" animBg="1" autoUpdateAnimBg="0"/>
      <p:bldP spid="236560" grpId="0" animBg="1" autoUpdateAnimBg="0"/>
      <p:bldP spid="23656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9B2DA457-BE09-CF4A-92BF-7B4F5A4C59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65C8A-9B25-464D-987D-F53FD74217B9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83A02538-1DD5-1F49-9032-A6147E321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Gefahren aus Sicht des CHE</a:t>
            </a:r>
          </a:p>
        </p:txBody>
      </p:sp>
      <p:grpSp>
        <p:nvGrpSpPr>
          <p:cNvPr id="270343" name="Group 7">
            <a:extLst>
              <a:ext uri="{FF2B5EF4-FFF2-40B4-BE49-F238E27FC236}">
                <a16:creationId xmlns:a16="http://schemas.microsoft.com/office/drawing/2014/main" id="{FB292ABE-05C2-EA48-B8B8-ED8C31B73F1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7848600" cy="3992563"/>
            <a:chOff x="336" y="1248"/>
            <a:chExt cx="4944" cy="2515"/>
          </a:xfrm>
        </p:grpSpPr>
        <p:sp>
          <p:nvSpPr>
            <p:cNvPr id="270339" name="Rectangle 3">
              <a:extLst>
                <a:ext uri="{FF2B5EF4-FFF2-40B4-BE49-F238E27FC236}">
                  <a16:creationId xmlns:a16="http://schemas.microsoft.com/office/drawing/2014/main" id="{A46CDBC0-0BA9-CF4D-A184-C042F1A4D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920"/>
              <a:ext cx="494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Fixierung auf Kriterienkataloge</a:t>
              </a:r>
            </a:p>
          </p:txBody>
        </p:sp>
        <p:sp>
          <p:nvSpPr>
            <p:cNvPr id="270340" name="Rectangle 4">
              <a:extLst>
                <a:ext uri="{FF2B5EF4-FFF2-40B4-BE49-F238E27FC236}">
                  <a16:creationId xmlns:a16="http://schemas.microsoft.com/office/drawing/2014/main" id="{5B882919-AE9D-2D4C-BE2D-EE7DFEE8B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592"/>
              <a:ext cx="494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Ausblendung nicht-monetärer Anreize</a:t>
              </a:r>
            </a:p>
          </p:txBody>
        </p:sp>
        <p:sp>
          <p:nvSpPr>
            <p:cNvPr id="270341" name="Rectangle 5">
              <a:extLst>
                <a:ext uri="{FF2B5EF4-FFF2-40B4-BE49-F238E27FC236}">
                  <a16:creationId xmlns:a16="http://schemas.microsoft.com/office/drawing/2014/main" id="{C1B6B075-5199-0F44-A2CF-BF57DEE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264"/>
              <a:ext cx="494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Mangelnde Integration in übergreifende Reformziele</a:t>
              </a:r>
            </a:p>
          </p:txBody>
        </p:sp>
        <p:sp>
          <p:nvSpPr>
            <p:cNvPr id="270342" name="Rectangle 6">
              <a:extLst>
                <a:ext uri="{FF2B5EF4-FFF2-40B4-BE49-F238E27FC236}">
                  <a16:creationId xmlns:a16="http://schemas.microsoft.com/office/drawing/2014/main" id="{7BA2E158-1145-6A46-A1A8-F69FDABC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248"/>
              <a:ext cx="494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Verregelung der Vergabe der Leistungsbezüge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0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357D8D8A-4C52-6D45-9FD4-03BA706C6B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E03F7-54B2-D348-BCCA-1D97E9D8B98C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276482" name="Rectangle 2">
            <a:extLst>
              <a:ext uri="{FF2B5EF4-FFF2-40B4-BE49-F238E27FC236}">
                <a16:creationId xmlns:a16="http://schemas.microsoft.com/office/drawing/2014/main" id="{EBC5C43D-B56A-C547-AD96-5C7C9B237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2E3410DB-8E82-FF42-B173-04C8A7633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Einigkeit über Grundrichtung</a:t>
            </a:r>
          </a:p>
        </p:txBody>
      </p:sp>
      <p:grpSp>
        <p:nvGrpSpPr>
          <p:cNvPr id="276484" name="Group 4">
            <a:extLst>
              <a:ext uri="{FF2B5EF4-FFF2-40B4-BE49-F238E27FC236}">
                <a16:creationId xmlns:a16="http://schemas.microsoft.com/office/drawing/2014/main" id="{2C5216B4-29F3-274D-BD64-3302957EC89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91000"/>
            <a:ext cx="8816975" cy="2590800"/>
            <a:chOff x="96" y="2640"/>
            <a:chExt cx="5554" cy="1632"/>
          </a:xfrm>
        </p:grpSpPr>
        <p:sp>
          <p:nvSpPr>
            <p:cNvPr id="276485" name="Rectangle 5">
              <a:extLst>
                <a:ext uri="{FF2B5EF4-FFF2-40B4-BE49-F238E27FC236}">
                  <a16:creationId xmlns:a16="http://schemas.microsoft.com/office/drawing/2014/main" id="{F8176755-0A88-B149-977D-48E373EED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533"/>
              <a:ext cx="5554" cy="7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b="1">
                  <a:latin typeface="Arial" panose="020B0604020202020204" pitchFamily="34" charset="0"/>
                </a:rPr>
                <a:t>Den Hochschulen Gestaltungsspielräume eröffnen!</a:t>
              </a:r>
            </a:p>
          </p:txBody>
        </p:sp>
        <p:sp>
          <p:nvSpPr>
            <p:cNvPr id="276486" name="AutoShape 6">
              <a:extLst>
                <a:ext uri="{FF2B5EF4-FFF2-40B4-BE49-F238E27FC236}">
                  <a16:creationId xmlns:a16="http://schemas.microsoft.com/office/drawing/2014/main" id="{83F393DF-1ECD-EA40-BF19-1075EA30B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40"/>
              <a:ext cx="1056" cy="76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D5E5D560-B053-2941-803E-3BB7C352D0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A729-FDEC-8C42-927F-E8D7AB2514C7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E0A8CEBE-DFB5-6A43-AD2A-70FBCBC9A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Umsetzung: Fragen über Fragen</a:t>
            </a:r>
          </a:p>
        </p:txBody>
      </p:sp>
      <p:sp>
        <p:nvSpPr>
          <p:cNvPr id="220234" name="Rectangle 74">
            <a:extLst>
              <a:ext uri="{FF2B5EF4-FFF2-40B4-BE49-F238E27FC236}">
                <a16:creationId xmlns:a16="http://schemas.microsoft.com/office/drawing/2014/main" id="{205ADEDA-383B-7243-9BDD-54A8E4AEB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wird die Einhaltung des Vergaberahmens auf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 Landesebene gesichert?</a:t>
            </a:r>
          </a:p>
        </p:txBody>
      </p:sp>
      <p:sp>
        <p:nvSpPr>
          <p:cNvPr id="220235" name="Rectangle 75">
            <a:extLst>
              <a:ext uri="{FF2B5EF4-FFF2-40B4-BE49-F238E27FC236}">
                <a16:creationId xmlns:a16="http://schemas.microsoft.com/office/drawing/2014/main" id="{99E58B9E-217F-9A49-948B-73EB9CF62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37338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soll die Verteilung der Personalmittel an die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Hochschulen erfolgen?</a:t>
            </a:r>
          </a:p>
        </p:txBody>
      </p:sp>
      <p:sp>
        <p:nvSpPr>
          <p:cNvPr id="220236" name="Rectangle 76">
            <a:extLst>
              <a:ext uri="{FF2B5EF4-FFF2-40B4-BE49-F238E27FC236}">
                <a16:creationId xmlns:a16="http://schemas.microsoft.com/office/drawing/2014/main" id="{F6DF9861-12BF-9B48-B31A-A052B967F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768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 entscheidet über Leistungsbezüge für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Hochschuleitungen?</a:t>
            </a:r>
          </a:p>
        </p:txBody>
      </p:sp>
      <p:sp>
        <p:nvSpPr>
          <p:cNvPr id="220237" name="Rectangle 77">
            <a:extLst>
              <a:ext uri="{FF2B5EF4-FFF2-40B4-BE49-F238E27FC236}">
                <a16:creationId xmlns:a16="http://schemas.microsoft.com/office/drawing/2014/main" id="{421CB579-2A1C-8748-B9C3-C3C02BB84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es für Berufungszulagen einen extra Fonds geben?</a:t>
            </a:r>
          </a:p>
        </p:txBody>
      </p:sp>
      <p:sp>
        <p:nvSpPr>
          <p:cNvPr id="220238" name="Rectangle 78">
            <a:extLst>
              <a:ext uri="{FF2B5EF4-FFF2-40B4-BE49-F238E27FC236}">
                <a16:creationId xmlns:a16="http://schemas.microsoft.com/office/drawing/2014/main" id="{3992B78A-E41A-F94C-8EAA-C9915469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25908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einmalig erhöht werden?</a:t>
            </a:r>
          </a:p>
        </p:txBody>
      </p:sp>
      <p:sp>
        <p:nvSpPr>
          <p:cNvPr id="220239" name="Rectangle 79">
            <a:extLst>
              <a:ext uri="{FF2B5EF4-FFF2-40B4-BE49-F238E27FC236}">
                <a16:creationId xmlns:a16="http://schemas.microsoft.com/office/drawing/2014/main" id="{38CDA75B-7558-924C-BCBA-5B21DCB62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36576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eine jährliche Erhöhung des Vergaberahmens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erfolgen?</a:t>
            </a:r>
          </a:p>
        </p:txBody>
      </p:sp>
      <p:sp>
        <p:nvSpPr>
          <p:cNvPr id="220240" name="Rectangle 80">
            <a:extLst>
              <a:ext uri="{FF2B5EF4-FFF2-40B4-BE49-F238E27FC236}">
                <a16:creationId xmlns:a16="http://schemas.microsoft.com/office/drawing/2014/main" id="{840AEAA3-6AD9-1049-BABF-2E804FA29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47244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auf die Hochschulen herunter-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gebrochen werden?</a:t>
            </a:r>
          </a:p>
        </p:txBody>
      </p:sp>
      <p:sp>
        <p:nvSpPr>
          <p:cNvPr id="220241" name="Rectangle 81">
            <a:extLst>
              <a:ext uri="{FF2B5EF4-FFF2-40B4-BE49-F238E27FC236}">
                <a16:creationId xmlns:a16="http://schemas.microsoft.com/office/drawing/2014/main" id="{51392FD3-ABBC-5C4E-8C49-F508CC630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91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erfolgt die Verteilung der Leistungsbezüge innerhalb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der Hochschule?</a:t>
            </a:r>
          </a:p>
        </p:txBody>
      </p:sp>
      <p:sp>
        <p:nvSpPr>
          <p:cNvPr id="220242" name="Rectangle 82">
            <a:extLst>
              <a:ext uri="{FF2B5EF4-FFF2-40B4-BE49-F238E27FC236}">
                <a16:creationId xmlns:a16="http://schemas.microsoft.com/office/drawing/2014/main" id="{0D59BE57-9843-9D4A-B4AA-43D0A33D0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76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 entscheidet über die Vergabe der Leistungsbezüge?</a:t>
            </a:r>
          </a:p>
        </p:txBody>
      </p:sp>
      <p:sp>
        <p:nvSpPr>
          <p:cNvPr id="220243" name="Rectangle 83">
            <a:extLst>
              <a:ext uri="{FF2B5EF4-FFF2-40B4-BE49-F238E27FC236}">
                <a16:creationId xmlns:a16="http://schemas.microsoft.com/office/drawing/2014/main" id="{F3BC2C76-88F5-7E4C-9F19-CA773033E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3068638"/>
            <a:ext cx="3598862" cy="3603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die Vergabe der Leistungsbezüge diskretionär oder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formelgebunden erfolgen?</a:t>
            </a:r>
          </a:p>
        </p:txBody>
      </p:sp>
      <p:sp>
        <p:nvSpPr>
          <p:cNvPr id="220244" name="Rectangle 84">
            <a:extLst>
              <a:ext uri="{FF2B5EF4-FFF2-40B4-BE49-F238E27FC236}">
                <a16:creationId xmlns:a16="http://schemas.microsoft.com/office/drawing/2014/main" id="{89189A51-FD4D-2E45-81D9-F331EB8CC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275" y="4267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können Profilelemente der Hochschule durch die Ver-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gabe von Leistungsbezügen gefördert werden?</a:t>
            </a:r>
          </a:p>
        </p:txBody>
      </p:sp>
      <p:sp>
        <p:nvSpPr>
          <p:cNvPr id="220245" name="Rectangle 85">
            <a:extLst>
              <a:ext uri="{FF2B5EF4-FFF2-40B4-BE49-F238E27FC236}">
                <a16:creationId xmlns:a16="http://schemas.microsoft.com/office/drawing/2014/main" id="{D69D446B-B6F4-D247-893B-C4DA3EB4D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486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Welche weiteren nicht-monetären Anreize kommen 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gänzend in Frage?</a:t>
            </a:r>
          </a:p>
        </p:txBody>
      </p:sp>
      <p:sp>
        <p:nvSpPr>
          <p:cNvPr id="220246" name="Rectangle 86">
            <a:extLst>
              <a:ext uri="{FF2B5EF4-FFF2-40B4-BE49-F238E27FC236}">
                <a16:creationId xmlns:a16="http://schemas.microsoft.com/office/drawing/2014/main" id="{4B24E205-5F1F-7640-AF7D-8EC36E79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Sollen Leistungsbezüge befristet oder unbefristet vergeben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werden und an den Besoldungsanpassungen teilnehmen?</a:t>
            </a:r>
          </a:p>
        </p:txBody>
      </p:sp>
      <p:sp>
        <p:nvSpPr>
          <p:cNvPr id="220247" name="Rectangle 87">
            <a:extLst>
              <a:ext uri="{FF2B5EF4-FFF2-40B4-BE49-F238E27FC236}">
                <a16:creationId xmlns:a16="http://schemas.microsoft.com/office/drawing/2014/main" id="{67E0E085-990C-F44A-BA4A-B26AE63C5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68638"/>
            <a:ext cx="3598863" cy="3603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aus Mitteln privater Dritter eine Forschungs- und Lehr-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zulage vergeben werden?</a:t>
            </a:r>
          </a:p>
        </p:txBody>
      </p:sp>
      <p:sp>
        <p:nvSpPr>
          <p:cNvPr id="220248" name="Rectangle 88">
            <a:extLst>
              <a:ext uri="{FF2B5EF4-FFF2-40B4-BE49-F238E27FC236}">
                <a16:creationId xmlns:a16="http://schemas.microsoft.com/office/drawing/2014/main" id="{939FF7B3-82C3-8748-8B31-ACBF7B0F9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1148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Werden W2-/W3-Professuren gleichermaßen an Unis und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FH‘s geschaffen? Wie werden Leitungsmitglieder besoldet?</a:t>
            </a:r>
          </a:p>
        </p:txBody>
      </p:sp>
      <p:sp>
        <p:nvSpPr>
          <p:cNvPr id="220249" name="Rectangle 89">
            <a:extLst>
              <a:ext uri="{FF2B5EF4-FFF2-40B4-BE49-F238E27FC236}">
                <a16:creationId xmlns:a16="http://schemas.microsoft.com/office/drawing/2014/main" id="{D5DAC610-10AD-C146-BBDF-8C554FEA7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3340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Inwieweit sollen Leistungsbezüge ruhegehaltsfähig sein?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2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2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2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2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2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2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2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2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2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2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22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22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22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2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34" grpId="0" animBg="1" autoUpdateAnimBg="0"/>
      <p:bldP spid="220235" grpId="0" animBg="1" autoUpdateAnimBg="0"/>
      <p:bldP spid="220236" grpId="0" animBg="1" autoUpdateAnimBg="0"/>
      <p:bldP spid="220237" grpId="0" animBg="1" autoUpdateAnimBg="0"/>
      <p:bldP spid="220238" grpId="0" animBg="1" autoUpdateAnimBg="0"/>
      <p:bldP spid="220239" grpId="0" animBg="1" autoUpdateAnimBg="0"/>
      <p:bldP spid="220240" grpId="0" animBg="1" autoUpdateAnimBg="0"/>
      <p:bldP spid="220241" grpId="0" animBg="1" autoUpdateAnimBg="0"/>
      <p:bldP spid="220242" grpId="0" animBg="1" autoUpdateAnimBg="0"/>
      <p:bldP spid="220243" grpId="0" animBg="1" autoUpdateAnimBg="0"/>
      <p:bldP spid="220244" grpId="0" animBg="1" autoUpdateAnimBg="0"/>
      <p:bldP spid="220245" grpId="0" animBg="1" autoUpdateAnimBg="0"/>
      <p:bldP spid="220246" grpId="0" animBg="1" autoUpdateAnimBg="0"/>
      <p:bldP spid="220247" grpId="0" animBg="1" autoUpdateAnimBg="0"/>
      <p:bldP spid="220248" grpId="0" animBg="1" autoUpdateAnimBg="0"/>
      <p:bldP spid="220249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1271</Words>
  <Application>Microsoft Macintosh PowerPoint</Application>
  <PresentationFormat>Bildschirmpräsentation (4:3)</PresentationFormat>
  <Paragraphs>406</Paragraphs>
  <Slides>37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4" baseType="lpstr">
      <vt:lpstr>Times New Roman</vt:lpstr>
      <vt:lpstr>Arial</vt:lpstr>
      <vt:lpstr>Webdings</vt:lpstr>
      <vt:lpstr>Wingdings</vt:lpstr>
      <vt:lpstr>Symbol</vt:lpstr>
      <vt:lpstr>Leere Präsentation</vt:lpstr>
      <vt:lpstr>Microsoft Clip Gallery</vt:lpstr>
      <vt:lpstr>PowerPoint-Präsentation</vt:lpstr>
      <vt:lpstr>PowerPoint-Präsentation</vt:lpstr>
      <vt:lpstr>Elemente der Dienstrechtsreform</vt:lpstr>
      <vt:lpstr>Professorenbesoldung</vt:lpstr>
      <vt:lpstr>Kernelemente der Reform</vt:lpstr>
      <vt:lpstr>Chancen aus CHE-Sicht</vt:lpstr>
      <vt:lpstr>Gefahren aus Sicht des CHE</vt:lpstr>
      <vt:lpstr>PowerPoint-Präsentation</vt:lpstr>
      <vt:lpstr>Umsetzung: Fragen über Fragen</vt:lpstr>
      <vt:lpstr>3 Fragenkomplexe</vt:lpstr>
      <vt:lpstr>3 Gestaltungsbereiche</vt:lpstr>
      <vt:lpstr>Entscheidungsgegenstände</vt:lpstr>
      <vt:lpstr>Entscheidungsebene und Entscheidungsorgane</vt:lpstr>
      <vt:lpstr>Entscheidungsverfahren</vt:lpstr>
      <vt:lpstr>Folgerungen</vt:lpstr>
      <vt:lpstr>Leitlinien für die Umsetzung </vt:lpstr>
      <vt:lpstr>Gliederung Workshop</vt:lpstr>
      <vt:lpstr>PowerPoint-Präsentation</vt:lpstr>
      <vt:lpstr>Vorgaben Vergaberahmen</vt:lpstr>
      <vt:lpstr>Diskussionsstand Niedersachsen: Vergaberahmen</vt:lpstr>
      <vt:lpstr>Diskussion: Niedersächsische Lösung</vt:lpstr>
      <vt:lpstr>PowerPoint-Präsentation</vt:lpstr>
      <vt:lpstr>Kernfragen W2/W3</vt:lpstr>
      <vt:lpstr>Diskussionsstand Niedersachsen: Einrichtung der Ämter</vt:lpstr>
      <vt:lpstr>Verhältnis W2/W3: Optionen</vt:lpstr>
      <vt:lpstr>Verhältnis  W2/W3: Entscheidungsrelevante Faktoren</vt:lpstr>
      <vt:lpstr>Alternative:  Delegation an Hochschulen</vt:lpstr>
      <vt:lpstr>Diskussionsstand Niedersachsen: Hochschulleitungen in W</vt:lpstr>
      <vt:lpstr>W für Hochschulleitungen: Diskussion</vt:lpstr>
      <vt:lpstr>PowerPoint-Präsentation</vt:lpstr>
      <vt:lpstr>Kernfragen Leistungsbezüge</vt:lpstr>
      <vt:lpstr>Diskussionsstand Niedersachsen: Leistungsbezüge</vt:lpstr>
      <vt:lpstr>Berufungszulagen</vt:lpstr>
      <vt:lpstr>Funktionszulagen</vt:lpstr>
      <vt:lpstr>Leistungszulagen i.e.S.</vt:lpstr>
      <vt:lpstr>Diskussion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261</cp:revision>
  <dcterms:created xsi:type="dcterms:W3CDTF">2001-03-08T15:06:45Z</dcterms:created>
  <dcterms:modified xsi:type="dcterms:W3CDTF">2022-02-05T14:25:14Z</dcterms:modified>
</cp:coreProperties>
</file>