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41"/>
  </p:notesMasterIdLst>
  <p:sldIdLst>
    <p:sldId id="336" r:id="rId2"/>
    <p:sldId id="366" r:id="rId3"/>
    <p:sldId id="375" r:id="rId4"/>
    <p:sldId id="370" r:id="rId5"/>
    <p:sldId id="340" r:id="rId6"/>
    <p:sldId id="369" r:id="rId7"/>
    <p:sldId id="325" r:id="rId8"/>
    <p:sldId id="334" r:id="rId9"/>
    <p:sldId id="372" r:id="rId10"/>
    <p:sldId id="429" r:id="rId11"/>
    <p:sldId id="376" r:id="rId12"/>
    <p:sldId id="374" r:id="rId13"/>
    <p:sldId id="430" r:id="rId14"/>
    <p:sldId id="373" r:id="rId15"/>
    <p:sldId id="378" r:id="rId16"/>
    <p:sldId id="420" r:id="rId17"/>
    <p:sldId id="431" r:id="rId18"/>
    <p:sldId id="407" r:id="rId19"/>
    <p:sldId id="422" r:id="rId20"/>
    <p:sldId id="380" r:id="rId21"/>
    <p:sldId id="421" r:id="rId22"/>
    <p:sldId id="384" r:id="rId23"/>
    <p:sldId id="387" r:id="rId24"/>
    <p:sldId id="388" r:id="rId25"/>
    <p:sldId id="385" r:id="rId26"/>
    <p:sldId id="417" r:id="rId27"/>
    <p:sldId id="432" r:id="rId28"/>
    <p:sldId id="410" r:id="rId29"/>
    <p:sldId id="423" r:id="rId30"/>
    <p:sldId id="424" r:id="rId31"/>
    <p:sldId id="414" r:id="rId32"/>
    <p:sldId id="413" r:id="rId33"/>
    <p:sldId id="415" r:id="rId34"/>
    <p:sldId id="433" r:id="rId35"/>
    <p:sldId id="377" r:id="rId36"/>
    <p:sldId id="434" r:id="rId37"/>
    <p:sldId id="435" r:id="rId38"/>
    <p:sldId id="436" r:id="rId39"/>
    <p:sldId id="437" r:id="rId4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3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13740E3-533D-FA42-9EDC-7249BF80FB8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C76352E-FFA4-664E-8012-EDAA068761C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E9139659-4964-D140-9F7A-1791CAC36A04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982FD82-8DD2-5341-A3D3-C18237505A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9F9034E-162F-9E43-A0D1-2CF6174337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081DCF2-5939-9744-B546-32258B62A4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E9E221-A12C-924E-B762-82CE5A8E141C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12F4DB-89CF-C641-9D4C-34C3A1926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0363CED-EAF4-B547-A496-C8FA6D390B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77D288D-C336-F249-A168-DD2B084004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680535-C14A-7D49-9CFB-57FA58E3D365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25882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B0D4D2-04E1-3045-9103-D10273460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E659C8-4082-D54D-AFB0-78115C359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29B6C6A-5F3E-C044-B172-A2651B82C0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6EBB00-D2DA-DC4B-8D3B-A43BB8DD5B24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03908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FB28878-75B8-1A4F-9C46-718F6408DA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A6927F6-F027-3848-B6B0-5B3F638F80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4ED7DC-D8F4-0B41-9D22-A051163BAB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AF905B-BA2D-DD46-88BE-9D0D31908EC5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91146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4AA1EB-6BA0-314D-BC74-0910F0F44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E97176-1B86-4A44-8B44-A26828F45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DB33F2-B9A8-2244-A6D8-CE432FFDB1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B0766E-7CB2-684A-97C3-819171C539F2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94814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C22FED-4338-CC4E-85C4-7CBBA1312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7925964-2568-104F-A062-0EBC819A1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D70C536-ACBD-9E41-A4CF-334168EBAF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BD10BF-7EE9-A84C-ABE3-95940783731E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99321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35EC1A-44FC-4B46-800D-F5557967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CFA972-7A46-E344-A5B7-D5A562D50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3F07CD-355C-0A49-91C0-B6E0ACCF0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045191E-B16C-E842-9D81-40ED2AB974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7A630B-F819-8B40-898A-07FC53622293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44265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C66E49-0D7F-0E44-995D-3356C39A4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D5246F-92C7-8448-A653-E97CEA137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8D65119-14E8-A64F-B187-6B354B3F5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5223341-80F5-0D48-8BAB-11B81E5D0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0FE778E-46D0-FB48-97A4-569142B45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A185340-3971-4340-A478-F62C225548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7640EC-FF56-1F47-9853-48488A4212BC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70429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F9C87F-FCD9-7845-9664-E5781699D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3F0F408-63AA-484B-9580-E9921C4DAE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02F7BE-247E-9942-BD44-962EED0BB2AB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812803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9B983A6-2F78-9249-8BF8-F5E333148B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A5403A-1F24-D14B-8F35-7791824FA05C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72818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A4A08F-2678-8942-A000-0376E48DB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258DFF-6AD9-4D43-AD5A-B155254E9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1D77924-3F61-9647-A80C-7847CE92F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14555-F94E-DD41-8CE9-D8A21D8E55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D16A57-5B32-0A40-B9D3-4B048C2DF762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041711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86E1EC-E8BB-274A-A1D8-5F8319224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FFCA2F7-CA05-B248-AE2B-62D60E918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C93E7F-C381-614A-8112-58ADF16C3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F85FC3B-DF80-7346-A48F-B2D4633C04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7E76A6-C5CA-3845-AAFF-271E5082616F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87774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A5AAE58F-D796-E048-98A7-A52CACE4E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5C52DF45-2913-9246-A725-0426217509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45C1C22-C6E3-5941-9453-190B6B736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0800B91E-A9DD-564D-9CB1-E4700D40F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AAD3B32-2F63-684F-89B8-048D3E56F88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fld id="{F4E96A48-7E99-274C-8CF3-8238FDAD0C37}" type="slidenum">
              <a:rPr lang="en-US" altLang="de-DE"/>
              <a:pPr/>
              <a:t>‹Nr.›</a:t>
            </a:fld>
            <a:endParaRPr lang="en-US" altLang="de-DE" b="0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4BB69113-8D81-444F-9A70-E7BFCE778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71B3270C-7426-C447-B839-99AA1E603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0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emf"/><Relationship Id="rId3" Type="http://schemas.openxmlformats.org/officeDocument/2006/relationships/image" Target="../media/image9.jpeg"/><Relationship Id="rId7" Type="http://schemas.openxmlformats.org/officeDocument/2006/relationships/image" Target="../media/image3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e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Relationship Id="rId1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B310C5C4-68CC-9B46-A8EB-C93908C469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C2536-E329-1A4D-89D8-E74A6462C049}" type="slidenum">
              <a:rPr lang="en-US" altLang="de-DE"/>
              <a:pPr/>
              <a:t>1</a:t>
            </a:fld>
            <a:endParaRPr lang="en-US" altLang="de-DE" b="0"/>
          </a:p>
        </p:txBody>
      </p:sp>
      <p:sp>
        <p:nvSpPr>
          <p:cNvPr id="231431" name="Text Box 2055">
            <a:extLst>
              <a:ext uri="{FF2B5EF4-FFF2-40B4-BE49-F238E27FC236}">
                <a16:creationId xmlns:a16="http://schemas.microsoft.com/office/drawing/2014/main" id="{3DE8CA4C-FD33-D040-960C-C513C571D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8" y="1223963"/>
            <a:ext cx="83058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000" b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Umsetzung des </a:t>
            </a:r>
          </a:p>
          <a:p>
            <a:r>
              <a:rPr lang="de-DE" altLang="de-DE" sz="4000" b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Professoren-</a:t>
            </a:r>
          </a:p>
          <a:p>
            <a:r>
              <a:rPr lang="de-DE" altLang="de-DE" sz="4000" b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besoldungsreformgesetzes</a:t>
            </a:r>
            <a:r>
              <a:rPr lang="de-DE" altLang="de-DE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</a:p>
          <a:p>
            <a:r>
              <a:rPr lang="de-DE" altLang="de-DE" sz="4000" b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-</a:t>
            </a:r>
          </a:p>
          <a:p>
            <a:r>
              <a:rPr lang="de-DE" altLang="de-DE" sz="4000" b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Gestaltungsfragen </a:t>
            </a:r>
          </a:p>
          <a:p>
            <a:r>
              <a:rPr lang="de-DE" altLang="de-DE" sz="4000" b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auf Landes- und Hochschulebene</a:t>
            </a:r>
            <a:endParaRPr lang="de-DE" altLang="de-DE" sz="40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Detlef Müller-Böling</a:t>
            </a:r>
          </a:p>
          <a:p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CHE Centrum für Hochschulentwicklung</a:t>
            </a:r>
            <a:endParaRPr lang="de-DE" altLang="de-DE" sz="52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liennummernplatzhalter 2">
            <a:extLst>
              <a:ext uri="{FF2B5EF4-FFF2-40B4-BE49-F238E27FC236}">
                <a16:creationId xmlns:a16="http://schemas.microsoft.com/office/drawing/2014/main" id="{AD40BF8A-E06D-F64C-A40C-5A10218E90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0657A-0943-1247-928F-12A82A78DFA4}" type="slidenum">
              <a:rPr lang="en-US" altLang="de-DE"/>
              <a:pPr/>
              <a:t>10</a:t>
            </a:fld>
            <a:endParaRPr lang="en-US" altLang="de-DE" b="0"/>
          </a:p>
        </p:txBody>
      </p: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506D3BAE-4C62-7A4A-BBAF-6C19DBB420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3 Gestaltungsbereiche</a:t>
            </a:r>
          </a:p>
        </p:txBody>
      </p:sp>
      <p:grpSp>
        <p:nvGrpSpPr>
          <p:cNvPr id="338947" name="Group 3">
            <a:extLst>
              <a:ext uri="{FF2B5EF4-FFF2-40B4-BE49-F238E27FC236}">
                <a16:creationId xmlns:a16="http://schemas.microsoft.com/office/drawing/2014/main" id="{0AB5FF3E-945F-6640-BA70-67A32F7DED0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95600" y="2057400"/>
            <a:ext cx="4495800" cy="4724400"/>
            <a:chOff x="1440" y="1104"/>
            <a:chExt cx="2832" cy="2976"/>
          </a:xfrm>
        </p:grpSpPr>
        <p:sp>
          <p:nvSpPr>
            <p:cNvPr id="338948" name="Rectangle 4">
              <a:extLst>
                <a:ext uri="{FF2B5EF4-FFF2-40B4-BE49-F238E27FC236}">
                  <a16:creationId xmlns:a16="http://schemas.microsoft.com/office/drawing/2014/main" id="{B69F923A-FC72-5844-BDC9-F8EE2E9E31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49" name="Rectangle 5">
              <a:extLst>
                <a:ext uri="{FF2B5EF4-FFF2-40B4-BE49-F238E27FC236}">
                  <a16:creationId xmlns:a16="http://schemas.microsoft.com/office/drawing/2014/main" id="{D85A8E50-EBC6-3445-936A-1EE4E4B6D06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50" name="Rectangle 6">
              <a:extLst>
                <a:ext uri="{FF2B5EF4-FFF2-40B4-BE49-F238E27FC236}">
                  <a16:creationId xmlns:a16="http://schemas.microsoft.com/office/drawing/2014/main" id="{720C7560-6446-B14D-A63D-D34D029947E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51" name="Rectangle 7">
              <a:extLst>
                <a:ext uri="{FF2B5EF4-FFF2-40B4-BE49-F238E27FC236}">
                  <a16:creationId xmlns:a16="http://schemas.microsoft.com/office/drawing/2014/main" id="{F4B93C2A-E249-124E-ACB7-B8815BCF5C4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52" name="Rectangle 8">
              <a:extLst>
                <a:ext uri="{FF2B5EF4-FFF2-40B4-BE49-F238E27FC236}">
                  <a16:creationId xmlns:a16="http://schemas.microsoft.com/office/drawing/2014/main" id="{8D7426AC-0C41-C844-9C42-80F8528D4F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968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53" name="Rectangle 9">
              <a:extLst>
                <a:ext uri="{FF2B5EF4-FFF2-40B4-BE49-F238E27FC236}">
                  <a16:creationId xmlns:a16="http://schemas.microsoft.com/office/drawing/2014/main" id="{36ECBB8D-7076-A84D-86F2-818546F72CA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54" name="Rectangle 10">
              <a:extLst>
                <a:ext uri="{FF2B5EF4-FFF2-40B4-BE49-F238E27FC236}">
                  <a16:creationId xmlns:a16="http://schemas.microsoft.com/office/drawing/2014/main" id="{C4959640-5C67-D04F-9911-BEF851B682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55" name="Rectangle 11">
              <a:extLst>
                <a:ext uri="{FF2B5EF4-FFF2-40B4-BE49-F238E27FC236}">
                  <a16:creationId xmlns:a16="http://schemas.microsoft.com/office/drawing/2014/main" id="{831DC2DB-D173-7845-ACB3-573BF2697EE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56" name="Rectangle 12">
              <a:extLst>
                <a:ext uri="{FF2B5EF4-FFF2-40B4-BE49-F238E27FC236}">
                  <a16:creationId xmlns:a16="http://schemas.microsoft.com/office/drawing/2014/main" id="{25BABD73-9DEE-5342-83D1-22B8DADF034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57" name="Rectangle 13">
              <a:extLst>
                <a:ext uri="{FF2B5EF4-FFF2-40B4-BE49-F238E27FC236}">
                  <a16:creationId xmlns:a16="http://schemas.microsoft.com/office/drawing/2014/main" id="{1F396E9C-1E8D-2046-BBD0-8B90CC6B48E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58" name="Rectangle 14">
              <a:extLst>
                <a:ext uri="{FF2B5EF4-FFF2-40B4-BE49-F238E27FC236}">
                  <a16:creationId xmlns:a16="http://schemas.microsoft.com/office/drawing/2014/main" id="{537F5AEB-68F5-CB4A-9746-3E257D1E4E2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59" name="Rectangle 15">
              <a:extLst>
                <a:ext uri="{FF2B5EF4-FFF2-40B4-BE49-F238E27FC236}">
                  <a16:creationId xmlns:a16="http://schemas.microsoft.com/office/drawing/2014/main" id="{556B1885-79F4-6D46-9D11-6A6DF9A3F6C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60" name="Rectangle 16">
              <a:extLst>
                <a:ext uri="{FF2B5EF4-FFF2-40B4-BE49-F238E27FC236}">
                  <a16:creationId xmlns:a16="http://schemas.microsoft.com/office/drawing/2014/main" id="{13D8D12B-B219-3043-AAF0-9D7CDD78758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61" name="Rectangle 17">
              <a:extLst>
                <a:ext uri="{FF2B5EF4-FFF2-40B4-BE49-F238E27FC236}">
                  <a16:creationId xmlns:a16="http://schemas.microsoft.com/office/drawing/2014/main" id="{A63AC975-41D0-4D4D-B785-FA0E6E2CA9E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62" name="Rectangle 18">
              <a:extLst>
                <a:ext uri="{FF2B5EF4-FFF2-40B4-BE49-F238E27FC236}">
                  <a16:creationId xmlns:a16="http://schemas.microsoft.com/office/drawing/2014/main" id="{6F5DA326-00AC-734B-A443-DB32B19E505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63" name="Rectangle 19">
              <a:extLst>
                <a:ext uri="{FF2B5EF4-FFF2-40B4-BE49-F238E27FC236}">
                  <a16:creationId xmlns:a16="http://schemas.microsoft.com/office/drawing/2014/main" id="{86674154-C57F-C447-92E6-7D2A98649A8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64" name="Rectangle 20">
              <a:extLst>
                <a:ext uri="{FF2B5EF4-FFF2-40B4-BE49-F238E27FC236}">
                  <a16:creationId xmlns:a16="http://schemas.microsoft.com/office/drawing/2014/main" id="{571CC16C-6446-8948-8766-B26A2BD5F45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65" name="Rectangle 21">
              <a:extLst>
                <a:ext uri="{FF2B5EF4-FFF2-40B4-BE49-F238E27FC236}">
                  <a16:creationId xmlns:a16="http://schemas.microsoft.com/office/drawing/2014/main" id="{0521ED8B-5AC0-6E40-8484-F2537CA7B77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66" name="Rectangle 22">
              <a:extLst>
                <a:ext uri="{FF2B5EF4-FFF2-40B4-BE49-F238E27FC236}">
                  <a16:creationId xmlns:a16="http://schemas.microsoft.com/office/drawing/2014/main" id="{CF83A0D3-80F0-6345-A948-D0948130470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104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67" name="Rectangle 23">
              <a:extLst>
                <a:ext uri="{FF2B5EF4-FFF2-40B4-BE49-F238E27FC236}">
                  <a16:creationId xmlns:a16="http://schemas.microsoft.com/office/drawing/2014/main" id="{17EF4016-DF2B-4548-BE8E-FB9240FED24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68" name="Rectangle 24">
              <a:extLst>
                <a:ext uri="{FF2B5EF4-FFF2-40B4-BE49-F238E27FC236}">
                  <a16:creationId xmlns:a16="http://schemas.microsoft.com/office/drawing/2014/main" id="{0277ADA1-8F2C-6C4F-9F19-4053896C8C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69" name="Rectangle 25">
              <a:extLst>
                <a:ext uri="{FF2B5EF4-FFF2-40B4-BE49-F238E27FC236}">
                  <a16:creationId xmlns:a16="http://schemas.microsoft.com/office/drawing/2014/main" id="{768D981C-C720-5E4E-8186-12B44A0D3A7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70" name="Rectangle 26">
              <a:extLst>
                <a:ext uri="{FF2B5EF4-FFF2-40B4-BE49-F238E27FC236}">
                  <a16:creationId xmlns:a16="http://schemas.microsoft.com/office/drawing/2014/main" id="{C251C044-A923-0043-94E3-8D03E5ABF32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71" name="Rectangle 27">
              <a:extLst>
                <a:ext uri="{FF2B5EF4-FFF2-40B4-BE49-F238E27FC236}">
                  <a16:creationId xmlns:a16="http://schemas.microsoft.com/office/drawing/2014/main" id="{49A4690F-76A4-3740-B373-363F23FA244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72" name="Rectangle 28">
              <a:extLst>
                <a:ext uri="{FF2B5EF4-FFF2-40B4-BE49-F238E27FC236}">
                  <a16:creationId xmlns:a16="http://schemas.microsoft.com/office/drawing/2014/main" id="{B0E803FE-310D-2740-BFA1-9B243F6433C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73" name="Rectangle 29">
              <a:extLst>
                <a:ext uri="{FF2B5EF4-FFF2-40B4-BE49-F238E27FC236}">
                  <a16:creationId xmlns:a16="http://schemas.microsoft.com/office/drawing/2014/main" id="{A17E925A-B0A2-F544-9FCB-E76B37F42E6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8974" name="Rectangle 30">
              <a:extLst>
                <a:ext uri="{FF2B5EF4-FFF2-40B4-BE49-F238E27FC236}">
                  <a16:creationId xmlns:a16="http://schemas.microsoft.com/office/drawing/2014/main" id="{57BE9438-6B2F-104E-9BB6-8607CE245A5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sp>
        <p:nvSpPr>
          <p:cNvPr id="338993" name="Line 49">
            <a:extLst>
              <a:ext uri="{FF2B5EF4-FFF2-40B4-BE49-F238E27FC236}">
                <a16:creationId xmlns:a16="http://schemas.microsoft.com/office/drawing/2014/main" id="{F4464C68-30D4-7E4A-9F17-4A6659E422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1752600"/>
            <a:ext cx="914400" cy="9144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994" name="Line 50">
            <a:extLst>
              <a:ext uri="{FF2B5EF4-FFF2-40B4-BE49-F238E27FC236}">
                <a16:creationId xmlns:a16="http://schemas.microsoft.com/office/drawing/2014/main" id="{3C3BD735-DDDD-AF4E-A599-53B4510BC6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667000"/>
            <a:ext cx="0" cy="4156075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995" name="Line 51">
            <a:extLst>
              <a:ext uri="{FF2B5EF4-FFF2-40B4-BE49-F238E27FC236}">
                <a16:creationId xmlns:a16="http://schemas.microsoft.com/office/drawing/2014/main" id="{6B11D24F-CCFD-0843-8539-A4E70D2841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752600"/>
            <a:ext cx="3886200" cy="0"/>
          </a:xfrm>
          <a:prstGeom prst="line">
            <a:avLst/>
          </a:prstGeom>
          <a:noFill/>
          <a:ln w="101600">
            <a:solidFill>
              <a:srgbClr val="2E763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996" name="Text Box 52">
            <a:extLst>
              <a:ext uri="{FF2B5EF4-FFF2-40B4-BE49-F238E27FC236}">
                <a16:creationId xmlns:a16="http://schemas.microsoft.com/office/drawing/2014/main" id="{D14079A9-A628-9446-AFDB-685BC644F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1717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Vergaberahmen</a:t>
            </a:r>
          </a:p>
        </p:txBody>
      </p:sp>
      <p:sp>
        <p:nvSpPr>
          <p:cNvPr id="338997" name="Text Box 53">
            <a:extLst>
              <a:ext uri="{FF2B5EF4-FFF2-40B4-BE49-F238E27FC236}">
                <a16:creationId xmlns:a16="http://schemas.microsoft.com/office/drawing/2014/main" id="{D97A6B2C-4361-B349-9B72-A3155CC20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3716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Formel</a:t>
            </a:r>
          </a:p>
        </p:txBody>
      </p:sp>
      <p:sp>
        <p:nvSpPr>
          <p:cNvPr id="338998" name="Text Box 54">
            <a:extLst>
              <a:ext uri="{FF2B5EF4-FFF2-40B4-BE49-F238E27FC236}">
                <a16:creationId xmlns:a16="http://schemas.microsoft.com/office/drawing/2014/main" id="{E3F1A418-C49A-5343-A304-C899B52A1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Land</a:t>
            </a:r>
            <a:endParaRPr lang="de-DE" altLang="de-DE" sz="16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38999" name="Text Box 55">
            <a:extLst>
              <a:ext uri="{FF2B5EF4-FFF2-40B4-BE49-F238E27FC236}">
                <a16:creationId xmlns:a16="http://schemas.microsoft.com/office/drawing/2014/main" id="{AA55FCEC-97EE-9745-944B-FDB654CEB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81200"/>
            <a:ext cx="1333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Hochschule</a:t>
            </a:r>
          </a:p>
        </p:txBody>
      </p:sp>
      <p:sp>
        <p:nvSpPr>
          <p:cNvPr id="339000" name="Text Box 56">
            <a:extLst>
              <a:ext uri="{FF2B5EF4-FFF2-40B4-BE49-F238E27FC236}">
                <a16:creationId xmlns:a16="http://schemas.microsoft.com/office/drawing/2014/main" id="{32F8B373-8771-F944-A194-221B69AAF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275" y="2286000"/>
            <a:ext cx="1379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Fachbereich</a:t>
            </a:r>
            <a:endParaRPr lang="de-DE" altLang="de-DE" sz="16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39001" name="Text Box 57">
            <a:extLst>
              <a:ext uri="{FF2B5EF4-FFF2-40B4-BE49-F238E27FC236}">
                <a16:creationId xmlns:a16="http://schemas.microsoft.com/office/drawing/2014/main" id="{D83EF8CC-4E24-9646-B97E-98DBDAD10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4648200"/>
            <a:ext cx="96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W2 / W3</a:t>
            </a:r>
          </a:p>
        </p:txBody>
      </p:sp>
      <p:sp>
        <p:nvSpPr>
          <p:cNvPr id="339002" name="Text Box 58">
            <a:extLst>
              <a:ext uri="{FF2B5EF4-FFF2-40B4-BE49-F238E27FC236}">
                <a16:creationId xmlns:a16="http://schemas.microsoft.com/office/drawing/2014/main" id="{DD9BE463-14EB-CD42-AA92-648391ED4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973763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Leistungs-</a:t>
            </a:r>
          </a:p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zulage</a:t>
            </a:r>
          </a:p>
        </p:txBody>
      </p:sp>
      <p:sp>
        <p:nvSpPr>
          <p:cNvPr id="339003" name="Text Box 59">
            <a:extLst>
              <a:ext uri="{FF2B5EF4-FFF2-40B4-BE49-F238E27FC236}">
                <a16:creationId xmlns:a16="http://schemas.microsoft.com/office/drawing/2014/main" id="{9993E450-1214-804C-A1F9-8359CB612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913" y="1371600"/>
            <a:ext cx="1154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Ermessen</a:t>
            </a:r>
          </a:p>
        </p:txBody>
      </p:sp>
      <p:sp>
        <p:nvSpPr>
          <p:cNvPr id="339004" name="Text Box 60">
            <a:extLst>
              <a:ext uri="{FF2B5EF4-FFF2-40B4-BE49-F238E27FC236}">
                <a16:creationId xmlns:a16="http://schemas.microsoft.com/office/drawing/2014/main" id="{C429DF4E-5F15-D248-AD05-E5E0A034F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0" y="1371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Antrag</a:t>
            </a:r>
          </a:p>
        </p:txBody>
      </p:sp>
      <p:sp>
        <p:nvSpPr>
          <p:cNvPr id="339005" name="Text Box 61">
            <a:extLst>
              <a:ext uri="{FF2B5EF4-FFF2-40B4-BE49-F238E27FC236}">
                <a16:creationId xmlns:a16="http://schemas.microsoft.com/office/drawing/2014/main" id="{2FA83FF4-4890-C748-89A7-97D3DF5171B7}"/>
              </a:ext>
            </a:extLst>
          </p:cNvPr>
          <p:cNvSpPr txBox="1">
            <a:spLocks noChangeArrowheads="1"/>
          </p:cNvSpPr>
          <p:nvPr/>
        </p:nvSpPr>
        <p:spPr bwMode="auto">
          <a:xfrm rot="-5395298">
            <a:off x="-979487" y="4711700"/>
            <a:ext cx="3575050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chemeClr val="accent2"/>
                </a:solidFill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339006" name="Text Box 62">
            <a:extLst>
              <a:ext uri="{FF2B5EF4-FFF2-40B4-BE49-F238E27FC236}">
                <a16:creationId xmlns:a16="http://schemas.microsoft.com/office/drawing/2014/main" id="{58A9D9E5-DBBA-294B-B368-49BEA0B89ECC}"/>
              </a:ext>
            </a:extLst>
          </p:cNvPr>
          <p:cNvSpPr txBox="1">
            <a:spLocks noChangeArrowheads="1"/>
          </p:cNvSpPr>
          <p:nvPr/>
        </p:nvSpPr>
        <p:spPr bwMode="auto">
          <a:xfrm rot="-2539219">
            <a:off x="173038" y="1704975"/>
            <a:ext cx="2741612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chemeClr val="accent1"/>
                </a:solidFill>
                <a:latin typeface="Arial" panose="020B0604020202020204" pitchFamily="34" charset="0"/>
              </a:rPr>
              <a:t>Entscheidungsebene</a:t>
            </a:r>
          </a:p>
        </p:txBody>
      </p:sp>
      <p:sp>
        <p:nvSpPr>
          <p:cNvPr id="339007" name="Text Box 63">
            <a:extLst>
              <a:ext uri="{FF2B5EF4-FFF2-40B4-BE49-F238E27FC236}">
                <a16:creationId xmlns:a16="http://schemas.microsoft.com/office/drawing/2014/main" id="{AF7FE24A-3886-BA45-9E52-CB8B82902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838" y="1036638"/>
            <a:ext cx="3022600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rgbClr val="2E763F"/>
                </a:solidFill>
                <a:latin typeface="Arial" panose="020B0604020202020204" pitchFamily="34" charset="0"/>
              </a:rPr>
              <a:t>Entscheidungverfahren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975FCC4D-4676-5E4C-8A7D-E5A027001C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6936A-63B9-1A46-8C29-46E0469AD347}" type="slidenum">
              <a:rPr lang="en-US" altLang="de-DE"/>
              <a:pPr/>
              <a:t>11</a:t>
            </a:fld>
            <a:endParaRPr lang="en-US" altLang="de-DE" b="0"/>
          </a:p>
        </p:txBody>
      </p:sp>
      <p:sp>
        <p:nvSpPr>
          <p:cNvPr id="278534" name="Rectangle 6">
            <a:extLst>
              <a:ext uri="{FF2B5EF4-FFF2-40B4-BE49-F238E27FC236}">
                <a16:creationId xmlns:a16="http://schemas.microsoft.com/office/drawing/2014/main" id="{BE85A522-E49A-7146-AB02-0D2917972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4267200" cy="10207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Landesebene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(hochschulübergreifende 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Regelungen)</a:t>
            </a:r>
          </a:p>
        </p:txBody>
      </p:sp>
      <p:sp>
        <p:nvSpPr>
          <p:cNvPr id="278536" name="Rectangle 8">
            <a:extLst>
              <a:ext uri="{FF2B5EF4-FFF2-40B4-BE49-F238E27FC236}">
                <a16:creationId xmlns:a16="http://schemas.microsoft.com/office/drawing/2014/main" id="{87A181FD-AE10-2B46-BE1E-E6DC64E49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371600"/>
            <a:ext cx="4191000" cy="944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Hochschulebene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(individuelle Lösungen)</a:t>
            </a:r>
          </a:p>
        </p:txBody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A788AB72-62E4-BD40-B688-8A849B34C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667000"/>
            <a:ext cx="41910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Wissenschaftsministerien</a:t>
            </a:r>
          </a:p>
        </p:txBody>
      </p:sp>
      <p:sp>
        <p:nvSpPr>
          <p:cNvPr id="278532" name="Rectangle 4">
            <a:extLst>
              <a:ext uri="{FF2B5EF4-FFF2-40B4-BE49-F238E27FC236}">
                <a16:creationId xmlns:a16="http://schemas.microsoft.com/office/drawing/2014/main" id="{03B0A586-D065-2340-B4D0-C6F2D3BE6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657600"/>
            <a:ext cx="41910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Finanzministerien</a:t>
            </a:r>
          </a:p>
        </p:txBody>
      </p:sp>
      <p:sp>
        <p:nvSpPr>
          <p:cNvPr id="278533" name="Rectangle 5">
            <a:extLst>
              <a:ext uri="{FF2B5EF4-FFF2-40B4-BE49-F238E27FC236}">
                <a16:creationId xmlns:a16="http://schemas.microsoft.com/office/drawing/2014/main" id="{5720387C-6FF1-074C-A761-4A4BF7A7B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648200"/>
            <a:ext cx="41910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Innenministerien </a:t>
            </a:r>
          </a:p>
        </p:txBody>
      </p:sp>
      <p:sp>
        <p:nvSpPr>
          <p:cNvPr id="278537" name="Rectangle 9">
            <a:extLst>
              <a:ext uri="{FF2B5EF4-FFF2-40B4-BE49-F238E27FC236}">
                <a16:creationId xmlns:a16="http://schemas.microsoft.com/office/drawing/2014/main" id="{8AE5D35C-DC64-DB4E-8DBC-44AD34A8D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636838"/>
            <a:ext cx="4191000" cy="56356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Hochschulleitung</a:t>
            </a:r>
          </a:p>
        </p:txBody>
      </p:sp>
      <p:sp>
        <p:nvSpPr>
          <p:cNvPr id="278538" name="Rectangle 10">
            <a:extLst>
              <a:ext uri="{FF2B5EF4-FFF2-40B4-BE49-F238E27FC236}">
                <a16:creationId xmlns:a16="http://schemas.microsoft.com/office/drawing/2014/main" id="{6ED7A30F-05C4-4643-A7F3-5F3CA4091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4290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Dekane</a:t>
            </a:r>
          </a:p>
        </p:txBody>
      </p:sp>
      <p:sp>
        <p:nvSpPr>
          <p:cNvPr id="278539" name="Rectangle 11">
            <a:extLst>
              <a:ext uri="{FF2B5EF4-FFF2-40B4-BE49-F238E27FC236}">
                <a16:creationId xmlns:a16="http://schemas.microsoft.com/office/drawing/2014/main" id="{B4A6B634-AEA9-8547-8A09-61A995410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1910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Hochschulrat</a:t>
            </a:r>
          </a:p>
        </p:txBody>
      </p:sp>
      <p:sp>
        <p:nvSpPr>
          <p:cNvPr id="278540" name="Rectangle 12">
            <a:extLst>
              <a:ext uri="{FF2B5EF4-FFF2-40B4-BE49-F238E27FC236}">
                <a16:creationId xmlns:a16="http://schemas.microsoft.com/office/drawing/2014/main" id="{8332D368-DB48-B046-84B1-EC1E5444C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9530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Kommissionen</a:t>
            </a:r>
          </a:p>
        </p:txBody>
      </p:sp>
      <p:sp>
        <p:nvSpPr>
          <p:cNvPr id="278541" name="Rectangle 13">
            <a:extLst>
              <a:ext uri="{FF2B5EF4-FFF2-40B4-BE49-F238E27FC236}">
                <a16:creationId xmlns:a16="http://schemas.microsoft.com/office/drawing/2014/main" id="{3FEA92A5-ED04-9847-8063-A1B54A176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6388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Akademischer Senat</a:t>
            </a:r>
          </a:p>
        </p:txBody>
      </p:sp>
      <p:sp>
        <p:nvSpPr>
          <p:cNvPr id="278542" name="Rectangle 14">
            <a:extLst>
              <a:ext uri="{FF2B5EF4-FFF2-40B4-BE49-F238E27FC236}">
                <a16:creationId xmlns:a16="http://schemas.microsoft.com/office/drawing/2014/main" id="{BB96F0B7-F52C-6C45-BA8E-037A8B6D9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63246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Fachbereichsräte</a:t>
            </a:r>
          </a:p>
        </p:txBody>
      </p:sp>
      <p:sp>
        <p:nvSpPr>
          <p:cNvPr id="278547" name="Rectangle 19">
            <a:extLst>
              <a:ext uri="{FF2B5EF4-FFF2-40B4-BE49-F238E27FC236}">
                <a16:creationId xmlns:a16="http://schemas.microsoft.com/office/drawing/2014/main" id="{DE9D7160-E9D8-284B-84F9-CB4F14E33F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solidFill>
            <a:schemeClr val="tx2"/>
          </a:solidFill>
          <a:ln/>
        </p:spPr>
        <p:txBody>
          <a:bodyPr/>
          <a:lstStyle/>
          <a:p>
            <a:r>
              <a:rPr lang="de-DE" altLang="de-DE" sz="3600">
                <a:solidFill>
                  <a:schemeClr val="accent1"/>
                </a:solidFill>
              </a:rPr>
              <a:t>Entscheidungsebene</a:t>
            </a:r>
          </a:p>
        </p:txBody>
      </p:sp>
      <p:sp>
        <p:nvSpPr>
          <p:cNvPr id="278548" name="AutoShape 20">
            <a:extLst>
              <a:ext uri="{FF2B5EF4-FFF2-40B4-BE49-F238E27FC236}">
                <a16:creationId xmlns:a16="http://schemas.microsoft.com/office/drawing/2014/main" id="{5A38812E-56FE-C847-9542-6BB104ADC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791200"/>
            <a:ext cx="3276600" cy="609600"/>
          </a:xfrm>
          <a:prstGeom prst="wedgeRoundRectCallout">
            <a:avLst>
              <a:gd name="adj1" fmla="val 126940"/>
              <a:gd name="adj2" fmla="val -648699"/>
              <a:gd name="adj3" fmla="val 16667"/>
            </a:avLst>
          </a:prstGeom>
          <a:solidFill>
            <a:srgbClr val="FFFF00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Entscheidungsfähigkeit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8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8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27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7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78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278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278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78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278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278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0" dur="500"/>
                                        <p:tgtEl>
                                          <p:spTgt spid="27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4" grpId="0" animBg="1" autoUpdateAnimBg="0"/>
      <p:bldP spid="278536" grpId="0" animBg="1" autoUpdateAnimBg="0"/>
      <p:bldP spid="278531" grpId="0" animBg="1" autoUpdateAnimBg="0"/>
      <p:bldP spid="278532" grpId="0" animBg="1" autoUpdateAnimBg="0"/>
      <p:bldP spid="278533" grpId="0" animBg="1" autoUpdateAnimBg="0"/>
      <p:bldP spid="278537" grpId="0" animBg="1" autoUpdateAnimBg="0"/>
      <p:bldP spid="278538" grpId="0" animBg="1" autoUpdateAnimBg="0"/>
      <p:bldP spid="278539" grpId="0" animBg="1" autoUpdateAnimBg="0"/>
      <p:bldP spid="278540" grpId="0" animBg="1" autoUpdateAnimBg="0"/>
      <p:bldP spid="278541" grpId="0" animBg="1" autoUpdateAnimBg="0"/>
      <p:bldP spid="278542" grpId="0" animBg="1" autoUpdateAnimBg="0"/>
      <p:bldP spid="278547" grpId="0" animBg="1" autoUpdateAnimBg="0"/>
      <p:bldP spid="27854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FEB06B99-1221-E34A-99C1-85521E0753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D3C74-2073-B041-B10F-B7C881F9837D}" type="slidenum">
              <a:rPr lang="en-US" altLang="de-DE"/>
              <a:pPr/>
              <a:t>12</a:t>
            </a:fld>
            <a:endParaRPr lang="en-US" altLang="de-DE" b="0"/>
          </a:p>
        </p:txBody>
      </p:sp>
      <p:sp>
        <p:nvSpPr>
          <p:cNvPr id="276483" name="Rectangle 3">
            <a:extLst>
              <a:ext uri="{FF2B5EF4-FFF2-40B4-BE49-F238E27FC236}">
                <a16:creationId xmlns:a16="http://schemas.microsoft.com/office/drawing/2014/main" id="{1BE2E0DA-4832-574E-B3BF-1F0B86BD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7391400" cy="61912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3600" b="1">
                <a:latin typeface="Arial" panose="020B0604020202020204" pitchFamily="34" charset="0"/>
              </a:rPr>
              <a:t>Prinzip</a:t>
            </a:r>
          </a:p>
        </p:txBody>
      </p:sp>
      <p:sp>
        <p:nvSpPr>
          <p:cNvPr id="276487" name="Rectangle 7">
            <a:extLst>
              <a:ext uri="{FF2B5EF4-FFF2-40B4-BE49-F238E27FC236}">
                <a16:creationId xmlns:a16="http://schemas.microsoft.com/office/drawing/2014/main" id="{276E9283-4EAD-1B4C-B844-4AB93BB9E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286000"/>
            <a:ext cx="7391400" cy="6905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Subsidiarität</a:t>
            </a:r>
          </a:p>
        </p:txBody>
      </p:sp>
      <p:sp>
        <p:nvSpPr>
          <p:cNvPr id="276488" name="Rectangle 8">
            <a:extLst>
              <a:ext uri="{FF2B5EF4-FFF2-40B4-BE49-F238E27FC236}">
                <a16:creationId xmlns:a16="http://schemas.microsoft.com/office/drawing/2014/main" id="{75671763-2A90-A14A-B726-B6D357609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191000"/>
            <a:ext cx="7391400" cy="690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3600" b="1">
                <a:latin typeface="Arial" panose="020B0604020202020204" pitchFamily="34" charset="0"/>
              </a:rPr>
              <a:t>objektive Restriktion</a:t>
            </a:r>
          </a:p>
        </p:txBody>
      </p:sp>
      <p:sp>
        <p:nvSpPr>
          <p:cNvPr id="276489" name="Rectangle 9">
            <a:extLst>
              <a:ext uri="{FF2B5EF4-FFF2-40B4-BE49-F238E27FC236}">
                <a16:creationId xmlns:a16="http://schemas.microsoft.com/office/drawing/2014/main" id="{72D1027B-DEF3-934B-8DE9-5F98639EF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105400"/>
            <a:ext cx="7391400" cy="690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Altersversorgung</a:t>
            </a:r>
          </a:p>
        </p:txBody>
      </p:sp>
      <p:sp>
        <p:nvSpPr>
          <p:cNvPr id="276490" name="AutoShape 10">
            <a:extLst>
              <a:ext uri="{FF2B5EF4-FFF2-40B4-BE49-F238E27FC236}">
                <a16:creationId xmlns:a16="http://schemas.microsoft.com/office/drawing/2014/main" id="{63058796-C18E-7648-9E95-B98F3466FDB5}"/>
              </a:ext>
            </a:extLst>
          </p:cNvPr>
          <p:cNvSpPr>
            <a:spLocks noChangeArrowheads="1"/>
          </p:cNvSpPr>
          <p:nvPr/>
        </p:nvSpPr>
        <p:spPr bwMode="auto">
          <a:xfrm rot="-16186311">
            <a:off x="3834607" y="2563018"/>
            <a:ext cx="863600" cy="1827213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rgbClr val="1B6F41"/>
              </a:solidFill>
            </a:endParaRPr>
          </a:p>
        </p:txBody>
      </p:sp>
      <p:sp>
        <p:nvSpPr>
          <p:cNvPr id="276491" name="AutoShape 11">
            <a:extLst>
              <a:ext uri="{FF2B5EF4-FFF2-40B4-BE49-F238E27FC236}">
                <a16:creationId xmlns:a16="http://schemas.microsoft.com/office/drawing/2014/main" id="{44F53E33-33DA-8A49-8234-DAFFE0641B78}"/>
              </a:ext>
            </a:extLst>
          </p:cNvPr>
          <p:cNvSpPr>
            <a:spLocks noChangeArrowheads="1"/>
          </p:cNvSpPr>
          <p:nvPr/>
        </p:nvSpPr>
        <p:spPr bwMode="auto">
          <a:xfrm rot="-16186311">
            <a:off x="3910807" y="5382418"/>
            <a:ext cx="863600" cy="1827213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6492" name="Rectangle 12">
            <a:extLst>
              <a:ext uri="{FF2B5EF4-FFF2-40B4-BE49-F238E27FC236}">
                <a16:creationId xmlns:a16="http://schemas.microsoft.com/office/drawing/2014/main" id="{FA433158-26BF-C64D-9232-3AF53E1DE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5588" y="3200400"/>
            <a:ext cx="3275012" cy="6905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Hochschulen</a:t>
            </a:r>
          </a:p>
        </p:txBody>
      </p:sp>
      <p:sp>
        <p:nvSpPr>
          <p:cNvPr id="276493" name="Rectangle 13">
            <a:extLst>
              <a:ext uri="{FF2B5EF4-FFF2-40B4-BE49-F238E27FC236}">
                <a16:creationId xmlns:a16="http://schemas.microsoft.com/office/drawing/2014/main" id="{602A886F-39DF-D644-811A-4B529A919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19800"/>
            <a:ext cx="3276600" cy="690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Finanzminister</a:t>
            </a:r>
          </a:p>
        </p:txBody>
      </p:sp>
      <p:sp>
        <p:nvSpPr>
          <p:cNvPr id="276495" name="Rectangle 15">
            <a:extLst>
              <a:ext uri="{FF2B5EF4-FFF2-40B4-BE49-F238E27FC236}">
                <a16:creationId xmlns:a16="http://schemas.microsoft.com/office/drawing/2014/main" id="{ED724251-00EF-A848-9D28-7E2E14948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solidFill>
            <a:schemeClr val="tx2"/>
          </a:solidFill>
          <a:ln/>
        </p:spPr>
        <p:txBody>
          <a:bodyPr/>
          <a:lstStyle/>
          <a:p>
            <a:r>
              <a:rPr lang="de-DE" altLang="de-DE" sz="3600">
                <a:solidFill>
                  <a:schemeClr val="accent1"/>
                </a:solidFill>
              </a:rPr>
              <a:t>Entscheidungsebene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7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27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27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6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6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6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6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276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animBg="1" autoUpdateAnimBg="0"/>
      <p:bldP spid="276487" grpId="0" animBg="1" autoUpdateAnimBg="0"/>
      <p:bldP spid="276488" grpId="0" animBg="1" autoUpdateAnimBg="0"/>
      <p:bldP spid="276489" grpId="0" animBg="1" autoUpdateAnimBg="0"/>
      <p:bldP spid="276490" grpId="0" animBg="1" autoUpdateAnimBg="0"/>
      <p:bldP spid="276492" grpId="0" animBg="1" autoUpdateAnimBg="0"/>
      <p:bldP spid="27649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liennummernplatzhalter 2">
            <a:extLst>
              <a:ext uri="{FF2B5EF4-FFF2-40B4-BE49-F238E27FC236}">
                <a16:creationId xmlns:a16="http://schemas.microsoft.com/office/drawing/2014/main" id="{8518409F-A622-7545-AFA4-BA5CA7BFC0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9859B-9B8B-D74F-8EAF-905B1DF4B0EB}" type="slidenum">
              <a:rPr lang="en-US" altLang="de-DE"/>
              <a:pPr/>
              <a:t>13</a:t>
            </a:fld>
            <a:endParaRPr lang="en-US" altLang="de-DE" b="0"/>
          </a:p>
        </p:txBody>
      </p:sp>
      <p:sp>
        <p:nvSpPr>
          <p:cNvPr id="339970" name="Rectangle 2">
            <a:extLst>
              <a:ext uri="{FF2B5EF4-FFF2-40B4-BE49-F238E27FC236}">
                <a16:creationId xmlns:a16="http://schemas.microsoft.com/office/drawing/2014/main" id="{1352884B-3C77-1A4D-BF60-8CCAC7B726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3 Gestaltungsbereiche</a:t>
            </a:r>
          </a:p>
        </p:txBody>
      </p:sp>
      <p:grpSp>
        <p:nvGrpSpPr>
          <p:cNvPr id="339971" name="Group 3">
            <a:extLst>
              <a:ext uri="{FF2B5EF4-FFF2-40B4-BE49-F238E27FC236}">
                <a16:creationId xmlns:a16="http://schemas.microsoft.com/office/drawing/2014/main" id="{414BE384-9455-FE42-8008-B125B61C80A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95600" y="2057400"/>
            <a:ext cx="4495800" cy="4724400"/>
            <a:chOff x="1440" y="1104"/>
            <a:chExt cx="2832" cy="2976"/>
          </a:xfrm>
        </p:grpSpPr>
        <p:sp>
          <p:nvSpPr>
            <p:cNvPr id="339972" name="Rectangle 4">
              <a:extLst>
                <a:ext uri="{FF2B5EF4-FFF2-40B4-BE49-F238E27FC236}">
                  <a16:creationId xmlns:a16="http://schemas.microsoft.com/office/drawing/2014/main" id="{127B3D74-DF29-7947-9D81-BB4CFE34192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73" name="Rectangle 5">
              <a:extLst>
                <a:ext uri="{FF2B5EF4-FFF2-40B4-BE49-F238E27FC236}">
                  <a16:creationId xmlns:a16="http://schemas.microsoft.com/office/drawing/2014/main" id="{817DD53D-4710-064F-BA10-5B5D47A9A78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74" name="Rectangle 6">
              <a:extLst>
                <a:ext uri="{FF2B5EF4-FFF2-40B4-BE49-F238E27FC236}">
                  <a16:creationId xmlns:a16="http://schemas.microsoft.com/office/drawing/2014/main" id="{FD26739D-F7D4-F84F-B273-E859FF454C8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75" name="Rectangle 7">
              <a:extLst>
                <a:ext uri="{FF2B5EF4-FFF2-40B4-BE49-F238E27FC236}">
                  <a16:creationId xmlns:a16="http://schemas.microsoft.com/office/drawing/2014/main" id="{70002E0D-0602-2A42-84BB-849DCE6725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76" name="Rectangle 8">
              <a:extLst>
                <a:ext uri="{FF2B5EF4-FFF2-40B4-BE49-F238E27FC236}">
                  <a16:creationId xmlns:a16="http://schemas.microsoft.com/office/drawing/2014/main" id="{C10037AF-2D28-AF4E-9AB8-698EB18A1D2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968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77" name="Rectangle 9">
              <a:extLst>
                <a:ext uri="{FF2B5EF4-FFF2-40B4-BE49-F238E27FC236}">
                  <a16:creationId xmlns:a16="http://schemas.microsoft.com/office/drawing/2014/main" id="{08F91907-57B6-DB41-821F-26A76F101D2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78" name="Rectangle 10">
              <a:extLst>
                <a:ext uri="{FF2B5EF4-FFF2-40B4-BE49-F238E27FC236}">
                  <a16:creationId xmlns:a16="http://schemas.microsoft.com/office/drawing/2014/main" id="{8D4DE92F-A89F-E64A-938C-7975023D520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79" name="Rectangle 11">
              <a:extLst>
                <a:ext uri="{FF2B5EF4-FFF2-40B4-BE49-F238E27FC236}">
                  <a16:creationId xmlns:a16="http://schemas.microsoft.com/office/drawing/2014/main" id="{150DE23F-233C-8E49-B228-BEE080FC971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80" name="Rectangle 12">
              <a:extLst>
                <a:ext uri="{FF2B5EF4-FFF2-40B4-BE49-F238E27FC236}">
                  <a16:creationId xmlns:a16="http://schemas.microsoft.com/office/drawing/2014/main" id="{74D5721B-7D8E-5F41-A1E6-4CBA3311267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81" name="Rectangle 13">
              <a:extLst>
                <a:ext uri="{FF2B5EF4-FFF2-40B4-BE49-F238E27FC236}">
                  <a16:creationId xmlns:a16="http://schemas.microsoft.com/office/drawing/2014/main" id="{082BCC11-37BC-BB49-AC31-12A9E27EF3A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82" name="Rectangle 14">
              <a:extLst>
                <a:ext uri="{FF2B5EF4-FFF2-40B4-BE49-F238E27FC236}">
                  <a16:creationId xmlns:a16="http://schemas.microsoft.com/office/drawing/2014/main" id="{B8683B61-1698-A44D-BDC0-DAB53CE3E99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83" name="Rectangle 15">
              <a:extLst>
                <a:ext uri="{FF2B5EF4-FFF2-40B4-BE49-F238E27FC236}">
                  <a16:creationId xmlns:a16="http://schemas.microsoft.com/office/drawing/2014/main" id="{01036E00-7820-7D47-B6D7-D135FA67FDE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84" name="Rectangle 16">
              <a:extLst>
                <a:ext uri="{FF2B5EF4-FFF2-40B4-BE49-F238E27FC236}">
                  <a16:creationId xmlns:a16="http://schemas.microsoft.com/office/drawing/2014/main" id="{E9D318A5-BADC-854A-8091-21913D641CC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85" name="Rectangle 17">
              <a:extLst>
                <a:ext uri="{FF2B5EF4-FFF2-40B4-BE49-F238E27FC236}">
                  <a16:creationId xmlns:a16="http://schemas.microsoft.com/office/drawing/2014/main" id="{ADE1F254-124C-B04E-9309-6101ED0C872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86" name="Rectangle 18">
              <a:extLst>
                <a:ext uri="{FF2B5EF4-FFF2-40B4-BE49-F238E27FC236}">
                  <a16:creationId xmlns:a16="http://schemas.microsoft.com/office/drawing/2014/main" id="{76FEDD46-F2C2-C64A-9540-289B5F44C15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87" name="Rectangle 19">
              <a:extLst>
                <a:ext uri="{FF2B5EF4-FFF2-40B4-BE49-F238E27FC236}">
                  <a16:creationId xmlns:a16="http://schemas.microsoft.com/office/drawing/2014/main" id="{20E27E17-6AB6-624B-B22C-921D2F7F80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88" name="Rectangle 20">
              <a:extLst>
                <a:ext uri="{FF2B5EF4-FFF2-40B4-BE49-F238E27FC236}">
                  <a16:creationId xmlns:a16="http://schemas.microsoft.com/office/drawing/2014/main" id="{32507046-3511-7949-A14D-648232F2309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89" name="Rectangle 21">
              <a:extLst>
                <a:ext uri="{FF2B5EF4-FFF2-40B4-BE49-F238E27FC236}">
                  <a16:creationId xmlns:a16="http://schemas.microsoft.com/office/drawing/2014/main" id="{8D1A5DE1-B7C0-9E48-9B8C-5BA7F2BE2DB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90" name="Rectangle 22">
              <a:extLst>
                <a:ext uri="{FF2B5EF4-FFF2-40B4-BE49-F238E27FC236}">
                  <a16:creationId xmlns:a16="http://schemas.microsoft.com/office/drawing/2014/main" id="{F92EE295-BAC4-9C42-881F-0AA47AB6DF0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104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91" name="Rectangle 23">
              <a:extLst>
                <a:ext uri="{FF2B5EF4-FFF2-40B4-BE49-F238E27FC236}">
                  <a16:creationId xmlns:a16="http://schemas.microsoft.com/office/drawing/2014/main" id="{7E62D765-BC45-714E-844B-FD3DD3B47D5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92" name="Rectangle 24">
              <a:extLst>
                <a:ext uri="{FF2B5EF4-FFF2-40B4-BE49-F238E27FC236}">
                  <a16:creationId xmlns:a16="http://schemas.microsoft.com/office/drawing/2014/main" id="{BFD3D805-0546-4F47-86C8-4B7B503743B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93" name="Rectangle 25">
              <a:extLst>
                <a:ext uri="{FF2B5EF4-FFF2-40B4-BE49-F238E27FC236}">
                  <a16:creationId xmlns:a16="http://schemas.microsoft.com/office/drawing/2014/main" id="{F792D11F-865A-484C-B206-846D6064864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94" name="Rectangle 26">
              <a:extLst>
                <a:ext uri="{FF2B5EF4-FFF2-40B4-BE49-F238E27FC236}">
                  <a16:creationId xmlns:a16="http://schemas.microsoft.com/office/drawing/2014/main" id="{05D6D583-F8E8-0B4B-975D-11DB11F166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95" name="Rectangle 27">
              <a:extLst>
                <a:ext uri="{FF2B5EF4-FFF2-40B4-BE49-F238E27FC236}">
                  <a16:creationId xmlns:a16="http://schemas.microsoft.com/office/drawing/2014/main" id="{6EE87D7F-A88E-8745-B28C-0D38E5A0A5C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96" name="Rectangle 28">
              <a:extLst>
                <a:ext uri="{FF2B5EF4-FFF2-40B4-BE49-F238E27FC236}">
                  <a16:creationId xmlns:a16="http://schemas.microsoft.com/office/drawing/2014/main" id="{FCD22068-C778-5B4C-B490-4424E31F646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97" name="Rectangle 29">
              <a:extLst>
                <a:ext uri="{FF2B5EF4-FFF2-40B4-BE49-F238E27FC236}">
                  <a16:creationId xmlns:a16="http://schemas.microsoft.com/office/drawing/2014/main" id="{97394D5D-F944-AC4E-87F5-6B7C783315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39998" name="Rectangle 30">
              <a:extLst>
                <a:ext uri="{FF2B5EF4-FFF2-40B4-BE49-F238E27FC236}">
                  <a16:creationId xmlns:a16="http://schemas.microsoft.com/office/drawing/2014/main" id="{A1CD2D70-973F-E842-BD01-68786CD38CC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sp>
        <p:nvSpPr>
          <p:cNvPr id="339999" name="Line 31">
            <a:extLst>
              <a:ext uri="{FF2B5EF4-FFF2-40B4-BE49-F238E27FC236}">
                <a16:creationId xmlns:a16="http://schemas.microsoft.com/office/drawing/2014/main" id="{5D33748D-ABE3-DE4F-8351-355F0B51A8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1752600"/>
            <a:ext cx="914400" cy="9144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0000" name="Line 32">
            <a:extLst>
              <a:ext uri="{FF2B5EF4-FFF2-40B4-BE49-F238E27FC236}">
                <a16:creationId xmlns:a16="http://schemas.microsoft.com/office/drawing/2014/main" id="{AB39A72C-91DE-D644-9761-9EFC10326B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667000"/>
            <a:ext cx="0" cy="4156075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0001" name="Line 33">
            <a:extLst>
              <a:ext uri="{FF2B5EF4-FFF2-40B4-BE49-F238E27FC236}">
                <a16:creationId xmlns:a16="http://schemas.microsoft.com/office/drawing/2014/main" id="{11D9AE94-3B65-3744-861E-D8905ACB21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752600"/>
            <a:ext cx="3886200" cy="0"/>
          </a:xfrm>
          <a:prstGeom prst="line">
            <a:avLst/>
          </a:prstGeom>
          <a:noFill/>
          <a:ln w="101600">
            <a:solidFill>
              <a:srgbClr val="2E763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0002" name="Text Box 34">
            <a:extLst>
              <a:ext uri="{FF2B5EF4-FFF2-40B4-BE49-F238E27FC236}">
                <a16:creationId xmlns:a16="http://schemas.microsoft.com/office/drawing/2014/main" id="{D04D014A-A445-9F4D-A214-CE89C82B4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1717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Vergaberahmen</a:t>
            </a:r>
          </a:p>
        </p:txBody>
      </p:sp>
      <p:sp>
        <p:nvSpPr>
          <p:cNvPr id="340003" name="Text Box 35">
            <a:extLst>
              <a:ext uri="{FF2B5EF4-FFF2-40B4-BE49-F238E27FC236}">
                <a16:creationId xmlns:a16="http://schemas.microsoft.com/office/drawing/2014/main" id="{F6138C36-85DC-F149-A111-84FAF8CD3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3716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Formel</a:t>
            </a:r>
          </a:p>
        </p:txBody>
      </p:sp>
      <p:sp>
        <p:nvSpPr>
          <p:cNvPr id="340004" name="Text Box 36">
            <a:extLst>
              <a:ext uri="{FF2B5EF4-FFF2-40B4-BE49-F238E27FC236}">
                <a16:creationId xmlns:a16="http://schemas.microsoft.com/office/drawing/2014/main" id="{8478C670-B248-5346-A17D-61CFDADE6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Land</a:t>
            </a:r>
            <a:endParaRPr lang="de-DE" altLang="de-DE" sz="16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40005" name="Text Box 37">
            <a:extLst>
              <a:ext uri="{FF2B5EF4-FFF2-40B4-BE49-F238E27FC236}">
                <a16:creationId xmlns:a16="http://schemas.microsoft.com/office/drawing/2014/main" id="{AA55B124-D1F6-8143-A46D-367F05A3D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81200"/>
            <a:ext cx="1333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Hochschule</a:t>
            </a:r>
          </a:p>
        </p:txBody>
      </p:sp>
      <p:sp>
        <p:nvSpPr>
          <p:cNvPr id="340006" name="Text Box 38">
            <a:extLst>
              <a:ext uri="{FF2B5EF4-FFF2-40B4-BE49-F238E27FC236}">
                <a16:creationId xmlns:a16="http://schemas.microsoft.com/office/drawing/2014/main" id="{5FA65AFB-4737-A642-93F2-DD37A8CB0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275" y="2286000"/>
            <a:ext cx="1379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Fachbereich</a:t>
            </a:r>
            <a:endParaRPr lang="de-DE" altLang="de-DE" sz="16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40007" name="Text Box 39">
            <a:extLst>
              <a:ext uri="{FF2B5EF4-FFF2-40B4-BE49-F238E27FC236}">
                <a16:creationId xmlns:a16="http://schemas.microsoft.com/office/drawing/2014/main" id="{794758F6-4EA4-4444-BBD6-F64147E89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4648200"/>
            <a:ext cx="96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W2 / W3</a:t>
            </a:r>
          </a:p>
        </p:txBody>
      </p:sp>
      <p:sp>
        <p:nvSpPr>
          <p:cNvPr id="340008" name="Text Box 40">
            <a:extLst>
              <a:ext uri="{FF2B5EF4-FFF2-40B4-BE49-F238E27FC236}">
                <a16:creationId xmlns:a16="http://schemas.microsoft.com/office/drawing/2014/main" id="{FFE84D56-63C5-5443-87C9-9E000298F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973763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Leistungs-</a:t>
            </a:r>
          </a:p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zulage</a:t>
            </a:r>
          </a:p>
        </p:txBody>
      </p:sp>
      <p:sp>
        <p:nvSpPr>
          <p:cNvPr id="340009" name="Text Box 41">
            <a:extLst>
              <a:ext uri="{FF2B5EF4-FFF2-40B4-BE49-F238E27FC236}">
                <a16:creationId xmlns:a16="http://schemas.microsoft.com/office/drawing/2014/main" id="{CB516786-5CF2-E949-89C2-3CBB8E351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913" y="1371600"/>
            <a:ext cx="1154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Ermessen</a:t>
            </a:r>
          </a:p>
        </p:txBody>
      </p:sp>
      <p:sp>
        <p:nvSpPr>
          <p:cNvPr id="340010" name="Text Box 42">
            <a:extLst>
              <a:ext uri="{FF2B5EF4-FFF2-40B4-BE49-F238E27FC236}">
                <a16:creationId xmlns:a16="http://schemas.microsoft.com/office/drawing/2014/main" id="{3E740CF1-8AA0-A14A-BED0-770431EF3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0" y="1371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Antrag</a:t>
            </a:r>
          </a:p>
        </p:txBody>
      </p:sp>
      <p:sp>
        <p:nvSpPr>
          <p:cNvPr id="340011" name="Text Box 43">
            <a:extLst>
              <a:ext uri="{FF2B5EF4-FFF2-40B4-BE49-F238E27FC236}">
                <a16:creationId xmlns:a16="http://schemas.microsoft.com/office/drawing/2014/main" id="{0B0298D0-702A-584D-BBF4-24478FCE0ECD}"/>
              </a:ext>
            </a:extLst>
          </p:cNvPr>
          <p:cNvSpPr txBox="1">
            <a:spLocks noChangeArrowheads="1"/>
          </p:cNvSpPr>
          <p:nvPr/>
        </p:nvSpPr>
        <p:spPr bwMode="auto">
          <a:xfrm rot="-5395298">
            <a:off x="-979487" y="4711700"/>
            <a:ext cx="3575050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chemeClr val="accent2"/>
                </a:solidFill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340012" name="Text Box 44">
            <a:extLst>
              <a:ext uri="{FF2B5EF4-FFF2-40B4-BE49-F238E27FC236}">
                <a16:creationId xmlns:a16="http://schemas.microsoft.com/office/drawing/2014/main" id="{8FADBEAA-3E11-114B-B348-3EFD5212F809}"/>
              </a:ext>
            </a:extLst>
          </p:cNvPr>
          <p:cNvSpPr txBox="1">
            <a:spLocks noChangeArrowheads="1"/>
          </p:cNvSpPr>
          <p:nvPr/>
        </p:nvSpPr>
        <p:spPr bwMode="auto">
          <a:xfrm rot="-2539219">
            <a:off x="173038" y="1704975"/>
            <a:ext cx="2741612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chemeClr val="accent1"/>
                </a:solidFill>
                <a:latin typeface="Arial" panose="020B0604020202020204" pitchFamily="34" charset="0"/>
              </a:rPr>
              <a:t>Entscheidungsebene</a:t>
            </a:r>
          </a:p>
        </p:txBody>
      </p:sp>
      <p:sp>
        <p:nvSpPr>
          <p:cNvPr id="340013" name="Text Box 45">
            <a:extLst>
              <a:ext uri="{FF2B5EF4-FFF2-40B4-BE49-F238E27FC236}">
                <a16:creationId xmlns:a16="http://schemas.microsoft.com/office/drawing/2014/main" id="{93688162-FADD-F442-92BD-CF6FB1F22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838" y="1036638"/>
            <a:ext cx="3022600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rgbClr val="2E763F"/>
                </a:solidFill>
                <a:latin typeface="Arial" panose="020B0604020202020204" pitchFamily="34" charset="0"/>
              </a:rPr>
              <a:t>Entscheidungverfahren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C93CA093-0CD4-D140-8CE9-AD46BFDFCE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D9FFC-E222-D448-A95B-08280F2353DD}" type="slidenum">
              <a:rPr lang="en-US" altLang="de-DE"/>
              <a:pPr/>
              <a:t>14</a:t>
            </a:fld>
            <a:endParaRPr lang="en-US" altLang="de-DE" b="0"/>
          </a:p>
        </p:txBody>
      </p:sp>
      <p:sp>
        <p:nvSpPr>
          <p:cNvPr id="275458" name="Rectangle 2">
            <a:extLst>
              <a:ext uri="{FF2B5EF4-FFF2-40B4-BE49-F238E27FC236}">
                <a16:creationId xmlns:a16="http://schemas.microsoft.com/office/drawing/2014/main" id="{0E8CCCC5-77BD-B148-A32D-C7FB3AFC2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solidFill>
            <a:schemeClr val="tx2"/>
          </a:solidFill>
        </p:spPr>
        <p:txBody>
          <a:bodyPr/>
          <a:lstStyle/>
          <a:p>
            <a:r>
              <a:rPr lang="de-DE" altLang="de-DE" sz="3600">
                <a:solidFill>
                  <a:schemeClr val="accent2"/>
                </a:solidFill>
              </a:rPr>
              <a:t>Entscheidungsgegenstände</a:t>
            </a:r>
          </a:p>
        </p:txBody>
      </p:sp>
      <p:grpSp>
        <p:nvGrpSpPr>
          <p:cNvPr id="275468" name="Group 12">
            <a:extLst>
              <a:ext uri="{FF2B5EF4-FFF2-40B4-BE49-F238E27FC236}">
                <a16:creationId xmlns:a16="http://schemas.microsoft.com/office/drawing/2014/main" id="{6DF7FE93-510C-7C4F-A015-8F91191FF8C5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1295400"/>
            <a:ext cx="6858000" cy="1066800"/>
            <a:chOff x="720" y="912"/>
            <a:chExt cx="4320" cy="672"/>
          </a:xfrm>
        </p:grpSpPr>
        <p:sp>
          <p:nvSpPr>
            <p:cNvPr id="275459" name="Oval 3">
              <a:extLst>
                <a:ext uri="{FF2B5EF4-FFF2-40B4-BE49-F238E27FC236}">
                  <a16:creationId xmlns:a16="http://schemas.microsoft.com/office/drawing/2014/main" id="{1292DC78-BB4A-E443-A479-481B9B2B9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912"/>
              <a:ext cx="4320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5460" name="Text Box 4">
              <a:extLst>
                <a:ext uri="{FF2B5EF4-FFF2-40B4-BE49-F238E27FC236}">
                  <a16:creationId xmlns:a16="http://schemas.microsoft.com/office/drawing/2014/main" id="{7E138FD9-CCCB-FF48-BE0A-340B086CEC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2" y="1075"/>
              <a:ext cx="381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latin typeface="Arial" panose="020B0604020202020204" pitchFamily="34" charset="0"/>
                </a:rPr>
                <a:t>auf verschiedenen Ebenen sind zu entscheiden</a:t>
              </a:r>
            </a:p>
          </p:txBody>
        </p:sp>
      </p:grpSp>
      <p:grpSp>
        <p:nvGrpSpPr>
          <p:cNvPr id="275470" name="Group 14">
            <a:extLst>
              <a:ext uri="{FF2B5EF4-FFF2-40B4-BE49-F238E27FC236}">
                <a16:creationId xmlns:a16="http://schemas.microsoft.com/office/drawing/2014/main" id="{460776B7-9B13-7D4C-A64D-DACFCA677DC4}"/>
              </a:ext>
            </a:extLst>
          </p:cNvPr>
          <p:cNvGrpSpPr>
            <a:grpSpLocks/>
          </p:cNvGrpSpPr>
          <p:nvPr/>
        </p:nvGrpSpPr>
        <p:grpSpPr bwMode="auto">
          <a:xfrm>
            <a:off x="106363" y="2819400"/>
            <a:ext cx="3038475" cy="3657600"/>
            <a:chOff x="67" y="1776"/>
            <a:chExt cx="1914" cy="2304"/>
          </a:xfrm>
        </p:grpSpPr>
        <p:sp>
          <p:nvSpPr>
            <p:cNvPr id="275461" name="Rectangle 5">
              <a:extLst>
                <a:ext uri="{FF2B5EF4-FFF2-40B4-BE49-F238E27FC236}">
                  <a16:creationId xmlns:a16="http://schemas.microsoft.com/office/drawing/2014/main" id="{E9C4B178-A467-0748-9E38-3CC1154314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1776"/>
              <a:ext cx="1392" cy="230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5464" name="Text Box 8">
              <a:extLst>
                <a:ext uri="{FF2B5EF4-FFF2-40B4-BE49-F238E27FC236}">
                  <a16:creationId xmlns:a16="http://schemas.microsoft.com/office/drawing/2014/main" id="{35E48E6A-E8A0-D640-A82C-CE200A7FED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" y="1811"/>
              <a:ext cx="1914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Vergaberahmen</a:t>
              </a:r>
            </a:p>
            <a:p>
              <a:pPr>
                <a:spcBef>
                  <a:spcPct val="50000"/>
                </a:spcBef>
              </a:pPr>
              <a:endParaRPr lang="de-DE" altLang="de-DE" sz="2000" b="1">
                <a:latin typeface="Arial" panose="020B0604020202020204" pitchFamily="34" charset="0"/>
              </a:endParaRP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Bemessung 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und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Verteilung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(Ruhegehalt-</a:t>
              </a: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fähigkeit)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</p:txBody>
        </p:sp>
      </p:grpSp>
      <p:grpSp>
        <p:nvGrpSpPr>
          <p:cNvPr id="275467" name="Group 11">
            <a:extLst>
              <a:ext uri="{FF2B5EF4-FFF2-40B4-BE49-F238E27FC236}">
                <a16:creationId xmlns:a16="http://schemas.microsoft.com/office/drawing/2014/main" id="{D053E63D-8C2D-A54E-ABBB-A7C8F08149FD}"/>
              </a:ext>
            </a:extLst>
          </p:cNvPr>
          <p:cNvGrpSpPr>
            <a:grpSpLocks/>
          </p:cNvGrpSpPr>
          <p:nvPr/>
        </p:nvGrpSpPr>
        <p:grpSpPr bwMode="auto">
          <a:xfrm>
            <a:off x="3287713" y="2819400"/>
            <a:ext cx="2403475" cy="3657600"/>
            <a:chOff x="2071" y="1776"/>
            <a:chExt cx="1514" cy="2304"/>
          </a:xfrm>
        </p:grpSpPr>
        <p:sp>
          <p:nvSpPr>
            <p:cNvPr id="275462" name="Rectangle 6">
              <a:extLst>
                <a:ext uri="{FF2B5EF4-FFF2-40B4-BE49-F238E27FC236}">
                  <a16:creationId xmlns:a16="http://schemas.microsoft.com/office/drawing/2014/main" id="{405CFE22-60DE-7A4A-9AF6-AAB221AAF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776"/>
              <a:ext cx="1440" cy="230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5465" name="Text Box 9">
              <a:extLst>
                <a:ext uri="{FF2B5EF4-FFF2-40B4-BE49-F238E27FC236}">
                  <a16:creationId xmlns:a16="http://schemas.microsoft.com/office/drawing/2014/main" id="{DC00F36C-9CB1-4044-83AC-D98BB88023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1" y="1778"/>
              <a:ext cx="1514" cy="20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b="1">
                  <a:latin typeface="Arial" panose="020B0604020202020204" pitchFamily="34" charset="0"/>
                </a:rPr>
                <a:t>Ämter W2/W3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endParaRPr lang="de-DE" altLang="de-DE" b="1">
                <a:latin typeface="Arial" panose="020B060402020202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Ausbringung 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der Ämter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Anteile pro</a:t>
              </a: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Hochschul(art)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Einbeziehung von </a:t>
              </a: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Hochschulleitungen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</p:grpSp>
      <p:grpSp>
        <p:nvGrpSpPr>
          <p:cNvPr id="275469" name="Group 13">
            <a:extLst>
              <a:ext uri="{FF2B5EF4-FFF2-40B4-BE49-F238E27FC236}">
                <a16:creationId xmlns:a16="http://schemas.microsoft.com/office/drawing/2014/main" id="{E7F36B25-8EE3-BF4B-A394-275D0A612507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2471738"/>
            <a:ext cx="2473325" cy="3971925"/>
            <a:chOff x="3914" y="1578"/>
            <a:chExt cx="1558" cy="2502"/>
          </a:xfrm>
        </p:grpSpPr>
        <p:sp>
          <p:nvSpPr>
            <p:cNvPr id="275463" name="Rectangle 7">
              <a:extLst>
                <a:ext uri="{FF2B5EF4-FFF2-40B4-BE49-F238E27FC236}">
                  <a16:creationId xmlns:a16="http://schemas.microsoft.com/office/drawing/2014/main" id="{5022822D-D383-2447-9996-6CA31BB49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1776"/>
              <a:ext cx="1488" cy="230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75466" name="Text Box 10">
              <a:extLst>
                <a:ext uri="{FF2B5EF4-FFF2-40B4-BE49-F238E27FC236}">
                  <a16:creationId xmlns:a16="http://schemas.microsoft.com/office/drawing/2014/main" id="{202C27D7-9105-F04C-8585-339ABF7C81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4" y="1578"/>
              <a:ext cx="1558" cy="24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endParaRPr lang="de-DE" altLang="de-DE" sz="2200" b="1">
                <a:latin typeface="Arial" panose="020B0604020202020204" pitchFamily="34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Leistungsbezüge</a:t>
              </a:r>
              <a:endParaRPr lang="de-DE" altLang="de-DE">
                <a:latin typeface="Arial" panose="020B0604020202020204" pitchFamily="34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lang="de-DE" altLang="de-DE" b="1">
                <a:latin typeface="Arial" panose="020B0604020202020204" pitchFamily="34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Zuständigkeiten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der Vergabe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Verfahren</a:t>
              </a:r>
            </a:p>
            <a:p>
              <a:pPr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Kriterien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endParaRPr lang="de-DE" altLang="de-DE" sz="2000">
                <a:latin typeface="Arial" panose="020B0604020202020204" pitchFamily="34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Teilnahme an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Besoldungs-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de-DE" altLang="de-DE" sz="2000">
                  <a:latin typeface="Arial" panose="020B0604020202020204" pitchFamily="34" charset="0"/>
                </a:rPr>
                <a:t>anpassungen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5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7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9FFD3576-D6D8-E043-BAB4-1115E69666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CCA1C-41C9-6146-8530-F92D9998DB6B}" type="slidenum">
              <a:rPr lang="en-US" altLang="de-DE"/>
              <a:pPr/>
              <a:t>15</a:t>
            </a:fld>
            <a:endParaRPr lang="en-US" altLang="de-DE" b="0"/>
          </a:p>
        </p:txBody>
      </p:sp>
      <p:sp>
        <p:nvSpPr>
          <p:cNvPr id="280578" name="Rectangle 2">
            <a:extLst>
              <a:ext uri="{FF2B5EF4-FFF2-40B4-BE49-F238E27FC236}">
                <a16:creationId xmlns:a16="http://schemas.microsoft.com/office/drawing/2014/main" id="{E2EF82F5-8431-5F42-86E1-B780115A0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grpSp>
        <p:nvGrpSpPr>
          <p:cNvPr id="280583" name="Group 7">
            <a:extLst>
              <a:ext uri="{FF2B5EF4-FFF2-40B4-BE49-F238E27FC236}">
                <a16:creationId xmlns:a16="http://schemas.microsoft.com/office/drawing/2014/main" id="{095D3F6A-74EB-D945-B776-9765FB0400C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524000"/>
            <a:ext cx="8575675" cy="4757738"/>
            <a:chOff x="288" y="1152"/>
            <a:chExt cx="5402" cy="2997"/>
          </a:xfrm>
        </p:grpSpPr>
        <p:sp>
          <p:nvSpPr>
            <p:cNvPr id="280579" name="Text Box 3">
              <a:extLst>
                <a:ext uri="{FF2B5EF4-FFF2-40B4-BE49-F238E27FC236}">
                  <a16:creationId xmlns:a16="http://schemas.microsoft.com/office/drawing/2014/main" id="{3216CF1F-5224-7A47-BD67-290FCF262F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152"/>
              <a:ext cx="3258" cy="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5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Vergaberahmen</a:t>
              </a:r>
            </a:p>
          </p:txBody>
        </p:sp>
        <p:graphicFrame>
          <p:nvGraphicFramePr>
            <p:cNvPr id="280580" name="Object 4">
              <a:extLst>
                <a:ext uri="{FF2B5EF4-FFF2-40B4-BE49-F238E27FC236}">
                  <a16:creationId xmlns:a16="http://schemas.microsoft.com/office/drawing/2014/main" id="{8C242514-70A0-B142-B611-9957A1E41AE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80" y="1529"/>
            <a:ext cx="816" cy="24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184" name="Clip" r:id="rId3" imgW="7454900" imgH="22618700" progId="MS_ClipArt_Gallery.2">
                    <p:embed/>
                  </p:oleObj>
                </mc:Choice>
                <mc:Fallback>
                  <p:oleObj name="Clip" r:id="rId3" imgW="7454900" imgH="22618700" progId="MS_ClipArt_Gallery.2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1529"/>
                          <a:ext cx="816" cy="24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0581" name="Object 5">
              <a:extLst>
                <a:ext uri="{FF2B5EF4-FFF2-40B4-BE49-F238E27FC236}">
                  <a16:creationId xmlns:a16="http://schemas.microsoft.com/office/drawing/2014/main" id="{7299499F-0DFD-CD41-8F88-5133724DB8A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40" y="1632"/>
            <a:ext cx="1170" cy="2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185" name="Clip" r:id="rId5" imgW="10693400" imgH="23012400" progId="MS_ClipArt_Gallery.2">
                    <p:embed/>
                  </p:oleObj>
                </mc:Choice>
                <mc:Fallback>
                  <p:oleObj name="Clip" r:id="rId5" imgW="10693400" imgH="23012400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0" y="1632"/>
                          <a:ext cx="1170" cy="25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0582" name="Object 6">
              <a:extLst>
                <a:ext uri="{FF2B5EF4-FFF2-40B4-BE49-F238E27FC236}">
                  <a16:creationId xmlns:a16="http://schemas.microsoft.com/office/drawing/2014/main" id="{10733DF4-75F0-D84A-BBA6-B6A53F3ED54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42" y="1413"/>
            <a:ext cx="2448" cy="2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186" name="Clip" r:id="rId7" imgW="22377400" imgH="22720300" progId="MS_ClipArt_Gallery.2">
                    <p:embed/>
                  </p:oleObj>
                </mc:Choice>
                <mc:Fallback>
                  <p:oleObj name="Clip" r:id="rId7" imgW="22377400" imgH="2272030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2" y="1413"/>
                          <a:ext cx="2448" cy="2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0585" name="Text Box 9">
            <a:extLst>
              <a:ext uri="{FF2B5EF4-FFF2-40B4-BE49-F238E27FC236}">
                <a16:creationId xmlns:a16="http://schemas.microsoft.com/office/drawing/2014/main" id="{E58BD9F7-9EAA-A949-90A4-50D30F398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733800"/>
            <a:ext cx="286543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verstehen</a:t>
            </a:r>
          </a:p>
        </p:txBody>
      </p:sp>
      <p:sp>
        <p:nvSpPr>
          <p:cNvPr id="280586" name="Text Box 10">
            <a:extLst>
              <a:ext uri="{FF2B5EF4-FFF2-40B4-BE49-F238E27FC236}">
                <a16:creationId xmlns:a16="http://schemas.microsoft.com/office/drawing/2014/main" id="{A732816E-1379-A740-8EDD-CB5E5C940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438" y="5349875"/>
            <a:ext cx="266223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gestalten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0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0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5" grpId="0" autoUpdateAnimBg="0"/>
      <p:bldP spid="28058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173276F5-DDA6-7D4D-975E-C97374B1C8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CE2B3-6B7F-8747-8AF2-C2DAC68C58E2}" type="slidenum">
              <a:rPr lang="en-US" altLang="de-DE"/>
              <a:pPr/>
              <a:t>16</a:t>
            </a:fld>
            <a:endParaRPr lang="en-US" altLang="de-DE" b="0"/>
          </a:p>
        </p:txBody>
      </p:sp>
      <p:sp>
        <p:nvSpPr>
          <p:cNvPr id="328706" name="Rectangle 2">
            <a:extLst>
              <a:ext uri="{FF2B5EF4-FFF2-40B4-BE49-F238E27FC236}">
                <a16:creationId xmlns:a16="http://schemas.microsoft.com/office/drawing/2014/main" id="{B1807749-6410-2846-B1CD-3D0171F40D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Vergaberahmen: verstehen</a:t>
            </a:r>
          </a:p>
        </p:txBody>
      </p:sp>
      <p:sp>
        <p:nvSpPr>
          <p:cNvPr id="328710" name="Rectangle 6">
            <a:extLst>
              <a:ext uri="{FF2B5EF4-FFF2-40B4-BE49-F238E27FC236}">
                <a16:creationId xmlns:a16="http://schemas.microsoft.com/office/drawing/2014/main" id="{93E880B0-9322-4B48-B662-E225A4D79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05000"/>
            <a:ext cx="8686800" cy="111601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Ziele des Gesetzgebers: Wettbewerbsbegrenzung, </a:t>
            </a:r>
          </a:p>
          <a:p>
            <a:pPr algn="l"/>
            <a:r>
              <a:rPr lang="de-DE" altLang="de-DE" b="1">
                <a:latin typeface="Arial" panose="020B0604020202020204" pitchFamily="34" charset="0"/>
              </a:rPr>
              <a:t>                                           Kostenneutralität, Schutz vor Ab-</a:t>
            </a:r>
          </a:p>
          <a:p>
            <a:pPr algn="l"/>
            <a:r>
              <a:rPr lang="de-DE" altLang="de-DE" b="1">
                <a:latin typeface="Arial" panose="020B0604020202020204" pitchFamily="34" charset="0"/>
              </a:rPr>
              <a:t>				senkung des Besoldungsschnitts</a:t>
            </a:r>
          </a:p>
        </p:txBody>
      </p:sp>
      <p:sp>
        <p:nvSpPr>
          <p:cNvPr id="328711" name="Rectangle 7">
            <a:extLst>
              <a:ext uri="{FF2B5EF4-FFF2-40B4-BE49-F238E27FC236}">
                <a16:creationId xmlns:a16="http://schemas.microsoft.com/office/drawing/2014/main" id="{CEC98C04-B006-EB44-AEA6-C689395BC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86200"/>
            <a:ext cx="8686800" cy="111601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Instrument zur Regulierung des Besoldungsschnitts:</a:t>
            </a:r>
          </a:p>
          <a:p>
            <a:pPr algn="l"/>
            <a:r>
              <a:rPr lang="de-DE" altLang="de-DE" b="1">
                <a:latin typeface="Arial" panose="020B0604020202020204" pitchFamily="34" charset="0"/>
              </a:rPr>
              <a:t>Vergaberahmen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10" grpId="0" animBg="1" autoUpdateAnimBg="0"/>
      <p:bldP spid="328711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5D8B8BD9-B6DE-0A4C-97D0-13B2141DCA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F38CC-E824-9B44-BC4A-E1B8BCC85C02}" type="slidenum">
              <a:rPr lang="en-US" altLang="de-DE"/>
              <a:pPr/>
              <a:t>17</a:t>
            </a:fld>
            <a:endParaRPr lang="en-US" altLang="de-DE" b="0"/>
          </a:p>
        </p:txBody>
      </p:sp>
      <p:sp>
        <p:nvSpPr>
          <p:cNvPr id="340994" name="Rectangle 2">
            <a:extLst>
              <a:ext uri="{FF2B5EF4-FFF2-40B4-BE49-F238E27FC236}">
                <a16:creationId xmlns:a16="http://schemas.microsoft.com/office/drawing/2014/main" id="{7854E8B8-669D-6F4E-9858-89F7D70FC2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Vergaberahmen: verstehen</a:t>
            </a:r>
          </a:p>
        </p:txBody>
      </p:sp>
      <p:sp>
        <p:nvSpPr>
          <p:cNvPr id="340995" name="Rectangle 3">
            <a:extLst>
              <a:ext uri="{FF2B5EF4-FFF2-40B4-BE49-F238E27FC236}">
                <a16:creationId xmlns:a16="http://schemas.microsoft.com/office/drawing/2014/main" id="{358145E0-689A-C848-A354-4DCC9886B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71600"/>
            <a:ext cx="8686800" cy="10795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Vergaberahmen als Restgröße:</a:t>
            </a:r>
          </a:p>
          <a:p>
            <a:pPr algn="l"/>
            <a:r>
              <a:rPr lang="de-DE" altLang="de-DE" b="1">
                <a:latin typeface="Arial" panose="020B0604020202020204" pitchFamily="34" charset="0"/>
              </a:rPr>
              <a:t>C-Ø (2001) x n (2003) - (</a:t>
            </a:r>
            <a:r>
              <a:rPr lang="de-DE" altLang="de-DE" b="1">
                <a:latin typeface="Arial" panose="020B0604020202020204" pitchFamily="34" charset="0"/>
                <a:sym typeface="Symbol" pitchFamily="2" charset="2"/>
              </a:rPr>
              <a:t> </a:t>
            </a:r>
            <a:r>
              <a:rPr lang="de-DE" altLang="de-DE" b="1">
                <a:latin typeface="Arial" panose="020B0604020202020204" pitchFamily="34" charset="0"/>
              </a:rPr>
              <a:t>C- u. W-Grundgehälter (2003)) </a:t>
            </a:r>
          </a:p>
        </p:txBody>
      </p:sp>
      <p:sp>
        <p:nvSpPr>
          <p:cNvPr id="341001" name="Rectangle 9">
            <a:extLst>
              <a:ext uri="{FF2B5EF4-FFF2-40B4-BE49-F238E27FC236}">
                <a16:creationId xmlns:a16="http://schemas.microsoft.com/office/drawing/2014/main" id="{A525F67B-4771-9D41-8B44-83555172F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1144588" cy="3505200"/>
          </a:xfrm>
          <a:prstGeom prst="rect">
            <a:avLst/>
          </a:prstGeom>
          <a:solidFill>
            <a:srgbClr val="FFFF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  <a:sym typeface="Symbol" pitchFamily="2" charset="2"/>
              </a:rPr>
              <a:t></a:t>
            </a:r>
            <a:r>
              <a:rPr lang="de-DE" altLang="de-DE">
                <a:solidFill>
                  <a:schemeClr val="folHlink"/>
                </a:solidFill>
              </a:rPr>
              <a:t> </a:t>
            </a:r>
          </a:p>
          <a:p>
            <a:endParaRPr lang="de-DE" altLang="de-DE">
              <a:solidFill>
                <a:schemeClr val="folHlink"/>
              </a:solidFill>
            </a:endParaRPr>
          </a:p>
          <a:p>
            <a:r>
              <a:rPr lang="de-DE" altLang="de-DE">
                <a:solidFill>
                  <a:schemeClr val="folHlink"/>
                </a:solidFill>
              </a:rPr>
              <a:t>C-</a:t>
            </a:r>
          </a:p>
          <a:p>
            <a:r>
              <a:rPr lang="de-DE" altLang="de-DE">
                <a:solidFill>
                  <a:schemeClr val="folHlink"/>
                </a:solidFill>
              </a:rPr>
              <a:t>Gehalt</a:t>
            </a:r>
            <a:endParaRPr lang="de-DE" altLang="de-DE" b="1">
              <a:latin typeface="Arial" panose="020B0604020202020204" pitchFamily="34" charset="0"/>
              <a:sym typeface="Symbol" pitchFamily="2" charset="2"/>
            </a:endParaRPr>
          </a:p>
        </p:txBody>
      </p:sp>
      <p:sp>
        <p:nvSpPr>
          <p:cNvPr id="341002" name="Rectangle 10">
            <a:extLst>
              <a:ext uri="{FF2B5EF4-FFF2-40B4-BE49-F238E27FC236}">
                <a16:creationId xmlns:a16="http://schemas.microsoft.com/office/drawing/2014/main" id="{540CC148-64A0-9F43-92A0-5476E79B8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810000"/>
            <a:ext cx="1144588" cy="2514600"/>
          </a:xfrm>
          <a:prstGeom prst="rect">
            <a:avLst/>
          </a:prstGeom>
          <a:solidFill>
            <a:srgbClr val="FFFF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  <a:sym typeface="Symbol" pitchFamily="2" charset="2"/>
              </a:rPr>
              <a:t></a:t>
            </a:r>
            <a:r>
              <a:rPr lang="de-DE" altLang="de-DE">
                <a:solidFill>
                  <a:schemeClr val="folHlink"/>
                </a:solidFill>
              </a:rPr>
              <a:t> </a:t>
            </a:r>
          </a:p>
          <a:p>
            <a:r>
              <a:rPr lang="de-DE" altLang="de-DE">
                <a:solidFill>
                  <a:schemeClr val="folHlink"/>
                </a:solidFill>
              </a:rPr>
              <a:t>W- + C-</a:t>
            </a:r>
          </a:p>
          <a:p>
            <a:r>
              <a:rPr lang="de-DE" altLang="de-DE">
                <a:solidFill>
                  <a:schemeClr val="folHlink"/>
                </a:solidFill>
              </a:rPr>
              <a:t>Gehalt</a:t>
            </a:r>
          </a:p>
        </p:txBody>
      </p:sp>
      <p:sp>
        <p:nvSpPr>
          <p:cNvPr id="341004" name="Rectangle 12">
            <a:extLst>
              <a:ext uri="{FF2B5EF4-FFF2-40B4-BE49-F238E27FC236}">
                <a16:creationId xmlns:a16="http://schemas.microsoft.com/office/drawing/2014/main" id="{F4F00C19-4372-DB43-895A-EF7CA7142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19400"/>
            <a:ext cx="1143000" cy="914400"/>
          </a:xfrm>
          <a:prstGeom prst="rect">
            <a:avLst/>
          </a:prstGeom>
          <a:solidFill>
            <a:srgbClr val="FFFF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</a:rPr>
              <a:t>Vergabe-</a:t>
            </a:r>
          </a:p>
          <a:p>
            <a:r>
              <a:rPr lang="de-DE" altLang="de-DE">
                <a:solidFill>
                  <a:schemeClr val="folHlink"/>
                </a:solidFill>
              </a:rPr>
              <a:t>rahmen</a:t>
            </a:r>
          </a:p>
        </p:txBody>
      </p:sp>
      <p:sp>
        <p:nvSpPr>
          <p:cNvPr id="341012" name="Oval 20">
            <a:extLst>
              <a:ext uri="{FF2B5EF4-FFF2-40B4-BE49-F238E27FC236}">
                <a16:creationId xmlns:a16="http://schemas.microsoft.com/office/drawing/2014/main" id="{511BC1EA-AA53-874F-B41C-AF2B890F0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819400"/>
            <a:ext cx="3581400" cy="13716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d.h.: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nicht ex ante ermittelbar,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nicht steuerbar</a:t>
            </a:r>
          </a:p>
        </p:txBody>
      </p:sp>
      <p:sp>
        <p:nvSpPr>
          <p:cNvPr id="341013" name="Oval 21">
            <a:extLst>
              <a:ext uri="{FF2B5EF4-FFF2-40B4-BE49-F238E27FC236}">
                <a16:creationId xmlns:a16="http://schemas.microsoft.com/office/drawing/2014/main" id="{73FFFF40-EFA7-1448-AE95-9DBB99783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724400"/>
            <a:ext cx="2895600" cy="17526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Einfluss: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Altersstruktur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Risikofreude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Mobilität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1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1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1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1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1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1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1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1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1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1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1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1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5" grpId="0" animBg="1" autoUpdateAnimBg="0"/>
      <p:bldP spid="341001" grpId="0" animBg="1" autoUpdateAnimBg="0"/>
      <p:bldP spid="341002" grpId="0" animBg="1" autoUpdateAnimBg="0"/>
      <p:bldP spid="341004" grpId="0" animBg="1" autoUpdateAnimBg="0"/>
      <p:bldP spid="341012" grpId="0" animBg="1" autoUpdateAnimBg="0"/>
      <p:bldP spid="341013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3F766A2A-7AC2-6544-B4FD-520E45FDBC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B683E-4F15-AF48-9277-C1721BC3A303}" type="slidenum">
              <a:rPr lang="en-US" altLang="de-DE"/>
              <a:pPr/>
              <a:t>18</a:t>
            </a:fld>
            <a:endParaRPr lang="en-US" altLang="de-DE" b="0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239983F7-A368-8D4B-8AEA-4BCF62BE4E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Vergaberahmen: verstehen</a:t>
            </a:r>
          </a:p>
        </p:txBody>
      </p:sp>
      <p:sp>
        <p:nvSpPr>
          <p:cNvPr id="312325" name="Rectangle 5">
            <a:extLst>
              <a:ext uri="{FF2B5EF4-FFF2-40B4-BE49-F238E27FC236}">
                <a16:creationId xmlns:a16="http://schemas.microsoft.com/office/drawing/2014/main" id="{54E66FA8-289F-9744-9D4C-78D510767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552700"/>
            <a:ext cx="8686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Einmalige Erhöhung auf höchsten Landesschnitt, </a:t>
            </a:r>
          </a:p>
          <a:p>
            <a:pPr algn="l"/>
            <a:r>
              <a:rPr lang="de-DE" altLang="de-DE" b="1">
                <a:latin typeface="Arial" panose="020B0604020202020204" pitchFamily="34" charset="0"/>
              </a:rPr>
              <a:t>danach jährlich Ø 2%, insges. bis zu 10% möglich </a:t>
            </a:r>
          </a:p>
        </p:txBody>
      </p:sp>
      <p:sp>
        <p:nvSpPr>
          <p:cNvPr id="312326" name="Rectangle 6">
            <a:extLst>
              <a:ext uri="{FF2B5EF4-FFF2-40B4-BE49-F238E27FC236}">
                <a16:creationId xmlns:a16="http://schemas.microsoft.com/office/drawing/2014/main" id="{BB230163-0213-C845-9DC9-7572CD170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0"/>
            <a:ext cx="8686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Einhaltung des Besoldungsschnitts</a:t>
            </a:r>
          </a:p>
          <a:p>
            <a:pPr algn="l"/>
            <a:r>
              <a:rPr lang="de-DE" altLang="de-DE" b="1">
                <a:latin typeface="Arial" panose="020B0604020202020204" pitchFamily="34" charset="0"/>
              </a:rPr>
              <a:t>auf Landesebene zwingend</a:t>
            </a:r>
          </a:p>
        </p:txBody>
      </p:sp>
      <p:sp>
        <p:nvSpPr>
          <p:cNvPr id="312340" name="Rectangle 20">
            <a:extLst>
              <a:ext uri="{FF2B5EF4-FFF2-40B4-BE49-F238E27FC236}">
                <a16:creationId xmlns:a16="http://schemas.microsoft.com/office/drawing/2014/main" id="{47157F77-6F63-E14A-B3EF-61FA3BD13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81400"/>
            <a:ext cx="8686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Getrennte Bemessung des Besoldungsschnitts für </a:t>
            </a:r>
          </a:p>
          <a:p>
            <a:pPr algn="l"/>
            <a:r>
              <a:rPr lang="de-DE" altLang="de-DE" b="1">
                <a:latin typeface="Arial" panose="020B0604020202020204" pitchFamily="34" charset="0"/>
              </a:rPr>
              <a:t>FHs und Unis</a:t>
            </a:r>
          </a:p>
        </p:txBody>
      </p:sp>
      <p:sp>
        <p:nvSpPr>
          <p:cNvPr id="312341" name="Rectangle 21">
            <a:extLst>
              <a:ext uri="{FF2B5EF4-FFF2-40B4-BE49-F238E27FC236}">
                <a16:creationId xmlns:a16="http://schemas.microsoft.com/office/drawing/2014/main" id="{8519CB7B-0D16-B34A-AF29-4DD706969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610100"/>
            <a:ext cx="8686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Besoldungs</a:t>
            </a:r>
            <a:r>
              <a:rPr lang="de-DE" altLang="de-DE" b="1" i="1" u="sng">
                <a:latin typeface="Arial" panose="020B0604020202020204" pitchFamily="34" charset="0"/>
              </a:rPr>
              <a:t>ausgaben</a:t>
            </a:r>
            <a:r>
              <a:rPr lang="de-DE" altLang="de-DE" b="1">
                <a:latin typeface="Arial" panose="020B0604020202020204" pitchFamily="34" charset="0"/>
              </a:rPr>
              <a:t> maßgeblich, </a:t>
            </a:r>
          </a:p>
          <a:p>
            <a:pPr algn="l"/>
            <a:r>
              <a:rPr lang="de-DE" altLang="de-DE" b="1">
                <a:latin typeface="Arial" panose="020B0604020202020204" pitchFamily="34" charset="0"/>
              </a:rPr>
              <a:t>Ausgaben aus Drittmitteln unberücksichtigt</a:t>
            </a:r>
          </a:p>
        </p:txBody>
      </p:sp>
      <p:sp>
        <p:nvSpPr>
          <p:cNvPr id="312342" name="Rectangle 22">
            <a:extLst>
              <a:ext uri="{FF2B5EF4-FFF2-40B4-BE49-F238E27FC236}">
                <a16:creationId xmlns:a16="http://schemas.microsoft.com/office/drawing/2014/main" id="{2812A3FA-8859-AB46-829C-2261917DA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638800"/>
            <a:ext cx="8686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Teilnahme an Besoldungsanpassungen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1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5" grpId="0" animBg="1" autoUpdateAnimBg="0"/>
      <p:bldP spid="312326" grpId="0" animBg="1" autoUpdateAnimBg="0"/>
      <p:bldP spid="312340" grpId="0" animBg="1" autoUpdateAnimBg="0"/>
      <p:bldP spid="312341" grpId="0" animBg="1" autoUpdateAnimBg="0"/>
      <p:bldP spid="312342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BD7E8056-DA80-864C-8C51-D3F45CB0A7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5F8A3-0DA2-844C-832A-915081513146}" type="slidenum">
              <a:rPr lang="en-US" altLang="de-DE"/>
              <a:pPr/>
              <a:t>19</a:t>
            </a:fld>
            <a:endParaRPr lang="en-US" altLang="de-DE" b="0"/>
          </a:p>
        </p:txBody>
      </p:sp>
      <p:sp>
        <p:nvSpPr>
          <p:cNvPr id="330770" name="Rectangle 18">
            <a:extLst>
              <a:ext uri="{FF2B5EF4-FFF2-40B4-BE49-F238E27FC236}">
                <a16:creationId xmlns:a16="http://schemas.microsoft.com/office/drawing/2014/main" id="{A0397038-FB65-E946-A673-09C773839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943600"/>
            <a:ext cx="76962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Kontrolle Besoldungsschnitt auf Hochschulebene?</a:t>
            </a:r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036D2222-229C-734E-84D9-6A0E111074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200"/>
              <a:t>Vergaberahmen: gestalten</a:t>
            </a:r>
            <a:endParaRPr lang="de-DE" altLang="de-DE" sz="3600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2BC8BA83-74E6-1944-A86A-0A4DA6824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514600"/>
            <a:ext cx="5464175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Verteilungsfrage</a:t>
            </a:r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38415A34-3EC3-7E47-9605-E21E43165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5638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Bemessungsfrage</a:t>
            </a:r>
          </a:p>
        </p:txBody>
      </p:sp>
      <p:sp>
        <p:nvSpPr>
          <p:cNvPr id="330759" name="Oval 7">
            <a:extLst>
              <a:ext uri="{FF2B5EF4-FFF2-40B4-BE49-F238E27FC236}">
                <a16:creationId xmlns:a16="http://schemas.microsoft.com/office/drawing/2014/main" id="{A06074FF-B5C6-A041-A7D6-2A71FE24B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838200"/>
            <a:ext cx="4032250" cy="16002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Berechnungsmaßstab</a:t>
            </a:r>
          </a:p>
          <a:p>
            <a:r>
              <a:rPr lang="de-DE" altLang="de-DE" b="1">
                <a:latin typeface="Arial" panose="020B0604020202020204" pitchFamily="34" charset="0"/>
              </a:rPr>
              <a:t>Erhöhung</a:t>
            </a:r>
          </a:p>
          <a:p>
            <a:r>
              <a:rPr lang="de-DE" altLang="de-DE" b="1">
                <a:latin typeface="Arial" panose="020B0604020202020204" pitchFamily="34" charset="0"/>
              </a:rPr>
              <a:t>Ermittlung</a:t>
            </a:r>
          </a:p>
        </p:txBody>
      </p:sp>
      <p:sp>
        <p:nvSpPr>
          <p:cNvPr id="330762" name="Oval 10">
            <a:extLst>
              <a:ext uri="{FF2B5EF4-FFF2-40B4-BE49-F238E27FC236}">
                <a16:creationId xmlns:a16="http://schemas.microsoft.com/office/drawing/2014/main" id="{D7BEF91C-96E7-C048-8E2B-230917F00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8610600" cy="1447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Unterschied: Länder mit Stellenbewirtschaftung </a:t>
            </a:r>
          </a:p>
          <a:p>
            <a:r>
              <a:rPr lang="de-DE" altLang="de-DE" b="1">
                <a:latin typeface="Arial" panose="020B0604020202020204" pitchFamily="34" charset="0"/>
              </a:rPr>
              <a:t>und Länder mit leistungsbezogenen Globalhaushalten</a:t>
            </a:r>
          </a:p>
        </p:txBody>
      </p:sp>
      <p:sp>
        <p:nvSpPr>
          <p:cNvPr id="330765" name="Oval 13">
            <a:extLst>
              <a:ext uri="{FF2B5EF4-FFF2-40B4-BE49-F238E27FC236}">
                <a16:creationId xmlns:a16="http://schemas.microsoft.com/office/drawing/2014/main" id="{372AF081-A325-E641-8457-77ADCA44E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648200"/>
            <a:ext cx="4343400" cy="12192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folHlink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kurzfristig: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Ausgleich Berufungsfonds?</a:t>
            </a:r>
          </a:p>
        </p:txBody>
      </p:sp>
      <p:sp>
        <p:nvSpPr>
          <p:cNvPr id="330768" name="Oval 16">
            <a:extLst>
              <a:ext uri="{FF2B5EF4-FFF2-40B4-BE49-F238E27FC236}">
                <a16:creationId xmlns:a16="http://schemas.microsoft.com/office/drawing/2014/main" id="{11E53FAB-DB0F-C54E-89C1-B96D7A2DA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667000"/>
            <a:ext cx="2590800" cy="9906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folHlink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mittelfristig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unvermeidbar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3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30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3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30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3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70" grpId="0" animBg="1" autoUpdateAnimBg="0"/>
      <p:bldP spid="330755" grpId="0" animBg="1" autoUpdateAnimBg="0"/>
      <p:bldP spid="330756" grpId="0" animBg="1" autoUpdateAnimBg="0"/>
      <p:bldP spid="330759" grpId="0" animBg="1" autoUpdateAnimBg="0"/>
      <p:bldP spid="330762" grpId="0" animBg="1" autoUpdateAnimBg="0"/>
      <p:bldP spid="330765" grpId="0" animBg="1" autoUpdateAnimBg="0"/>
      <p:bldP spid="33076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liennummernplatzhalter 2">
            <a:extLst>
              <a:ext uri="{FF2B5EF4-FFF2-40B4-BE49-F238E27FC236}">
                <a16:creationId xmlns:a16="http://schemas.microsoft.com/office/drawing/2014/main" id="{94106E00-7DFE-8546-9A50-C43E5B2ADF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A04E8-9008-6D4A-9546-E698C69EF18A}" type="slidenum">
              <a:rPr lang="en-US" altLang="de-DE"/>
              <a:pPr/>
              <a:t>2</a:t>
            </a:fld>
            <a:endParaRPr lang="en-US" altLang="de-DE" b="0"/>
          </a:p>
        </p:txBody>
      </p:sp>
      <p:sp>
        <p:nvSpPr>
          <p:cNvPr id="267266" name="Rectangle 2">
            <a:extLst>
              <a:ext uri="{FF2B5EF4-FFF2-40B4-BE49-F238E27FC236}">
                <a16:creationId xmlns:a16="http://schemas.microsoft.com/office/drawing/2014/main" id="{6F396AFE-523A-E949-A837-CA6AE4ABD0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r>
              <a:rPr lang="de-DE" altLang="de-DE" sz="3600"/>
              <a:t>Elemente der Dienstrechtsreform</a:t>
            </a:r>
          </a:p>
        </p:txBody>
      </p:sp>
      <p:grpSp>
        <p:nvGrpSpPr>
          <p:cNvPr id="267267" name="Group 3">
            <a:extLst>
              <a:ext uri="{FF2B5EF4-FFF2-40B4-BE49-F238E27FC236}">
                <a16:creationId xmlns:a16="http://schemas.microsoft.com/office/drawing/2014/main" id="{6E87CC94-FF08-2547-B471-818797AEDA7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95400" y="1182688"/>
            <a:ext cx="6484938" cy="1717675"/>
            <a:chOff x="1508" y="864"/>
            <a:chExt cx="3143" cy="833"/>
          </a:xfrm>
        </p:grpSpPr>
        <p:sp>
          <p:nvSpPr>
            <p:cNvPr id="267268" name="Line 4">
              <a:extLst>
                <a:ext uri="{FF2B5EF4-FFF2-40B4-BE49-F238E27FC236}">
                  <a16:creationId xmlns:a16="http://schemas.microsoft.com/office/drawing/2014/main" id="{D80A31B3-BBEF-A745-8127-417F61AA81CE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736" y="1472"/>
              <a:ext cx="2671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grpSp>
          <p:nvGrpSpPr>
            <p:cNvPr id="267269" name="Group 5">
              <a:extLst>
                <a:ext uri="{FF2B5EF4-FFF2-40B4-BE49-F238E27FC236}">
                  <a16:creationId xmlns:a16="http://schemas.microsoft.com/office/drawing/2014/main" id="{6E2D1462-4F89-CB42-9478-1D40D87AF45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508" y="864"/>
              <a:ext cx="3143" cy="833"/>
              <a:chOff x="1335" y="1065"/>
              <a:chExt cx="3467" cy="929"/>
            </a:xfrm>
          </p:grpSpPr>
          <p:sp>
            <p:nvSpPr>
              <p:cNvPr id="267270" name="Freeform 6">
                <a:extLst>
                  <a:ext uri="{FF2B5EF4-FFF2-40B4-BE49-F238E27FC236}">
                    <a16:creationId xmlns:a16="http://schemas.microsoft.com/office/drawing/2014/main" id="{5382430D-1992-A742-A9EF-D13A4479F13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353" y="1065"/>
                <a:ext cx="3413" cy="743"/>
              </a:xfrm>
              <a:custGeom>
                <a:avLst/>
                <a:gdLst>
                  <a:gd name="T0" fmla="*/ 0 w 3413"/>
                  <a:gd name="T1" fmla="*/ 743 h 743"/>
                  <a:gd name="T2" fmla="*/ 3413 w 3413"/>
                  <a:gd name="T3" fmla="*/ 743 h 743"/>
                  <a:gd name="T4" fmla="*/ 1710 w 3413"/>
                  <a:gd name="T5" fmla="*/ 0 h 743"/>
                  <a:gd name="T6" fmla="*/ 0 w 3413"/>
                  <a:gd name="T7" fmla="*/ 743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13" h="743">
                    <a:moveTo>
                      <a:pt x="0" y="743"/>
                    </a:moveTo>
                    <a:lnTo>
                      <a:pt x="3413" y="743"/>
                    </a:lnTo>
                    <a:lnTo>
                      <a:pt x="1710" y="0"/>
                    </a:lnTo>
                    <a:lnTo>
                      <a:pt x="0" y="743"/>
                    </a:lnTo>
                    <a:close/>
                  </a:path>
                </a:pathLst>
              </a:custGeom>
              <a:solidFill>
                <a:srgbClr val="FF0000"/>
              </a:solidFill>
              <a:ln w="17463">
                <a:solidFill>
                  <a:srgbClr val="C0C0C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71" name="Freeform 7">
                <a:extLst>
                  <a:ext uri="{FF2B5EF4-FFF2-40B4-BE49-F238E27FC236}">
                    <a16:creationId xmlns:a16="http://schemas.microsoft.com/office/drawing/2014/main" id="{7CDA6527-FBA2-554D-81E3-FCB35B704F7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04" y="1115"/>
                <a:ext cx="2921" cy="628"/>
              </a:xfrm>
              <a:custGeom>
                <a:avLst/>
                <a:gdLst>
                  <a:gd name="T0" fmla="*/ 0 w 2921"/>
                  <a:gd name="T1" fmla="*/ 628 h 628"/>
                  <a:gd name="T2" fmla="*/ 2921 w 2921"/>
                  <a:gd name="T3" fmla="*/ 628 h 628"/>
                  <a:gd name="T4" fmla="*/ 1465 w 2921"/>
                  <a:gd name="T5" fmla="*/ 0 h 628"/>
                  <a:gd name="T6" fmla="*/ 0 w 2921"/>
                  <a:gd name="T7" fmla="*/ 628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21" h="628">
                    <a:moveTo>
                      <a:pt x="0" y="628"/>
                    </a:moveTo>
                    <a:lnTo>
                      <a:pt x="2921" y="628"/>
                    </a:lnTo>
                    <a:lnTo>
                      <a:pt x="1465" y="0"/>
                    </a:lnTo>
                    <a:lnTo>
                      <a:pt x="0" y="628"/>
                    </a:lnTo>
                    <a:close/>
                  </a:path>
                </a:pathLst>
              </a:custGeom>
              <a:solidFill>
                <a:srgbClr val="FF0000"/>
              </a:solidFill>
              <a:ln w="17463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72" name="Rectangle 8">
                <a:extLst>
                  <a:ext uri="{FF2B5EF4-FFF2-40B4-BE49-F238E27FC236}">
                    <a16:creationId xmlns:a16="http://schemas.microsoft.com/office/drawing/2014/main" id="{A91304AC-4554-0145-A782-5ED4411F173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35" y="1868"/>
                <a:ext cx="3467" cy="34"/>
              </a:xfrm>
              <a:prstGeom prst="rect">
                <a:avLst/>
              </a:prstGeom>
              <a:solidFill>
                <a:srgbClr val="FF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73" name="Rectangle 9">
                <a:extLst>
                  <a:ext uri="{FF2B5EF4-FFF2-40B4-BE49-F238E27FC236}">
                    <a16:creationId xmlns:a16="http://schemas.microsoft.com/office/drawing/2014/main" id="{4EBCB755-B599-484C-BBCB-E95B0BE0FD1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86" y="1951"/>
                <a:ext cx="3340" cy="43"/>
              </a:xfrm>
              <a:prstGeom prst="rect">
                <a:avLst/>
              </a:prstGeom>
              <a:solidFill>
                <a:srgbClr val="FF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67274" name="Text Box 10">
              <a:extLst>
                <a:ext uri="{FF2B5EF4-FFF2-40B4-BE49-F238E27FC236}">
                  <a16:creationId xmlns:a16="http://schemas.microsoft.com/office/drawing/2014/main" id="{D73D35EF-2AAF-A346-AA4B-F07AE393228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433" y="1192"/>
              <a:ext cx="1319" cy="2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b="1"/>
                <a:t>Dienstrechtsreform</a:t>
              </a:r>
              <a:endParaRPr lang="de-DE" altLang="de-DE" sz="2000" b="1">
                <a:latin typeface="Arial" panose="020B0604020202020204" pitchFamily="34" charset="0"/>
              </a:endParaRPr>
            </a:p>
          </p:txBody>
        </p:sp>
      </p:grpSp>
      <p:sp>
        <p:nvSpPr>
          <p:cNvPr id="267308" name="Text Box 44">
            <a:extLst>
              <a:ext uri="{FF2B5EF4-FFF2-40B4-BE49-F238E27FC236}">
                <a16:creationId xmlns:a16="http://schemas.microsoft.com/office/drawing/2014/main" id="{0A51AAE3-EEA0-AC44-B216-DB9DEC58521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550988" y="6134100"/>
            <a:ext cx="6140450" cy="39687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000" b="1">
                <a:latin typeface="Arial" panose="020B0604020202020204" pitchFamily="34" charset="0"/>
              </a:rPr>
              <a:t>Ausgestaltung und Handhabung?</a:t>
            </a:r>
          </a:p>
        </p:txBody>
      </p:sp>
      <p:grpSp>
        <p:nvGrpSpPr>
          <p:cNvPr id="267353" name="Group 89">
            <a:extLst>
              <a:ext uri="{FF2B5EF4-FFF2-40B4-BE49-F238E27FC236}">
                <a16:creationId xmlns:a16="http://schemas.microsoft.com/office/drawing/2014/main" id="{9EAC4B27-B3C4-DD4A-AB4E-E5272B29850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52600" y="2971800"/>
            <a:ext cx="1493838" cy="3084513"/>
            <a:chOff x="1706" y="1725"/>
            <a:chExt cx="724" cy="1498"/>
          </a:xfrm>
        </p:grpSpPr>
        <p:grpSp>
          <p:nvGrpSpPr>
            <p:cNvPr id="267354" name="Group 90">
              <a:extLst>
                <a:ext uri="{FF2B5EF4-FFF2-40B4-BE49-F238E27FC236}">
                  <a16:creationId xmlns:a16="http://schemas.microsoft.com/office/drawing/2014/main" id="{1FA1321A-44E9-6B4A-BD21-3244287F633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706" y="1725"/>
              <a:ext cx="724" cy="1498"/>
              <a:chOff x="1553" y="2025"/>
              <a:chExt cx="377" cy="1257"/>
            </a:xfrm>
          </p:grpSpPr>
          <p:sp>
            <p:nvSpPr>
              <p:cNvPr id="267355" name="Rectangle 91">
                <a:extLst>
                  <a:ext uri="{FF2B5EF4-FFF2-40B4-BE49-F238E27FC236}">
                    <a16:creationId xmlns:a16="http://schemas.microsoft.com/office/drawing/2014/main" id="{A515B4C9-D423-8544-B37B-3D8954B6A22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3" y="3251"/>
                <a:ext cx="377" cy="31"/>
              </a:xfrm>
              <a:prstGeom prst="rect">
                <a:avLst/>
              </a:prstGeom>
              <a:solidFill>
                <a:schemeClr val="accent2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56" name="Rectangle 92">
                <a:extLst>
                  <a:ext uri="{FF2B5EF4-FFF2-40B4-BE49-F238E27FC236}">
                    <a16:creationId xmlns:a16="http://schemas.microsoft.com/office/drawing/2014/main" id="{3BF5784C-CB76-8341-BA91-A3AD59F95AC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3" y="2025"/>
                <a:ext cx="377" cy="31"/>
              </a:xfrm>
              <a:prstGeom prst="rect">
                <a:avLst/>
              </a:prstGeom>
              <a:solidFill>
                <a:schemeClr val="accent2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67357" name="Group 93">
                <a:extLst>
                  <a:ext uri="{FF2B5EF4-FFF2-40B4-BE49-F238E27FC236}">
                    <a16:creationId xmlns:a16="http://schemas.microsoft.com/office/drawing/2014/main" id="{41700975-7B73-7347-A9B0-AFD90F5F196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616" y="2080"/>
                <a:ext cx="268" cy="1147"/>
                <a:chOff x="1616" y="2080"/>
                <a:chExt cx="268" cy="1147"/>
              </a:xfrm>
            </p:grpSpPr>
            <p:sp>
              <p:nvSpPr>
                <p:cNvPr id="267358" name="Rectangle 94">
                  <a:extLst>
                    <a:ext uri="{FF2B5EF4-FFF2-40B4-BE49-F238E27FC236}">
                      <a16:creationId xmlns:a16="http://schemas.microsoft.com/office/drawing/2014/main" id="{808DB153-D74B-6D4C-88F9-A42F041275E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616" y="2080"/>
                  <a:ext cx="268" cy="114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59" name="Rectangle 95">
                  <a:extLst>
                    <a:ext uri="{FF2B5EF4-FFF2-40B4-BE49-F238E27FC236}">
                      <a16:creationId xmlns:a16="http://schemas.microsoft.com/office/drawing/2014/main" id="{1A06659E-894C-6D4E-9DD6-04133830B1E9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703" y="2105"/>
                  <a:ext cx="35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60" name="Rectangle 96">
                  <a:extLst>
                    <a:ext uri="{FF2B5EF4-FFF2-40B4-BE49-F238E27FC236}">
                      <a16:creationId xmlns:a16="http://schemas.microsoft.com/office/drawing/2014/main" id="{E601CD3C-5357-CB42-BB4A-9567E6EF114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762" y="2105"/>
                  <a:ext cx="35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61" name="Rectangle 97">
                  <a:extLst>
                    <a:ext uri="{FF2B5EF4-FFF2-40B4-BE49-F238E27FC236}">
                      <a16:creationId xmlns:a16="http://schemas.microsoft.com/office/drawing/2014/main" id="{4B34F99C-8F8F-0040-BEE9-445C639FA6A1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821" y="2105"/>
                  <a:ext cx="34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62" name="Rectangle 98">
                  <a:extLst>
                    <a:ext uri="{FF2B5EF4-FFF2-40B4-BE49-F238E27FC236}">
                      <a16:creationId xmlns:a16="http://schemas.microsoft.com/office/drawing/2014/main" id="{E36588D5-DB43-B94C-ACAA-F32292CC042A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645" y="2105"/>
                  <a:ext cx="34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67363" name="Text Box 99">
              <a:extLst>
                <a:ext uri="{FF2B5EF4-FFF2-40B4-BE49-F238E27FC236}">
                  <a16:creationId xmlns:a16="http://schemas.microsoft.com/office/drawing/2014/main" id="{5C3AD8FF-9462-6540-90BA-8D044593F91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1508" y="2288"/>
              <a:ext cx="1109" cy="2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700" b="1">
                  <a:latin typeface="Arial" panose="020B0604020202020204" pitchFamily="34" charset="0"/>
                </a:rPr>
                <a:t> Junior-Professur:</a:t>
              </a:r>
            </a:p>
            <a:p>
              <a:r>
                <a:rPr lang="de-DE" altLang="de-DE" sz="1700" b="1">
                  <a:latin typeface="Arial" panose="020B0604020202020204" pitchFamily="34" charset="0"/>
                </a:rPr>
                <a:t>5. HRG-ÄnderungsG</a:t>
              </a:r>
            </a:p>
          </p:txBody>
        </p:sp>
      </p:grpSp>
      <p:grpSp>
        <p:nvGrpSpPr>
          <p:cNvPr id="267364" name="Group 100">
            <a:extLst>
              <a:ext uri="{FF2B5EF4-FFF2-40B4-BE49-F238E27FC236}">
                <a16:creationId xmlns:a16="http://schemas.microsoft.com/office/drawing/2014/main" id="{F5847795-1D13-9046-8CCE-F4623597FA8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00488" y="2974975"/>
            <a:ext cx="1392237" cy="3082925"/>
            <a:chOff x="2778" y="1725"/>
            <a:chExt cx="675" cy="1498"/>
          </a:xfrm>
        </p:grpSpPr>
        <p:grpSp>
          <p:nvGrpSpPr>
            <p:cNvPr id="267365" name="Group 101">
              <a:extLst>
                <a:ext uri="{FF2B5EF4-FFF2-40B4-BE49-F238E27FC236}">
                  <a16:creationId xmlns:a16="http://schemas.microsoft.com/office/drawing/2014/main" id="{B35E9E9C-344B-3B4A-8E9C-ACD2679970D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778" y="1725"/>
              <a:ext cx="675" cy="1498"/>
              <a:chOff x="2855" y="2025"/>
              <a:chExt cx="377" cy="1257"/>
            </a:xfrm>
          </p:grpSpPr>
          <p:sp>
            <p:nvSpPr>
              <p:cNvPr id="267366" name="Rectangle 102">
                <a:extLst>
                  <a:ext uri="{FF2B5EF4-FFF2-40B4-BE49-F238E27FC236}">
                    <a16:creationId xmlns:a16="http://schemas.microsoft.com/office/drawing/2014/main" id="{830656BC-6993-CF41-9AAC-D9287578FCA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855" y="3251"/>
                <a:ext cx="377" cy="31"/>
              </a:xfrm>
              <a:prstGeom prst="rect">
                <a:avLst/>
              </a:prstGeom>
              <a:solidFill>
                <a:srgbClr val="0099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67" name="Rectangle 103">
                <a:extLst>
                  <a:ext uri="{FF2B5EF4-FFF2-40B4-BE49-F238E27FC236}">
                    <a16:creationId xmlns:a16="http://schemas.microsoft.com/office/drawing/2014/main" id="{B4D6ADDA-18F6-B741-866B-F515E2BE9CD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855" y="2025"/>
                <a:ext cx="377" cy="31"/>
              </a:xfrm>
              <a:prstGeom prst="rect">
                <a:avLst/>
              </a:prstGeom>
              <a:solidFill>
                <a:srgbClr val="0099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67368" name="Group 104">
                <a:extLst>
                  <a:ext uri="{FF2B5EF4-FFF2-40B4-BE49-F238E27FC236}">
                    <a16:creationId xmlns:a16="http://schemas.microsoft.com/office/drawing/2014/main" id="{5E3596B3-D120-5A49-B0E7-4BEB415B05D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917" y="2080"/>
                <a:ext cx="269" cy="1147"/>
                <a:chOff x="2917" y="2080"/>
                <a:chExt cx="269" cy="1147"/>
              </a:xfrm>
            </p:grpSpPr>
            <p:sp>
              <p:nvSpPr>
                <p:cNvPr id="267369" name="Rectangle 105">
                  <a:extLst>
                    <a:ext uri="{FF2B5EF4-FFF2-40B4-BE49-F238E27FC236}">
                      <a16:creationId xmlns:a16="http://schemas.microsoft.com/office/drawing/2014/main" id="{308E9D40-D9CB-AA49-87E0-A23BA1E06817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917" y="2080"/>
                  <a:ext cx="269" cy="114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70" name="Rectangle 106">
                  <a:extLst>
                    <a:ext uri="{FF2B5EF4-FFF2-40B4-BE49-F238E27FC236}">
                      <a16:creationId xmlns:a16="http://schemas.microsoft.com/office/drawing/2014/main" id="{5B70EBD1-4E40-D04F-9BD4-18C6A0027739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005" y="2105"/>
                  <a:ext cx="35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71" name="Rectangle 107">
                  <a:extLst>
                    <a:ext uri="{FF2B5EF4-FFF2-40B4-BE49-F238E27FC236}">
                      <a16:creationId xmlns:a16="http://schemas.microsoft.com/office/drawing/2014/main" id="{884094E5-BDA4-E546-B9A5-0A1849BA6F61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064" y="2105"/>
                  <a:ext cx="34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72" name="Rectangle 108">
                  <a:extLst>
                    <a:ext uri="{FF2B5EF4-FFF2-40B4-BE49-F238E27FC236}">
                      <a16:creationId xmlns:a16="http://schemas.microsoft.com/office/drawing/2014/main" id="{05F0FCCF-2544-0D47-B344-75CAA9F339A4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122" y="2105"/>
                  <a:ext cx="35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73" name="Rectangle 109">
                  <a:extLst>
                    <a:ext uri="{FF2B5EF4-FFF2-40B4-BE49-F238E27FC236}">
                      <a16:creationId xmlns:a16="http://schemas.microsoft.com/office/drawing/2014/main" id="{76B7D7DC-7D3E-C041-8B43-25574A74AEE4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947" y="2105"/>
                  <a:ext cx="34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67374" name="Text Box 110">
              <a:extLst>
                <a:ext uri="{FF2B5EF4-FFF2-40B4-BE49-F238E27FC236}">
                  <a16:creationId xmlns:a16="http://schemas.microsoft.com/office/drawing/2014/main" id="{C7ACF06C-8C83-0540-92E0-62D34D65FC8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2503" y="2287"/>
              <a:ext cx="1187" cy="295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700" b="1">
                  <a:latin typeface="Arial" panose="020B0604020202020204" pitchFamily="34" charset="0"/>
                </a:rPr>
                <a:t>Qualifizierungsphase:</a:t>
              </a:r>
            </a:p>
            <a:p>
              <a:r>
                <a:rPr lang="de-DE" altLang="de-DE" sz="1700" b="1">
                  <a:latin typeface="Arial" panose="020B0604020202020204" pitchFamily="34" charset="0"/>
                </a:rPr>
                <a:t>5. HRG-ÄnderungsG</a:t>
              </a:r>
            </a:p>
          </p:txBody>
        </p:sp>
      </p:grpSp>
      <p:grpSp>
        <p:nvGrpSpPr>
          <p:cNvPr id="267375" name="Group 111">
            <a:extLst>
              <a:ext uri="{FF2B5EF4-FFF2-40B4-BE49-F238E27FC236}">
                <a16:creationId xmlns:a16="http://schemas.microsoft.com/office/drawing/2014/main" id="{DDCDCA74-C919-4B41-BCB9-C6262A3539A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019800" y="3005138"/>
            <a:ext cx="1296988" cy="3086100"/>
            <a:chOff x="3779" y="1725"/>
            <a:chExt cx="629" cy="1498"/>
          </a:xfrm>
        </p:grpSpPr>
        <p:grpSp>
          <p:nvGrpSpPr>
            <p:cNvPr id="267376" name="Group 112">
              <a:extLst>
                <a:ext uri="{FF2B5EF4-FFF2-40B4-BE49-F238E27FC236}">
                  <a16:creationId xmlns:a16="http://schemas.microsoft.com/office/drawing/2014/main" id="{1EB05968-B379-954A-B043-2DCEB3BE2CE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779" y="1725"/>
              <a:ext cx="629" cy="1498"/>
              <a:chOff x="4156" y="2025"/>
              <a:chExt cx="378" cy="1257"/>
            </a:xfrm>
          </p:grpSpPr>
          <p:sp>
            <p:nvSpPr>
              <p:cNvPr id="267377" name="Rectangle 113">
                <a:extLst>
                  <a:ext uri="{FF2B5EF4-FFF2-40B4-BE49-F238E27FC236}">
                    <a16:creationId xmlns:a16="http://schemas.microsoft.com/office/drawing/2014/main" id="{489BD7CE-A0BA-4E46-817E-2A8796219D3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56" y="3251"/>
                <a:ext cx="378" cy="31"/>
              </a:xfrm>
              <a:prstGeom prst="rect">
                <a:avLst/>
              </a:prstGeom>
              <a:solidFill>
                <a:srgbClr val="80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78" name="Rectangle 114">
                <a:extLst>
                  <a:ext uri="{FF2B5EF4-FFF2-40B4-BE49-F238E27FC236}">
                    <a16:creationId xmlns:a16="http://schemas.microsoft.com/office/drawing/2014/main" id="{6BD9085F-D24F-664C-9F90-3283AD61577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56" y="2025"/>
                <a:ext cx="378" cy="31"/>
              </a:xfrm>
              <a:prstGeom prst="rect">
                <a:avLst/>
              </a:prstGeom>
              <a:solidFill>
                <a:srgbClr val="80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67379" name="Group 115">
                <a:extLst>
                  <a:ext uri="{FF2B5EF4-FFF2-40B4-BE49-F238E27FC236}">
                    <a16:creationId xmlns:a16="http://schemas.microsoft.com/office/drawing/2014/main" id="{052FED67-36DF-E04D-A755-B60975A2701E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219" y="2080"/>
                <a:ext cx="269" cy="1147"/>
                <a:chOff x="4219" y="2080"/>
                <a:chExt cx="269" cy="1147"/>
              </a:xfrm>
            </p:grpSpPr>
            <p:sp>
              <p:nvSpPr>
                <p:cNvPr id="267380" name="Rectangle 116">
                  <a:extLst>
                    <a:ext uri="{FF2B5EF4-FFF2-40B4-BE49-F238E27FC236}">
                      <a16:creationId xmlns:a16="http://schemas.microsoft.com/office/drawing/2014/main" id="{3C0DB995-6B2A-814F-830D-3E3F1BDF0EB8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219" y="2080"/>
                  <a:ext cx="269" cy="114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81" name="Rectangle 117">
                  <a:extLst>
                    <a:ext uri="{FF2B5EF4-FFF2-40B4-BE49-F238E27FC236}">
                      <a16:creationId xmlns:a16="http://schemas.microsoft.com/office/drawing/2014/main" id="{A5D7DF5F-9957-A24E-B26F-39B757AA9F50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307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82" name="Rectangle 118">
                  <a:extLst>
                    <a:ext uri="{FF2B5EF4-FFF2-40B4-BE49-F238E27FC236}">
                      <a16:creationId xmlns:a16="http://schemas.microsoft.com/office/drawing/2014/main" id="{DCD1F75C-AB92-B844-81E9-DC669034AE8F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366" y="2105"/>
                  <a:ext cx="34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83" name="Rectangle 119">
                  <a:extLst>
                    <a:ext uri="{FF2B5EF4-FFF2-40B4-BE49-F238E27FC236}">
                      <a16:creationId xmlns:a16="http://schemas.microsoft.com/office/drawing/2014/main" id="{0BAADD81-FCD0-584C-BC16-26D7604CD57F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424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67384" name="Rectangle 120">
                  <a:extLst>
                    <a:ext uri="{FF2B5EF4-FFF2-40B4-BE49-F238E27FC236}">
                      <a16:creationId xmlns:a16="http://schemas.microsoft.com/office/drawing/2014/main" id="{35749EC2-DE2A-FC40-8447-E5E6DE9A0060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248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67385" name="Text Box 121">
              <a:extLst>
                <a:ext uri="{FF2B5EF4-FFF2-40B4-BE49-F238E27FC236}">
                  <a16:creationId xmlns:a16="http://schemas.microsoft.com/office/drawing/2014/main" id="{FED87912-71BD-E842-8A4E-E75ABB79200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3572" y="2290"/>
              <a:ext cx="1062" cy="296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700" b="1">
                  <a:latin typeface="Arial" panose="020B0604020202020204" pitchFamily="34" charset="0"/>
                </a:rPr>
                <a:t>W-Besoldung:</a:t>
              </a:r>
            </a:p>
            <a:p>
              <a:r>
                <a:rPr lang="de-DE" altLang="de-DE" sz="1700" b="1">
                  <a:latin typeface="Arial" panose="020B0604020202020204" pitchFamily="34" charset="0"/>
                </a:rPr>
                <a:t>ProfBesoldreformG</a:t>
              </a:r>
            </a:p>
          </p:txBody>
        </p:sp>
      </p:grpSp>
      <p:sp>
        <p:nvSpPr>
          <p:cNvPr id="267386" name="AutoShape 122">
            <a:extLst>
              <a:ext uri="{FF2B5EF4-FFF2-40B4-BE49-F238E27FC236}">
                <a16:creationId xmlns:a16="http://schemas.microsoft.com/office/drawing/2014/main" id="{2614DAC8-CF7C-794F-A35F-3F2F35F810BE}"/>
              </a:ext>
            </a:extLst>
          </p:cNvPr>
          <p:cNvSpPr>
            <a:spLocks noChangeArrowheads="1"/>
          </p:cNvSpPr>
          <p:nvPr/>
        </p:nvSpPr>
        <p:spPr bwMode="auto">
          <a:xfrm rot="-1730771">
            <a:off x="7219950" y="3354388"/>
            <a:ext cx="1905000" cy="485775"/>
          </a:xfrm>
          <a:prstGeom prst="leftArrow">
            <a:avLst>
              <a:gd name="adj1" fmla="val 50000"/>
              <a:gd name="adj2" fmla="val 98039"/>
            </a:avLst>
          </a:prstGeom>
          <a:solidFill>
            <a:schemeClr val="accent1"/>
          </a:solidFill>
          <a:ln w="762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7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6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7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7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308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9EE17EAA-EE1D-4A41-83F9-CDF25541FE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40032-0FC7-1B4B-8DC1-4D977EAB2C9B}" type="slidenum">
              <a:rPr lang="en-US" altLang="de-DE"/>
              <a:pPr/>
              <a:t>20</a:t>
            </a:fld>
            <a:endParaRPr lang="en-US" altLang="de-DE" b="0"/>
          </a:p>
        </p:txBody>
      </p:sp>
      <p:sp>
        <p:nvSpPr>
          <p:cNvPr id="283650" name="Rectangle 2">
            <a:extLst>
              <a:ext uri="{FF2B5EF4-FFF2-40B4-BE49-F238E27FC236}">
                <a16:creationId xmlns:a16="http://schemas.microsoft.com/office/drawing/2014/main" id="{D452ADA5-DF9E-3B4F-9023-628AA727C7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grpSp>
        <p:nvGrpSpPr>
          <p:cNvPr id="283655" name="Group 7">
            <a:extLst>
              <a:ext uri="{FF2B5EF4-FFF2-40B4-BE49-F238E27FC236}">
                <a16:creationId xmlns:a16="http://schemas.microsoft.com/office/drawing/2014/main" id="{C6AC339C-5837-AB40-ADD2-31C26F926CB6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1447800"/>
            <a:ext cx="6429375" cy="4757738"/>
            <a:chOff x="1640" y="1152"/>
            <a:chExt cx="4050" cy="2997"/>
          </a:xfrm>
        </p:grpSpPr>
        <p:sp>
          <p:nvSpPr>
            <p:cNvPr id="283651" name="Text Box 3">
              <a:extLst>
                <a:ext uri="{FF2B5EF4-FFF2-40B4-BE49-F238E27FC236}">
                  <a16:creationId xmlns:a16="http://schemas.microsoft.com/office/drawing/2014/main" id="{09C8B5DF-0FCB-6A48-8BCD-DB271221C4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152"/>
              <a:ext cx="1480" cy="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5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W2/W3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graphicFrame>
          <p:nvGraphicFramePr>
            <p:cNvPr id="283652" name="Object 4">
              <a:extLst>
                <a:ext uri="{FF2B5EF4-FFF2-40B4-BE49-F238E27FC236}">
                  <a16:creationId xmlns:a16="http://schemas.microsoft.com/office/drawing/2014/main" id="{FCCA9686-2561-2346-A716-3EFCCB81DD1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80" y="1529"/>
            <a:ext cx="816" cy="24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3658" name="Clip" r:id="rId3" imgW="7454900" imgH="22618700" progId="MS_ClipArt_Gallery.2">
                    <p:embed/>
                  </p:oleObj>
                </mc:Choice>
                <mc:Fallback>
                  <p:oleObj name="Clip" r:id="rId3" imgW="7454900" imgH="22618700" progId="MS_ClipArt_Gallery.2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1529"/>
                          <a:ext cx="816" cy="24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3653" name="Object 5">
              <a:extLst>
                <a:ext uri="{FF2B5EF4-FFF2-40B4-BE49-F238E27FC236}">
                  <a16:creationId xmlns:a16="http://schemas.microsoft.com/office/drawing/2014/main" id="{BD39910A-034D-9E46-8FF6-B6FEA893B9F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40" y="1632"/>
            <a:ext cx="1170" cy="2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3659" name="Clip" r:id="rId5" imgW="10693400" imgH="23012400" progId="MS_ClipArt_Gallery.2">
                    <p:embed/>
                  </p:oleObj>
                </mc:Choice>
                <mc:Fallback>
                  <p:oleObj name="Clip" r:id="rId5" imgW="10693400" imgH="23012400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0" y="1632"/>
                          <a:ext cx="1170" cy="25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3654" name="Object 6">
              <a:extLst>
                <a:ext uri="{FF2B5EF4-FFF2-40B4-BE49-F238E27FC236}">
                  <a16:creationId xmlns:a16="http://schemas.microsoft.com/office/drawing/2014/main" id="{076563B2-0298-CB43-95F1-E55C3CB2C89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42" y="1413"/>
            <a:ext cx="2448" cy="2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3660" name="Clip" r:id="rId7" imgW="22377400" imgH="22720300" progId="MS_ClipArt_Gallery.2">
                    <p:embed/>
                  </p:oleObj>
                </mc:Choice>
                <mc:Fallback>
                  <p:oleObj name="Clip" r:id="rId7" imgW="22377400" imgH="2272030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2" y="1413"/>
                          <a:ext cx="2448" cy="2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3656" name="Text Box 8">
            <a:extLst>
              <a:ext uri="{FF2B5EF4-FFF2-40B4-BE49-F238E27FC236}">
                <a16:creationId xmlns:a16="http://schemas.microsoft.com/office/drawing/2014/main" id="{4C95200A-46C9-BD43-A635-B4AD6B23A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400" y="4054475"/>
            <a:ext cx="286543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verstehen</a:t>
            </a:r>
          </a:p>
        </p:txBody>
      </p:sp>
      <p:sp>
        <p:nvSpPr>
          <p:cNvPr id="283657" name="Text Box 9">
            <a:extLst>
              <a:ext uri="{FF2B5EF4-FFF2-40B4-BE49-F238E27FC236}">
                <a16:creationId xmlns:a16="http://schemas.microsoft.com/office/drawing/2014/main" id="{1C6D75BC-D24B-C041-B652-F6FB9428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438" y="5349875"/>
            <a:ext cx="266223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gestalten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3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3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6" grpId="0" autoUpdateAnimBg="0"/>
      <p:bldP spid="28365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2C395DAF-4CE0-5E48-BF6A-8273FE1C80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37D2F-BBCD-F24B-BF67-B0D37A9CA857}" type="slidenum">
              <a:rPr lang="en-US" altLang="de-DE"/>
              <a:pPr/>
              <a:t>21</a:t>
            </a:fld>
            <a:endParaRPr lang="en-US" altLang="de-DE" b="0"/>
          </a:p>
        </p:txBody>
      </p:sp>
      <p:sp>
        <p:nvSpPr>
          <p:cNvPr id="329730" name="Rectangle 2">
            <a:extLst>
              <a:ext uri="{FF2B5EF4-FFF2-40B4-BE49-F238E27FC236}">
                <a16:creationId xmlns:a16="http://schemas.microsoft.com/office/drawing/2014/main" id="{60AAA5DF-FDD7-2A44-97B1-6809B681E6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W2/W3: verstehen </a:t>
            </a:r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8C2E7645-6EAC-9D42-A902-EB7CE13FA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953000"/>
            <a:ext cx="8686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keine Verteilungsfrage - sondern Status und Autonomie </a:t>
            </a:r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EC8CC33B-BEA1-1D48-A024-7CC17DACB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10000"/>
            <a:ext cx="8686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auch für Hochschulleitungen möglich</a:t>
            </a:r>
          </a:p>
        </p:txBody>
      </p:sp>
      <p:sp>
        <p:nvSpPr>
          <p:cNvPr id="329736" name="Rectangle 8">
            <a:extLst>
              <a:ext uri="{FF2B5EF4-FFF2-40B4-BE49-F238E27FC236}">
                <a16:creationId xmlns:a16="http://schemas.microsoft.com/office/drawing/2014/main" id="{A3F06D12-53A3-3F4E-AC04-2F5C17199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709863"/>
            <a:ext cx="8686800" cy="7191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grundsätzlich an Fachhochschulen und Unis</a:t>
            </a:r>
          </a:p>
        </p:txBody>
      </p:sp>
      <p:sp>
        <p:nvSpPr>
          <p:cNvPr id="329737" name="Rectangle 9">
            <a:extLst>
              <a:ext uri="{FF2B5EF4-FFF2-40B4-BE49-F238E27FC236}">
                <a16:creationId xmlns:a16="http://schemas.microsoft.com/office/drawing/2014/main" id="{8A8091A3-E1C6-2D4D-930B-50F83F572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00200"/>
            <a:ext cx="8686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neue Ämter: W2 (GG 3.724 €), W3 (GG 4.522 €)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animBg="1" autoUpdateAnimBg="0"/>
      <p:bldP spid="329732" grpId="0" animBg="1" autoUpdateAnimBg="0"/>
      <p:bldP spid="329736" grpId="0" animBg="1" autoUpdateAnimBg="0"/>
      <p:bldP spid="329737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50D5AA8F-83B7-974D-BB98-A8A370E16A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4E3C-2947-004E-B5FA-9DED0C74CF4F}" type="slidenum">
              <a:rPr lang="en-US" altLang="de-DE"/>
              <a:pPr/>
              <a:t>22</a:t>
            </a:fld>
            <a:endParaRPr lang="en-US" altLang="de-DE" b="0"/>
          </a:p>
        </p:txBody>
      </p:sp>
      <p:sp>
        <p:nvSpPr>
          <p:cNvPr id="287746" name="Rectangle 2">
            <a:extLst>
              <a:ext uri="{FF2B5EF4-FFF2-40B4-BE49-F238E27FC236}">
                <a16:creationId xmlns:a16="http://schemas.microsoft.com/office/drawing/2014/main" id="{DA2A3105-A509-A24D-9C6E-204BFA4CD2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W2/W3: gestalten</a:t>
            </a:r>
          </a:p>
        </p:txBody>
      </p:sp>
      <p:grpSp>
        <p:nvGrpSpPr>
          <p:cNvPr id="287768" name="Group 24">
            <a:extLst>
              <a:ext uri="{FF2B5EF4-FFF2-40B4-BE49-F238E27FC236}">
                <a16:creationId xmlns:a16="http://schemas.microsoft.com/office/drawing/2014/main" id="{5212BC81-A0E0-F24E-A3D1-4D277CD57E32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133600"/>
            <a:ext cx="5038725" cy="1709738"/>
            <a:chOff x="2352" y="1344"/>
            <a:chExt cx="3174" cy="1077"/>
          </a:xfrm>
        </p:grpSpPr>
        <p:sp>
          <p:nvSpPr>
            <p:cNvPr id="287751" name="Rectangle 7">
              <a:extLst>
                <a:ext uri="{FF2B5EF4-FFF2-40B4-BE49-F238E27FC236}">
                  <a16:creationId xmlns:a16="http://schemas.microsoft.com/office/drawing/2014/main" id="{9F6393FE-9925-8C4C-87B2-445E949B0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968"/>
              <a:ext cx="3174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Verhältnis von W2 und W3?</a:t>
              </a:r>
            </a:p>
          </p:txBody>
        </p:sp>
        <p:sp>
          <p:nvSpPr>
            <p:cNvPr id="287752" name="Rectangle 8">
              <a:extLst>
                <a:ext uri="{FF2B5EF4-FFF2-40B4-BE49-F238E27FC236}">
                  <a16:creationId xmlns:a16="http://schemas.microsoft.com/office/drawing/2014/main" id="{72FBBB96-A541-3D41-A976-FF5FDF56B1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344"/>
              <a:ext cx="3174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Land oder Hochschulen?</a:t>
              </a:r>
            </a:p>
          </p:txBody>
        </p:sp>
      </p:grpSp>
      <p:grpSp>
        <p:nvGrpSpPr>
          <p:cNvPr id="287762" name="Group 18">
            <a:extLst>
              <a:ext uri="{FF2B5EF4-FFF2-40B4-BE49-F238E27FC236}">
                <a16:creationId xmlns:a16="http://schemas.microsoft.com/office/drawing/2014/main" id="{40223C68-E193-E240-A569-47C5CEBC2A8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938338"/>
            <a:ext cx="2897188" cy="1490662"/>
            <a:chOff x="192" y="988"/>
            <a:chExt cx="1296" cy="692"/>
          </a:xfrm>
        </p:grpSpPr>
        <p:sp>
          <p:nvSpPr>
            <p:cNvPr id="287763" name="Oval 19">
              <a:extLst>
                <a:ext uri="{FF2B5EF4-FFF2-40B4-BE49-F238E27FC236}">
                  <a16:creationId xmlns:a16="http://schemas.microsoft.com/office/drawing/2014/main" id="{2FDF3540-0F53-1648-B43C-EFD0A817E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7764" name="Text Box 20">
              <a:extLst>
                <a:ext uri="{FF2B5EF4-FFF2-40B4-BE49-F238E27FC236}">
                  <a16:creationId xmlns:a16="http://schemas.microsoft.com/office/drawing/2014/main" id="{DB20B696-5111-1B44-8AC0-42AD98ECB1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" y="988"/>
              <a:ext cx="1022" cy="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de-DE" altLang="de-DE" sz="2000" b="1">
                <a:latin typeface="Arial" panose="020B060402020202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2000" b="1">
                  <a:latin typeface="Arial" panose="020B0604020202020204" pitchFamily="34" charset="0"/>
                </a:rPr>
                <a:t>Wer entscheidet 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2000" b="1">
                  <a:latin typeface="Arial" panose="020B0604020202020204" pitchFamily="34" charset="0"/>
                </a:rPr>
                <a:t>über Einrichtung 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2000" b="1">
                  <a:latin typeface="Arial" panose="020B0604020202020204" pitchFamily="34" charset="0"/>
                </a:rPr>
                <a:t>der Ämter?</a:t>
              </a:r>
            </a:p>
          </p:txBody>
        </p:sp>
      </p:grpSp>
      <p:grpSp>
        <p:nvGrpSpPr>
          <p:cNvPr id="287769" name="Group 25">
            <a:extLst>
              <a:ext uri="{FF2B5EF4-FFF2-40B4-BE49-F238E27FC236}">
                <a16:creationId xmlns:a16="http://schemas.microsoft.com/office/drawing/2014/main" id="{D459DDCC-0A44-E043-B937-EE9F4486FA6F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4572000"/>
            <a:ext cx="5038725" cy="1709738"/>
            <a:chOff x="2352" y="2880"/>
            <a:chExt cx="3174" cy="1077"/>
          </a:xfrm>
        </p:grpSpPr>
        <p:sp>
          <p:nvSpPr>
            <p:cNvPr id="287760" name="Rectangle 16">
              <a:extLst>
                <a:ext uri="{FF2B5EF4-FFF2-40B4-BE49-F238E27FC236}">
                  <a16:creationId xmlns:a16="http://schemas.microsoft.com/office/drawing/2014/main" id="{439EA568-345D-5A4D-83A5-ED1BFF8A1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2880"/>
              <a:ext cx="3174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Wie ausgestalten?</a:t>
              </a:r>
            </a:p>
          </p:txBody>
        </p:sp>
        <p:sp>
          <p:nvSpPr>
            <p:cNvPr id="287761" name="Rectangle 17">
              <a:extLst>
                <a:ext uri="{FF2B5EF4-FFF2-40B4-BE49-F238E27FC236}">
                  <a16:creationId xmlns:a16="http://schemas.microsoft.com/office/drawing/2014/main" id="{557DBC0A-9A68-5F48-BE4B-1DCD34C99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504"/>
              <a:ext cx="3174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Wer vergibt?</a:t>
              </a:r>
            </a:p>
          </p:txBody>
        </p:sp>
      </p:grpSp>
      <p:grpSp>
        <p:nvGrpSpPr>
          <p:cNvPr id="287765" name="Group 21">
            <a:extLst>
              <a:ext uri="{FF2B5EF4-FFF2-40B4-BE49-F238E27FC236}">
                <a16:creationId xmlns:a16="http://schemas.microsoft.com/office/drawing/2014/main" id="{DF43A68C-D7BF-7F47-8536-944FCEA3365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419600"/>
            <a:ext cx="2897188" cy="1447800"/>
            <a:chOff x="192" y="1008"/>
            <a:chExt cx="1296" cy="672"/>
          </a:xfrm>
        </p:grpSpPr>
        <p:sp>
          <p:nvSpPr>
            <p:cNvPr id="287766" name="Oval 22">
              <a:extLst>
                <a:ext uri="{FF2B5EF4-FFF2-40B4-BE49-F238E27FC236}">
                  <a16:creationId xmlns:a16="http://schemas.microsoft.com/office/drawing/2014/main" id="{49DF0F92-B078-4345-984C-77EDDE7A99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7767" name="Text Box 23">
              <a:extLst>
                <a:ext uri="{FF2B5EF4-FFF2-40B4-BE49-F238E27FC236}">
                  <a16:creationId xmlns:a16="http://schemas.microsoft.com/office/drawing/2014/main" id="{B9447AF8-8B5A-1045-BD6B-4CBEBF56EF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" y="1074"/>
              <a:ext cx="116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de-DE" altLang="de-DE" sz="2000" b="1">
                <a:latin typeface="Arial" panose="020B060402020202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2000" b="1">
                  <a:latin typeface="Arial" panose="020B0604020202020204" pitchFamily="34" charset="0"/>
                </a:rPr>
                <a:t>Hochschulleitungen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de-DE" altLang="de-DE" sz="2000" b="1">
                  <a:latin typeface="Arial" panose="020B0604020202020204" pitchFamily="34" charset="0"/>
                </a:rPr>
                <a:t>in W?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2FBDEF88-70F9-6F42-910F-C4BAA07B17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A4823-DEA0-5848-B3E8-8146DF500CA2}" type="slidenum">
              <a:rPr lang="en-US" altLang="de-DE"/>
              <a:pPr/>
              <a:t>23</a:t>
            </a:fld>
            <a:endParaRPr lang="en-US" altLang="de-DE" b="0"/>
          </a:p>
        </p:txBody>
      </p:sp>
      <p:sp>
        <p:nvSpPr>
          <p:cNvPr id="290818" name="Rectangle 2">
            <a:extLst>
              <a:ext uri="{FF2B5EF4-FFF2-40B4-BE49-F238E27FC236}">
                <a16:creationId xmlns:a16="http://schemas.microsoft.com/office/drawing/2014/main" id="{AC84FA0A-1DA6-454C-92B9-817DB4D38A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Verhältnis W2/W3: Optionen</a:t>
            </a:r>
          </a:p>
        </p:txBody>
      </p:sp>
      <p:sp>
        <p:nvSpPr>
          <p:cNvPr id="290819" name="Rectangle 3">
            <a:extLst>
              <a:ext uri="{FF2B5EF4-FFF2-40B4-BE49-F238E27FC236}">
                <a16:creationId xmlns:a16="http://schemas.microsoft.com/office/drawing/2014/main" id="{72727066-D543-644A-B721-1D09133A7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057400"/>
            <a:ext cx="7916863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Unis: W2 und W3, FHs: W2</a:t>
            </a:r>
          </a:p>
        </p:txBody>
      </p:sp>
      <p:sp>
        <p:nvSpPr>
          <p:cNvPr id="290820" name="Rectangle 4">
            <a:extLst>
              <a:ext uri="{FF2B5EF4-FFF2-40B4-BE49-F238E27FC236}">
                <a16:creationId xmlns:a16="http://schemas.microsoft.com/office/drawing/2014/main" id="{C94EDC5C-48A9-B248-AD5D-A9836868F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124200"/>
            <a:ext cx="7916863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Unis: W3, FHs: W2</a:t>
            </a:r>
          </a:p>
        </p:txBody>
      </p:sp>
      <p:sp>
        <p:nvSpPr>
          <p:cNvPr id="290821" name="Rectangle 5">
            <a:extLst>
              <a:ext uri="{FF2B5EF4-FFF2-40B4-BE49-F238E27FC236}">
                <a16:creationId xmlns:a16="http://schemas.microsoft.com/office/drawing/2014/main" id="{A8118A35-C79E-0549-8358-C87CB7534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91000"/>
            <a:ext cx="7916863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Unis und FHs: W2 und W3, aber verschiedene Anteile</a:t>
            </a:r>
          </a:p>
        </p:txBody>
      </p:sp>
      <p:sp>
        <p:nvSpPr>
          <p:cNvPr id="290823" name="Rectangle 7">
            <a:extLst>
              <a:ext uri="{FF2B5EF4-FFF2-40B4-BE49-F238E27FC236}">
                <a16:creationId xmlns:a16="http://schemas.microsoft.com/office/drawing/2014/main" id="{F7DCE025-68B9-A74D-BE05-98C3EFFB0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257800"/>
            <a:ext cx="7916863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Unis: W3, FHs: W2 und W3 (begrenzt)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90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9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9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19" grpId="0" animBg="1" autoUpdateAnimBg="0"/>
      <p:bldP spid="290820" grpId="0" animBg="1" autoUpdateAnimBg="0"/>
      <p:bldP spid="290821" grpId="0" animBg="1" autoUpdateAnimBg="0"/>
      <p:bldP spid="290823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610046E8-ABDA-044C-A089-D7DDD2DE57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402B1-131E-6348-AA3F-D50F39115809}" type="slidenum">
              <a:rPr lang="en-US" altLang="de-DE"/>
              <a:pPr/>
              <a:t>24</a:t>
            </a:fld>
            <a:endParaRPr lang="en-US" altLang="de-DE" b="0"/>
          </a:p>
        </p:txBody>
      </p:sp>
      <p:sp>
        <p:nvSpPr>
          <p:cNvPr id="291842" name="Rectangle 2">
            <a:extLst>
              <a:ext uri="{FF2B5EF4-FFF2-40B4-BE49-F238E27FC236}">
                <a16:creationId xmlns:a16="http://schemas.microsoft.com/office/drawing/2014/main" id="{F48047DE-BEFA-7A42-90B2-85E323DC5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Verhältnis W2/W3: entscheidungsrelevante Faktoren</a:t>
            </a:r>
            <a:endParaRPr lang="de-DE" altLang="de-DE" sz="3600"/>
          </a:p>
        </p:txBody>
      </p:sp>
      <p:sp>
        <p:nvSpPr>
          <p:cNvPr id="291843" name="Rectangle 3">
            <a:extLst>
              <a:ext uri="{FF2B5EF4-FFF2-40B4-BE49-F238E27FC236}">
                <a16:creationId xmlns:a16="http://schemas.microsoft.com/office/drawing/2014/main" id="{6E13580D-9B79-194F-ADB9-AD05AE1CB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905000"/>
            <a:ext cx="7197725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Einstufung von Fachhochschulprofessoren</a:t>
            </a:r>
          </a:p>
        </p:txBody>
      </p:sp>
      <p:sp>
        <p:nvSpPr>
          <p:cNvPr id="291844" name="Rectangle 4">
            <a:extLst>
              <a:ext uri="{FF2B5EF4-FFF2-40B4-BE49-F238E27FC236}">
                <a16:creationId xmlns:a16="http://schemas.microsoft.com/office/drawing/2014/main" id="{0976C279-60F4-114F-8EDE-EDED34B7C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946400"/>
            <a:ext cx="7197725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Mittel für Leistungsbezüge als Restgröße</a:t>
            </a:r>
          </a:p>
        </p:txBody>
      </p:sp>
      <p:sp>
        <p:nvSpPr>
          <p:cNvPr id="291845" name="Rectangle 5">
            <a:extLst>
              <a:ext uri="{FF2B5EF4-FFF2-40B4-BE49-F238E27FC236}">
                <a16:creationId xmlns:a16="http://schemas.microsoft.com/office/drawing/2014/main" id="{D0310AA1-6B29-4142-90EF-40E7DC70E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987800"/>
            <a:ext cx="7197725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Organisationskultur</a:t>
            </a:r>
          </a:p>
        </p:txBody>
      </p:sp>
      <p:sp>
        <p:nvSpPr>
          <p:cNvPr id="291847" name="Rectangle 7">
            <a:extLst>
              <a:ext uri="{FF2B5EF4-FFF2-40B4-BE49-F238E27FC236}">
                <a16:creationId xmlns:a16="http://schemas.microsoft.com/office/drawing/2014/main" id="{6501C503-E646-B446-8675-AFC24ECEF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029200"/>
            <a:ext cx="7197725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Entscheidungsverfahren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1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9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9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91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 animBg="1" autoUpdateAnimBg="0"/>
      <p:bldP spid="291844" grpId="0" animBg="1" autoUpdateAnimBg="0"/>
      <p:bldP spid="291845" grpId="0" animBg="1" autoUpdateAnimBg="0"/>
      <p:bldP spid="291847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2">
            <a:extLst>
              <a:ext uri="{FF2B5EF4-FFF2-40B4-BE49-F238E27FC236}">
                <a16:creationId xmlns:a16="http://schemas.microsoft.com/office/drawing/2014/main" id="{6E956AF0-970A-924D-8FCF-04893EA434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42409-E468-4743-960C-82A0765EBF43}" type="slidenum">
              <a:rPr lang="en-US" altLang="de-DE"/>
              <a:pPr/>
              <a:t>25</a:t>
            </a:fld>
            <a:endParaRPr lang="en-US" altLang="de-DE" b="0"/>
          </a:p>
        </p:txBody>
      </p:sp>
      <p:sp>
        <p:nvSpPr>
          <p:cNvPr id="288770" name="Rectangle 2">
            <a:extLst>
              <a:ext uri="{FF2B5EF4-FFF2-40B4-BE49-F238E27FC236}">
                <a16:creationId xmlns:a16="http://schemas.microsoft.com/office/drawing/2014/main" id="{B68B6FD5-51F8-5940-AC6C-F3C7CF8C73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Alternative: </a:t>
            </a:r>
            <a:br>
              <a:rPr lang="de-DE" altLang="de-DE" sz="3200"/>
            </a:br>
            <a:r>
              <a:rPr lang="de-DE" altLang="de-DE" sz="3200"/>
              <a:t>Delegation W2/W3 an Hochschulen</a:t>
            </a:r>
            <a:endParaRPr lang="de-DE" altLang="de-DE" sz="3600"/>
          </a:p>
        </p:txBody>
      </p:sp>
      <p:sp>
        <p:nvSpPr>
          <p:cNvPr id="288771" name="Rectangle 3">
            <a:extLst>
              <a:ext uri="{FF2B5EF4-FFF2-40B4-BE49-F238E27FC236}">
                <a16:creationId xmlns:a16="http://schemas.microsoft.com/office/drawing/2014/main" id="{3FECB3C6-87AA-7B4C-AC6C-6155155CA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3716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Dienstherreneigenschaft und 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eigene Stellenpläne</a:t>
            </a:r>
          </a:p>
        </p:txBody>
      </p:sp>
      <p:sp>
        <p:nvSpPr>
          <p:cNvPr id="288772" name="Rectangle 4">
            <a:extLst>
              <a:ext uri="{FF2B5EF4-FFF2-40B4-BE49-F238E27FC236}">
                <a16:creationId xmlns:a16="http://schemas.microsoft.com/office/drawing/2014/main" id="{5B20FC1C-2E47-974F-B0E6-12A8089AE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004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Orientierung an Aufgabenprofil 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und Organisationskultur</a:t>
            </a:r>
          </a:p>
        </p:txBody>
      </p:sp>
      <p:sp>
        <p:nvSpPr>
          <p:cNvPr id="288774" name="Rectangle 6">
            <a:extLst>
              <a:ext uri="{FF2B5EF4-FFF2-40B4-BE49-F238E27FC236}">
                <a16:creationId xmlns:a16="http://schemas.microsoft.com/office/drawing/2014/main" id="{10C69BD3-FE9C-1043-94C1-7D50BB311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9624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Fachhochschulen und Universitäten formal 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- nicht finanziell - gleichgestellt</a:t>
            </a:r>
          </a:p>
        </p:txBody>
      </p:sp>
      <p:sp>
        <p:nvSpPr>
          <p:cNvPr id="288776" name="Rectangle 8">
            <a:extLst>
              <a:ext uri="{FF2B5EF4-FFF2-40B4-BE49-F238E27FC236}">
                <a16:creationId xmlns:a16="http://schemas.microsoft.com/office/drawing/2014/main" id="{1C031855-E097-CE4E-B32F-D9CBF4D89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4384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Erhöhung Personal- und 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Finanzautonomie</a:t>
            </a:r>
          </a:p>
        </p:txBody>
      </p:sp>
      <p:sp>
        <p:nvSpPr>
          <p:cNvPr id="288781" name="Rectangle 13">
            <a:extLst>
              <a:ext uri="{FF2B5EF4-FFF2-40B4-BE49-F238E27FC236}">
                <a16:creationId xmlns:a16="http://schemas.microsoft.com/office/drawing/2014/main" id="{30D815F5-306B-7D4A-8C87-0E51726CA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9530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Konsequenzen für Altersruhegelder?</a:t>
            </a:r>
          </a:p>
        </p:txBody>
      </p:sp>
      <p:sp>
        <p:nvSpPr>
          <p:cNvPr id="288782" name="Rectangle 14">
            <a:extLst>
              <a:ext uri="{FF2B5EF4-FFF2-40B4-BE49-F238E27FC236}">
                <a16:creationId xmlns:a16="http://schemas.microsoft.com/office/drawing/2014/main" id="{2C648D78-FCF0-CF40-ABF4-8353E6E2E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7150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Voraussetzungen für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verantwortliche Handhabung?</a:t>
            </a:r>
          </a:p>
        </p:txBody>
      </p:sp>
      <p:grpSp>
        <p:nvGrpSpPr>
          <p:cNvPr id="288789" name="Group 21">
            <a:extLst>
              <a:ext uri="{FF2B5EF4-FFF2-40B4-BE49-F238E27FC236}">
                <a16:creationId xmlns:a16="http://schemas.microsoft.com/office/drawing/2014/main" id="{57E31419-BA11-774F-9CCE-19B56445EE11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371600"/>
            <a:ext cx="2057400" cy="533400"/>
            <a:chOff x="192" y="1008"/>
            <a:chExt cx="1296" cy="672"/>
          </a:xfrm>
        </p:grpSpPr>
        <p:sp>
          <p:nvSpPr>
            <p:cNvPr id="288790" name="Oval 22">
              <a:extLst>
                <a:ext uri="{FF2B5EF4-FFF2-40B4-BE49-F238E27FC236}">
                  <a16:creationId xmlns:a16="http://schemas.microsoft.com/office/drawing/2014/main" id="{361FED3F-9AFA-1F44-82A3-0824F1DFD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8791" name="Text Box 23">
              <a:extLst>
                <a:ext uri="{FF2B5EF4-FFF2-40B4-BE49-F238E27FC236}">
                  <a16:creationId xmlns:a16="http://schemas.microsoft.com/office/drawing/2014/main" id="{9D1C6BAB-7007-3E4B-B22F-AF71773118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064"/>
              <a:ext cx="1264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 b="1">
                  <a:latin typeface="Arial" panose="020B0604020202020204" pitchFamily="34" charset="0"/>
                </a:rPr>
                <a:t>Voraussetzung</a:t>
              </a:r>
            </a:p>
          </p:txBody>
        </p:sp>
      </p:grpSp>
      <p:grpSp>
        <p:nvGrpSpPr>
          <p:cNvPr id="288792" name="Group 24">
            <a:extLst>
              <a:ext uri="{FF2B5EF4-FFF2-40B4-BE49-F238E27FC236}">
                <a16:creationId xmlns:a16="http://schemas.microsoft.com/office/drawing/2014/main" id="{8E05F8CD-0480-9441-B1FB-320FC670122C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438400"/>
            <a:ext cx="2057400" cy="533400"/>
            <a:chOff x="192" y="1008"/>
            <a:chExt cx="1296" cy="672"/>
          </a:xfrm>
        </p:grpSpPr>
        <p:sp>
          <p:nvSpPr>
            <p:cNvPr id="288793" name="Oval 25">
              <a:extLst>
                <a:ext uri="{FF2B5EF4-FFF2-40B4-BE49-F238E27FC236}">
                  <a16:creationId xmlns:a16="http://schemas.microsoft.com/office/drawing/2014/main" id="{67F189FE-789C-9F46-8B8C-C577EB70D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8794" name="Text Box 26">
              <a:extLst>
                <a:ext uri="{FF2B5EF4-FFF2-40B4-BE49-F238E27FC236}">
                  <a16:creationId xmlns:a16="http://schemas.microsoft.com/office/drawing/2014/main" id="{3752518A-F4AE-C94A-95F5-7EC5F891AE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" y="1064"/>
              <a:ext cx="702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 b="1">
                  <a:latin typeface="Arial" panose="020B0604020202020204" pitchFamily="34" charset="0"/>
                </a:rPr>
                <a:t>Vorteile</a:t>
              </a:r>
            </a:p>
          </p:txBody>
        </p:sp>
      </p:grpSp>
      <p:grpSp>
        <p:nvGrpSpPr>
          <p:cNvPr id="288798" name="Group 30">
            <a:extLst>
              <a:ext uri="{FF2B5EF4-FFF2-40B4-BE49-F238E27FC236}">
                <a16:creationId xmlns:a16="http://schemas.microsoft.com/office/drawing/2014/main" id="{34259F33-B5A8-024C-A624-71284628916D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876800"/>
            <a:ext cx="2057400" cy="533400"/>
            <a:chOff x="192" y="1008"/>
            <a:chExt cx="1296" cy="672"/>
          </a:xfrm>
        </p:grpSpPr>
        <p:sp>
          <p:nvSpPr>
            <p:cNvPr id="288799" name="Oval 31">
              <a:extLst>
                <a:ext uri="{FF2B5EF4-FFF2-40B4-BE49-F238E27FC236}">
                  <a16:creationId xmlns:a16="http://schemas.microsoft.com/office/drawing/2014/main" id="{30595B91-B160-D84C-84A2-3A5B45C1D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8800" name="Text Box 32">
              <a:extLst>
                <a:ext uri="{FF2B5EF4-FFF2-40B4-BE49-F238E27FC236}">
                  <a16:creationId xmlns:a16="http://schemas.microsoft.com/office/drawing/2014/main" id="{0D7BF8D8-3201-5645-B7F0-E50A858ABA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" y="1064"/>
              <a:ext cx="650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 b="1">
                  <a:latin typeface="Arial" panose="020B0604020202020204" pitchFamily="34" charset="0"/>
                </a:rPr>
                <a:t>Fragen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8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8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8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8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8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8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animBg="1" autoUpdateAnimBg="0"/>
      <p:bldP spid="288772" grpId="0" animBg="1" autoUpdateAnimBg="0"/>
      <p:bldP spid="288774" grpId="0" animBg="1" autoUpdateAnimBg="0"/>
      <p:bldP spid="288776" grpId="0" animBg="1" autoUpdateAnimBg="0"/>
      <p:bldP spid="288781" grpId="0" animBg="1" autoUpdateAnimBg="0"/>
      <p:bldP spid="288782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2">
            <a:extLst>
              <a:ext uri="{FF2B5EF4-FFF2-40B4-BE49-F238E27FC236}">
                <a16:creationId xmlns:a16="http://schemas.microsoft.com/office/drawing/2014/main" id="{639F8545-B817-C942-858C-90059B2B9C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3A3A3-B250-B44C-AA9F-CF0DCC8BC105}" type="slidenum">
              <a:rPr lang="en-US" altLang="de-DE"/>
              <a:pPr/>
              <a:t>26</a:t>
            </a:fld>
            <a:endParaRPr lang="en-US" altLang="de-DE" b="0"/>
          </a:p>
        </p:txBody>
      </p:sp>
      <p:sp>
        <p:nvSpPr>
          <p:cNvPr id="324610" name="Rectangle 2">
            <a:extLst>
              <a:ext uri="{FF2B5EF4-FFF2-40B4-BE49-F238E27FC236}">
                <a16:creationId xmlns:a16="http://schemas.microsoft.com/office/drawing/2014/main" id="{93B56D4E-5D61-3C43-97E5-1E3518423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W für Hochschulleitungen:</a:t>
            </a:r>
            <a:br>
              <a:rPr lang="de-DE" altLang="de-DE" sz="3200"/>
            </a:br>
            <a:r>
              <a:rPr lang="de-DE" altLang="de-DE" sz="3200"/>
              <a:t>Gestaltungsfragen</a:t>
            </a:r>
            <a:endParaRPr lang="de-DE" altLang="de-DE" sz="3600"/>
          </a:p>
        </p:txBody>
      </p:sp>
      <p:grpSp>
        <p:nvGrpSpPr>
          <p:cNvPr id="324629" name="Group 21">
            <a:extLst>
              <a:ext uri="{FF2B5EF4-FFF2-40B4-BE49-F238E27FC236}">
                <a16:creationId xmlns:a16="http://schemas.microsoft.com/office/drawing/2014/main" id="{7C44AB7B-9B7F-CC4F-801E-07B1FC8AAABD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1600200"/>
            <a:ext cx="5638800" cy="1633538"/>
            <a:chOff x="1920" y="1008"/>
            <a:chExt cx="3552" cy="1029"/>
          </a:xfrm>
        </p:grpSpPr>
        <p:sp>
          <p:nvSpPr>
            <p:cNvPr id="324612" name="Rectangle 4">
              <a:extLst>
                <a:ext uri="{FF2B5EF4-FFF2-40B4-BE49-F238E27FC236}">
                  <a16:creationId xmlns:a16="http://schemas.microsoft.com/office/drawing/2014/main" id="{E18ACD80-1868-8E4C-A5E3-4129A2A8E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008"/>
              <a:ext cx="3552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Berücksichtigung im Vergaberahmen!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  <p:sp>
          <p:nvSpPr>
            <p:cNvPr id="324613" name="Rectangle 5">
              <a:extLst>
                <a:ext uri="{FF2B5EF4-FFF2-40B4-BE49-F238E27FC236}">
                  <a16:creationId xmlns:a16="http://schemas.microsoft.com/office/drawing/2014/main" id="{DA05C046-DB03-8048-AFFC-C43646758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584"/>
              <a:ext cx="3552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Woher Mittel für höhere Vergütung?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</p:grpSp>
      <p:sp>
        <p:nvSpPr>
          <p:cNvPr id="324615" name="Rectangle 7">
            <a:extLst>
              <a:ext uri="{FF2B5EF4-FFF2-40B4-BE49-F238E27FC236}">
                <a16:creationId xmlns:a16="http://schemas.microsoft.com/office/drawing/2014/main" id="{A25652E3-48C0-564D-A919-58BF7B244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791200"/>
            <a:ext cx="5638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Funktions-, Leistungs-,</a:t>
            </a:r>
          </a:p>
          <a:p>
            <a:pPr algn="l"/>
            <a:r>
              <a:rPr lang="de-DE" altLang="de-DE" sz="2000" b="1">
                <a:latin typeface="Arial" panose="020B0604020202020204" pitchFamily="34" charset="0"/>
              </a:rPr>
              <a:t>und Berufungs- und Bleibezulagen?</a:t>
            </a:r>
            <a:endParaRPr lang="de-DE" altLang="de-DE" b="1">
              <a:latin typeface="Arial" panose="020B0604020202020204" pitchFamily="34" charset="0"/>
            </a:endParaRPr>
          </a:p>
        </p:txBody>
      </p:sp>
      <p:grpSp>
        <p:nvGrpSpPr>
          <p:cNvPr id="324616" name="Group 8">
            <a:extLst>
              <a:ext uri="{FF2B5EF4-FFF2-40B4-BE49-F238E27FC236}">
                <a16:creationId xmlns:a16="http://schemas.microsoft.com/office/drawing/2014/main" id="{022092A5-FDBB-5446-A4A1-044C06934D12}"/>
              </a:ext>
            </a:extLst>
          </p:cNvPr>
          <p:cNvGrpSpPr>
            <a:grpSpLocks/>
          </p:cNvGrpSpPr>
          <p:nvPr/>
        </p:nvGrpSpPr>
        <p:grpSpPr bwMode="auto">
          <a:xfrm>
            <a:off x="422275" y="1676400"/>
            <a:ext cx="2105025" cy="685800"/>
            <a:chOff x="170" y="1008"/>
            <a:chExt cx="1326" cy="672"/>
          </a:xfrm>
        </p:grpSpPr>
        <p:sp>
          <p:nvSpPr>
            <p:cNvPr id="324617" name="Oval 9">
              <a:extLst>
                <a:ext uri="{FF2B5EF4-FFF2-40B4-BE49-F238E27FC236}">
                  <a16:creationId xmlns:a16="http://schemas.microsoft.com/office/drawing/2014/main" id="{E4964DB0-D072-5044-A166-963EEC124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4618" name="Text Box 10">
              <a:extLst>
                <a:ext uri="{FF2B5EF4-FFF2-40B4-BE49-F238E27FC236}">
                  <a16:creationId xmlns:a16="http://schemas.microsoft.com/office/drawing/2014/main" id="{374DC94A-6C02-D446-B69D-7616F1B375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" y="1118"/>
              <a:ext cx="1326" cy="3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 b="1">
                  <a:latin typeface="Arial" panose="020B0604020202020204" pitchFamily="34" charset="0"/>
                </a:rPr>
                <a:t>Vergaberahmen</a:t>
              </a:r>
            </a:p>
          </p:txBody>
        </p:sp>
      </p:grpSp>
      <p:grpSp>
        <p:nvGrpSpPr>
          <p:cNvPr id="324622" name="Group 14">
            <a:extLst>
              <a:ext uri="{FF2B5EF4-FFF2-40B4-BE49-F238E27FC236}">
                <a16:creationId xmlns:a16="http://schemas.microsoft.com/office/drawing/2014/main" id="{CB544A4F-A93B-794F-9A07-6A5D92C88776}"/>
              </a:ext>
            </a:extLst>
          </p:cNvPr>
          <p:cNvGrpSpPr>
            <a:grpSpLocks/>
          </p:cNvGrpSpPr>
          <p:nvPr/>
        </p:nvGrpSpPr>
        <p:grpSpPr bwMode="auto">
          <a:xfrm>
            <a:off x="295275" y="3657600"/>
            <a:ext cx="2344738" cy="685800"/>
            <a:chOff x="173" y="1008"/>
            <a:chExt cx="1319" cy="672"/>
          </a:xfrm>
        </p:grpSpPr>
        <p:sp>
          <p:nvSpPr>
            <p:cNvPr id="324623" name="Oval 15">
              <a:extLst>
                <a:ext uri="{FF2B5EF4-FFF2-40B4-BE49-F238E27FC236}">
                  <a16:creationId xmlns:a16="http://schemas.microsoft.com/office/drawing/2014/main" id="{A901E7FD-1A59-584D-B11C-A47ABC00F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4624" name="Text Box 16">
              <a:extLst>
                <a:ext uri="{FF2B5EF4-FFF2-40B4-BE49-F238E27FC236}">
                  <a16:creationId xmlns:a16="http://schemas.microsoft.com/office/drawing/2014/main" id="{148ADA44-CA8A-E34D-B0FD-AA1A704D5B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" y="1120"/>
              <a:ext cx="1319" cy="3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 b="1">
                  <a:latin typeface="Arial" panose="020B0604020202020204" pitchFamily="34" charset="0"/>
                </a:rPr>
                <a:t>Vergabeverfahren</a:t>
              </a:r>
            </a:p>
          </p:txBody>
        </p:sp>
      </p:grpSp>
      <p:grpSp>
        <p:nvGrpSpPr>
          <p:cNvPr id="324625" name="Group 17">
            <a:extLst>
              <a:ext uri="{FF2B5EF4-FFF2-40B4-BE49-F238E27FC236}">
                <a16:creationId xmlns:a16="http://schemas.microsoft.com/office/drawing/2014/main" id="{28305781-1C68-B841-A9A1-CE7B8DBCB7F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715000"/>
            <a:ext cx="2286000" cy="685800"/>
            <a:chOff x="192" y="1008"/>
            <a:chExt cx="1296" cy="672"/>
          </a:xfrm>
        </p:grpSpPr>
        <p:sp>
          <p:nvSpPr>
            <p:cNvPr id="324626" name="Oval 18">
              <a:extLst>
                <a:ext uri="{FF2B5EF4-FFF2-40B4-BE49-F238E27FC236}">
                  <a16:creationId xmlns:a16="http://schemas.microsoft.com/office/drawing/2014/main" id="{F68ABD2D-ABAF-B141-AB50-6E7DCBD32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4627" name="Text Box 19">
              <a:extLst>
                <a:ext uri="{FF2B5EF4-FFF2-40B4-BE49-F238E27FC236}">
                  <a16:creationId xmlns:a16="http://schemas.microsoft.com/office/drawing/2014/main" id="{30B136CA-1C24-2846-9D25-75D8589B53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" y="1118"/>
              <a:ext cx="1105" cy="3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 b="1">
                  <a:latin typeface="Arial" panose="020B0604020202020204" pitchFamily="34" charset="0"/>
                </a:rPr>
                <a:t>Ausgestaltung</a:t>
              </a:r>
            </a:p>
          </p:txBody>
        </p:sp>
      </p:grpSp>
      <p:grpSp>
        <p:nvGrpSpPr>
          <p:cNvPr id="324630" name="Group 22">
            <a:extLst>
              <a:ext uri="{FF2B5EF4-FFF2-40B4-BE49-F238E27FC236}">
                <a16:creationId xmlns:a16="http://schemas.microsoft.com/office/drawing/2014/main" id="{4E938EC9-FDC2-A947-9747-46007B30F9BB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733800"/>
            <a:ext cx="5638800" cy="1633538"/>
            <a:chOff x="1920" y="2352"/>
            <a:chExt cx="3552" cy="1029"/>
          </a:xfrm>
        </p:grpSpPr>
        <p:sp>
          <p:nvSpPr>
            <p:cNvPr id="324611" name="Rectangle 3">
              <a:extLst>
                <a:ext uri="{FF2B5EF4-FFF2-40B4-BE49-F238E27FC236}">
                  <a16:creationId xmlns:a16="http://schemas.microsoft.com/office/drawing/2014/main" id="{E999DEDF-2508-C847-9000-4FFB6A9FE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928"/>
              <a:ext cx="3552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Bei Delegation an Hochschulen:</a:t>
              </a:r>
            </a:p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Welche Organe - Hochschulrat?</a:t>
              </a:r>
            </a:p>
          </p:txBody>
        </p:sp>
        <p:sp>
          <p:nvSpPr>
            <p:cNvPr id="324628" name="Rectangle 20">
              <a:extLst>
                <a:ext uri="{FF2B5EF4-FFF2-40B4-BE49-F238E27FC236}">
                  <a16:creationId xmlns:a16="http://schemas.microsoft.com/office/drawing/2014/main" id="{FED9BDC0-5091-7C4E-9358-D6C74BC6D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352"/>
              <a:ext cx="3552" cy="45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Entscheidungsebene: </a:t>
              </a:r>
            </a:p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Ministerium oder Hochschulen?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2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5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liennummernplatzhalter 2">
            <a:extLst>
              <a:ext uri="{FF2B5EF4-FFF2-40B4-BE49-F238E27FC236}">
                <a16:creationId xmlns:a16="http://schemas.microsoft.com/office/drawing/2014/main" id="{46FB5058-6BD5-9E4C-BDE8-2E2D8B99F4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25C53-A869-2648-8BC4-C3A1BAC451E3}" type="slidenum">
              <a:rPr lang="en-US" altLang="de-DE"/>
              <a:pPr/>
              <a:t>27</a:t>
            </a:fld>
            <a:endParaRPr lang="en-US" altLang="de-DE" b="0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3B4C7237-D221-A94E-A483-4FCFADF74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3 Gestaltungsbereiche</a:t>
            </a:r>
          </a:p>
        </p:txBody>
      </p:sp>
      <p:grpSp>
        <p:nvGrpSpPr>
          <p:cNvPr id="343043" name="Group 3">
            <a:extLst>
              <a:ext uri="{FF2B5EF4-FFF2-40B4-BE49-F238E27FC236}">
                <a16:creationId xmlns:a16="http://schemas.microsoft.com/office/drawing/2014/main" id="{5E8A2511-09DF-AC46-9597-96E18577AE6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95600" y="2057400"/>
            <a:ext cx="4495800" cy="4724400"/>
            <a:chOff x="1440" y="1104"/>
            <a:chExt cx="2832" cy="2976"/>
          </a:xfrm>
        </p:grpSpPr>
        <p:sp>
          <p:nvSpPr>
            <p:cNvPr id="343044" name="Rectangle 4">
              <a:extLst>
                <a:ext uri="{FF2B5EF4-FFF2-40B4-BE49-F238E27FC236}">
                  <a16:creationId xmlns:a16="http://schemas.microsoft.com/office/drawing/2014/main" id="{5CD6A410-CB3B-0041-BD91-172B298F3A6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45" name="Rectangle 5">
              <a:extLst>
                <a:ext uri="{FF2B5EF4-FFF2-40B4-BE49-F238E27FC236}">
                  <a16:creationId xmlns:a16="http://schemas.microsoft.com/office/drawing/2014/main" id="{C4B537D8-4299-7C4A-A197-F70FCA66A0F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46" name="Rectangle 6">
              <a:extLst>
                <a:ext uri="{FF2B5EF4-FFF2-40B4-BE49-F238E27FC236}">
                  <a16:creationId xmlns:a16="http://schemas.microsoft.com/office/drawing/2014/main" id="{E63EEFE2-5BD6-0D4C-A8AF-4FA9940C357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47" name="Rectangle 7">
              <a:extLst>
                <a:ext uri="{FF2B5EF4-FFF2-40B4-BE49-F238E27FC236}">
                  <a16:creationId xmlns:a16="http://schemas.microsoft.com/office/drawing/2014/main" id="{EA30BFCB-517D-2D49-9F3E-EF0C9E218DC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48" name="Rectangle 8">
              <a:extLst>
                <a:ext uri="{FF2B5EF4-FFF2-40B4-BE49-F238E27FC236}">
                  <a16:creationId xmlns:a16="http://schemas.microsoft.com/office/drawing/2014/main" id="{DA2B2307-FB22-B547-AFBE-2DF0A0478F3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968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49" name="Rectangle 9">
              <a:extLst>
                <a:ext uri="{FF2B5EF4-FFF2-40B4-BE49-F238E27FC236}">
                  <a16:creationId xmlns:a16="http://schemas.microsoft.com/office/drawing/2014/main" id="{535370A2-CF4D-5348-88B5-0C35A428721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50" name="Rectangle 10">
              <a:extLst>
                <a:ext uri="{FF2B5EF4-FFF2-40B4-BE49-F238E27FC236}">
                  <a16:creationId xmlns:a16="http://schemas.microsoft.com/office/drawing/2014/main" id="{ACB62507-D0E7-944E-90BA-CC8FB44590A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51" name="Rectangle 11">
              <a:extLst>
                <a:ext uri="{FF2B5EF4-FFF2-40B4-BE49-F238E27FC236}">
                  <a16:creationId xmlns:a16="http://schemas.microsoft.com/office/drawing/2014/main" id="{95C0DD1D-ED8F-EC46-933B-AF839D248E4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52" name="Rectangle 12">
              <a:extLst>
                <a:ext uri="{FF2B5EF4-FFF2-40B4-BE49-F238E27FC236}">
                  <a16:creationId xmlns:a16="http://schemas.microsoft.com/office/drawing/2014/main" id="{66D6BBCF-7DA0-024B-95CF-C255EF90BD7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53" name="Rectangle 13">
              <a:extLst>
                <a:ext uri="{FF2B5EF4-FFF2-40B4-BE49-F238E27FC236}">
                  <a16:creationId xmlns:a16="http://schemas.microsoft.com/office/drawing/2014/main" id="{46681C61-738B-DD49-ABFE-54B8770098F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54" name="Rectangle 14">
              <a:extLst>
                <a:ext uri="{FF2B5EF4-FFF2-40B4-BE49-F238E27FC236}">
                  <a16:creationId xmlns:a16="http://schemas.microsoft.com/office/drawing/2014/main" id="{CBA8B6E4-85B2-7B4A-9FA5-6E1DD288FE1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55" name="Rectangle 15">
              <a:extLst>
                <a:ext uri="{FF2B5EF4-FFF2-40B4-BE49-F238E27FC236}">
                  <a16:creationId xmlns:a16="http://schemas.microsoft.com/office/drawing/2014/main" id="{0D4F8660-474B-EC4A-94A9-472206F98C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56" name="Rectangle 16">
              <a:extLst>
                <a:ext uri="{FF2B5EF4-FFF2-40B4-BE49-F238E27FC236}">
                  <a16:creationId xmlns:a16="http://schemas.microsoft.com/office/drawing/2014/main" id="{9A421F53-6EC6-7F44-9D9F-A3C1C68BE1D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57" name="Rectangle 17">
              <a:extLst>
                <a:ext uri="{FF2B5EF4-FFF2-40B4-BE49-F238E27FC236}">
                  <a16:creationId xmlns:a16="http://schemas.microsoft.com/office/drawing/2014/main" id="{9BB7A9BC-0A0A-3B43-969F-48D0B0018C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58" name="Rectangle 18">
              <a:extLst>
                <a:ext uri="{FF2B5EF4-FFF2-40B4-BE49-F238E27FC236}">
                  <a16:creationId xmlns:a16="http://schemas.microsoft.com/office/drawing/2014/main" id="{23CFBCE5-1851-9541-B9E3-D364D52E33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59" name="Rectangle 19">
              <a:extLst>
                <a:ext uri="{FF2B5EF4-FFF2-40B4-BE49-F238E27FC236}">
                  <a16:creationId xmlns:a16="http://schemas.microsoft.com/office/drawing/2014/main" id="{B1884762-22F7-F044-B524-0B407AF155A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60" name="Rectangle 20">
              <a:extLst>
                <a:ext uri="{FF2B5EF4-FFF2-40B4-BE49-F238E27FC236}">
                  <a16:creationId xmlns:a16="http://schemas.microsoft.com/office/drawing/2014/main" id="{28350DDE-9620-5D4F-9C9E-B2D2E6A28D4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61" name="Rectangle 21">
              <a:extLst>
                <a:ext uri="{FF2B5EF4-FFF2-40B4-BE49-F238E27FC236}">
                  <a16:creationId xmlns:a16="http://schemas.microsoft.com/office/drawing/2014/main" id="{B49DADA7-7E1B-0543-ACA1-202F0C56A27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62" name="Rectangle 22">
              <a:extLst>
                <a:ext uri="{FF2B5EF4-FFF2-40B4-BE49-F238E27FC236}">
                  <a16:creationId xmlns:a16="http://schemas.microsoft.com/office/drawing/2014/main" id="{F4DF51B6-8002-974E-946C-35802A0A866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104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63" name="Rectangle 23">
              <a:extLst>
                <a:ext uri="{FF2B5EF4-FFF2-40B4-BE49-F238E27FC236}">
                  <a16:creationId xmlns:a16="http://schemas.microsoft.com/office/drawing/2014/main" id="{AD91069B-CE97-4347-AE88-FC03C7AB1EC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64" name="Rectangle 24">
              <a:extLst>
                <a:ext uri="{FF2B5EF4-FFF2-40B4-BE49-F238E27FC236}">
                  <a16:creationId xmlns:a16="http://schemas.microsoft.com/office/drawing/2014/main" id="{4B57F3A3-AB7B-9446-9AA8-3469FAFE6BF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65" name="Rectangle 25">
              <a:extLst>
                <a:ext uri="{FF2B5EF4-FFF2-40B4-BE49-F238E27FC236}">
                  <a16:creationId xmlns:a16="http://schemas.microsoft.com/office/drawing/2014/main" id="{B7D07377-A006-A04C-90A1-0312FA7454F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66" name="Rectangle 26">
              <a:extLst>
                <a:ext uri="{FF2B5EF4-FFF2-40B4-BE49-F238E27FC236}">
                  <a16:creationId xmlns:a16="http://schemas.microsoft.com/office/drawing/2014/main" id="{38C2488B-1370-0D4A-88FA-695252794D9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67" name="Rectangle 27">
              <a:extLst>
                <a:ext uri="{FF2B5EF4-FFF2-40B4-BE49-F238E27FC236}">
                  <a16:creationId xmlns:a16="http://schemas.microsoft.com/office/drawing/2014/main" id="{55599B36-1080-6543-8A18-9643E2DD7FC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68" name="Rectangle 28">
              <a:extLst>
                <a:ext uri="{FF2B5EF4-FFF2-40B4-BE49-F238E27FC236}">
                  <a16:creationId xmlns:a16="http://schemas.microsoft.com/office/drawing/2014/main" id="{202ED8EB-C9C8-7E46-A005-58C084D7FE2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69" name="Rectangle 29">
              <a:extLst>
                <a:ext uri="{FF2B5EF4-FFF2-40B4-BE49-F238E27FC236}">
                  <a16:creationId xmlns:a16="http://schemas.microsoft.com/office/drawing/2014/main" id="{C127D934-FD6E-E248-83C6-9FEBFC058BD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3070" name="Rectangle 30">
              <a:extLst>
                <a:ext uri="{FF2B5EF4-FFF2-40B4-BE49-F238E27FC236}">
                  <a16:creationId xmlns:a16="http://schemas.microsoft.com/office/drawing/2014/main" id="{90BEBF97-FFAB-7C42-83AD-B1D42788246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sp>
        <p:nvSpPr>
          <p:cNvPr id="343071" name="Line 31">
            <a:extLst>
              <a:ext uri="{FF2B5EF4-FFF2-40B4-BE49-F238E27FC236}">
                <a16:creationId xmlns:a16="http://schemas.microsoft.com/office/drawing/2014/main" id="{C99EA0FE-8B3A-134B-89FC-4CC32D0DA2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1752600"/>
            <a:ext cx="914400" cy="9144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3072" name="Line 32">
            <a:extLst>
              <a:ext uri="{FF2B5EF4-FFF2-40B4-BE49-F238E27FC236}">
                <a16:creationId xmlns:a16="http://schemas.microsoft.com/office/drawing/2014/main" id="{4FAF14A4-CADD-E44B-B483-382554DF67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667000"/>
            <a:ext cx="0" cy="4156075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3073" name="Line 33">
            <a:extLst>
              <a:ext uri="{FF2B5EF4-FFF2-40B4-BE49-F238E27FC236}">
                <a16:creationId xmlns:a16="http://schemas.microsoft.com/office/drawing/2014/main" id="{AC524478-58C6-F340-B43C-FBE7EB2AF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752600"/>
            <a:ext cx="3886200" cy="0"/>
          </a:xfrm>
          <a:prstGeom prst="line">
            <a:avLst/>
          </a:prstGeom>
          <a:noFill/>
          <a:ln w="101600">
            <a:solidFill>
              <a:srgbClr val="2E763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3074" name="Text Box 34">
            <a:extLst>
              <a:ext uri="{FF2B5EF4-FFF2-40B4-BE49-F238E27FC236}">
                <a16:creationId xmlns:a16="http://schemas.microsoft.com/office/drawing/2014/main" id="{921DE60F-DAD5-0941-95A0-D7A5D7BD7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1717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Vergaberahmen</a:t>
            </a:r>
          </a:p>
        </p:txBody>
      </p:sp>
      <p:sp>
        <p:nvSpPr>
          <p:cNvPr id="343075" name="Text Box 35">
            <a:extLst>
              <a:ext uri="{FF2B5EF4-FFF2-40B4-BE49-F238E27FC236}">
                <a16:creationId xmlns:a16="http://schemas.microsoft.com/office/drawing/2014/main" id="{7CBAC513-CD90-B846-824E-E6A8E1B77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3716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Formel</a:t>
            </a:r>
          </a:p>
        </p:txBody>
      </p:sp>
      <p:sp>
        <p:nvSpPr>
          <p:cNvPr id="343076" name="Text Box 36">
            <a:extLst>
              <a:ext uri="{FF2B5EF4-FFF2-40B4-BE49-F238E27FC236}">
                <a16:creationId xmlns:a16="http://schemas.microsoft.com/office/drawing/2014/main" id="{3E6A6A09-C14C-5B4D-97C4-CFF2E45F9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Land</a:t>
            </a:r>
            <a:endParaRPr lang="de-DE" altLang="de-DE" sz="16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43077" name="Text Box 37">
            <a:extLst>
              <a:ext uri="{FF2B5EF4-FFF2-40B4-BE49-F238E27FC236}">
                <a16:creationId xmlns:a16="http://schemas.microsoft.com/office/drawing/2014/main" id="{0CA7DCCD-3A68-DF4C-883B-9AC7EF81F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81200"/>
            <a:ext cx="1333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Hochschule</a:t>
            </a:r>
          </a:p>
        </p:txBody>
      </p:sp>
      <p:sp>
        <p:nvSpPr>
          <p:cNvPr id="343078" name="Text Box 38">
            <a:extLst>
              <a:ext uri="{FF2B5EF4-FFF2-40B4-BE49-F238E27FC236}">
                <a16:creationId xmlns:a16="http://schemas.microsoft.com/office/drawing/2014/main" id="{2ED2F96B-9DFC-9F48-A166-D5A88B790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275" y="2286000"/>
            <a:ext cx="1379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Fachbereich</a:t>
            </a:r>
            <a:endParaRPr lang="de-DE" altLang="de-DE" sz="16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43079" name="Text Box 39">
            <a:extLst>
              <a:ext uri="{FF2B5EF4-FFF2-40B4-BE49-F238E27FC236}">
                <a16:creationId xmlns:a16="http://schemas.microsoft.com/office/drawing/2014/main" id="{55E5CB84-BDC4-3A4A-BF6B-D3C2C4605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4648200"/>
            <a:ext cx="96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W2 / W3</a:t>
            </a:r>
          </a:p>
        </p:txBody>
      </p:sp>
      <p:sp>
        <p:nvSpPr>
          <p:cNvPr id="343080" name="Text Box 40">
            <a:extLst>
              <a:ext uri="{FF2B5EF4-FFF2-40B4-BE49-F238E27FC236}">
                <a16:creationId xmlns:a16="http://schemas.microsoft.com/office/drawing/2014/main" id="{B112C6E3-89DC-7F44-875C-5A17BE6BA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973763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Leistungs-</a:t>
            </a:r>
          </a:p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zulage</a:t>
            </a:r>
          </a:p>
        </p:txBody>
      </p:sp>
      <p:sp>
        <p:nvSpPr>
          <p:cNvPr id="343081" name="Text Box 41">
            <a:extLst>
              <a:ext uri="{FF2B5EF4-FFF2-40B4-BE49-F238E27FC236}">
                <a16:creationId xmlns:a16="http://schemas.microsoft.com/office/drawing/2014/main" id="{D0C6A0C1-9162-CD4B-BD3F-13EF564D7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913" y="1371600"/>
            <a:ext cx="1154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Ermessen</a:t>
            </a:r>
          </a:p>
        </p:txBody>
      </p:sp>
      <p:sp>
        <p:nvSpPr>
          <p:cNvPr id="343082" name="Text Box 42">
            <a:extLst>
              <a:ext uri="{FF2B5EF4-FFF2-40B4-BE49-F238E27FC236}">
                <a16:creationId xmlns:a16="http://schemas.microsoft.com/office/drawing/2014/main" id="{C34AD1A3-8CD4-D34B-85E4-D8F8156BB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0" y="1371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Antrag</a:t>
            </a:r>
          </a:p>
        </p:txBody>
      </p:sp>
      <p:sp>
        <p:nvSpPr>
          <p:cNvPr id="343083" name="Text Box 43">
            <a:extLst>
              <a:ext uri="{FF2B5EF4-FFF2-40B4-BE49-F238E27FC236}">
                <a16:creationId xmlns:a16="http://schemas.microsoft.com/office/drawing/2014/main" id="{5088B207-5BBA-724C-92AD-6DFFCEABEE06}"/>
              </a:ext>
            </a:extLst>
          </p:cNvPr>
          <p:cNvSpPr txBox="1">
            <a:spLocks noChangeArrowheads="1"/>
          </p:cNvSpPr>
          <p:nvPr/>
        </p:nvSpPr>
        <p:spPr bwMode="auto">
          <a:xfrm rot="-5395298">
            <a:off x="-979487" y="4711700"/>
            <a:ext cx="3575050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chemeClr val="accent2"/>
                </a:solidFill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343084" name="Text Box 44">
            <a:extLst>
              <a:ext uri="{FF2B5EF4-FFF2-40B4-BE49-F238E27FC236}">
                <a16:creationId xmlns:a16="http://schemas.microsoft.com/office/drawing/2014/main" id="{20BBEBC4-C913-2D47-A456-1AD9C1F92B28}"/>
              </a:ext>
            </a:extLst>
          </p:cNvPr>
          <p:cNvSpPr txBox="1">
            <a:spLocks noChangeArrowheads="1"/>
          </p:cNvSpPr>
          <p:nvPr/>
        </p:nvSpPr>
        <p:spPr bwMode="auto">
          <a:xfrm rot="-2539219">
            <a:off x="173038" y="1704975"/>
            <a:ext cx="2741612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chemeClr val="accent1"/>
                </a:solidFill>
                <a:latin typeface="Arial" panose="020B0604020202020204" pitchFamily="34" charset="0"/>
              </a:rPr>
              <a:t>Entscheidungsebene</a:t>
            </a:r>
          </a:p>
        </p:txBody>
      </p:sp>
      <p:sp>
        <p:nvSpPr>
          <p:cNvPr id="343085" name="Text Box 45">
            <a:extLst>
              <a:ext uri="{FF2B5EF4-FFF2-40B4-BE49-F238E27FC236}">
                <a16:creationId xmlns:a16="http://schemas.microsoft.com/office/drawing/2014/main" id="{07B63FD6-92C7-B44C-8863-DE19DEC1D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988" y="1036638"/>
            <a:ext cx="3163887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rgbClr val="2E763F"/>
                </a:solidFill>
                <a:latin typeface="Arial" panose="020B0604020202020204" pitchFamily="34" charset="0"/>
              </a:rPr>
              <a:t>Entscheidungsverfahren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C71C760C-89E9-CF49-BEDF-6FBADF804B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9C6B-B69C-3E40-951C-C07E2102C200}" type="slidenum">
              <a:rPr lang="en-US" altLang="de-DE"/>
              <a:pPr/>
              <a:t>28</a:t>
            </a:fld>
            <a:endParaRPr lang="en-US" altLang="de-DE" b="0"/>
          </a:p>
        </p:txBody>
      </p:sp>
      <p:sp>
        <p:nvSpPr>
          <p:cNvPr id="315394" name="Rectangle 2">
            <a:extLst>
              <a:ext uri="{FF2B5EF4-FFF2-40B4-BE49-F238E27FC236}">
                <a16:creationId xmlns:a16="http://schemas.microsoft.com/office/drawing/2014/main" id="{9FBC5E77-292E-5A4D-905A-A64C4CF5D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grpSp>
        <p:nvGrpSpPr>
          <p:cNvPr id="315401" name="Group 9">
            <a:extLst>
              <a:ext uri="{FF2B5EF4-FFF2-40B4-BE49-F238E27FC236}">
                <a16:creationId xmlns:a16="http://schemas.microsoft.com/office/drawing/2014/main" id="{EC4F5285-1204-F140-A5D6-DA4404B3E891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295400"/>
            <a:ext cx="8575675" cy="4910138"/>
            <a:chOff x="288" y="1056"/>
            <a:chExt cx="5402" cy="3093"/>
          </a:xfrm>
        </p:grpSpPr>
        <p:sp>
          <p:nvSpPr>
            <p:cNvPr id="315395" name="Text Box 3">
              <a:extLst>
                <a:ext uri="{FF2B5EF4-FFF2-40B4-BE49-F238E27FC236}">
                  <a16:creationId xmlns:a16="http://schemas.microsoft.com/office/drawing/2014/main" id="{66C29ADF-E429-7946-A1D0-8C7CC8326D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056"/>
              <a:ext cx="3512" cy="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5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Leistungsbezüge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graphicFrame>
          <p:nvGraphicFramePr>
            <p:cNvPr id="315398" name="Object 6">
              <a:extLst>
                <a:ext uri="{FF2B5EF4-FFF2-40B4-BE49-F238E27FC236}">
                  <a16:creationId xmlns:a16="http://schemas.microsoft.com/office/drawing/2014/main" id="{2814989F-6A1D-F04B-8038-B63BB640D09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80" y="1529"/>
            <a:ext cx="816" cy="24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404" name="Clip" r:id="rId3" imgW="7454900" imgH="22618700" progId="MS_ClipArt_Gallery.2">
                    <p:embed/>
                  </p:oleObj>
                </mc:Choice>
                <mc:Fallback>
                  <p:oleObj name="Clip" r:id="rId3" imgW="7454900" imgH="2261870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1529"/>
                          <a:ext cx="816" cy="24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5399" name="Object 7">
              <a:extLst>
                <a:ext uri="{FF2B5EF4-FFF2-40B4-BE49-F238E27FC236}">
                  <a16:creationId xmlns:a16="http://schemas.microsoft.com/office/drawing/2014/main" id="{FCE40ADA-3C70-B545-8160-C07F24B8028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40" y="1632"/>
            <a:ext cx="1170" cy="2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405" name="Clip" r:id="rId5" imgW="10693400" imgH="23012400" progId="MS_ClipArt_Gallery.2">
                    <p:embed/>
                  </p:oleObj>
                </mc:Choice>
                <mc:Fallback>
                  <p:oleObj name="Clip" r:id="rId5" imgW="10693400" imgH="23012400" progId="MS_ClipArt_Gallery.2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0" y="1632"/>
                          <a:ext cx="1170" cy="25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5400" name="Object 8">
              <a:extLst>
                <a:ext uri="{FF2B5EF4-FFF2-40B4-BE49-F238E27FC236}">
                  <a16:creationId xmlns:a16="http://schemas.microsoft.com/office/drawing/2014/main" id="{1E8F92DA-ECDC-D743-B632-2927AFC1AC0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42" y="1413"/>
            <a:ext cx="2448" cy="2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406" name="Clip" r:id="rId7" imgW="22377400" imgH="22720300" progId="MS_ClipArt_Gallery.2">
                    <p:embed/>
                  </p:oleObj>
                </mc:Choice>
                <mc:Fallback>
                  <p:oleObj name="Clip" r:id="rId7" imgW="22377400" imgH="22720300" progId="MS_ClipArt_Gallery.2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2" y="1413"/>
                          <a:ext cx="2448" cy="2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5402" name="Text Box 10">
            <a:extLst>
              <a:ext uri="{FF2B5EF4-FFF2-40B4-BE49-F238E27FC236}">
                <a16:creationId xmlns:a16="http://schemas.microsoft.com/office/drawing/2014/main" id="{4802099F-E6BB-1B43-8E32-0DE2D2427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505200"/>
            <a:ext cx="286543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verstehen</a:t>
            </a:r>
          </a:p>
        </p:txBody>
      </p:sp>
      <p:sp>
        <p:nvSpPr>
          <p:cNvPr id="315403" name="Text Box 11">
            <a:extLst>
              <a:ext uri="{FF2B5EF4-FFF2-40B4-BE49-F238E27FC236}">
                <a16:creationId xmlns:a16="http://schemas.microsoft.com/office/drawing/2014/main" id="{525F8D37-5D2D-2F4D-88FD-71DAE4A9A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4038" y="4800600"/>
            <a:ext cx="266223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gestalten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1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402" grpId="0" autoUpdateAnimBg="0"/>
      <p:bldP spid="31540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C9974BCE-A578-9346-9627-136B45CDD0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AA1C1-6AB2-104B-A8C5-A639A8427A1B}" type="slidenum">
              <a:rPr lang="en-US" altLang="de-DE"/>
              <a:pPr/>
              <a:t>29</a:t>
            </a:fld>
            <a:endParaRPr lang="en-US" altLang="de-DE" b="0"/>
          </a:p>
        </p:txBody>
      </p:sp>
      <p:sp>
        <p:nvSpPr>
          <p:cNvPr id="331778" name="Rectangle 2">
            <a:extLst>
              <a:ext uri="{FF2B5EF4-FFF2-40B4-BE49-F238E27FC236}">
                <a16:creationId xmlns:a16="http://schemas.microsoft.com/office/drawing/2014/main" id="{0D1D9998-528F-8940-9463-A503118EC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Leistungsbezüge: verstehen </a:t>
            </a:r>
          </a:p>
        </p:txBody>
      </p:sp>
      <p:sp>
        <p:nvSpPr>
          <p:cNvPr id="331779" name="Rectangle 3">
            <a:extLst>
              <a:ext uri="{FF2B5EF4-FFF2-40B4-BE49-F238E27FC236}">
                <a16:creationId xmlns:a16="http://schemas.microsoft.com/office/drawing/2014/main" id="{B9EB44AA-4E1E-0347-9E47-06FEB527E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876800"/>
            <a:ext cx="8686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Ruhegehaltsfähigkeit über 40% hinaus möglich </a:t>
            </a:r>
          </a:p>
        </p:txBody>
      </p:sp>
      <p:sp>
        <p:nvSpPr>
          <p:cNvPr id="331780" name="Rectangle 4">
            <a:extLst>
              <a:ext uri="{FF2B5EF4-FFF2-40B4-BE49-F238E27FC236}">
                <a16:creationId xmlns:a16="http://schemas.microsoft.com/office/drawing/2014/main" id="{4D6ACA04-B0DF-0C4A-B823-76A9F44EE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10000"/>
            <a:ext cx="8686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Unbefristete und mehrfach vergebene Leistungsbezüge</a:t>
            </a:r>
          </a:p>
          <a:p>
            <a:pPr algn="l"/>
            <a:r>
              <a:rPr lang="de-DE" altLang="de-DE" b="1">
                <a:latin typeface="Arial" panose="020B0604020202020204" pitchFamily="34" charset="0"/>
              </a:rPr>
              <a:t>bis 40% des Grundgehalts ruhegehaltsfähig</a:t>
            </a:r>
          </a:p>
        </p:txBody>
      </p:sp>
      <p:sp>
        <p:nvSpPr>
          <p:cNvPr id="331781" name="Rectangle 5">
            <a:extLst>
              <a:ext uri="{FF2B5EF4-FFF2-40B4-BE49-F238E27FC236}">
                <a16:creationId xmlns:a16="http://schemas.microsoft.com/office/drawing/2014/main" id="{0128BDF6-F0A1-684B-94F4-215C13DCC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709863"/>
            <a:ext cx="8686800" cy="7191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Funktionszulagen immer befristet, </a:t>
            </a:r>
          </a:p>
          <a:p>
            <a:pPr algn="l"/>
            <a:r>
              <a:rPr lang="de-DE" altLang="de-DE" b="1">
                <a:latin typeface="Arial" panose="020B0604020202020204" pitchFamily="34" charset="0"/>
              </a:rPr>
              <a:t>andere befristet oder unbefristet</a:t>
            </a:r>
          </a:p>
        </p:txBody>
      </p:sp>
      <p:sp>
        <p:nvSpPr>
          <p:cNvPr id="331782" name="Rectangle 6">
            <a:extLst>
              <a:ext uri="{FF2B5EF4-FFF2-40B4-BE49-F238E27FC236}">
                <a16:creationId xmlns:a16="http://schemas.microsoft.com/office/drawing/2014/main" id="{D63FB9C8-242A-CA41-8797-B4594F72B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00200"/>
            <a:ext cx="8686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3 Anlässe: </a:t>
            </a:r>
          </a:p>
          <a:p>
            <a:pPr algn="l"/>
            <a:r>
              <a:rPr lang="de-DE" altLang="de-DE" b="1">
                <a:latin typeface="Arial" panose="020B0604020202020204" pitchFamily="34" charset="0"/>
              </a:rPr>
              <a:t>Berufungs- und Bleibe, Leistungs- und Funktionszulagen</a:t>
            </a:r>
          </a:p>
        </p:txBody>
      </p:sp>
      <p:sp>
        <p:nvSpPr>
          <p:cNvPr id="331783" name="Rectangle 7">
            <a:extLst>
              <a:ext uri="{FF2B5EF4-FFF2-40B4-BE49-F238E27FC236}">
                <a16:creationId xmlns:a16="http://schemas.microsoft.com/office/drawing/2014/main" id="{F3B650E8-6D94-834C-A695-053F2218E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943600"/>
            <a:ext cx="8686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B10-Grenze kann überschritten werden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 animBg="1" autoUpdateAnimBg="0"/>
      <p:bldP spid="331780" grpId="0" animBg="1" autoUpdateAnimBg="0"/>
      <p:bldP spid="331781" grpId="0" animBg="1" autoUpdateAnimBg="0"/>
      <p:bldP spid="331782" grpId="0" animBg="1" autoUpdateAnimBg="0"/>
      <p:bldP spid="33178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437B5CBA-FDB1-A14E-B364-95605F6C0B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90866-DA50-5D43-8C99-208C4625F878}" type="slidenum">
              <a:rPr lang="en-US" altLang="de-DE"/>
              <a:pPr/>
              <a:t>3</a:t>
            </a:fld>
            <a:endParaRPr lang="en-US" altLang="de-DE" b="0"/>
          </a:p>
        </p:txBody>
      </p:sp>
      <p:sp>
        <p:nvSpPr>
          <p:cNvPr id="277506" name="Rectangle 2">
            <a:extLst>
              <a:ext uri="{FF2B5EF4-FFF2-40B4-BE49-F238E27FC236}">
                <a16:creationId xmlns:a16="http://schemas.microsoft.com/office/drawing/2014/main" id="{A707D4D7-43A6-CF42-BD9B-1BD6BCDCBE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Professorenbesoldung</a:t>
            </a:r>
          </a:p>
        </p:txBody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7623C3FF-22E9-7941-87B7-B70E9FA6C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81600"/>
            <a:ext cx="8610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Profilbildung der Hochschulen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77508" name="Rectangle 4">
            <a:extLst>
              <a:ext uri="{FF2B5EF4-FFF2-40B4-BE49-F238E27FC236}">
                <a16:creationId xmlns:a16="http://schemas.microsoft.com/office/drawing/2014/main" id="{18B4C809-F638-A34E-81CE-CFE9FFB7C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743200"/>
            <a:ext cx="8610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leistungs- und funktionsdifferenzierte Gehälter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277509" name="Rectangle 5">
            <a:extLst>
              <a:ext uri="{FF2B5EF4-FFF2-40B4-BE49-F238E27FC236}">
                <a16:creationId xmlns:a16="http://schemas.microsoft.com/office/drawing/2014/main" id="{8BB7A159-221A-6A41-ADC0-AC8191D54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962400"/>
            <a:ext cx="8610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 b="1">
                <a:latin typeface="Arial" panose="020B0604020202020204" pitchFamily="34" charset="0"/>
              </a:rPr>
              <a:t>wettbewerbsfähige und flexible Vergütungsstrukturen</a:t>
            </a:r>
            <a:endParaRPr lang="de-DE" altLang="de-DE" b="1">
              <a:latin typeface="Arial" panose="020B0604020202020204" pitchFamily="34" charset="0"/>
            </a:endParaRPr>
          </a:p>
        </p:txBody>
      </p:sp>
      <p:grpSp>
        <p:nvGrpSpPr>
          <p:cNvPr id="277512" name="Group 8">
            <a:extLst>
              <a:ext uri="{FF2B5EF4-FFF2-40B4-BE49-F238E27FC236}">
                <a16:creationId xmlns:a16="http://schemas.microsoft.com/office/drawing/2014/main" id="{F4DC5426-F4D5-3D41-813F-F34D54AAB841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371600"/>
            <a:ext cx="5638800" cy="914400"/>
            <a:chOff x="1056" y="864"/>
            <a:chExt cx="3552" cy="576"/>
          </a:xfrm>
        </p:grpSpPr>
        <p:sp>
          <p:nvSpPr>
            <p:cNvPr id="277510" name="Rectangle 6">
              <a:extLst>
                <a:ext uri="{FF2B5EF4-FFF2-40B4-BE49-F238E27FC236}">
                  <a16:creationId xmlns:a16="http://schemas.microsoft.com/office/drawing/2014/main" id="{CD2F5E30-BD0C-D940-B843-4025E9F2E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864"/>
              <a:ext cx="3552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7511" name="Text Box 7">
              <a:extLst>
                <a:ext uri="{FF2B5EF4-FFF2-40B4-BE49-F238E27FC236}">
                  <a16:creationId xmlns:a16="http://schemas.microsoft.com/office/drawing/2014/main" id="{8252DC43-74C1-EB42-82C7-57203FBCA5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2" y="960"/>
              <a:ext cx="698" cy="3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3200" b="1">
                  <a:latin typeface="Arial" panose="020B0604020202020204" pitchFamily="34" charset="0"/>
                </a:rPr>
                <a:t>Ziele</a:t>
              </a:r>
              <a:endParaRPr lang="de-DE" alt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7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7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animBg="1" autoUpdateAnimBg="0"/>
      <p:bldP spid="277508" grpId="0" animBg="1" autoUpdateAnimBg="0"/>
      <p:bldP spid="277509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41B731D8-C277-F549-B693-0FFB8AEB42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7263B-00CF-CE4E-924C-F7346979D369}" type="slidenum">
              <a:rPr lang="en-US" altLang="de-DE"/>
              <a:pPr/>
              <a:t>30</a:t>
            </a:fld>
            <a:endParaRPr lang="en-US" altLang="de-DE" b="0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E2AF4924-C0D4-FE4F-B618-D024EDA604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Leistungsbezüge: </a:t>
            </a:r>
            <a:br>
              <a:rPr lang="de-DE" altLang="de-DE" sz="3200"/>
            </a:br>
            <a:r>
              <a:rPr lang="de-DE" altLang="de-DE" sz="3200"/>
              <a:t>übergreifend gestalten</a:t>
            </a:r>
            <a:endParaRPr lang="de-DE" altLang="de-DE" sz="3600"/>
          </a:p>
        </p:txBody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7F6647AF-3DAF-C14A-BECB-EDE00149D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8816975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Zuständigkeit: Land oder Hochschule (wer/was)?</a:t>
            </a:r>
          </a:p>
        </p:txBody>
      </p:sp>
      <p:sp>
        <p:nvSpPr>
          <p:cNvPr id="332804" name="Rectangle 4">
            <a:extLst>
              <a:ext uri="{FF2B5EF4-FFF2-40B4-BE49-F238E27FC236}">
                <a16:creationId xmlns:a16="http://schemas.microsoft.com/office/drawing/2014/main" id="{854303E7-B056-F14A-916D-9A312B6E4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68563"/>
            <a:ext cx="8816975" cy="79216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globalisierter Vergaberahmen in der Hochschule?</a:t>
            </a:r>
          </a:p>
        </p:txBody>
      </p:sp>
      <p:sp>
        <p:nvSpPr>
          <p:cNvPr id="332805" name="Rectangle 5">
            <a:extLst>
              <a:ext uri="{FF2B5EF4-FFF2-40B4-BE49-F238E27FC236}">
                <a16:creationId xmlns:a16="http://schemas.microsoft.com/office/drawing/2014/main" id="{9660CB10-884D-4F47-8F3E-96EA4EFED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535363"/>
            <a:ext cx="8816975" cy="79216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zentrale/dezentrale Budgetierung?</a:t>
            </a:r>
          </a:p>
        </p:txBody>
      </p:sp>
      <p:sp>
        <p:nvSpPr>
          <p:cNvPr id="332807" name="Rectangle 7">
            <a:extLst>
              <a:ext uri="{FF2B5EF4-FFF2-40B4-BE49-F238E27FC236}">
                <a16:creationId xmlns:a16="http://schemas.microsoft.com/office/drawing/2014/main" id="{AB1DBE66-674C-694D-824A-210893269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602163"/>
            <a:ext cx="8816975" cy="79216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Befristung grundsätzlich sinnvoll?</a:t>
            </a:r>
          </a:p>
        </p:txBody>
      </p:sp>
      <p:sp>
        <p:nvSpPr>
          <p:cNvPr id="332809" name="Rectangle 9">
            <a:extLst>
              <a:ext uri="{FF2B5EF4-FFF2-40B4-BE49-F238E27FC236}">
                <a16:creationId xmlns:a16="http://schemas.microsoft.com/office/drawing/2014/main" id="{D606B084-E207-4F46-8A96-6ADB76C14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638800"/>
            <a:ext cx="8816975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Verknüpfung mit nicht-monetären Anreizen?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 animBg="1" autoUpdateAnimBg="0"/>
      <p:bldP spid="332804" grpId="0" animBg="1" autoUpdateAnimBg="0"/>
      <p:bldP spid="332805" grpId="0" animBg="1" autoUpdateAnimBg="0"/>
      <p:bldP spid="332807" grpId="0" animBg="1" autoUpdateAnimBg="0"/>
      <p:bldP spid="332809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2">
            <a:extLst>
              <a:ext uri="{FF2B5EF4-FFF2-40B4-BE49-F238E27FC236}">
                <a16:creationId xmlns:a16="http://schemas.microsoft.com/office/drawing/2014/main" id="{FE1FC264-7FF0-4B4C-B801-8E96B6CCC9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FD252-96CA-1041-85F9-492EA6022B66}" type="slidenum">
              <a:rPr lang="en-US" altLang="de-DE"/>
              <a:pPr/>
              <a:t>31</a:t>
            </a:fld>
            <a:endParaRPr lang="en-US" altLang="de-DE" b="0"/>
          </a:p>
        </p:txBody>
      </p:sp>
      <p:sp>
        <p:nvSpPr>
          <p:cNvPr id="321538" name="Rectangle 2">
            <a:extLst>
              <a:ext uri="{FF2B5EF4-FFF2-40B4-BE49-F238E27FC236}">
                <a16:creationId xmlns:a16="http://schemas.microsoft.com/office/drawing/2014/main" id="{2652E0FF-CCE6-8840-BF2D-BD158B072A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Funktionszulagen</a:t>
            </a:r>
          </a:p>
        </p:txBody>
      </p:sp>
      <p:sp>
        <p:nvSpPr>
          <p:cNvPr id="321546" name="Rectangle 10">
            <a:extLst>
              <a:ext uri="{FF2B5EF4-FFF2-40B4-BE49-F238E27FC236}">
                <a16:creationId xmlns:a16="http://schemas.microsoft.com/office/drawing/2014/main" id="{6B196FEA-B1D8-FA40-9B15-093E72EF5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3308350"/>
            <a:ext cx="3890962" cy="1295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Welche Funktionen?</a:t>
            </a:r>
          </a:p>
          <a:p>
            <a:r>
              <a:rPr lang="de-DE" altLang="de-DE" b="1">
                <a:latin typeface="Arial" panose="020B0604020202020204" pitchFamily="34" charset="0"/>
              </a:rPr>
              <a:t>abschließender Katalog?</a:t>
            </a:r>
          </a:p>
        </p:txBody>
      </p:sp>
      <p:sp>
        <p:nvSpPr>
          <p:cNvPr id="321540" name="Rectangle 4">
            <a:extLst>
              <a:ext uri="{FF2B5EF4-FFF2-40B4-BE49-F238E27FC236}">
                <a16:creationId xmlns:a16="http://schemas.microsoft.com/office/drawing/2014/main" id="{9F2E9148-AFB5-254B-B54E-EB44914AD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425" y="1633538"/>
            <a:ext cx="3200400" cy="1295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Land oder</a:t>
            </a:r>
          </a:p>
          <a:p>
            <a:r>
              <a:rPr lang="de-DE" altLang="de-DE" b="1">
                <a:latin typeface="Arial" panose="020B0604020202020204" pitchFamily="34" charset="0"/>
              </a:rPr>
              <a:t>Hochschulleitungen</a:t>
            </a:r>
          </a:p>
        </p:txBody>
      </p:sp>
      <p:grpSp>
        <p:nvGrpSpPr>
          <p:cNvPr id="321542" name="Group 6">
            <a:extLst>
              <a:ext uri="{FF2B5EF4-FFF2-40B4-BE49-F238E27FC236}">
                <a16:creationId xmlns:a16="http://schemas.microsoft.com/office/drawing/2014/main" id="{23506091-1627-6749-8243-20DB82491464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2133600"/>
            <a:ext cx="2971800" cy="914400"/>
            <a:chOff x="2784" y="1008"/>
            <a:chExt cx="1008" cy="576"/>
          </a:xfrm>
        </p:grpSpPr>
        <p:sp>
          <p:nvSpPr>
            <p:cNvPr id="321543" name="Oval 7">
              <a:extLst>
                <a:ext uri="{FF2B5EF4-FFF2-40B4-BE49-F238E27FC236}">
                  <a16:creationId xmlns:a16="http://schemas.microsoft.com/office/drawing/2014/main" id="{65C00BFB-5EAB-8845-B0DB-6C3A9DF4A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008"/>
              <a:ext cx="1008" cy="5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1544" name="Text Box 8">
              <a:extLst>
                <a:ext uri="{FF2B5EF4-FFF2-40B4-BE49-F238E27FC236}">
                  <a16:creationId xmlns:a16="http://schemas.microsoft.com/office/drawing/2014/main" id="{6B76CDE9-A7A0-894F-A2EB-E2D5C4A6EC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2" y="1161"/>
              <a:ext cx="848" cy="2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WER</a:t>
              </a:r>
              <a:r>
                <a:rPr lang="de-DE" altLang="de-DE" sz="2200">
                  <a:latin typeface="Arial" panose="020B0604020202020204" pitchFamily="34" charset="0"/>
                </a:rPr>
                <a:t> entscheidet?</a:t>
              </a:r>
            </a:p>
          </p:txBody>
        </p:sp>
      </p:grpSp>
      <p:grpSp>
        <p:nvGrpSpPr>
          <p:cNvPr id="321548" name="Group 12">
            <a:extLst>
              <a:ext uri="{FF2B5EF4-FFF2-40B4-BE49-F238E27FC236}">
                <a16:creationId xmlns:a16="http://schemas.microsoft.com/office/drawing/2014/main" id="{1AE3D6D7-4F1E-2046-85B7-C054DCF40AEB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3581400"/>
            <a:ext cx="3638550" cy="914400"/>
            <a:chOff x="2784" y="1008"/>
            <a:chExt cx="1008" cy="576"/>
          </a:xfrm>
        </p:grpSpPr>
        <p:sp>
          <p:nvSpPr>
            <p:cNvPr id="321549" name="Oval 13">
              <a:extLst>
                <a:ext uri="{FF2B5EF4-FFF2-40B4-BE49-F238E27FC236}">
                  <a16:creationId xmlns:a16="http://schemas.microsoft.com/office/drawing/2014/main" id="{B79B1455-90E4-1047-80F8-3145DF025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008"/>
              <a:ext cx="1008" cy="5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1550" name="Text Box 14">
              <a:extLst>
                <a:ext uri="{FF2B5EF4-FFF2-40B4-BE49-F238E27FC236}">
                  <a16:creationId xmlns:a16="http://schemas.microsoft.com/office/drawing/2014/main" id="{6A96AF1F-91A8-B141-8E66-03A19E0F24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7" y="1161"/>
              <a:ext cx="860" cy="2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WAS</a:t>
              </a:r>
              <a:r>
                <a:rPr lang="de-DE" altLang="de-DE" sz="2200">
                  <a:latin typeface="Arial" panose="020B0604020202020204" pitchFamily="34" charset="0"/>
                </a:rPr>
                <a:t> wird einbezogen?</a:t>
              </a:r>
            </a:p>
          </p:txBody>
        </p:sp>
      </p:grpSp>
      <p:sp>
        <p:nvSpPr>
          <p:cNvPr id="321551" name="Rectangle 15">
            <a:extLst>
              <a:ext uri="{FF2B5EF4-FFF2-40B4-BE49-F238E27FC236}">
                <a16:creationId xmlns:a16="http://schemas.microsoft.com/office/drawing/2014/main" id="{4EA98BE1-70DD-AD4C-ADAD-CBF22E242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05400"/>
            <a:ext cx="3200400" cy="1295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Höhe?</a:t>
            </a:r>
          </a:p>
          <a:p>
            <a:r>
              <a:rPr lang="de-DE" altLang="de-DE" b="1">
                <a:latin typeface="Arial" panose="020B0604020202020204" pitchFamily="34" charset="0"/>
              </a:rPr>
              <a:t>Festpreise?</a:t>
            </a:r>
          </a:p>
          <a:p>
            <a:r>
              <a:rPr lang="de-DE" altLang="de-DE" b="1">
                <a:latin typeface="Arial" panose="020B0604020202020204" pitchFamily="34" charset="0"/>
              </a:rPr>
              <a:t>Erfolgsabhängigkeit?</a:t>
            </a:r>
          </a:p>
        </p:txBody>
      </p:sp>
      <p:grpSp>
        <p:nvGrpSpPr>
          <p:cNvPr id="321553" name="Group 17">
            <a:extLst>
              <a:ext uri="{FF2B5EF4-FFF2-40B4-BE49-F238E27FC236}">
                <a16:creationId xmlns:a16="http://schemas.microsoft.com/office/drawing/2014/main" id="{4B1C7F0C-AE48-8143-840A-40F1FCC150C1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5029200"/>
            <a:ext cx="3276600" cy="914400"/>
            <a:chOff x="2784" y="1008"/>
            <a:chExt cx="1008" cy="576"/>
          </a:xfrm>
        </p:grpSpPr>
        <p:sp>
          <p:nvSpPr>
            <p:cNvPr id="321554" name="Oval 18">
              <a:extLst>
                <a:ext uri="{FF2B5EF4-FFF2-40B4-BE49-F238E27FC236}">
                  <a16:creationId xmlns:a16="http://schemas.microsoft.com/office/drawing/2014/main" id="{667500DE-7927-6244-9628-3999BFBD56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008"/>
              <a:ext cx="1008" cy="576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1555" name="Text Box 19">
              <a:extLst>
                <a:ext uri="{FF2B5EF4-FFF2-40B4-BE49-F238E27FC236}">
                  <a16:creationId xmlns:a16="http://schemas.microsoft.com/office/drawing/2014/main" id="{C0F42D6D-FC9D-CB4D-B013-5BEE3F0423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0" y="1161"/>
              <a:ext cx="755" cy="2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WIE </a:t>
              </a:r>
              <a:r>
                <a:rPr lang="de-DE" altLang="de-DE" sz="2200">
                  <a:latin typeface="Arial" panose="020B0604020202020204" pitchFamily="34" charset="0"/>
                </a:rPr>
                <a:t>wird belohnt?</a:t>
              </a:r>
            </a:p>
          </p:txBody>
        </p:sp>
      </p:grpSp>
      <p:sp>
        <p:nvSpPr>
          <p:cNvPr id="321559" name="Oval 23">
            <a:extLst>
              <a:ext uri="{FF2B5EF4-FFF2-40B4-BE49-F238E27FC236}">
                <a16:creationId xmlns:a16="http://schemas.microsoft.com/office/drawing/2014/main" id="{0A8E439F-CAF1-AE4B-B5BA-127622E59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85800"/>
            <a:ext cx="4267200" cy="914400"/>
          </a:xfrm>
          <a:prstGeom prst="ellipse">
            <a:avLst/>
          </a:prstGeom>
          <a:solidFill>
            <a:srgbClr val="FFFF00"/>
          </a:solidFill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folHlink"/>
                </a:solidFill>
                <a:latin typeface="Arial" panose="020B0604020202020204" pitchFamily="34" charset="0"/>
              </a:rPr>
              <a:t>relativ unkompliziert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3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46" grpId="0" animBg="1" autoUpdateAnimBg="0"/>
      <p:bldP spid="321540" grpId="0" animBg="1" autoUpdateAnimBg="0"/>
      <p:bldP spid="321551" grpId="0" animBg="1" autoUpdateAnimBg="0"/>
      <p:bldP spid="321559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2">
            <a:extLst>
              <a:ext uri="{FF2B5EF4-FFF2-40B4-BE49-F238E27FC236}">
                <a16:creationId xmlns:a16="http://schemas.microsoft.com/office/drawing/2014/main" id="{FC18DB27-5EA2-AE4E-BD40-8EC5E772BE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2A3DA-B023-0E42-8D3F-5687AD6A70A6}" type="slidenum">
              <a:rPr lang="en-US" altLang="de-DE"/>
              <a:pPr/>
              <a:t>32</a:t>
            </a:fld>
            <a:endParaRPr lang="en-US" altLang="de-DE" b="0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FF72F3CD-AAEC-D849-835A-CD276F3833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Berufungszulagen</a:t>
            </a:r>
          </a:p>
        </p:txBody>
      </p:sp>
      <p:grpSp>
        <p:nvGrpSpPr>
          <p:cNvPr id="320515" name="Group 3">
            <a:extLst>
              <a:ext uri="{FF2B5EF4-FFF2-40B4-BE49-F238E27FC236}">
                <a16:creationId xmlns:a16="http://schemas.microsoft.com/office/drawing/2014/main" id="{7B3A3D1D-99F0-D240-8ABE-115503EDF53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600200"/>
            <a:ext cx="3810000" cy="1447800"/>
            <a:chOff x="384" y="1008"/>
            <a:chExt cx="2400" cy="912"/>
          </a:xfrm>
        </p:grpSpPr>
        <p:sp>
          <p:nvSpPr>
            <p:cNvPr id="320516" name="Rectangle 4">
              <a:extLst>
                <a:ext uri="{FF2B5EF4-FFF2-40B4-BE49-F238E27FC236}">
                  <a16:creationId xmlns:a16="http://schemas.microsoft.com/office/drawing/2014/main" id="{AA7CF7B2-1075-384F-9A55-B8312B59C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008"/>
              <a:ext cx="2400" cy="91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20517" name="Text Box 5">
              <a:extLst>
                <a:ext uri="{FF2B5EF4-FFF2-40B4-BE49-F238E27FC236}">
                  <a16:creationId xmlns:a16="http://schemas.microsoft.com/office/drawing/2014/main" id="{BC1DD801-BBE8-3246-B1EE-7A4DFBE3A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" y="1207"/>
              <a:ext cx="2351" cy="5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1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Zuständigkeit für Vergabe:</a:t>
              </a:r>
            </a:p>
            <a:p>
              <a:pPr>
                <a:spcBef>
                  <a:spcPct val="1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an Hochschulen?</a:t>
              </a:r>
            </a:p>
          </p:txBody>
        </p:sp>
      </p:grpSp>
      <p:grpSp>
        <p:nvGrpSpPr>
          <p:cNvPr id="320521" name="Group 9">
            <a:extLst>
              <a:ext uri="{FF2B5EF4-FFF2-40B4-BE49-F238E27FC236}">
                <a16:creationId xmlns:a16="http://schemas.microsoft.com/office/drawing/2014/main" id="{BA160F88-0916-9F44-A7A3-3BF132F2D08C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352800"/>
            <a:ext cx="3810000" cy="1295400"/>
            <a:chOff x="1632" y="2112"/>
            <a:chExt cx="2400" cy="816"/>
          </a:xfrm>
        </p:grpSpPr>
        <p:sp>
          <p:nvSpPr>
            <p:cNvPr id="320522" name="Rectangle 10">
              <a:extLst>
                <a:ext uri="{FF2B5EF4-FFF2-40B4-BE49-F238E27FC236}">
                  <a16:creationId xmlns:a16="http://schemas.microsoft.com/office/drawing/2014/main" id="{8D18B3ED-092B-DF4D-840A-6F6CBF6ACF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112"/>
              <a:ext cx="2400" cy="81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20523" name="Text Box 11">
              <a:extLst>
                <a:ext uri="{FF2B5EF4-FFF2-40B4-BE49-F238E27FC236}">
                  <a16:creationId xmlns:a16="http://schemas.microsoft.com/office/drawing/2014/main" id="{CB9A2724-9DBC-C34B-866B-112D0F0E2A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4" y="2283"/>
              <a:ext cx="2312" cy="5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1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Ausgleichsfonds im Land </a:t>
              </a:r>
            </a:p>
            <a:p>
              <a:pPr>
                <a:spcBef>
                  <a:spcPct val="1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oder Globalhaushalt?</a:t>
              </a:r>
            </a:p>
          </p:txBody>
        </p:sp>
      </p:grpSp>
      <p:grpSp>
        <p:nvGrpSpPr>
          <p:cNvPr id="320524" name="Group 12">
            <a:extLst>
              <a:ext uri="{FF2B5EF4-FFF2-40B4-BE49-F238E27FC236}">
                <a16:creationId xmlns:a16="http://schemas.microsoft.com/office/drawing/2014/main" id="{26F67897-DE45-684A-8F82-33AE26A93CC6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5105400"/>
            <a:ext cx="3505200" cy="1295400"/>
            <a:chOff x="192" y="3216"/>
            <a:chExt cx="2208" cy="816"/>
          </a:xfrm>
        </p:grpSpPr>
        <p:sp>
          <p:nvSpPr>
            <p:cNvPr id="320525" name="Rectangle 13">
              <a:extLst>
                <a:ext uri="{FF2B5EF4-FFF2-40B4-BE49-F238E27FC236}">
                  <a16:creationId xmlns:a16="http://schemas.microsoft.com/office/drawing/2014/main" id="{7E089549-C637-B847-A0EE-CCBAA85D3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216"/>
              <a:ext cx="2208" cy="81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20526" name="Text Box 14">
              <a:extLst>
                <a:ext uri="{FF2B5EF4-FFF2-40B4-BE49-F238E27FC236}">
                  <a16:creationId xmlns:a16="http://schemas.microsoft.com/office/drawing/2014/main" id="{F80B33AE-D24D-BC4C-890A-8D8622ACA7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" y="3341"/>
              <a:ext cx="1901" cy="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2200" b="1">
                  <a:latin typeface="Arial" panose="020B0604020202020204" pitchFamily="34" charset="0"/>
                </a:rPr>
                <a:t>Befristung</a:t>
              </a:r>
            </a:p>
            <a:p>
              <a:r>
                <a:rPr lang="de-DE" altLang="de-DE" sz="2200" b="1">
                  <a:latin typeface="Arial" panose="020B0604020202020204" pitchFamily="34" charset="0"/>
                </a:rPr>
                <a:t>Ruhegehaltsfähigkeit</a:t>
              </a:r>
            </a:p>
            <a:p>
              <a:endParaRPr lang="de-DE" altLang="de-DE" sz="2200" b="1">
                <a:latin typeface="Arial" panose="020B0604020202020204" pitchFamily="34" charset="0"/>
              </a:endParaRPr>
            </a:p>
          </p:txBody>
        </p:sp>
      </p:grpSp>
      <p:grpSp>
        <p:nvGrpSpPr>
          <p:cNvPr id="320527" name="Group 15">
            <a:extLst>
              <a:ext uri="{FF2B5EF4-FFF2-40B4-BE49-F238E27FC236}">
                <a16:creationId xmlns:a16="http://schemas.microsoft.com/office/drawing/2014/main" id="{DDDA5B29-57D1-DE4E-A401-61539E2BC845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029200"/>
            <a:ext cx="3505200" cy="1295400"/>
            <a:chOff x="192" y="3216"/>
            <a:chExt cx="2208" cy="816"/>
          </a:xfrm>
        </p:grpSpPr>
        <p:sp>
          <p:nvSpPr>
            <p:cNvPr id="320528" name="Rectangle 16">
              <a:extLst>
                <a:ext uri="{FF2B5EF4-FFF2-40B4-BE49-F238E27FC236}">
                  <a16:creationId xmlns:a16="http://schemas.microsoft.com/office/drawing/2014/main" id="{FD323DE8-3B3C-B749-947D-3B008ECD2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216"/>
              <a:ext cx="2208" cy="81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20529" name="Text Box 17">
              <a:extLst>
                <a:ext uri="{FF2B5EF4-FFF2-40B4-BE49-F238E27FC236}">
                  <a16:creationId xmlns:a16="http://schemas.microsoft.com/office/drawing/2014/main" id="{AFE3C01F-481B-5C4C-96F1-04C9F8B3D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" y="3341"/>
              <a:ext cx="1743" cy="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2200" b="1">
                  <a:latin typeface="Arial" panose="020B0604020202020204" pitchFamily="34" charset="0"/>
                </a:rPr>
                <a:t>Stufung („scales“)</a:t>
              </a:r>
            </a:p>
            <a:p>
              <a:r>
                <a:rPr lang="de-DE" altLang="de-DE" sz="2200" b="1">
                  <a:latin typeface="Arial" panose="020B0604020202020204" pitchFamily="34" charset="0"/>
                </a:rPr>
                <a:t>Zielvereinbarungen</a:t>
              </a:r>
            </a:p>
            <a:p>
              <a:endParaRPr lang="de-DE" altLang="de-DE" sz="2200" b="1">
                <a:latin typeface="Arial" panose="020B0604020202020204" pitchFamily="34" charset="0"/>
              </a:endParaRPr>
            </a:p>
          </p:txBody>
        </p:sp>
      </p:grpSp>
      <p:grpSp>
        <p:nvGrpSpPr>
          <p:cNvPr id="320530" name="Group 18">
            <a:extLst>
              <a:ext uri="{FF2B5EF4-FFF2-40B4-BE49-F238E27FC236}">
                <a16:creationId xmlns:a16="http://schemas.microsoft.com/office/drawing/2014/main" id="{6EB6A425-1EA8-4C46-AE88-972E3C69E8BC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4495800"/>
            <a:ext cx="1600200" cy="914400"/>
            <a:chOff x="2784" y="1008"/>
            <a:chExt cx="1008" cy="576"/>
          </a:xfrm>
        </p:grpSpPr>
        <p:sp>
          <p:nvSpPr>
            <p:cNvPr id="320531" name="Oval 19">
              <a:extLst>
                <a:ext uri="{FF2B5EF4-FFF2-40B4-BE49-F238E27FC236}">
                  <a16:creationId xmlns:a16="http://schemas.microsoft.com/office/drawing/2014/main" id="{79556E62-7733-3F4B-A53F-975FCA771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008"/>
              <a:ext cx="1008" cy="576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0532" name="Text Box 20">
              <a:extLst>
                <a:ext uri="{FF2B5EF4-FFF2-40B4-BE49-F238E27FC236}">
                  <a16:creationId xmlns:a16="http://schemas.microsoft.com/office/drawing/2014/main" id="{4031A91D-BC94-B347-BAFB-A602006423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4" y="1161"/>
              <a:ext cx="605" cy="2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WIE ?</a:t>
              </a:r>
            </a:p>
          </p:txBody>
        </p:sp>
      </p:grpSp>
      <p:grpSp>
        <p:nvGrpSpPr>
          <p:cNvPr id="320518" name="Group 6">
            <a:extLst>
              <a:ext uri="{FF2B5EF4-FFF2-40B4-BE49-F238E27FC236}">
                <a16:creationId xmlns:a16="http://schemas.microsoft.com/office/drawing/2014/main" id="{E994AE91-ADB9-0E41-AADE-AE1AFA873C2E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1828800"/>
            <a:ext cx="1600200" cy="914400"/>
            <a:chOff x="2784" y="1008"/>
            <a:chExt cx="1008" cy="576"/>
          </a:xfrm>
        </p:grpSpPr>
        <p:sp>
          <p:nvSpPr>
            <p:cNvPr id="320519" name="Oval 7">
              <a:extLst>
                <a:ext uri="{FF2B5EF4-FFF2-40B4-BE49-F238E27FC236}">
                  <a16:creationId xmlns:a16="http://schemas.microsoft.com/office/drawing/2014/main" id="{D714CDBD-8752-724B-8A40-A8E707FB3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008"/>
              <a:ext cx="1008" cy="576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0520" name="Text Box 8">
              <a:extLst>
                <a:ext uri="{FF2B5EF4-FFF2-40B4-BE49-F238E27FC236}">
                  <a16:creationId xmlns:a16="http://schemas.microsoft.com/office/drawing/2014/main" id="{7809769E-BA31-5043-B510-C8E93FF417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9" y="1161"/>
              <a:ext cx="67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 b="1">
                  <a:latin typeface="Arial" panose="020B0604020202020204" pitchFamily="34" charset="0"/>
                </a:rPr>
                <a:t>WER</a:t>
              </a:r>
              <a:r>
                <a:rPr lang="de-DE" altLang="de-DE" sz="2200">
                  <a:latin typeface="Arial" panose="020B0604020202020204" pitchFamily="34" charset="0"/>
                </a:rPr>
                <a:t> ?</a:t>
              </a:r>
            </a:p>
          </p:txBody>
        </p:sp>
      </p:grpSp>
      <p:sp>
        <p:nvSpPr>
          <p:cNvPr id="320537" name="Oval 25">
            <a:extLst>
              <a:ext uri="{FF2B5EF4-FFF2-40B4-BE49-F238E27FC236}">
                <a16:creationId xmlns:a16="http://schemas.microsoft.com/office/drawing/2014/main" id="{880EAD4A-DAA9-2E45-A65C-E253CBBAB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685800"/>
            <a:ext cx="5334000" cy="1143000"/>
          </a:xfrm>
          <a:prstGeom prst="ellipse">
            <a:avLst/>
          </a:prstGeom>
          <a:solidFill>
            <a:srgbClr val="FFFF00"/>
          </a:solidFill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folHlink"/>
                </a:solidFill>
                <a:latin typeface="Arial" panose="020B0604020202020204" pitchFamily="34" charset="0"/>
              </a:rPr>
              <a:t>Berufungen vielfach </a:t>
            </a:r>
          </a:p>
          <a:p>
            <a:r>
              <a:rPr lang="de-DE" altLang="de-DE" sz="2800" b="1">
                <a:solidFill>
                  <a:schemeClr val="folHlink"/>
                </a:solidFill>
                <a:latin typeface="Arial" panose="020B0604020202020204" pitchFamily="34" charset="0"/>
              </a:rPr>
              <a:t>beim 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3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3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3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37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565AB10F-6484-A441-B60A-8D6D980ED2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CDD07-1B35-E14C-B6A5-61C5C839BA90}" type="slidenum">
              <a:rPr lang="en-US" altLang="de-DE"/>
              <a:pPr/>
              <a:t>33</a:t>
            </a:fld>
            <a:endParaRPr lang="en-US" altLang="de-DE" b="0"/>
          </a:p>
        </p:txBody>
      </p:sp>
      <p:sp>
        <p:nvSpPr>
          <p:cNvPr id="322562" name="Rectangle 2">
            <a:extLst>
              <a:ext uri="{FF2B5EF4-FFF2-40B4-BE49-F238E27FC236}">
                <a16:creationId xmlns:a16="http://schemas.microsoft.com/office/drawing/2014/main" id="{B0AC6035-122D-C940-83C4-5F038F758C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Leistungszulagen i.e.S.</a:t>
            </a:r>
          </a:p>
        </p:txBody>
      </p:sp>
      <p:sp>
        <p:nvSpPr>
          <p:cNvPr id="322566" name="Rectangle 6">
            <a:extLst>
              <a:ext uri="{FF2B5EF4-FFF2-40B4-BE49-F238E27FC236}">
                <a16:creationId xmlns:a16="http://schemas.microsoft.com/office/drawing/2014/main" id="{2F1A2B4F-A5E8-6C49-9D4A-CCEC4B9E7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05400"/>
            <a:ext cx="3505200" cy="1295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762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Befristung</a:t>
            </a:r>
          </a:p>
          <a:p>
            <a:r>
              <a:rPr lang="de-DE" altLang="de-DE" b="1">
                <a:latin typeface="Arial" panose="020B0604020202020204" pitchFamily="34" charset="0"/>
              </a:rPr>
              <a:t>Ruhegehaltsfähigkeit</a:t>
            </a:r>
          </a:p>
        </p:txBody>
      </p:sp>
      <p:sp>
        <p:nvSpPr>
          <p:cNvPr id="322563" name="Rectangle 3">
            <a:extLst>
              <a:ext uri="{FF2B5EF4-FFF2-40B4-BE49-F238E27FC236}">
                <a16:creationId xmlns:a16="http://schemas.microsoft.com/office/drawing/2014/main" id="{EEBA95A8-279C-6249-9050-C76D8D17E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447800"/>
            <a:ext cx="4006850" cy="130651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762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Entscheidungsebene</a:t>
            </a:r>
          </a:p>
        </p:txBody>
      </p:sp>
      <p:sp>
        <p:nvSpPr>
          <p:cNvPr id="322568" name="Rectangle 8">
            <a:extLst>
              <a:ext uri="{FF2B5EF4-FFF2-40B4-BE49-F238E27FC236}">
                <a16:creationId xmlns:a16="http://schemas.microsoft.com/office/drawing/2014/main" id="{1C17682E-03BA-6B4A-9A1B-A8268A75E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5029200"/>
            <a:ext cx="4003675" cy="147955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762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Gehaltsstufen</a:t>
            </a:r>
          </a:p>
          <a:p>
            <a:r>
              <a:rPr lang="de-DE" altLang="de-DE" b="1">
                <a:latin typeface="Arial" panose="020B0604020202020204" pitchFamily="34" charset="0"/>
              </a:rPr>
              <a:t>Bepreisung</a:t>
            </a:r>
          </a:p>
          <a:p>
            <a:r>
              <a:rPr lang="de-DE" altLang="de-DE" b="1">
                <a:latin typeface="Arial" panose="020B0604020202020204" pitchFamily="34" charset="0"/>
              </a:rPr>
              <a:t>Einmalzahlung</a:t>
            </a:r>
          </a:p>
          <a:p>
            <a:r>
              <a:rPr lang="de-DE" altLang="de-DE" b="1">
                <a:latin typeface="Arial" panose="020B0604020202020204" pitchFamily="34" charset="0"/>
              </a:rPr>
              <a:t>Dynamisierung</a:t>
            </a:r>
          </a:p>
        </p:txBody>
      </p:sp>
      <p:sp>
        <p:nvSpPr>
          <p:cNvPr id="322571" name="Rectangle 11">
            <a:extLst>
              <a:ext uri="{FF2B5EF4-FFF2-40B4-BE49-F238E27FC236}">
                <a16:creationId xmlns:a16="http://schemas.microsoft.com/office/drawing/2014/main" id="{5DA98103-CF4B-4344-8A08-7115FE9D8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286000"/>
            <a:ext cx="3829050" cy="1479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762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Leistungsdimensionen</a:t>
            </a:r>
          </a:p>
        </p:txBody>
      </p:sp>
      <p:sp>
        <p:nvSpPr>
          <p:cNvPr id="322574" name="Oval 14">
            <a:extLst>
              <a:ext uri="{FF2B5EF4-FFF2-40B4-BE49-F238E27FC236}">
                <a16:creationId xmlns:a16="http://schemas.microsoft.com/office/drawing/2014/main" id="{A99B1D93-7D14-8044-9D2F-B6DBC346D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447800"/>
            <a:ext cx="1828800" cy="104457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Wer</a:t>
            </a:r>
          </a:p>
        </p:txBody>
      </p:sp>
      <p:sp>
        <p:nvSpPr>
          <p:cNvPr id="322577" name="Oval 17">
            <a:extLst>
              <a:ext uri="{FF2B5EF4-FFF2-40B4-BE49-F238E27FC236}">
                <a16:creationId xmlns:a16="http://schemas.microsoft.com/office/drawing/2014/main" id="{3B0E5A0E-20A1-984E-8E06-211D96156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438400"/>
            <a:ext cx="1828800" cy="104457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Was</a:t>
            </a:r>
          </a:p>
        </p:txBody>
      </p:sp>
      <p:sp>
        <p:nvSpPr>
          <p:cNvPr id="322580" name="Rectangle 20">
            <a:extLst>
              <a:ext uri="{FF2B5EF4-FFF2-40B4-BE49-F238E27FC236}">
                <a16:creationId xmlns:a16="http://schemas.microsoft.com/office/drawing/2014/main" id="{F0888A29-4A9B-C749-B823-61814F1D7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581400"/>
            <a:ext cx="4003675" cy="147955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762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Kriterienkataloge</a:t>
            </a:r>
          </a:p>
          <a:p>
            <a:r>
              <a:rPr lang="de-DE" altLang="de-DE" b="1">
                <a:latin typeface="Arial" panose="020B0604020202020204" pitchFamily="34" charset="0"/>
              </a:rPr>
              <a:t>Verfahrensregeln</a:t>
            </a:r>
          </a:p>
          <a:p>
            <a:r>
              <a:rPr lang="de-DE" altLang="de-DE" b="1">
                <a:latin typeface="Arial" panose="020B0604020202020204" pitchFamily="34" charset="0"/>
              </a:rPr>
              <a:t>externe Gutachter</a:t>
            </a:r>
          </a:p>
        </p:txBody>
      </p:sp>
      <p:sp>
        <p:nvSpPr>
          <p:cNvPr id="322583" name="Oval 23">
            <a:extLst>
              <a:ext uri="{FF2B5EF4-FFF2-40B4-BE49-F238E27FC236}">
                <a16:creationId xmlns:a16="http://schemas.microsoft.com/office/drawing/2014/main" id="{34385510-DFBB-F043-AFDA-7CB8DEDCD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0763" y="5178425"/>
            <a:ext cx="1828800" cy="104457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Wie</a:t>
            </a:r>
          </a:p>
        </p:txBody>
      </p:sp>
      <p:sp>
        <p:nvSpPr>
          <p:cNvPr id="322593" name="Oval 33">
            <a:extLst>
              <a:ext uri="{FF2B5EF4-FFF2-40B4-BE49-F238E27FC236}">
                <a16:creationId xmlns:a16="http://schemas.microsoft.com/office/drawing/2014/main" id="{AAC39C47-66D9-984A-AFD8-9A940A059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762000"/>
            <a:ext cx="4114800" cy="685800"/>
          </a:xfrm>
          <a:prstGeom prst="ellipse">
            <a:avLst/>
          </a:prstGeom>
          <a:solidFill>
            <a:srgbClr val="FFFF00"/>
          </a:solidFill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 b="1">
                <a:solidFill>
                  <a:schemeClr val="folHlink"/>
                </a:solidFill>
                <a:latin typeface="Arial" panose="020B0604020202020204" pitchFamily="34" charset="0"/>
              </a:rPr>
              <a:t>neuralgischer Punkt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2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3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3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3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6" grpId="0" animBg="1" autoUpdateAnimBg="0"/>
      <p:bldP spid="322563" grpId="0" animBg="1" autoUpdateAnimBg="0"/>
      <p:bldP spid="322568" grpId="0" animBg="1" autoUpdateAnimBg="0"/>
      <p:bldP spid="322571" grpId="0" animBg="1" autoUpdateAnimBg="0"/>
      <p:bldP spid="322574" grpId="0" animBg="1" autoUpdateAnimBg="0"/>
      <p:bldP spid="322577" grpId="0" animBg="1" autoUpdateAnimBg="0"/>
      <p:bldP spid="322580" grpId="0" animBg="1" autoUpdateAnimBg="0"/>
      <p:bldP spid="322583" grpId="0" animBg="1" autoUpdateAnimBg="0"/>
      <p:bldP spid="322593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liennummernplatzhalter 2">
            <a:extLst>
              <a:ext uri="{FF2B5EF4-FFF2-40B4-BE49-F238E27FC236}">
                <a16:creationId xmlns:a16="http://schemas.microsoft.com/office/drawing/2014/main" id="{407B467A-8036-7A4C-AA59-24B9FFC05D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3CFD1-4E7F-8E4C-9B02-D5BC5F9C2A0F}" type="slidenum">
              <a:rPr lang="en-US" altLang="de-DE"/>
              <a:pPr/>
              <a:t>34</a:t>
            </a:fld>
            <a:endParaRPr lang="en-US" altLang="de-DE" b="0"/>
          </a:p>
        </p:txBody>
      </p:sp>
      <p:sp>
        <p:nvSpPr>
          <p:cNvPr id="344066" name="Rectangle 2">
            <a:extLst>
              <a:ext uri="{FF2B5EF4-FFF2-40B4-BE49-F238E27FC236}">
                <a16:creationId xmlns:a16="http://schemas.microsoft.com/office/drawing/2014/main" id="{08D6206D-A8AD-E745-AA27-D369ACE4D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3 Gestaltungsbereiche</a:t>
            </a:r>
          </a:p>
        </p:txBody>
      </p:sp>
      <p:grpSp>
        <p:nvGrpSpPr>
          <p:cNvPr id="344067" name="Group 3">
            <a:extLst>
              <a:ext uri="{FF2B5EF4-FFF2-40B4-BE49-F238E27FC236}">
                <a16:creationId xmlns:a16="http://schemas.microsoft.com/office/drawing/2014/main" id="{526D5037-4772-724F-B0C1-0B9238AE07A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95600" y="2057400"/>
            <a:ext cx="4495800" cy="4724400"/>
            <a:chOff x="1440" y="1104"/>
            <a:chExt cx="2832" cy="2976"/>
          </a:xfrm>
        </p:grpSpPr>
        <p:sp>
          <p:nvSpPr>
            <p:cNvPr id="344068" name="Rectangle 4">
              <a:extLst>
                <a:ext uri="{FF2B5EF4-FFF2-40B4-BE49-F238E27FC236}">
                  <a16:creationId xmlns:a16="http://schemas.microsoft.com/office/drawing/2014/main" id="{22C5C706-108E-274E-983F-2B02CDC94E8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69" name="Rectangle 5">
              <a:extLst>
                <a:ext uri="{FF2B5EF4-FFF2-40B4-BE49-F238E27FC236}">
                  <a16:creationId xmlns:a16="http://schemas.microsoft.com/office/drawing/2014/main" id="{D46E5E7F-BD89-414F-BDD2-F7349C34ABA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70" name="Rectangle 6">
              <a:extLst>
                <a:ext uri="{FF2B5EF4-FFF2-40B4-BE49-F238E27FC236}">
                  <a16:creationId xmlns:a16="http://schemas.microsoft.com/office/drawing/2014/main" id="{726E85A0-86BE-DC44-BD3B-BDEE06CECEF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71" name="Rectangle 7">
              <a:extLst>
                <a:ext uri="{FF2B5EF4-FFF2-40B4-BE49-F238E27FC236}">
                  <a16:creationId xmlns:a16="http://schemas.microsoft.com/office/drawing/2014/main" id="{33663D27-310E-D548-807B-E2270198B82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72" name="Rectangle 8">
              <a:extLst>
                <a:ext uri="{FF2B5EF4-FFF2-40B4-BE49-F238E27FC236}">
                  <a16:creationId xmlns:a16="http://schemas.microsoft.com/office/drawing/2014/main" id="{8B319909-BBFA-BE4F-9270-C488D039856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968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73" name="Rectangle 9">
              <a:extLst>
                <a:ext uri="{FF2B5EF4-FFF2-40B4-BE49-F238E27FC236}">
                  <a16:creationId xmlns:a16="http://schemas.microsoft.com/office/drawing/2014/main" id="{135A9D76-7647-E34A-A8E7-A3749B8D17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74" name="Rectangle 10">
              <a:extLst>
                <a:ext uri="{FF2B5EF4-FFF2-40B4-BE49-F238E27FC236}">
                  <a16:creationId xmlns:a16="http://schemas.microsoft.com/office/drawing/2014/main" id="{B3A8104D-B042-134E-96BB-86D57511344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75" name="Rectangle 11">
              <a:extLst>
                <a:ext uri="{FF2B5EF4-FFF2-40B4-BE49-F238E27FC236}">
                  <a16:creationId xmlns:a16="http://schemas.microsoft.com/office/drawing/2014/main" id="{DF2A3BDE-FF1B-6745-B4F2-8FBCE56913C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76" name="Rectangle 12">
              <a:extLst>
                <a:ext uri="{FF2B5EF4-FFF2-40B4-BE49-F238E27FC236}">
                  <a16:creationId xmlns:a16="http://schemas.microsoft.com/office/drawing/2014/main" id="{204DECE8-B6D9-9D45-85AA-23421B3C648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77" name="Rectangle 13">
              <a:extLst>
                <a:ext uri="{FF2B5EF4-FFF2-40B4-BE49-F238E27FC236}">
                  <a16:creationId xmlns:a16="http://schemas.microsoft.com/office/drawing/2014/main" id="{2D282169-4619-2A4C-B112-6609B9DA424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78" name="Rectangle 14">
              <a:extLst>
                <a:ext uri="{FF2B5EF4-FFF2-40B4-BE49-F238E27FC236}">
                  <a16:creationId xmlns:a16="http://schemas.microsoft.com/office/drawing/2014/main" id="{6DE72336-C41A-2D48-BF60-16DC8CFBCDB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79" name="Rectangle 15">
              <a:extLst>
                <a:ext uri="{FF2B5EF4-FFF2-40B4-BE49-F238E27FC236}">
                  <a16:creationId xmlns:a16="http://schemas.microsoft.com/office/drawing/2014/main" id="{FFF1AC12-F51B-9A4D-B678-15415924B11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80" name="Rectangle 16">
              <a:extLst>
                <a:ext uri="{FF2B5EF4-FFF2-40B4-BE49-F238E27FC236}">
                  <a16:creationId xmlns:a16="http://schemas.microsoft.com/office/drawing/2014/main" id="{ABE83892-40C3-1B4E-8442-91781A4D08F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81" name="Rectangle 17">
              <a:extLst>
                <a:ext uri="{FF2B5EF4-FFF2-40B4-BE49-F238E27FC236}">
                  <a16:creationId xmlns:a16="http://schemas.microsoft.com/office/drawing/2014/main" id="{B3753E97-481B-AD4C-AFB0-1B8321CFC30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82" name="Rectangle 18">
              <a:extLst>
                <a:ext uri="{FF2B5EF4-FFF2-40B4-BE49-F238E27FC236}">
                  <a16:creationId xmlns:a16="http://schemas.microsoft.com/office/drawing/2014/main" id="{FED790E5-3C97-334C-A1E1-8D9EF33491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83" name="Rectangle 19">
              <a:extLst>
                <a:ext uri="{FF2B5EF4-FFF2-40B4-BE49-F238E27FC236}">
                  <a16:creationId xmlns:a16="http://schemas.microsoft.com/office/drawing/2014/main" id="{BDA9FA25-E390-324C-84ED-EA0D0C20A4D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84" name="Rectangle 20">
              <a:extLst>
                <a:ext uri="{FF2B5EF4-FFF2-40B4-BE49-F238E27FC236}">
                  <a16:creationId xmlns:a16="http://schemas.microsoft.com/office/drawing/2014/main" id="{94EBAE99-FA71-964C-B47A-5F37504B101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85" name="Rectangle 21">
              <a:extLst>
                <a:ext uri="{FF2B5EF4-FFF2-40B4-BE49-F238E27FC236}">
                  <a16:creationId xmlns:a16="http://schemas.microsoft.com/office/drawing/2014/main" id="{1E475350-902B-6841-9B73-036A7EC50A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86" name="Rectangle 22">
              <a:extLst>
                <a:ext uri="{FF2B5EF4-FFF2-40B4-BE49-F238E27FC236}">
                  <a16:creationId xmlns:a16="http://schemas.microsoft.com/office/drawing/2014/main" id="{BC663FA9-9917-8D45-9C3A-9427D66A941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104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87" name="Rectangle 23">
              <a:extLst>
                <a:ext uri="{FF2B5EF4-FFF2-40B4-BE49-F238E27FC236}">
                  <a16:creationId xmlns:a16="http://schemas.microsoft.com/office/drawing/2014/main" id="{5189612C-B7F0-6D40-A90D-D2BA81C957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88" name="Rectangle 24">
              <a:extLst>
                <a:ext uri="{FF2B5EF4-FFF2-40B4-BE49-F238E27FC236}">
                  <a16:creationId xmlns:a16="http://schemas.microsoft.com/office/drawing/2014/main" id="{F722E660-3535-B44B-A518-ED13596F500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89" name="Rectangle 25">
              <a:extLst>
                <a:ext uri="{FF2B5EF4-FFF2-40B4-BE49-F238E27FC236}">
                  <a16:creationId xmlns:a16="http://schemas.microsoft.com/office/drawing/2014/main" id="{46FD0906-7C74-5046-85B0-699DE2AD07E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90" name="Rectangle 26">
              <a:extLst>
                <a:ext uri="{FF2B5EF4-FFF2-40B4-BE49-F238E27FC236}">
                  <a16:creationId xmlns:a16="http://schemas.microsoft.com/office/drawing/2014/main" id="{BF19CFBC-E3B9-3B48-BA70-5DB728E198E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91" name="Rectangle 27">
              <a:extLst>
                <a:ext uri="{FF2B5EF4-FFF2-40B4-BE49-F238E27FC236}">
                  <a16:creationId xmlns:a16="http://schemas.microsoft.com/office/drawing/2014/main" id="{E42983A0-F1E4-AB4B-BA59-B288D345E96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92" name="Rectangle 28">
              <a:extLst>
                <a:ext uri="{FF2B5EF4-FFF2-40B4-BE49-F238E27FC236}">
                  <a16:creationId xmlns:a16="http://schemas.microsoft.com/office/drawing/2014/main" id="{A88424D2-5830-5745-AE16-394E576A4E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93" name="Rectangle 29">
              <a:extLst>
                <a:ext uri="{FF2B5EF4-FFF2-40B4-BE49-F238E27FC236}">
                  <a16:creationId xmlns:a16="http://schemas.microsoft.com/office/drawing/2014/main" id="{CCFDA023-183C-4748-9B44-0DF8DD299D3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4094" name="Rectangle 30">
              <a:extLst>
                <a:ext uri="{FF2B5EF4-FFF2-40B4-BE49-F238E27FC236}">
                  <a16:creationId xmlns:a16="http://schemas.microsoft.com/office/drawing/2014/main" id="{3047BF3B-76C5-224D-9B05-64F91EE18A4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sp>
        <p:nvSpPr>
          <p:cNvPr id="344095" name="Line 31">
            <a:extLst>
              <a:ext uri="{FF2B5EF4-FFF2-40B4-BE49-F238E27FC236}">
                <a16:creationId xmlns:a16="http://schemas.microsoft.com/office/drawing/2014/main" id="{78622C0E-54A4-6245-8B38-96E028CD7A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1752600"/>
            <a:ext cx="914400" cy="9144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4096" name="Line 32">
            <a:extLst>
              <a:ext uri="{FF2B5EF4-FFF2-40B4-BE49-F238E27FC236}">
                <a16:creationId xmlns:a16="http://schemas.microsoft.com/office/drawing/2014/main" id="{C66BB731-11A4-E546-8CCF-66F910780A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667000"/>
            <a:ext cx="0" cy="4156075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4097" name="Line 33">
            <a:extLst>
              <a:ext uri="{FF2B5EF4-FFF2-40B4-BE49-F238E27FC236}">
                <a16:creationId xmlns:a16="http://schemas.microsoft.com/office/drawing/2014/main" id="{969ACF96-205A-1A40-8C2F-DFB6BACF5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752600"/>
            <a:ext cx="3886200" cy="0"/>
          </a:xfrm>
          <a:prstGeom prst="line">
            <a:avLst/>
          </a:prstGeom>
          <a:noFill/>
          <a:ln w="101600">
            <a:solidFill>
              <a:srgbClr val="2E763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4098" name="Text Box 34">
            <a:extLst>
              <a:ext uri="{FF2B5EF4-FFF2-40B4-BE49-F238E27FC236}">
                <a16:creationId xmlns:a16="http://schemas.microsoft.com/office/drawing/2014/main" id="{012C6E82-0162-D244-853B-6EAEB0DFC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1717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Vergaberahmen</a:t>
            </a:r>
          </a:p>
        </p:txBody>
      </p:sp>
      <p:sp>
        <p:nvSpPr>
          <p:cNvPr id="344099" name="Text Box 35">
            <a:extLst>
              <a:ext uri="{FF2B5EF4-FFF2-40B4-BE49-F238E27FC236}">
                <a16:creationId xmlns:a16="http://schemas.microsoft.com/office/drawing/2014/main" id="{1B5AB87B-322C-D24A-AE42-8A3B6CA9C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3716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Formel</a:t>
            </a:r>
          </a:p>
        </p:txBody>
      </p:sp>
      <p:sp>
        <p:nvSpPr>
          <p:cNvPr id="344100" name="Text Box 36">
            <a:extLst>
              <a:ext uri="{FF2B5EF4-FFF2-40B4-BE49-F238E27FC236}">
                <a16:creationId xmlns:a16="http://schemas.microsoft.com/office/drawing/2014/main" id="{357451FD-35F9-3048-A4F8-654C399E3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Land</a:t>
            </a:r>
            <a:endParaRPr lang="de-DE" altLang="de-DE" sz="16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44101" name="Text Box 37">
            <a:extLst>
              <a:ext uri="{FF2B5EF4-FFF2-40B4-BE49-F238E27FC236}">
                <a16:creationId xmlns:a16="http://schemas.microsoft.com/office/drawing/2014/main" id="{2679E6BB-A898-7340-AC80-CD45DE0D3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81200"/>
            <a:ext cx="1333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Hochschule</a:t>
            </a:r>
          </a:p>
        </p:txBody>
      </p:sp>
      <p:sp>
        <p:nvSpPr>
          <p:cNvPr id="344102" name="Text Box 38">
            <a:extLst>
              <a:ext uri="{FF2B5EF4-FFF2-40B4-BE49-F238E27FC236}">
                <a16:creationId xmlns:a16="http://schemas.microsoft.com/office/drawing/2014/main" id="{D850ACDB-A1E8-8D4E-804A-3C2627AB2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275" y="2286000"/>
            <a:ext cx="1379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Fachbereich</a:t>
            </a:r>
            <a:endParaRPr lang="de-DE" altLang="de-DE" sz="16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44103" name="Text Box 39">
            <a:extLst>
              <a:ext uri="{FF2B5EF4-FFF2-40B4-BE49-F238E27FC236}">
                <a16:creationId xmlns:a16="http://schemas.microsoft.com/office/drawing/2014/main" id="{69F0283A-6630-8F4F-8B66-DDA8E1DF9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4648200"/>
            <a:ext cx="96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W2 / W3</a:t>
            </a:r>
          </a:p>
        </p:txBody>
      </p:sp>
      <p:sp>
        <p:nvSpPr>
          <p:cNvPr id="344104" name="Text Box 40">
            <a:extLst>
              <a:ext uri="{FF2B5EF4-FFF2-40B4-BE49-F238E27FC236}">
                <a16:creationId xmlns:a16="http://schemas.microsoft.com/office/drawing/2014/main" id="{239AF437-6810-F74D-A211-7DA6D35B5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973763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Leistungs-</a:t>
            </a:r>
          </a:p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zulage</a:t>
            </a:r>
          </a:p>
        </p:txBody>
      </p:sp>
      <p:sp>
        <p:nvSpPr>
          <p:cNvPr id="344105" name="Text Box 41">
            <a:extLst>
              <a:ext uri="{FF2B5EF4-FFF2-40B4-BE49-F238E27FC236}">
                <a16:creationId xmlns:a16="http://schemas.microsoft.com/office/drawing/2014/main" id="{EC47A5F1-B0EC-F249-BC7A-1E2ED4D18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913" y="1371600"/>
            <a:ext cx="1154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Ermessen</a:t>
            </a:r>
          </a:p>
        </p:txBody>
      </p:sp>
      <p:sp>
        <p:nvSpPr>
          <p:cNvPr id="344106" name="Text Box 42">
            <a:extLst>
              <a:ext uri="{FF2B5EF4-FFF2-40B4-BE49-F238E27FC236}">
                <a16:creationId xmlns:a16="http://schemas.microsoft.com/office/drawing/2014/main" id="{C8952140-FBD8-3C4E-9D8E-34C9CD335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0" y="1371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Antrag</a:t>
            </a:r>
          </a:p>
        </p:txBody>
      </p:sp>
      <p:sp>
        <p:nvSpPr>
          <p:cNvPr id="344107" name="Text Box 43">
            <a:extLst>
              <a:ext uri="{FF2B5EF4-FFF2-40B4-BE49-F238E27FC236}">
                <a16:creationId xmlns:a16="http://schemas.microsoft.com/office/drawing/2014/main" id="{3025C232-3262-2745-B92B-7F4CFE1D065B}"/>
              </a:ext>
            </a:extLst>
          </p:cNvPr>
          <p:cNvSpPr txBox="1">
            <a:spLocks noChangeArrowheads="1"/>
          </p:cNvSpPr>
          <p:nvPr/>
        </p:nvSpPr>
        <p:spPr bwMode="auto">
          <a:xfrm rot="-5395298">
            <a:off x="-979487" y="4711700"/>
            <a:ext cx="3575050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chemeClr val="accent2"/>
                </a:solidFill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344108" name="Text Box 44">
            <a:extLst>
              <a:ext uri="{FF2B5EF4-FFF2-40B4-BE49-F238E27FC236}">
                <a16:creationId xmlns:a16="http://schemas.microsoft.com/office/drawing/2014/main" id="{78F57C00-0875-CA4D-A00C-6C2DF3BB0517}"/>
              </a:ext>
            </a:extLst>
          </p:cNvPr>
          <p:cNvSpPr txBox="1">
            <a:spLocks noChangeArrowheads="1"/>
          </p:cNvSpPr>
          <p:nvPr/>
        </p:nvSpPr>
        <p:spPr bwMode="auto">
          <a:xfrm rot="-2539219">
            <a:off x="173038" y="1704975"/>
            <a:ext cx="2741612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chemeClr val="accent1"/>
                </a:solidFill>
                <a:latin typeface="Arial" panose="020B0604020202020204" pitchFamily="34" charset="0"/>
              </a:rPr>
              <a:t>Entscheidungsebene</a:t>
            </a:r>
          </a:p>
        </p:txBody>
      </p:sp>
      <p:sp>
        <p:nvSpPr>
          <p:cNvPr id="344109" name="Text Box 45">
            <a:extLst>
              <a:ext uri="{FF2B5EF4-FFF2-40B4-BE49-F238E27FC236}">
                <a16:creationId xmlns:a16="http://schemas.microsoft.com/office/drawing/2014/main" id="{2D1862B2-E398-CC4A-B3EF-EE30F635D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988" y="1036638"/>
            <a:ext cx="3163887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rgbClr val="2E763F"/>
                </a:solidFill>
                <a:latin typeface="Arial" panose="020B0604020202020204" pitchFamily="34" charset="0"/>
              </a:rPr>
              <a:t>Entscheidungsverfahren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4AA2FD6D-D9C5-8C47-91A1-F47ED41ADC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CFFC3-6867-2849-8945-A2BD1106098D}" type="slidenum">
              <a:rPr lang="en-US" altLang="de-DE"/>
              <a:pPr/>
              <a:t>35</a:t>
            </a:fld>
            <a:endParaRPr lang="en-US" altLang="de-DE" b="0"/>
          </a:p>
        </p:txBody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19FC244A-083A-5C4E-B9EA-74CBD609C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447800"/>
            <a:ext cx="73914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Formel-Modell</a:t>
            </a:r>
          </a:p>
        </p:txBody>
      </p:sp>
      <p:sp>
        <p:nvSpPr>
          <p:cNvPr id="279560" name="Rectangle 8">
            <a:extLst>
              <a:ext uri="{FF2B5EF4-FFF2-40B4-BE49-F238E27FC236}">
                <a16:creationId xmlns:a16="http://schemas.microsoft.com/office/drawing/2014/main" id="{1B11FD88-EB43-674F-9BE3-537AE7E81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solidFill>
            <a:schemeClr val="tx2"/>
          </a:solidFill>
          <a:ln/>
        </p:spPr>
        <p:txBody>
          <a:bodyPr/>
          <a:lstStyle/>
          <a:p>
            <a:r>
              <a:rPr lang="de-DE" altLang="de-DE" sz="3600">
                <a:solidFill>
                  <a:srgbClr val="2E763F"/>
                </a:solidFill>
              </a:rPr>
              <a:t>Entscheidungsverfahren</a:t>
            </a:r>
          </a:p>
        </p:txBody>
      </p:sp>
      <p:sp>
        <p:nvSpPr>
          <p:cNvPr id="279561" name="Rectangle 9">
            <a:extLst>
              <a:ext uri="{FF2B5EF4-FFF2-40B4-BE49-F238E27FC236}">
                <a16:creationId xmlns:a16="http://schemas.microsoft.com/office/drawing/2014/main" id="{CA257B84-5B49-A64C-BAA3-6C30189F5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8862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Rechtssicherheit</a:t>
            </a:r>
          </a:p>
        </p:txBody>
      </p:sp>
      <p:sp>
        <p:nvSpPr>
          <p:cNvPr id="279562" name="Rectangle 10">
            <a:extLst>
              <a:ext uri="{FF2B5EF4-FFF2-40B4-BE49-F238E27FC236}">
                <a16:creationId xmlns:a16="http://schemas.microsoft.com/office/drawing/2014/main" id="{630276BC-0096-DC48-B5A2-030395C61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724400"/>
            <a:ext cx="5410200" cy="6111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Fachkulturen</a:t>
            </a:r>
          </a:p>
        </p:txBody>
      </p:sp>
      <p:sp>
        <p:nvSpPr>
          <p:cNvPr id="279563" name="Rectangle 11">
            <a:extLst>
              <a:ext uri="{FF2B5EF4-FFF2-40B4-BE49-F238E27FC236}">
                <a16:creationId xmlns:a16="http://schemas.microsoft.com/office/drawing/2014/main" id="{F50541C9-B3E4-B347-8213-9D44A5A17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0480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Katalog Leistungsparameter</a:t>
            </a:r>
          </a:p>
        </p:txBody>
      </p:sp>
      <p:sp>
        <p:nvSpPr>
          <p:cNvPr id="279564" name="Rectangle 12">
            <a:extLst>
              <a:ext uri="{FF2B5EF4-FFF2-40B4-BE49-F238E27FC236}">
                <a16:creationId xmlns:a16="http://schemas.microsoft.com/office/drawing/2014/main" id="{72D4F399-8CFE-B144-8511-8851E8FCF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562600"/>
            <a:ext cx="5410200" cy="6111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Profile der Hochschulen</a:t>
            </a:r>
          </a:p>
        </p:txBody>
      </p:sp>
      <p:sp>
        <p:nvSpPr>
          <p:cNvPr id="279565" name="Oval 13">
            <a:extLst>
              <a:ext uri="{FF2B5EF4-FFF2-40B4-BE49-F238E27FC236}">
                <a16:creationId xmlns:a16="http://schemas.microsoft.com/office/drawing/2014/main" id="{CB545C81-CD14-3345-9EAF-84928C760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590800"/>
            <a:ext cx="2286000" cy="35814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Zulagen 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werden nach 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quantifizier-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baren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Kriterien 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vergeben</a:t>
            </a:r>
            <a:endParaRPr lang="de-DE" altLang="de-DE" b="1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9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9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9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79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7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279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279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animBg="1" autoUpdateAnimBg="0"/>
      <p:bldP spid="279560" grpId="0" animBg="1" autoUpdateAnimBg="0"/>
      <p:bldP spid="279561" grpId="0" animBg="1" autoUpdateAnimBg="0"/>
      <p:bldP spid="279562" grpId="0" animBg="1" autoUpdateAnimBg="0"/>
      <p:bldP spid="279563" grpId="0" animBg="1" autoUpdateAnimBg="0"/>
      <p:bldP spid="279564" grpId="0" animBg="1" autoUpdateAnimBg="0"/>
      <p:bldP spid="279565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66047378-DBBE-FA4B-B20E-574045258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D3A2E-4596-B146-B0AD-C6244EF7F0A9}" type="slidenum">
              <a:rPr lang="en-US" altLang="de-DE"/>
              <a:pPr/>
              <a:t>36</a:t>
            </a:fld>
            <a:endParaRPr lang="en-US" altLang="de-DE" b="0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1C343EAF-860E-7A48-A360-884EBF7F8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447800"/>
            <a:ext cx="73914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Ermessens-Modell</a:t>
            </a:r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0888FCD6-7DDC-3B4E-B463-7308484E0D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solidFill>
            <a:schemeClr val="tx2"/>
          </a:solidFill>
          <a:ln/>
        </p:spPr>
        <p:txBody>
          <a:bodyPr/>
          <a:lstStyle/>
          <a:p>
            <a:r>
              <a:rPr lang="de-DE" altLang="de-DE" sz="3600">
                <a:solidFill>
                  <a:srgbClr val="2E763F"/>
                </a:solidFill>
              </a:rPr>
              <a:t>Entscheidungsverfahren</a:t>
            </a:r>
          </a:p>
        </p:txBody>
      </p:sp>
      <p:sp>
        <p:nvSpPr>
          <p:cNvPr id="345092" name="Rectangle 4">
            <a:extLst>
              <a:ext uri="{FF2B5EF4-FFF2-40B4-BE49-F238E27FC236}">
                <a16:creationId xmlns:a16="http://schemas.microsoft.com/office/drawing/2014/main" id="{B2094B0D-6F5C-E54B-BC4B-6398C9E52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8862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individuelle Lösungen</a:t>
            </a:r>
          </a:p>
        </p:txBody>
      </p:sp>
      <p:sp>
        <p:nvSpPr>
          <p:cNvPr id="345093" name="Rectangle 5">
            <a:extLst>
              <a:ext uri="{FF2B5EF4-FFF2-40B4-BE49-F238E27FC236}">
                <a16:creationId xmlns:a16="http://schemas.microsoft.com/office/drawing/2014/main" id="{6DE4AE00-9390-7441-BA29-3B69C577F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724400"/>
            <a:ext cx="5410200" cy="6111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Rechtssicherheit</a:t>
            </a:r>
          </a:p>
        </p:txBody>
      </p:sp>
      <p:sp>
        <p:nvSpPr>
          <p:cNvPr id="345094" name="Rectangle 6">
            <a:extLst>
              <a:ext uri="{FF2B5EF4-FFF2-40B4-BE49-F238E27FC236}">
                <a16:creationId xmlns:a16="http://schemas.microsoft.com/office/drawing/2014/main" id="{0BB878BE-A9DC-9446-A85B-3C26AA33A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0480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große Flexibilität</a:t>
            </a:r>
          </a:p>
        </p:txBody>
      </p:sp>
      <p:sp>
        <p:nvSpPr>
          <p:cNvPr id="345095" name="Rectangle 7">
            <a:extLst>
              <a:ext uri="{FF2B5EF4-FFF2-40B4-BE49-F238E27FC236}">
                <a16:creationId xmlns:a16="http://schemas.microsoft.com/office/drawing/2014/main" id="{18AE5467-F916-C948-9B17-C0BC13331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562600"/>
            <a:ext cx="5410200" cy="6111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Entscheidungsfähigkeit</a:t>
            </a:r>
          </a:p>
        </p:txBody>
      </p:sp>
      <p:sp>
        <p:nvSpPr>
          <p:cNvPr id="345096" name="Oval 8">
            <a:extLst>
              <a:ext uri="{FF2B5EF4-FFF2-40B4-BE49-F238E27FC236}">
                <a16:creationId xmlns:a16="http://schemas.microsoft.com/office/drawing/2014/main" id="{5ADD06C7-BF10-9643-9103-30B917F73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590800"/>
            <a:ext cx="2286000" cy="35814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„Hierarch“ 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entscheidet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nach 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qualitativen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Faktoren</a:t>
            </a:r>
            <a:endParaRPr lang="de-DE" altLang="de-DE" b="1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5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5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34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3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34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345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0" grpId="0" animBg="1" autoUpdateAnimBg="0"/>
      <p:bldP spid="345092" grpId="0" animBg="1" autoUpdateAnimBg="0"/>
      <p:bldP spid="345093" grpId="0" animBg="1" autoUpdateAnimBg="0"/>
      <p:bldP spid="345094" grpId="0" animBg="1" autoUpdateAnimBg="0"/>
      <p:bldP spid="345095" grpId="0" animBg="1" autoUpdateAnimBg="0"/>
      <p:bldP spid="345096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64DE8FE8-F75F-6643-9075-815057FCC0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EE225-26C7-2D41-A4E4-4246C6BB752D}" type="slidenum">
              <a:rPr lang="en-US" altLang="de-DE"/>
              <a:pPr/>
              <a:t>37</a:t>
            </a:fld>
            <a:endParaRPr lang="en-US" altLang="de-DE" b="0"/>
          </a:p>
        </p:txBody>
      </p:sp>
      <p:sp>
        <p:nvSpPr>
          <p:cNvPr id="346114" name="Rectangle 2">
            <a:extLst>
              <a:ext uri="{FF2B5EF4-FFF2-40B4-BE49-F238E27FC236}">
                <a16:creationId xmlns:a16="http://schemas.microsoft.com/office/drawing/2014/main" id="{F51AF299-D963-954A-8B49-475551347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447800"/>
            <a:ext cx="73914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Antrags-Modell</a:t>
            </a:r>
          </a:p>
        </p:txBody>
      </p:sp>
      <p:sp>
        <p:nvSpPr>
          <p:cNvPr id="346115" name="Rectangle 3">
            <a:extLst>
              <a:ext uri="{FF2B5EF4-FFF2-40B4-BE49-F238E27FC236}">
                <a16:creationId xmlns:a16="http://schemas.microsoft.com/office/drawing/2014/main" id="{B5A8DC9A-C041-534B-A163-0C39F4922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solidFill>
            <a:schemeClr val="tx2"/>
          </a:solidFill>
          <a:ln/>
        </p:spPr>
        <p:txBody>
          <a:bodyPr/>
          <a:lstStyle/>
          <a:p>
            <a:r>
              <a:rPr lang="de-DE" altLang="de-DE" sz="3600">
                <a:solidFill>
                  <a:srgbClr val="2E763F"/>
                </a:solidFill>
              </a:rPr>
              <a:t>Entscheidungsverfahren</a:t>
            </a:r>
          </a:p>
        </p:txBody>
      </p:sp>
      <p:sp>
        <p:nvSpPr>
          <p:cNvPr id="346116" name="Rectangle 4">
            <a:extLst>
              <a:ext uri="{FF2B5EF4-FFF2-40B4-BE49-F238E27FC236}">
                <a16:creationId xmlns:a16="http://schemas.microsoft.com/office/drawing/2014/main" id="{5FC98622-7082-3F4D-91E4-B82FEA65B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8862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Rechtssicherheit</a:t>
            </a:r>
          </a:p>
        </p:txBody>
      </p:sp>
      <p:sp>
        <p:nvSpPr>
          <p:cNvPr id="346117" name="Rectangle 5">
            <a:extLst>
              <a:ext uri="{FF2B5EF4-FFF2-40B4-BE49-F238E27FC236}">
                <a16:creationId xmlns:a16="http://schemas.microsoft.com/office/drawing/2014/main" id="{7A70BE9B-4A14-8C4F-86F2-FF9B8E571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7244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Fachkulturen</a:t>
            </a:r>
          </a:p>
        </p:txBody>
      </p:sp>
      <p:sp>
        <p:nvSpPr>
          <p:cNvPr id="346118" name="Rectangle 6">
            <a:extLst>
              <a:ext uri="{FF2B5EF4-FFF2-40B4-BE49-F238E27FC236}">
                <a16:creationId xmlns:a16="http://schemas.microsoft.com/office/drawing/2014/main" id="{8B8336F5-E811-6B49-973B-372968576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0480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Überschaubarkeit des Verfahrens</a:t>
            </a:r>
          </a:p>
        </p:txBody>
      </p:sp>
      <p:sp>
        <p:nvSpPr>
          <p:cNvPr id="346119" name="Rectangle 7">
            <a:extLst>
              <a:ext uri="{FF2B5EF4-FFF2-40B4-BE49-F238E27FC236}">
                <a16:creationId xmlns:a16="http://schemas.microsoft.com/office/drawing/2014/main" id="{B589E87F-D70B-2E4C-A1C6-39F7C578E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5626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Profile der Hochschulen</a:t>
            </a:r>
          </a:p>
        </p:txBody>
      </p:sp>
      <p:sp>
        <p:nvSpPr>
          <p:cNvPr id="346120" name="Oval 8">
            <a:extLst>
              <a:ext uri="{FF2B5EF4-FFF2-40B4-BE49-F238E27FC236}">
                <a16:creationId xmlns:a16="http://schemas.microsoft.com/office/drawing/2014/main" id="{0D636606-D1B0-964E-BAE2-566410737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590800"/>
            <a:ext cx="2286000" cy="35814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W2 a, b, c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W3 a, b, c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Einstufung alle 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x Jahre </a:t>
            </a:r>
          </a:p>
          <a:p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auf Antrag</a:t>
            </a:r>
            <a:endParaRPr lang="de-DE" altLang="de-DE" b="1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6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6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3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3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3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3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4" grpId="0" animBg="1" autoUpdateAnimBg="0"/>
      <p:bldP spid="346116" grpId="0" animBg="1" autoUpdateAnimBg="0"/>
      <p:bldP spid="346117" grpId="0" animBg="1" autoUpdateAnimBg="0"/>
      <p:bldP spid="346118" grpId="0" animBg="1" autoUpdateAnimBg="0"/>
      <p:bldP spid="346119" grpId="0" animBg="1" autoUpdateAnimBg="0"/>
      <p:bldP spid="346120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liennummernplatzhalter 2">
            <a:extLst>
              <a:ext uri="{FF2B5EF4-FFF2-40B4-BE49-F238E27FC236}">
                <a16:creationId xmlns:a16="http://schemas.microsoft.com/office/drawing/2014/main" id="{FACF0BD5-DB76-A746-A528-636D854A70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EF7C8-C14B-2046-9D8D-5BD52B49880C}" type="slidenum">
              <a:rPr lang="en-US" altLang="de-DE"/>
              <a:pPr/>
              <a:t>38</a:t>
            </a:fld>
            <a:endParaRPr lang="en-US" altLang="de-DE" b="0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83759B54-041F-C149-9673-101E22F0B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3 Gestaltungsbereiche</a:t>
            </a:r>
          </a:p>
        </p:txBody>
      </p:sp>
      <p:grpSp>
        <p:nvGrpSpPr>
          <p:cNvPr id="347139" name="Group 3">
            <a:extLst>
              <a:ext uri="{FF2B5EF4-FFF2-40B4-BE49-F238E27FC236}">
                <a16:creationId xmlns:a16="http://schemas.microsoft.com/office/drawing/2014/main" id="{4FA899C2-808A-E44D-AFD4-60B8790A88D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95600" y="2057400"/>
            <a:ext cx="4495800" cy="4724400"/>
            <a:chOff x="1440" y="1104"/>
            <a:chExt cx="2832" cy="2976"/>
          </a:xfrm>
        </p:grpSpPr>
        <p:sp>
          <p:nvSpPr>
            <p:cNvPr id="347140" name="Rectangle 4">
              <a:extLst>
                <a:ext uri="{FF2B5EF4-FFF2-40B4-BE49-F238E27FC236}">
                  <a16:creationId xmlns:a16="http://schemas.microsoft.com/office/drawing/2014/main" id="{963DCD12-D0D4-624B-8A59-E4A72433718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41" name="Rectangle 5">
              <a:extLst>
                <a:ext uri="{FF2B5EF4-FFF2-40B4-BE49-F238E27FC236}">
                  <a16:creationId xmlns:a16="http://schemas.microsoft.com/office/drawing/2014/main" id="{072A127E-7543-1545-9679-05C9B61588F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42" name="Rectangle 6">
              <a:extLst>
                <a:ext uri="{FF2B5EF4-FFF2-40B4-BE49-F238E27FC236}">
                  <a16:creationId xmlns:a16="http://schemas.microsoft.com/office/drawing/2014/main" id="{E1DE077F-AAD1-7E43-8AC6-F425316D705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43" name="Rectangle 7">
              <a:extLst>
                <a:ext uri="{FF2B5EF4-FFF2-40B4-BE49-F238E27FC236}">
                  <a16:creationId xmlns:a16="http://schemas.microsoft.com/office/drawing/2014/main" id="{1F0E5134-BA25-ED4C-87D8-4A0CAE4BBDC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44" name="Rectangle 8">
              <a:extLst>
                <a:ext uri="{FF2B5EF4-FFF2-40B4-BE49-F238E27FC236}">
                  <a16:creationId xmlns:a16="http://schemas.microsoft.com/office/drawing/2014/main" id="{CA35E4BE-F5D6-5E48-A996-06B68B87BF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968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45" name="Rectangle 9">
              <a:extLst>
                <a:ext uri="{FF2B5EF4-FFF2-40B4-BE49-F238E27FC236}">
                  <a16:creationId xmlns:a16="http://schemas.microsoft.com/office/drawing/2014/main" id="{B865426D-89B6-824A-89F3-4878D26D379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46" name="Rectangle 10">
              <a:extLst>
                <a:ext uri="{FF2B5EF4-FFF2-40B4-BE49-F238E27FC236}">
                  <a16:creationId xmlns:a16="http://schemas.microsoft.com/office/drawing/2014/main" id="{C6DB0E8A-8FF2-5649-91C9-A9CA91CB147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47" name="Rectangle 11">
              <a:extLst>
                <a:ext uri="{FF2B5EF4-FFF2-40B4-BE49-F238E27FC236}">
                  <a16:creationId xmlns:a16="http://schemas.microsoft.com/office/drawing/2014/main" id="{CDD67366-3F52-1246-8491-4829D45066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48" name="Rectangle 12">
              <a:extLst>
                <a:ext uri="{FF2B5EF4-FFF2-40B4-BE49-F238E27FC236}">
                  <a16:creationId xmlns:a16="http://schemas.microsoft.com/office/drawing/2014/main" id="{EFA7A846-DCD7-F64D-9520-942D95EAA55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49" name="Rectangle 13">
              <a:extLst>
                <a:ext uri="{FF2B5EF4-FFF2-40B4-BE49-F238E27FC236}">
                  <a16:creationId xmlns:a16="http://schemas.microsoft.com/office/drawing/2014/main" id="{714D2039-572E-A448-995E-9D901F7ACD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50" name="Rectangle 14">
              <a:extLst>
                <a:ext uri="{FF2B5EF4-FFF2-40B4-BE49-F238E27FC236}">
                  <a16:creationId xmlns:a16="http://schemas.microsoft.com/office/drawing/2014/main" id="{C5938242-EB91-0443-AAC1-8BA12F2D96E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51" name="Rectangle 15">
              <a:extLst>
                <a:ext uri="{FF2B5EF4-FFF2-40B4-BE49-F238E27FC236}">
                  <a16:creationId xmlns:a16="http://schemas.microsoft.com/office/drawing/2014/main" id="{F4FF9B90-914A-274B-8F1E-BCBC14A8518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52" name="Rectangle 16">
              <a:extLst>
                <a:ext uri="{FF2B5EF4-FFF2-40B4-BE49-F238E27FC236}">
                  <a16:creationId xmlns:a16="http://schemas.microsoft.com/office/drawing/2014/main" id="{BFA9DDCD-AFD1-F941-80F7-B8DAC281E7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53" name="Rectangle 17">
              <a:extLst>
                <a:ext uri="{FF2B5EF4-FFF2-40B4-BE49-F238E27FC236}">
                  <a16:creationId xmlns:a16="http://schemas.microsoft.com/office/drawing/2014/main" id="{9253D84E-3213-604A-A661-1F23093245C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54" name="Rectangle 18">
              <a:extLst>
                <a:ext uri="{FF2B5EF4-FFF2-40B4-BE49-F238E27FC236}">
                  <a16:creationId xmlns:a16="http://schemas.microsoft.com/office/drawing/2014/main" id="{11417240-E17C-DC45-B58E-3554A54C22E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55" name="Rectangle 19">
              <a:extLst>
                <a:ext uri="{FF2B5EF4-FFF2-40B4-BE49-F238E27FC236}">
                  <a16:creationId xmlns:a16="http://schemas.microsoft.com/office/drawing/2014/main" id="{3E02BA73-82D4-AA4D-A297-78E5D8EAF28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56" name="Rectangle 20">
              <a:extLst>
                <a:ext uri="{FF2B5EF4-FFF2-40B4-BE49-F238E27FC236}">
                  <a16:creationId xmlns:a16="http://schemas.microsoft.com/office/drawing/2014/main" id="{BD82874D-E42B-584F-8F0A-BF614783A15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57" name="Rectangle 21">
              <a:extLst>
                <a:ext uri="{FF2B5EF4-FFF2-40B4-BE49-F238E27FC236}">
                  <a16:creationId xmlns:a16="http://schemas.microsoft.com/office/drawing/2014/main" id="{AD377ADE-6DC4-074C-929F-CB4F86F46BF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58" name="Rectangle 22">
              <a:extLst>
                <a:ext uri="{FF2B5EF4-FFF2-40B4-BE49-F238E27FC236}">
                  <a16:creationId xmlns:a16="http://schemas.microsoft.com/office/drawing/2014/main" id="{EE16FDCE-C3E1-2F48-A814-225194D0543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104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59" name="Rectangle 23">
              <a:extLst>
                <a:ext uri="{FF2B5EF4-FFF2-40B4-BE49-F238E27FC236}">
                  <a16:creationId xmlns:a16="http://schemas.microsoft.com/office/drawing/2014/main" id="{94D693F2-B016-114D-B4A9-14DB80C6DA7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60" name="Rectangle 24">
              <a:extLst>
                <a:ext uri="{FF2B5EF4-FFF2-40B4-BE49-F238E27FC236}">
                  <a16:creationId xmlns:a16="http://schemas.microsoft.com/office/drawing/2014/main" id="{5EAD2165-E239-8143-BDB9-B8418FCBF5B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61" name="Rectangle 25">
              <a:extLst>
                <a:ext uri="{FF2B5EF4-FFF2-40B4-BE49-F238E27FC236}">
                  <a16:creationId xmlns:a16="http://schemas.microsoft.com/office/drawing/2014/main" id="{52D14028-3F20-6149-95F5-D995E5B6E3E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62" name="Rectangle 26">
              <a:extLst>
                <a:ext uri="{FF2B5EF4-FFF2-40B4-BE49-F238E27FC236}">
                  <a16:creationId xmlns:a16="http://schemas.microsoft.com/office/drawing/2014/main" id="{94DB8F6E-5C01-6744-9FCB-7D9E74D5504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63" name="Rectangle 27">
              <a:extLst>
                <a:ext uri="{FF2B5EF4-FFF2-40B4-BE49-F238E27FC236}">
                  <a16:creationId xmlns:a16="http://schemas.microsoft.com/office/drawing/2014/main" id="{401BDDCC-23D6-DF44-83E4-48DC5AFAB36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64" name="Rectangle 28">
              <a:extLst>
                <a:ext uri="{FF2B5EF4-FFF2-40B4-BE49-F238E27FC236}">
                  <a16:creationId xmlns:a16="http://schemas.microsoft.com/office/drawing/2014/main" id="{7ADC228D-8520-C540-9B15-BA5233D1D60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65" name="Rectangle 29">
              <a:extLst>
                <a:ext uri="{FF2B5EF4-FFF2-40B4-BE49-F238E27FC236}">
                  <a16:creationId xmlns:a16="http://schemas.microsoft.com/office/drawing/2014/main" id="{394ABA66-47FB-4E4A-8827-64A976304C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47166" name="Rectangle 30">
              <a:extLst>
                <a:ext uri="{FF2B5EF4-FFF2-40B4-BE49-F238E27FC236}">
                  <a16:creationId xmlns:a16="http://schemas.microsoft.com/office/drawing/2014/main" id="{B19DEF3F-5186-5342-BB17-12D40DEF3B8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sp>
        <p:nvSpPr>
          <p:cNvPr id="347167" name="Line 31">
            <a:extLst>
              <a:ext uri="{FF2B5EF4-FFF2-40B4-BE49-F238E27FC236}">
                <a16:creationId xmlns:a16="http://schemas.microsoft.com/office/drawing/2014/main" id="{FCD3ABEB-9AE4-B949-A1DB-37D66188D0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1752600"/>
            <a:ext cx="914400" cy="9144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168" name="Line 32">
            <a:extLst>
              <a:ext uri="{FF2B5EF4-FFF2-40B4-BE49-F238E27FC236}">
                <a16:creationId xmlns:a16="http://schemas.microsoft.com/office/drawing/2014/main" id="{7D540D51-3AE2-9941-A92F-7C65867E26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667000"/>
            <a:ext cx="0" cy="4156075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169" name="Line 33">
            <a:extLst>
              <a:ext uri="{FF2B5EF4-FFF2-40B4-BE49-F238E27FC236}">
                <a16:creationId xmlns:a16="http://schemas.microsoft.com/office/drawing/2014/main" id="{A2840D73-963F-BE48-8392-8FD3897839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752600"/>
            <a:ext cx="3886200" cy="0"/>
          </a:xfrm>
          <a:prstGeom prst="line">
            <a:avLst/>
          </a:prstGeom>
          <a:noFill/>
          <a:ln w="101600">
            <a:solidFill>
              <a:srgbClr val="2E763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170" name="Text Box 34">
            <a:extLst>
              <a:ext uri="{FF2B5EF4-FFF2-40B4-BE49-F238E27FC236}">
                <a16:creationId xmlns:a16="http://schemas.microsoft.com/office/drawing/2014/main" id="{ABE7445A-7D05-DF4F-81B5-0534EA943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1717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Vergaberahmen</a:t>
            </a:r>
          </a:p>
        </p:txBody>
      </p:sp>
      <p:sp>
        <p:nvSpPr>
          <p:cNvPr id="347171" name="Text Box 35">
            <a:extLst>
              <a:ext uri="{FF2B5EF4-FFF2-40B4-BE49-F238E27FC236}">
                <a16:creationId xmlns:a16="http://schemas.microsoft.com/office/drawing/2014/main" id="{1ABFD796-B1C7-EA4E-A2DC-B5A1B6FCA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3716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Formel</a:t>
            </a:r>
          </a:p>
        </p:txBody>
      </p:sp>
      <p:sp>
        <p:nvSpPr>
          <p:cNvPr id="347172" name="Text Box 36">
            <a:extLst>
              <a:ext uri="{FF2B5EF4-FFF2-40B4-BE49-F238E27FC236}">
                <a16:creationId xmlns:a16="http://schemas.microsoft.com/office/drawing/2014/main" id="{BC6273EC-8956-7B4E-A52F-86FD56D6B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Land</a:t>
            </a:r>
            <a:endParaRPr lang="de-DE" altLang="de-DE" sz="16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47173" name="Text Box 37">
            <a:extLst>
              <a:ext uri="{FF2B5EF4-FFF2-40B4-BE49-F238E27FC236}">
                <a16:creationId xmlns:a16="http://schemas.microsoft.com/office/drawing/2014/main" id="{22289985-FC8D-464A-AF17-54C5D9D84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81200"/>
            <a:ext cx="1333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Hochschule</a:t>
            </a:r>
          </a:p>
        </p:txBody>
      </p:sp>
      <p:sp>
        <p:nvSpPr>
          <p:cNvPr id="347174" name="Text Box 38">
            <a:extLst>
              <a:ext uri="{FF2B5EF4-FFF2-40B4-BE49-F238E27FC236}">
                <a16:creationId xmlns:a16="http://schemas.microsoft.com/office/drawing/2014/main" id="{1B2C85A3-F68B-204B-842F-CB1A7F0FC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275" y="2286000"/>
            <a:ext cx="1379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1"/>
                </a:solidFill>
                <a:latin typeface="Arial" panose="020B0604020202020204" pitchFamily="34" charset="0"/>
              </a:rPr>
              <a:t>Fachbereich</a:t>
            </a:r>
            <a:endParaRPr lang="de-DE" altLang="de-DE" sz="16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47175" name="Text Box 39">
            <a:extLst>
              <a:ext uri="{FF2B5EF4-FFF2-40B4-BE49-F238E27FC236}">
                <a16:creationId xmlns:a16="http://schemas.microsoft.com/office/drawing/2014/main" id="{DF7C1898-05E0-A645-95F6-B2BEB0729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4648200"/>
            <a:ext cx="96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W2 / W3</a:t>
            </a:r>
          </a:p>
        </p:txBody>
      </p:sp>
      <p:sp>
        <p:nvSpPr>
          <p:cNvPr id="347176" name="Text Box 40">
            <a:extLst>
              <a:ext uri="{FF2B5EF4-FFF2-40B4-BE49-F238E27FC236}">
                <a16:creationId xmlns:a16="http://schemas.microsoft.com/office/drawing/2014/main" id="{5E69F532-7BC1-C241-A30C-1DE3F306B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973763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Leistungs-</a:t>
            </a:r>
          </a:p>
          <a:p>
            <a:r>
              <a:rPr lang="de-DE" altLang="de-DE" sz="1600" b="1">
                <a:solidFill>
                  <a:schemeClr val="accent2"/>
                </a:solidFill>
                <a:latin typeface="Arial" panose="020B0604020202020204" pitchFamily="34" charset="0"/>
              </a:rPr>
              <a:t>zulage</a:t>
            </a:r>
          </a:p>
        </p:txBody>
      </p:sp>
      <p:sp>
        <p:nvSpPr>
          <p:cNvPr id="347177" name="Text Box 41">
            <a:extLst>
              <a:ext uri="{FF2B5EF4-FFF2-40B4-BE49-F238E27FC236}">
                <a16:creationId xmlns:a16="http://schemas.microsoft.com/office/drawing/2014/main" id="{A27D63D0-2424-2F4E-846C-7002F1298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913" y="1371600"/>
            <a:ext cx="1154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Ermessen</a:t>
            </a:r>
          </a:p>
        </p:txBody>
      </p:sp>
      <p:sp>
        <p:nvSpPr>
          <p:cNvPr id="347178" name="Text Box 42">
            <a:extLst>
              <a:ext uri="{FF2B5EF4-FFF2-40B4-BE49-F238E27FC236}">
                <a16:creationId xmlns:a16="http://schemas.microsoft.com/office/drawing/2014/main" id="{79ED372E-5094-7A4B-B020-07AFC223C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0" y="1371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 b="1">
                <a:solidFill>
                  <a:srgbClr val="2E763F"/>
                </a:solidFill>
                <a:latin typeface="Arial" panose="020B0604020202020204" pitchFamily="34" charset="0"/>
              </a:rPr>
              <a:t>Antrag</a:t>
            </a:r>
          </a:p>
        </p:txBody>
      </p:sp>
      <p:sp>
        <p:nvSpPr>
          <p:cNvPr id="347179" name="Text Box 43">
            <a:extLst>
              <a:ext uri="{FF2B5EF4-FFF2-40B4-BE49-F238E27FC236}">
                <a16:creationId xmlns:a16="http://schemas.microsoft.com/office/drawing/2014/main" id="{470E335F-76A7-EF4E-8793-193116ABD4FB}"/>
              </a:ext>
            </a:extLst>
          </p:cNvPr>
          <p:cNvSpPr txBox="1">
            <a:spLocks noChangeArrowheads="1"/>
          </p:cNvSpPr>
          <p:nvPr/>
        </p:nvSpPr>
        <p:spPr bwMode="auto">
          <a:xfrm rot="-5395298">
            <a:off x="-979487" y="4711700"/>
            <a:ext cx="3575050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chemeClr val="accent2"/>
                </a:solidFill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347180" name="Text Box 44">
            <a:extLst>
              <a:ext uri="{FF2B5EF4-FFF2-40B4-BE49-F238E27FC236}">
                <a16:creationId xmlns:a16="http://schemas.microsoft.com/office/drawing/2014/main" id="{6C030EB7-19E1-B94A-9D44-E04476FFA71B}"/>
              </a:ext>
            </a:extLst>
          </p:cNvPr>
          <p:cNvSpPr txBox="1">
            <a:spLocks noChangeArrowheads="1"/>
          </p:cNvSpPr>
          <p:nvPr/>
        </p:nvSpPr>
        <p:spPr bwMode="auto">
          <a:xfrm rot="-2539219">
            <a:off x="173038" y="1704975"/>
            <a:ext cx="2741612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chemeClr val="accent1"/>
                </a:solidFill>
                <a:latin typeface="Arial" panose="020B0604020202020204" pitchFamily="34" charset="0"/>
              </a:rPr>
              <a:t>Entscheidungsebene</a:t>
            </a:r>
          </a:p>
        </p:txBody>
      </p:sp>
      <p:sp>
        <p:nvSpPr>
          <p:cNvPr id="347181" name="Text Box 45">
            <a:extLst>
              <a:ext uri="{FF2B5EF4-FFF2-40B4-BE49-F238E27FC236}">
                <a16:creationId xmlns:a16="http://schemas.microsoft.com/office/drawing/2014/main" id="{8D7311FD-B1D2-BA47-AE82-82CBD9FF3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988" y="1036638"/>
            <a:ext cx="3163887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 b="1">
                <a:solidFill>
                  <a:srgbClr val="2E763F"/>
                </a:solidFill>
                <a:latin typeface="Arial" panose="020B0604020202020204" pitchFamily="34" charset="0"/>
              </a:rPr>
              <a:t>Entscheidungsverfahren</a:t>
            </a:r>
          </a:p>
        </p:txBody>
      </p:sp>
      <p:sp>
        <p:nvSpPr>
          <p:cNvPr id="347183" name="Rectangle 47">
            <a:extLst>
              <a:ext uri="{FF2B5EF4-FFF2-40B4-BE49-F238E27FC236}">
                <a16:creationId xmlns:a16="http://schemas.microsoft.com/office/drawing/2014/main" id="{7FA40503-0377-6243-8C81-F8BA3B22C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743200"/>
            <a:ext cx="2339975" cy="395922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762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1.</a:t>
            </a:r>
          </a:p>
          <a:p>
            <a:endParaRPr lang="de-DE" altLang="de-DE" b="1">
              <a:latin typeface="Arial" panose="020B0604020202020204" pitchFamily="34" charset="0"/>
            </a:endParaRPr>
          </a:p>
          <a:p>
            <a:r>
              <a:rPr lang="de-DE" altLang="de-DE" b="1">
                <a:latin typeface="Arial" panose="020B0604020202020204" pitchFamily="34" charset="0"/>
              </a:rPr>
              <a:t>Spielräume</a:t>
            </a:r>
            <a:endParaRPr lang="de-DE" altLang="de-DE">
              <a:latin typeface="Arial" panose="020B0604020202020204" pitchFamily="34" charset="0"/>
            </a:endParaRPr>
          </a:p>
          <a:p>
            <a:endParaRPr lang="de-DE" altLang="de-DE">
              <a:latin typeface="Arial" panose="020B0604020202020204" pitchFamily="34" charset="0"/>
            </a:endParaRPr>
          </a:p>
          <a:p>
            <a:r>
              <a:rPr lang="de-DE" altLang="de-DE">
                <a:latin typeface="Arial" panose="020B0604020202020204" pitchFamily="34" charset="0"/>
              </a:rPr>
              <a:t>offenlassen</a:t>
            </a:r>
          </a:p>
          <a:p>
            <a:r>
              <a:rPr lang="de-DE" altLang="de-DE">
                <a:latin typeface="Arial" panose="020B0604020202020204" pitchFamily="34" charset="0"/>
              </a:rPr>
              <a:t>an Hochschulen</a:t>
            </a:r>
          </a:p>
          <a:p>
            <a:r>
              <a:rPr lang="de-DE" altLang="de-DE">
                <a:latin typeface="Arial" panose="020B0604020202020204" pitchFamily="34" charset="0"/>
              </a:rPr>
              <a:t>weitergeben</a:t>
            </a:r>
          </a:p>
          <a:p>
            <a:r>
              <a:rPr lang="de-DE" altLang="de-DE">
                <a:latin typeface="Arial" panose="020B0604020202020204" pitchFamily="34" charset="0"/>
              </a:rPr>
              <a:t>Wettbewerb</a:t>
            </a:r>
          </a:p>
          <a:p>
            <a:r>
              <a:rPr lang="de-DE" altLang="de-DE">
                <a:latin typeface="Arial" panose="020B0604020202020204" pitchFamily="34" charset="0"/>
              </a:rPr>
              <a:t>Profilierung</a:t>
            </a:r>
          </a:p>
        </p:txBody>
      </p:sp>
      <p:sp>
        <p:nvSpPr>
          <p:cNvPr id="347186" name="Rectangle 50">
            <a:extLst>
              <a:ext uri="{FF2B5EF4-FFF2-40B4-BE49-F238E27FC236}">
                <a16:creationId xmlns:a16="http://schemas.microsoft.com/office/drawing/2014/main" id="{81275587-B87C-BE4A-8384-1FA0CEB7F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3450" y="2770188"/>
            <a:ext cx="2325688" cy="395922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762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2.</a:t>
            </a:r>
          </a:p>
          <a:p>
            <a:endParaRPr lang="de-DE" altLang="de-DE" b="1">
              <a:latin typeface="Arial" panose="020B0604020202020204" pitchFamily="34" charset="0"/>
            </a:endParaRPr>
          </a:p>
          <a:p>
            <a:r>
              <a:rPr lang="de-DE" altLang="de-DE" b="1">
                <a:latin typeface="Arial" panose="020B0604020202020204" pitchFamily="34" charset="0"/>
              </a:rPr>
              <a:t>Detailsteuerung</a:t>
            </a:r>
            <a:endParaRPr lang="de-DE" altLang="de-DE">
              <a:latin typeface="Arial" panose="020B0604020202020204" pitchFamily="34" charset="0"/>
            </a:endParaRPr>
          </a:p>
          <a:p>
            <a:endParaRPr lang="de-DE" altLang="de-DE">
              <a:latin typeface="Arial" panose="020B0604020202020204" pitchFamily="34" charset="0"/>
            </a:endParaRPr>
          </a:p>
          <a:p>
            <a:r>
              <a:rPr lang="de-DE" altLang="de-DE">
                <a:latin typeface="Arial" panose="020B0604020202020204" pitchFamily="34" charset="0"/>
              </a:rPr>
              <a:t>vermeiden</a:t>
            </a:r>
          </a:p>
          <a:p>
            <a:r>
              <a:rPr lang="de-DE" altLang="de-DE">
                <a:latin typeface="Arial" panose="020B0604020202020204" pitchFamily="34" charset="0"/>
              </a:rPr>
              <a:t>Hochschulen</a:t>
            </a:r>
          </a:p>
          <a:p>
            <a:r>
              <a:rPr lang="de-DE" altLang="de-DE">
                <a:latin typeface="Arial" panose="020B0604020202020204" pitchFamily="34" charset="0"/>
              </a:rPr>
              <a:t>sollten</a:t>
            </a:r>
          </a:p>
          <a:p>
            <a:r>
              <a:rPr lang="de-DE" altLang="de-DE">
                <a:latin typeface="Arial" panose="020B0604020202020204" pitchFamily="34" charset="0"/>
              </a:rPr>
              <a:t>diskretionär</a:t>
            </a:r>
          </a:p>
          <a:p>
            <a:r>
              <a:rPr lang="de-DE" altLang="de-DE">
                <a:latin typeface="Arial" panose="020B0604020202020204" pitchFamily="34" charset="0"/>
              </a:rPr>
              <a:t>entscheiden</a:t>
            </a:r>
          </a:p>
        </p:txBody>
      </p:sp>
      <p:sp>
        <p:nvSpPr>
          <p:cNvPr id="347189" name="Rectangle 53">
            <a:extLst>
              <a:ext uri="{FF2B5EF4-FFF2-40B4-BE49-F238E27FC236}">
                <a16:creationId xmlns:a16="http://schemas.microsoft.com/office/drawing/2014/main" id="{1C7B27B9-080C-4047-8676-44B6409C0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770188"/>
            <a:ext cx="2339975" cy="397668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762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3.</a:t>
            </a:r>
          </a:p>
          <a:p>
            <a:endParaRPr lang="de-DE" altLang="de-DE" b="1">
              <a:latin typeface="Arial" panose="020B0604020202020204" pitchFamily="34" charset="0"/>
            </a:endParaRPr>
          </a:p>
          <a:p>
            <a:r>
              <a:rPr lang="de-DE" altLang="de-DE" b="1">
                <a:latin typeface="Arial" panose="020B0604020202020204" pitchFamily="34" charset="0"/>
              </a:rPr>
              <a:t>Transparenz</a:t>
            </a:r>
            <a:endParaRPr lang="de-DE" altLang="de-DE">
              <a:latin typeface="Arial" panose="020B0604020202020204" pitchFamily="34" charset="0"/>
            </a:endParaRPr>
          </a:p>
          <a:p>
            <a:endParaRPr lang="de-DE" altLang="de-DE">
              <a:latin typeface="Arial" panose="020B0604020202020204" pitchFamily="34" charset="0"/>
            </a:endParaRPr>
          </a:p>
          <a:p>
            <a:r>
              <a:rPr lang="de-DE" altLang="de-DE">
                <a:latin typeface="Arial" panose="020B0604020202020204" pitchFamily="34" charset="0"/>
              </a:rPr>
              <a:t>durch Verfahren</a:t>
            </a:r>
          </a:p>
          <a:p>
            <a:r>
              <a:rPr lang="de-DE" altLang="de-DE">
                <a:latin typeface="Arial" panose="020B0604020202020204" pitchFamily="34" charset="0"/>
              </a:rPr>
              <a:t>statt durch</a:t>
            </a:r>
          </a:p>
          <a:p>
            <a:r>
              <a:rPr lang="de-DE" altLang="de-DE">
                <a:latin typeface="Arial" panose="020B0604020202020204" pitchFamily="34" charset="0"/>
              </a:rPr>
              <a:t>Kriterienkataloge</a:t>
            </a:r>
          </a:p>
          <a:p>
            <a:r>
              <a:rPr lang="de-DE" altLang="de-DE">
                <a:latin typeface="Arial" panose="020B0604020202020204" pitchFamily="34" charset="0"/>
              </a:rPr>
              <a:t>oder</a:t>
            </a:r>
          </a:p>
          <a:p>
            <a:r>
              <a:rPr lang="de-DE" altLang="de-DE">
                <a:latin typeface="Arial" panose="020B0604020202020204" pitchFamily="34" charset="0"/>
              </a:rPr>
              <a:t>„Evaluitis“</a:t>
            </a:r>
          </a:p>
        </p:txBody>
      </p:sp>
      <p:sp>
        <p:nvSpPr>
          <p:cNvPr id="347191" name="Rectangle 55">
            <a:extLst>
              <a:ext uri="{FF2B5EF4-FFF2-40B4-BE49-F238E27FC236}">
                <a16:creationId xmlns:a16="http://schemas.microsoft.com/office/drawing/2014/main" id="{2898E640-BF58-FD4B-8D64-FB1950331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28600"/>
            <a:ext cx="73914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immenser Lösungsraum</a:t>
            </a:r>
          </a:p>
        </p:txBody>
      </p:sp>
      <p:sp>
        <p:nvSpPr>
          <p:cNvPr id="347192" name="Rectangle 56">
            <a:extLst>
              <a:ext uri="{FF2B5EF4-FFF2-40B4-BE49-F238E27FC236}">
                <a16:creationId xmlns:a16="http://schemas.microsoft.com/office/drawing/2014/main" id="{F8F21ABB-3382-654B-8A5A-4711C7993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295400"/>
            <a:ext cx="73914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hochschulspezifische Lösungen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4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4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4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4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83" grpId="0" animBg="1" autoUpdateAnimBg="0"/>
      <p:bldP spid="347186" grpId="0" animBg="1" autoUpdateAnimBg="0"/>
      <p:bldP spid="347189" grpId="0" animBg="1" autoUpdateAnimBg="0"/>
      <p:bldP spid="347191" grpId="0" animBg="1" autoUpdateAnimBg="0"/>
      <p:bldP spid="347192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03E4926E-79FD-024E-9525-303D209460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9935A-2202-1845-BA77-A5D635685DF9}" type="slidenum">
              <a:rPr lang="en-US" altLang="de-DE"/>
              <a:pPr/>
              <a:t>39</a:t>
            </a:fld>
            <a:endParaRPr lang="en-US" altLang="de-DE" b="0"/>
          </a:p>
        </p:txBody>
      </p:sp>
      <p:sp>
        <p:nvSpPr>
          <p:cNvPr id="348162" name="Rectangle 2">
            <a:extLst>
              <a:ext uri="{FF2B5EF4-FFF2-40B4-BE49-F238E27FC236}">
                <a16:creationId xmlns:a16="http://schemas.microsoft.com/office/drawing/2014/main" id="{323E83A7-9EE6-3E49-BE96-84AA97489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48163" name="Text Box 3">
            <a:extLst>
              <a:ext uri="{FF2B5EF4-FFF2-40B4-BE49-F238E27FC236}">
                <a16:creationId xmlns:a16="http://schemas.microsoft.com/office/drawing/2014/main" id="{392C2167-43FD-0A49-B42B-90D5A30D1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8" y="1223963"/>
            <a:ext cx="83058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Umsetzung des </a:t>
            </a:r>
          </a:p>
          <a:p>
            <a:r>
              <a:rPr lang="de-DE" altLang="de-DE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Professoren-</a:t>
            </a:r>
          </a:p>
          <a:p>
            <a:r>
              <a:rPr lang="de-DE" altLang="de-DE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besoldungsreformgesetzes </a:t>
            </a:r>
          </a:p>
          <a:p>
            <a:r>
              <a:rPr lang="de-DE" altLang="de-DE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-</a:t>
            </a:r>
          </a:p>
          <a:p>
            <a:r>
              <a:rPr lang="de-DE" altLang="de-DE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Gestaltungsfragen </a:t>
            </a:r>
          </a:p>
          <a:p>
            <a:r>
              <a:rPr lang="de-DE" altLang="de-DE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auf Landes- und Hochschulebene</a:t>
            </a:r>
          </a:p>
          <a:p>
            <a:endParaRPr lang="de-DE" altLang="de-DE" sz="20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Detlef Müller-Böling</a:t>
            </a:r>
          </a:p>
          <a:p>
            <a:r>
              <a:rPr lang="de-DE" alt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CHE Centrum für Hochschulentwicklung</a:t>
            </a:r>
            <a:endParaRPr lang="de-DE" altLang="de-DE" sz="52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2">
            <a:extLst>
              <a:ext uri="{FF2B5EF4-FFF2-40B4-BE49-F238E27FC236}">
                <a16:creationId xmlns:a16="http://schemas.microsoft.com/office/drawing/2014/main" id="{E0219C5C-898F-034A-8144-4A8CFF104F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0ACCE-2AF2-A448-AE29-9714785A299C}" type="slidenum">
              <a:rPr lang="en-US" altLang="de-DE"/>
              <a:pPr/>
              <a:t>4</a:t>
            </a:fld>
            <a:endParaRPr lang="en-US" altLang="de-DE" b="0"/>
          </a:p>
        </p:txBody>
      </p:sp>
      <p:sp>
        <p:nvSpPr>
          <p:cNvPr id="272386" name="Rectangle 2">
            <a:extLst>
              <a:ext uri="{FF2B5EF4-FFF2-40B4-BE49-F238E27FC236}">
                <a16:creationId xmlns:a16="http://schemas.microsoft.com/office/drawing/2014/main" id="{B6D8368E-CF00-694C-869A-21D0A1AABA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Kernelemente der Reform</a:t>
            </a:r>
          </a:p>
        </p:txBody>
      </p:sp>
      <p:grpSp>
        <p:nvGrpSpPr>
          <p:cNvPr id="272407" name="Group 23">
            <a:extLst>
              <a:ext uri="{FF2B5EF4-FFF2-40B4-BE49-F238E27FC236}">
                <a16:creationId xmlns:a16="http://schemas.microsoft.com/office/drawing/2014/main" id="{3AA276B7-0680-D147-8032-1EF86A9D20E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447800"/>
            <a:ext cx="4267200" cy="1981200"/>
            <a:chOff x="96" y="912"/>
            <a:chExt cx="2688" cy="1248"/>
          </a:xfrm>
        </p:grpSpPr>
        <p:sp>
          <p:nvSpPr>
            <p:cNvPr id="272387" name="Oval 3">
              <a:extLst>
                <a:ext uri="{FF2B5EF4-FFF2-40B4-BE49-F238E27FC236}">
                  <a16:creationId xmlns:a16="http://schemas.microsoft.com/office/drawing/2014/main" id="{08BE5368-CC00-7C45-8550-CE5EF619B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912"/>
              <a:ext cx="1728" cy="124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2388" name="Text Box 4">
              <a:extLst>
                <a:ext uri="{FF2B5EF4-FFF2-40B4-BE49-F238E27FC236}">
                  <a16:creationId xmlns:a16="http://schemas.microsoft.com/office/drawing/2014/main" id="{6B240D02-D8AC-264C-AFDD-99189FD497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" y="1277"/>
              <a:ext cx="1589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2000" b="1">
                  <a:latin typeface="Arial" panose="020B0604020202020204" pitchFamily="34" charset="0"/>
                </a:rPr>
                <a:t>Ämter W 2 (3.724 €)</a:t>
              </a:r>
            </a:p>
            <a:p>
              <a:r>
                <a:rPr lang="de-DE" altLang="de-DE" sz="2000" b="1">
                  <a:latin typeface="Arial" panose="020B0604020202020204" pitchFamily="34" charset="0"/>
                </a:rPr>
                <a:t>und W 3 (4.522 €)</a:t>
              </a:r>
              <a:endParaRPr lang="de-DE" altLang="de-DE" b="1">
                <a:latin typeface="Arial" panose="020B0604020202020204" pitchFamily="34" charset="0"/>
              </a:endParaRPr>
            </a:p>
          </p:txBody>
        </p:sp>
        <p:sp>
          <p:nvSpPr>
            <p:cNvPr id="272389" name="AutoShape 5">
              <a:extLst>
                <a:ext uri="{FF2B5EF4-FFF2-40B4-BE49-F238E27FC236}">
                  <a16:creationId xmlns:a16="http://schemas.microsoft.com/office/drawing/2014/main" id="{32064C07-DD9A-1C44-AA31-045A4F6674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296"/>
              <a:ext cx="768" cy="288"/>
            </a:xfrm>
            <a:prstGeom prst="rightArrow">
              <a:avLst>
                <a:gd name="adj1" fmla="val 50000"/>
                <a:gd name="adj2" fmla="val 66667"/>
              </a:avLst>
            </a:prstGeom>
            <a:solidFill>
              <a:schemeClr val="accent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72403" name="Group 19">
            <a:extLst>
              <a:ext uri="{FF2B5EF4-FFF2-40B4-BE49-F238E27FC236}">
                <a16:creationId xmlns:a16="http://schemas.microsoft.com/office/drawing/2014/main" id="{29BBE50C-5135-6247-9B5D-3EE28C7686D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1371600"/>
            <a:ext cx="3200400" cy="1143000"/>
            <a:chOff x="3120" y="864"/>
            <a:chExt cx="2016" cy="720"/>
          </a:xfrm>
        </p:grpSpPr>
        <p:sp>
          <p:nvSpPr>
            <p:cNvPr id="272390" name="Oval 6">
              <a:extLst>
                <a:ext uri="{FF2B5EF4-FFF2-40B4-BE49-F238E27FC236}">
                  <a16:creationId xmlns:a16="http://schemas.microsoft.com/office/drawing/2014/main" id="{FBDAD0C5-97D2-F04A-89CA-8F9E5EF234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864"/>
              <a:ext cx="2016" cy="7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2391" name="Text Box 7">
              <a:extLst>
                <a:ext uri="{FF2B5EF4-FFF2-40B4-BE49-F238E27FC236}">
                  <a16:creationId xmlns:a16="http://schemas.microsoft.com/office/drawing/2014/main" id="{10084020-E3A6-384B-8CE3-29C702A67D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959"/>
              <a:ext cx="1292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800" b="1">
                  <a:latin typeface="Arial" panose="020B0604020202020204" pitchFamily="34" charset="0"/>
                </a:rPr>
                <a:t>Leistungsbezüge</a:t>
              </a:r>
            </a:p>
            <a:p>
              <a:r>
                <a:rPr lang="de-DE" altLang="de-DE" sz="1800" b="1">
                  <a:latin typeface="Arial" panose="020B0604020202020204" pitchFamily="34" charset="0"/>
                </a:rPr>
                <a:t>statt</a:t>
              </a:r>
            </a:p>
            <a:p>
              <a:r>
                <a:rPr lang="de-DE" altLang="de-DE" sz="1800" b="1">
                  <a:latin typeface="Arial" panose="020B0604020202020204" pitchFamily="34" charset="0"/>
                </a:rPr>
                <a:t>Alterszulagen</a:t>
              </a:r>
            </a:p>
          </p:txBody>
        </p:sp>
      </p:grpSp>
      <p:grpSp>
        <p:nvGrpSpPr>
          <p:cNvPr id="272402" name="Group 18">
            <a:extLst>
              <a:ext uri="{FF2B5EF4-FFF2-40B4-BE49-F238E27FC236}">
                <a16:creationId xmlns:a16="http://schemas.microsoft.com/office/drawing/2014/main" id="{93F8D714-A7B1-364B-ACA9-F1DF5737318F}"/>
              </a:ext>
            </a:extLst>
          </p:cNvPr>
          <p:cNvGrpSpPr>
            <a:grpSpLocks/>
          </p:cNvGrpSpPr>
          <p:nvPr/>
        </p:nvGrpSpPr>
        <p:grpSpPr bwMode="auto">
          <a:xfrm>
            <a:off x="5016500" y="2590800"/>
            <a:ext cx="3143250" cy="1219200"/>
            <a:chOff x="3160" y="1632"/>
            <a:chExt cx="1980" cy="768"/>
          </a:xfrm>
        </p:grpSpPr>
        <p:sp>
          <p:nvSpPr>
            <p:cNvPr id="272392" name="Oval 8">
              <a:extLst>
                <a:ext uri="{FF2B5EF4-FFF2-40B4-BE49-F238E27FC236}">
                  <a16:creationId xmlns:a16="http://schemas.microsoft.com/office/drawing/2014/main" id="{A7BFD257-39E0-E749-AC38-A50E49756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632"/>
              <a:ext cx="1968" cy="76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2393" name="Text Box 9">
              <a:extLst>
                <a:ext uri="{FF2B5EF4-FFF2-40B4-BE49-F238E27FC236}">
                  <a16:creationId xmlns:a16="http://schemas.microsoft.com/office/drawing/2014/main" id="{9762E091-CF1E-1F48-B696-3A4082C955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0" y="1776"/>
              <a:ext cx="19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800" b="1">
                  <a:latin typeface="Arial" panose="020B0604020202020204" pitchFamily="34" charset="0"/>
                </a:rPr>
                <a:t>Berufungs-/Bleibever-</a:t>
              </a:r>
            </a:p>
            <a:p>
              <a:r>
                <a:rPr lang="de-DE" altLang="de-DE" sz="1800" b="1">
                  <a:latin typeface="Arial" panose="020B0604020202020204" pitchFamily="34" charset="0"/>
                </a:rPr>
                <a:t>handlungen für W2 </a:t>
              </a:r>
              <a:r>
                <a:rPr lang="de-DE" altLang="de-DE" sz="1800" b="1" i="1">
                  <a:latin typeface="Arial" panose="020B0604020202020204" pitchFamily="34" charset="0"/>
                </a:rPr>
                <a:t>und</a:t>
              </a:r>
              <a:r>
                <a:rPr lang="de-DE" altLang="de-DE" sz="1800" b="1">
                  <a:latin typeface="Arial" panose="020B0604020202020204" pitchFamily="34" charset="0"/>
                </a:rPr>
                <a:t> W3</a:t>
              </a:r>
            </a:p>
          </p:txBody>
        </p:sp>
      </p:grpSp>
      <p:grpSp>
        <p:nvGrpSpPr>
          <p:cNvPr id="272405" name="Group 21">
            <a:extLst>
              <a:ext uri="{FF2B5EF4-FFF2-40B4-BE49-F238E27FC236}">
                <a16:creationId xmlns:a16="http://schemas.microsoft.com/office/drawing/2014/main" id="{E625F270-71C0-0E40-BA2B-CBF41B7FDD9B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962400"/>
            <a:ext cx="3124200" cy="1143000"/>
            <a:chOff x="3216" y="2496"/>
            <a:chExt cx="1968" cy="720"/>
          </a:xfrm>
        </p:grpSpPr>
        <p:sp>
          <p:nvSpPr>
            <p:cNvPr id="272394" name="Oval 10">
              <a:extLst>
                <a:ext uri="{FF2B5EF4-FFF2-40B4-BE49-F238E27FC236}">
                  <a16:creationId xmlns:a16="http://schemas.microsoft.com/office/drawing/2014/main" id="{5EC45A20-A53C-824E-B2EB-F99F1F9F5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496"/>
              <a:ext cx="1968" cy="7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altLang="de-DE" b="1"/>
            </a:p>
          </p:txBody>
        </p:sp>
        <p:sp>
          <p:nvSpPr>
            <p:cNvPr id="272395" name="Text Box 11">
              <a:extLst>
                <a:ext uri="{FF2B5EF4-FFF2-40B4-BE49-F238E27FC236}">
                  <a16:creationId xmlns:a16="http://schemas.microsoft.com/office/drawing/2014/main" id="{1C4B8208-B7EC-7340-89C5-BF22BC0F2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6" y="2520"/>
              <a:ext cx="1436" cy="5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"/>
                </a:spcBef>
              </a:pPr>
              <a:r>
                <a:rPr lang="de-DE" altLang="de-DE" sz="1800" b="1">
                  <a:latin typeface="Arial" panose="020B0604020202020204" pitchFamily="34" charset="0"/>
                </a:rPr>
                <a:t>Keine Stufungen,</a:t>
              </a:r>
            </a:p>
            <a:p>
              <a:pPr>
                <a:spcBef>
                  <a:spcPct val="5000"/>
                </a:spcBef>
              </a:pPr>
              <a:r>
                <a:rPr lang="de-DE" altLang="de-DE" sz="1800" b="1">
                  <a:latin typeface="Arial" panose="020B0604020202020204" pitchFamily="34" charset="0"/>
                </a:rPr>
                <a:t>Deckelung bei B 10</a:t>
              </a:r>
            </a:p>
            <a:p>
              <a:pPr>
                <a:spcBef>
                  <a:spcPct val="5000"/>
                </a:spcBef>
              </a:pPr>
              <a:r>
                <a:rPr lang="de-DE" altLang="de-DE" sz="1800" b="1">
                  <a:latin typeface="Arial" panose="020B0604020202020204" pitchFamily="34" charset="0"/>
                </a:rPr>
                <a:t>(+ Ausnahmen)</a:t>
              </a:r>
            </a:p>
          </p:txBody>
        </p:sp>
      </p:grpSp>
      <p:grpSp>
        <p:nvGrpSpPr>
          <p:cNvPr id="272406" name="Group 22">
            <a:extLst>
              <a:ext uri="{FF2B5EF4-FFF2-40B4-BE49-F238E27FC236}">
                <a16:creationId xmlns:a16="http://schemas.microsoft.com/office/drawing/2014/main" id="{8077F9F1-06F8-2344-BFB5-E508B1EDE5AD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5257800"/>
            <a:ext cx="2971800" cy="1143000"/>
            <a:chOff x="3264" y="3312"/>
            <a:chExt cx="1872" cy="720"/>
          </a:xfrm>
        </p:grpSpPr>
        <p:sp>
          <p:nvSpPr>
            <p:cNvPr id="272396" name="Oval 12">
              <a:extLst>
                <a:ext uri="{FF2B5EF4-FFF2-40B4-BE49-F238E27FC236}">
                  <a16:creationId xmlns:a16="http://schemas.microsoft.com/office/drawing/2014/main" id="{3B5FA4D6-F9B7-6949-931E-F89133CD3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312"/>
              <a:ext cx="1872" cy="7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2397" name="Text Box 13">
              <a:extLst>
                <a:ext uri="{FF2B5EF4-FFF2-40B4-BE49-F238E27FC236}">
                  <a16:creationId xmlns:a16="http://schemas.microsoft.com/office/drawing/2014/main" id="{96B55D6A-7050-7A46-BB5A-8695A8193B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4" y="3561"/>
              <a:ext cx="16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800" b="1">
                  <a:latin typeface="Arial" panose="020B0604020202020204" pitchFamily="34" charset="0"/>
                </a:rPr>
                <a:t>Zulage aus Drittmitteln</a:t>
              </a:r>
            </a:p>
          </p:txBody>
        </p:sp>
      </p:grpSp>
      <p:grpSp>
        <p:nvGrpSpPr>
          <p:cNvPr id="272408" name="Group 24">
            <a:extLst>
              <a:ext uri="{FF2B5EF4-FFF2-40B4-BE49-F238E27FC236}">
                <a16:creationId xmlns:a16="http://schemas.microsoft.com/office/drawing/2014/main" id="{79E8D959-FCA8-C144-8FF2-71984AD42713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3352800"/>
            <a:ext cx="2971800" cy="685800"/>
            <a:chOff x="816" y="2352"/>
            <a:chExt cx="1584" cy="432"/>
          </a:xfrm>
        </p:grpSpPr>
        <p:sp>
          <p:nvSpPr>
            <p:cNvPr id="272398" name="Rectangle 14">
              <a:extLst>
                <a:ext uri="{FF2B5EF4-FFF2-40B4-BE49-F238E27FC236}">
                  <a16:creationId xmlns:a16="http://schemas.microsoft.com/office/drawing/2014/main" id="{337025B8-4F54-D04E-85C0-B8025B6DA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352"/>
              <a:ext cx="1584" cy="4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2399" name="Text Box 15">
              <a:extLst>
                <a:ext uri="{FF2B5EF4-FFF2-40B4-BE49-F238E27FC236}">
                  <a16:creationId xmlns:a16="http://schemas.microsoft.com/office/drawing/2014/main" id="{70806E8C-7B1D-A94A-B48C-C149108F9A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5" y="2457"/>
              <a:ext cx="1506" cy="23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800" b="1">
                  <a:solidFill>
                    <a:schemeClr val="folHlink"/>
                  </a:solidFill>
                  <a:latin typeface="Arial" panose="020B0604020202020204" pitchFamily="34" charset="0"/>
                </a:rPr>
                <a:t>Bestandsschutz</a:t>
              </a:r>
              <a:r>
                <a:rPr lang="de-DE" altLang="de-DE" sz="1800" b="1">
                  <a:latin typeface="Arial" panose="020B0604020202020204" pitchFamily="34" charset="0"/>
                </a:rPr>
                <a:t> </a:t>
              </a:r>
              <a:r>
                <a:rPr lang="de-DE" altLang="de-DE" sz="1800" b="1">
                  <a:solidFill>
                    <a:schemeClr val="folHlink"/>
                  </a:solidFill>
                  <a:latin typeface="Arial" panose="020B0604020202020204" pitchFamily="34" charset="0"/>
                </a:rPr>
                <a:t>C-Profs</a:t>
              </a:r>
              <a:endParaRPr lang="de-DE" altLang="de-DE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272409" name="Group 25">
            <a:extLst>
              <a:ext uri="{FF2B5EF4-FFF2-40B4-BE49-F238E27FC236}">
                <a16:creationId xmlns:a16="http://schemas.microsoft.com/office/drawing/2014/main" id="{A2AB01B7-A389-D444-8DE1-DBE7D3B2A74B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5029200"/>
            <a:ext cx="3970338" cy="914400"/>
            <a:chOff x="96" y="3168"/>
            <a:chExt cx="2116" cy="576"/>
          </a:xfrm>
        </p:grpSpPr>
        <p:sp>
          <p:nvSpPr>
            <p:cNvPr id="272400" name="Rectangle 16">
              <a:extLst>
                <a:ext uri="{FF2B5EF4-FFF2-40B4-BE49-F238E27FC236}">
                  <a16:creationId xmlns:a16="http://schemas.microsoft.com/office/drawing/2014/main" id="{A1C0C236-A983-6347-8972-C89385759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168"/>
              <a:ext cx="2112" cy="5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2401" name="Text Box 17">
              <a:extLst>
                <a:ext uri="{FF2B5EF4-FFF2-40B4-BE49-F238E27FC236}">
                  <a16:creationId xmlns:a16="http://schemas.microsoft.com/office/drawing/2014/main" id="{5EDC24C5-16A1-D145-B8E3-C7A36D5941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64"/>
              <a:ext cx="2116" cy="4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de-DE" altLang="de-DE" sz="1800" b="1">
                  <a:solidFill>
                    <a:schemeClr val="folHlink"/>
                  </a:solidFill>
                  <a:latin typeface="Arial" panose="020B0604020202020204" pitchFamily="34" charset="0"/>
                </a:rPr>
                <a:t>Wettbewerbsregulierung  durch</a:t>
              </a:r>
            </a:p>
            <a:p>
              <a:r>
                <a:rPr lang="de-DE" altLang="de-DE" sz="1800" b="1">
                  <a:solidFill>
                    <a:schemeClr val="folHlink"/>
                  </a:solidFill>
                  <a:latin typeface="Arial" panose="020B0604020202020204" pitchFamily="34" charset="0"/>
                </a:rPr>
                <a:t>„Vergaberahmen“</a:t>
              </a:r>
              <a:endParaRPr lang="de-DE" altLang="de-DE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272410" name="Group 26">
            <a:extLst>
              <a:ext uri="{FF2B5EF4-FFF2-40B4-BE49-F238E27FC236}">
                <a16:creationId xmlns:a16="http://schemas.microsoft.com/office/drawing/2014/main" id="{7160D60F-A538-E447-A70D-C0485CC369EE}"/>
              </a:ext>
            </a:extLst>
          </p:cNvPr>
          <p:cNvGrpSpPr>
            <a:grpSpLocks/>
          </p:cNvGrpSpPr>
          <p:nvPr/>
        </p:nvGrpSpPr>
        <p:grpSpPr bwMode="auto">
          <a:xfrm>
            <a:off x="1296988" y="4191000"/>
            <a:ext cx="2970212" cy="685800"/>
            <a:chOff x="816" y="2352"/>
            <a:chExt cx="1584" cy="432"/>
          </a:xfrm>
        </p:grpSpPr>
        <p:sp>
          <p:nvSpPr>
            <p:cNvPr id="272411" name="Rectangle 27">
              <a:extLst>
                <a:ext uri="{FF2B5EF4-FFF2-40B4-BE49-F238E27FC236}">
                  <a16:creationId xmlns:a16="http://schemas.microsoft.com/office/drawing/2014/main" id="{D4AF937B-CB46-EF48-9E15-78B360601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352"/>
              <a:ext cx="1584" cy="4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2412" name="Text Box 28">
              <a:extLst>
                <a:ext uri="{FF2B5EF4-FFF2-40B4-BE49-F238E27FC236}">
                  <a16:creationId xmlns:a16="http://schemas.microsoft.com/office/drawing/2014/main" id="{6E6756A3-511A-EF4D-BCAF-668016A4E8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0" y="2457"/>
              <a:ext cx="1216" cy="23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800" b="1">
                  <a:solidFill>
                    <a:schemeClr val="folHlink"/>
                  </a:solidFill>
                  <a:latin typeface="Arial" panose="020B0604020202020204" pitchFamily="34" charset="0"/>
                </a:rPr>
                <a:t>Absenkungsschutz</a:t>
              </a:r>
              <a:endParaRPr lang="de-DE" altLang="de-DE" sz="18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7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7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7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7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2">
            <a:extLst>
              <a:ext uri="{FF2B5EF4-FFF2-40B4-BE49-F238E27FC236}">
                <a16:creationId xmlns:a16="http://schemas.microsoft.com/office/drawing/2014/main" id="{FC8D203C-22E6-3F48-BE6E-43EDB519D6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D0D0C-5EE3-7148-8A98-6C1B031CAB08}" type="slidenum">
              <a:rPr lang="en-US" altLang="de-DE"/>
              <a:pPr/>
              <a:t>5</a:t>
            </a:fld>
            <a:endParaRPr lang="en-US" altLang="de-DE" b="0"/>
          </a:p>
        </p:txBody>
      </p:sp>
      <p:sp>
        <p:nvSpPr>
          <p:cNvPr id="236546" name="Rectangle 2">
            <a:extLst>
              <a:ext uri="{FF2B5EF4-FFF2-40B4-BE49-F238E27FC236}">
                <a16:creationId xmlns:a16="http://schemas.microsoft.com/office/drawing/2014/main" id="{673B935A-FBD9-994F-858A-E54538766D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Chancen aus CHE-Sicht</a:t>
            </a:r>
          </a:p>
        </p:txBody>
      </p:sp>
      <p:pic>
        <p:nvPicPr>
          <p:cNvPr id="236548" name="Picture 4">
            <a:extLst>
              <a:ext uri="{FF2B5EF4-FFF2-40B4-BE49-F238E27FC236}">
                <a16:creationId xmlns:a16="http://schemas.microsoft.com/office/drawing/2014/main" id="{AE63EAE7-61C5-9544-B145-630A6119F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3881438" cy="547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6549" name="Object 5">
            <a:extLst>
              <a:ext uri="{FF2B5EF4-FFF2-40B4-BE49-F238E27FC236}">
                <a16:creationId xmlns:a16="http://schemas.microsoft.com/office/drawing/2014/main" id="{6A7BB418-EEA9-6C46-84F8-C6A65BCA97C2}"/>
              </a:ext>
            </a:extLst>
          </p:cNvPr>
          <p:cNvGraphicFramePr>
            <a:graphicFrameLocks/>
          </p:cNvGraphicFramePr>
          <p:nvPr/>
        </p:nvGraphicFramePr>
        <p:xfrm>
          <a:off x="2489200" y="480695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2" name="Clip" r:id="rId4" imgW="1092200" imgH="1066800" progId="MS_ClipArt_Gallery.2">
                  <p:embed/>
                </p:oleObj>
              </mc:Choice>
              <mc:Fallback>
                <p:oleObj name="Clip" r:id="rId4" imgW="1092200" imgH="1066800" progId="MS_ClipArt_Gallery.2">
                  <p:embed/>
                  <p:pic>
                    <p:nvPicPr>
                      <p:cNvPr id="0" name="Object 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480695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0" name="Object 6">
            <a:extLst>
              <a:ext uri="{FF2B5EF4-FFF2-40B4-BE49-F238E27FC236}">
                <a16:creationId xmlns:a16="http://schemas.microsoft.com/office/drawing/2014/main" id="{EECA4B2A-BD4F-DF4A-B697-EA9EEA95BC05}"/>
              </a:ext>
            </a:extLst>
          </p:cNvPr>
          <p:cNvGraphicFramePr>
            <a:graphicFrameLocks/>
          </p:cNvGraphicFramePr>
          <p:nvPr/>
        </p:nvGraphicFramePr>
        <p:xfrm>
          <a:off x="5359400" y="480695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3" name="Clip" r:id="rId6" imgW="1092200" imgH="1066800" progId="MS_ClipArt_Gallery.2">
                  <p:embed/>
                </p:oleObj>
              </mc:Choice>
              <mc:Fallback>
                <p:oleObj name="Clip" r:id="rId6" imgW="1092200" imgH="1066800" progId="MS_ClipArt_Gallery.2">
                  <p:embed/>
                  <p:pic>
                    <p:nvPicPr>
                      <p:cNvPr id="0" name="Object 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9400" y="480695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1" name="Object 7">
            <a:extLst>
              <a:ext uri="{FF2B5EF4-FFF2-40B4-BE49-F238E27FC236}">
                <a16:creationId xmlns:a16="http://schemas.microsoft.com/office/drawing/2014/main" id="{3C0E3241-7144-A042-AC01-D2E8AE4F6579}"/>
              </a:ext>
            </a:extLst>
          </p:cNvPr>
          <p:cNvGraphicFramePr>
            <a:graphicFrameLocks/>
          </p:cNvGraphicFramePr>
          <p:nvPr/>
        </p:nvGraphicFramePr>
        <p:xfrm>
          <a:off x="6345238" y="2747963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4" name="Clip" r:id="rId8" imgW="1092200" imgH="1066800" progId="MS_ClipArt_Gallery.2">
                  <p:embed/>
                </p:oleObj>
              </mc:Choice>
              <mc:Fallback>
                <p:oleObj name="Clip" r:id="rId8" imgW="1092200" imgH="1066800" progId="MS_ClipArt_Gallery.2">
                  <p:embed/>
                  <p:pic>
                    <p:nvPicPr>
                      <p:cNvPr id="0" name="Object 7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5238" y="2747963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2" name="Object 8">
            <a:extLst>
              <a:ext uri="{FF2B5EF4-FFF2-40B4-BE49-F238E27FC236}">
                <a16:creationId xmlns:a16="http://schemas.microsoft.com/office/drawing/2014/main" id="{67DC9D52-16E9-8C45-B655-E8588AC6A9DD}"/>
              </a:ext>
            </a:extLst>
          </p:cNvPr>
          <p:cNvGraphicFramePr>
            <a:graphicFrameLocks/>
          </p:cNvGraphicFramePr>
          <p:nvPr/>
        </p:nvGraphicFramePr>
        <p:xfrm>
          <a:off x="6256338" y="5715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5" name="Clip" r:id="rId10" imgW="1092200" imgH="1066800" progId="MS_ClipArt_Gallery.2">
                  <p:embed/>
                </p:oleObj>
              </mc:Choice>
              <mc:Fallback>
                <p:oleObj name="Clip" r:id="rId10" imgW="1092200" imgH="1066800" progId="MS_ClipArt_Gallery.2">
                  <p:embed/>
                  <p:pic>
                    <p:nvPicPr>
                      <p:cNvPr id="0" name="Object 8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6338" y="5715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3" name="Object 9">
            <a:extLst>
              <a:ext uri="{FF2B5EF4-FFF2-40B4-BE49-F238E27FC236}">
                <a16:creationId xmlns:a16="http://schemas.microsoft.com/office/drawing/2014/main" id="{FAEA876F-C938-894F-A8B4-200C42B437BF}"/>
              </a:ext>
            </a:extLst>
          </p:cNvPr>
          <p:cNvGraphicFramePr>
            <a:graphicFrameLocks/>
          </p:cNvGraphicFramePr>
          <p:nvPr/>
        </p:nvGraphicFramePr>
        <p:xfrm>
          <a:off x="1041400" y="2747963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6" name="Clip" r:id="rId12" imgW="1092200" imgH="1066800" progId="MS_ClipArt_Gallery.2">
                  <p:embed/>
                </p:oleObj>
              </mc:Choice>
              <mc:Fallback>
                <p:oleObj name="Clip" r:id="rId12" imgW="1092200" imgH="1066800" progId="MS_ClipArt_Gallery.2">
                  <p:embed/>
                  <p:pic>
                    <p:nvPicPr>
                      <p:cNvPr id="0" name="Object 9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2747963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4" name="Object 10">
            <a:extLst>
              <a:ext uri="{FF2B5EF4-FFF2-40B4-BE49-F238E27FC236}">
                <a16:creationId xmlns:a16="http://schemas.microsoft.com/office/drawing/2014/main" id="{24B0A6E8-9901-C14A-9990-80BA24FEAC65}"/>
              </a:ext>
            </a:extLst>
          </p:cNvPr>
          <p:cNvGraphicFramePr>
            <a:graphicFrameLocks/>
          </p:cNvGraphicFramePr>
          <p:nvPr/>
        </p:nvGraphicFramePr>
        <p:xfrm>
          <a:off x="3683000" y="2286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7" name="Clip" r:id="rId14" imgW="1092200" imgH="1066800" progId="MS_ClipArt_Gallery.2">
                  <p:embed/>
                </p:oleObj>
              </mc:Choice>
              <mc:Fallback>
                <p:oleObj name="Clip" r:id="rId14" imgW="1092200" imgH="1066800" progId="MS_ClipArt_Gallery.2">
                  <p:embed/>
                  <p:pic>
                    <p:nvPicPr>
                      <p:cNvPr id="0" name="Object 10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2286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5" name="Object 11">
            <a:extLst>
              <a:ext uri="{FF2B5EF4-FFF2-40B4-BE49-F238E27FC236}">
                <a16:creationId xmlns:a16="http://schemas.microsoft.com/office/drawing/2014/main" id="{0D79C058-9D68-E347-9184-2C8AE7FE2593}"/>
              </a:ext>
            </a:extLst>
          </p:cNvPr>
          <p:cNvGraphicFramePr>
            <a:graphicFrameLocks/>
          </p:cNvGraphicFramePr>
          <p:nvPr/>
        </p:nvGraphicFramePr>
        <p:xfrm>
          <a:off x="1041400" y="6096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8" name="Clip" r:id="rId16" imgW="1092200" imgH="1066800" progId="MS_ClipArt_Gallery.2">
                  <p:embed/>
                </p:oleObj>
              </mc:Choice>
              <mc:Fallback>
                <p:oleObj name="Clip" r:id="rId16" imgW="1092200" imgH="1066800" progId="MS_ClipArt_Gallery.2">
                  <p:embed/>
                  <p:pic>
                    <p:nvPicPr>
                      <p:cNvPr id="0" name="Object 1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6096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556" name="AutoShape 12">
            <a:extLst>
              <a:ext uri="{FF2B5EF4-FFF2-40B4-BE49-F238E27FC236}">
                <a16:creationId xmlns:a16="http://schemas.microsoft.com/office/drawing/2014/main" id="{549114AA-5445-E94D-8C77-9628F3647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0"/>
            <a:ext cx="2971800" cy="1676400"/>
          </a:xfrm>
          <a:prstGeom prst="wedgeRectCallout">
            <a:avLst>
              <a:gd name="adj1" fmla="val -8759"/>
              <a:gd name="adj2" fmla="val 69412"/>
            </a:avLst>
          </a:prstGeom>
          <a:solidFill>
            <a:srgbClr val="FFFF00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Stärkung des internen und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externen Wettbewerbs zwi-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schen Hochschulen und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Hochschullehrern durch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stärkere Leistungsorientierung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der Professorenbesoldung</a:t>
            </a:r>
          </a:p>
        </p:txBody>
      </p:sp>
      <p:sp>
        <p:nvSpPr>
          <p:cNvPr id="236557" name="AutoShape 13">
            <a:extLst>
              <a:ext uri="{FF2B5EF4-FFF2-40B4-BE49-F238E27FC236}">
                <a16:creationId xmlns:a16="http://schemas.microsoft.com/office/drawing/2014/main" id="{A976CAEA-D7F3-AA4E-83AA-7E59DDC8C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733800"/>
            <a:ext cx="2667000" cy="1752600"/>
          </a:xfrm>
          <a:prstGeom prst="wedgeRectCallout">
            <a:avLst>
              <a:gd name="adj1" fmla="val -35477"/>
              <a:gd name="adj2" fmla="val -62593"/>
            </a:avLst>
          </a:prstGeom>
          <a:solidFill>
            <a:srgbClr val="FFFF00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Steigerung der internatio-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nalen Attraktivität der 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Hochschulen für Wissen-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schaftler durch Gehälter 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und Arbeits-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bedingungen</a:t>
            </a:r>
          </a:p>
        </p:txBody>
      </p:sp>
      <p:sp>
        <p:nvSpPr>
          <p:cNvPr id="236558" name="AutoShape 14">
            <a:extLst>
              <a:ext uri="{FF2B5EF4-FFF2-40B4-BE49-F238E27FC236}">
                <a16:creationId xmlns:a16="http://schemas.microsoft.com/office/drawing/2014/main" id="{9054CADB-DCF8-C44C-AF11-0FFD8ABDE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828800"/>
            <a:ext cx="2819400" cy="1371600"/>
          </a:xfrm>
          <a:prstGeom prst="wedgeRectCallout">
            <a:avLst>
              <a:gd name="adj1" fmla="val -1579"/>
              <a:gd name="adj2" fmla="val -73495"/>
            </a:avLst>
          </a:prstGeom>
          <a:solidFill>
            <a:srgbClr val="FFFF00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Stärkung der Wissenschaft-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lichkeit durch wissenschafts-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adäquate Anreize und 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Karrierepfade</a:t>
            </a:r>
          </a:p>
        </p:txBody>
      </p:sp>
      <p:sp>
        <p:nvSpPr>
          <p:cNvPr id="236559" name="AutoShape 15">
            <a:extLst>
              <a:ext uri="{FF2B5EF4-FFF2-40B4-BE49-F238E27FC236}">
                <a16:creationId xmlns:a16="http://schemas.microsoft.com/office/drawing/2014/main" id="{65E90E51-B93D-2240-A725-F4933469D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447800"/>
            <a:ext cx="2971800" cy="1371600"/>
          </a:xfrm>
          <a:prstGeom prst="wedgeRectCallout">
            <a:avLst>
              <a:gd name="adj1" fmla="val 23718"/>
              <a:gd name="adj2" fmla="val -67014"/>
            </a:avLst>
          </a:prstGeom>
          <a:solidFill>
            <a:srgbClr val="FFFF00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Nutzung der Leistungsbezüge 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zur Setzung von Leistungs-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anreizen im Hinblick auf das 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eigene Profil</a:t>
            </a:r>
          </a:p>
        </p:txBody>
      </p:sp>
      <p:sp>
        <p:nvSpPr>
          <p:cNvPr id="236560" name="AutoShape 16">
            <a:extLst>
              <a:ext uri="{FF2B5EF4-FFF2-40B4-BE49-F238E27FC236}">
                <a16:creationId xmlns:a16="http://schemas.microsoft.com/office/drawing/2014/main" id="{9B6D3C2C-2D8B-6345-B8DF-68B5DAA54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114800"/>
            <a:ext cx="2667000" cy="1905000"/>
          </a:xfrm>
          <a:prstGeom prst="wedgeRectCallout">
            <a:avLst>
              <a:gd name="adj1" fmla="val 13097"/>
              <a:gd name="adj2" fmla="val -62250"/>
            </a:avLst>
          </a:prstGeom>
          <a:solidFill>
            <a:srgbClr val="FFFF00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Stärkung der Finanz-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autonomie der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Hochschulen; 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Leistungsbezogene 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Bemessung von </a:t>
            </a:r>
          </a:p>
          <a:p>
            <a:pPr algn="l"/>
            <a:r>
              <a:rPr lang="de-DE" altLang="de-DE" sz="1800">
                <a:solidFill>
                  <a:schemeClr val="folHlink"/>
                </a:solidFill>
              </a:rPr>
              <a:t>Professorengehältern</a:t>
            </a:r>
          </a:p>
        </p:txBody>
      </p:sp>
      <p:sp>
        <p:nvSpPr>
          <p:cNvPr id="236561" name="AutoShape 17">
            <a:extLst>
              <a:ext uri="{FF2B5EF4-FFF2-40B4-BE49-F238E27FC236}">
                <a16:creationId xmlns:a16="http://schemas.microsoft.com/office/drawing/2014/main" id="{6BBE13FF-CF85-CF4E-8248-0381F8D85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419600"/>
            <a:ext cx="2667000" cy="1371600"/>
          </a:xfrm>
          <a:prstGeom prst="wedgeRectCallout">
            <a:avLst>
              <a:gd name="adj1" fmla="val -19764"/>
              <a:gd name="adj2" fmla="val 69097"/>
            </a:avLst>
          </a:prstGeom>
          <a:solidFill>
            <a:srgbClr val="FFFF00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Stärkung der Personal-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autonomie der Hoch-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schulen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36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36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6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36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36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36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56" grpId="0" animBg="1" autoUpdateAnimBg="0"/>
      <p:bldP spid="236557" grpId="0" animBg="1" autoUpdateAnimBg="0"/>
      <p:bldP spid="236558" grpId="0" animBg="1" autoUpdateAnimBg="0"/>
      <p:bldP spid="236559" grpId="0" animBg="1" autoUpdateAnimBg="0"/>
      <p:bldP spid="236560" grpId="0" animBg="1" autoUpdateAnimBg="0"/>
      <p:bldP spid="23656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7D377A99-534F-C144-919D-8938CA03AA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E5817-4876-4945-B31B-C46423D4E70F}" type="slidenum">
              <a:rPr lang="en-US" altLang="de-DE"/>
              <a:pPr/>
              <a:t>6</a:t>
            </a:fld>
            <a:endParaRPr lang="en-US" altLang="de-DE" b="0"/>
          </a:p>
        </p:txBody>
      </p:sp>
      <p:sp>
        <p:nvSpPr>
          <p:cNvPr id="270338" name="Rectangle 2">
            <a:extLst>
              <a:ext uri="{FF2B5EF4-FFF2-40B4-BE49-F238E27FC236}">
                <a16:creationId xmlns:a16="http://schemas.microsoft.com/office/drawing/2014/main" id="{2C284DF6-B98B-0B47-81DD-517833CDC9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Gefahren aus Sicht des CHE</a:t>
            </a:r>
          </a:p>
        </p:txBody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22446254-F036-8B46-BBD4-DB293920F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7848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Fixierung auf Kriterienkataloge</a:t>
            </a:r>
          </a:p>
        </p:txBody>
      </p:sp>
      <p:sp>
        <p:nvSpPr>
          <p:cNvPr id="270340" name="Rectangle 4">
            <a:extLst>
              <a:ext uri="{FF2B5EF4-FFF2-40B4-BE49-F238E27FC236}">
                <a16:creationId xmlns:a16="http://schemas.microsoft.com/office/drawing/2014/main" id="{0DEA298D-5284-C145-9AEC-92B012255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114800"/>
            <a:ext cx="7848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Ausblendung nicht-monetärer Anreize</a:t>
            </a:r>
          </a:p>
        </p:txBody>
      </p:sp>
      <p:sp>
        <p:nvSpPr>
          <p:cNvPr id="270341" name="Rectangle 5">
            <a:extLst>
              <a:ext uri="{FF2B5EF4-FFF2-40B4-BE49-F238E27FC236}">
                <a16:creationId xmlns:a16="http://schemas.microsoft.com/office/drawing/2014/main" id="{FBD95402-1293-A740-862C-D7BB240F4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181600"/>
            <a:ext cx="7848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mangelnde Integration in übergreifende Reformziele</a:t>
            </a:r>
          </a:p>
        </p:txBody>
      </p:sp>
      <p:sp>
        <p:nvSpPr>
          <p:cNvPr id="270342" name="Rectangle 6">
            <a:extLst>
              <a:ext uri="{FF2B5EF4-FFF2-40B4-BE49-F238E27FC236}">
                <a16:creationId xmlns:a16="http://schemas.microsoft.com/office/drawing/2014/main" id="{F3A174AD-EE23-8549-82DA-CC05A2120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81200"/>
            <a:ext cx="7848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Verregelung der Vergabe der Leistungsbezüge</a:t>
            </a:r>
          </a:p>
        </p:txBody>
      </p:sp>
      <p:sp>
        <p:nvSpPr>
          <p:cNvPr id="270344" name="Oval 8">
            <a:extLst>
              <a:ext uri="{FF2B5EF4-FFF2-40B4-BE49-F238E27FC236}">
                <a16:creationId xmlns:a16="http://schemas.microsoft.com/office/drawing/2014/main" id="{859306C6-99B4-1A4C-AA97-B5A3B7C60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057400"/>
            <a:ext cx="7696200" cy="38862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sensibles und überlegtes </a:t>
            </a:r>
          </a:p>
          <a:p>
            <a:r>
              <a:rPr lang="de-DE" altLang="de-DE" sz="3600" b="1">
                <a:latin typeface="Arial" panose="020B0604020202020204" pitchFamily="34" charset="0"/>
              </a:rPr>
              <a:t>Handeln erforderlich, </a:t>
            </a:r>
          </a:p>
          <a:p>
            <a:r>
              <a:rPr lang="de-DE" altLang="de-DE" sz="3600" b="1">
                <a:latin typeface="Arial" panose="020B0604020202020204" pitchFamily="34" charset="0"/>
              </a:rPr>
              <a:t>um Chancen zu nutzen und </a:t>
            </a:r>
          </a:p>
          <a:p>
            <a:r>
              <a:rPr lang="de-DE" altLang="de-DE" sz="3600" b="1">
                <a:latin typeface="Arial" panose="020B0604020202020204" pitchFamily="34" charset="0"/>
              </a:rPr>
              <a:t>Risiken zu vermeiden!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0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0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0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0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70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animBg="1" autoUpdateAnimBg="0"/>
      <p:bldP spid="270340" grpId="0" animBg="1" autoUpdateAnimBg="0"/>
      <p:bldP spid="270341" grpId="0" animBg="1" autoUpdateAnimBg="0"/>
      <p:bldP spid="270342" grpId="0" animBg="1" autoUpdateAnimBg="0"/>
      <p:bldP spid="27034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2">
            <a:extLst>
              <a:ext uri="{FF2B5EF4-FFF2-40B4-BE49-F238E27FC236}">
                <a16:creationId xmlns:a16="http://schemas.microsoft.com/office/drawing/2014/main" id="{28011187-5FDC-A14C-A6B6-C8366D8501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E183C-0E37-2E4B-936C-C74DB3D4A865}" type="slidenum">
              <a:rPr lang="en-US" altLang="de-DE"/>
              <a:pPr/>
              <a:t>7</a:t>
            </a:fld>
            <a:endParaRPr lang="en-US" altLang="de-DE" b="0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3CE62B17-7B63-0446-9983-607F9E1B48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r>
              <a:rPr lang="de-DE" altLang="de-DE" sz="3600"/>
              <a:t>Umsetzung: Fragen über Fragen</a:t>
            </a:r>
          </a:p>
        </p:txBody>
      </p:sp>
      <p:sp>
        <p:nvSpPr>
          <p:cNvPr id="220234" name="Rectangle 74">
            <a:extLst>
              <a:ext uri="{FF2B5EF4-FFF2-40B4-BE49-F238E27FC236}">
                <a16:creationId xmlns:a16="http://schemas.microsoft.com/office/drawing/2014/main" id="{5D020D6F-A2D2-BE4A-9F1D-07D2AAEEC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Wie wird die Einhaltung des Vergaberahmens auf</a:t>
            </a:r>
          </a:p>
          <a:p>
            <a:pPr algn="l"/>
            <a:r>
              <a:rPr lang="de-DE" altLang="de-DE" sz="1000" b="1">
                <a:latin typeface="Arial" panose="020B0604020202020204" pitchFamily="34" charset="0"/>
              </a:rPr>
              <a:t> Landesebene gesichert?</a:t>
            </a:r>
          </a:p>
        </p:txBody>
      </p:sp>
      <p:sp>
        <p:nvSpPr>
          <p:cNvPr id="220235" name="Rectangle 75">
            <a:extLst>
              <a:ext uri="{FF2B5EF4-FFF2-40B4-BE49-F238E27FC236}">
                <a16:creationId xmlns:a16="http://schemas.microsoft.com/office/drawing/2014/main" id="{43CD4883-63E8-DB47-81DF-4C42D4E2D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3733800"/>
            <a:ext cx="3598862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Wie soll die Verteilung der Personalmittel an die </a:t>
            </a:r>
          </a:p>
          <a:p>
            <a:pPr algn="l"/>
            <a:r>
              <a:rPr lang="de-DE" altLang="de-DE" sz="1000" b="1">
                <a:latin typeface="Arial" panose="020B0604020202020204" pitchFamily="34" charset="0"/>
              </a:rPr>
              <a:t>Hochschulen erfolgen?</a:t>
            </a:r>
          </a:p>
        </p:txBody>
      </p:sp>
      <p:sp>
        <p:nvSpPr>
          <p:cNvPr id="220236" name="Rectangle 76">
            <a:extLst>
              <a:ext uri="{FF2B5EF4-FFF2-40B4-BE49-F238E27FC236}">
                <a16:creationId xmlns:a16="http://schemas.microsoft.com/office/drawing/2014/main" id="{731EC9FC-1255-5D47-9371-0DD7C26EF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768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We entscheidet über Leistungsbezüge für </a:t>
            </a:r>
          </a:p>
          <a:p>
            <a:pPr algn="l"/>
            <a:r>
              <a:rPr lang="de-DE" altLang="de-DE" sz="1000" b="1">
                <a:latin typeface="Arial" panose="020B0604020202020204" pitchFamily="34" charset="0"/>
              </a:rPr>
              <a:t>Hochschuleitungen?</a:t>
            </a:r>
          </a:p>
        </p:txBody>
      </p:sp>
      <p:sp>
        <p:nvSpPr>
          <p:cNvPr id="220237" name="Rectangle 77">
            <a:extLst>
              <a:ext uri="{FF2B5EF4-FFF2-40B4-BE49-F238E27FC236}">
                <a16:creationId xmlns:a16="http://schemas.microsoft.com/office/drawing/2014/main" id="{670A294E-9810-8F44-8A3B-3037F2884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es für Berufungszulagen einen extra Fonds geben?</a:t>
            </a:r>
          </a:p>
        </p:txBody>
      </p:sp>
      <p:sp>
        <p:nvSpPr>
          <p:cNvPr id="220238" name="Rectangle 78">
            <a:extLst>
              <a:ext uri="{FF2B5EF4-FFF2-40B4-BE49-F238E27FC236}">
                <a16:creationId xmlns:a16="http://schemas.microsoft.com/office/drawing/2014/main" id="{F484BFB8-6860-E840-981C-A1EA3CC5B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38" y="2590800"/>
            <a:ext cx="3598862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der Vergaberahmen einmalig erhöht werden?</a:t>
            </a:r>
          </a:p>
        </p:txBody>
      </p:sp>
      <p:sp>
        <p:nvSpPr>
          <p:cNvPr id="220239" name="Rectangle 79">
            <a:extLst>
              <a:ext uri="{FF2B5EF4-FFF2-40B4-BE49-F238E27FC236}">
                <a16:creationId xmlns:a16="http://schemas.microsoft.com/office/drawing/2014/main" id="{1592E267-EEBB-4D46-89DA-B28FF1332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38" y="3657600"/>
            <a:ext cx="3598862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eine jährliche Erhöhung des Vergaberahmens </a:t>
            </a:r>
          </a:p>
          <a:p>
            <a:pPr algn="l"/>
            <a:r>
              <a:rPr lang="de-DE" altLang="de-DE" sz="1000" b="1">
                <a:latin typeface="Arial" panose="020B0604020202020204" pitchFamily="34" charset="0"/>
              </a:rPr>
              <a:t>erfolgen?</a:t>
            </a:r>
          </a:p>
        </p:txBody>
      </p:sp>
      <p:sp>
        <p:nvSpPr>
          <p:cNvPr id="220240" name="Rectangle 80">
            <a:extLst>
              <a:ext uri="{FF2B5EF4-FFF2-40B4-BE49-F238E27FC236}">
                <a16:creationId xmlns:a16="http://schemas.microsoft.com/office/drawing/2014/main" id="{D73A044F-FBEB-0E47-B3C3-9BDF80C65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38" y="4724400"/>
            <a:ext cx="3598862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der Vergaberahmen auf die Hochschulen herunter-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gebrochen werden?</a:t>
            </a:r>
          </a:p>
        </p:txBody>
      </p:sp>
      <p:sp>
        <p:nvSpPr>
          <p:cNvPr id="220241" name="Rectangle 81">
            <a:extLst>
              <a:ext uri="{FF2B5EF4-FFF2-40B4-BE49-F238E27FC236}">
                <a16:creationId xmlns:a16="http://schemas.microsoft.com/office/drawing/2014/main" id="{3B5BCB8E-A5A4-5447-A795-1D6833932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7912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Wie erfolgt die Verteilung der Leistungsbezüge innerhalb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der Hochschule?</a:t>
            </a:r>
          </a:p>
        </p:txBody>
      </p:sp>
      <p:sp>
        <p:nvSpPr>
          <p:cNvPr id="220242" name="Rectangle 82">
            <a:extLst>
              <a:ext uri="{FF2B5EF4-FFF2-40B4-BE49-F238E27FC236}">
                <a16:creationId xmlns:a16="http://schemas.microsoft.com/office/drawing/2014/main" id="{B9102CB9-B318-634F-9F5F-A23CE058C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6764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Wer entscheidet über die Vergabe der Leistungsbezüge?</a:t>
            </a:r>
          </a:p>
        </p:txBody>
      </p:sp>
      <p:sp>
        <p:nvSpPr>
          <p:cNvPr id="220243" name="Rectangle 83">
            <a:extLst>
              <a:ext uri="{FF2B5EF4-FFF2-40B4-BE49-F238E27FC236}">
                <a16:creationId xmlns:a16="http://schemas.microsoft.com/office/drawing/2014/main" id="{E142CD57-D4A8-2F4B-8947-107C7BA42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3068638"/>
            <a:ext cx="3598862" cy="36036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die Vergabe der Leistungsbezüge diskretionär oder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formelgebunden erfolgen?</a:t>
            </a:r>
          </a:p>
        </p:txBody>
      </p:sp>
      <p:sp>
        <p:nvSpPr>
          <p:cNvPr id="220244" name="Rectangle 84">
            <a:extLst>
              <a:ext uri="{FF2B5EF4-FFF2-40B4-BE49-F238E27FC236}">
                <a16:creationId xmlns:a16="http://schemas.microsoft.com/office/drawing/2014/main" id="{8C70CEBD-A64D-B24C-B8DF-176744709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275" y="42672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Wie können Profilelemente der Hochschule durch die Ver-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gabe von Leistungsbezügen gefördert werden?</a:t>
            </a:r>
          </a:p>
        </p:txBody>
      </p:sp>
      <p:sp>
        <p:nvSpPr>
          <p:cNvPr id="220245" name="Rectangle 85">
            <a:extLst>
              <a:ext uri="{FF2B5EF4-FFF2-40B4-BE49-F238E27FC236}">
                <a16:creationId xmlns:a16="http://schemas.microsoft.com/office/drawing/2014/main" id="{CB58BCC0-F9E7-8240-A6FD-81152A34E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4864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Welche weiteren nicht-monetären Anreize kommen er-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gänzend in Frage?</a:t>
            </a:r>
          </a:p>
        </p:txBody>
      </p:sp>
      <p:sp>
        <p:nvSpPr>
          <p:cNvPr id="220246" name="Rectangle 86">
            <a:extLst>
              <a:ext uri="{FF2B5EF4-FFF2-40B4-BE49-F238E27FC236}">
                <a16:creationId xmlns:a16="http://schemas.microsoft.com/office/drawing/2014/main" id="{479ED529-E814-B24E-880E-68A36DCDA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9812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Sollen Leistungsbezüge befristet oder unbefristet vergeben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werden und an den Besoldungsanpassungen teilnehmen?</a:t>
            </a:r>
          </a:p>
        </p:txBody>
      </p:sp>
      <p:sp>
        <p:nvSpPr>
          <p:cNvPr id="220247" name="Rectangle 87">
            <a:extLst>
              <a:ext uri="{FF2B5EF4-FFF2-40B4-BE49-F238E27FC236}">
                <a16:creationId xmlns:a16="http://schemas.microsoft.com/office/drawing/2014/main" id="{3E05D21C-ADD8-7045-BB9B-B4DB79203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068638"/>
            <a:ext cx="3598863" cy="36036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aus Mitteln privater Dritter eine Forschungs- und Lehr-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zulage vergeben werden?</a:t>
            </a:r>
          </a:p>
        </p:txBody>
      </p:sp>
      <p:sp>
        <p:nvSpPr>
          <p:cNvPr id="220248" name="Rectangle 88">
            <a:extLst>
              <a:ext uri="{FF2B5EF4-FFF2-40B4-BE49-F238E27FC236}">
                <a16:creationId xmlns:a16="http://schemas.microsoft.com/office/drawing/2014/main" id="{3A3499C1-94F4-5C4E-ADAC-5C839229F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1148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Werden W2-/W3-Professuren gleichermaßen an Unis und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FH‘s geschaffen? Wie werden Leitungsmitglieder besoldet?</a:t>
            </a:r>
          </a:p>
        </p:txBody>
      </p:sp>
      <p:sp>
        <p:nvSpPr>
          <p:cNvPr id="220249" name="Rectangle 89">
            <a:extLst>
              <a:ext uri="{FF2B5EF4-FFF2-40B4-BE49-F238E27FC236}">
                <a16:creationId xmlns:a16="http://schemas.microsoft.com/office/drawing/2014/main" id="{BCC03976-90DA-264F-B9B8-B1FCE44CB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334000"/>
            <a:ext cx="3598863" cy="3603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Inwieweit sollen Leistungsbezüge ruhegehaltsfähig sein?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2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2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2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2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2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2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2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22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22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2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22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22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22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500"/>
                                        <p:tgtEl>
                                          <p:spTgt spid="22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220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234" grpId="0" animBg="1" autoUpdateAnimBg="0"/>
      <p:bldP spid="220235" grpId="0" animBg="1" autoUpdateAnimBg="0"/>
      <p:bldP spid="220236" grpId="0" animBg="1" autoUpdateAnimBg="0"/>
      <p:bldP spid="220237" grpId="0" animBg="1" autoUpdateAnimBg="0"/>
      <p:bldP spid="220238" grpId="0" animBg="1" autoUpdateAnimBg="0"/>
      <p:bldP spid="220239" grpId="0" animBg="1" autoUpdateAnimBg="0"/>
      <p:bldP spid="220240" grpId="0" animBg="1" autoUpdateAnimBg="0"/>
      <p:bldP spid="220241" grpId="0" animBg="1" autoUpdateAnimBg="0"/>
      <p:bldP spid="220242" grpId="0" animBg="1" autoUpdateAnimBg="0"/>
      <p:bldP spid="220243" grpId="0" animBg="1" autoUpdateAnimBg="0"/>
      <p:bldP spid="220244" grpId="0" animBg="1" autoUpdateAnimBg="0"/>
      <p:bldP spid="220245" grpId="0" animBg="1" autoUpdateAnimBg="0"/>
      <p:bldP spid="220246" grpId="0" animBg="1" autoUpdateAnimBg="0"/>
      <p:bldP spid="220247" grpId="0" animBg="1" autoUpdateAnimBg="0"/>
      <p:bldP spid="220248" grpId="0" animBg="1" autoUpdateAnimBg="0"/>
      <p:bldP spid="22024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9F8153E1-76E7-4843-80C2-112301D5E3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FCAC9-6E8E-3D44-BCFC-39240A906154}" type="slidenum">
              <a:rPr lang="en-US" altLang="de-DE"/>
              <a:pPr/>
              <a:t>8</a:t>
            </a:fld>
            <a:endParaRPr lang="en-US" altLang="de-DE" b="0"/>
          </a:p>
        </p:txBody>
      </p:sp>
      <p:sp>
        <p:nvSpPr>
          <p:cNvPr id="229378" name="Rectangle 2">
            <a:extLst>
              <a:ext uri="{FF2B5EF4-FFF2-40B4-BE49-F238E27FC236}">
                <a16:creationId xmlns:a16="http://schemas.microsoft.com/office/drawing/2014/main" id="{EB78003E-A83B-9945-A627-3B073B5227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r>
              <a:rPr lang="de-DE" altLang="de-DE"/>
              <a:t>Folgerungen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830D5341-90CD-0749-B572-C3BA9CEAF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447800"/>
            <a:ext cx="7391400" cy="1066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Besoldungsreform beginnt erst !</a:t>
            </a:r>
          </a:p>
        </p:txBody>
      </p:sp>
      <p:sp>
        <p:nvSpPr>
          <p:cNvPr id="229385" name="Rectangle 9">
            <a:extLst>
              <a:ext uri="{FF2B5EF4-FFF2-40B4-BE49-F238E27FC236}">
                <a16:creationId xmlns:a16="http://schemas.microsoft.com/office/drawing/2014/main" id="{2C97D4DC-2A4C-6F45-BD96-A35368C02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819400"/>
            <a:ext cx="7391400" cy="3810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Entscheidung </a:t>
            </a:r>
          </a:p>
          <a:p>
            <a:r>
              <a:rPr lang="de-DE" altLang="de-DE" sz="3600" b="1">
                <a:latin typeface="Arial" panose="020B0604020202020204" pitchFamily="34" charset="0"/>
              </a:rPr>
              <a:t>über Erfolg oder Misserfolg </a:t>
            </a:r>
          </a:p>
          <a:p>
            <a:r>
              <a:rPr lang="de-DE" altLang="de-DE" sz="3600" b="1">
                <a:latin typeface="Arial" panose="020B0604020202020204" pitchFamily="34" charset="0"/>
              </a:rPr>
              <a:t>fällt bei Umsetzung </a:t>
            </a:r>
          </a:p>
          <a:p>
            <a:r>
              <a:rPr lang="de-DE" altLang="de-DE" sz="3600" b="1">
                <a:latin typeface="Arial" panose="020B0604020202020204" pitchFamily="34" charset="0"/>
              </a:rPr>
              <a:t>in den Ländern und </a:t>
            </a:r>
          </a:p>
          <a:p>
            <a:r>
              <a:rPr lang="de-DE" altLang="de-DE" sz="3600" b="1">
                <a:latin typeface="Arial" panose="020B0604020202020204" pitchFamily="34" charset="0"/>
              </a:rPr>
              <a:t>den Hochschulen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animBg="1" autoUpdateAnimBg="0"/>
      <p:bldP spid="22938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C138A703-2746-F94F-9FF2-29C83103D0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6F5C8-5C5E-0444-8318-35CBA59AAD71}" type="slidenum">
              <a:rPr lang="en-US" altLang="de-DE"/>
              <a:pPr/>
              <a:t>9</a:t>
            </a:fld>
            <a:endParaRPr lang="en-US" altLang="de-DE" b="0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FC18133D-28DF-4E44-823F-A19B8EC622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3 Fragenkomplexe</a:t>
            </a:r>
          </a:p>
        </p:txBody>
      </p:sp>
      <p:sp>
        <p:nvSpPr>
          <p:cNvPr id="274436" name="Rectangle 4">
            <a:extLst>
              <a:ext uri="{FF2B5EF4-FFF2-40B4-BE49-F238E27FC236}">
                <a16:creationId xmlns:a16="http://schemas.microsoft.com/office/drawing/2014/main" id="{C51BDFB7-1494-304F-A1F4-750514D9B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600200"/>
            <a:ext cx="4572000" cy="990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274438" name="Rectangle 6">
            <a:extLst>
              <a:ext uri="{FF2B5EF4-FFF2-40B4-BE49-F238E27FC236}">
                <a16:creationId xmlns:a16="http://schemas.microsoft.com/office/drawing/2014/main" id="{898006B2-F1B8-324F-9F20-8B9642174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581400"/>
            <a:ext cx="4572000" cy="914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Entscheidungsebene und</a:t>
            </a:r>
          </a:p>
          <a:p>
            <a:pPr lvl="1" algn="ctr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Entscheidungsorgane</a:t>
            </a:r>
          </a:p>
        </p:txBody>
      </p:sp>
      <p:sp>
        <p:nvSpPr>
          <p:cNvPr id="274440" name="Rectangle 8">
            <a:extLst>
              <a:ext uri="{FF2B5EF4-FFF2-40B4-BE49-F238E27FC236}">
                <a16:creationId xmlns:a16="http://schemas.microsoft.com/office/drawing/2014/main" id="{D253CB13-1A77-2D47-B638-9B52E7781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5257800"/>
            <a:ext cx="4572000" cy="914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Entscheidungsverfahren</a:t>
            </a:r>
          </a:p>
        </p:txBody>
      </p:sp>
      <p:grpSp>
        <p:nvGrpSpPr>
          <p:cNvPr id="274444" name="Group 12">
            <a:extLst>
              <a:ext uri="{FF2B5EF4-FFF2-40B4-BE49-F238E27FC236}">
                <a16:creationId xmlns:a16="http://schemas.microsoft.com/office/drawing/2014/main" id="{339328EF-15AE-F84E-9DDC-875DB69A3755}"/>
              </a:ext>
            </a:extLst>
          </p:cNvPr>
          <p:cNvGrpSpPr>
            <a:grpSpLocks/>
          </p:cNvGrpSpPr>
          <p:nvPr/>
        </p:nvGrpSpPr>
        <p:grpSpPr bwMode="auto">
          <a:xfrm>
            <a:off x="139700" y="1219200"/>
            <a:ext cx="3746500" cy="1524000"/>
            <a:chOff x="88" y="768"/>
            <a:chExt cx="2360" cy="960"/>
          </a:xfrm>
        </p:grpSpPr>
        <p:sp>
          <p:nvSpPr>
            <p:cNvPr id="274435" name="Oval 3">
              <a:extLst>
                <a:ext uri="{FF2B5EF4-FFF2-40B4-BE49-F238E27FC236}">
                  <a16:creationId xmlns:a16="http://schemas.microsoft.com/office/drawing/2014/main" id="{B996D46B-8EB1-9D49-A543-407863B0F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" y="768"/>
              <a:ext cx="1304" cy="96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600" b="1">
                  <a:latin typeface="Arial" panose="020B0604020202020204" pitchFamily="34" charset="0"/>
                </a:rPr>
                <a:t>WAS ?</a:t>
              </a:r>
            </a:p>
          </p:txBody>
        </p:sp>
        <p:sp>
          <p:nvSpPr>
            <p:cNvPr id="274441" name="AutoShape 9">
              <a:extLst>
                <a:ext uri="{FF2B5EF4-FFF2-40B4-BE49-F238E27FC236}">
                  <a16:creationId xmlns:a16="http://schemas.microsoft.com/office/drawing/2014/main" id="{1EC1EFB4-32A8-ED40-9320-29ADB387B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104"/>
              <a:ext cx="720" cy="432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74447" name="Group 15">
            <a:extLst>
              <a:ext uri="{FF2B5EF4-FFF2-40B4-BE49-F238E27FC236}">
                <a16:creationId xmlns:a16="http://schemas.microsoft.com/office/drawing/2014/main" id="{1243DABE-7DB7-DF41-861A-4DFCA65EC1F4}"/>
              </a:ext>
            </a:extLst>
          </p:cNvPr>
          <p:cNvGrpSpPr>
            <a:grpSpLocks/>
          </p:cNvGrpSpPr>
          <p:nvPr/>
        </p:nvGrpSpPr>
        <p:grpSpPr bwMode="auto">
          <a:xfrm>
            <a:off x="139700" y="3124200"/>
            <a:ext cx="3746500" cy="1600200"/>
            <a:chOff x="88" y="1968"/>
            <a:chExt cx="2360" cy="1008"/>
          </a:xfrm>
        </p:grpSpPr>
        <p:sp>
          <p:nvSpPr>
            <p:cNvPr id="274437" name="Oval 5">
              <a:extLst>
                <a:ext uri="{FF2B5EF4-FFF2-40B4-BE49-F238E27FC236}">
                  <a16:creationId xmlns:a16="http://schemas.microsoft.com/office/drawing/2014/main" id="{119CCC83-F870-C946-B052-DE41C04CD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" y="1968"/>
              <a:ext cx="1304" cy="100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600" b="1">
                  <a:latin typeface="Arial" panose="020B0604020202020204" pitchFamily="34" charset="0"/>
                </a:rPr>
                <a:t>WER ?</a:t>
              </a:r>
            </a:p>
          </p:txBody>
        </p:sp>
        <p:sp>
          <p:nvSpPr>
            <p:cNvPr id="274442" name="AutoShape 10">
              <a:extLst>
                <a:ext uri="{FF2B5EF4-FFF2-40B4-BE49-F238E27FC236}">
                  <a16:creationId xmlns:a16="http://schemas.microsoft.com/office/drawing/2014/main" id="{0E78BB54-F477-6E4B-8CEC-5ADD5D765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256"/>
              <a:ext cx="720" cy="432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74448" name="Group 16">
            <a:extLst>
              <a:ext uri="{FF2B5EF4-FFF2-40B4-BE49-F238E27FC236}">
                <a16:creationId xmlns:a16="http://schemas.microsoft.com/office/drawing/2014/main" id="{836347F8-C052-834C-AE35-67AA978C672C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953000"/>
            <a:ext cx="3657600" cy="1447800"/>
            <a:chOff x="144" y="3120"/>
            <a:chExt cx="2304" cy="912"/>
          </a:xfrm>
        </p:grpSpPr>
        <p:sp>
          <p:nvSpPr>
            <p:cNvPr id="274439" name="Oval 7">
              <a:extLst>
                <a:ext uri="{FF2B5EF4-FFF2-40B4-BE49-F238E27FC236}">
                  <a16:creationId xmlns:a16="http://schemas.microsoft.com/office/drawing/2014/main" id="{DAADD7ED-7F97-2D4C-AD31-F6AAC3DC9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3120"/>
              <a:ext cx="1296" cy="91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600" b="1">
                  <a:latin typeface="Arial" panose="020B0604020202020204" pitchFamily="34" charset="0"/>
                </a:rPr>
                <a:t>WIE ?</a:t>
              </a:r>
            </a:p>
          </p:txBody>
        </p:sp>
        <p:sp>
          <p:nvSpPr>
            <p:cNvPr id="274443" name="AutoShape 11">
              <a:extLst>
                <a:ext uri="{FF2B5EF4-FFF2-40B4-BE49-F238E27FC236}">
                  <a16:creationId xmlns:a16="http://schemas.microsoft.com/office/drawing/2014/main" id="{AF6A1CC8-EC1B-4D4A-90AA-BEE4E4300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456"/>
              <a:ext cx="720" cy="432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4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4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4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74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74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6" grpId="0" animBg="1" autoUpdateAnimBg="0"/>
      <p:bldP spid="274438" grpId="0" animBg="1" autoUpdateAnimBg="0"/>
      <p:bldP spid="274440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1288</Words>
  <Application>Microsoft Macintosh PowerPoint</Application>
  <PresentationFormat>Bildschirmpräsentation (4:3)</PresentationFormat>
  <Paragraphs>508</Paragraphs>
  <Slides>39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6" baseType="lpstr">
      <vt:lpstr>Times New Roman</vt:lpstr>
      <vt:lpstr>Arial</vt:lpstr>
      <vt:lpstr>Webdings</vt:lpstr>
      <vt:lpstr>Wingdings</vt:lpstr>
      <vt:lpstr>Symbol</vt:lpstr>
      <vt:lpstr>Leere Präsentation</vt:lpstr>
      <vt:lpstr>Microsoft Clip Gallery</vt:lpstr>
      <vt:lpstr>PowerPoint-Präsentation</vt:lpstr>
      <vt:lpstr>Elemente der Dienstrechtsreform</vt:lpstr>
      <vt:lpstr>Professorenbesoldung</vt:lpstr>
      <vt:lpstr>Kernelemente der Reform</vt:lpstr>
      <vt:lpstr>Chancen aus CHE-Sicht</vt:lpstr>
      <vt:lpstr>Gefahren aus Sicht des CHE</vt:lpstr>
      <vt:lpstr>Umsetzung: Fragen über Fragen</vt:lpstr>
      <vt:lpstr>Folgerungen</vt:lpstr>
      <vt:lpstr>3 Fragenkomplexe</vt:lpstr>
      <vt:lpstr>3 Gestaltungsbereiche</vt:lpstr>
      <vt:lpstr>Entscheidungsebene</vt:lpstr>
      <vt:lpstr>Entscheidungsebene</vt:lpstr>
      <vt:lpstr>3 Gestaltungsbereiche</vt:lpstr>
      <vt:lpstr>Entscheidungsgegenstände</vt:lpstr>
      <vt:lpstr>PowerPoint-Präsentation</vt:lpstr>
      <vt:lpstr>Vergaberahmen: verstehen</vt:lpstr>
      <vt:lpstr>Vergaberahmen: verstehen</vt:lpstr>
      <vt:lpstr>Vergaberahmen: verstehen</vt:lpstr>
      <vt:lpstr>Vergaberahmen: gestalten</vt:lpstr>
      <vt:lpstr>PowerPoint-Präsentation</vt:lpstr>
      <vt:lpstr>W2/W3: verstehen </vt:lpstr>
      <vt:lpstr>W2/W3: gestalten</vt:lpstr>
      <vt:lpstr>Verhältnis W2/W3: Optionen</vt:lpstr>
      <vt:lpstr>Verhältnis W2/W3: entscheidungsrelevante Faktoren</vt:lpstr>
      <vt:lpstr>Alternative:  Delegation W2/W3 an Hochschulen</vt:lpstr>
      <vt:lpstr>W für Hochschulleitungen: Gestaltungsfragen</vt:lpstr>
      <vt:lpstr>3 Gestaltungsbereiche</vt:lpstr>
      <vt:lpstr>PowerPoint-Präsentation</vt:lpstr>
      <vt:lpstr>Leistungsbezüge: verstehen </vt:lpstr>
      <vt:lpstr>Leistungsbezüge:  übergreifend gestalten</vt:lpstr>
      <vt:lpstr>Funktionszulagen</vt:lpstr>
      <vt:lpstr>Berufungszulagen</vt:lpstr>
      <vt:lpstr>Leistungszulagen i.e.S.</vt:lpstr>
      <vt:lpstr>3 Gestaltungsbereiche</vt:lpstr>
      <vt:lpstr>Entscheidungsverfahren</vt:lpstr>
      <vt:lpstr>Entscheidungsverfahren</vt:lpstr>
      <vt:lpstr>Entscheidungsverfahren</vt:lpstr>
      <vt:lpstr>3 Gestaltungsbereiche</vt:lpstr>
      <vt:lpstr>PowerPoint-Präsentation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309</cp:revision>
  <dcterms:created xsi:type="dcterms:W3CDTF">2001-03-08T15:06:45Z</dcterms:created>
  <dcterms:modified xsi:type="dcterms:W3CDTF">2022-02-05T15:02:21Z</dcterms:modified>
</cp:coreProperties>
</file>