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0"/>
  </p:notesMasterIdLst>
  <p:sldIdLst>
    <p:sldId id="317" r:id="rId2"/>
    <p:sldId id="318" r:id="rId3"/>
    <p:sldId id="319" r:id="rId4"/>
    <p:sldId id="320" r:id="rId5"/>
    <p:sldId id="321" r:id="rId6"/>
    <p:sldId id="355" r:id="rId7"/>
    <p:sldId id="351" r:id="rId8"/>
    <p:sldId id="340" r:id="rId9"/>
    <p:sldId id="341" r:id="rId10"/>
    <p:sldId id="343" r:id="rId11"/>
    <p:sldId id="329" r:id="rId12"/>
    <p:sldId id="344" r:id="rId13"/>
    <p:sldId id="345" r:id="rId14"/>
    <p:sldId id="357" r:id="rId15"/>
    <p:sldId id="356" r:id="rId16"/>
    <p:sldId id="311" r:id="rId17"/>
    <p:sldId id="313" r:id="rId18"/>
    <p:sldId id="312" r:id="rId19"/>
    <p:sldId id="339" r:id="rId20"/>
    <p:sldId id="324" r:id="rId21"/>
    <p:sldId id="353" r:id="rId22"/>
    <p:sldId id="354" r:id="rId23"/>
    <p:sldId id="352" r:id="rId24"/>
    <p:sldId id="347" r:id="rId25"/>
    <p:sldId id="346" r:id="rId26"/>
    <p:sldId id="348" r:id="rId27"/>
    <p:sldId id="349" r:id="rId28"/>
    <p:sldId id="350" r:id="rId29"/>
  </p:sldIdLst>
  <p:sldSz cx="9144000" cy="6858000" type="screen4x3"/>
  <p:notesSz cx="6811963" cy="99425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32"/>
  </p:normalViewPr>
  <p:slideViewPr>
    <p:cSldViewPr>
      <p:cViewPr varScale="1">
        <p:scale>
          <a:sx n="106" d="100"/>
          <a:sy n="106" d="100"/>
        </p:scale>
        <p:origin x="180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1452" y="888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E8C0EFB-F6F9-7348-BC33-A5B58ED01E8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27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de-DE" altLang="de-DE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A2D48C4-920B-4048-8571-AC9BA621AB7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9213" y="0"/>
            <a:ext cx="29527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endParaRPr lang="de-DE" altLang="de-DE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3F93AB99-591F-154B-9EA4-BFCC4F8B6539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20750" y="744538"/>
            <a:ext cx="4972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C684B79B-5AB8-9A44-B0F1-4454F0322C6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2813"/>
            <a:ext cx="4995863" cy="447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Textformatierung des Masters zu bearbeiten.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7DF87369-210E-E844-9078-5446944ABCD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5625"/>
            <a:ext cx="29527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de-DE" altLang="de-DE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42451B25-E892-4447-880E-B50ED281D4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9213" y="9445625"/>
            <a:ext cx="29527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999F3B80-3B56-0A4D-A564-3370BC6F07E8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7">
            <a:extLst>
              <a:ext uri="{FF2B5EF4-FFF2-40B4-BE49-F238E27FC236}">
                <a16:creationId xmlns:a16="http://schemas.microsoft.com/office/drawing/2014/main" id="{4FBEEABB-E33E-AD46-BABD-E280006BB4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71E657-4F4F-034F-9B1D-F5741754610E}" type="slidenum">
              <a:rPr lang="de-DE" altLang="de-DE"/>
              <a:pPr/>
              <a:t>6</a:t>
            </a:fld>
            <a:endParaRPr lang="de-DE" altLang="de-DE"/>
          </a:p>
        </p:txBody>
      </p:sp>
      <p:sp>
        <p:nvSpPr>
          <p:cNvPr id="228354" name="Rectangle 1026">
            <a:extLst>
              <a:ext uri="{FF2B5EF4-FFF2-40B4-BE49-F238E27FC236}">
                <a16:creationId xmlns:a16="http://schemas.microsoft.com/office/drawing/2014/main" id="{26352919-3145-DD49-8AA2-141AF8C48C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2388" y="7938"/>
            <a:ext cx="29495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8355" name="Rectangle 1027">
            <a:extLst>
              <a:ext uri="{FF2B5EF4-FFF2-40B4-BE49-F238E27FC236}">
                <a16:creationId xmlns:a16="http://schemas.microsoft.com/office/drawing/2014/main" id="{E91176EC-5C4E-4148-ACFC-B213D19173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2388" y="9466263"/>
            <a:ext cx="29495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82" tIns="0" rIns="19082" bIns="0" anchor="b"/>
          <a:lstStyle>
            <a:lvl1pPr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3088"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588"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7675"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9175"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6375" defTabSz="763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3575" defTabSz="763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60775" defTabSz="763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7975" defTabSz="763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28</a:t>
            </a:r>
          </a:p>
        </p:txBody>
      </p:sp>
      <p:sp>
        <p:nvSpPr>
          <p:cNvPr id="228356" name="Rectangle 1028">
            <a:extLst>
              <a:ext uri="{FF2B5EF4-FFF2-40B4-BE49-F238E27FC236}">
                <a16:creationId xmlns:a16="http://schemas.microsoft.com/office/drawing/2014/main" id="{B813B3ED-980F-074F-BC39-9DC211C06B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466263"/>
            <a:ext cx="29495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8357" name="Rectangle 1029">
            <a:extLst>
              <a:ext uri="{FF2B5EF4-FFF2-40B4-BE49-F238E27FC236}">
                <a16:creationId xmlns:a16="http://schemas.microsoft.com/office/drawing/2014/main" id="{F8B84491-4DEA-2441-90F8-648659316A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938"/>
            <a:ext cx="29495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8358" name="Rectangle 1030">
            <a:extLst>
              <a:ext uri="{FF2B5EF4-FFF2-40B4-BE49-F238E27FC236}">
                <a16:creationId xmlns:a16="http://schemas.microsoft.com/office/drawing/2014/main" id="{DD0F5AD0-051C-5B41-9BCC-F316C37285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2388" y="4763"/>
            <a:ext cx="2949575" cy="46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8359" name="Rectangle 1031">
            <a:extLst>
              <a:ext uri="{FF2B5EF4-FFF2-40B4-BE49-F238E27FC236}">
                <a16:creationId xmlns:a16="http://schemas.microsoft.com/office/drawing/2014/main" id="{53A76B51-DC61-A643-B0BF-2DB62BAF0D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2388" y="9464675"/>
            <a:ext cx="29495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82" tIns="0" rIns="19082" bIns="0" anchor="b"/>
          <a:lstStyle>
            <a:lvl1pPr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3088"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588"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7675"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9175"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6375" defTabSz="763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3575" defTabSz="763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60775" defTabSz="763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7975" defTabSz="763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17</a:t>
            </a:r>
          </a:p>
        </p:txBody>
      </p:sp>
      <p:sp>
        <p:nvSpPr>
          <p:cNvPr id="228360" name="Rectangle 1032">
            <a:extLst>
              <a:ext uri="{FF2B5EF4-FFF2-40B4-BE49-F238E27FC236}">
                <a16:creationId xmlns:a16="http://schemas.microsoft.com/office/drawing/2014/main" id="{87ED033F-724C-7944-A866-8D16520AA4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464675"/>
            <a:ext cx="29495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8361" name="Rectangle 1033">
            <a:extLst>
              <a:ext uri="{FF2B5EF4-FFF2-40B4-BE49-F238E27FC236}">
                <a16:creationId xmlns:a16="http://schemas.microsoft.com/office/drawing/2014/main" id="{79464748-817E-A848-8967-6EC390ED8A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63"/>
            <a:ext cx="2949575" cy="46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8362" name="Rectangle 1034">
            <a:extLst>
              <a:ext uri="{FF2B5EF4-FFF2-40B4-BE49-F238E27FC236}">
                <a16:creationId xmlns:a16="http://schemas.microsoft.com/office/drawing/2014/main" id="{C7B65752-002E-DC47-A880-EDD998067B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2388" y="3175"/>
            <a:ext cx="2949575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8363" name="Rectangle 1035">
            <a:extLst>
              <a:ext uri="{FF2B5EF4-FFF2-40B4-BE49-F238E27FC236}">
                <a16:creationId xmlns:a16="http://schemas.microsoft.com/office/drawing/2014/main" id="{8CB6CF50-BF1B-8941-9303-1A4D32CEC9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2388" y="9463088"/>
            <a:ext cx="29495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82" tIns="0" rIns="19082" bIns="0" anchor="b"/>
          <a:lstStyle>
            <a:lvl1pPr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3088"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588"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7675"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9175" defTabSz="763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6375" defTabSz="763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3575" defTabSz="763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60775" defTabSz="763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7975" defTabSz="763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2</a:t>
            </a:r>
          </a:p>
        </p:txBody>
      </p:sp>
      <p:sp>
        <p:nvSpPr>
          <p:cNvPr id="228364" name="Rectangle 1036">
            <a:extLst>
              <a:ext uri="{FF2B5EF4-FFF2-40B4-BE49-F238E27FC236}">
                <a16:creationId xmlns:a16="http://schemas.microsoft.com/office/drawing/2014/main" id="{E54CFD04-1544-9145-9F22-496661E654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463088"/>
            <a:ext cx="29495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8365" name="Rectangle 1037">
            <a:extLst>
              <a:ext uri="{FF2B5EF4-FFF2-40B4-BE49-F238E27FC236}">
                <a16:creationId xmlns:a16="http://schemas.microsoft.com/office/drawing/2014/main" id="{F5F3E5CD-5792-E144-8D7B-3203525B66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75"/>
            <a:ext cx="2949575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8366" name="Rectangle 1038">
            <a:extLst>
              <a:ext uri="{FF2B5EF4-FFF2-40B4-BE49-F238E27FC236}">
                <a16:creationId xmlns:a16="http://schemas.microsoft.com/office/drawing/2014/main" id="{DCA98C2D-CB79-0549-A704-475B325F32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8050" y="4724400"/>
            <a:ext cx="4995863" cy="3914775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642" tIns="44526" rIns="90642" bIns="44526"/>
          <a:lstStyle/>
          <a:p>
            <a:r>
              <a:rPr lang="de-DE" altLang="de-DE" b="1"/>
              <a:t>Ranglisten:</a:t>
            </a:r>
          </a:p>
          <a:p>
            <a:r>
              <a:rPr lang="de-DE" altLang="de-DE"/>
              <a:t>Professorentipp, Gesamturteil Studierende, Studiendauer, Ausstattung Bibliothek, Promotionen pro Professor</a:t>
            </a:r>
          </a:p>
          <a:p>
            <a:r>
              <a:rPr lang="de-DE" altLang="de-DE" b="1"/>
              <a:t>Persönliches Ranking:</a:t>
            </a:r>
            <a:endParaRPr lang="de-DE" altLang="de-DE"/>
          </a:p>
          <a:p>
            <a:r>
              <a:rPr lang="de-DE" altLang="de-DE"/>
              <a:t>8 Fakten, 13 Studierendenurteile, 9 Professorenurteile</a:t>
            </a:r>
          </a:p>
          <a:p>
            <a:r>
              <a:rPr lang="de-DE" altLang="de-DE" b="1"/>
              <a:t>Studientipp:</a:t>
            </a:r>
          </a:p>
          <a:p>
            <a:r>
              <a:rPr lang="de-DE" altLang="de-DE" b="1"/>
              <a:t>Der Forscher</a:t>
            </a:r>
            <a:r>
              <a:rPr lang="de-DE" altLang="de-DE"/>
              <a:t>:</a:t>
            </a:r>
          </a:p>
          <a:p>
            <a:r>
              <a:rPr lang="de-DE" altLang="de-DE"/>
              <a:t>Professorentipp, Prof.-Urteil zur Forschungssituation, viele Promotionen</a:t>
            </a:r>
          </a:p>
          <a:p>
            <a:r>
              <a:rPr lang="de-DE" altLang="de-DE" b="1"/>
              <a:t>Der Zielstrebige</a:t>
            </a:r>
            <a:r>
              <a:rPr lang="de-DE" altLang="de-DE"/>
              <a:t>:</a:t>
            </a:r>
          </a:p>
          <a:p>
            <a:r>
              <a:rPr lang="de-DE" altLang="de-DE"/>
              <a:t>Gesamturteil der Stud., kurze Studiendauer, Kontakt zu Lehrenden, Beurteil. der Betreuung</a:t>
            </a:r>
          </a:p>
          <a:p>
            <a:r>
              <a:rPr lang="de-DE" altLang="de-DE"/>
              <a:t>höchstens 1x nicht Spitzengruppe, keinmal Schlussgruppe</a:t>
            </a:r>
          </a:p>
        </p:txBody>
      </p:sp>
      <p:sp>
        <p:nvSpPr>
          <p:cNvPr id="228367" name="Rectangle 1039">
            <a:extLst>
              <a:ext uri="{FF2B5EF4-FFF2-40B4-BE49-F238E27FC236}">
                <a16:creationId xmlns:a16="http://schemas.microsoft.com/office/drawing/2014/main" id="{19CD8962-A3F4-5C45-B59D-9A2924145C3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30275" y="752475"/>
            <a:ext cx="4953000" cy="371475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592114-9F75-A04C-ABB9-3AC557C32E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AA05827-9CF9-FD44-9AA7-ABCE9D275E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C94374A-AFA3-C745-A1D4-B7DFA6D53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Köln,</a:t>
            </a:r>
          </a:p>
          <a:p>
            <a:r>
              <a:rPr lang="en-US" altLang="de-DE"/>
              <a:t>18.6.2002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35AF51B-78F2-8844-ACB3-0C94B98589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DFEAE6-1A2D-014C-A123-A4E4D5F4E971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835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59B948-FD2B-D84D-AA9F-0C4295665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2FAC7F5-24D2-084E-8B36-F6BAA2B5DB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5C8DF1B-8974-0C45-9E5C-E7A92D00C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Köln,</a:t>
            </a:r>
          </a:p>
          <a:p>
            <a:r>
              <a:rPr lang="en-US" altLang="de-DE"/>
              <a:t>18.6.2002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C58E7E2-0866-E647-9AF6-3DB38F5E61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0715211-D560-1A40-A420-06C3F0E984CD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298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A9F38C9-3F35-7044-AF97-452FF757F2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86550" y="0"/>
            <a:ext cx="2228850" cy="60960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8388306-D40A-8840-919C-E1733CB0B6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534150" cy="60960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C0BC55F-E8B2-BE42-B3B3-DA24D4F73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Köln,</a:t>
            </a:r>
          </a:p>
          <a:p>
            <a:r>
              <a:rPr lang="en-US" altLang="de-DE"/>
              <a:t>18.6.2002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FF3AA26-144B-1941-9057-316275BF4C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9C6776B-DB84-8245-B5DD-30849D4ACFB5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71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C65F0F-9EB9-8C45-B842-8ED0B5201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8433C11-BD94-7F49-8CAC-F3C6AE08BC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5182B80-0FAE-6D43-8A52-1E8838370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Köln,</a:t>
            </a:r>
          </a:p>
          <a:p>
            <a:r>
              <a:rPr lang="en-US" altLang="de-DE"/>
              <a:t>18.6.2002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19EFDB7-7DE2-8A42-A06C-050CA9FE77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650D4AA-9D9C-1041-9FD6-1290AC0923FE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170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4F6A7C-D5A6-F245-94A3-ECD223E0D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FA51EC3-0018-7B46-8C5A-1CDA3473B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1EC1082-9F39-BC4C-90C7-66F5EB117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Köln,</a:t>
            </a:r>
          </a:p>
          <a:p>
            <a:r>
              <a:rPr lang="en-US" altLang="de-DE"/>
              <a:t>18.6.2002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E222976-B011-124D-8B80-613889C05B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198B13-F1FB-AA48-BD4D-B1CB5F08013A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341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A669BE-A617-374F-98B8-986B3C9A6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4671AE-1937-0A42-BF1B-C07891446A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4C44953-6932-6F43-99C7-EB4C2E7B7B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347D0E3-FB7F-D247-BA02-178D20D74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Köln,</a:t>
            </a:r>
          </a:p>
          <a:p>
            <a:r>
              <a:rPr lang="en-US" altLang="de-DE"/>
              <a:t>18.6.2002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CA49D0-399B-BF48-9441-5D78028CDE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11AF16C-E461-884D-90B0-6086DACBD510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9723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1E1FAD-B523-3A43-AF42-5505896A6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4BB3FB8-B78F-764A-ACC3-3B8C621EE4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6204732-E5CB-794A-A2B3-9B85726485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0D88CC8-63F3-B24F-A811-6EF40CF509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28315BA-FFFD-ED4E-9D61-2856E8E785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3E819C9-CC57-3C45-8046-4B4D4FD61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Köln,</a:t>
            </a:r>
          </a:p>
          <a:p>
            <a:r>
              <a:rPr lang="en-US" altLang="de-DE"/>
              <a:t>18.6.2002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1605D161-A661-5D46-9998-50C7EC88CD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D694214-7FCC-344C-9733-7E2DEA4CC79E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8071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2B1095-0FDF-1944-B6B7-EB86C903E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0670AB7-EA81-4F40-8CD6-3DD00558F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Köln,</a:t>
            </a:r>
          </a:p>
          <a:p>
            <a:r>
              <a:rPr lang="en-US" altLang="de-DE"/>
              <a:t>18.6.2002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4FB52A5-A413-BB44-9C58-588F8601A7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9EDB3B2-F4F0-3E46-8016-136FC929E4CC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7563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3227C98-1998-B749-B4D5-848AF90B9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Köln,</a:t>
            </a:r>
          </a:p>
          <a:p>
            <a:r>
              <a:rPr lang="en-US" altLang="de-DE"/>
              <a:t>18.6.2002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C53539C7-7419-714F-9E1A-95E78EC569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C524FBF-618F-FB49-A62E-4E33BC9A0280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717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FBF6B6-646E-E647-9137-0E051960F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E2393E2-34D7-C74B-8082-C1F737EBD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F0A113F-3418-8046-BC75-0D7AD22E1D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CCBE26D-A9D6-5444-AD73-B9F76F7E4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Köln,</a:t>
            </a:r>
          </a:p>
          <a:p>
            <a:r>
              <a:rPr lang="en-US" altLang="de-DE"/>
              <a:t>18.6.2002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AD8B803-F368-6841-BA73-B2708B3BE0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590BB3-1DCD-0D4C-A691-802D0856E36A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825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B42F95-A3E9-E442-89B0-2D9531935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984610C-4DE9-024B-824F-55D345ACBC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A15F293-6986-8346-9CA4-A09C031865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A1AF7B9-7246-B642-8F13-6065F97BD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Köln,</a:t>
            </a:r>
          </a:p>
          <a:p>
            <a:r>
              <a:rPr lang="en-US" altLang="de-DE"/>
              <a:t>18.6.2002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A2C9B8D-1262-094E-86DB-B405C5DEA8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FC65732-1F8A-AF4A-ADD1-D25FFC126A53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330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>
            <a:extLst>
              <a:ext uri="{FF2B5EF4-FFF2-40B4-BE49-F238E27FC236}">
                <a16:creationId xmlns:a16="http://schemas.microsoft.com/office/drawing/2014/main" id="{FD590F19-1ABB-A04E-A92C-295527F0F7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AE60ECD2-C59A-B44F-B30F-760F2542E8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391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88E791B-B328-C54F-B7B2-900A0B0939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295400"/>
            <a:ext cx="8839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Master-Textformat zu bearbeiten.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35C8CD8-10B8-C44A-874B-5C77BDFA6C5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>
                <a:latin typeface="+mn-lt"/>
              </a:defRPr>
            </a:lvl1pPr>
          </a:lstStyle>
          <a:p>
            <a:r>
              <a:rPr lang="en-US" altLang="de-DE"/>
              <a:t>Köln,</a:t>
            </a:r>
          </a:p>
          <a:p>
            <a:r>
              <a:rPr lang="en-US" altLang="de-DE"/>
              <a:t>18.6.2002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BB292665-5407-144E-8D3D-2EB6564788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525" y="990600"/>
            <a:ext cx="7248525" cy="1524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2189CFD-9D78-9343-B5F0-A2407AE4F1E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324600"/>
            <a:ext cx="533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latin typeface="+mn-lt"/>
              </a:defRPr>
            </a:lvl1pPr>
          </a:lstStyle>
          <a:p>
            <a:fld id="{DFEAEF15-7278-C34F-A599-B405C9D3F6E3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1039" name="Text Box 15">
            <a:extLst>
              <a:ext uri="{FF2B5EF4-FFF2-40B4-BE49-F238E27FC236}">
                <a16:creationId xmlns:a16="http://schemas.microsoft.com/office/drawing/2014/main" id="{223D5124-29BF-E843-85E7-F92A250739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85725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800">
                <a:solidFill>
                  <a:srgbClr val="000000"/>
                </a:solidFill>
                <a:latin typeface="Arial" panose="020B0604020202020204" pitchFamily="34" charset="0"/>
              </a:rPr>
              <a:t>www.che.de</a:t>
            </a:r>
            <a:endParaRPr lang="de-DE" altLang="de-DE" sz="1400">
              <a:latin typeface="Arial" panose="020B0604020202020204" pitchFamily="34" charset="0"/>
            </a:endParaRPr>
          </a:p>
        </p:txBody>
      </p:sp>
      <p:pic>
        <p:nvPicPr>
          <p:cNvPr id="1040" name="Picture 16">
            <a:extLst>
              <a:ext uri="{FF2B5EF4-FFF2-40B4-BE49-F238E27FC236}">
                <a16:creationId xmlns:a16="http://schemas.microsoft.com/office/drawing/2014/main" id="{F0615822-2B8D-A040-9E10-27413D5267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813" y="169863"/>
            <a:ext cx="1295400" cy="69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5" name="Picture 21">
            <a:extLst>
              <a:ext uri="{FF2B5EF4-FFF2-40B4-BE49-F238E27FC236}">
                <a16:creationId xmlns:a16="http://schemas.microsoft.com/office/drawing/2014/main" id="{9AD194F2-A202-8E4A-A9BB-9B3C55BB4F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81200" cy="98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hyperlink" Target="http://www.stern.de/hochschulranking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2">
            <a:extLst>
              <a:ext uri="{FF2B5EF4-FFF2-40B4-BE49-F238E27FC236}">
                <a16:creationId xmlns:a16="http://schemas.microsoft.com/office/drawing/2014/main" id="{853630A2-7FF9-554D-A3C8-DFF424382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Köln,</a:t>
            </a:r>
          </a:p>
          <a:p>
            <a:r>
              <a:rPr lang="en-US" altLang="de-DE"/>
              <a:t>18.6.2002</a:t>
            </a:r>
          </a:p>
        </p:txBody>
      </p:sp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65CD587A-88F8-FF4C-894E-1914C91B76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7D6DF8-6419-374D-A055-758D7F9F0B20}" type="slidenum">
              <a:rPr lang="en-US" altLang="de-DE"/>
              <a:pPr/>
              <a:t>1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152578" name="Text Box 4098">
            <a:extLst>
              <a:ext uri="{FF2B5EF4-FFF2-40B4-BE49-F238E27FC236}">
                <a16:creationId xmlns:a16="http://schemas.microsoft.com/office/drawing/2014/main" id="{8D43B3AF-C874-CA44-9F47-93BC255776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152579" name="Text Box 4099">
            <a:extLst>
              <a:ext uri="{FF2B5EF4-FFF2-40B4-BE49-F238E27FC236}">
                <a16:creationId xmlns:a16="http://schemas.microsoft.com/office/drawing/2014/main" id="{3728AF83-DE88-E64A-8107-1C5C28A8D1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7013" y="3048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152580" name="Text Box 4100">
            <a:extLst>
              <a:ext uri="{FF2B5EF4-FFF2-40B4-BE49-F238E27FC236}">
                <a16:creationId xmlns:a16="http://schemas.microsoft.com/office/drawing/2014/main" id="{C3174976-56B3-7B42-A85D-B62B58F9EF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1524000"/>
            <a:ext cx="6934200" cy="435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de-DE" altLang="de-DE" sz="4000" b="1">
              <a:solidFill>
                <a:schemeClr val="folHlink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de-DE" altLang="de-DE" sz="4000" b="1">
              <a:solidFill>
                <a:schemeClr val="folHlink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de-DE" altLang="de-DE" b="1">
              <a:solidFill>
                <a:schemeClr val="folHlink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de-DE" altLang="de-DE" b="1">
              <a:solidFill>
                <a:schemeClr val="folHlink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de-DE" altLang="de-DE" b="1">
              <a:solidFill>
                <a:schemeClr val="folHlink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de-DE" altLang="de-DE" b="1">
              <a:solidFill>
                <a:schemeClr val="folHlink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de-DE" altLang="de-DE"/>
          </a:p>
        </p:txBody>
      </p:sp>
      <p:sp>
        <p:nvSpPr>
          <p:cNvPr id="152581" name="Rectangle 4101">
            <a:extLst>
              <a:ext uri="{FF2B5EF4-FFF2-40B4-BE49-F238E27FC236}">
                <a16:creationId xmlns:a16="http://schemas.microsoft.com/office/drawing/2014/main" id="{F45973B9-23D0-0E4E-8CCB-0C3F30C597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1905000"/>
            <a:ext cx="6781800" cy="2362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4000" b="1">
                <a:latin typeface="Arial" panose="020B0604020202020204" pitchFamily="34" charset="0"/>
              </a:rPr>
              <a:t>Rankings als Instrument</a:t>
            </a:r>
          </a:p>
          <a:p>
            <a:pPr algn="ctr"/>
            <a:r>
              <a:rPr lang="de-DE" altLang="de-DE" sz="4000" b="1">
                <a:latin typeface="Arial" panose="020B0604020202020204" pitchFamily="34" charset="0"/>
              </a:rPr>
              <a:t>der Quälitätssicherung</a:t>
            </a:r>
            <a:endParaRPr lang="de-DE" altLang="de-DE" sz="4000" b="1">
              <a:solidFill>
                <a:schemeClr val="folHlink"/>
              </a:solidFill>
              <a:latin typeface="Arial" panose="020B0604020202020204" pitchFamily="34" charset="0"/>
            </a:endParaRPr>
          </a:p>
        </p:txBody>
      </p:sp>
      <p:sp>
        <p:nvSpPr>
          <p:cNvPr id="152582" name="Rectangle 4102">
            <a:extLst>
              <a:ext uri="{FF2B5EF4-FFF2-40B4-BE49-F238E27FC236}">
                <a16:creationId xmlns:a16="http://schemas.microsoft.com/office/drawing/2014/main" id="{7DAB215E-731B-2D4D-83AC-4F746039CB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953000"/>
            <a:ext cx="6781800" cy="838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Prof. Dr. Detlef Müller-Böling</a:t>
            </a:r>
            <a:endParaRPr lang="de-DE" altLang="de-DE" sz="4000" b="1">
              <a:solidFill>
                <a:schemeClr val="folHlink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umsplatzhalter 1">
            <a:extLst>
              <a:ext uri="{FF2B5EF4-FFF2-40B4-BE49-F238E27FC236}">
                <a16:creationId xmlns:a16="http://schemas.microsoft.com/office/drawing/2014/main" id="{B37308BA-960A-4944-BD03-85A60BEB0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Köln,</a:t>
            </a:r>
          </a:p>
          <a:p>
            <a:r>
              <a:rPr lang="en-US" altLang="de-DE"/>
              <a:t>18.6.2002</a:t>
            </a:r>
          </a:p>
        </p:txBody>
      </p:sp>
      <p:sp>
        <p:nvSpPr>
          <p:cNvPr id="20" name="Foliennummernplatzhalter 2">
            <a:extLst>
              <a:ext uri="{FF2B5EF4-FFF2-40B4-BE49-F238E27FC236}">
                <a16:creationId xmlns:a16="http://schemas.microsoft.com/office/drawing/2014/main" id="{1383DBA2-24C1-4D40-BDD4-3A5126E6B1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118E83-B66F-4949-A6EB-6A71BD2C71F8}" type="slidenum">
              <a:rPr lang="en-US" altLang="de-DE"/>
              <a:pPr/>
              <a:t>10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02754" name="Rectangle 1026">
            <a:extLst>
              <a:ext uri="{FF2B5EF4-FFF2-40B4-BE49-F238E27FC236}">
                <a16:creationId xmlns:a16="http://schemas.microsoft.com/office/drawing/2014/main" id="{A18CDAEF-31F6-ED48-A6AF-8848927308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2755" name="Rectangle 1027">
            <a:extLst>
              <a:ext uri="{FF2B5EF4-FFF2-40B4-BE49-F238E27FC236}">
                <a16:creationId xmlns:a16="http://schemas.microsoft.com/office/drawing/2014/main" id="{5F5841E8-B4E2-374C-A3A9-F690505E21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2756" name="Rectangle 1028">
            <a:extLst>
              <a:ext uri="{FF2B5EF4-FFF2-40B4-BE49-F238E27FC236}">
                <a16:creationId xmlns:a16="http://schemas.microsoft.com/office/drawing/2014/main" id="{0C2FCD0A-F6FC-3442-BA4E-64855195AA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2757" name="Rectangle 1029">
            <a:extLst>
              <a:ext uri="{FF2B5EF4-FFF2-40B4-BE49-F238E27FC236}">
                <a16:creationId xmlns:a16="http://schemas.microsoft.com/office/drawing/2014/main" id="{0EC31123-B060-644B-BE79-66139200A9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2758" name="Rectangle 1030">
            <a:extLst>
              <a:ext uri="{FF2B5EF4-FFF2-40B4-BE49-F238E27FC236}">
                <a16:creationId xmlns:a16="http://schemas.microsoft.com/office/drawing/2014/main" id="{3B15BD8B-AD24-7C41-90DE-D55010E95B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2759" name="Rectangle 1031">
            <a:extLst>
              <a:ext uri="{FF2B5EF4-FFF2-40B4-BE49-F238E27FC236}">
                <a16:creationId xmlns:a16="http://schemas.microsoft.com/office/drawing/2014/main" id="{B2C41ADD-92FB-7749-877D-6D058D00C2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2760" name="Rectangle 1032">
            <a:extLst>
              <a:ext uri="{FF2B5EF4-FFF2-40B4-BE49-F238E27FC236}">
                <a16:creationId xmlns:a16="http://schemas.microsoft.com/office/drawing/2014/main" id="{67FDF725-7FA0-BD4B-BEAB-62EC9B8934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75" y="6461125"/>
            <a:ext cx="460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2761" name="Rectangle 1033">
            <a:extLst>
              <a:ext uri="{FF2B5EF4-FFF2-40B4-BE49-F238E27FC236}">
                <a16:creationId xmlns:a16="http://schemas.microsoft.com/office/drawing/2014/main" id="{D7121D82-71BA-3140-AC17-04D3A3E97A02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438400" y="1295400"/>
            <a:ext cx="6096000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Wirtschafts- und Sozialwissenschaftlicher</a:t>
            </a:r>
          </a:p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Fakultätentag</a:t>
            </a:r>
            <a:endParaRPr lang="de-DE" altLang="de-DE"/>
          </a:p>
        </p:txBody>
      </p:sp>
      <p:sp>
        <p:nvSpPr>
          <p:cNvPr id="202762" name="Rectangle 1034">
            <a:extLst>
              <a:ext uri="{FF2B5EF4-FFF2-40B4-BE49-F238E27FC236}">
                <a16:creationId xmlns:a16="http://schemas.microsoft.com/office/drawing/2014/main" id="{6952283F-C9CD-394A-83A2-06D84C5FD2B5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438400" y="2209800"/>
            <a:ext cx="6096000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Bundes-AG der Dekaninnen und Dekane</a:t>
            </a:r>
          </a:p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wirtschaftswiss. FB an FHs</a:t>
            </a:r>
            <a:endParaRPr lang="de-DE" altLang="de-DE" sz="3200" b="1">
              <a:latin typeface="Arial" panose="020B0604020202020204" pitchFamily="34" charset="0"/>
            </a:endParaRPr>
          </a:p>
        </p:txBody>
      </p:sp>
      <p:sp>
        <p:nvSpPr>
          <p:cNvPr id="202763" name="Rectangle 1035">
            <a:extLst>
              <a:ext uri="{FF2B5EF4-FFF2-40B4-BE49-F238E27FC236}">
                <a16:creationId xmlns:a16="http://schemas.microsoft.com/office/drawing/2014/main" id="{EBF2A5DB-FCA8-1647-984A-77027B4E9778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438400" y="3124200"/>
            <a:ext cx="6096000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Deutscher Juristenfakultätentag</a:t>
            </a:r>
          </a:p>
        </p:txBody>
      </p:sp>
      <p:sp>
        <p:nvSpPr>
          <p:cNvPr id="202767" name="Rectangle 1039">
            <a:extLst>
              <a:ext uri="{FF2B5EF4-FFF2-40B4-BE49-F238E27FC236}">
                <a16:creationId xmlns:a16="http://schemas.microsoft.com/office/drawing/2014/main" id="{6A3544C8-FA12-3C4B-82C9-3C7471DC486F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438400" y="4953000"/>
            <a:ext cx="6096000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Deutsche Gesellschaft für Soziologie</a:t>
            </a:r>
            <a:endParaRPr lang="de-DE" altLang="de-DE" sz="2000"/>
          </a:p>
        </p:txBody>
      </p:sp>
      <p:sp>
        <p:nvSpPr>
          <p:cNvPr id="202768" name="Rectangle 1040">
            <a:extLst>
              <a:ext uri="{FF2B5EF4-FFF2-40B4-BE49-F238E27FC236}">
                <a16:creationId xmlns:a16="http://schemas.microsoft.com/office/drawing/2014/main" id="{624529B5-E12B-5E4B-8D3F-B7CD96714CF8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438400" y="5867400"/>
            <a:ext cx="6096000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Deutsche Gesellschaft für Politologie</a:t>
            </a:r>
          </a:p>
        </p:txBody>
      </p:sp>
      <p:sp>
        <p:nvSpPr>
          <p:cNvPr id="202770" name="Rectangle 1042">
            <a:extLst>
              <a:ext uri="{FF2B5EF4-FFF2-40B4-BE49-F238E27FC236}">
                <a16:creationId xmlns:a16="http://schemas.microsoft.com/office/drawing/2014/main" id="{51F55D04-AB48-F748-80A3-725669912292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438400" y="4038600"/>
            <a:ext cx="6096000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Fachbereichstag Soziale Arbeit</a:t>
            </a:r>
          </a:p>
        </p:txBody>
      </p:sp>
      <p:sp>
        <p:nvSpPr>
          <p:cNvPr id="202771" name="Rectangle 1043">
            <a:extLst>
              <a:ext uri="{FF2B5EF4-FFF2-40B4-BE49-F238E27FC236}">
                <a16:creationId xmlns:a16="http://schemas.microsoft.com/office/drawing/2014/main" id="{C7704A46-B46C-F040-8BC9-45768BA7F0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0"/>
            <a:ext cx="5562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 sz="3400" b="1"/>
              <a:t>Methodik - Sachverstand</a:t>
            </a:r>
            <a:endParaRPr lang="de-DE" altLang="de-DE"/>
          </a:p>
        </p:txBody>
      </p:sp>
      <p:grpSp>
        <p:nvGrpSpPr>
          <p:cNvPr id="202778" name="Group 1050">
            <a:extLst>
              <a:ext uri="{FF2B5EF4-FFF2-40B4-BE49-F238E27FC236}">
                <a16:creationId xmlns:a16="http://schemas.microsoft.com/office/drawing/2014/main" id="{156BE0C6-6681-4843-9EB4-E8F3F0C5E90F}"/>
              </a:ext>
            </a:extLst>
          </p:cNvPr>
          <p:cNvGrpSpPr>
            <a:grpSpLocks/>
          </p:cNvGrpSpPr>
          <p:nvPr/>
        </p:nvGrpSpPr>
        <p:grpSpPr bwMode="auto">
          <a:xfrm>
            <a:off x="201613" y="1314450"/>
            <a:ext cx="1460500" cy="5246688"/>
            <a:chOff x="127" y="828"/>
            <a:chExt cx="920" cy="3305"/>
          </a:xfrm>
        </p:grpSpPr>
        <p:sp>
          <p:nvSpPr>
            <p:cNvPr id="202776" name="Oval 1048">
              <a:extLst>
                <a:ext uri="{FF2B5EF4-FFF2-40B4-BE49-F238E27FC236}">
                  <a16:creationId xmlns:a16="http://schemas.microsoft.com/office/drawing/2014/main" id="{65A426FD-CD78-1B4D-AADE-3258F1AC7D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" y="828"/>
              <a:ext cx="920" cy="3305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8000"/>
              </a:extrusionClr>
              <a:contourClr>
                <a:srgbClr val="008000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8000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ctr"/>
              <a:endParaRPr lang="de-DE" altLang="de-DE" sz="3000" b="1">
                <a:latin typeface="Arial" panose="020B0604020202020204" pitchFamily="34" charset="0"/>
              </a:endParaRPr>
            </a:p>
          </p:txBody>
        </p:sp>
        <p:sp>
          <p:nvSpPr>
            <p:cNvPr id="202777" name="Text Box 1049">
              <a:extLst>
                <a:ext uri="{FF2B5EF4-FFF2-40B4-BE49-F238E27FC236}">
                  <a16:creationId xmlns:a16="http://schemas.microsoft.com/office/drawing/2014/main" id="{5D023C14-F69E-C64A-9AF2-88301300A6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5400000">
              <a:off x="-856" y="2309"/>
              <a:ext cx="288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de-DE" altLang="de-DE" sz="3600" b="1">
                  <a:latin typeface="Arial" panose="020B0604020202020204" pitchFamily="34" charset="0"/>
                </a:rPr>
                <a:t>z.B. Fachbeirat 2002</a:t>
              </a:r>
              <a:endParaRPr lang="de-DE" altLang="de-DE" sz="3200" b="1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2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2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27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27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202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202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202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20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202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0" dur="500"/>
                                        <p:tgtEl>
                                          <p:spTgt spid="202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61" grpId="0" animBg="1" autoUpdateAnimBg="0"/>
      <p:bldP spid="202762" grpId="0" animBg="1" autoUpdateAnimBg="0"/>
      <p:bldP spid="202763" grpId="0" animBg="1" autoUpdateAnimBg="0"/>
      <p:bldP spid="202767" grpId="0" animBg="1" autoUpdateAnimBg="0"/>
      <p:bldP spid="202768" grpId="0" animBg="1" autoUpdateAnimBg="0"/>
      <p:bldP spid="202770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Datumsplatzhalter 2">
            <a:extLst>
              <a:ext uri="{FF2B5EF4-FFF2-40B4-BE49-F238E27FC236}">
                <a16:creationId xmlns:a16="http://schemas.microsoft.com/office/drawing/2014/main" id="{379DA49D-FDCB-7C42-9C78-EF29DA6FC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Köln,</a:t>
            </a:r>
          </a:p>
          <a:p>
            <a:r>
              <a:rPr lang="en-US" altLang="de-DE"/>
              <a:t>18.6.2002</a:t>
            </a:r>
          </a:p>
        </p:txBody>
      </p:sp>
      <p:sp>
        <p:nvSpPr>
          <p:cNvPr id="21" name="Foliennummernplatzhalter 3">
            <a:extLst>
              <a:ext uri="{FF2B5EF4-FFF2-40B4-BE49-F238E27FC236}">
                <a16:creationId xmlns:a16="http://schemas.microsoft.com/office/drawing/2014/main" id="{BAD961D0-787D-2F4C-AFAF-8A4AD1F256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6C0945-56A4-F448-94EE-7A6E3E6C388C}" type="slidenum">
              <a:rPr lang="en-US" altLang="de-DE"/>
              <a:pPr/>
              <a:t>11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177154" name="Rectangle 2">
            <a:extLst>
              <a:ext uri="{FF2B5EF4-FFF2-40B4-BE49-F238E27FC236}">
                <a16:creationId xmlns:a16="http://schemas.microsoft.com/office/drawing/2014/main" id="{101D33B2-1AA6-0F4C-8DA4-B0241A6DAE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7155" name="Rectangle 3">
            <a:extLst>
              <a:ext uri="{FF2B5EF4-FFF2-40B4-BE49-F238E27FC236}">
                <a16:creationId xmlns:a16="http://schemas.microsoft.com/office/drawing/2014/main" id="{86BBC9A2-AE4C-D547-8DBE-362DB92FDE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7156" name="Rectangle 4">
            <a:extLst>
              <a:ext uri="{FF2B5EF4-FFF2-40B4-BE49-F238E27FC236}">
                <a16:creationId xmlns:a16="http://schemas.microsoft.com/office/drawing/2014/main" id="{5F654EDF-D152-324B-A6E8-8F601148BA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7157" name="Rectangle 5">
            <a:extLst>
              <a:ext uri="{FF2B5EF4-FFF2-40B4-BE49-F238E27FC236}">
                <a16:creationId xmlns:a16="http://schemas.microsoft.com/office/drawing/2014/main" id="{1FC8822C-66BD-D141-A229-8E54F859DC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7158" name="Rectangle 6">
            <a:extLst>
              <a:ext uri="{FF2B5EF4-FFF2-40B4-BE49-F238E27FC236}">
                <a16:creationId xmlns:a16="http://schemas.microsoft.com/office/drawing/2014/main" id="{9E104CAF-6714-2343-B3CE-9527AEF0C8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7159" name="Rectangle 7">
            <a:extLst>
              <a:ext uri="{FF2B5EF4-FFF2-40B4-BE49-F238E27FC236}">
                <a16:creationId xmlns:a16="http://schemas.microsoft.com/office/drawing/2014/main" id="{91E31EB3-C5A4-B247-A2D7-7554B433C7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7160" name="Rectangle 8">
            <a:extLst>
              <a:ext uri="{FF2B5EF4-FFF2-40B4-BE49-F238E27FC236}">
                <a16:creationId xmlns:a16="http://schemas.microsoft.com/office/drawing/2014/main" id="{CB2DD281-32B8-494C-8236-F632D2A21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75" y="6461125"/>
            <a:ext cx="460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7161" name="Rectangle 9">
            <a:extLst>
              <a:ext uri="{FF2B5EF4-FFF2-40B4-BE49-F238E27FC236}">
                <a16:creationId xmlns:a16="http://schemas.microsoft.com/office/drawing/2014/main" id="{22A6AE5F-9687-8741-A9CB-B3E248F6AE87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3811588" y="4953000"/>
            <a:ext cx="1511300" cy="151130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1400" b="1">
                <a:solidFill>
                  <a:schemeClr val="bg2"/>
                </a:solidFill>
                <a:latin typeface="Arial" panose="020B0604020202020204" pitchFamily="34" charset="0"/>
              </a:rPr>
              <a:t>Berufsbezug,</a:t>
            </a:r>
          </a:p>
          <a:p>
            <a:pPr algn="ctr"/>
            <a:r>
              <a:rPr lang="de-DE" altLang="de-DE" sz="1400" b="1">
                <a:solidFill>
                  <a:schemeClr val="bg2"/>
                </a:solidFill>
                <a:latin typeface="Arial" panose="020B0604020202020204" pitchFamily="34" charset="0"/>
              </a:rPr>
              <a:t>Arbeitsmarkt</a:t>
            </a:r>
          </a:p>
        </p:txBody>
      </p:sp>
      <p:sp>
        <p:nvSpPr>
          <p:cNvPr id="177162" name="Text Box 10">
            <a:extLst>
              <a:ext uri="{FF2B5EF4-FFF2-40B4-BE49-F238E27FC236}">
                <a16:creationId xmlns:a16="http://schemas.microsoft.com/office/drawing/2014/main" id="{AF14C68A-9050-F741-A8F9-D5CB74BB6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430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3600" b="1">
                <a:latin typeface="Arial" panose="020B0604020202020204" pitchFamily="34" charset="0"/>
              </a:rPr>
              <a:t>Entscheidungsmodell</a:t>
            </a:r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177163" name="Rectangle 11">
            <a:extLst>
              <a:ext uri="{FF2B5EF4-FFF2-40B4-BE49-F238E27FC236}">
                <a16:creationId xmlns:a16="http://schemas.microsoft.com/office/drawing/2014/main" id="{6AFC7C3E-403C-564B-BF95-EE32839F06A9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2286000" y="1905000"/>
            <a:ext cx="1511300" cy="1511300"/>
          </a:xfrm>
          <a:prstGeom prst="rect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1400" b="1">
                <a:latin typeface="Arial" panose="020B0604020202020204" pitchFamily="34" charset="0"/>
              </a:rPr>
              <a:t>Studienort</a:t>
            </a:r>
          </a:p>
          <a:p>
            <a:pPr algn="ctr"/>
            <a:r>
              <a:rPr lang="de-DE" altLang="de-DE" sz="1400" b="1">
                <a:latin typeface="Arial" panose="020B0604020202020204" pitchFamily="34" charset="0"/>
              </a:rPr>
              <a:t>und Hochschule</a:t>
            </a:r>
            <a:endParaRPr lang="de-DE" altLang="de-DE"/>
          </a:p>
        </p:txBody>
      </p:sp>
      <p:sp>
        <p:nvSpPr>
          <p:cNvPr id="177164" name="Rectangle 12">
            <a:extLst>
              <a:ext uri="{FF2B5EF4-FFF2-40B4-BE49-F238E27FC236}">
                <a16:creationId xmlns:a16="http://schemas.microsoft.com/office/drawing/2014/main" id="{BF38D312-771A-BE45-B4B9-69C9071C2CEE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3810000" y="1905000"/>
            <a:ext cx="1511300" cy="1511300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1400" b="1">
                <a:latin typeface="Arial" panose="020B0604020202020204" pitchFamily="34" charset="0"/>
              </a:rPr>
              <a:t>Studierende</a:t>
            </a:r>
          </a:p>
        </p:txBody>
      </p:sp>
      <p:sp>
        <p:nvSpPr>
          <p:cNvPr id="177165" name="Rectangle 13">
            <a:extLst>
              <a:ext uri="{FF2B5EF4-FFF2-40B4-BE49-F238E27FC236}">
                <a16:creationId xmlns:a16="http://schemas.microsoft.com/office/drawing/2014/main" id="{9399FE17-27C9-844A-8409-333109FC42C9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334000" y="1905000"/>
            <a:ext cx="1511300" cy="15113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1400" b="1">
                <a:latin typeface="Arial" panose="020B0604020202020204" pitchFamily="34" charset="0"/>
              </a:rPr>
              <a:t>Studien-</a:t>
            </a:r>
          </a:p>
          <a:p>
            <a:pPr algn="ctr"/>
            <a:r>
              <a:rPr lang="de-DE" altLang="de-DE" sz="1400" b="1">
                <a:latin typeface="Arial" panose="020B0604020202020204" pitchFamily="34" charset="0"/>
              </a:rPr>
              <a:t>ergebnis</a:t>
            </a:r>
            <a:endParaRPr lang="de-DE" altLang="de-DE"/>
          </a:p>
        </p:txBody>
      </p:sp>
      <p:sp>
        <p:nvSpPr>
          <p:cNvPr id="177166" name="Rectangle 14">
            <a:extLst>
              <a:ext uri="{FF2B5EF4-FFF2-40B4-BE49-F238E27FC236}">
                <a16:creationId xmlns:a16="http://schemas.microsoft.com/office/drawing/2014/main" id="{54B6DA29-B145-4B47-B87F-FFD77CAC3254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3811588" y="3429000"/>
            <a:ext cx="1511300" cy="1511300"/>
          </a:xfrm>
          <a:prstGeom prst="rect">
            <a:avLst/>
          </a:prstGeom>
          <a:solidFill>
            <a:srgbClr val="FF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1400" b="1">
                <a:latin typeface="Arial" panose="020B0604020202020204" pitchFamily="34" charset="0"/>
              </a:rPr>
              <a:t>Studium</a:t>
            </a:r>
          </a:p>
          <a:p>
            <a:pPr algn="ctr"/>
            <a:r>
              <a:rPr lang="de-DE" altLang="de-DE" sz="1400" b="1">
                <a:latin typeface="Arial" panose="020B0604020202020204" pitchFamily="34" charset="0"/>
              </a:rPr>
              <a:t>und Lehre</a:t>
            </a:r>
          </a:p>
        </p:txBody>
      </p:sp>
      <p:sp>
        <p:nvSpPr>
          <p:cNvPr id="177167" name="Rectangle 15">
            <a:extLst>
              <a:ext uri="{FF2B5EF4-FFF2-40B4-BE49-F238E27FC236}">
                <a16:creationId xmlns:a16="http://schemas.microsoft.com/office/drawing/2014/main" id="{FFC04965-F7A7-8745-B755-374993CA2A6C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334000" y="3429000"/>
            <a:ext cx="1511300" cy="1511300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1400" b="1">
                <a:latin typeface="Arial" panose="020B0604020202020204" pitchFamily="34" charset="0"/>
              </a:rPr>
              <a:t>Ausstattung</a:t>
            </a:r>
          </a:p>
        </p:txBody>
      </p:sp>
      <p:sp>
        <p:nvSpPr>
          <p:cNvPr id="177168" name="Rectangle 16">
            <a:extLst>
              <a:ext uri="{FF2B5EF4-FFF2-40B4-BE49-F238E27FC236}">
                <a16:creationId xmlns:a16="http://schemas.microsoft.com/office/drawing/2014/main" id="{DF9CDCDD-D9F1-BD47-81BF-AFBC4DB1A6E2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2286000" y="4953000"/>
            <a:ext cx="1511300" cy="1511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1400" b="1">
                <a:solidFill>
                  <a:schemeClr val="bg2"/>
                </a:solidFill>
                <a:latin typeface="Arial" panose="020B0604020202020204" pitchFamily="34" charset="0"/>
              </a:rPr>
              <a:t>Forschung</a:t>
            </a:r>
          </a:p>
        </p:txBody>
      </p:sp>
      <p:sp>
        <p:nvSpPr>
          <p:cNvPr id="177169" name="Rectangle 17">
            <a:extLst>
              <a:ext uri="{FF2B5EF4-FFF2-40B4-BE49-F238E27FC236}">
                <a16:creationId xmlns:a16="http://schemas.microsoft.com/office/drawing/2014/main" id="{B5EA19C6-CEEC-6B43-90D8-EB7B59E212FD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334000" y="4953000"/>
            <a:ext cx="1511300" cy="15113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1400" b="1">
                <a:latin typeface="Arial" panose="020B0604020202020204" pitchFamily="34" charset="0"/>
              </a:rPr>
              <a:t>Gesamturteile</a:t>
            </a:r>
          </a:p>
          <a:p>
            <a:pPr algn="ctr"/>
            <a:r>
              <a:rPr lang="de-DE" altLang="de-DE" sz="1400" b="1">
                <a:latin typeface="Arial" panose="020B0604020202020204" pitchFamily="34" charset="0"/>
              </a:rPr>
              <a:t>(Studierende,</a:t>
            </a:r>
          </a:p>
          <a:p>
            <a:pPr algn="ctr"/>
            <a:r>
              <a:rPr lang="de-DE" altLang="de-DE" sz="1400" b="1">
                <a:latin typeface="Arial" panose="020B0604020202020204" pitchFamily="34" charset="0"/>
              </a:rPr>
              <a:t>Professoren)</a:t>
            </a:r>
          </a:p>
        </p:txBody>
      </p:sp>
      <p:sp>
        <p:nvSpPr>
          <p:cNvPr id="177170" name="Rectangle 18">
            <a:extLst>
              <a:ext uri="{FF2B5EF4-FFF2-40B4-BE49-F238E27FC236}">
                <a16:creationId xmlns:a16="http://schemas.microsoft.com/office/drawing/2014/main" id="{391F912E-FCC2-0046-9C76-1D199538BB71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2286000" y="3429000"/>
            <a:ext cx="1511300" cy="15113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1400" b="1">
                <a:latin typeface="Arial" panose="020B0604020202020204" pitchFamily="34" charset="0"/>
              </a:rPr>
              <a:t>Internationale</a:t>
            </a:r>
          </a:p>
          <a:p>
            <a:pPr algn="ctr"/>
            <a:r>
              <a:rPr lang="de-DE" altLang="de-DE" sz="1400" b="1">
                <a:latin typeface="Arial" panose="020B0604020202020204" pitchFamily="34" charset="0"/>
              </a:rPr>
              <a:t>Ausrichtung</a:t>
            </a:r>
            <a:endParaRPr lang="de-DE" altLang="de-DE"/>
          </a:p>
        </p:txBody>
      </p:sp>
      <p:sp>
        <p:nvSpPr>
          <p:cNvPr id="177171" name="Rectangle 19">
            <a:extLst>
              <a:ext uri="{FF2B5EF4-FFF2-40B4-BE49-F238E27FC236}">
                <a16:creationId xmlns:a16="http://schemas.microsoft.com/office/drawing/2014/main" id="{F1A5A838-2DAD-B241-B934-48AD4868CD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0"/>
            <a:ext cx="5105400" cy="990600"/>
          </a:xfrm>
        </p:spPr>
        <p:txBody>
          <a:bodyPr/>
          <a:lstStyle/>
          <a:p>
            <a:r>
              <a:rPr lang="de-DE" altLang="de-DE" sz="2800" b="1"/>
              <a:t>Methodik: Entscheidungsbereiche</a:t>
            </a:r>
            <a:endParaRPr lang="de-DE" altLang="de-DE" sz="280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atumsplatzhalter 1">
            <a:extLst>
              <a:ext uri="{FF2B5EF4-FFF2-40B4-BE49-F238E27FC236}">
                <a16:creationId xmlns:a16="http://schemas.microsoft.com/office/drawing/2014/main" id="{E165A998-0D89-0C49-A29F-2B7F4E25E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Köln,</a:t>
            </a:r>
          </a:p>
          <a:p>
            <a:r>
              <a:rPr lang="en-US" altLang="de-DE"/>
              <a:t>18.6.2002</a:t>
            </a:r>
          </a:p>
        </p:txBody>
      </p:sp>
      <p:sp>
        <p:nvSpPr>
          <p:cNvPr id="22" name="Foliennummernplatzhalter 2">
            <a:extLst>
              <a:ext uri="{FF2B5EF4-FFF2-40B4-BE49-F238E27FC236}">
                <a16:creationId xmlns:a16="http://schemas.microsoft.com/office/drawing/2014/main" id="{274CB22A-295C-D145-9798-63A3EDD456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B8FCE3-60DB-D84B-AD65-8EE2E65A6D4F}" type="slidenum">
              <a:rPr lang="en-US" altLang="de-DE"/>
              <a:pPr/>
              <a:t>12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04802" name="Rectangle 4098">
            <a:extLst>
              <a:ext uri="{FF2B5EF4-FFF2-40B4-BE49-F238E27FC236}">
                <a16:creationId xmlns:a16="http://schemas.microsoft.com/office/drawing/2014/main" id="{E961717E-1C79-B64D-9926-3422940980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4803" name="Rectangle 4099">
            <a:extLst>
              <a:ext uri="{FF2B5EF4-FFF2-40B4-BE49-F238E27FC236}">
                <a16:creationId xmlns:a16="http://schemas.microsoft.com/office/drawing/2014/main" id="{66C11862-5838-3042-8C1C-7B09B53F45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4804" name="Rectangle 4100">
            <a:extLst>
              <a:ext uri="{FF2B5EF4-FFF2-40B4-BE49-F238E27FC236}">
                <a16:creationId xmlns:a16="http://schemas.microsoft.com/office/drawing/2014/main" id="{FBB07C58-CD51-2543-AA3E-E202EFE06F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4805" name="Rectangle 4101">
            <a:extLst>
              <a:ext uri="{FF2B5EF4-FFF2-40B4-BE49-F238E27FC236}">
                <a16:creationId xmlns:a16="http://schemas.microsoft.com/office/drawing/2014/main" id="{3ED81804-731D-1C4E-9E0F-607A2EF891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4806" name="Rectangle 4102">
            <a:extLst>
              <a:ext uri="{FF2B5EF4-FFF2-40B4-BE49-F238E27FC236}">
                <a16:creationId xmlns:a16="http://schemas.microsoft.com/office/drawing/2014/main" id="{A57E7AB6-750D-1745-AD6C-C7502F7D63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4807" name="Rectangle 4103">
            <a:extLst>
              <a:ext uri="{FF2B5EF4-FFF2-40B4-BE49-F238E27FC236}">
                <a16:creationId xmlns:a16="http://schemas.microsoft.com/office/drawing/2014/main" id="{0557F04A-F3E5-5C46-A72C-BF80AEF03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4808" name="Rectangle 4104">
            <a:extLst>
              <a:ext uri="{FF2B5EF4-FFF2-40B4-BE49-F238E27FC236}">
                <a16:creationId xmlns:a16="http://schemas.microsoft.com/office/drawing/2014/main" id="{23D38455-705B-A24C-A11B-FF2402A25E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75" y="6461125"/>
            <a:ext cx="460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4809" name="Rectangle 4105">
            <a:extLst>
              <a:ext uri="{FF2B5EF4-FFF2-40B4-BE49-F238E27FC236}">
                <a16:creationId xmlns:a16="http://schemas.microsoft.com/office/drawing/2014/main" id="{45FB826C-CAA3-FB48-AA02-5D7FA9012FE0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514600" y="1981200"/>
            <a:ext cx="6324600" cy="457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„Professorentipp“ (Professorenbefragung)</a:t>
            </a:r>
            <a:endParaRPr lang="de-DE" altLang="de-DE"/>
          </a:p>
        </p:txBody>
      </p:sp>
      <p:sp>
        <p:nvSpPr>
          <p:cNvPr id="204812" name="Rectangle 4108">
            <a:extLst>
              <a:ext uri="{FF2B5EF4-FFF2-40B4-BE49-F238E27FC236}">
                <a16:creationId xmlns:a16="http://schemas.microsoft.com/office/drawing/2014/main" id="{8E5FB5C7-59DE-3742-9CFF-C11C137AAB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0"/>
            <a:ext cx="54102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 b="1"/>
              <a:t>Methodik - Indikatoren</a:t>
            </a:r>
            <a:endParaRPr lang="de-DE" altLang="de-DE"/>
          </a:p>
        </p:txBody>
      </p:sp>
      <p:grpSp>
        <p:nvGrpSpPr>
          <p:cNvPr id="204820" name="Group 4116">
            <a:extLst>
              <a:ext uri="{FF2B5EF4-FFF2-40B4-BE49-F238E27FC236}">
                <a16:creationId xmlns:a16="http://schemas.microsoft.com/office/drawing/2014/main" id="{74D4B524-5278-C942-AE28-F4D776FF1EC6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295400"/>
            <a:ext cx="1460500" cy="5246688"/>
            <a:chOff x="336" y="816"/>
            <a:chExt cx="920" cy="3305"/>
          </a:xfrm>
        </p:grpSpPr>
        <p:sp>
          <p:nvSpPr>
            <p:cNvPr id="204818" name="Oval 4114">
              <a:extLst>
                <a:ext uri="{FF2B5EF4-FFF2-40B4-BE49-F238E27FC236}">
                  <a16:creationId xmlns:a16="http://schemas.microsoft.com/office/drawing/2014/main" id="{10EA59B6-0CD6-7346-8FC2-06E4B04F7E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816"/>
              <a:ext cx="920" cy="3305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8000"/>
              </a:extrusionClr>
              <a:contourClr>
                <a:srgbClr val="008000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8000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ctr"/>
              <a:endParaRPr lang="de-DE" altLang="de-DE" sz="3000" b="1">
                <a:latin typeface="Arial" panose="020B0604020202020204" pitchFamily="34" charset="0"/>
              </a:endParaRPr>
            </a:p>
          </p:txBody>
        </p:sp>
        <p:sp>
          <p:nvSpPr>
            <p:cNvPr id="204819" name="Text Box 4115">
              <a:extLst>
                <a:ext uri="{FF2B5EF4-FFF2-40B4-BE49-F238E27FC236}">
                  <a16:creationId xmlns:a16="http://schemas.microsoft.com/office/drawing/2014/main" id="{0503CD02-C269-6743-82FA-65C6E5EA22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5400000">
              <a:off x="-393" y="2166"/>
              <a:ext cx="2417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de-DE" altLang="de-DE" sz="3200" b="1">
                  <a:latin typeface="Arial" panose="020B0604020202020204" pitchFamily="34" charset="0"/>
                </a:rPr>
                <a:t>Mehrere Indiktoren</a:t>
              </a:r>
            </a:p>
            <a:p>
              <a:pPr algn="ctr"/>
              <a:r>
                <a:rPr lang="de-DE" altLang="de-DE" sz="3200" b="1">
                  <a:latin typeface="Arial" panose="020B0604020202020204" pitchFamily="34" charset="0"/>
                </a:rPr>
                <a:t>pro Baustein</a:t>
              </a:r>
            </a:p>
          </p:txBody>
        </p:sp>
      </p:grpSp>
      <p:sp>
        <p:nvSpPr>
          <p:cNvPr id="204821" name="Rectangle 4117">
            <a:extLst>
              <a:ext uri="{FF2B5EF4-FFF2-40B4-BE49-F238E27FC236}">
                <a16:creationId xmlns:a16="http://schemas.microsoft.com/office/drawing/2014/main" id="{7DA3D7C3-9C68-DE47-8FDE-FB847491DC46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905000" y="1295400"/>
            <a:ext cx="69342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Untersch. Datenquellen, Beispiel: </a:t>
            </a:r>
            <a:r>
              <a:rPr lang="de-DE" altLang="de-DE" b="1">
                <a:solidFill>
                  <a:srgbClr val="FFFF00"/>
                </a:solidFill>
                <a:latin typeface="Arial" panose="020B0604020202020204" pitchFamily="34" charset="0"/>
              </a:rPr>
              <a:t>Forschung</a:t>
            </a:r>
            <a:endParaRPr lang="de-DE" altLang="de-DE"/>
          </a:p>
        </p:txBody>
      </p:sp>
      <p:sp>
        <p:nvSpPr>
          <p:cNvPr id="204822" name="Rectangle 4118">
            <a:extLst>
              <a:ext uri="{FF2B5EF4-FFF2-40B4-BE49-F238E27FC236}">
                <a16:creationId xmlns:a16="http://schemas.microsoft.com/office/drawing/2014/main" id="{0DA09394-0E39-B94C-BBCC-EA66E97B0CAF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514600" y="2667000"/>
            <a:ext cx="6324600" cy="457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Drittmittel (Fachbereichsbefragung)</a:t>
            </a:r>
            <a:endParaRPr lang="de-DE" altLang="de-DE"/>
          </a:p>
        </p:txBody>
      </p:sp>
      <p:sp>
        <p:nvSpPr>
          <p:cNvPr id="204823" name="Rectangle 4119">
            <a:extLst>
              <a:ext uri="{FF2B5EF4-FFF2-40B4-BE49-F238E27FC236}">
                <a16:creationId xmlns:a16="http://schemas.microsoft.com/office/drawing/2014/main" id="{F2C64CFD-CEDA-8546-B855-359CC5CA4431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514600" y="3352800"/>
            <a:ext cx="6324600" cy="457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Publikationsaktivität (Bibliometrie)</a:t>
            </a:r>
            <a:endParaRPr lang="de-DE" altLang="de-DE"/>
          </a:p>
        </p:txBody>
      </p:sp>
      <p:sp>
        <p:nvSpPr>
          <p:cNvPr id="204824" name="Rectangle 4120">
            <a:extLst>
              <a:ext uri="{FF2B5EF4-FFF2-40B4-BE49-F238E27FC236}">
                <a16:creationId xmlns:a16="http://schemas.microsoft.com/office/drawing/2014/main" id="{76DB8438-22A0-DB4E-8131-ED8C1A78D8E3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981200" y="4114800"/>
            <a:ext cx="69342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Fakten und Urteile, Beispiel: </a:t>
            </a:r>
            <a:r>
              <a:rPr lang="de-DE" altLang="de-DE" b="1">
                <a:solidFill>
                  <a:srgbClr val="FF33CC"/>
                </a:solidFill>
                <a:latin typeface="Arial" panose="020B0604020202020204" pitchFamily="34" charset="0"/>
              </a:rPr>
              <a:t>Studium und Lehre</a:t>
            </a:r>
            <a:endParaRPr lang="de-DE" altLang="de-DE"/>
          </a:p>
        </p:txBody>
      </p:sp>
      <p:sp>
        <p:nvSpPr>
          <p:cNvPr id="204825" name="Rectangle 4121">
            <a:extLst>
              <a:ext uri="{FF2B5EF4-FFF2-40B4-BE49-F238E27FC236}">
                <a16:creationId xmlns:a16="http://schemas.microsoft.com/office/drawing/2014/main" id="{5855A354-BCA9-E14A-B30B-797D9CC32AD8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514600" y="4800600"/>
            <a:ext cx="6324600" cy="457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Besonderheiten der Studienfächer (FB)</a:t>
            </a:r>
            <a:endParaRPr lang="de-DE" altLang="de-DE"/>
          </a:p>
        </p:txBody>
      </p:sp>
      <p:sp>
        <p:nvSpPr>
          <p:cNvPr id="204826" name="Rectangle 4122">
            <a:extLst>
              <a:ext uri="{FF2B5EF4-FFF2-40B4-BE49-F238E27FC236}">
                <a16:creationId xmlns:a16="http://schemas.microsoft.com/office/drawing/2014/main" id="{F9813B08-48AF-9F44-BA18-2D6AFE01066F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514600" y="5486400"/>
            <a:ext cx="6324600" cy="457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Breite Lehrangebot (Stud.urteil)</a:t>
            </a:r>
            <a:endParaRPr lang="de-DE" altLang="de-DE"/>
          </a:p>
        </p:txBody>
      </p:sp>
      <p:sp>
        <p:nvSpPr>
          <p:cNvPr id="204827" name="Rectangle 4123">
            <a:extLst>
              <a:ext uri="{FF2B5EF4-FFF2-40B4-BE49-F238E27FC236}">
                <a16:creationId xmlns:a16="http://schemas.microsoft.com/office/drawing/2014/main" id="{C6C70912-6DEF-9F40-B8B3-3A4CD8563F5F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514600" y="6172200"/>
            <a:ext cx="6324600" cy="457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Ausrichtung Studienangebot (Prof.urteil)</a:t>
            </a:r>
            <a:endParaRPr lang="de-DE" alt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48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48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20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204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20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20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20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0" dur="500"/>
                                        <p:tgtEl>
                                          <p:spTgt spid="20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5" dur="500"/>
                                        <p:tgtEl>
                                          <p:spTgt spid="20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0" dur="500"/>
                                        <p:tgtEl>
                                          <p:spTgt spid="20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09" grpId="0" animBg="1" autoUpdateAnimBg="0"/>
      <p:bldP spid="204821" grpId="0" animBg="1" autoUpdateAnimBg="0"/>
      <p:bldP spid="204822" grpId="0" animBg="1" autoUpdateAnimBg="0"/>
      <p:bldP spid="204823" grpId="0" animBg="1" autoUpdateAnimBg="0"/>
      <p:bldP spid="204824" grpId="0" animBg="1" autoUpdateAnimBg="0"/>
      <p:bldP spid="204825" grpId="0" animBg="1" autoUpdateAnimBg="0"/>
      <p:bldP spid="204826" grpId="0" animBg="1" autoUpdateAnimBg="0"/>
      <p:bldP spid="204827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umsplatzhalter 1">
            <a:extLst>
              <a:ext uri="{FF2B5EF4-FFF2-40B4-BE49-F238E27FC236}">
                <a16:creationId xmlns:a16="http://schemas.microsoft.com/office/drawing/2014/main" id="{8A72F39E-999B-CB4A-BE60-4D1F52F1B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Köln,</a:t>
            </a:r>
          </a:p>
          <a:p>
            <a:r>
              <a:rPr lang="en-US" altLang="de-DE"/>
              <a:t>18.6.2002</a:t>
            </a:r>
          </a:p>
        </p:txBody>
      </p:sp>
      <p:sp>
        <p:nvSpPr>
          <p:cNvPr id="17" name="Foliennummernplatzhalter 2">
            <a:extLst>
              <a:ext uri="{FF2B5EF4-FFF2-40B4-BE49-F238E27FC236}">
                <a16:creationId xmlns:a16="http://schemas.microsoft.com/office/drawing/2014/main" id="{24C47239-5020-424D-B466-4A27301412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12D12C-9C99-B947-AFB5-C34B717B645F}" type="slidenum">
              <a:rPr lang="en-US" altLang="de-DE"/>
              <a:pPr/>
              <a:t>13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06850" name="Rectangle 2">
            <a:extLst>
              <a:ext uri="{FF2B5EF4-FFF2-40B4-BE49-F238E27FC236}">
                <a16:creationId xmlns:a16="http://schemas.microsoft.com/office/drawing/2014/main" id="{825A3693-263C-BE4D-B53F-4F5EFA596F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6851" name="Rectangle 3">
            <a:extLst>
              <a:ext uri="{FF2B5EF4-FFF2-40B4-BE49-F238E27FC236}">
                <a16:creationId xmlns:a16="http://schemas.microsoft.com/office/drawing/2014/main" id="{7C19BE90-4A1B-E14D-9EC9-4F53CAA592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6852" name="Rectangle 4">
            <a:extLst>
              <a:ext uri="{FF2B5EF4-FFF2-40B4-BE49-F238E27FC236}">
                <a16:creationId xmlns:a16="http://schemas.microsoft.com/office/drawing/2014/main" id="{B7BBEB51-ED1C-FE4A-8F06-21D329D7BC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6853" name="Rectangle 5">
            <a:extLst>
              <a:ext uri="{FF2B5EF4-FFF2-40B4-BE49-F238E27FC236}">
                <a16:creationId xmlns:a16="http://schemas.microsoft.com/office/drawing/2014/main" id="{6E984CE8-B010-3940-865B-45F6A389CD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6854" name="Rectangle 6">
            <a:extLst>
              <a:ext uri="{FF2B5EF4-FFF2-40B4-BE49-F238E27FC236}">
                <a16:creationId xmlns:a16="http://schemas.microsoft.com/office/drawing/2014/main" id="{E8DC6D9F-9C80-6145-ABA6-5B8DFBB97D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6855" name="Rectangle 7">
            <a:extLst>
              <a:ext uri="{FF2B5EF4-FFF2-40B4-BE49-F238E27FC236}">
                <a16:creationId xmlns:a16="http://schemas.microsoft.com/office/drawing/2014/main" id="{30617AED-42B7-0744-B764-0C0BBA015D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6856" name="Rectangle 8">
            <a:extLst>
              <a:ext uri="{FF2B5EF4-FFF2-40B4-BE49-F238E27FC236}">
                <a16:creationId xmlns:a16="http://schemas.microsoft.com/office/drawing/2014/main" id="{0EC11839-55B3-8D4C-8928-387B50D21D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75" y="6461125"/>
            <a:ext cx="460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6857" name="Rectangle 9">
            <a:extLst>
              <a:ext uri="{FF2B5EF4-FFF2-40B4-BE49-F238E27FC236}">
                <a16:creationId xmlns:a16="http://schemas.microsoft.com/office/drawing/2014/main" id="{8AAABEB4-10A6-9140-955D-5C5F8B0049D6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066800" y="1295400"/>
            <a:ext cx="7467600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Fachbereichs- / Hochschulbefragung</a:t>
            </a:r>
            <a:endParaRPr lang="de-DE" altLang="de-DE"/>
          </a:p>
        </p:txBody>
      </p:sp>
      <p:sp>
        <p:nvSpPr>
          <p:cNvPr id="206858" name="Rectangle 10">
            <a:extLst>
              <a:ext uri="{FF2B5EF4-FFF2-40B4-BE49-F238E27FC236}">
                <a16:creationId xmlns:a16="http://schemas.microsoft.com/office/drawing/2014/main" id="{363CB793-1AF1-E54A-A260-5C6E42336A10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066800" y="2209800"/>
            <a:ext cx="7467600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Hochschullehrerbefragung</a:t>
            </a:r>
          </a:p>
        </p:txBody>
      </p:sp>
      <p:sp>
        <p:nvSpPr>
          <p:cNvPr id="206859" name="Rectangle 11">
            <a:extLst>
              <a:ext uri="{FF2B5EF4-FFF2-40B4-BE49-F238E27FC236}">
                <a16:creationId xmlns:a16="http://schemas.microsoft.com/office/drawing/2014/main" id="{81403CB0-05DF-E040-ACBC-7FF0D5425786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066800" y="3124200"/>
            <a:ext cx="7467600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Studierendenbefragung</a:t>
            </a:r>
            <a:endParaRPr lang="de-DE" altLang="de-DE" b="1">
              <a:latin typeface="Arial" panose="020B0604020202020204" pitchFamily="34" charset="0"/>
            </a:endParaRPr>
          </a:p>
        </p:txBody>
      </p:sp>
      <p:sp>
        <p:nvSpPr>
          <p:cNvPr id="206861" name="Rectangle 13">
            <a:extLst>
              <a:ext uri="{FF2B5EF4-FFF2-40B4-BE49-F238E27FC236}">
                <a16:creationId xmlns:a16="http://schemas.microsoft.com/office/drawing/2014/main" id="{3EE9AD96-CD53-C34F-9ADD-466FA5A677B0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066800" y="4953000"/>
            <a:ext cx="7467600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Patentanalyse</a:t>
            </a:r>
            <a:endParaRPr lang="de-DE" altLang="de-DE" sz="2000"/>
          </a:p>
        </p:txBody>
      </p:sp>
      <p:sp>
        <p:nvSpPr>
          <p:cNvPr id="206862" name="Rectangle 14">
            <a:extLst>
              <a:ext uri="{FF2B5EF4-FFF2-40B4-BE49-F238E27FC236}">
                <a16:creationId xmlns:a16="http://schemas.microsoft.com/office/drawing/2014/main" id="{FCD60FE9-BE35-A646-8FE2-7C86D0404FE1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066800" y="5867400"/>
            <a:ext cx="7467600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Sonderauswertungen Stat. Bundesamt</a:t>
            </a:r>
            <a:endParaRPr lang="de-DE" altLang="de-DE" b="1">
              <a:latin typeface="Arial" panose="020B0604020202020204" pitchFamily="34" charset="0"/>
            </a:endParaRPr>
          </a:p>
        </p:txBody>
      </p:sp>
      <p:sp>
        <p:nvSpPr>
          <p:cNvPr id="206863" name="Rectangle 15">
            <a:extLst>
              <a:ext uri="{FF2B5EF4-FFF2-40B4-BE49-F238E27FC236}">
                <a16:creationId xmlns:a16="http://schemas.microsoft.com/office/drawing/2014/main" id="{7C6D29AF-70C6-6E40-B420-9A0A4CCE67BC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066800" y="4038600"/>
            <a:ext cx="7467600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Bibliometrie</a:t>
            </a:r>
            <a:endParaRPr lang="de-DE" altLang="de-DE" b="1">
              <a:latin typeface="Arial" panose="020B0604020202020204" pitchFamily="34" charset="0"/>
            </a:endParaRPr>
          </a:p>
        </p:txBody>
      </p:sp>
      <p:sp>
        <p:nvSpPr>
          <p:cNvPr id="206864" name="Rectangle 16">
            <a:extLst>
              <a:ext uri="{FF2B5EF4-FFF2-40B4-BE49-F238E27FC236}">
                <a16:creationId xmlns:a16="http://schemas.microsoft.com/office/drawing/2014/main" id="{CB8A1BF3-1DA4-8841-A872-66A36934D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0"/>
            <a:ext cx="5562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 sz="3400" b="1"/>
              <a:t>Methodik - Datenquellen</a:t>
            </a:r>
            <a:endParaRPr lang="de-DE" alt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06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06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06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06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06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206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7" grpId="0" animBg="1" autoUpdateAnimBg="0"/>
      <p:bldP spid="206858" grpId="0" animBg="1" autoUpdateAnimBg="0"/>
      <p:bldP spid="206859" grpId="0" animBg="1" autoUpdateAnimBg="0"/>
      <p:bldP spid="206861" grpId="0" animBg="1" autoUpdateAnimBg="0"/>
      <p:bldP spid="206862" grpId="0" animBg="1" autoUpdateAnimBg="0"/>
      <p:bldP spid="206863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2">
            <a:extLst>
              <a:ext uri="{FF2B5EF4-FFF2-40B4-BE49-F238E27FC236}">
                <a16:creationId xmlns:a16="http://schemas.microsoft.com/office/drawing/2014/main" id="{D339024E-F50A-9441-9B2E-7FDA6831E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Köln,</a:t>
            </a:r>
          </a:p>
          <a:p>
            <a:r>
              <a:rPr lang="en-US" altLang="de-DE"/>
              <a:t>18.6.2002</a:t>
            </a:r>
          </a:p>
        </p:txBody>
      </p:sp>
      <p:sp>
        <p:nvSpPr>
          <p:cNvPr id="5" name="Foliennummernplatzhalter 3">
            <a:extLst>
              <a:ext uri="{FF2B5EF4-FFF2-40B4-BE49-F238E27FC236}">
                <a16:creationId xmlns:a16="http://schemas.microsoft.com/office/drawing/2014/main" id="{11067CAD-6A01-9845-9AD5-ED6319ACF5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8C2DFC-FEE8-6440-BD3E-8C5E1A477044}" type="slidenum">
              <a:rPr lang="en-US" altLang="de-DE"/>
              <a:pPr/>
              <a:t>14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30402" name="Rectangle 2">
            <a:extLst>
              <a:ext uri="{FF2B5EF4-FFF2-40B4-BE49-F238E27FC236}">
                <a16:creationId xmlns:a16="http://schemas.microsoft.com/office/drawing/2014/main" id="{D927A645-1E91-1B42-8D29-33B0CD1765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5334000" cy="990600"/>
          </a:xfrm>
        </p:spPr>
        <p:txBody>
          <a:bodyPr/>
          <a:lstStyle/>
          <a:p>
            <a:r>
              <a:rPr lang="de-DE" altLang="de-DE" b="1"/>
              <a:t>Internet</a:t>
            </a:r>
          </a:p>
        </p:txBody>
      </p:sp>
      <p:sp>
        <p:nvSpPr>
          <p:cNvPr id="230406" name="Oval 6">
            <a:extLst>
              <a:ext uri="{FF2B5EF4-FFF2-40B4-BE49-F238E27FC236}">
                <a16:creationId xmlns:a16="http://schemas.microsoft.com/office/drawing/2014/main" id="{337FDD70-F74F-7443-B2D7-63852CBF75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133600"/>
            <a:ext cx="6629400" cy="2971800"/>
          </a:xfrm>
          <a:prstGeom prst="ellipse">
            <a:avLst/>
          </a:prstGeom>
          <a:solidFill>
            <a:schemeClr val="accent1"/>
          </a:solidFill>
          <a:ln w="9525">
            <a:round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www.dashochschulranking.de</a:t>
            </a:r>
            <a:endParaRPr lang="de-DE" altLang="de-DE" sz="32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0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04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6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2">
            <a:extLst>
              <a:ext uri="{FF2B5EF4-FFF2-40B4-BE49-F238E27FC236}">
                <a16:creationId xmlns:a16="http://schemas.microsoft.com/office/drawing/2014/main" id="{3B7409DA-10D9-3246-8289-15C07B24F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Köln,</a:t>
            </a:r>
          </a:p>
          <a:p>
            <a:r>
              <a:rPr lang="en-US" altLang="de-DE"/>
              <a:t>18.6.2002</a:t>
            </a:r>
          </a:p>
        </p:txBody>
      </p:sp>
      <p:sp>
        <p:nvSpPr>
          <p:cNvPr id="5" name="Foliennummernplatzhalter 3">
            <a:extLst>
              <a:ext uri="{FF2B5EF4-FFF2-40B4-BE49-F238E27FC236}">
                <a16:creationId xmlns:a16="http://schemas.microsoft.com/office/drawing/2014/main" id="{EC1BDA1A-5CA5-DD47-9B9E-83D4A7EF0E5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0D21DB-B025-5744-A23E-30D495495263}" type="slidenum">
              <a:rPr lang="en-US" altLang="de-DE"/>
              <a:pPr/>
              <a:t>15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29378" name="Rectangle 4098">
            <a:extLst>
              <a:ext uri="{FF2B5EF4-FFF2-40B4-BE49-F238E27FC236}">
                <a16:creationId xmlns:a16="http://schemas.microsoft.com/office/drawing/2014/main" id="{AE1E5F74-E34F-BD48-BA52-AB4BD7F3EA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5943600" cy="990600"/>
          </a:xfrm>
        </p:spPr>
        <p:txBody>
          <a:bodyPr/>
          <a:lstStyle/>
          <a:p>
            <a:r>
              <a:rPr lang="de-DE" altLang="de-DE" b="1"/>
              <a:t>Wirkung: Internet-Zugriffe</a:t>
            </a:r>
          </a:p>
        </p:txBody>
      </p:sp>
      <p:graphicFrame>
        <p:nvGraphicFramePr>
          <p:cNvPr id="229379" name="Object 4099">
            <a:extLst>
              <a:ext uri="{FF2B5EF4-FFF2-40B4-BE49-F238E27FC236}">
                <a16:creationId xmlns:a16="http://schemas.microsoft.com/office/drawing/2014/main" id="{C4C5DB23-9877-9F45-951B-5099D10F7A3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" y="1219200"/>
          <a:ext cx="8991600" cy="547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381" name="Tabelle" r:id="rId3" imgW="8813800" imgH="5969000" progId="Excel.Sheet.8">
                  <p:embed/>
                </p:oleObj>
              </mc:Choice>
              <mc:Fallback>
                <p:oleObj name="Tabelle" r:id="rId3" imgW="8813800" imgH="5969000" progId="Excel.Sheet.8">
                  <p:embed/>
                  <p:pic>
                    <p:nvPicPr>
                      <p:cNvPr id="0" name="Object 40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219200"/>
                        <a:ext cx="8991600" cy="5475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umsplatzhalter 2">
            <a:extLst>
              <a:ext uri="{FF2B5EF4-FFF2-40B4-BE49-F238E27FC236}">
                <a16:creationId xmlns:a16="http://schemas.microsoft.com/office/drawing/2014/main" id="{098274F9-1594-9244-8D09-4B0AA2188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Köln,</a:t>
            </a:r>
          </a:p>
          <a:p>
            <a:r>
              <a:rPr lang="en-US" altLang="de-DE"/>
              <a:t>18.6.2002</a:t>
            </a:r>
          </a:p>
        </p:txBody>
      </p:sp>
      <p:sp>
        <p:nvSpPr>
          <p:cNvPr id="12" name="Foliennummernplatzhalter 3">
            <a:extLst>
              <a:ext uri="{FF2B5EF4-FFF2-40B4-BE49-F238E27FC236}">
                <a16:creationId xmlns:a16="http://schemas.microsoft.com/office/drawing/2014/main" id="{79FCC523-37E9-F646-B097-2022F5A71B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5ABF08-C8A1-504C-9A97-1F201285B5DD}" type="slidenum">
              <a:rPr lang="en-US" altLang="de-DE"/>
              <a:pPr/>
              <a:t>16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121858" name="Text Box 2">
            <a:extLst>
              <a:ext uri="{FF2B5EF4-FFF2-40B4-BE49-F238E27FC236}">
                <a16:creationId xmlns:a16="http://schemas.microsoft.com/office/drawing/2014/main" id="{FCC259EC-62BC-D74B-BB55-E899A6D061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E47F8BCB-0D69-9D43-AACE-169F6A14DA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371600"/>
            <a:ext cx="7010400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Studierende </a:t>
            </a:r>
          </a:p>
        </p:txBody>
      </p:sp>
      <p:sp>
        <p:nvSpPr>
          <p:cNvPr id="121860" name="Rectangle 4">
            <a:extLst>
              <a:ext uri="{FF2B5EF4-FFF2-40B4-BE49-F238E27FC236}">
                <a16:creationId xmlns:a16="http://schemas.microsoft.com/office/drawing/2014/main" id="{ABA8B57E-5679-E042-AFEE-56AF737F05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286000"/>
            <a:ext cx="6837363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/>
              <a:t> </a:t>
            </a:r>
            <a:r>
              <a:rPr lang="de-DE" altLang="de-DE" sz="3200" b="1">
                <a:latin typeface="Arial" panose="020B0604020202020204" pitchFamily="34" charset="0"/>
              </a:rPr>
              <a:t>1/3 orientieren sich</a:t>
            </a:r>
            <a:r>
              <a:rPr lang="de-DE" altLang="de-DE" sz="3600">
                <a:latin typeface="Arial" panose="020B0604020202020204" pitchFamily="34" charset="0"/>
              </a:rPr>
              <a:t> </a:t>
            </a:r>
            <a:endParaRPr lang="de-DE" altLang="de-DE" sz="3200"/>
          </a:p>
        </p:txBody>
      </p:sp>
      <p:sp>
        <p:nvSpPr>
          <p:cNvPr id="121861" name="Rectangle 5">
            <a:extLst>
              <a:ext uri="{FF2B5EF4-FFF2-40B4-BE49-F238E27FC236}">
                <a16:creationId xmlns:a16="http://schemas.microsoft.com/office/drawing/2014/main" id="{D50AAB7D-FF61-054B-8A5A-EB2DA39B3F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6096000"/>
            <a:ext cx="6837363" cy="5667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Leistungs-, Karriereorientierte</a:t>
            </a:r>
            <a:endParaRPr lang="de-DE" altLang="de-DE" sz="3600">
              <a:latin typeface="Arial" panose="020B0604020202020204" pitchFamily="34" charset="0"/>
            </a:endParaRPr>
          </a:p>
        </p:txBody>
      </p:sp>
      <p:sp>
        <p:nvSpPr>
          <p:cNvPr id="121865" name="Rectangle 9">
            <a:extLst>
              <a:ext uri="{FF2B5EF4-FFF2-40B4-BE49-F238E27FC236}">
                <a16:creationId xmlns:a16="http://schemas.microsoft.com/office/drawing/2014/main" id="{13286E0F-2976-2B4B-88A4-A2F2464F89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124200"/>
            <a:ext cx="5399088" cy="533400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8000"/>
            </a:extrusionClr>
            <a:contourClr>
              <a:srgbClr val="0080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/>
              <a:t> </a:t>
            </a:r>
            <a:r>
              <a:rPr lang="de-DE" altLang="de-DE" sz="3200" b="1">
                <a:latin typeface="Arial" panose="020B0604020202020204" pitchFamily="34" charset="0"/>
              </a:rPr>
              <a:t>50 % Ingenieure</a:t>
            </a:r>
            <a:endParaRPr lang="de-DE" altLang="de-DE" sz="3200"/>
          </a:p>
        </p:txBody>
      </p:sp>
      <p:sp>
        <p:nvSpPr>
          <p:cNvPr id="121866" name="Rectangle 10">
            <a:extLst>
              <a:ext uri="{FF2B5EF4-FFF2-40B4-BE49-F238E27FC236}">
                <a16:creationId xmlns:a16="http://schemas.microsoft.com/office/drawing/2014/main" id="{028C7072-AF61-9F42-A359-A4AB081ED1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886200"/>
            <a:ext cx="5399088" cy="533400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8000"/>
            </a:extrusionClr>
            <a:contourClr>
              <a:srgbClr val="0080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/>
              <a:t> </a:t>
            </a:r>
            <a:r>
              <a:rPr lang="de-DE" altLang="de-DE" sz="3200" b="1">
                <a:latin typeface="Arial" panose="020B0604020202020204" pitchFamily="34" charset="0"/>
              </a:rPr>
              <a:t>42 % Betriebswirte</a:t>
            </a:r>
            <a:r>
              <a:rPr lang="de-DE" altLang="de-DE" sz="3600">
                <a:latin typeface="Arial" panose="020B0604020202020204" pitchFamily="34" charset="0"/>
              </a:rPr>
              <a:t> </a:t>
            </a:r>
            <a:endParaRPr lang="de-DE" altLang="de-DE" sz="3200"/>
          </a:p>
        </p:txBody>
      </p:sp>
      <p:sp>
        <p:nvSpPr>
          <p:cNvPr id="121867" name="Rectangle 11">
            <a:extLst>
              <a:ext uri="{FF2B5EF4-FFF2-40B4-BE49-F238E27FC236}">
                <a16:creationId xmlns:a16="http://schemas.microsoft.com/office/drawing/2014/main" id="{14CB0691-DCAE-4D4E-96E8-4756FC9F33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648200"/>
            <a:ext cx="5399088" cy="479425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8000"/>
            </a:extrusionClr>
            <a:contourClr>
              <a:srgbClr val="0080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/>
              <a:t> </a:t>
            </a:r>
            <a:r>
              <a:rPr lang="de-DE" altLang="de-DE" sz="3200" b="1">
                <a:latin typeface="Arial" panose="020B0604020202020204" pitchFamily="34" charset="0"/>
              </a:rPr>
              <a:t>36 % Juristen</a:t>
            </a:r>
            <a:endParaRPr lang="de-DE" altLang="de-DE" sz="3200"/>
          </a:p>
        </p:txBody>
      </p:sp>
      <p:sp>
        <p:nvSpPr>
          <p:cNvPr id="121868" name="Rectangle 12">
            <a:extLst>
              <a:ext uri="{FF2B5EF4-FFF2-40B4-BE49-F238E27FC236}">
                <a16:creationId xmlns:a16="http://schemas.microsoft.com/office/drawing/2014/main" id="{7AC4F8FD-3699-2440-B723-0D7B82C785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5334000"/>
            <a:ext cx="5399088" cy="527050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8000"/>
            </a:extrusionClr>
            <a:contourClr>
              <a:srgbClr val="0080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600">
                <a:latin typeface="Arial" panose="020B0604020202020204" pitchFamily="34" charset="0"/>
              </a:rPr>
              <a:t> </a:t>
            </a:r>
            <a:r>
              <a:rPr lang="de-DE" altLang="de-DE" sz="3200" b="1">
                <a:latin typeface="Arial" panose="020B0604020202020204" pitchFamily="34" charset="0"/>
              </a:rPr>
              <a:t>19 % Germanisten</a:t>
            </a:r>
            <a:r>
              <a:rPr lang="de-DE" altLang="de-DE" sz="3600">
                <a:latin typeface="Arial" panose="020B0604020202020204" pitchFamily="34" charset="0"/>
              </a:rPr>
              <a:t> </a:t>
            </a:r>
            <a:endParaRPr lang="de-DE" altLang="de-DE" sz="3200"/>
          </a:p>
        </p:txBody>
      </p:sp>
      <p:sp>
        <p:nvSpPr>
          <p:cNvPr id="121869" name="Rectangle 13">
            <a:extLst>
              <a:ext uri="{FF2B5EF4-FFF2-40B4-BE49-F238E27FC236}">
                <a16:creationId xmlns:a16="http://schemas.microsoft.com/office/drawing/2014/main" id="{B03327C8-D558-8A4D-8A09-C1EB34F01C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5562600" cy="9906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 b="1">
                <a:solidFill>
                  <a:schemeClr val="tx1"/>
                </a:solidFill>
              </a:rPr>
              <a:t>Wirkung: Orientierung</a:t>
            </a:r>
            <a:endParaRPr lang="de-DE" alt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21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21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21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121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121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500"/>
                                        <p:tgtEl>
                                          <p:spTgt spid="121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500"/>
                                        <p:tgtEl>
                                          <p:spTgt spid="121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9" grpId="0" animBg="1" autoUpdateAnimBg="0"/>
      <p:bldP spid="121860" grpId="0" animBg="1" autoUpdateAnimBg="0"/>
      <p:bldP spid="121861" grpId="0" animBg="1" autoUpdateAnimBg="0"/>
      <p:bldP spid="121865" grpId="0" animBg="1" autoUpdateAnimBg="0"/>
      <p:bldP spid="121866" grpId="0" animBg="1" autoUpdateAnimBg="0"/>
      <p:bldP spid="121867" grpId="0" animBg="1" autoUpdateAnimBg="0"/>
      <p:bldP spid="121868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2">
            <a:extLst>
              <a:ext uri="{FF2B5EF4-FFF2-40B4-BE49-F238E27FC236}">
                <a16:creationId xmlns:a16="http://schemas.microsoft.com/office/drawing/2014/main" id="{C1CC7FF4-3B37-BF47-9247-F17DEF7B4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Köln,</a:t>
            </a:r>
          </a:p>
          <a:p>
            <a:r>
              <a:rPr lang="en-US" altLang="de-DE"/>
              <a:t>18.6.2002</a:t>
            </a:r>
          </a:p>
        </p:txBody>
      </p:sp>
      <p:sp>
        <p:nvSpPr>
          <p:cNvPr id="9" name="Foliennummernplatzhalter 3">
            <a:extLst>
              <a:ext uri="{FF2B5EF4-FFF2-40B4-BE49-F238E27FC236}">
                <a16:creationId xmlns:a16="http://schemas.microsoft.com/office/drawing/2014/main" id="{C9216AEF-C7C0-684F-B577-DB511B9441A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3AD06F9-7A19-8B45-A103-34CAAD1E9633}" type="slidenum">
              <a:rPr lang="en-US" altLang="de-DE"/>
              <a:pPr/>
              <a:t>17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125954" name="Text Box 2">
            <a:extLst>
              <a:ext uri="{FF2B5EF4-FFF2-40B4-BE49-F238E27FC236}">
                <a16:creationId xmlns:a16="http://schemas.microsoft.com/office/drawing/2014/main" id="{3EA16DC5-72C1-A243-86AE-5EAE6898D0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125955" name="Rectangle 3">
            <a:extLst>
              <a:ext uri="{FF2B5EF4-FFF2-40B4-BE49-F238E27FC236}">
                <a16:creationId xmlns:a16="http://schemas.microsoft.com/office/drawing/2014/main" id="{2BD04FFB-8ABE-A042-9A61-80A2D820FA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1752600"/>
            <a:ext cx="7010400" cy="838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Studierende (Psychologie) </a:t>
            </a:r>
          </a:p>
        </p:txBody>
      </p:sp>
      <p:sp>
        <p:nvSpPr>
          <p:cNvPr id="125956" name="Rectangle 4">
            <a:extLst>
              <a:ext uri="{FF2B5EF4-FFF2-40B4-BE49-F238E27FC236}">
                <a16:creationId xmlns:a16="http://schemas.microsoft.com/office/drawing/2014/main" id="{53C8C09E-3124-0842-AB55-6AB7D4E3A1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5638" y="3025775"/>
            <a:ext cx="6837362" cy="7191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/>
              <a:t> </a:t>
            </a:r>
            <a:r>
              <a:rPr lang="de-DE" altLang="de-DE" sz="3600">
                <a:latin typeface="Arial" panose="020B0604020202020204" pitchFamily="34" charset="0"/>
              </a:rPr>
              <a:t>Bewerberzahlen bei Hit-Unis</a:t>
            </a:r>
            <a:endParaRPr lang="de-DE" altLang="de-DE" sz="3200"/>
          </a:p>
        </p:txBody>
      </p:sp>
      <p:sp>
        <p:nvSpPr>
          <p:cNvPr id="125960" name="Rectangle 8">
            <a:extLst>
              <a:ext uri="{FF2B5EF4-FFF2-40B4-BE49-F238E27FC236}">
                <a16:creationId xmlns:a16="http://schemas.microsoft.com/office/drawing/2014/main" id="{F847C1C3-7378-B349-8131-ABB1181B7B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3913" y="4179888"/>
            <a:ext cx="5399087" cy="719137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8000"/>
            </a:extrusionClr>
            <a:contourClr>
              <a:srgbClr val="0080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/>
              <a:t> </a:t>
            </a:r>
            <a:r>
              <a:rPr lang="de-DE" altLang="de-DE" sz="3600">
                <a:latin typeface="Arial" panose="020B0604020202020204" pitchFamily="34" charset="0"/>
              </a:rPr>
              <a:t>+ 19,4 % „Forscher“</a:t>
            </a:r>
            <a:endParaRPr lang="de-DE" altLang="de-DE" sz="3200"/>
          </a:p>
        </p:txBody>
      </p:sp>
      <p:sp>
        <p:nvSpPr>
          <p:cNvPr id="125961" name="Rectangle 9">
            <a:extLst>
              <a:ext uri="{FF2B5EF4-FFF2-40B4-BE49-F238E27FC236}">
                <a16:creationId xmlns:a16="http://schemas.microsoft.com/office/drawing/2014/main" id="{5370C3A7-F04B-354D-96C7-60E15E5443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5334000"/>
            <a:ext cx="5399088" cy="576263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8000"/>
            </a:extrusionClr>
            <a:contourClr>
              <a:srgbClr val="0080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/>
              <a:t> </a:t>
            </a:r>
            <a:r>
              <a:rPr lang="de-DE" altLang="de-DE" sz="3600">
                <a:latin typeface="Arial" panose="020B0604020202020204" pitchFamily="34" charset="0"/>
              </a:rPr>
              <a:t>+ 15,1 % „Zielstrebige“ </a:t>
            </a:r>
            <a:endParaRPr lang="de-DE" altLang="de-DE" sz="3200"/>
          </a:p>
        </p:txBody>
      </p:sp>
      <p:sp>
        <p:nvSpPr>
          <p:cNvPr id="125962" name="Rectangle 10">
            <a:extLst>
              <a:ext uri="{FF2B5EF4-FFF2-40B4-BE49-F238E27FC236}">
                <a16:creationId xmlns:a16="http://schemas.microsoft.com/office/drawing/2014/main" id="{1E7B1389-3DAA-3B43-9035-3972378FB9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5410200" cy="9906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 b="1">
                <a:solidFill>
                  <a:schemeClr val="tx1"/>
                </a:solidFill>
              </a:rPr>
              <a:t>Wirkung: Verhalten</a:t>
            </a:r>
            <a:endParaRPr lang="de-DE" alt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25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25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25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125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5" grpId="0" animBg="1" autoUpdateAnimBg="0"/>
      <p:bldP spid="125956" grpId="0" animBg="1" autoUpdateAnimBg="0"/>
      <p:bldP spid="125960" grpId="0" animBg="1" autoUpdateAnimBg="0"/>
      <p:bldP spid="125961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2">
            <a:extLst>
              <a:ext uri="{FF2B5EF4-FFF2-40B4-BE49-F238E27FC236}">
                <a16:creationId xmlns:a16="http://schemas.microsoft.com/office/drawing/2014/main" id="{99F3FDFC-21E1-2F49-93B4-9A40DE5C4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Köln,</a:t>
            </a:r>
          </a:p>
          <a:p>
            <a:r>
              <a:rPr lang="en-US" altLang="de-DE"/>
              <a:t>18.6.2002</a:t>
            </a:r>
          </a:p>
        </p:txBody>
      </p:sp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EBA1806A-1F80-6746-B02B-5034F629CE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A6E944-E808-6E4E-8E30-B0EBB512ADB8}" type="slidenum">
              <a:rPr lang="en-US" altLang="de-DE"/>
              <a:pPr/>
              <a:t>18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123906" name="Text Box 2">
            <a:extLst>
              <a:ext uri="{FF2B5EF4-FFF2-40B4-BE49-F238E27FC236}">
                <a16:creationId xmlns:a16="http://schemas.microsoft.com/office/drawing/2014/main" id="{220C695F-2193-CD4E-AC29-76B489EF8D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C3C77DC9-4E76-F64C-9ACC-10ED63284F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7525" y="1824038"/>
            <a:ext cx="7010400" cy="838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Hochschulen</a:t>
            </a:r>
          </a:p>
        </p:txBody>
      </p:sp>
      <p:sp>
        <p:nvSpPr>
          <p:cNvPr id="123908" name="Rectangle 4">
            <a:extLst>
              <a:ext uri="{FF2B5EF4-FFF2-40B4-BE49-F238E27FC236}">
                <a16:creationId xmlns:a16="http://schemas.microsoft.com/office/drawing/2014/main" id="{85924E2A-C7F7-DB40-B84E-E0ECE09037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6438" y="3148013"/>
            <a:ext cx="6837362" cy="7191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/>
              <a:t> </a:t>
            </a:r>
            <a:r>
              <a:rPr lang="de-DE" altLang="de-DE" sz="3600">
                <a:latin typeface="Arial" panose="020B0604020202020204" pitchFamily="34" charset="0"/>
              </a:rPr>
              <a:t>Stärken- Schwächenanalyse</a:t>
            </a:r>
            <a:endParaRPr lang="de-DE" altLang="de-DE" sz="3200"/>
          </a:p>
        </p:txBody>
      </p:sp>
      <p:sp>
        <p:nvSpPr>
          <p:cNvPr id="123909" name="Rectangle 5">
            <a:extLst>
              <a:ext uri="{FF2B5EF4-FFF2-40B4-BE49-F238E27FC236}">
                <a16:creationId xmlns:a16="http://schemas.microsoft.com/office/drawing/2014/main" id="{2D2DD676-A4F9-BE4F-99A6-372F34D2DD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6438" y="4549775"/>
            <a:ext cx="6837362" cy="7191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600">
                <a:latin typeface="Arial" panose="020B0604020202020204" pitchFamily="34" charset="0"/>
              </a:rPr>
              <a:t>zahlreiche Reorganisationen</a:t>
            </a:r>
          </a:p>
        </p:txBody>
      </p:sp>
      <p:sp>
        <p:nvSpPr>
          <p:cNvPr id="123913" name="Rectangle 9">
            <a:extLst>
              <a:ext uri="{FF2B5EF4-FFF2-40B4-BE49-F238E27FC236}">
                <a16:creationId xmlns:a16="http://schemas.microsoft.com/office/drawing/2014/main" id="{F1C43B3B-16CB-A74E-8FEB-A9766E4325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5410200" cy="9906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 b="1">
                <a:solidFill>
                  <a:schemeClr val="tx1"/>
                </a:solidFill>
              </a:rPr>
              <a:t>Wirkung: Hochschulen</a:t>
            </a:r>
            <a:endParaRPr lang="de-DE" alt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23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23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23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7" grpId="0" animBg="1" autoUpdateAnimBg="0"/>
      <p:bldP spid="123908" grpId="0" animBg="1" autoUpdateAnimBg="0"/>
      <p:bldP spid="123909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2">
            <a:extLst>
              <a:ext uri="{FF2B5EF4-FFF2-40B4-BE49-F238E27FC236}">
                <a16:creationId xmlns:a16="http://schemas.microsoft.com/office/drawing/2014/main" id="{7C3E5FCE-D0B2-A243-A099-F127A28B4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Köln,</a:t>
            </a:r>
          </a:p>
          <a:p>
            <a:r>
              <a:rPr lang="en-US" altLang="de-DE"/>
              <a:t>18.6.2002</a:t>
            </a:r>
          </a:p>
        </p:txBody>
      </p:sp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5D3FC543-F6DD-9F44-AD5C-EBF53DD840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AB671F-55BD-1042-BA6C-99289937340F}" type="slidenum">
              <a:rPr lang="en-US" altLang="de-DE"/>
              <a:pPr/>
              <a:t>19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195586" name="Text Box 2">
            <a:extLst>
              <a:ext uri="{FF2B5EF4-FFF2-40B4-BE49-F238E27FC236}">
                <a16:creationId xmlns:a16="http://schemas.microsoft.com/office/drawing/2014/main" id="{D6F55B5C-D2B4-2E4A-84CF-2242DCBFBC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195587" name="Text Box 3">
            <a:extLst>
              <a:ext uri="{FF2B5EF4-FFF2-40B4-BE49-F238E27FC236}">
                <a16:creationId xmlns:a16="http://schemas.microsoft.com/office/drawing/2014/main" id="{B73D0DC8-99B7-A34D-A438-555D184232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7013" y="3048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195588" name="Text Box 4">
            <a:extLst>
              <a:ext uri="{FF2B5EF4-FFF2-40B4-BE49-F238E27FC236}">
                <a16:creationId xmlns:a16="http://schemas.microsoft.com/office/drawing/2014/main" id="{AEF37BB5-0E12-2D4F-9AC6-587007E50B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1524000"/>
            <a:ext cx="6934200" cy="435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de-DE" altLang="de-DE" sz="4000" b="1">
              <a:solidFill>
                <a:schemeClr val="folHlink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de-DE" altLang="de-DE" sz="4000" b="1">
              <a:solidFill>
                <a:schemeClr val="folHlink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de-DE" altLang="de-DE" b="1">
              <a:solidFill>
                <a:schemeClr val="folHlink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de-DE" altLang="de-DE" b="1">
              <a:solidFill>
                <a:schemeClr val="folHlink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de-DE" altLang="de-DE" b="1">
              <a:solidFill>
                <a:schemeClr val="folHlink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de-DE" altLang="de-DE" b="1">
              <a:solidFill>
                <a:schemeClr val="folHlink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de-DE" altLang="de-DE"/>
          </a:p>
        </p:txBody>
      </p:sp>
      <p:sp>
        <p:nvSpPr>
          <p:cNvPr id="195589" name="Rectangle 5">
            <a:extLst>
              <a:ext uri="{FF2B5EF4-FFF2-40B4-BE49-F238E27FC236}">
                <a16:creationId xmlns:a16="http://schemas.microsoft.com/office/drawing/2014/main" id="{80C60306-2377-1447-81FD-ABA4C3AFA0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1905000"/>
            <a:ext cx="6781800" cy="2362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4000" b="1">
                <a:latin typeface="Arial" panose="020B0604020202020204" pitchFamily="34" charset="0"/>
              </a:rPr>
              <a:t>Rankings als Instrument</a:t>
            </a:r>
          </a:p>
          <a:p>
            <a:pPr algn="ctr"/>
            <a:r>
              <a:rPr lang="de-DE" altLang="de-DE" sz="4000" b="1">
                <a:latin typeface="Arial" panose="020B0604020202020204" pitchFamily="34" charset="0"/>
              </a:rPr>
              <a:t>der Quälitätssicherung</a:t>
            </a:r>
            <a:endParaRPr lang="de-DE" altLang="de-DE" sz="4000" b="1">
              <a:solidFill>
                <a:schemeClr val="folHlink"/>
              </a:solidFill>
              <a:latin typeface="Arial" panose="020B0604020202020204" pitchFamily="34" charset="0"/>
            </a:endParaRPr>
          </a:p>
        </p:txBody>
      </p:sp>
      <p:sp>
        <p:nvSpPr>
          <p:cNvPr id="195590" name="Rectangle 6">
            <a:extLst>
              <a:ext uri="{FF2B5EF4-FFF2-40B4-BE49-F238E27FC236}">
                <a16:creationId xmlns:a16="http://schemas.microsoft.com/office/drawing/2014/main" id="{742D2539-F57D-3146-9C00-F239396D77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953000"/>
            <a:ext cx="6781800" cy="838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Prof. Dr. Detlef Müller-Böling</a:t>
            </a:r>
            <a:endParaRPr lang="de-DE" altLang="de-DE" sz="4000" b="1">
              <a:solidFill>
                <a:schemeClr val="folHlink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1">
            <a:extLst>
              <a:ext uri="{FF2B5EF4-FFF2-40B4-BE49-F238E27FC236}">
                <a16:creationId xmlns:a16="http://schemas.microsoft.com/office/drawing/2014/main" id="{3ED2AEF4-A725-9F43-958C-3BA085178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Köln,</a:t>
            </a:r>
          </a:p>
          <a:p>
            <a:r>
              <a:rPr lang="en-US" altLang="de-DE"/>
              <a:t>18.6.2002</a:t>
            </a:r>
          </a:p>
        </p:txBody>
      </p:sp>
      <p:sp>
        <p:nvSpPr>
          <p:cNvPr id="8" name="Foliennummernplatzhalter 2">
            <a:extLst>
              <a:ext uri="{FF2B5EF4-FFF2-40B4-BE49-F238E27FC236}">
                <a16:creationId xmlns:a16="http://schemas.microsoft.com/office/drawing/2014/main" id="{6AD98F9F-8812-C746-955B-9DB955F3B4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726DEE-E329-E74F-BE74-C72CAAEA9864}" type="slidenum">
              <a:rPr lang="en-US" altLang="de-DE"/>
              <a:pPr/>
              <a:t>2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153602" name="Rectangle 2">
            <a:extLst>
              <a:ext uri="{FF2B5EF4-FFF2-40B4-BE49-F238E27FC236}">
                <a16:creationId xmlns:a16="http://schemas.microsoft.com/office/drawing/2014/main" id="{408A9696-9B7F-2645-9391-7F45DD12D9CE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328738" y="1974850"/>
            <a:ext cx="6781800" cy="792163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000" b="1">
                <a:latin typeface="Arial" panose="020B0604020202020204" pitchFamily="34" charset="0"/>
              </a:rPr>
              <a:t>initiiert von HRK Anfang 90er Jahre</a:t>
            </a:r>
            <a:endParaRPr lang="de-DE" altLang="de-DE" sz="30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53603" name="Rectangle 3">
            <a:extLst>
              <a:ext uri="{FF2B5EF4-FFF2-40B4-BE49-F238E27FC236}">
                <a16:creationId xmlns:a16="http://schemas.microsoft.com/office/drawing/2014/main" id="{BD516D33-E646-4141-AE8A-39A92A941B97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328738" y="2995613"/>
            <a:ext cx="67818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000" b="1">
                <a:latin typeface="Arial" panose="020B0604020202020204" pitchFamily="34" charset="0"/>
              </a:rPr>
              <a:t>Gründungsauftrag für CHE</a:t>
            </a:r>
            <a:endParaRPr lang="de-DE" altLang="de-DE" sz="30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53604" name="Rectangle 4">
            <a:extLst>
              <a:ext uri="{FF2B5EF4-FFF2-40B4-BE49-F238E27FC236}">
                <a16:creationId xmlns:a16="http://schemas.microsoft.com/office/drawing/2014/main" id="{ABE469A0-713B-F246-9719-982DF95E2DC1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328738" y="4016375"/>
            <a:ext cx="67818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000" b="1">
                <a:latin typeface="Arial" panose="020B0604020202020204" pitchFamily="34" charset="0"/>
              </a:rPr>
              <a:t>zuerst mit Stiftung Warentest</a:t>
            </a:r>
          </a:p>
        </p:txBody>
      </p:sp>
      <p:sp>
        <p:nvSpPr>
          <p:cNvPr id="153605" name="Rectangle 5">
            <a:extLst>
              <a:ext uri="{FF2B5EF4-FFF2-40B4-BE49-F238E27FC236}">
                <a16:creationId xmlns:a16="http://schemas.microsoft.com/office/drawing/2014/main" id="{FCCC6055-E82C-6045-AB77-02844DAD21C4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328738" y="5038725"/>
            <a:ext cx="67818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000" b="1">
                <a:latin typeface="Arial" panose="020B0604020202020204" pitchFamily="34" charset="0"/>
              </a:rPr>
              <a:t>seit 1998 mit stern</a:t>
            </a:r>
          </a:p>
        </p:txBody>
      </p:sp>
      <p:sp>
        <p:nvSpPr>
          <p:cNvPr id="153607" name="Rectangle 7">
            <a:extLst>
              <a:ext uri="{FF2B5EF4-FFF2-40B4-BE49-F238E27FC236}">
                <a16:creationId xmlns:a16="http://schemas.microsoft.com/office/drawing/2014/main" id="{F7DA5918-6F36-7D43-8C62-803A79D1BA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228600"/>
            <a:ext cx="4800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b="1"/>
              <a:t>Ranking</a:t>
            </a:r>
            <a:endParaRPr lang="de-DE" alt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53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53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53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53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2" grpId="0" animBg="1" autoUpdateAnimBg="0"/>
      <p:bldP spid="153603" grpId="0" animBg="1" autoUpdateAnimBg="0"/>
      <p:bldP spid="153604" grpId="0" animBg="1" autoUpdateAnimBg="0"/>
      <p:bldP spid="153605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2">
            <a:extLst>
              <a:ext uri="{FF2B5EF4-FFF2-40B4-BE49-F238E27FC236}">
                <a16:creationId xmlns:a16="http://schemas.microsoft.com/office/drawing/2014/main" id="{4E4F3F42-6C13-2C48-AF7C-CB085AA0E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Köln,</a:t>
            </a:r>
          </a:p>
          <a:p>
            <a:r>
              <a:rPr lang="en-US" altLang="de-DE"/>
              <a:t>18.6.2002</a:t>
            </a:r>
          </a:p>
        </p:txBody>
      </p:sp>
      <p:sp>
        <p:nvSpPr>
          <p:cNvPr id="9" name="Foliennummernplatzhalter 3">
            <a:extLst>
              <a:ext uri="{FF2B5EF4-FFF2-40B4-BE49-F238E27FC236}">
                <a16:creationId xmlns:a16="http://schemas.microsoft.com/office/drawing/2014/main" id="{3108FB8B-DE72-E34E-8834-0E49750F14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0B9515-D804-364D-8BF8-B4B35B05ECCB}" type="slidenum">
              <a:rPr lang="en-US" altLang="de-DE"/>
              <a:pPr/>
              <a:t>20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164866" name="Text Box 2050">
            <a:extLst>
              <a:ext uri="{FF2B5EF4-FFF2-40B4-BE49-F238E27FC236}">
                <a16:creationId xmlns:a16="http://schemas.microsoft.com/office/drawing/2014/main" id="{06FC22B9-4C36-9C43-A159-C128084EE4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164867" name="Rectangle 2051">
            <a:extLst>
              <a:ext uri="{FF2B5EF4-FFF2-40B4-BE49-F238E27FC236}">
                <a16:creationId xmlns:a16="http://schemas.microsoft.com/office/drawing/2014/main" id="{FD5990A9-3A88-7445-AB96-E6A66A00B854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496888" y="5099050"/>
            <a:ext cx="81534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 Stichwort - Suche</a:t>
            </a:r>
          </a:p>
        </p:txBody>
      </p:sp>
      <p:sp>
        <p:nvSpPr>
          <p:cNvPr id="164868" name="Rectangle 2052">
            <a:extLst>
              <a:ext uri="{FF2B5EF4-FFF2-40B4-BE49-F238E27FC236}">
                <a16:creationId xmlns:a16="http://schemas.microsoft.com/office/drawing/2014/main" id="{E1F74437-32D3-E948-86A8-7CF9A8B9A282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496888" y="1684338"/>
            <a:ext cx="81534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 Hitlisten</a:t>
            </a:r>
          </a:p>
        </p:txBody>
      </p:sp>
      <p:sp>
        <p:nvSpPr>
          <p:cNvPr id="164869" name="Rectangle 2053">
            <a:extLst>
              <a:ext uri="{FF2B5EF4-FFF2-40B4-BE49-F238E27FC236}">
                <a16:creationId xmlns:a16="http://schemas.microsoft.com/office/drawing/2014/main" id="{82384A39-75B6-FE47-B649-DE9B167A1E74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496888" y="2822575"/>
            <a:ext cx="81534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 Persönliche Hitlisten</a:t>
            </a:r>
          </a:p>
        </p:txBody>
      </p:sp>
      <p:sp>
        <p:nvSpPr>
          <p:cNvPr id="164870" name="Rectangle 2054">
            <a:extLst>
              <a:ext uri="{FF2B5EF4-FFF2-40B4-BE49-F238E27FC236}">
                <a16:creationId xmlns:a16="http://schemas.microsoft.com/office/drawing/2014/main" id="{41D1CE20-0809-A84D-9E1A-C49A99C3601D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496888" y="3960813"/>
            <a:ext cx="81534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 Fächer/Städte</a:t>
            </a:r>
          </a:p>
        </p:txBody>
      </p:sp>
      <p:sp>
        <p:nvSpPr>
          <p:cNvPr id="164871" name="Rectangle 2055">
            <a:extLst>
              <a:ext uri="{FF2B5EF4-FFF2-40B4-BE49-F238E27FC236}">
                <a16:creationId xmlns:a16="http://schemas.microsoft.com/office/drawing/2014/main" id="{3EDCF8ED-E012-5445-B144-F678C5FB3B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7391400" cy="990600"/>
          </a:xfrm>
        </p:spPr>
        <p:txBody>
          <a:bodyPr/>
          <a:lstStyle/>
          <a:p>
            <a:r>
              <a:rPr lang="de-DE" altLang="de-DE" sz="3200" b="1"/>
              <a:t>Zugangsmöglichkeiten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64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64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64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64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67" grpId="0" animBg="1" autoUpdateAnimBg="0"/>
      <p:bldP spid="164868" grpId="0" animBg="1" autoUpdateAnimBg="0"/>
      <p:bldP spid="164869" grpId="0" animBg="1" autoUpdateAnimBg="0"/>
      <p:bldP spid="164870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umsplatzhalter 2">
            <a:extLst>
              <a:ext uri="{FF2B5EF4-FFF2-40B4-BE49-F238E27FC236}">
                <a16:creationId xmlns:a16="http://schemas.microsoft.com/office/drawing/2014/main" id="{82221FB6-B1AA-F24D-B2A2-DDF1CA347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Köln,</a:t>
            </a:r>
          </a:p>
          <a:p>
            <a:r>
              <a:rPr lang="en-US" altLang="de-DE"/>
              <a:t>18.6.2002</a:t>
            </a:r>
          </a:p>
        </p:txBody>
      </p:sp>
      <p:sp>
        <p:nvSpPr>
          <p:cNvPr id="11" name="Foliennummernplatzhalter 3">
            <a:extLst>
              <a:ext uri="{FF2B5EF4-FFF2-40B4-BE49-F238E27FC236}">
                <a16:creationId xmlns:a16="http://schemas.microsoft.com/office/drawing/2014/main" id="{2EF59009-9499-5341-996B-DFA12F9114E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356A7E-D36D-8E4A-B69A-683C45DB4525}" type="slidenum">
              <a:rPr lang="en-US" altLang="de-DE"/>
              <a:pPr/>
              <a:t>21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23235" name="Text Box 3">
            <a:extLst>
              <a:ext uri="{FF2B5EF4-FFF2-40B4-BE49-F238E27FC236}">
                <a16:creationId xmlns:a16="http://schemas.microsoft.com/office/drawing/2014/main" id="{7F2D2576-2720-A143-BF76-0B1E405A0D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223236" name="Rectangle 4">
            <a:extLst>
              <a:ext uri="{FF2B5EF4-FFF2-40B4-BE49-F238E27FC236}">
                <a16:creationId xmlns:a16="http://schemas.microsoft.com/office/drawing/2014/main" id="{7A12F5F7-8CEF-9344-963F-C52903A1F1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28600"/>
            <a:ext cx="5410200" cy="685800"/>
          </a:xfrm>
        </p:spPr>
        <p:txBody>
          <a:bodyPr/>
          <a:lstStyle/>
          <a:p>
            <a:r>
              <a:rPr lang="de-DE" altLang="de-DE" b="1"/>
              <a:t>Evaluationsinstrumente</a:t>
            </a:r>
            <a:endParaRPr lang="de-DE" altLang="de-DE"/>
          </a:p>
        </p:txBody>
      </p:sp>
      <p:sp>
        <p:nvSpPr>
          <p:cNvPr id="223237" name="Rectangle 5">
            <a:extLst>
              <a:ext uri="{FF2B5EF4-FFF2-40B4-BE49-F238E27FC236}">
                <a16:creationId xmlns:a16="http://schemas.microsoft.com/office/drawing/2014/main" id="{A45ECB8A-F0F1-8E41-9366-7870544DCE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447800"/>
            <a:ext cx="7696200" cy="609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000" b="1">
                <a:latin typeface="Arial" panose="020B0604020202020204" pitchFamily="34" charset="0"/>
              </a:rPr>
              <a:t>Evaluation der DFG</a:t>
            </a:r>
          </a:p>
        </p:txBody>
      </p:sp>
      <p:sp>
        <p:nvSpPr>
          <p:cNvPr id="223238" name="Rectangle 6">
            <a:extLst>
              <a:ext uri="{FF2B5EF4-FFF2-40B4-BE49-F238E27FC236}">
                <a16:creationId xmlns:a16="http://schemas.microsoft.com/office/drawing/2014/main" id="{7178C01D-0A40-F047-9832-605151935A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362200"/>
            <a:ext cx="7696200" cy="609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000" b="1">
                <a:latin typeface="Arial" panose="020B0604020202020204" pitchFamily="34" charset="0"/>
              </a:rPr>
              <a:t>Lehrberichte als Selbstevaluation</a:t>
            </a:r>
          </a:p>
        </p:txBody>
      </p:sp>
      <p:sp>
        <p:nvSpPr>
          <p:cNvPr id="223239" name="Rectangle 7">
            <a:extLst>
              <a:ext uri="{FF2B5EF4-FFF2-40B4-BE49-F238E27FC236}">
                <a16:creationId xmlns:a16="http://schemas.microsoft.com/office/drawing/2014/main" id="{69E60982-3D29-7548-A180-9776D06E03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276600"/>
            <a:ext cx="7696200" cy="609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000" b="1">
                <a:latin typeface="Arial" panose="020B0604020202020204" pitchFamily="34" charset="0"/>
              </a:rPr>
              <a:t>Benchmarking</a:t>
            </a:r>
          </a:p>
        </p:txBody>
      </p:sp>
      <p:sp>
        <p:nvSpPr>
          <p:cNvPr id="223240" name="Rectangle 8">
            <a:extLst>
              <a:ext uri="{FF2B5EF4-FFF2-40B4-BE49-F238E27FC236}">
                <a16:creationId xmlns:a16="http://schemas.microsoft.com/office/drawing/2014/main" id="{FDFA9F79-25BB-6943-86CA-B7DD5B66E4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191000"/>
            <a:ext cx="7696200" cy="609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000" b="1">
                <a:latin typeface="Arial" panose="020B0604020202020204" pitchFamily="34" charset="0"/>
              </a:rPr>
              <a:t>Selbstbericht und peer-review (Agenturen)</a:t>
            </a:r>
          </a:p>
        </p:txBody>
      </p:sp>
      <p:sp>
        <p:nvSpPr>
          <p:cNvPr id="223241" name="Rectangle 9">
            <a:extLst>
              <a:ext uri="{FF2B5EF4-FFF2-40B4-BE49-F238E27FC236}">
                <a16:creationId xmlns:a16="http://schemas.microsoft.com/office/drawing/2014/main" id="{B90AFA59-D150-274D-96BB-8A8AFAECA8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5105400"/>
            <a:ext cx="7696200" cy="609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000" b="1">
                <a:latin typeface="Arial" panose="020B0604020202020204" pitchFamily="34" charset="0"/>
              </a:rPr>
              <a:t>Hörerbefragungen</a:t>
            </a:r>
          </a:p>
        </p:txBody>
      </p:sp>
      <p:sp>
        <p:nvSpPr>
          <p:cNvPr id="223242" name="Rectangle 10">
            <a:extLst>
              <a:ext uri="{FF2B5EF4-FFF2-40B4-BE49-F238E27FC236}">
                <a16:creationId xmlns:a16="http://schemas.microsoft.com/office/drawing/2014/main" id="{2971D186-9D83-0048-B5DE-3E29B16B02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6019800"/>
            <a:ext cx="7696200" cy="609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000" b="1">
                <a:latin typeface="Arial" panose="020B0604020202020204" pitchFamily="34" charset="0"/>
              </a:rPr>
              <a:t>Absolventenbefragung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23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23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23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23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23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223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7" grpId="0" animBg="1" autoUpdateAnimBg="0"/>
      <p:bldP spid="223238" grpId="0" animBg="1" autoUpdateAnimBg="0"/>
      <p:bldP spid="223239" grpId="0" animBg="1" autoUpdateAnimBg="0"/>
      <p:bldP spid="223240" grpId="0" animBg="1" autoUpdateAnimBg="0"/>
      <p:bldP spid="223241" grpId="0" animBg="1" autoUpdateAnimBg="0"/>
      <p:bldP spid="223242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umsplatzhalter 2">
            <a:extLst>
              <a:ext uri="{FF2B5EF4-FFF2-40B4-BE49-F238E27FC236}">
                <a16:creationId xmlns:a16="http://schemas.microsoft.com/office/drawing/2014/main" id="{68A8CCA6-E21C-D345-9A05-B06506B6B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Köln,</a:t>
            </a:r>
          </a:p>
          <a:p>
            <a:r>
              <a:rPr lang="en-US" altLang="de-DE"/>
              <a:t>18.6.2002</a:t>
            </a:r>
          </a:p>
        </p:txBody>
      </p:sp>
      <p:sp>
        <p:nvSpPr>
          <p:cNvPr id="11" name="Foliennummernplatzhalter 3">
            <a:extLst>
              <a:ext uri="{FF2B5EF4-FFF2-40B4-BE49-F238E27FC236}">
                <a16:creationId xmlns:a16="http://schemas.microsoft.com/office/drawing/2014/main" id="{C10EC187-478A-A946-ADAC-1EF5509726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6B60EF-E995-A34D-AE7D-903246EDF3C0}" type="slidenum">
              <a:rPr lang="en-US" altLang="de-DE"/>
              <a:pPr/>
              <a:t>22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25283" name="Text Box 3">
            <a:extLst>
              <a:ext uri="{FF2B5EF4-FFF2-40B4-BE49-F238E27FC236}">
                <a16:creationId xmlns:a16="http://schemas.microsoft.com/office/drawing/2014/main" id="{AD36F557-7608-E84F-A088-A7AA5F38E6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225284" name="Rectangle 4">
            <a:extLst>
              <a:ext uri="{FF2B5EF4-FFF2-40B4-BE49-F238E27FC236}">
                <a16:creationId xmlns:a16="http://schemas.microsoft.com/office/drawing/2014/main" id="{D6CA07D9-FC44-454E-8B46-4D3C5E5029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4800600" cy="685800"/>
          </a:xfrm>
        </p:spPr>
        <p:txBody>
          <a:bodyPr/>
          <a:lstStyle/>
          <a:p>
            <a:r>
              <a:rPr lang="de-DE" altLang="de-DE" b="1"/>
              <a:t>Akkreditierung</a:t>
            </a:r>
            <a:endParaRPr lang="de-DE" altLang="de-DE"/>
          </a:p>
        </p:txBody>
      </p:sp>
      <p:sp>
        <p:nvSpPr>
          <p:cNvPr id="225285" name="Rectangle 5">
            <a:extLst>
              <a:ext uri="{FF2B5EF4-FFF2-40B4-BE49-F238E27FC236}">
                <a16:creationId xmlns:a16="http://schemas.microsoft.com/office/drawing/2014/main" id="{C81C5336-3EAC-CB42-B4D6-641B531DC2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447800"/>
            <a:ext cx="7696200" cy="609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000" b="1">
                <a:latin typeface="Arial" panose="020B0604020202020204" pitchFamily="34" charset="0"/>
              </a:rPr>
              <a:t>Akkreditierung als Verbraucherschutz</a:t>
            </a:r>
          </a:p>
        </p:txBody>
      </p:sp>
      <p:sp>
        <p:nvSpPr>
          <p:cNvPr id="225286" name="Rectangle 6">
            <a:extLst>
              <a:ext uri="{FF2B5EF4-FFF2-40B4-BE49-F238E27FC236}">
                <a16:creationId xmlns:a16="http://schemas.microsoft.com/office/drawing/2014/main" id="{807B4B7B-5652-C14B-901A-4330A4A7D4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3962400"/>
            <a:ext cx="7315200" cy="381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latin typeface="Arial" panose="020B0604020202020204" pitchFamily="34" charset="0"/>
              </a:rPr>
              <a:t>... von Studiengängen, einzelnen Programmen</a:t>
            </a:r>
          </a:p>
        </p:txBody>
      </p:sp>
      <p:sp>
        <p:nvSpPr>
          <p:cNvPr id="225287" name="Oval 7">
            <a:extLst>
              <a:ext uri="{FF2B5EF4-FFF2-40B4-BE49-F238E27FC236}">
                <a16:creationId xmlns:a16="http://schemas.microsoft.com/office/drawing/2014/main" id="{A7FBB2F7-BD79-0D46-BF22-8D5D6E4823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438400"/>
            <a:ext cx="838200" cy="914400"/>
          </a:xfrm>
          <a:prstGeom prst="ellipse">
            <a:avLst/>
          </a:prstGeom>
          <a:solidFill>
            <a:srgbClr val="008000"/>
          </a:soli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8000"/>
            </a:extrusionClr>
            <a:contourClr>
              <a:srgbClr val="0080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b="1">
                <a:latin typeface="Arial" panose="020B0604020202020204" pitchFamily="34" charset="0"/>
              </a:rPr>
              <a:t>Ziel</a:t>
            </a:r>
            <a:endParaRPr lang="de-DE" altLang="de-DE"/>
          </a:p>
        </p:txBody>
      </p:sp>
      <p:sp>
        <p:nvSpPr>
          <p:cNvPr id="225288" name="Rectangle 8">
            <a:extLst>
              <a:ext uri="{FF2B5EF4-FFF2-40B4-BE49-F238E27FC236}">
                <a16:creationId xmlns:a16="http://schemas.microsoft.com/office/drawing/2014/main" id="{7E7FC45D-EA65-3148-B72B-356A7E421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743200"/>
            <a:ext cx="6629400" cy="381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latin typeface="Arial" panose="020B0604020202020204" pitchFamily="34" charset="0"/>
              </a:rPr>
              <a:t>Garantie der der Mindestqualität</a:t>
            </a:r>
          </a:p>
        </p:txBody>
      </p:sp>
      <p:sp>
        <p:nvSpPr>
          <p:cNvPr id="225289" name="Rectangle 9">
            <a:extLst>
              <a:ext uri="{FF2B5EF4-FFF2-40B4-BE49-F238E27FC236}">
                <a16:creationId xmlns:a16="http://schemas.microsoft.com/office/drawing/2014/main" id="{29C659A9-1886-6342-A33E-CBD1893CFE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410200"/>
            <a:ext cx="6629400" cy="381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latin typeface="Arial" panose="020B0604020202020204" pitchFamily="34" charset="0"/>
              </a:rPr>
              <a:t>nicht geeignet auf Studiengangsebene </a:t>
            </a:r>
          </a:p>
        </p:txBody>
      </p:sp>
      <p:sp>
        <p:nvSpPr>
          <p:cNvPr id="225290" name="Oval 10">
            <a:extLst>
              <a:ext uri="{FF2B5EF4-FFF2-40B4-BE49-F238E27FC236}">
                <a16:creationId xmlns:a16="http://schemas.microsoft.com/office/drawing/2014/main" id="{E6D706AD-1084-3648-9E08-B4728267A6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5181600"/>
            <a:ext cx="838200" cy="914400"/>
          </a:xfrm>
          <a:prstGeom prst="ellipse">
            <a:avLst/>
          </a:prstGeom>
          <a:solidFill>
            <a:srgbClr val="008000"/>
          </a:soli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8000"/>
            </a:extrusionClr>
            <a:contourClr>
              <a:srgbClr val="0080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000" b="1">
                <a:latin typeface="Arial" panose="020B0604020202020204" pitchFamily="34" charset="0"/>
              </a:rPr>
              <a:t>Wir-</a:t>
            </a:r>
          </a:p>
          <a:p>
            <a:pPr algn="ctr"/>
            <a:r>
              <a:rPr lang="de-DE" altLang="de-DE" sz="2000" b="1">
                <a:latin typeface="Arial" panose="020B0604020202020204" pitchFamily="34" charset="0"/>
              </a:rPr>
              <a:t>kung</a:t>
            </a:r>
            <a:endParaRPr lang="de-DE" altLang="de-DE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25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5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5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52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52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225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225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5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25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5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5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6" dur="500"/>
                                        <p:tgtEl>
                                          <p:spTgt spid="225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85" grpId="0" animBg="1" autoUpdateAnimBg="0"/>
      <p:bldP spid="225286" grpId="0" animBg="1" autoUpdateAnimBg="0"/>
      <p:bldP spid="225287" grpId="0" animBg="1" autoUpdateAnimBg="0"/>
      <p:bldP spid="225288" grpId="0" animBg="1" autoUpdateAnimBg="0"/>
      <p:bldP spid="225289" grpId="0" animBg="1" autoUpdateAnimBg="0"/>
      <p:bldP spid="225290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2">
            <a:extLst>
              <a:ext uri="{FF2B5EF4-FFF2-40B4-BE49-F238E27FC236}">
                <a16:creationId xmlns:a16="http://schemas.microsoft.com/office/drawing/2014/main" id="{A15E01CB-62AC-5C40-A8DE-48CE97B72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Köln,</a:t>
            </a:r>
          </a:p>
          <a:p>
            <a:r>
              <a:rPr lang="en-US" altLang="de-DE"/>
              <a:t>18.6.2002</a:t>
            </a:r>
          </a:p>
        </p:txBody>
      </p:sp>
      <p:sp>
        <p:nvSpPr>
          <p:cNvPr id="9" name="Foliennummernplatzhalter 3">
            <a:extLst>
              <a:ext uri="{FF2B5EF4-FFF2-40B4-BE49-F238E27FC236}">
                <a16:creationId xmlns:a16="http://schemas.microsoft.com/office/drawing/2014/main" id="{1659AC36-7A59-584F-BDF6-C53DFF8861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F63DCE-D33C-9F42-B5A1-348DBB8AB027}" type="slidenum">
              <a:rPr lang="en-US" altLang="de-DE"/>
              <a:pPr/>
              <a:t>23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21186" name="Text Box 2">
            <a:extLst>
              <a:ext uri="{FF2B5EF4-FFF2-40B4-BE49-F238E27FC236}">
                <a16:creationId xmlns:a16="http://schemas.microsoft.com/office/drawing/2014/main" id="{0E06B532-7A04-2E43-90A3-CC37B3C100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221187" name="Rectangle 3">
            <a:extLst>
              <a:ext uri="{FF2B5EF4-FFF2-40B4-BE49-F238E27FC236}">
                <a16:creationId xmlns:a16="http://schemas.microsoft.com/office/drawing/2014/main" id="{8EAF97A9-6E18-7F4D-96EF-02B627B65C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228600"/>
            <a:ext cx="5089525" cy="685800"/>
          </a:xfrm>
        </p:spPr>
        <p:txBody>
          <a:bodyPr/>
          <a:lstStyle/>
          <a:p>
            <a:r>
              <a:rPr lang="de-DE" altLang="de-DE" b="1"/>
              <a:t>Allgemeines</a:t>
            </a:r>
            <a:endParaRPr lang="de-DE" altLang="de-DE"/>
          </a:p>
        </p:txBody>
      </p:sp>
      <p:sp>
        <p:nvSpPr>
          <p:cNvPr id="221189" name="Rectangle 5">
            <a:extLst>
              <a:ext uri="{FF2B5EF4-FFF2-40B4-BE49-F238E27FC236}">
                <a16:creationId xmlns:a16="http://schemas.microsoft.com/office/drawing/2014/main" id="{7857E3BC-DC11-014D-88C7-2B8E5F9A7C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447800"/>
            <a:ext cx="6324600" cy="15652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Qualitätssicherung </a:t>
            </a:r>
          </a:p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vs. </a:t>
            </a:r>
          </a:p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Rechenschaftslegung</a:t>
            </a:r>
          </a:p>
        </p:txBody>
      </p:sp>
      <p:sp>
        <p:nvSpPr>
          <p:cNvPr id="221190" name="Rectangle 6">
            <a:extLst>
              <a:ext uri="{FF2B5EF4-FFF2-40B4-BE49-F238E27FC236}">
                <a16:creationId xmlns:a16="http://schemas.microsoft.com/office/drawing/2014/main" id="{1C64AA1A-934D-3A4D-9217-D46940938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9700" y="3457575"/>
            <a:ext cx="45847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000" b="1">
                <a:latin typeface="Arial" panose="020B0604020202020204" pitchFamily="34" charset="0"/>
              </a:rPr>
              <a:t>Evaluation </a:t>
            </a:r>
          </a:p>
        </p:txBody>
      </p:sp>
      <p:sp>
        <p:nvSpPr>
          <p:cNvPr id="221191" name="Rectangle 7">
            <a:extLst>
              <a:ext uri="{FF2B5EF4-FFF2-40B4-BE49-F238E27FC236}">
                <a16:creationId xmlns:a16="http://schemas.microsoft.com/office/drawing/2014/main" id="{64E9B49E-F1CA-2248-84DB-384076CB6E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9700" y="4603750"/>
            <a:ext cx="45847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000" b="1">
                <a:latin typeface="Arial" panose="020B0604020202020204" pitchFamily="34" charset="0"/>
              </a:rPr>
              <a:t>Akkreditierung</a:t>
            </a:r>
          </a:p>
        </p:txBody>
      </p:sp>
      <p:sp>
        <p:nvSpPr>
          <p:cNvPr id="221192" name="Rectangle 8">
            <a:extLst>
              <a:ext uri="{FF2B5EF4-FFF2-40B4-BE49-F238E27FC236}">
                <a16:creationId xmlns:a16="http://schemas.microsoft.com/office/drawing/2014/main" id="{689FFDBF-9EDB-E54C-A5FE-B150BF26C7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9700" y="5749925"/>
            <a:ext cx="45847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000" b="1">
                <a:latin typeface="Arial" panose="020B0604020202020204" pitchFamily="34" charset="0"/>
              </a:rPr>
              <a:t>Ranking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21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21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21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21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189" grpId="0" animBg="1" autoUpdateAnimBg="0"/>
      <p:bldP spid="221190" grpId="0" animBg="1" autoUpdateAnimBg="0"/>
      <p:bldP spid="221191" grpId="0" animBg="1" autoUpdateAnimBg="0"/>
      <p:bldP spid="221192" grpId="0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umsplatzhalter 1">
            <a:extLst>
              <a:ext uri="{FF2B5EF4-FFF2-40B4-BE49-F238E27FC236}">
                <a16:creationId xmlns:a16="http://schemas.microsoft.com/office/drawing/2014/main" id="{292E832B-6A76-194B-BA3E-419A979C5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Köln,</a:t>
            </a:r>
          </a:p>
          <a:p>
            <a:r>
              <a:rPr lang="en-US" altLang="de-DE"/>
              <a:t>18.6.2002</a:t>
            </a:r>
          </a:p>
        </p:txBody>
      </p:sp>
      <p:sp>
        <p:nvSpPr>
          <p:cNvPr id="17" name="Foliennummernplatzhalter 2">
            <a:extLst>
              <a:ext uri="{FF2B5EF4-FFF2-40B4-BE49-F238E27FC236}">
                <a16:creationId xmlns:a16="http://schemas.microsoft.com/office/drawing/2014/main" id="{F11BF4BF-A9A8-4746-94D7-C4E545827A2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58EEEC-04CA-0947-9D78-00F733E3FE3A}" type="slidenum">
              <a:rPr lang="en-US" altLang="de-DE"/>
              <a:pPr/>
              <a:t>24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10946" name="Rectangle 2">
            <a:extLst>
              <a:ext uri="{FF2B5EF4-FFF2-40B4-BE49-F238E27FC236}">
                <a16:creationId xmlns:a16="http://schemas.microsoft.com/office/drawing/2014/main" id="{F4594813-77EE-3944-AFC6-B8800A74ED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0947" name="Rectangle 3">
            <a:extLst>
              <a:ext uri="{FF2B5EF4-FFF2-40B4-BE49-F238E27FC236}">
                <a16:creationId xmlns:a16="http://schemas.microsoft.com/office/drawing/2014/main" id="{C2F2AC35-4DEF-1C40-9711-4C22249A3B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0948" name="Rectangle 4">
            <a:extLst>
              <a:ext uri="{FF2B5EF4-FFF2-40B4-BE49-F238E27FC236}">
                <a16:creationId xmlns:a16="http://schemas.microsoft.com/office/drawing/2014/main" id="{5894D129-6462-704F-99A4-205EB4B09E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0949" name="Rectangle 5">
            <a:extLst>
              <a:ext uri="{FF2B5EF4-FFF2-40B4-BE49-F238E27FC236}">
                <a16:creationId xmlns:a16="http://schemas.microsoft.com/office/drawing/2014/main" id="{0FBB9677-623B-D84F-8F3C-0FFE5CF564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0950" name="Rectangle 6">
            <a:extLst>
              <a:ext uri="{FF2B5EF4-FFF2-40B4-BE49-F238E27FC236}">
                <a16:creationId xmlns:a16="http://schemas.microsoft.com/office/drawing/2014/main" id="{65D02E3A-6908-B743-8E41-BB4CF88D1F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0951" name="Rectangle 7">
            <a:extLst>
              <a:ext uri="{FF2B5EF4-FFF2-40B4-BE49-F238E27FC236}">
                <a16:creationId xmlns:a16="http://schemas.microsoft.com/office/drawing/2014/main" id="{B031E5EB-B8CD-7448-9C96-414FAB1AE0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0952" name="Rectangle 8">
            <a:extLst>
              <a:ext uri="{FF2B5EF4-FFF2-40B4-BE49-F238E27FC236}">
                <a16:creationId xmlns:a16="http://schemas.microsoft.com/office/drawing/2014/main" id="{83AE8F64-CA59-224F-80F1-3BFA4DBA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75" y="6461125"/>
            <a:ext cx="460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0953" name="Rectangle 9">
            <a:extLst>
              <a:ext uri="{FF2B5EF4-FFF2-40B4-BE49-F238E27FC236}">
                <a16:creationId xmlns:a16="http://schemas.microsoft.com/office/drawing/2014/main" id="{6CC2B491-3313-7744-9F9B-029A13B31DC8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209800" y="1600200"/>
            <a:ext cx="6324600" cy="10207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Namen Profs für Prof.befragung</a:t>
            </a:r>
          </a:p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&amp; bibliometrische Analyse</a:t>
            </a:r>
            <a:endParaRPr lang="de-DE" altLang="de-DE"/>
          </a:p>
        </p:txBody>
      </p:sp>
      <p:sp>
        <p:nvSpPr>
          <p:cNvPr id="210956" name="Rectangle 12">
            <a:extLst>
              <a:ext uri="{FF2B5EF4-FFF2-40B4-BE49-F238E27FC236}">
                <a16:creationId xmlns:a16="http://schemas.microsoft.com/office/drawing/2014/main" id="{09EC3019-BA49-6F48-9710-ECC67E8048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0"/>
            <a:ext cx="5562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 sz="2800" b="1"/>
              <a:t>Methodik - Datensammlung</a:t>
            </a:r>
            <a:endParaRPr lang="de-DE" altLang="de-DE"/>
          </a:p>
        </p:txBody>
      </p:sp>
      <p:grpSp>
        <p:nvGrpSpPr>
          <p:cNvPr id="210962" name="Group 18">
            <a:extLst>
              <a:ext uri="{FF2B5EF4-FFF2-40B4-BE49-F238E27FC236}">
                <a16:creationId xmlns:a16="http://schemas.microsoft.com/office/drawing/2014/main" id="{7C275984-7EA9-2B47-8391-C5DDB7A6D0A4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295400"/>
            <a:ext cx="1460500" cy="5246688"/>
            <a:chOff x="144" y="816"/>
            <a:chExt cx="920" cy="3305"/>
          </a:xfrm>
        </p:grpSpPr>
        <p:sp>
          <p:nvSpPr>
            <p:cNvPr id="210958" name="Oval 14">
              <a:extLst>
                <a:ext uri="{FF2B5EF4-FFF2-40B4-BE49-F238E27FC236}">
                  <a16:creationId xmlns:a16="http://schemas.microsoft.com/office/drawing/2014/main" id="{E37C9470-5F66-204B-99CD-F71502DE7C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816"/>
              <a:ext cx="920" cy="3305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8000"/>
              </a:extrusionClr>
              <a:contourClr>
                <a:srgbClr val="008000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8000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ctr"/>
              <a:endParaRPr lang="de-DE" altLang="de-DE" sz="3000" b="1">
                <a:latin typeface="Arial" panose="020B0604020202020204" pitchFamily="34" charset="0"/>
              </a:endParaRPr>
            </a:p>
          </p:txBody>
        </p:sp>
        <p:sp>
          <p:nvSpPr>
            <p:cNvPr id="210959" name="Text Box 15">
              <a:extLst>
                <a:ext uri="{FF2B5EF4-FFF2-40B4-BE49-F238E27FC236}">
                  <a16:creationId xmlns:a16="http://schemas.microsoft.com/office/drawing/2014/main" id="{66D1CB6F-900C-434D-94CD-D94C22889F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5400000">
              <a:off x="-427" y="2105"/>
              <a:ext cx="2180" cy="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de-DE" altLang="de-DE" sz="3600" b="1">
                  <a:latin typeface="Arial" panose="020B0604020202020204" pitchFamily="34" charset="0"/>
                </a:rPr>
                <a:t>Mitwirkung</a:t>
              </a:r>
            </a:p>
            <a:p>
              <a:pPr algn="ctr"/>
              <a:r>
                <a:rPr lang="de-DE" altLang="de-DE" sz="3600" b="1">
                  <a:latin typeface="Arial" panose="020B0604020202020204" pitchFamily="34" charset="0"/>
                </a:rPr>
                <a:t>Fakultäten/FBs</a:t>
              </a:r>
              <a:endParaRPr lang="de-DE" altLang="de-DE" sz="3200" b="1">
                <a:latin typeface="Arial" panose="020B0604020202020204" pitchFamily="34" charset="0"/>
              </a:endParaRPr>
            </a:p>
          </p:txBody>
        </p:sp>
      </p:grpSp>
      <p:sp>
        <p:nvSpPr>
          <p:cNvPr id="210960" name="Rectangle 16">
            <a:extLst>
              <a:ext uri="{FF2B5EF4-FFF2-40B4-BE49-F238E27FC236}">
                <a16:creationId xmlns:a16="http://schemas.microsoft.com/office/drawing/2014/main" id="{729E36F6-BD9E-FE4B-83B5-A71DE6BF8CDC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209800" y="3276600"/>
            <a:ext cx="6324600" cy="10207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Schriftliche Befragung für</a:t>
            </a:r>
          </a:p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fachbereichspezifische Daten</a:t>
            </a:r>
            <a:endParaRPr lang="de-DE" altLang="de-DE"/>
          </a:p>
        </p:txBody>
      </p:sp>
      <p:sp>
        <p:nvSpPr>
          <p:cNvPr id="210961" name="Rectangle 17">
            <a:extLst>
              <a:ext uri="{FF2B5EF4-FFF2-40B4-BE49-F238E27FC236}">
                <a16:creationId xmlns:a16="http://schemas.microsoft.com/office/drawing/2014/main" id="{A51DBBD3-486A-AA40-B726-08E78B0692CB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209800" y="4953000"/>
            <a:ext cx="6324600" cy="10207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Überprüfung Publikationsliste</a:t>
            </a:r>
          </a:p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als Basis für bibliometr. Analyse</a:t>
            </a:r>
            <a:endParaRPr lang="de-DE" alt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0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10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210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210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210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53" grpId="0" animBg="1" autoUpdateAnimBg="0"/>
      <p:bldP spid="210960" grpId="0" animBg="1" autoUpdateAnimBg="0"/>
      <p:bldP spid="210961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umsplatzhalter 1">
            <a:extLst>
              <a:ext uri="{FF2B5EF4-FFF2-40B4-BE49-F238E27FC236}">
                <a16:creationId xmlns:a16="http://schemas.microsoft.com/office/drawing/2014/main" id="{8F32A30A-2AA6-F94C-AC62-74EA23BD7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Köln,</a:t>
            </a:r>
          </a:p>
          <a:p>
            <a:r>
              <a:rPr lang="en-US" altLang="de-DE"/>
              <a:t>18.6.2002</a:t>
            </a:r>
          </a:p>
        </p:txBody>
      </p:sp>
      <p:sp>
        <p:nvSpPr>
          <p:cNvPr id="17" name="Foliennummernplatzhalter 2">
            <a:extLst>
              <a:ext uri="{FF2B5EF4-FFF2-40B4-BE49-F238E27FC236}">
                <a16:creationId xmlns:a16="http://schemas.microsoft.com/office/drawing/2014/main" id="{CE0CF620-540B-9144-908C-8E3F427D30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18E829-EA42-E746-B0A6-3395014234DD}" type="slidenum">
              <a:rPr lang="en-US" altLang="de-DE"/>
              <a:pPr/>
              <a:t>25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08898" name="Rectangle 2">
            <a:extLst>
              <a:ext uri="{FF2B5EF4-FFF2-40B4-BE49-F238E27FC236}">
                <a16:creationId xmlns:a16="http://schemas.microsoft.com/office/drawing/2014/main" id="{CBE888D2-B30E-A64F-9331-327560D8DF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8899" name="Rectangle 3">
            <a:extLst>
              <a:ext uri="{FF2B5EF4-FFF2-40B4-BE49-F238E27FC236}">
                <a16:creationId xmlns:a16="http://schemas.microsoft.com/office/drawing/2014/main" id="{26D3641F-4A30-8B45-93AE-B74CAA7557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8900" name="Rectangle 4">
            <a:extLst>
              <a:ext uri="{FF2B5EF4-FFF2-40B4-BE49-F238E27FC236}">
                <a16:creationId xmlns:a16="http://schemas.microsoft.com/office/drawing/2014/main" id="{C9DFC98C-1D6E-E649-A468-451448B2CE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8901" name="Rectangle 5">
            <a:extLst>
              <a:ext uri="{FF2B5EF4-FFF2-40B4-BE49-F238E27FC236}">
                <a16:creationId xmlns:a16="http://schemas.microsoft.com/office/drawing/2014/main" id="{6CE5F1FC-EDA4-DA48-BBD4-8ED2579D75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8902" name="Rectangle 6">
            <a:extLst>
              <a:ext uri="{FF2B5EF4-FFF2-40B4-BE49-F238E27FC236}">
                <a16:creationId xmlns:a16="http://schemas.microsoft.com/office/drawing/2014/main" id="{AB8AAA4E-F22B-4E48-A54C-37E10EE34E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8903" name="Rectangle 7">
            <a:extLst>
              <a:ext uri="{FF2B5EF4-FFF2-40B4-BE49-F238E27FC236}">
                <a16:creationId xmlns:a16="http://schemas.microsoft.com/office/drawing/2014/main" id="{03BB994F-A0DA-D443-918F-CE9428FCD9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8904" name="Rectangle 8">
            <a:extLst>
              <a:ext uri="{FF2B5EF4-FFF2-40B4-BE49-F238E27FC236}">
                <a16:creationId xmlns:a16="http://schemas.microsoft.com/office/drawing/2014/main" id="{B550739E-27AA-E948-B60C-98E923FFBF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75" y="6461125"/>
            <a:ext cx="460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8905" name="Rectangle 9">
            <a:extLst>
              <a:ext uri="{FF2B5EF4-FFF2-40B4-BE49-F238E27FC236}">
                <a16:creationId xmlns:a16="http://schemas.microsoft.com/office/drawing/2014/main" id="{27BE51B2-35DD-0F46-9488-526D6D924B2D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438400" y="1828800"/>
            <a:ext cx="60960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 grundst. Präsenzstudiengänge</a:t>
            </a:r>
            <a:endParaRPr lang="de-DE" altLang="de-DE"/>
          </a:p>
        </p:txBody>
      </p:sp>
      <p:sp>
        <p:nvSpPr>
          <p:cNvPr id="208906" name="Rectangle 10">
            <a:extLst>
              <a:ext uri="{FF2B5EF4-FFF2-40B4-BE49-F238E27FC236}">
                <a16:creationId xmlns:a16="http://schemas.microsoft.com/office/drawing/2014/main" id="{C8F7872A-CCB0-FC43-8162-FC1099F8417B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438400" y="3429000"/>
            <a:ext cx="60960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 Diplom- / Staatsexamensstud.</a:t>
            </a:r>
          </a:p>
        </p:txBody>
      </p:sp>
      <p:sp>
        <p:nvSpPr>
          <p:cNvPr id="208907" name="Rectangle 11">
            <a:extLst>
              <a:ext uri="{FF2B5EF4-FFF2-40B4-BE49-F238E27FC236}">
                <a16:creationId xmlns:a16="http://schemas.microsoft.com/office/drawing/2014/main" id="{3877A06E-5C44-F146-930C-B138BD517B2C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438400" y="4953000"/>
            <a:ext cx="60960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(noch) nicht: Bachelor / Master</a:t>
            </a:r>
          </a:p>
        </p:txBody>
      </p:sp>
      <p:sp>
        <p:nvSpPr>
          <p:cNvPr id="208909" name="Rectangle 13">
            <a:extLst>
              <a:ext uri="{FF2B5EF4-FFF2-40B4-BE49-F238E27FC236}">
                <a16:creationId xmlns:a16="http://schemas.microsoft.com/office/drawing/2014/main" id="{8A870FC3-E3A4-E940-AF73-32A94920F0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0"/>
            <a:ext cx="5562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 sz="2800" b="1"/>
              <a:t>Methodik - Untersuchungsgegenstand</a:t>
            </a:r>
            <a:endParaRPr lang="de-DE" altLang="de-DE"/>
          </a:p>
        </p:txBody>
      </p:sp>
      <p:grpSp>
        <p:nvGrpSpPr>
          <p:cNvPr id="208910" name="Group 14">
            <a:extLst>
              <a:ext uri="{FF2B5EF4-FFF2-40B4-BE49-F238E27FC236}">
                <a16:creationId xmlns:a16="http://schemas.microsoft.com/office/drawing/2014/main" id="{F875228B-3899-C84C-B901-8A4E326C30A7}"/>
              </a:ext>
            </a:extLst>
          </p:cNvPr>
          <p:cNvGrpSpPr>
            <a:grpSpLocks/>
          </p:cNvGrpSpPr>
          <p:nvPr/>
        </p:nvGrpSpPr>
        <p:grpSpPr bwMode="auto">
          <a:xfrm>
            <a:off x="201613" y="1314450"/>
            <a:ext cx="1460500" cy="5246688"/>
            <a:chOff x="127" y="828"/>
            <a:chExt cx="920" cy="3305"/>
          </a:xfrm>
        </p:grpSpPr>
        <p:sp>
          <p:nvSpPr>
            <p:cNvPr id="208911" name="Oval 15">
              <a:extLst>
                <a:ext uri="{FF2B5EF4-FFF2-40B4-BE49-F238E27FC236}">
                  <a16:creationId xmlns:a16="http://schemas.microsoft.com/office/drawing/2014/main" id="{1478989C-8D73-BB47-A9D2-E41142BA66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" y="828"/>
              <a:ext cx="920" cy="3305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8000"/>
              </a:extrusionClr>
              <a:contourClr>
                <a:srgbClr val="008000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8000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ctr"/>
              <a:endParaRPr lang="de-DE" altLang="de-DE" sz="3000" b="1">
                <a:latin typeface="Arial" panose="020B0604020202020204" pitchFamily="34" charset="0"/>
              </a:endParaRPr>
            </a:p>
          </p:txBody>
        </p:sp>
        <p:sp>
          <p:nvSpPr>
            <p:cNvPr id="208912" name="Text Box 16">
              <a:extLst>
                <a:ext uri="{FF2B5EF4-FFF2-40B4-BE49-F238E27FC236}">
                  <a16:creationId xmlns:a16="http://schemas.microsoft.com/office/drawing/2014/main" id="{D7D66681-9709-A447-8D06-2F3E0BA418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5400000">
              <a:off x="-424" y="2310"/>
              <a:ext cx="202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de-DE" altLang="de-DE" sz="3600" b="1">
                  <a:latin typeface="Arial" panose="020B0604020202020204" pitchFamily="34" charset="0"/>
                </a:rPr>
                <a:t>Studiengänge</a:t>
              </a:r>
              <a:endParaRPr lang="de-DE" altLang="de-DE" sz="3200" b="1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8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8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89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89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208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208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208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905" grpId="0" animBg="1" autoUpdateAnimBg="0"/>
      <p:bldP spid="208906" grpId="0" animBg="1" autoUpdateAnimBg="0"/>
      <p:bldP spid="208907" grpId="0" animBg="1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umsplatzhalter 1">
            <a:extLst>
              <a:ext uri="{FF2B5EF4-FFF2-40B4-BE49-F238E27FC236}">
                <a16:creationId xmlns:a16="http://schemas.microsoft.com/office/drawing/2014/main" id="{3E899E4C-8B4C-FD44-9EC5-D7CBF7C48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Köln,</a:t>
            </a:r>
          </a:p>
          <a:p>
            <a:r>
              <a:rPr lang="en-US" altLang="de-DE"/>
              <a:t>18.6.2002</a:t>
            </a:r>
          </a:p>
        </p:txBody>
      </p:sp>
      <p:sp>
        <p:nvSpPr>
          <p:cNvPr id="15" name="Foliennummernplatzhalter 2">
            <a:extLst>
              <a:ext uri="{FF2B5EF4-FFF2-40B4-BE49-F238E27FC236}">
                <a16:creationId xmlns:a16="http://schemas.microsoft.com/office/drawing/2014/main" id="{0460D7ED-5FEA-A84F-99B0-3F38784473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EEF1B0-17AF-3641-8BB9-FEFC0036121B}" type="slidenum">
              <a:rPr lang="en-US" altLang="de-DE"/>
              <a:pPr/>
              <a:t>26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12994" name="Rectangle 2">
            <a:extLst>
              <a:ext uri="{FF2B5EF4-FFF2-40B4-BE49-F238E27FC236}">
                <a16:creationId xmlns:a16="http://schemas.microsoft.com/office/drawing/2014/main" id="{5F2138F4-9E75-CE47-8181-87C23FC58B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2995" name="Rectangle 3">
            <a:extLst>
              <a:ext uri="{FF2B5EF4-FFF2-40B4-BE49-F238E27FC236}">
                <a16:creationId xmlns:a16="http://schemas.microsoft.com/office/drawing/2014/main" id="{EE1AF6C2-33C1-8649-B52B-0250D7FF2C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2996" name="Rectangle 4">
            <a:extLst>
              <a:ext uri="{FF2B5EF4-FFF2-40B4-BE49-F238E27FC236}">
                <a16:creationId xmlns:a16="http://schemas.microsoft.com/office/drawing/2014/main" id="{D4144F52-8E79-F344-AE0D-95536BB8F4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2997" name="Rectangle 5">
            <a:extLst>
              <a:ext uri="{FF2B5EF4-FFF2-40B4-BE49-F238E27FC236}">
                <a16:creationId xmlns:a16="http://schemas.microsoft.com/office/drawing/2014/main" id="{0C05F599-C193-BD48-A35F-ADA9368FE0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2998" name="Rectangle 6">
            <a:extLst>
              <a:ext uri="{FF2B5EF4-FFF2-40B4-BE49-F238E27FC236}">
                <a16:creationId xmlns:a16="http://schemas.microsoft.com/office/drawing/2014/main" id="{1617C633-19A2-5840-A12F-7F0BF42DDE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2999" name="Rectangle 7">
            <a:extLst>
              <a:ext uri="{FF2B5EF4-FFF2-40B4-BE49-F238E27FC236}">
                <a16:creationId xmlns:a16="http://schemas.microsoft.com/office/drawing/2014/main" id="{2595461F-C50B-C846-9C32-F3EF299AC4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3000" name="Rectangle 8">
            <a:extLst>
              <a:ext uri="{FF2B5EF4-FFF2-40B4-BE49-F238E27FC236}">
                <a16:creationId xmlns:a16="http://schemas.microsoft.com/office/drawing/2014/main" id="{CE91E3D9-8B79-2A4A-ADC0-2AEB50CFA1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75" y="6461125"/>
            <a:ext cx="460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3002" name="Rectangle 10">
            <a:extLst>
              <a:ext uri="{FF2B5EF4-FFF2-40B4-BE49-F238E27FC236}">
                <a16:creationId xmlns:a16="http://schemas.microsoft.com/office/drawing/2014/main" id="{18818C7F-EF0D-6745-90C9-DCFCBD67DC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0"/>
            <a:ext cx="5562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 sz="2800" b="1"/>
              <a:t>Methodik - Datensammlung</a:t>
            </a:r>
            <a:endParaRPr lang="de-DE" altLang="de-DE"/>
          </a:p>
        </p:txBody>
      </p:sp>
      <p:sp>
        <p:nvSpPr>
          <p:cNvPr id="213005" name="Rectangle 13">
            <a:extLst>
              <a:ext uri="{FF2B5EF4-FFF2-40B4-BE49-F238E27FC236}">
                <a16:creationId xmlns:a16="http://schemas.microsoft.com/office/drawing/2014/main" id="{0536E9D5-9242-A84C-9140-665DA004AD8D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209800" y="2819400"/>
            <a:ext cx="6324600" cy="1828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Schriftliche Befragung aller</a:t>
            </a:r>
          </a:p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Professoren der untersuchten</a:t>
            </a:r>
          </a:p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Studiengänge (o. Honorarprofs)</a:t>
            </a:r>
            <a:endParaRPr lang="de-DE" altLang="de-DE"/>
          </a:p>
        </p:txBody>
      </p:sp>
      <p:grpSp>
        <p:nvGrpSpPr>
          <p:cNvPr id="213007" name="Group 15">
            <a:extLst>
              <a:ext uri="{FF2B5EF4-FFF2-40B4-BE49-F238E27FC236}">
                <a16:creationId xmlns:a16="http://schemas.microsoft.com/office/drawing/2014/main" id="{9DA40B4D-F4BE-6645-8FAF-FA4C41486DE5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295400"/>
            <a:ext cx="1460500" cy="5246688"/>
            <a:chOff x="144" y="816"/>
            <a:chExt cx="920" cy="3305"/>
          </a:xfrm>
        </p:grpSpPr>
        <p:sp>
          <p:nvSpPr>
            <p:cNvPr id="213008" name="Oval 16">
              <a:extLst>
                <a:ext uri="{FF2B5EF4-FFF2-40B4-BE49-F238E27FC236}">
                  <a16:creationId xmlns:a16="http://schemas.microsoft.com/office/drawing/2014/main" id="{E94673DB-B760-1643-87B0-2C40D03D1E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816"/>
              <a:ext cx="920" cy="3305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8000"/>
              </a:extrusionClr>
              <a:contourClr>
                <a:srgbClr val="008000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8000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ctr"/>
              <a:endParaRPr lang="de-DE" altLang="de-DE" sz="3000" b="1">
                <a:latin typeface="Arial" panose="020B0604020202020204" pitchFamily="34" charset="0"/>
              </a:endParaRPr>
            </a:p>
          </p:txBody>
        </p:sp>
        <p:sp>
          <p:nvSpPr>
            <p:cNvPr id="213009" name="Text Box 17">
              <a:extLst>
                <a:ext uri="{FF2B5EF4-FFF2-40B4-BE49-F238E27FC236}">
                  <a16:creationId xmlns:a16="http://schemas.microsoft.com/office/drawing/2014/main" id="{548F9744-01A1-8C4F-8427-B3F7ADD5D1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5400000">
              <a:off x="-235" y="2105"/>
              <a:ext cx="1796" cy="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de-DE" altLang="de-DE" sz="3600" b="1">
                  <a:latin typeface="Arial" panose="020B0604020202020204" pitchFamily="34" charset="0"/>
                </a:rPr>
                <a:t>Mitwirkung</a:t>
              </a:r>
            </a:p>
            <a:p>
              <a:pPr algn="ctr"/>
              <a:r>
                <a:rPr lang="de-DE" altLang="de-DE" sz="3600" b="1">
                  <a:latin typeface="Arial" panose="020B0604020202020204" pitchFamily="34" charset="0"/>
                </a:rPr>
                <a:t>Professoren</a:t>
              </a:r>
              <a:endParaRPr lang="de-DE" altLang="de-DE" sz="3200" b="1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30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30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30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130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213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3005" grpId="0" animBg="1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umsplatzhalter 1">
            <a:extLst>
              <a:ext uri="{FF2B5EF4-FFF2-40B4-BE49-F238E27FC236}">
                <a16:creationId xmlns:a16="http://schemas.microsoft.com/office/drawing/2014/main" id="{EBE75FEF-908A-B646-B975-581435120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Köln,</a:t>
            </a:r>
          </a:p>
          <a:p>
            <a:r>
              <a:rPr lang="en-US" altLang="de-DE"/>
              <a:t>18.6.2002</a:t>
            </a:r>
          </a:p>
        </p:txBody>
      </p:sp>
      <p:sp>
        <p:nvSpPr>
          <p:cNvPr id="15" name="Foliennummernplatzhalter 2">
            <a:extLst>
              <a:ext uri="{FF2B5EF4-FFF2-40B4-BE49-F238E27FC236}">
                <a16:creationId xmlns:a16="http://schemas.microsoft.com/office/drawing/2014/main" id="{A6870D0C-B976-764B-8B11-2770B5BF8D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757A41-FA9F-5144-9646-9E1D02DD7E18}" type="slidenum">
              <a:rPr lang="en-US" altLang="de-DE"/>
              <a:pPr/>
              <a:t>27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15042" name="Rectangle 2">
            <a:extLst>
              <a:ext uri="{FF2B5EF4-FFF2-40B4-BE49-F238E27FC236}">
                <a16:creationId xmlns:a16="http://schemas.microsoft.com/office/drawing/2014/main" id="{DFA2E874-9BAD-3C4D-A7E1-526EEBC066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5043" name="Rectangle 3">
            <a:extLst>
              <a:ext uri="{FF2B5EF4-FFF2-40B4-BE49-F238E27FC236}">
                <a16:creationId xmlns:a16="http://schemas.microsoft.com/office/drawing/2014/main" id="{7AF90B7C-29E1-7E4D-B656-B61F595D9D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5044" name="Rectangle 4">
            <a:extLst>
              <a:ext uri="{FF2B5EF4-FFF2-40B4-BE49-F238E27FC236}">
                <a16:creationId xmlns:a16="http://schemas.microsoft.com/office/drawing/2014/main" id="{3A31EEBD-E01B-E941-A4B5-E0DFBA3739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5045" name="Rectangle 5">
            <a:extLst>
              <a:ext uri="{FF2B5EF4-FFF2-40B4-BE49-F238E27FC236}">
                <a16:creationId xmlns:a16="http://schemas.microsoft.com/office/drawing/2014/main" id="{AFB268FA-EE1E-C541-B696-8C1E01F4AF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5046" name="Rectangle 6">
            <a:extLst>
              <a:ext uri="{FF2B5EF4-FFF2-40B4-BE49-F238E27FC236}">
                <a16:creationId xmlns:a16="http://schemas.microsoft.com/office/drawing/2014/main" id="{5909C6BB-3786-7842-B7AA-ADADD053AF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5047" name="Rectangle 7">
            <a:extLst>
              <a:ext uri="{FF2B5EF4-FFF2-40B4-BE49-F238E27FC236}">
                <a16:creationId xmlns:a16="http://schemas.microsoft.com/office/drawing/2014/main" id="{98A55651-7DF5-6343-86E2-9850AB792E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5048" name="Rectangle 8">
            <a:extLst>
              <a:ext uri="{FF2B5EF4-FFF2-40B4-BE49-F238E27FC236}">
                <a16:creationId xmlns:a16="http://schemas.microsoft.com/office/drawing/2014/main" id="{69E42EA0-542D-4F44-BD27-DFF389A015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75" y="6461125"/>
            <a:ext cx="460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5049" name="Rectangle 9">
            <a:extLst>
              <a:ext uri="{FF2B5EF4-FFF2-40B4-BE49-F238E27FC236}">
                <a16:creationId xmlns:a16="http://schemas.microsoft.com/office/drawing/2014/main" id="{1D3DF0A7-6898-A042-AD09-3F67824CC3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0"/>
            <a:ext cx="5562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 sz="2800" b="1"/>
              <a:t>Methodik - Datensammlung</a:t>
            </a:r>
            <a:endParaRPr lang="de-DE" altLang="de-DE"/>
          </a:p>
        </p:txBody>
      </p:sp>
      <p:sp>
        <p:nvSpPr>
          <p:cNvPr id="215052" name="Rectangle 12">
            <a:extLst>
              <a:ext uri="{FF2B5EF4-FFF2-40B4-BE49-F238E27FC236}">
                <a16:creationId xmlns:a16="http://schemas.microsoft.com/office/drawing/2014/main" id="{E4374DDA-9F9B-064C-8A72-506007DD9B50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209800" y="2819400"/>
            <a:ext cx="6324600" cy="1828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Schriftliche Befragung von</a:t>
            </a:r>
          </a:p>
          <a:p>
            <a:pPr algn="ctr"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Studierenden</a:t>
            </a:r>
            <a:endParaRPr lang="de-DE" altLang="de-DE"/>
          </a:p>
        </p:txBody>
      </p:sp>
      <p:grpSp>
        <p:nvGrpSpPr>
          <p:cNvPr id="215053" name="Group 13">
            <a:extLst>
              <a:ext uri="{FF2B5EF4-FFF2-40B4-BE49-F238E27FC236}">
                <a16:creationId xmlns:a16="http://schemas.microsoft.com/office/drawing/2014/main" id="{35D1C791-D37E-8246-9FF1-7C3AD7116948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295400"/>
            <a:ext cx="1460500" cy="5246688"/>
            <a:chOff x="144" y="816"/>
            <a:chExt cx="920" cy="3305"/>
          </a:xfrm>
        </p:grpSpPr>
        <p:sp>
          <p:nvSpPr>
            <p:cNvPr id="215054" name="Oval 14">
              <a:extLst>
                <a:ext uri="{FF2B5EF4-FFF2-40B4-BE49-F238E27FC236}">
                  <a16:creationId xmlns:a16="http://schemas.microsoft.com/office/drawing/2014/main" id="{151EEF7A-7F73-B447-84F6-AD4E70CB99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816"/>
              <a:ext cx="920" cy="3305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8000"/>
              </a:extrusionClr>
              <a:contourClr>
                <a:srgbClr val="008000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8000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ctr"/>
              <a:endParaRPr lang="de-DE" altLang="de-DE" sz="3000" b="1">
                <a:latin typeface="Arial" panose="020B0604020202020204" pitchFamily="34" charset="0"/>
              </a:endParaRPr>
            </a:p>
          </p:txBody>
        </p:sp>
        <p:sp>
          <p:nvSpPr>
            <p:cNvPr id="215055" name="Text Box 15">
              <a:extLst>
                <a:ext uri="{FF2B5EF4-FFF2-40B4-BE49-F238E27FC236}">
                  <a16:creationId xmlns:a16="http://schemas.microsoft.com/office/drawing/2014/main" id="{C0DA0F34-0C88-BA42-9D73-0CDD207DFE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5400000">
              <a:off x="-227" y="2104"/>
              <a:ext cx="1780" cy="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de-DE" altLang="de-DE" sz="3600" b="1">
                  <a:latin typeface="Arial" panose="020B0604020202020204" pitchFamily="34" charset="0"/>
                </a:rPr>
                <a:t>Mitwirkung</a:t>
              </a:r>
            </a:p>
            <a:p>
              <a:pPr algn="ctr"/>
              <a:r>
                <a:rPr lang="de-DE" altLang="de-DE" sz="3600" b="1">
                  <a:latin typeface="Arial" panose="020B0604020202020204" pitchFamily="34" charset="0"/>
                </a:rPr>
                <a:t>Studierende</a:t>
              </a:r>
              <a:endParaRPr lang="de-DE" altLang="de-DE" sz="3200" b="1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5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15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215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52" grpId="0" animBg="1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umsplatzhalter 1">
            <a:extLst>
              <a:ext uri="{FF2B5EF4-FFF2-40B4-BE49-F238E27FC236}">
                <a16:creationId xmlns:a16="http://schemas.microsoft.com/office/drawing/2014/main" id="{6BD90910-66E8-3C49-99DF-47ABBE21F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Köln,</a:t>
            </a:r>
          </a:p>
          <a:p>
            <a:r>
              <a:rPr lang="en-US" altLang="de-DE"/>
              <a:t>18.6.2002</a:t>
            </a:r>
          </a:p>
        </p:txBody>
      </p:sp>
      <p:sp>
        <p:nvSpPr>
          <p:cNvPr id="17" name="Foliennummernplatzhalter 2">
            <a:extLst>
              <a:ext uri="{FF2B5EF4-FFF2-40B4-BE49-F238E27FC236}">
                <a16:creationId xmlns:a16="http://schemas.microsoft.com/office/drawing/2014/main" id="{5249692B-5B44-964D-99DC-5B1C7C6E75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2E20D8-7600-024A-AC7C-7B0CE387E30D}" type="slidenum">
              <a:rPr lang="en-US" altLang="de-DE"/>
              <a:pPr/>
              <a:t>28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17090" name="Rectangle 2050">
            <a:extLst>
              <a:ext uri="{FF2B5EF4-FFF2-40B4-BE49-F238E27FC236}">
                <a16:creationId xmlns:a16="http://schemas.microsoft.com/office/drawing/2014/main" id="{394B9AE9-DA2C-5442-8C51-8A3EBFC420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7091" name="Rectangle 2051">
            <a:extLst>
              <a:ext uri="{FF2B5EF4-FFF2-40B4-BE49-F238E27FC236}">
                <a16:creationId xmlns:a16="http://schemas.microsoft.com/office/drawing/2014/main" id="{CAB07CAC-2ED9-BA47-BDDF-AA6DFBFC86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7092" name="Rectangle 2052">
            <a:extLst>
              <a:ext uri="{FF2B5EF4-FFF2-40B4-BE49-F238E27FC236}">
                <a16:creationId xmlns:a16="http://schemas.microsoft.com/office/drawing/2014/main" id="{7DE15BBD-898D-8C40-A95C-5510936399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7093" name="Rectangle 2053">
            <a:extLst>
              <a:ext uri="{FF2B5EF4-FFF2-40B4-BE49-F238E27FC236}">
                <a16:creationId xmlns:a16="http://schemas.microsoft.com/office/drawing/2014/main" id="{9879ECB5-F01D-6D43-B4E7-8FADB6B4A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7094" name="Rectangle 2054">
            <a:extLst>
              <a:ext uri="{FF2B5EF4-FFF2-40B4-BE49-F238E27FC236}">
                <a16:creationId xmlns:a16="http://schemas.microsoft.com/office/drawing/2014/main" id="{B6624AFD-05C8-F349-82B0-2E78098D45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7095" name="Rectangle 2055">
            <a:extLst>
              <a:ext uri="{FF2B5EF4-FFF2-40B4-BE49-F238E27FC236}">
                <a16:creationId xmlns:a16="http://schemas.microsoft.com/office/drawing/2014/main" id="{5CD78F56-EECC-884D-86D8-390BC02434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7096" name="Rectangle 2056">
            <a:extLst>
              <a:ext uri="{FF2B5EF4-FFF2-40B4-BE49-F238E27FC236}">
                <a16:creationId xmlns:a16="http://schemas.microsoft.com/office/drawing/2014/main" id="{28AE2C16-25E9-6443-ABEF-A5EE415773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75" y="6461125"/>
            <a:ext cx="460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7097" name="Rectangle 2057">
            <a:extLst>
              <a:ext uri="{FF2B5EF4-FFF2-40B4-BE49-F238E27FC236}">
                <a16:creationId xmlns:a16="http://schemas.microsoft.com/office/drawing/2014/main" id="{C06FA2A1-9EAA-A643-9CEA-F722EC348691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209800" y="1600200"/>
            <a:ext cx="6324600" cy="10207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Zentral verfügbare Daten als </a:t>
            </a:r>
          </a:p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Ergänzung der FB-Befragung</a:t>
            </a:r>
            <a:endParaRPr lang="de-DE" altLang="de-DE"/>
          </a:p>
        </p:txBody>
      </p:sp>
      <p:sp>
        <p:nvSpPr>
          <p:cNvPr id="217098" name="Rectangle 2058">
            <a:extLst>
              <a:ext uri="{FF2B5EF4-FFF2-40B4-BE49-F238E27FC236}">
                <a16:creationId xmlns:a16="http://schemas.microsoft.com/office/drawing/2014/main" id="{546906D5-5C55-FB4E-824B-8E147973F1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0"/>
            <a:ext cx="5562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 sz="2800" b="1"/>
              <a:t>Methodik - Datensammlung</a:t>
            </a:r>
            <a:endParaRPr lang="de-DE" altLang="de-DE"/>
          </a:p>
        </p:txBody>
      </p:sp>
      <p:sp>
        <p:nvSpPr>
          <p:cNvPr id="217101" name="Rectangle 2061">
            <a:extLst>
              <a:ext uri="{FF2B5EF4-FFF2-40B4-BE49-F238E27FC236}">
                <a16:creationId xmlns:a16="http://schemas.microsoft.com/office/drawing/2014/main" id="{CE8EC65B-6968-004D-B0E3-A08C860C2966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209800" y="3276600"/>
            <a:ext cx="6324600" cy="10207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Anschriften Studierende für</a:t>
            </a:r>
          </a:p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Studierendenbefragung</a:t>
            </a:r>
            <a:endParaRPr lang="de-DE" altLang="de-DE"/>
          </a:p>
        </p:txBody>
      </p:sp>
      <p:sp>
        <p:nvSpPr>
          <p:cNvPr id="217102" name="Rectangle 2062">
            <a:extLst>
              <a:ext uri="{FF2B5EF4-FFF2-40B4-BE49-F238E27FC236}">
                <a16:creationId xmlns:a16="http://schemas.microsoft.com/office/drawing/2014/main" id="{48DAE98F-D8FF-E746-A01D-4A681F7FF2F5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209800" y="4953000"/>
            <a:ext cx="6324600" cy="10207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Aussendung Studierendenbe-</a:t>
            </a:r>
          </a:p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fragung</a:t>
            </a:r>
            <a:endParaRPr lang="de-DE" altLang="de-DE"/>
          </a:p>
        </p:txBody>
      </p:sp>
      <p:grpSp>
        <p:nvGrpSpPr>
          <p:cNvPr id="217104" name="Group 2064">
            <a:extLst>
              <a:ext uri="{FF2B5EF4-FFF2-40B4-BE49-F238E27FC236}">
                <a16:creationId xmlns:a16="http://schemas.microsoft.com/office/drawing/2014/main" id="{99DC2ED8-25A8-F34C-ADB4-2402168C291D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295400"/>
            <a:ext cx="1460500" cy="5246688"/>
            <a:chOff x="144" y="816"/>
            <a:chExt cx="920" cy="3305"/>
          </a:xfrm>
        </p:grpSpPr>
        <p:sp>
          <p:nvSpPr>
            <p:cNvPr id="217105" name="Oval 2065">
              <a:extLst>
                <a:ext uri="{FF2B5EF4-FFF2-40B4-BE49-F238E27FC236}">
                  <a16:creationId xmlns:a16="http://schemas.microsoft.com/office/drawing/2014/main" id="{E262312C-7785-7E4A-A44F-C1D65BD6E9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816"/>
              <a:ext cx="920" cy="3305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8000"/>
              </a:extrusionClr>
              <a:contourClr>
                <a:srgbClr val="008000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8000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ctr"/>
              <a:endParaRPr lang="de-DE" altLang="de-DE" sz="3000" b="1">
                <a:latin typeface="Arial" panose="020B0604020202020204" pitchFamily="34" charset="0"/>
              </a:endParaRPr>
            </a:p>
          </p:txBody>
        </p:sp>
        <p:sp>
          <p:nvSpPr>
            <p:cNvPr id="217106" name="Text Box 2066">
              <a:extLst>
                <a:ext uri="{FF2B5EF4-FFF2-40B4-BE49-F238E27FC236}">
                  <a16:creationId xmlns:a16="http://schemas.microsoft.com/office/drawing/2014/main" id="{9ED3D297-11FF-134F-AB2C-98A1B66581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5400000">
              <a:off x="-891" y="2103"/>
              <a:ext cx="3108" cy="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de-DE" altLang="de-DE" sz="3600" b="1">
                  <a:latin typeface="Arial" panose="020B0604020202020204" pitchFamily="34" charset="0"/>
                </a:rPr>
                <a:t>Mitwirkung</a:t>
              </a:r>
            </a:p>
            <a:p>
              <a:pPr algn="ctr"/>
              <a:r>
                <a:rPr lang="de-DE" altLang="de-DE" sz="3600" b="1">
                  <a:latin typeface="Arial" panose="020B0604020202020204" pitchFamily="34" charset="0"/>
                </a:rPr>
                <a:t>Hochschulverwaltung</a:t>
              </a:r>
              <a:endParaRPr lang="de-DE" altLang="de-DE" sz="3200" b="1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7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7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7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17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217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217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217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097" grpId="0" animBg="1" autoUpdateAnimBg="0"/>
      <p:bldP spid="217101" grpId="0" animBg="1" autoUpdateAnimBg="0"/>
      <p:bldP spid="217102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umsplatzhalter 2">
            <a:extLst>
              <a:ext uri="{FF2B5EF4-FFF2-40B4-BE49-F238E27FC236}">
                <a16:creationId xmlns:a16="http://schemas.microsoft.com/office/drawing/2014/main" id="{211200C2-713E-BD48-A8BB-0E2A0ADB4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Köln,</a:t>
            </a:r>
          </a:p>
          <a:p>
            <a:r>
              <a:rPr lang="en-US" altLang="de-DE"/>
              <a:t>18.6.2002</a:t>
            </a:r>
          </a:p>
        </p:txBody>
      </p:sp>
      <p:sp>
        <p:nvSpPr>
          <p:cNvPr id="14" name="Foliennummernplatzhalter 3">
            <a:extLst>
              <a:ext uri="{FF2B5EF4-FFF2-40B4-BE49-F238E27FC236}">
                <a16:creationId xmlns:a16="http://schemas.microsoft.com/office/drawing/2014/main" id="{43D8F66C-05B5-234B-AF6E-F5F935D15D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032C915-5807-5243-9723-E835FA5C6255}" type="slidenum">
              <a:rPr lang="en-US" altLang="de-DE"/>
              <a:pPr/>
              <a:t>3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154626" name="Text Box 1026">
            <a:extLst>
              <a:ext uri="{FF2B5EF4-FFF2-40B4-BE49-F238E27FC236}">
                <a16:creationId xmlns:a16="http://schemas.microsoft.com/office/drawing/2014/main" id="{B99DC243-CEDE-8246-B062-64EECC5386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154627" name="Rectangle 1027">
            <a:extLst>
              <a:ext uri="{FF2B5EF4-FFF2-40B4-BE49-F238E27FC236}">
                <a16:creationId xmlns:a16="http://schemas.microsoft.com/office/drawing/2014/main" id="{68406848-DA26-8F47-9AE2-78889A91A777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533400" y="4953000"/>
            <a:ext cx="3598863" cy="1258888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00"/>
            </a:extrusionClr>
            <a:contourClr>
              <a:srgbClr val="FF00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800" b="1">
                <a:solidFill>
                  <a:schemeClr val="tx2"/>
                </a:solidFill>
                <a:latin typeface="Arial" panose="020B0604020202020204" pitchFamily="34" charset="0"/>
              </a:rPr>
              <a:t>Keine Einzelplätze, </a:t>
            </a:r>
          </a:p>
          <a:p>
            <a:r>
              <a:rPr lang="de-DE" altLang="de-DE" sz="2800" b="1">
                <a:solidFill>
                  <a:schemeClr val="tx2"/>
                </a:solidFill>
                <a:latin typeface="Arial" panose="020B0604020202020204" pitchFamily="34" charset="0"/>
              </a:rPr>
              <a:t>sondern</a:t>
            </a:r>
          </a:p>
          <a:p>
            <a:r>
              <a:rPr lang="de-DE" altLang="de-DE" sz="2800" b="1">
                <a:solidFill>
                  <a:schemeClr val="tx2"/>
                </a:solidFill>
                <a:latin typeface="Arial" panose="020B0604020202020204" pitchFamily="34" charset="0"/>
              </a:rPr>
              <a:t>„Michelinsterne“</a:t>
            </a:r>
          </a:p>
        </p:txBody>
      </p:sp>
      <p:sp>
        <p:nvSpPr>
          <p:cNvPr id="154628" name="Rectangle 1028">
            <a:extLst>
              <a:ext uri="{FF2B5EF4-FFF2-40B4-BE49-F238E27FC236}">
                <a16:creationId xmlns:a16="http://schemas.microsoft.com/office/drawing/2014/main" id="{0F158F71-BE38-5145-B12C-A62CA078137F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5029200" y="4953000"/>
            <a:ext cx="3598863" cy="1258888"/>
          </a:xfrm>
          <a:prstGeom prst="rect">
            <a:avLst/>
          </a:prstGeom>
          <a:solidFill>
            <a:srgbClr val="0033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3300"/>
            </a:extrusionClr>
            <a:contourClr>
              <a:srgbClr val="0033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33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800" b="1">
                <a:solidFill>
                  <a:schemeClr val="tx2"/>
                </a:solidFill>
                <a:latin typeface="Arial" panose="020B0604020202020204" pitchFamily="34" charset="0"/>
              </a:rPr>
              <a:t>Ranggruppen </a:t>
            </a:r>
          </a:p>
          <a:p>
            <a:r>
              <a:rPr lang="de-DE" altLang="de-DE" sz="2800" b="1">
                <a:solidFill>
                  <a:schemeClr val="tx2"/>
                </a:solidFill>
                <a:latin typeface="Arial" panose="020B0604020202020204" pitchFamily="34" charset="0"/>
              </a:rPr>
              <a:t>Spitze</a:t>
            </a:r>
            <a:r>
              <a:rPr lang="de-DE" altLang="de-DE" sz="2800" b="1">
                <a:solidFill>
                  <a:schemeClr val="bg1"/>
                </a:solidFill>
                <a:latin typeface="Arial" panose="020B0604020202020204" pitchFamily="34" charset="0"/>
              </a:rPr>
              <a:t>      </a:t>
            </a:r>
            <a:r>
              <a:rPr lang="de-DE" altLang="de-DE" sz="2800" b="1">
                <a:solidFill>
                  <a:schemeClr val="tx2"/>
                </a:solidFill>
                <a:latin typeface="Arial" panose="020B0604020202020204" pitchFamily="34" charset="0"/>
              </a:rPr>
              <a:t>Mittel</a:t>
            </a:r>
            <a:r>
              <a:rPr lang="de-DE" altLang="de-DE" sz="2800" b="1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de-DE" altLang="de-DE" sz="2800" b="1">
                <a:solidFill>
                  <a:schemeClr val="tx2"/>
                </a:solidFill>
                <a:latin typeface="Arial" panose="020B0604020202020204" pitchFamily="34" charset="0"/>
              </a:rPr>
              <a:t>Schluss</a:t>
            </a:r>
            <a:endParaRPr lang="de-DE" altLang="de-DE" sz="28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54629" name="Rectangle 1029">
            <a:extLst>
              <a:ext uri="{FF2B5EF4-FFF2-40B4-BE49-F238E27FC236}">
                <a16:creationId xmlns:a16="http://schemas.microsoft.com/office/drawing/2014/main" id="{43F07F1F-03A6-4A42-975E-BCF008C28E7C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457200" y="3200400"/>
            <a:ext cx="3598863" cy="1258888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00"/>
            </a:extrusionClr>
            <a:contourClr>
              <a:srgbClr val="FF00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800" b="1">
                <a:solidFill>
                  <a:schemeClr val="tx2"/>
                </a:solidFill>
                <a:latin typeface="Arial" panose="020B0604020202020204" pitchFamily="34" charset="0"/>
              </a:rPr>
              <a:t>Forschung  &amp; Lehre</a:t>
            </a:r>
          </a:p>
          <a:p>
            <a:r>
              <a:rPr lang="de-DE" altLang="de-DE" sz="2800" b="1">
                <a:solidFill>
                  <a:schemeClr val="tx2"/>
                </a:solidFill>
                <a:latin typeface="Arial" panose="020B0604020202020204" pitchFamily="34" charset="0"/>
              </a:rPr>
              <a:t>falsch</a:t>
            </a:r>
          </a:p>
        </p:txBody>
      </p:sp>
      <p:sp>
        <p:nvSpPr>
          <p:cNvPr id="154630" name="Rectangle 1030">
            <a:extLst>
              <a:ext uri="{FF2B5EF4-FFF2-40B4-BE49-F238E27FC236}">
                <a16:creationId xmlns:a16="http://schemas.microsoft.com/office/drawing/2014/main" id="{6AFEF4B1-A9A3-6147-9FCF-CAF4A6BD0646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457200" y="1524000"/>
            <a:ext cx="3598863" cy="1258888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00"/>
            </a:extrusionClr>
            <a:contourClr>
              <a:srgbClr val="FF00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800" b="1">
                <a:solidFill>
                  <a:schemeClr val="tx2"/>
                </a:solidFill>
                <a:latin typeface="Arial" panose="020B0604020202020204" pitchFamily="34" charset="0"/>
              </a:rPr>
              <a:t>Uni-Gesamtrankings</a:t>
            </a:r>
          </a:p>
          <a:p>
            <a:r>
              <a:rPr lang="de-DE" altLang="de-DE" sz="2800" b="1">
                <a:solidFill>
                  <a:schemeClr val="tx2"/>
                </a:solidFill>
                <a:latin typeface="Arial" panose="020B0604020202020204" pitchFamily="34" charset="0"/>
              </a:rPr>
              <a:t>fragwürdig</a:t>
            </a:r>
            <a:endParaRPr lang="de-DE" altLang="de-DE">
              <a:solidFill>
                <a:schemeClr val="tx2"/>
              </a:solidFill>
            </a:endParaRPr>
          </a:p>
        </p:txBody>
      </p:sp>
      <p:sp>
        <p:nvSpPr>
          <p:cNvPr id="154631" name="Rectangle 1031">
            <a:extLst>
              <a:ext uri="{FF2B5EF4-FFF2-40B4-BE49-F238E27FC236}">
                <a16:creationId xmlns:a16="http://schemas.microsoft.com/office/drawing/2014/main" id="{7D4F986E-FC00-4E4C-9387-6999F8AAF708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5029200" y="3200400"/>
            <a:ext cx="3598863" cy="1258888"/>
          </a:xfrm>
          <a:prstGeom prst="rect">
            <a:avLst/>
          </a:prstGeom>
          <a:solidFill>
            <a:srgbClr val="0033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3300"/>
            </a:extrusionClr>
            <a:contourClr>
              <a:srgbClr val="0033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33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800" b="1">
                <a:solidFill>
                  <a:schemeClr val="tx2"/>
                </a:solidFill>
                <a:latin typeface="Arial" panose="020B0604020202020204" pitchFamily="34" charset="0"/>
              </a:rPr>
              <a:t>multidimensionales </a:t>
            </a:r>
          </a:p>
          <a:p>
            <a:r>
              <a:rPr lang="de-DE" altLang="de-DE" sz="2800" b="1">
                <a:solidFill>
                  <a:schemeClr val="tx2"/>
                </a:solidFill>
                <a:latin typeface="Arial" panose="020B0604020202020204" pitchFamily="34" charset="0"/>
              </a:rPr>
              <a:t>Ranking</a:t>
            </a:r>
          </a:p>
        </p:txBody>
      </p:sp>
      <p:sp>
        <p:nvSpPr>
          <p:cNvPr id="154632" name="Rectangle 1032">
            <a:extLst>
              <a:ext uri="{FF2B5EF4-FFF2-40B4-BE49-F238E27FC236}">
                <a16:creationId xmlns:a16="http://schemas.microsoft.com/office/drawing/2014/main" id="{B5639EE1-2576-1845-ABE1-62E2DFBC40C1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5029200" y="1524000"/>
            <a:ext cx="3598863" cy="1258888"/>
          </a:xfrm>
          <a:prstGeom prst="rect">
            <a:avLst/>
          </a:prstGeom>
          <a:solidFill>
            <a:srgbClr val="0033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3300"/>
            </a:extrusionClr>
            <a:contourClr>
              <a:srgbClr val="0033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33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800" b="1">
                <a:solidFill>
                  <a:schemeClr val="tx2"/>
                </a:solidFill>
                <a:latin typeface="Arial" panose="020B0604020202020204" pitchFamily="34" charset="0"/>
              </a:rPr>
              <a:t>nur fachbezogen</a:t>
            </a:r>
          </a:p>
        </p:txBody>
      </p:sp>
      <p:sp>
        <p:nvSpPr>
          <p:cNvPr id="154633" name="Rectangle 1033">
            <a:extLst>
              <a:ext uri="{FF2B5EF4-FFF2-40B4-BE49-F238E27FC236}">
                <a16:creationId xmlns:a16="http://schemas.microsoft.com/office/drawing/2014/main" id="{AACB1BA7-12A2-9F4E-8326-ACFD67A2585D}"/>
              </a:ext>
            </a:extLst>
          </p:cNvPr>
          <p:cNvSpPr>
            <a:spLocks noChangeArrowheads="1"/>
          </p:cNvSpPr>
          <p:nvPr/>
        </p:nvSpPr>
        <p:spPr bwMode="gray">
          <a:xfrm>
            <a:off x="6248400" y="5486400"/>
            <a:ext cx="279400" cy="24130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endParaRPr lang="de-DE"/>
          </a:p>
        </p:txBody>
      </p:sp>
      <p:sp>
        <p:nvSpPr>
          <p:cNvPr id="154634" name="Rectangle 1034">
            <a:extLst>
              <a:ext uri="{FF2B5EF4-FFF2-40B4-BE49-F238E27FC236}">
                <a16:creationId xmlns:a16="http://schemas.microsoft.com/office/drawing/2014/main" id="{BFCA08BF-18AA-3C4B-8A1A-FA06985C09CE}"/>
              </a:ext>
            </a:extLst>
          </p:cNvPr>
          <p:cNvSpPr>
            <a:spLocks noChangeArrowheads="1"/>
          </p:cNvSpPr>
          <p:nvPr/>
        </p:nvSpPr>
        <p:spPr bwMode="gray">
          <a:xfrm>
            <a:off x="7772400" y="5410200"/>
            <a:ext cx="279400" cy="2413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endParaRPr lang="de-DE"/>
          </a:p>
        </p:txBody>
      </p:sp>
      <p:sp>
        <p:nvSpPr>
          <p:cNvPr id="154635" name="Rectangle 1035">
            <a:extLst>
              <a:ext uri="{FF2B5EF4-FFF2-40B4-BE49-F238E27FC236}">
                <a16:creationId xmlns:a16="http://schemas.microsoft.com/office/drawing/2014/main" id="{8BAA7EFE-4FEC-6242-ACFE-93FB3CC67E20}"/>
              </a:ext>
            </a:extLst>
          </p:cNvPr>
          <p:cNvSpPr>
            <a:spLocks noChangeArrowheads="1"/>
          </p:cNvSpPr>
          <p:nvPr/>
        </p:nvSpPr>
        <p:spPr bwMode="gray">
          <a:xfrm>
            <a:off x="6629400" y="5867400"/>
            <a:ext cx="279400" cy="2413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endParaRPr lang="de-DE"/>
          </a:p>
        </p:txBody>
      </p:sp>
      <p:sp>
        <p:nvSpPr>
          <p:cNvPr id="154636" name="Rectangle 1036">
            <a:extLst>
              <a:ext uri="{FF2B5EF4-FFF2-40B4-BE49-F238E27FC236}">
                <a16:creationId xmlns:a16="http://schemas.microsoft.com/office/drawing/2014/main" id="{8D1731E9-E636-8042-8BC8-E1A047B736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0"/>
            <a:ext cx="5334000" cy="990600"/>
          </a:xfrm>
        </p:spPr>
        <p:txBody>
          <a:bodyPr/>
          <a:lstStyle/>
          <a:p>
            <a:r>
              <a:rPr lang="de-DE" altLang="de-DE" sz="2800" b="1"/>
              <a:t>Gerhard Casper - Stanford:</a:t>
            </a:r>
            <a:endParaRPr lang="de-DE" altLang="de-DE" sz="32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54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54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54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54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54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54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6" dur="500"/>
                                        <p:tgtEl>
                                          <p:spTgt spid="154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0" dur="500"/>
                                        <p:tgtEl>
                                          <p:spTgt spid="154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2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4" dur="500"/>
                                        <p:tgtEl>
                                          <p:spTgt spid="154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7" grpId="0" animBg="1" autoUpdateAnimBg="0"/>
      <p:bldP spid="154628" grpId="0" animBg="1" autoUpdateAnimBg="0"/>
      <p:bldP spid="154629" grpId="0" animBg="1" autoUpdateAnimBg="0"/>
      <p:bldP spid="154630" grpId="0" animBg="1" autoUpdateAnimBg="0"/>
      <p:bldP spid="154631" grpId="0" animBg="1" autoUpdateAnimBg="0"/>
      <p:bldP spid="154632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2">
            <a:extLst>
              <a:ext uri="{FF2B5EF4-FFF2-40B4-BE49-F238E27FC236}">
                <a16:creationId xmlns:a16="http://schemas.microsoft.com/office/drawing/2014/main" id="{F1CABFE8-64B4-D443-A311-B1E5021AF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Köln,</a:t>
            </a:r>
          </a:p>
          <a:p>
            <a:r>
              <a:rPr lang="en-US" altLang="de-DE"/>
              <a:t>18.6.2002</a:t>
            </a:r>
          </a:p>
        </p:txBody>
      </p:sp>
      <p:sp>
        <p:nvSpPr>
          <p:cNvPr id="9" name="Foliennummernplatzhalter 3">
            <a:extLst>
              <a:ext uri="{FF2B5EF4-FFF2-40B4-BE49-F238E27FC236}">
                <a16:creationId xmlns:a16="http://schemas.microsoft.com/office/drawing/2014/main" id="{83CB8870-3C9F-7B44-8754-2BF7BBEF0B6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828844-A761-D547-A0B6-F9515EB733BF}" type="slidenum">
              <a:rPr lang="en-US" altLang="de-DE"/>
              <a:pPr/>
              <a:t>4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156674" name="Text Box 2050">
            <a:extLst>
              <a:ext uri="{FF2B5EF4-FFF2-40B4-BE49-F238E27FC236}">
                <a16:creationId xmlns:a16="http://schemas.microsoft.com/office/drawing/2014/main" id="{7E94353B-CFDB-0644-9446-76B61E0FD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156675" name="Rectangle 2051">
            <a:extLst>
              <a:ext uri="{FF2B5EF4-FFF2-40B4-BE49-F238E27FC236}">
                <a16:creationId xmlns:a16="http://schemas.microsoft.com/office/drawing/2014/main" id="{8D7A00B4-D3CA-D840-810B-E230929469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40000" y="228600"/>
            <a:ext cx="5089525" cy="685800"/>
          </a:xfrm>
        </p:spPr>
        <p:txBody>
          <a:bodyPr/>
          <a:lstStyle/>
          <a:p>
            <a:r>
              <a:rPr lang="de-DE" altLang="de-DE" b="1">
                <a:solidFill>
                  <a:schemeClr val="tx1"/>
                </a:solidFill>
              </a:rPr>
              <a:t>Fakten - bisher</a:t>
            </a:r>
            <a:endParaRPr lang="de-DE" altLang="de-DE"/>
          </a:p>
        </p:txBody>
      </p:sp>
      <p:sp>
        <p:nvSpPr>
          <p:cNvPr id="156676" name="Rectangle 2052">
            <a:extLst>
              <a:ext uri="{FF2B5EF4-FFF2-40B4-BE49-F238E27FC236}">
                <a16:creationId xmlns:a16="http://schemas.microsoft.com/office/drawing/2014/main" id="{CDF54E03-6A3C-0E46-AFAC-EC80B39793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875" y="1593850"/>
            <a:ext cx="7848600" cy="762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 100 Universitäten, 141 FHs  </a:t>
            </a:r>
          </a:p>
        </p:txBody>
      </p:sp>
      <p:sp>
        <p:nvSpPr>
          <p:cNvPr id="156678" name="Rectangle 2054">
            <a:extLst>
              <a:ext uri="{FF2B5EF4-FFF2-40B4-BE49-F238E27FC236}">
                <a16:creationId xmlns:a16="http://schemas.microsoft.com/office/drawing/2014/main" id="{935E3B3A-57F3-154C-8F49-C63365DC6C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6075" y="3159125"/>
            <a:ext cx="7010400" cy="838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 2.051 FB, 2.286 Studiengänge </a:t>
            </a:r>
          </a:p>
        </p:txBody>
      </p:sp>
      <p:sp>
        <p:nvSpPr>
          <p:cNvPr id="156679" name="Rectangle 2055">
            <a:extLst>
              <a:ext uri="{FF2B5EF4-FFF2-40B4-BE49-F238E27FC236}">
                <a16:creationId xmlns:a16="http://schemas.microsoft.com/office/drawing/2014/main" id="{4C316760-E58A-0C4A-B0B8-E6D2E17EFD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6075" y="4800600"/>
            <a:ext cx="7010400" cy="838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 über 100.000 Studis, 10.800 Profs </a:t>
            </a:r>
          </a:p>
        </p:txBody>
      </p:sp>
      <p:pic>
        <p:nvPicPr>
          <p:cNvPr id="156681" name="Picture 2057">
            <a:extLst>
              <a:ext uri="{FF2B5EF4-FFF2-40B4-BE49-F238E27FC236}">
                <a16:creationId xmlns:a16="http://schemas.microsoft.com/office/drawing/2014/main" id="{010A99A9-A759-2A4A-8477-AE7EAA4A56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812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56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56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56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6" grpId="0" animBg="1" autoUpdateAnimBg="0"/>
      <p:bldP spid="156678" grpId="0" animBg="1" autoUpdateAnimBg="0"/>
      <p:bldP spid="156679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umsplatzhalter 2">
            <a:extLst>
              <a:ext uri="{FF2B5EF4-FFF2-40B4-BE49-F238E27FC236}">
                <a16:creationId xmlns:a16="http://schemas.microsoft.com/office/drawing/2014/main" id="{38234A62-7BF3-6542-93D4-74542DD0E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Köln,</a:t>
            </a:r>
          </a:p>
          <a:p>
            <a:r>
              <a:rPr lang="en-US" altLang="de-DE"/>
              <a:t>18.6.2002</a:t>
            </a:r>
          </a:p>
        </p:txBody>
      </p:sp>
      <p:sp>
        <p:nvSpPr>
          <p:cNvPr id="16" name="Foliennummernplatzhalter 3">
            <a:extLst>
              <a:ext uri="{FF2B5EF4-FFF2-40B4-BE49-F238E27FC236}">
                <a16:creationId xmlns:a16="http://schemas.microsoft.com/office/drawing/2014/main" id="{0B193CC6-4A95-C64B-8C91-6A8563D66B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7B0469-4DE3-044A-96B1-9430748165E2}" type="slidenum">
              <a:rPr lang="en-US" altLang="de-DE"/>
              <a:pPr/>
              <a:t>5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159746" name="Text Box 2">
            <a:extLst>
              <a:ext uri="{FF2B5EF4-FFF2-40B4-BE49-F238E27FC236}">
                <a16:creationId xmlns:a16="http://schemas.microsoft.com/office/drawing/2014/main" id="{65A36CE0-6975-2849-94C7-5A6335608E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159747" name="AutoShape 3">
            <a:extLst>
              <a:ext uri="{FF2B5EF4-FFF2-40B4-BE49-F238E27FC236}">
                <a16:creationId xmlns:a16="http://schemas.microsoft.com/office/drawing/2014/main" id="{6285E868-16C8-F84D-B715-8FE23B8099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963" y="1574800"/>
            <a:ext cx="1979612" cy="10795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tx2"/>
                </a:solidFill>
              </a:rPr>
              <a:t>1998</a:t>
            </a:r>
          </a:p>
          <a:p>
            <a:pPr algn="ctr"/>
            <a:r>
              <a:rPr lang="de-DE" altLang="de-DE">
                <a:solidFill>
                  <a:schemeClr val="tx2"/>
                </a:solidFill>
              </a:rPr>
              <a:t>Wiwi, Chemie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159748" name="AutoShape 4">
            <a:extLst>
              <a:ext uri="{FF2B5EF4-FFF2-40B4-BE49-F238E27FC236}">
                <a16:creationId xmlns:a16="http://schemas.microsoft.com/office/drawing/2014/main" id="{92819079-7062-F24F-937D-45D4519274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5775" y="2806700"/>
            <a:ext cx="1979613" cy="10795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tx2"/>
                </a:solidFill>
              </a:rPr>
              <a:t>1999</a:t>
            </a:r>
          </a:p>
          <a:p>
            <a:pPr algn="ctr"/>
            <a:r>
              <a:rPr lang="de-DE" altLang="de-DE">
                <a:solidFill>
                  <a:schemeClr val="tx2"/>
                </a:solidFill>
              </a:rPr>
              <a:t>Jura, Nat.-wiss.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159749" name="AutoShape 5">
            <a:extLst>
              <a:ext uri="{FF2B5EF4-FFF2-40B4-BE49-F238E27FC236}">
                <a16:creationId xmlns:a16="http://schemas.microsoft.com/office/drawing/2014/main" id="{864DD8B7-4CC5-CB44-896A-E4FB094EDF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2575" y="4076700"/>
            <a:ext cx="1979613" cy="10795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tx2"/>
                </a:solidFill>
              </a:rPr>
              <a:t>2000</a:t>
            </a:r>
          </a:p>
          <a:p>
            <a:pPr algn="ctr"/>
            <a:r>
              <a:rPr lang="de-DE" altLang="de-DE">
                <a:solidFill>
                  <a:schemeClr val="tx2"/>
                </a:solidFill>
              </a:rPr>
              <a:t>Ing.-wiss.</a:t>
            </a:r>
          </a:p>
        </p:txBody>
      </p:sp>
      <p:sp>
        <p:nvSpPr>
          <p:cNvPr id="159750" name="AutoShape 6">
            <a:extLst>
              <a:ext uri="{FF2B5EF4-FFF2-40B4-BE49-F238E27FC236}">
                <a16:creationId xmlns:a16="http://schemas.microsoft.com/office/drawing/2014/main" id="{C7C3DC27-3235-274B-B936-C350FEB437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5388" y="5346700"/>
            <a:ext cx="1979612" cy="10795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tx2"/>
                </a:solidFill>
              </a:rPr>
              <a:t>2001</a:t>
            </a:r>
          </a:p>
          <a:p>
            <a:pPr algn="ctr"/>
            <a:r>
              <a:rPr lang="de-DE" altLang="de-DE">
                <a:solidFill>
                  <a:schemeClr val="tx2"/>
                </a:solidFill>
              </a:rPr>
              <a:t>Geisteswiss</a:t>
            </a:r>
            <a:r>
              <a:rPr lang="de-DE" altLang="de-DE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59751" name="AutoShape 7">
            <a:extLst>
              <a:ext uri="{FF2B5EF4-FFF2-40B4-BE49-F238E27FC236}">
                <a16:creationId xmlns:a16="http://schemas.microsoft.com/office/drawing/2014/main" id="{F2205E18-703C-F448-A667-4B57BAC2BE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8788" y="1536700"/>
            <a:ext cx="1979612" cy="10795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tx2"/>
                </a:solidFill>
              </a:rPr>
              <a:t>2002</a:t>
            </a:r>
          </a:p>
          <a:p>
            <a:pPr algn="ctr"/>
            <a:r>
              <a:rPr lang="de-DE" altLang="de-DE">
                <a:solidFill>
                  <a:schemeClr val="tx2"/>
                </a:solidFill>
              </a:rPr>
              <a:t>Wiwi, Jura</a:t>
            </a:r>
          </a:p>
        </p:txBody>
      </p:sp>
      <p:sp>
        <p:nvSpPr>
          <p:cNvPr id="159752" name="AutoShape 8">
            <a:extLst>
              <a:ext uri="{FF2B5EF4-FFF2-40B4-BE49-F238E27FC236}">
                <a16:creationId xmlns:a16="http://schemas.microsoft.com/office/drawing/2014/main" id="{FCC128AF-4FFA-0F4A-BD66-03103F1DCE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2768600"/>
            <a:ext cx="1979613" cy="10795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tx2"/>
                </a:solidFill>
              </a:rPr>
              <a:t>2003</a:t>
            </a:r>
          </a:p>
          <a:p>
            <a:pPr algn="ctr"/>
            <a:r>
              <a:rPr lang="de-DE" altLang="de-DE">
                <a:solidFill>
                  <a:schemeClr val="tx2"/>
                </a:solidFill>
              </a:rPr>
              <a:t> Nat.-wiss., Med.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159753" name="AutoShape 9">
            <a:extLst>
              <a:ext uri="{FF2B5EF4-FFF2-40B4-BE49-F238E27FC236}">
                <a16:creationId xmlns:a16="http://schemas.microsoft.com/office/drawing/2014/main" id="{7BFB509B-93CB-E94C-B56F-EB8FF61B58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4038600"/>
            <a:ext cx="1979613" cy="10795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tx2"/>
                </a:solidFill>
              </a:rPr>
              <a:t>2004</a:t>
            </a:r>
          </a:p>
          <a:p>
            <a:pPr algn="ctr"/>
            <a:r>
              <a:rPr lang="de-DE" altLang="de-DE">
                <a:solidFill>
                  <a:schemeClr val="tx2"/>
                </a:solidFill>
              </a:rPr>
              <a:t>Ing.-wiss.</a:t>
            </a:r>
          </a:p>
          <a:p>
            <a:pPr algn="ctr"/>
            <a:r>
              <a:rPr lang="de-DE" altLang="de-DE">
                <a:solidFill>
                  <a:schemeClr val="tx2"/>
                </a:solidFill>
              </a:rPr>
              <a:t>Geisteswiss</a:t>
            </a:r>
            <a:r>
              <a:rPr lang="de-DE" altLang="de-DE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59758" name="Text Box 14">
            <a:extLst>
              <a:ext uri="{FF2B5EF4-FFF2-40B4-BE49-F238E27FC236}">
                <a16:creationId xmlns:a16="http://schemas.microsoft.com/office/drawing/2014/main" id="{C805098E-59B4-0040-9F96-BD4882B9C4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5603875"/>
            <a:ext cx="1354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b="1"/>
              <a:t>1. Runde</a:t>
            </a:r>
            <a:endParaRPr lang="de-DE" altLang="de-DE"/>
          </a:p>
        </p:txBody>
      </p:sp>
      <p:sp>
        <p:nvSpPr>
          <p:cNvPr id="159760" name="Text Box 16">
            <a:extLst>
              <a:ext uri="{FF2B5EF4-FFF2-40B4-BE49-F238E27FC236}">
                <a16:creationId xmlns:a16="http://schemas.microsoft.com/office/drawing/2014/main" id="{3D62A257-B1B1-9841-89E4-1C4E19A486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1828800"/>
            <a:ext cx="1354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b="1"/>
              <a:t>2. Runde</a:t>
            </a:r>
            <a:endParaRPr lang="de-DE" altLang="de-DE"/>
          </a:p>
        </p:txBody>
      </p:sp>
      <p:sp>
        <p:nvSpPr>
          <p:cNvPr id="159761" name="Text Box 17">
            <a:extLst>
              <a:ext uri="{FF2B5EF4-FFF2-40B4-BE49-F238E27FC236}">
                <a16:creationId xmlns:a16="http://schemas.microsoft.com/office/drawing/2014/main" id="{F1E0D266-32D0-FB41-B947-DAE1A7A40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228600"/>
            <a:ext cx="4114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600" b="1">
                <a:solidFill>
                  <a:schemeClr val="tx2"/>
                </a:solidFill>
                <a:latin typeface="Arial" panose="020B0604020202020204" pitchFamily="34" charset="0"/>
              </a:rPr>
              <a:t>Fächer</a:t>
            </a:r>
          </a:p>
        </p:txBody>
      </p:sp>
      <p:sp>
        <p:nvSpPr>
          <p:cNvPr id="159762" name="Rectangle 18">
            <a:extLst>
              <a:ext uri="{FF2B5EF4-FFF2-40B4-BE49-F238E27FC236}">
                <a16:creationId xmlns:a16="http://schemas.microsoft.com/office/drawing/2014/main" id="{23B4CD90-695B-DC44-A295-1E2111C401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2438400"/>
            <a:ext cx="7558088" cy="90011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 25 Studienbereiche</a:t>
            </a:r>
          </a:p>
        </p:txBody>
      </p:sp>
      <p:sp>
        <p:nvSpPr>
          <p:cNvPr id="159763" name="Rectangle 19">
            <a:extLst>
              <a:ext uri="{FF2B5EF4-FFF2-40B4-BE49-F238E27FC236}">
                <a16:creationId xmlns:a16="http://schemas.microsoft.com/office/drawing/2014/main" id="{E40C6978-AFCB-8A40-8739-EC73A88C1A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4800600"/>
            <a:ext cx="7558088" cy="90011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 75 % Studierende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59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159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159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159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159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159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59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97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97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97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97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159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159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7" grpId="0" animBg="1" autoUpdateAnimBg="0"/>
      <p:bldP spid="159748" grpId="0" animBg="1" autoUpdateAnimBg="0"/>
      <p:bldP spid="159749" grpId="0" animBg="1" autoUpdateAnimBg="0"/>
      <p:bldP spid="159750" grpId="0" animBg="1" autoUpdateAnimBg="0"/>
      <p:bldP spid="159751" grpId="0" animBg="1" autoUpdateAnimBg="0"/>
      <p:bldP spid="159752" grpId="0" animBg="1" autoUpdateAnimBg="0"/>
      <p:bldP spid="159753" grpId="0" animBg="1" autoUpdateAnimBg="0"/>
      <p:bldP spid="159758" grpId="0" autoUpdateAnimBg="0"/>
      <p:bldP spid="159760" grpId="0" autoUpdateAnimBg="0"/>
      <p:bldP spid="159762" grpId="0" animBg="1" autoUpdateAnimBg="0"/>
      <p:bldP spid="159763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umsplatzhalter 3">
            <a:extLst>
              <a:ext uri="{FF2B5EF4-FFF2-40B4-BE49-F238E27FC236}">
                <a16:creationId xmlns:a16="http://schemas.microsoft.com/office/drawing/2014/main" id="{54EB7803-8B2E-DC40-830A-80A64F965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Köln,</a:t>
            </a:r>
          </a:p>
          <a:p>
            <a:r>
              <a:rPr lang="en-US" altLang="de-DE"/>
              <a:t>18.6.2002</a:t>
            </a:r>
          </a:p>
        </p:txBody>
      </p:sp>
      <p:sp>
        <p:nvSpPr>
          <p:cNvPr id="17" name="Foliennummernplatzhalter 4">
            <a:extLst>
              <a:ext uri="{FF2B5EF4-FFF2-40B4-BE49-F238E27FC236}">
                <a16:creationId xmlns:a16="http://schemas.microsoft.com/office/drawing/2014/main" id="{41D0F612-453B-204E-93FC-4DB5B0F324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674466-0452-6F46-BC16-6A351CD0C07E}" type="slidenum">
              <a:rPr lang="en-US" altLang="de-DE"/>
              <a:pPr/>
              <a:t>6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27330" name="AutoShape 2">
            <a:extLst>
              <a:ext uri="{FF2B5EF4-FFF2-40B4-BE49-F238E27FC236}">
                <a16:creationId xmlns:a16="http://schemas.microsoft.com/office/drawing/2014/main" id="{C988AAA2-362A-FF4A-86D6-FA76271534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00" y="1447800"/>
            <a:ext cx="6692900" cy="4356100"/>
          </a:xfrm>
          <a:prstGeom prst="triangle">
            <a:avLst>
              <a:gd name="adj" fmla="val 50000"/>
            </a:avLst>
          </a:prstGeom>
          <a:solidFill>
            <a:srgbClr val="333399"/>
          </a:solidFill>
          <a:ln>
            <a:noFill/>
          </a:ln>
          <a:effectLst>
            <a:prstShdw prst="shdw17" dist="17961" dir="2700000">
              <a:srgbClr val="333399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7331" name="Rectangle 3">
            <a:extLst>
              <a:ext uri="{FF2B5EF4-FFF2-40B4-BE49-F238E27FC236}">
                <a16:creationId xmlns:a16="http://schemas.microsoft.com/office/drawing/2014/main" id="{7E979C66-3AFC-E34D-A713-001E0A9CB0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7332" name="Rectangle 4">
            <a:extLst>
              <a:ext uri="{FF2B5EF4-FFF2-40B4-BE49-F238E27FC236}">
                <a16:creationId xmlns:a16="http://schemas.microsoft.com/office/drawing/2014/main" id="{44037DA3-2FE8-ED4B-9FD5-A45971E91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7333" name="Rectangle 5">
            <a:extLst>
              <a:ext uri="{FF2B5EF4-FFF2-40B4-BE49-F238E27FC236}">
                <a16:creationId xmlns:a16="http://schemas.microsoft.com/office/drawing/2014/main" id="{01086B44-77A3-9C4F-A3A4-0EC9A23F8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7334" name="Rectangle 6">
            <a:extLst>
              <a:ext uri="{FF2B5EF4-FFF2-40B4-BE49-F238E27FC236}">
                <a16:creationId xmlns:a16="http://schemas.microsoft.com/office/drawing/2014/main" id="{FF31AA38-A2FE-BC4B-A903-9E28D3583A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7335" name="Rectangle 7">
            <a:extLst>
              <a:ext uri="{FF2B5EF4-FFF2-40B4-BE49-F238E27FC236}">
                <a16:creationId xmlns:a16="http://schemas.microsoft.com/office/drawing/2014/main" id="{17B5AE76-EF0F-6049-822F-7BB694DFEE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7336" name="Rectangle 8">
            <a:extLst>
              <a:ext uri="{FF2B5EF4-FFF2-40B4-BE49-F238E27FC236}">
                <a16:creationId xmlns:a16="http://schemas.microsoft.com/office/drawing/2014/main" id="{48F53932-76CF-1443-84B6-6BB85FD7BB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7337" name="Rectangle 9">
            <a:extLst>
              <a:ext uri="{FF2B5EF4-FFF2-40B4-BE49-F238E27FC236}">
                <a16:creationId xmlns:a16="http://schemas.microsoft.com/office/drawing/2014/main" id="{B6B4D655-8BC2-C84A-91F1-45A4005DF3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75" y="6461125"/>
            <a:ext cx="460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7338" name="Rectangle 10">
            <a:extLst>
              <a:ext uri="{FF2B5EF4-FFF2-40B4-BE49-F238E27FC236}">
                <a16:creationId xmlns:a16="http://schemas.microsoft.com/office/drawing/2014/main" id="{702C1174-6F51-E946-9B80-86543590B6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5181600" cy="9906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 b="1"/>
              <a:t>Präsentation</a:t>
            </a:r>
            <a:endParaRPr lang="de-DE" altLang="de-DE"/>
          </a:p>
        </p:txBody>
      </p:sp>
      <p:sp>
        <p:nvSpPr>
          <p:cNvPr id="227339" name="Rectangle 11">
            <a:extLst>
              <a:ext uri="{FF2B5EF4-FFF2-40B4-BE49-F238E27FC236}">
                <a16:creationId xmlns:a16="http://schemas.microsoft.com/office/drawing/2014/main" id="{FA906DDA-B92E-4448-BF7E-FF8484617F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92075" y="1295400"/>
            <a:ext cx="8813800" cy="968375"/>
          </a:xfrm>
        </p:spPr>
        <p:txBody>
          <a:bodyPr/>
          <a:lstStyle/>
          <a:p>
            <a:pPr algn="ctr">
              <a:buFont typeface="Webdings" pitchFamily="2" charset="2"/>
              <a:buNone/>
            </a:pPr>
            <a:r>
              <a:rPr lang="de-DE" altLang="de-DE" b="1" i="1"/>
              <a:t>stern</a:t>
            </a:r>
          </a:p>
          <a:p>
            <a:pPr algn="ctr">
              <a:buFont typeface="Webdings" pitchFamily="2" charset="2"/>
              <a:buNone/>
            </a:pPr>
            <a:r>
              <a:rPr lang="de-DE" altLang="de-DE" sz="2800"/>
              <a:t>„Studientipps“</a:t>
            </a:r>
            <a:endParaRPr lang="de-DE" altLang="de-DE"/>
          </a:p>
        </p:txBody>
      </p:sp>
      <p:sp>
        <p:nvSpPr>
          <p:cNvPr id="227340" name="Rectangle 12">
            <a:extLst>
              <a:ext uri="{FF2B5EF4-FFF2-40B4-BE49-F238E27FC236}">
                <a16:creationId xmlns:a16="http://schemas.microsoft.com/office/drawing/2014/main" id="{32B7990E-38A1-F042-83E3-DBD9E18F6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09875"/>
            <a:ext cx="9144000" cy="127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 typeface="Webdings" pitchFamily="2" charset="2"/>
              <a:buNone/>
            </a:pPr>
            <a:r>
              <a:rPr lang="de-DE" altLang="de-DE" b="1" i="1"/>
              <a:t>stern</a:t>
            </a:r>
            <a:r>
              <a:rPr lang="de-DE" altLang="de-DE" b="1"/>
              <a:t> spezial Campus&amp;Karriere</a:t>
            </a:r>
            <a:r>
              <a:rPr lang="de-DE" altLang="de-DE"/>
              <a:t> </a:t>
            </a:r>
          </a:p>
          <a:p>
            <a:pPr lvl="1" algn="ctr">
              <a:buFont typeface="Webdings" pitchFamily="2" charset="2"/>
              <a:buNone/>
            </a:pPr>
            <a:r>
              <a:rPr lang="de-DE" altLang="de-DE"/>
              <a:t>„Studientipps“, „Hitlisten“, Arbeitsmarkt</a:t>
            </a:r>
          </a:p>
        </p:txBody>
      </p:sp>
      <p:sp>
        <p:nvSpPr>
          <p:cNvPr id="227341" name="Rectangle 13">
            <a:extLst>
              <a:ext uri="{FF2B5EF4-FFF2-40B4-BE49-F238E27FC236}">
                <a16:creationId xmlns:a16="http://schemas.microsoft.com/office/drawing/2014/main" id="{97BE1C01-5D0F-D043-96D6-633D776739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75" y="4549775"/>
            <a:ext cx="9144000" cy="158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 typeface="Webdings" pitchFamily="2" charset="2"/>
              <a:buNone/>
            </a:pPr>
            <a:r>
              <a:rPr lang="de-DE" altLang="de-DE"/>
              <a:t> </a:t>
            </a:r>
            <a:r>
              <a:rPr lang="de-DE" altLang="de-DE" b="1">
                <a:hlinkClick r:id="rId4"/>
              </a:rPr>
              <a:t>www.dashochschulranking.de</a:t>
            </a:r>
            <a:endParaRPr lang="de-DE" altLang="de-DE"/>
          </a:p>
          <a:p>
            <a:pPr lvl="1" algn="ctr">
              <a:buFont typeface="Webdings" pitchFamily="2" charset="2"/>
              <a:buNone/>
            </a:pPr>
            <a:r>
              <a:rPr lang="de-DE" altLang="de-DE"/>
              <a:t>alle Ergebnisse, vielfältige Abfragemöglichkeiten </a:t>
            </a:r>
          </a:p>
        </p:txBody>
      </p:sp>
      <p:sp>
        <p:nvSpPr>
          <p:cNvPr id="227342" name="Line 14">
            <a:extLst>
              <a:ext uri="{FF2B5EF4-FFF2-40B4-BE49-F238E27FC236}">
                <a16:creationId xmlns:a16="http://schemas.microsoft.com/office/drawing/2014/main" id="{B4C98D87-FB32-B74B-86B8-B7956BD43DC2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0438" y="2511425"/>
            <a:ext cx="1597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7343" name="Line 15">
            <a:extLst>
              <a:ext uri="{FF2B5EF4-FFF2-40B4-BE49-F238E27FC236}">
                <a16:creationId xmlns:a16="http://schemas.microsoft.com/office/drawing/2014/main" id="{B03251D1-378F-494A-9404-63A126802031}"/>
              </a:ext>
            </a:extLst>
          </p:cNvPr>
          <p:cNvSpPr>
            <a:spLocks noChangeShapeType="1"/>
          </p:cNvSpPr>
          <p:nvPr/>
        </p:nvSpPr>
        <p:spPr bwMode="auto">
          <a:xfrm>
            <a:off x="2103438" y="4300538"/>
            <a:ext cx="4378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7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7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27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27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9" grpId="0" autoUpdateAnimBg="0"/>
      <p:bldP spid="227340" grpId="0" autoUpdateAnimBg="0"/>
      <p:bldP spid="227341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umsplatzhalter 1">
            <a:extLst>
              <a:ext uri="{FF2B5EF4-FFF2-40B4-BE49-F238E27FC236}">
                <a16:creationId xmlns:a16="http://schemas.microsoft.com/office/drawing/2014/main" id="{A6838FEB-A283-0542-832C-22380B435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Köln,</a:t>
            </a:r>
          </a:p>
          <a:p>
            <a:r>
              <a:rPr lang="en-US" altLang="de-DE"/>
              <a:t>18.6.2002</a:t>
            </a:r>
          </a:p>
        </p:txBody>
      </p:sp>
      <p:sp>
        <p:nvSpPr>
          <p:cNvPr id="17" name="Foliennummernplatzhalter 2">
            <a:extLst>
              <a:ext uri="{FF2B5EF4-FFF2-40B4-BE49-F238E27FC236}">
                <a16:creationId xmlns:a16="http://schemas.microsoft.com/office/drawing/2014/main" id="{934BA41B-F6E8-2347-AF86-300ECFAB5F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8AA480-E43B-6F4D-A1CF-357A79EACAB3}" type="slidenum">
              <a:rPr lang="en-US" altLang="de-DE"/>
              <a:pPr/>
              <a:t>7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19138" name="Rectangle 2">
            <a:extLst>
              <a:ext uri="{FF2B5EF4-FFF2-40B4-BE49-F238E27FC236}">
                <a16:creationId xmlns:a16="http://schemas.microsoft.com/office/drawing/2014/main" id="{748FAABC-04C9-4645-B279-6D0DE9226D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9139" name="Rectangle 3">
            <a:extLst>
              <a:ext uri="{FF2B5EF4-FFF2-40B4-BE49-F238E27FC236}">
                <a16:creationId xmlns:a16="http://schemas.microsoft.com/office/drawing/2014/main" id="{296BCEB8-0F27-E743-AF06-D88AC0C7AC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9140" name="Rectangle 4">
            <a:extLst>
              <a:ext uri="{FF2B5EF4-FFF2-40B4-BE49-F238E27FC236}">
                <a16:creationId xmlns:a16="http://schemas.microsoft.com/office/drawing/2014/main" id="{4F22EDB3-F3B0-C646-A117-437DC0408F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9141" name="Rectangle 5">
            <a:extLst>
              <a:ext uri="{FF2B5EF4-FFF2-40B4-BE49-F238E27FC236}">
                <a16:creationId xmlns:a16="http://schemas.microsoft.com/office/drawing/2014/main" id="{9E7CB4D3-5A70-674F-9A5D-4A60D5F870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9142" name="Rectangle 6">
            <a:extLst>
              <a:ext uri="{FF2B5EF4-FFF2-40B4-BE49-F238E27FC236}">
                <a16:creationId xmlns:a16="http://schemas.microsoft.com/office/drawing/2014/main" id="{7D1B07D7-51FE-B643-9E28-579878270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9143" name="Rectangle 7">
            <a:extLst>
              <a:ext uri="{FF2B5EF4-FFF2-40B4-BE49-F238E27FC236}">
                <a16:creationId xmlns:a16="http://schemas.microsoft.com/office/drawing/2014/main" id="{298840C7-A43E-1045-8102-D16AE58B52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9144" name="Rectangle 8">
            <a:extLst>
              <a:ext uri="{FF2B5EF4-FFF2-40B4-BE49-F238E27FC236}">
                <a16:creationId xmlns:a16="http://schemas.microsoft.com/office/drawing/2014/main" id="{590076F0-A3FC-3249-88A8-48A96F64CA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75" y="6461125"/>
            <a:ext cx="460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9145" name="Rectangle 9">
            <a:extLst>
              <a:ext uri="{FF2B5EF4-FFF2-40B4-BE49-F238E27FC236}">
                <a16:creationId xmlns:a16="http://schemas.microsoft.com/office/drawing/2014/main" id="{0EF23637-D550-8B45-85D8-AEFA587F76BA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685800" y="1295400"/>
            <a:ext cx="7558088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Infos zum Studium allgemein</a:t>
            </a:r>
          </a:p>
        </p:txBody>
      </p:sp>
      <p:sp>
        <p:nvSpPr>
          <p:cNvPr id="219146" name="Rectangle 10">
            <a:extLst>
              <a:ext uri="{FF2B5EF4-FFF2-40B4-BE49-F238E27FC236}">
                <a16:creationId xmlns:a16="http://schemas.microsoft.com/office/drawing/2014/main" id="{6E3E093E-B1EB-5045-AD47-A3C051FF9A59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685800" y="2209800"/>
            <a:ext cx="7558088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Ranglisten versch. Kriterien</a:t>
            </a:r>
          </a:p>
        </p:txBody>
      </p:sp>
      <p:sp>
        <p:nvSpPr>
          <p:cNvPr id="219147" name="Rectangle 11">
            <a:extLst>
              <a:ext uri="{FF2B5EF4-FFF2-40B4-BE49-F238E27FC236}">
                <a16:creationId xmlns:a16="http://schemas.microsoft.com/office/drawing/2014/main" id="{ACACD9FC-A198-094A-9084-19985D383445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685800" y="3124200"/>
            <a:ext cx="7558088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Persönliches Ranking</a:t>
            </a:r>
          </a:p>
        </p:txBody>
      </p:sp>
      <p:sp>
        <p:nvSpPr>
          <p:cNvPr id="219148" name="Rectangle 12">
            <a:extLst>
              <a:ext uri="{FF2B5EF4-FFF2-40B4-BE49-F238E27FC236}">
                <a16:creationId xmlns:a16="http://schemas.microsoft.com/office/drawing/2014/main" id="{2EE77356-2A99-8547-969A-91F665699D3F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685800" y="4953000"/>
            <a:ext cx="7558088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Charakterisierung Hochschule / Ort</a:t>
            </a:r>
          </a:p>
        </p:txBody>
      </p:sp>
      <p:sp>
        <p:nvSpPr>
          <p:cNvPr id="219149" name="Rectangle 13">
            <a:extLst>
              <a:ext uri="{FF2B5EF4-FFF2-40B4-BE49-F238E27FC236}">
                <a16:creationId xmlns:a16="http://schemas.microsoft.com/office/drawing/2014/main" id="{E2C5D35E-4A9F-E145-A7B1-50D35003CE20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685800" y="5867400"/>
            <a:ext cx="7558088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detaillierte Infos zu Studiengang / FB</a:t>
            </a:r>
          </a:p>
        </p:txBody>
      </p:sp>
      <p:sp>
        <p:nvSpPr>
          <p:cNvPr id="219150" name="Rectangle 14">
            <a:extLst>
              <a:ext uri="{FF2B5EF4-FFF2-40B4-BE49-F238E27FC236}">
                <a16:creationId xmlns:a16="http://schemas.microsoft.com/office/drawing/2014/main" id="{3739F127-44D3-7641-8C6D-D318986594AF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685800" y="4038600"/>
            <a:ext cx="7558088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Studientipp</a:t>
            </a:r>
            <a:endParaRPr lang="de-DE" altLang="de-DE" b="1">
              <a:latin typeface="Arial" panose="020B0604020202020204" pitchFamily="34" charset="0"/>
            </a:endParaRPr>
          </a:p>
        </p:txBody>
      </p:sp>
      <p:sp>
        <p:nvSpPr>
          <p:cNvPr id="219151" name="Rectangle 15">
            <a:extLst>
              <a:ext uri="{FF2B5EF4-FFF2-40B4-BE49-F238E27FC236}">
                <a16:creationId xmlns:a16="http://schemas.microsoft.com/office/drawing/2014/main" id="{6356B918-0175-7C4A-B1CE-D7F30CF104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0"/>
            <a:ext cx="5562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 b="1"/>
              <a:t>Produkt</a:t>
            </a:r>
            <a:endParaRPr lang="de-DE" alt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19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19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19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19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19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219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45" grpId="0" animBg="1" autoUpdateAnimBg="0"/>
      <p:bldP spid="219146" grpId="0" animBg="1" autoUpdateAnimBg="0"/>
      <p:bldP spid="219147" grpId="0" animBg="1" autoUpdateAnimBg="0"/>
      <p:bldP spid="219148" grpId="0" animBg="1" autoUpdateAnimBg="0"/>
      <p:bldP spid="219149" grpId="0" animBg="1" autoUpdateAnimBg="0"/>
      <p:bldP spid="219150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umsplatzhalter 1">
            <a:extLst>
              <a:ext uri="{FF2B5EF4-FFF2-40B4-BE49-F238E27FC236}">
                <a16:creationId xmlns:a16="http://schemas.microsoft.com/office/drawing/2014/main" id="{CA5F5838-1837-D945-A32F-B9DB47AE8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Köln,</a:t>
            </a:r>
          </a:p>
          <a:p>
            <a:r>
              <a:rPr lang="en-US" altLang="de-DE"/>
              <a:t>18.6.2002</a:t>
            </a:r>
          </a:p>
        </p:txBody>
      </p:sp>
      <p:sp>
        <p:nvSpPr>
          <p:cNvPr id="14" name="Foliennummernplatzhalter 2">
            <a:extLst>
              <a:ext uri="{FF2B5EF4-FFF2-40B4-BE49-F238E27FC236}">
                <a16:creationId xmlns:a16="http://schemas.microsoft.com/office/drawing/2014/main" id="{D59804D8-CAFE-6449-B562-2450ADD9CA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7999E5-D074-DB40-AEC9-B9272B3B59C2}" type="slidenum">
              <a:rPr lang="en-US" altLang="de-DE"/>
              <a:pPr/>
              <a:t>8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196610" name="Rectangle 3074">
            <a:extLst>
              <a:ext uri="{FF2B5EF4-FFF2-40B4-BE49-F238E27FC236}">
                <a16:creationId xmlns:a16="http://schemas.microsoft.com/office/drawing/2014/main" id="{AE11CEA2-5777-5745-B478-D9B062C4EA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6611" name="Rectangle 3075">
            <a:extLst>
              <a:ext uri="{FF2B5EF4-FFF2-40B4-BE49-F238E27FC236}">
                <a16:creationId xmlns:a16="http://schemas.microsoft.com/office/drawing/2014/main" id="{A709F07D-3FC2-4542-9647-2F94F1CE27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6612" name="Rectangle 3076">
            <a:extLst>
              <a:ext uri="{FF2B5EF4-FFF2-40B4-BE49-F238E27FC236}">
                <a16:creationId xmlns:a16="http://schemas.microsoft.com/office/drawing/2014/main" id="{F0BB3A75-4A62-254B-9B23-524B770780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6613" name="Rectangle 3077">
            <a:extLst>
              <a:ext uri="{FF2B5EF4-FFF2-40B4-BE49-F238E27FC236}">
                <a16:creationId xmlns:a16="http://schemas.microsoft.com/office/drawing/2014/main" id="{19509331-B117-224B-A527-5C5DF83B9B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6614" name="Rectangle 3078">
            <a:extLst>
              <a:ext uri="{FF2B5EF4-FFF2-40B4-BE49-F238E27FC236}">
                <a16:creationId xmlns:a16="http://schemas.microsoft.com/office/drawing/2014/main" id="{7A136FF5-A613-734E-85AA-F53FDB769B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6615" name="Rectangle 3079">
            <a:extLst>
              <a:ext uri="{FF2B5EF4-FFF2-40B4-BE49-F238E27FC236}">
                <a16:creationId xmlns:a16="http://schemas.microsoft.com/office/drawing/2014/main" id="{8B72E2B8-8785-B94D-ACBF-472CB55936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6616" name="Rectangle 3080">
            <a:extLst>
              <a:ext uri="{FF2B5EF4-FFF2-40B4-BE49-F238E27FC236}">
                <a16:creationId xmlns:a16="http://schemas.microsoft.com/office/drawing/2014/main" id="{8C568E95-CB48-2B48-BBFB-7AB3139C2C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75" y="6461125"/>
            <a:ext cx="460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6618" name="Rectangle 3082">
            <a:extLst>
              <a:ext uri="{FF2B5EF4-FFF2-40B4-BE49-F238E27FC236}">
                <a16:creationId xmlns:a16="http://schemas.microsoft.com/office/drawing/2014/main" id="{B5BED598-8704-474A-B176-D36F77B4A5E5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438400" y="1828800"/>
            <a:ext cx="60960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 Einbindung von Sachverstand</a:t>
            </a:r>
            <a:endParaRPr lang="de-DE" altLang="de-DE"/>
          </a:p>
        </p:txBody>
      </p:sp>
      <p:sp>
        <p:nvSpPr>
          <p:cNvPr id="196619" name="Rectangle 3083">
            <a:extLst>
              <a:ext uri="{FF2B5EF4-FFF2-40B4-BE49-F238E27FC236}">
                <a16:creationId xmlns:a16="http://schemas.microsoft.com/office/drawing/2014/main" id="{7633CF92-5BF6-EA4E-92AF-A08CC57ACDF6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438400" y="3429000"/>
            <a:ext cx="60960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 Bereiche des Vergleichs</a:t>
            </a:r>
          </a:p>
        </p:txBody>
      </p:sp>
      <p:sp>
        <p:nvSpPr>
          <p:cNvPr id="196620" name="Rectangle 3084">
            <a:extLst>
              <a:ext uri="{FF2B5EF4-FFF2-40B4-BE49-F238E27FC236}">
                <a16:creationId xmlns:a16="http://schemas.microsoft.com/office/drawing/2014/main" id="{601B7790-53EC-3B4C-ACF4-D638F6DFC5BC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2438400" y="4953000"/>
            <a:ext cx="60960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Datensammlung</a:t>
            </a:r>
          </a:p>
        </p:txBody>
      </p:sp>
      <p:sp>
        <p:nvSpPr>
          <p:cNvPr id="196621" name="Rectangle 3085">
            <a:extLst>
              <a:ext uri="{FF2B5EF4-FFF2-40B4-BE49-F238E27FC236}">
                <a16:creationId xmlns:a16="http://schemas.microsoft.com/office/drawing/2014/main" id="{6151723F-8337-7346-BBD8-515D9BAC4A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0"/>
            <a:ext cx="54102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 b="1"/>
              <a:t>Methodik</a:t>
            </a:r>
            <a:endParaRPr lang="de-DE" alt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96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96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96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8" grpId="0" animBg="1" autoUpdateAnimBg="0"/>
      <p:bldP spid="196619" grpId="0" animBg="1" autoUpdateAnimBg="0"/>
      <p:bldP spid="196620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umsplatzhalter 1">
            <a:extLst>
              <a:ext uri="{FF2B5EF4-FFF2-40B4-BE49-F238E27FC236}">
                <a16:creationId xmlns:a16="http://schemas.microsoft.com/office/drawing/2014/main" id="{7ED149F1-D001-BE46-8AD5-4FE722B9D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Köln,</a:t>
            </a:r>
          </a:p>
          <a:p>
            <a:r>
              <a:rPr lang="en-US" altLang="de-DE"/>
              <a:t>18.6.2002</a:t>
            </a:r>
          </a:p>
        </p:txBody>
      </p:sp>
      <p:sp>
        <p:nvSpPr>
          <p:cNvPr id="13" name="Foliennummernplatzhalter 2">
            <a:extLst>
              <a:ext uri="{FF2B5EF4-FFF2-40B4-BE49-F238E27FC236}">
                <a16:creationId xmlns:a16="http://schemas.microsoft.com/office/drawing/2014/main" id="{DF17E9BF-DFE0-8B42-8ECE-DC286559EB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C0D021-9D6C-BC44-A8FF-85E48CE51DF8}" type="slidenum">
              <a:rPr lang="en-US" altLang="de-DE"/>
              <a:pPr/>
              <a:t>9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198658" name="Rectangle 3074">
            <a:extLst>
              <a:ext uri="{FF2B5EF4-FFF2-40B4-BE49-F238E27FC236}">
                <a16:creationId xmlns:a16="http://schemas.microsoft.com/office/drawing/2014/main" id="{665AA5EB-EF3B-DF40-A7B9-8005194437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8659" name="Rectangle 3075">
            <a:extLst>
              <a:ext uri="{FF2B5EF4-FFF2-40B4-BE49-F238E27FC236}">
                <a16:creationId xmlns:a16="http://schemas.microsoft.com/office/drawing/2014/main" id="{8F387B68-E424-9845-8692-CF3FC3BF36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8660" name="Rectangle 3076">
            <a:extLst>
              <a:ext uri="{FF2B5EF4-FFF2-40B4-BE49-F238E27FC236}">
                <a16:creationId xmlns:a16="http://schemas.microsoft.com/office/drawing/2014/main" id="{4CC8D91A-CB56-5F46-BC96-646D0BA5D7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8661" name="Rectangle 3077">
            <a:extLst>
              <a:ext uri="{FF2B5EF4-FFF2-40B4-BE49-F238E27FC236}">
                <a16:creationId xmlns:a16="http://schemas.microsoft.com/office/drawing/2014/main" id="{A93C4EA8-18DD-FE44-A092-37603BDB6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8662" name="Rectangle 3078">
            <a:extLst>
              <a:ext uri="{FF2B5EF4-FFF2-40B4-BE49-F238E27FC236}">
                <a16:creationId xmlns:a16="http://schemas.microsoft.com/office/drawing/2014/main" id="{CA1B3D56-DE5D-DB43-AACE-D1A168AEE1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8663" name="Rectangle 3079">
            <a:extLst>
              <a:ext uri="{FF2B5EF4-FFF2-40B4-BE49-F238E27FC236}">
                <a16:creationId xmlns:a16="http://schemas.microsoft.com/office/drawing/2014/main" id="{E0AE9143-8782-D346-A8F7-37EBA34EA2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8664" name="Rectangle 3080">
            <a:extLst>
              <a:ext uri="{FF2B5EF4-FFF2-40B4-BE49-F238E27FC236}">
                <a16:creationId xmlns:a16="http://schemas.microsoft.com/office/drawing/2014/main" id="{51EF77EF-09AA-AF4F-8681-B3CBE2E319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75" y="6461125"/>
            <a:ext cx="460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8666" name="Rectangle 3082">
            <a:extLst>
              <a:ext uri="{FF2B5EF4-FFF2-40B4-BE49-F238E27FC236}">
                <a16:creationId xmlns:a16="http://schemas.microsoft.com/office/drawing/2014/main" id="{D60C375C-6767-7245-B77D-C1D613D8AD4B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752600" y="2286000"/>
            <a:ext cx="65532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Fakultätentag / Fachbereichstag</a:t>
            </a:r>
          </a:p>
        </p:txBody>
      </p:sp>
      <p:sp>
        <p:nvSpPr>
          <p:cNvPr id="198667" name="Rectangle 3083">
            <a:extLst>
              <a:ext uri="{FF2B5EF4-FFF2-40B4-BE49-F238E27FC236}">
                <a16:creationId xmlns:a16="http://schemas.microsoft.com/office/drawing/2014/main" id="{93D4869F-D3DC-C447-AC17-647129E6ADBC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752600" y="3733800"/>
            <a:ext cx="66294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Fachgesellschaften</a:t>
            </a:r>
          </a:p>
        </p:txBody>
      </p:sp>
      <p:sp>
        <p:nvSpPr>
          <p:cNvPr id="198668" name="Rectangle 3084">
            <a:extLst>
              <a:ext uri="{FF2B5EF4-FFF2-40B4-BE49-F238E27FC236}">
                <a16:creationId xmlns:a16="http://schemas.microsoft.com/office/drawing/2014/main" id="{D3033D7E-BB20-D64C-A971-512981A66A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0"/>
            <a:ext cx="5562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 sz="3400" b="1"/>
              <a:t>Methodik - Sachverstand</a:t>
            </a:r>
            <a:endParaRPr lang="de-DE" alt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98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98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66" grpId="0" animBg="1" autoUpdateAnimBg="0"/>
      <p:bldP spid="198667" grpId="0" animBg="1" autoUpdateAnimBg="0"/>
    </p:bldLst>
  </p:timing>
</p:sld>
</file>

<file path=ppt/theme/theme1.xml><?xml version="1.0" encoding="utf-8"?>
<a:theme xmlns:a="http://schemas.openxmlformats.org/drawingml/2006/main" name="Leere Präsentation">
  <a:themeElements>
    <a:clrScheme name="Leere Präsentation 10">
      <a:dk1>
        <a:srgbClr val="777777"/>
      </a:dk1>
      <a:lt1>
        <a:srgbClr val="FFFFFF"/>
      </a:lt1>
      <a:dk2>
        <a:srgbClr val="969696"/>
      </a:dk2>
      <a:lt2>
        <a:srgbClr val="FFFFFF"/>
      </a:lt2>
      <a:accent1>
        <a:srgbClr val="F00E34"/>
      </a:accent1>
      <a:accent2>
        <a:srgbClr val="293BA5"/>
      </a:accent2>
      <a:accent3>
        <a:srgbClr val="C9C9C9"/>
      </a:accent3>
      <a:accent4>
        <a:srgbClr val="DADADA"/>
      </a:accent4>
      <a:accent5>
        <a:srgbClr val="F6AAAE"/>
      </a:accent5>
      <a:accent6>
        <a:srgbClr val="243595"/>
      </a:accent6>
      <a:hlink>
        <a:srgbClr val="003300"/>
      </a:hlink>
      <a:folHlink>
        <a:srgbClr val="000000"/>
      </a:folHlink>
    </a:clrScheme>
    <a:fontScheme name="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0033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777777"/>
    </a:dk1>
    <a:lt1>
      <a:srgbClr val="FFFFFF"/>
    </a:lt1>
    <a:dk2>
      <a:srgbClr val="969696"/>
    </a:dk2>
    <a:lt2>
      <a:srgbClr val="FFFFFF"/>
    </a:lt2>
    <a:accent1>
      <a:srgbClr val="F00E34"/>
    </a:accent1>
    <a:accent2>
      <a:srgbClr val="293BA5"/>
    </a:accent2>
    <a:accent3>
      <a:srgbClr val="C9C9C9"/>
    </a:accent3>
    <a:accent4>
      <a:srgbClr val="DADADA"/>
    </a:accent4>
    <a:accent5>
      <a:srgbClr val="F6AAAE"/>
    </a:accent5>
    <a:accent6>
      <a:srgbClr val="243595"/>
    </a:accent6>
    <a:hlink>
      <a:srgbClr val="F9FDFB"/>
    </a:hlink>
    <a:folHlink>
      <a:srgbClr val="00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Office\Vorlagen\Leere Präsentation.pot</Template>
  <TotalTime>0</TotalTime>
  <Words>746</Words>
  <Application>Microsoft Macintosh PowerPoint</Application>
  <PresentationFormat>Bildschirmpräsentation (4:3)</PresentationFormat>
  <Paragraphs>305</Paragraphs>
  <Slides>28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28</vt:i4>
      </vt:variant>
    </vt:vector>
  </HeadingPairs>
  <TitlesOfParts>
    <vt:vector size="35" baseType="lpstr">
      <vt:lpstr>Times New Roman</vt:lpstr>
      <vt:lpstr>Arial</vt:lpstr>
      <vt:lpstr>Webdings</vt:lpstr>
      <vt:lpstr>Monotype Sorts</vt:lpstr>
      <vt:lpstr>Wingdings</vt:lpstr>
      <vt:lpstr>Leere Präsentation</vt:lpstr>
      <vt:lpstr>Microsoft Excel-Tabelle</vt:lpstr>
      <vt:lpstr>PowerPoint-Präsentation</vt:lpstr>
      <vt:lpstr>PowerPoint-Präsentation</vt:lpstr>
      <vt:lpstr>Gerhard Casper - Stanford:</vt:lpstr>
      <vt:lpstr>Fakten - bisher</vt:lpstr>
      <vt:lpstr>PowerPoint-Präsentation</vt:lpstr>
      <vt:lpstr>Präsentation</vt:lpstr>
      <vt:lpstr>PowerPoint-Präsentation</vt:lpstr>
      <vt:lpstr>PowerPoint-Präsentation</vt:lpstr>
      <vt:lpstr>PowerPoint-Präsentation</vt:lpstr>
      <vt:lpstr>PowerPoint-Präsentation</vt:lpstr>
      <vt:lpstr>Methodik: Entscheidungsbereiche</vt:lpstr>
      <vt:lpstr>PowerPoint-Präsentation</vt:lpstr>
      <vt:lpstr>PowerPoint-Präsentation</vt:lpstr>
      <vt:lpstr>Internet</vt:lpstr>
      <vt:lpstr>Wirkung: Internet-Zugriffe</vt:lpstr>
      <vt:lpstr>Wirkung: Orientierung</vt:lpstr>
      <vt:lpstr>Wirkung: Verhalten</vt:lpstr>
      <vt:lpstr>Wirkung: Hochschulen</vt:lpstr>
      <vt:lpstr>PowerPoint-Präsentation</vt:lpstr>
      <vt:lpstr>Zugangsmöglichkeiten</vt:lpstr>
      <vt:lpstr>Evaluationsinstrumente</vt:lpstr>
      <vt:lpstr>Akkreditierung</vt:lpstr>
      <vt:lpstr>Allgemeines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Bertelsmann Stiftung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Bertelsmann Stiftung</dc:creator>
  <cp:lastModifiedBy>Detlef Müller-Böling</cp:lastModifiedBy>
  <cp:revision>148</cp:revision>
  <cp:lastPrinted>2002-05-22T10:32:01Z</cp:lastPrinted>
  <dcterms:created xsi:type="dcterms:W3CDTF">2001-03-08T15:06:45Z</dcterms:created>
  <dcterms:modified xsi:type="dcterms:W3CDTF">2022-02-16T13:30:36Z</dcterms:modified>
</cp:coreProperties>
</file>