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14" r:id="rId2"/>
    <p:sldId id="336" r:id="rId3"/>
    <p:sldId id="284" r:id="rId4"/>
    <p:sldId id="285" r:id="rId5"/>
    <p:sldId id="337" r:id="rId6"/>
    <p:sldId id="287" r:id="rId7"/>
    <p:sldId id="339" r:id="rId8"/>
    <p:sldId id="340" r:id="rId9"/>
    <p:sldId id="341" r:id="rId10"/>
    <p:sldId id="343" r:id="rId11"/>
    <p:sldId id="344" r:id="rId12"/>
    <p:sldId id="338" r:id="rId13"/>
    <p:sldId id="34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A96D95-6D18-4E41-8E90-983F89C78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27B6555-CBF8-C94E-9353-DB079926EE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61E4FA8-F662-6A4C-BB3C-6FA62E29655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DAD5F7D-1F0B-D844-B99E-8E23EFEA08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8F1581C-5960-1F42-BBAD-4FDAE6C62F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BE0B66C-C9C4-664D-867C-E709642B1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F9A0A-8016-1246-995C-1EA78B9D340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1DC5B8-7574-2A40-9FD1-8DD9529F0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04CB6-0231-D44D-9764-D72A1C0F8D0B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FDE13244-8D14-3242-93F5-88856EA111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44B61CE-B24C-D54E-8F4F-BB2A3368B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F461BC-491E-1A47-AA98-357DF6184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DDED6-984B-7148-AD90-55928FD39481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3658A290-E7E7-9048-81AB-E47E01B91E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68F38AC0-BAEF-0F45-A244-BBCBBE6D1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4EE28A-A4C8-E041-A2B7-7C64A158B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CA546-91AA-2242-976F-2DADA40AAF01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7BB6C5C3-0674-E34C-886E-B2ED5CA99A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DC06DBE-37BD-254B-B914-A1AC3A582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C42606-F090-0048-B0BF-B473E4374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EC982-2597-2244-840C-C2BF992F9F73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D336CD21-40F2-6043-AC41-F38F9175B1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5FDAAF39-CB8A-884C-936C-463320C67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3CBDEB-8D91-EA45-B47B-E8E6DE272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F60DD-763A-BD4A-9E2A-F9DE901A350C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521FF69F-0922-F746-9DAA-FEDEEB2573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2BDFDD48-F431-704E-987C-A485357D6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899C29-1CA5-E647-AD2E-19D8D96C0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F37D2-010A-5C4E-AE66-3859220B1599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896120D0-024B-3448-826D-7866189A22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7FAB36F4-57D3-1746-83EC-AC26B7687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CB5D4E-5D02-9B48-B27E-8973A8F8C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F1306-6CBB-F74C-8C7A-EB7F9AC386DB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33122" name="Rectangle 1026">
            <a:extLst>
              <a:ext uri="{FF2B5EF4-FFF2-40B4-BE49-F238E27FC236}">
                <a16:creationId xmlns:a16="http://schemas.microsoft.com/office/drawing/2014/main" id="{78C4E093-2C00-8B46-80BE-015912AE55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1FDFEC17-1FB9-1E42-9D75-1C43DBC75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5D9B0C-1124-C344-889A-A5C5C6A77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48661-2A19-FA40-8CC0-8919CD976E3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2C9BE27C-E1BC-284F-9AEC-D26839609F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>
            <a:extLst>
              <a:ext uri="{FF2B5EF4-FFF2-40B4-BE49-F238E27FC236}">
                <a16:creationId xmlns:a16="http://schemas.microsoft.com/office/drawing/2014/main" id="{8D45B026-505A-F347-B750-EEF8AF91D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930608-5B19-5141-A452-3CCB4AD05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DEB9A-894E-0F43-A15A-CFC8F97D9977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79CF500D-12D7-8545-AEED-CB42ADEAE9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8667F00A-7245-8D47-9D73-2F34EC547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528600-AE0E-9C46-909D-7392EBFB6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B350-6883-6744-A570-7754308717B6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0ED48156-7F2D-FE41-AAD2-7FA401817E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7CAC2596-FC7F-914E-9864-4BB94B556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0BD1C5-D10B-D946-9D1F-E2FFF7309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74227-CAA3-7641-AF78-977776CA08EE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DB4338E3-7E83-6B46-ACBB-D5068D1815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F6F24161-8D95-8847-B3B0-9881E11A4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Unter "profiliert" könnte man auch darauf eingehen, was das</a:t>
            </a:r>
          </a:p>
          <a:p>
            <a:r>
              <a:rPr lang="de-DE" altLang="de-DE">
                <a:latin typeface="Arial" panose="020B0604020202020204" pitchFamily="34" charset="0"/>
              </a:rPr>
              <a:t>spezielle Profil deutscher Unis im internationalen Vergleich ist</a:t>
            </a:r>
          </a:p>
          <a:p>
            <a:r>
              <a:rPr lang="de-DE" altLang="de-DE">
                <a:latin typeface="Arial" panose="020B0604020202020204" pitchFamily="34" charset="0"/>
              </a:rPr>
              <a:t>(wissenschaftliche Ausrichtung und Betonung der methodischen Grundlagen von</a:t>
            </a:r>
          </a:p>
          <a:p>
            <a:r>
              <a:rPr lang="de-DE" altLang="de-DE">
                <a:latin typeface="Arial" panose="020B0604020202020204" pitchFamily="34" charset="0"/>
              </a:rPr>
              <a:t>Anfang an (Grundstudium), grosser Detaillierungsgrad und exemplarische</a:t>
            </a:r>
          </a:p>
          <a:p>
            <a:r>
              <a:rPr lang="de-DE" altLang="de-DE">
                <a:latin typeface="Arial" panose="020B0604020202020204" pitchFamily="34" charset="0"/>
              </a:rPr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ACEF06-6018-4145-AC33-B8187E4AE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08F29-6CEA-0547-A08A-E52E9E2FC1CE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4788DFA2-6088-2440-BC09-12F45D530A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FC721C3A-E46D-7E41-AB97-BB42E7CBD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A58264-BB86-A247-B0F9-9B2E1E1AF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E4416-2F51-8243-9737-9A0E91AD2AC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53954" name="Rectangle 2">
            <a:extLst>
              <a:ext uri="{FF2B5EF4-FFF2-40B4-BE49-F238E27FC236}">
                <a16:creationId xmlns:a16="http://schemas.microsoft.com/office/drawing/2014/main" id="{B0C0502D-784A-1342-9992-11378E6C1F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0B9CAA02-FE15-1D42-B0A2-886CE0BFF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F16BE-0C63-FC40-A1DE-F270B7BB1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D89CD2-3A9B-7D49-94FC-467D4B7D9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4DD6FC-24BE-2340-828B-21D9A5C4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E76EE-FCB6-5247-9126-B37285004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25561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E2C20-98D5-764A-BFFD-AE147585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8BDA34-24DA-B34E-8103-78EDB45ED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3BE02E-542D-D748-A0EE-CE3C69F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4AF24B-CA18-034C-893C-8EB9C06A2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76932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2A6B89-9D7A-554C-9160-01E046443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A6DA23-E741-244D-AA8C-CFD3C69BA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12A98B-1ACF-7648-AF86-D41D4DD4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E82ADF-683B-4B44-9F2D-9DFCE2FEE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04987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A441F-BEE7-FA4D-B3A9-15DCEF57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983461-C807-5644-AA97-403FF9C5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4C54D2-EC78-CE41-8051-43560234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123D2C-98A0-3541-A5D4-E0D81E72F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97022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AAA31-21C7-5640-8AAB-36640347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87BFD-6F2A-F145-8855-4BF2487B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65114-D49D-484B-B735-A21DF74F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B0B0A6-CB57-5242-8F30-39A76C273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82572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C6C96-1A92-204D-A9B1-B51DB1FF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65EA1-8DD7-F441-B31E-EEE56AE09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BD926F-A8F2-A14F-807E-C6C2854A5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3C9486-7039-DE43-9329-02F8A1EC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E64CE-4F7C-EB4C-871B-39CE5B6DE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47397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8FE5C-2127-6D4A-8324-22033B73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CE77A-0FB4-964D-81ED-6F63AC931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A7AAB1-EBBF-0C4C-970A-DBC49265D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05F4BC-061E-8844-80D8-713305CE5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B864B2-5642-014F-A5AD-EA003ADF4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7024C3-6277-C246-BD44-AC4A3BAC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3335731-8DAA-D84E-8E4E-4028F213D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578436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0A43A-970D-6C44-B5AE-B85F4855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64263F-90AB-ED49-A21E-CD5E9455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B7826E-FB4D-8D4B-8C38-99EC29B8E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41738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EF1C15-D230-6D41-AE02-F0BDDBEA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5B77BB-3FBD-A842-81AF-368D67F78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14861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235A6-8FB6-3B40-9772-BF0CA1D0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FB7F5-1C79-CA47-A34F-392C3171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AAC859-BDAE-AC49-9FE8-B07879027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F47E62-6F60-B340-9974-785755E6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152C61-79B9-3F48-BA2E-09C072895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58261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5F20F-5223-CD46-8C18-8B7E7C67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FA2F1A8-0108-9A41-A200-3D8939CDB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F26111-C9A5-0D4C-91B6-D5C8886E6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4B7943-35BF-174E-AEB2-11A10613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D0DB3D-2B6E-5C4D-B04A-136CCA1A8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59870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317E247C-D98A-E547-BC50-774C8651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C88565D-25BF-DB4B-A944-BEFC35036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A6693E-144C-DF45-9866-5B8A857FA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1175B4-50B1-344D-8F59-7616006427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München,</a:t>
            </a:r>
          </a:p>
          <a:p>
            <a:r>
              <a:rPr lang="en-US" altLang="de-DE"/>
              <a:t>19. Juni 2002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12E5EB1-F8E7-5240-BB06-BF3957F9A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46C3C2-DB2F-EE4A-8E4E-BDE10F591D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559024AF-AA59-B548-BC1E-99C5F5B3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7E7F2A0-C9D4-4947-87DA-2D473E9F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9EE5F927-7D5C-9448-A3B1-FAD0EDD2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9EC82F11-1E95-E14D-8AC0-05077D809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193542" name="Object 6">
            <a:extLst>
              <a:ext uri="{FF2B5EF4-FFF2-40B4-BE49-F238E27FC236}">
                <a16:creationId xmlns:a16="http://schemas.microsoft.com/office/drawing/2014/main" id="{78EE76DF-CBF8-704E-9A28-7B31F191B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00200"/>
          <a:ext cx="8458200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5" name="Photo Editor Photo" r:id="rId4" imgW="9131300" imgH="2305050" progId="MSPhotoEd.3">
                  <p:embed/>
                </p:oleObj>
              </mc:Choice>
              <mc:Fallback>
                <p:oleObj name="Photo Editor Photo" r:id="rId4" imgW="9131300" imgH="230505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458200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4" name="Text Box 8">
            <a:extLst>
              <a:ext uri="{FF2B5EF4-FFF2-40B4-BE49-F238E27FC236}">
                <a16:creationId xmlns:a16="http://schemas.microsoft.com/office/drawing/2014/main" id="{D16ADE5B-0009-7C41-A97A-57876CA4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Prof. Dr. Detlef Müller-Böling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FEEAF765-A7C9-A948-B1EC-4B7C7F01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1832AA62-803D-C34C-A9D0-897E0590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0875E2E-3C99-6148-8F18-B98EB8296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Virtualität</a:t>
            </a:r>
            <a:endParaRPr lang="de-DE" altLang="de-DE"/>
          </a:p>
        </p:txBody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DB809384-A0A6-A64B-B926-220C35CFC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91200"/>
            <a:ext cx="60960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Ausweitung Beratungskapazität und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technische Ausstattung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C1F0166E-783F-AB4D-8C3F-DF45BEA6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61722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Entwicklungsschwerpunkt 2001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7032" name="Rectangle 8">
            <a:extLst>
              <a:ext uri="{FF2B5EF4-FFF2-40B4-BE49-F238E27FC236}">
                <a16:creationId xmlns:a16="http://schemas.microsoft.com/office/drawing/2014/main" id="{F8FE2275-3394-234E-ABFC-5E40C2EE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657600"/>
            <a:ext cx="6172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Multimediazertifikat für Studierende</a:t>
            </a:r>
          </a:p>
        </p:txBody>
      </p:sp>
      <p:sp>
        <p:nvSpPr>
          <p:cNvPr id="257033" name="Rectangle 9">
            <a:extLst>
              <a:ext uri="{FF2B5EF4-FFF2-40B4-BE49-F238E27FC236}">
                <a16:creationId xmlns:a16="http://schemas.microsoft.com/office/drawing/2014/main" id="{0666D800-C297-5441-A339-229EBA9A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90800"/>
            <a:ext cx="6172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Kompetenzzentrum Multimedia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7034" name="Rectangle 10">
            <a:extLst>
              <a:ext uri="{FF2B5EF4-FFF2-40B4-BE49-F238E27FC236}">
                <a16:creationId xmlns:a16="http://schemas.microsoft.com/office/drawing/2014/main" id="{829938AC-F8AB-1A40-BA38-AC527672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6172200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Virtuelle Studienangebote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(virt. HS Bayern)</a:t>
            </a:r>
          </a:p>
        </p:txBody>
      </p:sp>
      <p:graphicFrame>
        <p:nvGraphicFramePr>
          <p:cNvPr id="257035" name="Object 11">
            <a:extLst>
              <a:ext uri="{FF2B5EF4-FFF2-40B4-BE49-F238E27FC236}">
                <a16:creationId xmlns:a16="http://schemas.microsoft.com/office/drawing/2014/main" id="{0B32848D-A815-8241-A499-CA84A3792C7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 animBg="1" autoUpdateAnimBg="0"/>
      <p:bldP spid="257031" grpId="0" animBg="1" autoUpdateAnimBg="0"/>
      <p:bldP spid="257032" grpId="0" animBg="1" autoUpdateAnimBg="0"/>
      <p:bldP spid="257033" grpId="0" animBg="1" autoUpdateAnimBg="0"/>
      <p:bldP spid="25703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4A6757C4-1F26-8548-B196-14884115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59074" name="Text Box 2">
            <a:extLst>
              <a:ext uri="{FF2B5EF4-FFF2-40B4-BE49-F238E27FC236}">
                <a16:creationId xmlns:a16="http://schemas.microsoft.com/office/drawing/2014/main" id="{32E0F49D-C570-0A45-8D87-CC103582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pSp>
        <p:nvGrpSpPr>
          <p:cNvPr id="259078" name="Group 6">
            <a:extLst>
              <a:ext uri="{FF2B5EF4-FFF2-40B4-BE49-F238E27FC236}">
                <a16:creationId xmlns:a16="http://schemas.microsoft.com/office/drawing/2014/main" id="{5C2583DC-3241-5643-A2AD-6E993CDB64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59079" name="Picture 7">
              <a:extLst>
                <a:ext uri="{FF2B5EF4-FFF2-40B4-BE49-F238E27FC236}">
                  <a16:creationId xmlns:a16="http://schemas.microsoft.com/office/drawing/2014/main" id="{E371E178-DC50-8144-989C-941FB520C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9080" name="Rectangle 8">
              <a:extLst>
                <a:ext uri="{FF2B5EF4-FFF2-40B4-BE49-F238E27FC236}">
                  <a16:creationId xmlns:a16="http://schemas.microsoft.com/office/drawing/2014/main" id="{1988041E-EB63-CB44-B4D8-003701772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4800" b="1"/>
            </a:p>
          </p:txBody>
        </p:sp>
      </p:grpSp>
      <p:sp>
        <p:nvSpPr>
          <p:cNvPr id="259081" name="Rectangle 9">
            <a:extLst>
              <a:ext uri="{FF2B5EF4-FFF2-40B4-BE49-F238E27FC236}">
                <a16:creationId xmlns:a16="http://schemas.microsoft.com/office/drawing/2014/main" id="{9EE9108C-7615-D74E-8344-4847A39A2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95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Wirtschaftsingingenieurwesen</a:t>
            </a:r>
            <a:endParaRPr lang="de-DE" altLang="de-DE" sz="3200"/>
          </a:p>
        </p:txBody>
      </p:sp>
      <p:sp>
        <p:nvSpPr>
          <p:cNvPr id="259085" name="Oval 13">
            <a:extLst>
              <a:ext uri="{FF2B5EF4-FFF2-40B4-BE49-F238E27FC236}">
                <a16:creationId xmlns:a16="http://schemas.microsoft.com/office/drawing/2014/main" id="{DF2D1099-92E7-1A4D-A7D2-9FF1FFCC6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1460500" cy="14478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Profes-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soren-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tipp</a:t>
            </a:r>
          </a:p>
        </p:txBody>
      </p:sp>
      <p:sp>
        <p:nvSpPr>
          <p:cNvPr id="259086" name="Rectangle 14">
            <a:extLst>
              <a:ext uri="{FF2B5EF4-FFF2-40B4-BE49-F238E27FC236}">
                <a16:creationId xmlns:a16="http://schemas.microsoft.com/office/drawing/2014/main" id="{86BE96C1-66E9-714F-ABA1-4B8771402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57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Architektur, Bauingenieurwesen</a:t>
            </a:r>
            <a:endParaRPr lang="de-DE" altLang="de-DE" sz="3200"/>
          </a:p>
        </p:txBody>
      </p:sp>
      <p:sp>
        <p:nvSpPr>
          <p:cNvPr id="259087" name="Rectangle 15">
            <a:extLst>
              <a:ext uri="{FF2B5EF4-FFF2-40B4-BE49-F238E27FC236}">
                <a16:creationId xmlns:a16="http://schemas.microsoft.com/office/drawing/2014/main" id="{F84D5F16-FD95-2841-A208-FD609FCC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Maschinenbau</a:t>
            </a:r>
            <a:endParaRPr lang="de-DE" altLang="de-DE" sz="3200"/>
          </a:p>
        </p:txBody>
      </p:sp>
      <p:sp>
        <p:nvSpPr>
          <p:cNvPr id="259088" name="Rectangle 16">
            <a:extLst>
              <a:ext uri="{FF2B5EF4-FFF2-40B4-BE49-F238E27FC236}">
                <a16:creationId xmlns:a16="http://schemas.microsoft.com/office/drawing/2014/main" id="{88538540-2A8D-CF46-82B4-7B2089ABC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Elektrotechnik</a:t>
            </a:r>
            <a:endParaRPr lang="de-DE" altLang="de-DE" sz="3200"/>
          </a:p>
        </p:txBody>
      </p:sp>
      <p:sp>
        <p:nvSpPr>
          <p:cNvPr id="259089" name="Rectangle 17">
            <a:extLst>
              <a:ext uri="{FF2B5EF4-FFF2-40B4-BE49-F238E27FC236}">
                <a16:creationId xmlns:a16="http://schemas.microsoft.com/office/drawing/2014/main" id="{A3A105D1-CDB9-F048-9C35-0B6DF3DC2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Physikalische Technik</a:t>
            </a:r>
            <a:endParaRPr lang="de-DE" altLang="de-DE" sz="3200"/>
          </a:p>
        </p:txBody>
      </p:sp>
      <p:sp>
        <p:nvSpPr>
          <p:cNvPr id="259090" name="Rectangle 18">
            <a:extLst>
              <a:ext uri="{FF2B5EF4-FFF2-40B4-BE49-F238E27FC236}">
                <a16:creationId xmlns:a16="http://schemas.microsoft.com/office/drawing/2014/main" id="{1107B28C-6014-E64C-A5AD-221E682C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05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Vermessungswesen</a:t>
            </a:r>
            <a:endParaRPr lang="de-DE" altLang="de-DE" sz="3200"/>
          </a:p>
        </p:txBody>
      </p:sp>
      <p:sp>
        <p:nvSpPr>
          <p:cNvPr id="259091" name="Oval 19">
            <a:extLst>
              <a:ext uri="{FF2B5EF4-FFF2-40B4-BE49-F238E27FC236}">
                <a16:creationId xmlns:a16="http://schemas.microsoft.com/office/drawing/2014/main" id="{687AA3FD-18E0-554A-80DD-4B765D27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86400"/>
            <a:ext cx="1460500" cy="13716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Studie-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renden-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urteil</a:t>
            </a:r>
          </a:p>
        </p:txBody>
      </p:sp>
      <p:sp>
        <p:nvSpPr>
          <p:cNvPr id="259092" name="Rectangle 20">
            <a:extLst>
              <a:ext uri="{FF2B5EF4-FFF2-40B4-BE49-F238E27FC236}">
                <a16:creationId xmlns:a16="http://schemas.microsoft.com/office/drawing/2014/main" id="{1A8ED4F8-D14A-944F-BE61-1F437D49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0960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Elektrotechnik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1" grpId="0" animBg="1" autoUpdateAnimBg="0"/>
      <p:bldP spid="259085" grpId="0" animBg="1" autoUpdateAnimBg="0"/>
      <p:bldP spid="259086" grpId="0" animBg="1" autoUpdateAnimBg="0"/>
      <p:bldP spid="259087" grpId="0" animBg="1" autoUpdateAnimBg="0"/>
      <p:bldP spid="259088" grpId="0" animBg="1" autoUpdateAnimBg="0"/>
      <p:bldP spid="259089" grpId="0" animBg="1" autoUpdateAnimBg="0"/>
      <p:bldP spid="259090" grpId="0" animBg="1" autoUpdateAnimBg="0"/>
      <p:bldP spid="259091" grpId="0" animBg="1" autoUpdateAnimBg="0"/>
      <p:bldP spid="25909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6346F5-A3C9-FC44-93A5-62AA6D2A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46786" name="Text Box 2">
            <a:extLst>
              <a:ext uri="{FF2B5EF4-FFF2-40B4-BE49-F238E27FC236}">
                <a16:creationId xmlns:a16="http://schemas.microsoft.com/office/drawing/2014/main" id="{C466C6EA-DE20-0947-8601-AA56ED06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246787" name="Object 3">
            <a:extLst>
              <a:ext uri="{FF2B5EF4-FFF2-40B4-BE49-F238E27FC236}">
                <a16:creationId xmlns:a16="http://schemas.microsoft.com/office/drawing/2014/main" id="{571D55F0-9E73-B348-BEDE-12400F5631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7" name="Photo Editor Photo" r:id="rId4" imgW="9131300" imgH="2305050" progId="MSPhotoEd.3">
                  <p:embed/>
                </p:oleObj>
              </mc:Choice>
              <mc:Fallback>
                <p:oleObj name="Photo Editor Photo" r:id="rId4" imgW="9131300" imgH="23050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1" name="Text Box 7">
            <a:extLst>
              <a:ext uri="{FF2B5EF4-FFF2-40B4-BE49-F238E27FC236}">
                <a16:creationId xmlns:a16="http://schemas.microsoft.com/office/drawing/2014/main" id="{7E4C5801-3FAB-024A-A842-8945A638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Fazit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2" name="AutoShape 8">
            <a:extLst>
              <a:ext uri="{FF2B5EF4-FFF2-40B4-BE49-F238E27FC236}">
                <a16:creationId xmlns:a16="http://schemas.microsoft.com/office/drawing/2014/main" id="{9A81F3BA-10EA-994F-BAFB-8339E120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Umfas-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sende Reformak-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tivitäten, starker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Reform-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wille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3" name="AutoShape 9">
            <a:extLst>
              <a:ext uri="{FF2B5EF4-FFF2-40B4-BE49-F238E27FC236}">
                <a16:creationId xmlns:a16="http://schemas.microsoft.com/office/drawing/2014/main" id="{DF206A57-79DB-5B48-9A96-A89A302E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Realisie-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rung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vieler Reformvor-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haben seit 2001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4" name="AutoShape 10">
            <a:extLst>
              <a:ext uri="{FF2B5EF4-FFF2-40B4-BE49-F238E27FC236}">
                <a16:creationId xmlns:a16="http://schemas.microsoft.com/office/drawing/2014/main" id="{052B8D74-71A5-1C45-BCC4-2D3DAD9A9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Konsequenz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&amp;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Systematik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6" name="Oval 12">
            <a:extLst>
              <a:ext uri="{FF2B5EF4-FFF2-40B4-BE49-F238E27FC236}">
                <a16:creationId xmlns:a16="http://schemas.microsoft.com/office/drawing/2014/main" id="{A46E3EC1-90B2-2349-8DEC-ABEBB059B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362200"/>
            <a:ext cx="3429000" cy="1981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/>
              <a:t>Zielvereinbarungen als </a:t>
            </a:r>
          </a:p>
          <a:p>
            <a:pPr algn="ctr"/>
            <a:r>
              <a:rPr lang="de-DE" altLang="de-DE"/>
              <a:t>zentrales </a:t>
            </a:r>
          </a:p>
          <a:p>
            <a:pPr algn="ctr"/>
            <a:r>
              <a:rPr lang="de-DE" altLang="de-DE"/>
              <a:t>Reforminstrument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2" grpId="0" animBg="1" autoUpdateAnimBg="0"/>
      <p:bldP spid="246793" grpId="0" animBg="1" autoUpdateAnimBg="0"/>
      <p:bldP spid="246794" grpId="0" animBg="1" autoUpdateAnimBg="0"/>
      <p:bldP spid="24679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F58A6FF8-07DE-5749-81B1-24046A7B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63170" name="Text Box 2">
            <a:extLst>
              <a:ext uri="{FF2B5EF4-FFF2-40B4-BE49-F238E27FC236}">
                <a16:creationId xmlns:a16="http://schemas.microsoft.com/office/drawing/2014/main" id="{CEA022B9-9962-A643-A012-F23C196C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263171" name="Object 3">
            <a:extLst>
              <a:ext uri="{FF2B5EF4-FFF2-40B4-BE49-F238E27FC236}">
                <a16:creationId xmlns:a16="http://schemas.microsoft.com/office/drawing/2014/main" id="{60E14432-0EEB-FA47-B73A-7D247C1686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447800"/>
          <a:ext cx="8458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4" name="Photo Editor Photo" r:id="rId4" imgW="9131300" imgH="2305050" progId="MSPhotoEd.3">
                  <p:embed/>
                </p:oleObj>
              </mc:Choice>
              <mc:Fallback>
                <p:oleObj name="Photo Editor Photo" r:id="rId4" imgW="9131300" imgH="23050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458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>
            <a:extLst>
              <a:ext uri="{FF2B5EF4-FFF2-40B4-BE49-F238E27FC236}">
                <a16:creationId xmlns:a16="http://schemas.microsoft.com/office/drawing/2014/main" id="{1CAC2D5B-9C18-EC42-ADC3-642001A64D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895600"/>
          <a:ext cx="44958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5" name="Photo Editor Photo" r:id="rId6" imgW="323850" imgH="323850" progId="MSPhotoEd.3">
                  <p:embed/>
                </p:oleObj>
              </mc:Choice>
              <mc:Fallback>
                <p:oleObj name="Photo Editor Photo" r:id="rId6" imgW="323850" imgH="32385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95600"/>
                        <a:ext cx="44958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E8ABF8E-C0AE-AD42-B0DD-91BC1760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40642" name="Text Box 2">
            <a:extLst>
              <a:ext uri="{FF2B5EF4-FFF2-40B4-BE49-F238E27FC236}">
                <a16:creationId xmlns:a16="http://schemas.microsoft.com/office/drawing/2014/main" id="{F6B0A8FD-600E-FD46-B5AF-C14EF48E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240653" name="Object 13">
            <a:extLst>
              <a:ext uri="{FF2B5EF4-FFF2-40B4-BE49-F238E27FC236}">
                <a16:creationId xmlns:a16="http://schemas.microsoft.com/office/drawing/2014/main" id="{894E50F9-CABE-C141-B66E-E8F9A22412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7" name="Photo Editor Photo" r:id="rId4" imgW="9131300" imgH="2305050" progId="MSPhotoEd.3">
                  <p:embed/>
                </p:oleObj>
              </mc:Choice>
              <mc:Fallback>
                <p:oleObj name="Photo Editor Photo" r:id="rId4" imgW="9131300" imgH="2305050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5" name="Object 15">
            <a:extLst>
              <a:ext uri="{FF2B5EF4-FFF2-40B4-BE49-F238E27FC236}">
                <a16:creationId xmlns:a16="http://schemas.microsoft.com/office/drawing/2014/main" id="{67028DFD-5EEA-8547-94B9-B7739A4E2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24000"/>
          <a:ext cx="44958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8" name="Photo Editor Photo" r:id="rId6" imgW="323850" imgH="323850" progId="MSPhotoEd.3">
                  <p:embed/>
                </p:oleObj>
              </mc:Choice>
              <mc:Fallback>
                <p:oleObj name="Photo Editor Photo" r:id="rId6" imgW="323850" imgH="323850" progId="MSPhotoEd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44958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56" name="Text Box 16">
            <a:extLst>
              <a:ext uri="{FF2B5EF4-FFF2-40B4-BE49-F238E27FC236}">
                <a16:creationId xmlns:a16="http://schemas.microsoft.com/office/drawing/2014/main" id="{E1018A49-C11C-6B45-B6FE-127ED5DE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Herzlichen Glückwunsch!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7EFD0115-7E38-1341-AF1E-E7BBBE0F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132099" name="Text Box 2051">
            <a:extLst>
              <a:ext uri="{FF2B5EF4-FFF2-40B4-BE49-F238E27FC236}">
                <a16:creationId xmlns:a16="http://schemas.microsoft.com/office/drawing/2014/main" id="{71385534-C059-8E4B-9067-309ABD826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2102" name="Rectangle 2054">
            <a:extLst>
              <a:ext uri="{FF2B5EF4-FFF2-40B4-BE49-F238E27FC236}">
                <a16:creationId xmlns:a16="http://schemas.microsoft.com/office/drawing/2014/main" id="{930D1783-DEA6-D945-8D51-FC20A2C0B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3124200" cy="685800"/>
          </a:xfrm>
        </p:spPr>
        <p:txBody>
          <a:bodyPr/>
          <a:lstStyle/>
          <a:p>
            <a:r>
              <a:rPr lang="de-DE" altLang="de-DE" b="1"/>
              <a:t>Die Kriterien</a:t>
            </a:r>
            <a:endParaRPr lang="de-DE" altLang="de-DE"/>
          </a:p>
        </p:txBody>
      </p:sp>
      <p:pic>
        <p:nvPicPr>
          <p:cNvPr id="132103" name="Picture 2055">
            <a:extLst>
              <a:ext uri="{FF2B5EF4-FFF2-40B4-BE49-F238E27FC236}">
                <a16:creationId xmlns:a16="http://schemas.microsoft.com/office/drawing/2014/main" id="{1AB06E27-1B03-E84D-9792-09AC86A0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2104" name="Object 2056">
            <a:extLst>
              <a:ext uri="{FF2B5EF4-FFF2-40B4-BE49-F238E27FC236}">
                <a16:creationId xmlns:a16="http://schemas.microsoft.com/office/drawing/2014/main" id="{953A23AA-1D1E-954B-97F6-4096EF5DE469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8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205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6" name="Object 2058">
            <a:extLst>
              <a:ext uri="{FF2B5EF4-FFF2-40B4-BE49-F238E27FC236}">
                <a16:creationId xmlns:a16="http://schemas.microsoft.com/office/drawing/2014/main" id="{E8E29918-9D92-1844-A7BC-2E1A5D628019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205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7" name="Object 2059">
            <a:extLst>
              <a:ext uri="{FF2B5EF4-FFF2-40B4-BE49-F238E27FC236}">
                <a16:creationId xmlns:a16="http://schemas.microsoft.com/office/drawing/2014/main" id="{1FDBC489-B732-9644-B68C-9C215723EDB5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0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2060">
            <a:extLst>
              <a:ext uri="{FF2B5EF4-FFF2-40B4-BE49-F238E27FC236}">
                <a16:creationId xmlns:a16="http://schemas.microsoft.com/office/drawing/2014/main" id="{C4B4C29E-CB06-C240-A3B2-9FF2361C739D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206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2062">
            <a:extLst>
              <a:ext uri="{FF2B5EF4-FFF2-40B4-BE49-F238E27FC236}">
                <a16:creationId xmlns:a16="http://schemas.microsoft.com/office/drawing/2014/main" id="{A6C36168-76D9-AD4D-9337-A67445E23E54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206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1" name="Object 2063">
            <a:extLst>
              <a:ext uri="{FF2B5EF4-FFF2-40B4-BE49-F238E27FC236}">
                <a16:creationId xmlns:a16="http://schemas.microsoft.com/office/drawing/2014/main" id="{3A4105A9-3133-084C-987B-DEDD8B6A6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Photo Editor Photo" r:id="rId15" imgW="9131300" imgH="2305050" progId="MSPhotoEd.3">
                  <p:embed/>
                </p:oleObj>
              </mc:Choice>
              <mc:Fallback>
                <p:oleObj name="Photo Editor Photo" r:id="rId15" imgW="9131300" imgH="2305050" progId="MSPhotoEd.3">
                  <p:embed/>
                  <p:pic>
                    <p:nvPicPr>
                      <p:cNvPr id="0" name="Object 2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2" name="Object 2064">
            <a:extLst>
              <a:ext uri="{FF2B5EF4-FFF2-40B4-BE49-F238E27FC236}">
                <a16:creationId xmlns:a16="http://schemas.microsoft.com/office/drawing/2014/main" id="{58951D24-FC66-F14E-88B0-2A14C4CFB3AF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4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206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3" name="Object 2065">
            <a:extLst>
              <a:ext uri="{FF2B5EF4-FFF2-40B4-BE49-F238E27FC236}">
                <a16:creationId xmlns:a16="http://schemas.microsoft.com/office/drawing/2014/main" id="{4E2A07F9-DE71-AA42-8CEF-079D1C4B372D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5" name="Clip" r:id="rId19" imgW="1092200" imgH="1066800" progId="MS_ClipArt_Gallery.2">
                  <p:embed/>
                </p:oleObj>
              </mc:Choice>
              <mc:Fallback>
                <p:oleObj name="Clip" r:id="rId19" imgW="1092200" imgH="1066800" progId="MS_ClipArt_Gallery.2">
                  <p:embed/>
                  <p:pic>
                    <p:nvPicPr>
                      <p:cNvPr id="0" name="Object 206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5" name="Rectangle 2067">
            <a:extLst>
              <a:ext uri="{FF2B5EF4-FFF2-40B4-BE49-F238E27FC236}">
                <a16:creationId xmlns:a16="http://schemas.microsoft.com/office/drawing/2014/main" id="{F2C1978B-A0CB-DC44-8082-CC058791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ganzheitlich</a:t>
            </a:r>
          </a:p>
        </p:txBody>
      </p:sp>
      <p:sp>
        <p:nvSpPr>
          <p:cNvPr id="132116" name="Rectangle 2068">
            <a:extLst>
              <a:ext uri="{FF2B5EF4-FFF2-40B4-BE49-F238E27FC236}">
                <a16:creationId xmlns:a16="http://schemas.microsoft.com/office/drawing/2014/main" id="{4F708838-EA1C-CE4E-8990-B80DCCA6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originell</a:t>
            </a:r>
          </a:p>
        </p:txBody>
      </p:sp>
      <p:sp>
        <p:nvSpPr>
          <p:cNvPr id="132117" name="Rectangle 2069">
            <a:extLst>
              <a:ext uri="{FF2B5EF4-FFF2-40B4-BE49-F238E27FC236}">
                <a16:creationId xmlns:a16="http://schemas.microsoft.com/office/drawing/2014/main" id="{DABD2791-E7B6-A949-A9B9-548C22A6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76800"/>
            <a:ext cx="4800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erfolgreiche Umsetzung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utoUpdateAnimBg="0"/>
      <p:bldP spid="132115" grpId="0" animBg="1" autoUpdateAnimBg="0"/>
      <p:bldP spid="132116" grpId="0" animBg="1" autoUpdateAnimBg="0"/>
      <p:bldP spid="13211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E574B1EC-4AED-2C4D-B46D-A606D876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134147" name="Text Box 1027">
            <a:extLst>
              <a:ext uri="{FF2B5EF4-FFF2-40B4-BE49-F238E27FC236}">
                <a16:creationId xmlns:a16="http://schemas.microsoft.com/office/drawing/2014/main" id="{71BCDA45-0160-8D47-B9B4-DC2A74C99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1030">
            <a:extLst>
              <a:ext uri="{FF2B5EF4-FFF2-40B4-BE49-F238E27FC236}">
                <a16:creationId xmlns:a16="http://schemas.microsoft.com/office/drawing/2014/main" id="{919ED5FB-93B3-9C40-A9BB-89E1B0C32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Autonomie</a:t>
            </a:r>
            <a:endParaRPr lang="de-DE" altLang="de-DE"/>
          </a:p>
        </p:txBody>
      </p:sp>
      <p:graphicFrame>
        <p:nvGraphicFramePr>
          <p:cNvPr id="134151" name="Object 1031">
            <a:extLst>
              <a:ext uri="{FF2B5EF4-FFF2-40B4-BE49-F238E27FC236}">
                <a16:creationId xmlns:a16="http://schemas.microsoft.com/office/drawing/2014/main" id="{2BFA188C-AF7E-F841-A0F6-811209AC4F6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1032">
            <a:extLst>
              <a:ext uri="{FF2B5EF4-FFF2-40B4-BE49-F238E27FC236}">
                <a16:creationId xmlns:a16="http://schemas.microsoft.com/office/drawing/2014/main" id="{BB2294CF-DCC4-F54E-82E4-983B323B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828800"/>
            <a:ext cx="58674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Nutzung des gesetzlichen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Spielraums für:</a:t>
            </a:r>
          </a:p>
          <a:p>
            <a:pPr>
              <a:buFontTx/>
              <a:buChar char="•"/>
            </a:pPr>
            <a:r>
              <a:rPr lang="de-DE" altLang="de-DE" sz="2600" b="1">
                <a:latin typeface="Arial" panose="020B0604020202020204" pitchFamily="34" charset="0"/>
              </a:rPr>
              <a:t> erweiterte HSL </a:t>
            </a:r>
          </a:p>
          <a:p>
            <a:pPr>
              <a:buFontTx/>
              <a:buChar char="•"/>
            </a:pPr>
            <a:r>
              <a:rPr lang="de-DE" altLang="de-DE" sz="2600" b="1">
                <a:latin typeface="Arial" panose="020B0604020202020204" pitchFamily="34" charset="0"/>
              </a:rPr>
              <a:t> Dekanekonferenz</a:t>
            </a:r>
          </a:p>
          <a:p>
            <a:pPr>
              <a:buFontTx/>
              <a:buChar char="•"/>
            </a:pPr>
            <a:r>
              <a:rPr lang="de-DE" altLang="de-DE" sz="2600" b="1">
                <a:latin typeface="Arial" panose="020B0604020202020204" pitchFamily="34" charset="0"/>
              </a:rPr>
              <a:t> fallweise Expertengremien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34160" name="Rectangle 1040">
            <a:extLst>
              <a:ext uri="{FF2B5EF4-FFF2-40B4-BE49-F238E27FC236}">
                <a16:creationId xmlns:a16="http://schemas.microsoft.com/office/drawing/2014/main" id="{9018587E-E3EE-2344-B856-4619B880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5867400" cy="1600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mit allen FBs: 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ermöglichen Neuorientierung 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der Hochschule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34161" name="Oval 1041">
            <a:extLst>
              <a:ext uri="{FF2B5EF4-FFF2-40B4-BE49-F238E27FC236}">
                <a16:creationId xmlns:a16="http://schemas.microsoft.com/office/drawing/2014/main" id="{DD5AE3C0-C5D6-7E44-B777-2343ADB4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/>
              <a:t>Leitungsstrukturen</a:t>
            </a:r>
          </a:p>
        </p:txBody>
      </p:sp>
      <p:sp>
        <p:nvSpPr>
          <p:cNvPr id="134162" name="Oval 1042">
            <a:extLst>
              <a:ext uri="{FF2B5EF4-FFF2-40B4-BE49-F238E27FC236}">
                <a16:creationId xmlns:a16="http://schemas.microsoft.com/office/drawing/2014/main" id="{C904508B-7FD9-D141-AD86-23937032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/>
              <a:t>Zielvereinbarungen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60" grpId="0" animBg="1" autoUpdateAnimBg="0"/>
      <p:bldP spid="134161" grpId="0" animBg="1" autoUpdateAnimBg="0"/>
      <p:bldP spid="13416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1C7876B1-68C8-074D-893C-164E3BFD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42690" name="Text Box 2">
            <a:extLst>
              <a:ext uri="{FF2B5EF4-FFF2-40B4-BE49-F238E27FC236}">
                <a16:creationId xmlns:a16="http://schemas.microsoft.com/office/drawing/2014/main" id="{6C644E90-8289-C645-A14D-DDEE2ABA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1B39305E-F319-1D40-AC6E-F4BA4D598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Wissenschaftlichkeit</a:t>
            </a:r>
            <a:endParaRPr lang="de-DE" altLang="de-DE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DFB5081F-F4A9-0F47-AA46-4ECC1063DB5F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Rectangle 6">
            <a:extLst>
              <a:ext uri="{FF2B5EF4-FFF2-40B4-BE49-F238E27FC236}">
                <a16:creationId xmlns:a16="http://schemas.microsoft.com/office/drawing/2014/main" id="{74F8799F-F804-4548-BF5D-FCAF3D465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Qualitätssicherung im Leitbild</a:t>
            </a:r>
          </a:p>
        </p:txBody>
      </p:sp>
      <p:sp>
        <p:nvSpPr>
          <p:cNvPr id="242697" name="Rectangle 9">
            <a:extLst>
              <a:ext uri="{FF2B5EF4-FFF2-40B4-BE49-F238E27FC236}">
                <a16:creationId xmlns:a16="http://schemas.microsoft.com/office/drawing/2014/main" id="{F0743CBB-B72F-414E-9332-FB1787272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052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Studiendekanekonferenz managt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Qualitätssicherung</a:t>
            </a:r>
          </a:p>
        </p:txBody>
      </p:sp>
      <p:sp>
        <p:nvSpPr>
          <p:cNvPr id="242698" name="Rectangle 10">
            <a:extLst>
              <a:ext uri="{FF2B5EF4-FFF2-40B4-BE49-F238E27FC236}">
                <a16:creationId xmlns:a16="http://schemas.microsoft.com/office/drawing/2014/main" id="{7DBA3CF0-7BFA-8942-8383-7783AB367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816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Akademisches Controlling im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Projekt „Data Warehouse System“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 autoUpdateAnimBg="0"/>
      <p:bldP spid="242697" grpId="0" animBg="1" autoUpdateAnimBg="0"/>
      <p:bldP spid="24269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0C731C02-9863-2B46-8951-BF8E9CEB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138243" name="Text Box 1027">
            <a:extLst>
              <a:ext uri="{FF2B5EF4-FFF2-40B4-BE49-F238E27FC236}">
                <a16:creationId xmlns:a16="http://schemas.microsoft.com/office/drawing/2014/main" id="{2AC2DAB6-C9FA-1442-B5B3-CBDAA2C0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1030">
            <a:extLst>
              <a:ext uri="{FF2B5EF4-FFF2-40B4-BE49-F238E27FC236}">
                <a16:creationId xmlns:a16="http://schemas.microsoft.com/office/drawing/2014/main" id="{18A87044-5363-944E-AC6D-A5ED07E35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Wettbewerblichkeit</a:t>
            </a:r>
            <a:endParaRPr lang="de-DE" altLang="de-DE"/>
          </a:p>
        </p:txBody>
      </p:sp>
      <p:graphicFrame>
        <p:nvGraphicFramePr>
          <p:cNvPr id="138247" name="Object 1031">
            <a:extLst>
              <a:ext uri="{FF2B5EF4-FFF2-40B4-BE49-F238E27FC236}">
                <a16:creationId xmlns:a16="http://schemas.microsoft.com/office/drawing/2014/main" id="{BC173EBE-4320-9B46-AE53-80C0C268E6E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103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1032">
            <a:extLst>
              <a:ext uri="{FF2B5EF4-FFF2-40B4-BE49-F238E27FC236}">
                <a16:creationId xmlns:a16="http://schemas.microsoft.com/office/drawing/2014/main" id="{86310D9D-55D5-D04E-9906-62CFB365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002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Entwicklung corporate design</a:t>
            </a:r>
          </a:p>
        </p:txBody>
      </p:sp>
      <p:sp>
        <p:nvSpPr>
          <p:cNvPr id="138249" name="Rectangle 1033">
            <a:extLst>
              <a:ext uri="{FF2B5EF4-FFF2-40B4-BE49-F238E27FC236}">
                <a16:creationId xmlns:a16="http://schemas.microsoft.com/office/drawing/2014/main" id="{4EEF04B7-85AA-E444-92E3-EE47F1BE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36838"/>
            <a:ext cx="635635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Neugestaltung Internetauftritt</a:t>
            </a:r>
          </a:p>
        </p:txBody>
      </p:sp>
      <p:sp>
        <p:nvSpPr>
          <p:cNvPr id="138250" name="Rectangle 1034">
            <a:extLst>
              <a:ext uri="{FF2B5EF4-FFF2-40B4-BE49-F238E27FC236}">
                <a16:creationId xmlns:a16="http://schemas.microsoft.com/office/drawing/2014/main" id="{5AD7BAD0-6FBF-3743-9011-FF3E27AF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Ausbau Öffentlichkeitsarbeit</a:t>
            </a:r>
          </a:p>
        </p:txBody>
      </p:sp>
      <p:sp>
        <p:nvSpPr>
          <p:cNvPr id="138251" name="Rectangle 1035">
            <a:extLst>
              <a:ext uri="{FF2B5EF4-FFF2-40B4-BE49-F238E27FC236}">
                <a16:creationId xmlns:a16="http://schemas.microsoft.com/office/drawing/2014/main" id="{309D9A84-FF6E-B140-A8E6-288E7D7BF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006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Alumni Programm</a:t>
            </a:r>
          </a:p>
        </p:txBody>
      </p:sp>
      <p:sp>
        <p:nvSpPr>
          <p:cNvPr id="138252" name="Rectangle 1036">
            <a:extLst>
              <a:ext uri="{FF2B5EF4-FFF2-40B4-BE49-F238E27FC236}">
                <a16:creationId xmlns:a16="http://schemas.microsoft.com/office/drawing/2014/main" id="{F04CC849-9932-4A4A-9FAA-988D7FDA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8674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Stud. Verein „Marketing FHM“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0" grpId="0" animBg="1" autoUpdateAnimBg="0"/>
      <p:bldP spid="138251" grpId="0" animBg="1" autoUpdateAnimBg="0"/>
      <p:bldP spid="13825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961E2E7D-28AA-1A49-BF92-0B430C2A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48834" name="Text Box 2">
            <a:extLst>
              <a:ext uri="{FF2B5EF4-FFF2-40B4-BE49-F238E27FC236}">
                <a16:creationId xmlns:a16="http://schemas.microsoft.com/office/drawing/2014/main" id="{B467BACF-F37A-E345-8BAC-186F93C7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3BFB4CE-EB85-854A-B963-0558645D8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Profilbildung</a:t>
            </a:r>
            <a:endParaRPr lang="de-DE" altLang="de-DE"/>
          </a:p>
        </p:txBody>
      </p:sp>
      <p:graphicFrame>
        <p:nvGraphicFramePr>
          <p:cNvPr id="248836" name="Object 4">
            <a:extLst>
              <a:ext uri="{FF2B5EF4-FFF2-40B4-BE49-F238E27FC236}">
                <a16:creationId xmlns:a16="http://schemas.microsoft.com/office/drawing/2014/main" id="{E0F44493-EFBC-DF44-848A-84472B73294A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7" name="Rectangle 5">
            <a:extLst>
              <a:ext uri="{FF2B5EF4-FFF2-40B4-BE49-F238E27FC236}">
                <a16:creationId xmlns:a16="http://schemas.microsoft.com/office/drawing/2014/main" id="{C2FA41CD-CFFD-064C-B70B-86E5D0724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1827213"/>
            <a:ext cx="6321425" cy="9921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Konsensuelle Leitbildentwicklung,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Leitbilder der Fachbereiche</a:t>
            </a:r>
          </a:p>
        </p:txBody>
      </p:sp>
      <p:sp>
        <p:nvSpPr>
          <p:cNvPr id="248841" name="Rectangle 9">
            <a:extLst>
              <a:ext uri="{FF2B5EF4-FFF2-40B4-BE49-F238E27FC236}">
                <a16:creationId xmlns:a16="http://schemas.microsoft.com/office/drawing/2014/main" id="{0F8C11A2-A1A7-CB4E-863A-5F4389DA3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0"/>
            <a:ext cx="6321425" cy="992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Fachbereichspläne gekoppelt mit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Zielvereinbarungen</a:t>
            </a:r>
          </a:p>
        </p:txBody>
      </p:sp>
      <p:sp>
        <p:nvSpPr>
          <p:cNvPr id="248842" name="Rectangle 10">
            <a:extLst>
              <a:ext uri="{FF2B5EF4-FFF2-40B4-BE49-F238E27FC236}">
                <a16:creationId xmlns:a16="http://schemas.microsoft.com/office/drawing/2014/main" id="{2A1FEC10-9214-944F-8A26-2E66B2CDE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6321425" cy="992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Hochschulentwicklungsplan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effektiv durch Zielvereinbarungen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 autoUpdateAnimBg="0"/>
      <p:bldP spid="248841" grpId="0" animBg="1" autoUpdateAnimBg="0"/>
      <p:bldP spid="24884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4BAD377B-390A-7140-8159-CFF89B5F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50882" name="Text Box 2">
            <a:extLst>
              <a:ext uri="{FF2B5EF4-FFF2-40B4-BE49-F238E27FC236}">
                <a16:creationId xmlns:a16="http://schemas.microsoft.com/office/drawing/2014/main" id="{A3D90FEF-6A64-204B-8E50-DE4E0470A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BAF28200-7118-C94A-BB56-2C6F92DB1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Wirtschaftlichkeit</a:t>
            </a:r>
            <a:endParaRPr lang="de-DE" altLang="de-DE"/>
          </a:p>
        </p:txBody>
      </p:sp>
      <p:graphicFrame>
        <p:nvGraphicFramePr>
          <p:cNvPr id="250884" name="Object 4">
            <a:extLst>
              <a:ext uri="{FF2B5EF4-FFF2-40B4-BE49-F238E27FC236}">
                <a16:creationId xmlns:a16="http://schemas.microsoft.com/office/drawing/2014/main" id="{43EB9F8C-4581-494F-AE2C-60B8FFC0E75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>
            <a:extLst>
              <a:ext uri="{FF2B5EF4-FFF2-40B4-BE49-F238E27FC236}">
                <a16:creationId xmlns:a16="http://schemas.microsoft.com/office/drawing/2014/main" id="{E9E5C864-3C30-D545-85FD-C27342927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478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Mini-Globalhaushalte für FBs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(trotz Restriktionen durch Gesetz)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46426D70-61F4-A040-AC98-862D490B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5146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Indikatorgestützte Mittelverteilung </a:t>
            </a:r>
          </a:p>
          <a:p>
            <a:r>
              <a:rPr lang="de-DE" altLang="de-DE" sz="2200" b="1">
                <a:latin typeface="Arial" panose="020B0604020202020204" pitchFamily="34" charset="0"/>
              </a:rPr>
              <a:t>(auch Lehrauftragsmittel, Lehrermäßigungen)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0893" name="Rectangle 13">
            <a:extLst>
              <a:ext uri="{FF2B5EF4-FFF2-40B4-BE49-F238E27FC236}">
                <a16:creationId xmlns:a16="http://schemas.microsoft.com/office/drawing/2014/main" id="{F5E8679B-5638-7347-83AD-1DF25797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Einführung KLR, Integration in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„Data Warehouse System“</a:t>
            </a:r>
          </a:p>
        </p:txBody>
      </p:sp>
      <p:sp>
        <p:nvSpPr>
          <p:cNvPr id="250894" name="Rectangle 14">
            <a:extLst>
              <a:ext uri="{FF2B5EF4-FFF2-40B4-BE49-F238E27FC236}">
                <a16:creationId xmlns:a16="http://schemas.microsoft.com/office/drawing/2014/main" id="{2CCD4358-62F1-204F-931B-6CAB642E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482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Gründung TWT AG,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Umgehung der Kameralistik</a:t>
            </a:r>
          </a:p>
        </p:txBody>
      </p:sp>
      <p:sp>
        <p:nvSpPr>
          <p:cNvPr id="250895" name="Rectangle 15">
            <a:extLst>
              <a:ext uri="{FF2B5EF4-FFF2-40B4-BE49-F238E27FC236}">
                <a16:creationId xmlns:a16="http://schemas.microsoft.com/office/drawing/2014/main" id="{428BF05D-C0BA-EB4E-BC21-C320DC7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Stiftungsprofessur,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Centre for Entrepreneurship</a:t>
            </a:r>
          </a:p>
        </p:txBody>
      </p:sp>
      <p:sp>
        <p:nvSpPr>
          <p:cNvPr id="250896" name="AutoShape 16">
            <a:extLst>
              <a:ext uri="{FF2B5EF4-FFF2-40B4-BE49-F238E27FC236}">
                <a16:creationId xmlns:a16="http://schemas.microsoft.com/office/drawing/2014/main" id="{FA5B81F4-6230-E042-8860-28DE8F23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1752600" cy="685800"/>
          </a:xfrm>
          <a:prstGeom prst="wedgeRoundRectCallout">
            <a:avLst>
              <a:gd name="adj1" fmla="val 70292"/>
              <a:gd name="adj2" fmla="val 11088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prstShdw prst="shdw17" dist="17961" dir="2700000">
              <a:srgbClr val="0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Diversifizierung </a:t>
            </a:r>
          </a:p>
          <a:p>
            <a:pPr algn="ctr"/>
            <a:r>
              <a:rPr lang="de-DE" altLang="de-DE" sz="1800" b="1">
                <a:latin typeface="Arial" panose="020B0604020202020204" pitchFamily="34" charset="0"/>
              </a:rPr>
              <a:t>der Einnahmen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 autoUpdateAnimBg="0"/>
      <p:bldP spid="250886" grpId="0" animBg="1" autoUpdateAnimBg="0"/>
      <p:bldP spid="250893" grpId="0" animBg="1" autoUpdateAnimBg="0"/>
      <p:bldP spid="250894" grpId="0" animBg="1" autoUpdateAnimBg="0"/>
      <p:bldP spid="250895" grpId="0" animBg="1" autoUpdateAnimBg="0"/>
      <p:bldP spid="25089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2E7DAC4F-96F7-664B-B7BD-9907C4E8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München,</a:t>
            </a:r>
          </a:p>
          <a:p>
            <a:r>
              <a:rPr lang="en-US" altLang="de-DE" b="1"/>
              <a:t>19. Juni 2002</a:t>
            </a:r>
          </a:p>
          <a:p>
            <a:endParaRPr lang="en-US" altLang="de-DE"/>
          </a:p>
        </p:txBody>
      </p:sp>
      <p:sp>
        <p:nvSpPr>
          <p:cNvPr id="252930" name="Text Box 2">
            <a:extLst>
              <a:ext uri="{FF2B5EF4-FFF2-40B4-BE49-F238E27FC236}">
                <a16:creationId xmlns:a16="http://schemas.microsoft.com/office/drawing/2014/main" id="{ACDC1280-7982-E94F-9432-4BFA3C3F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AE718639-25D1-2245-AA2F-4ECC3C9C5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Internationalität</a:t>
            </a:r>
            <a:endParaRPr lang="de-DE" altLang="de-DE"/>
          </a:p>
        </p:txBody>
      </p:sp>
      <p:graphicFrame>
        <p:nvGraphicFramePr>
          <p:cNvPr id="252932" name="Object 4">
            <a:extLst>
              <a:ext uri="{FF2B5EF4-FFF2-40B4-BE49-F238E27FC236}">
                <a16:creationId xmlns:a16="http://schemas.microsoft.com/office/drawing/2014/main" id="{C43B5096-CA2A-2C40-B569-7D201E15339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2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5" name="Rectangle 7">
            <a:extLst>
              <a:ext uri="{FF2B5EF4-FFF2-40B4-BE49-F238E27FC236}">
                <a16:creationId xmlns:a16="http://schemas.microsoft.com/office/drawing/2014/main" id="{362182CB-6F20-6843-9CED-0CDA8E4C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105400"/>
            <a:ext cx="6124575" cy="563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8 neue Masterstudiengänge seit 2001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6" name="Rectangle 8">
            <a:extLst>
              <a:ext uri="{FF2B5EF4-FFF2-40B4-BE49-F238E27FC236}">
                <a16:creationId xmlns:a16="http://schemas.microsoft.com/office/drawing/2014/main" id="{C79593CF-5F00-7642-BDB1-9B5499C4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943600"/>
            <a:ext cx="6096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120 intern. strategische Partnerschaften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8" name="Rectangle 10">
            <a:extLst>
              <a:ext uri="{FF2B5EF4-FFF2-40B4-BE49-F238E27FC236}">
                <a16:creationId xmlns:a16="http://schemas.microsoft.com/office/drawing/2014/main" id="{A38DBB23-882E-2649-8386-BFA5F659D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6172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Strategiekommission Internationalisierung</a:t>
            </a:r>
          </a:p>
          <a:p>
            <a:r>
              <a:rPr lang="de-DE" altLang="de-DE" b="1">
                <a:latin typeface="Arial" panose="020B0604020202020204" pitchFamily="34" charset="0"/>
              </a:rPr>
              <a:t>(Entwicklungschwerpunkt 2001)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9" name="Rectangle 11">
            <a:extLst>
              <a:ext uri="{FF2B5EF4-FFF2-40B4-BE49-F238E27FC236}">
                <a16:creationId xmlns:a16="http://schemas.microsoft.com/office/drawing/2014/main" id="{DCA1CCC6-1C7B-E14A-9560-C3C547C0E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172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Englischsprachige Veranstaltungen</a:t>
            </a:r>
          </a:p>
        </p:txBody>
      </p:sp>
      <p:sp>
        <p:nvSpPr>
          <p:cNvPr id="252940" name="Rectangle 12">
            <a:extLst>
              <a:ext uri="{FF2B5EF4-FFF2-40B4-BE49-F238E27FC236}">
                <a16:creationId xmlns:a16="http://schemas.microsoft.com/office/drawing/2014/main" id="{475F9A9E-9728-D54B-8C2D-E267AA75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62200"/>
            <a:ext cx="6172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Zusammenführung Auslandsamt und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Studentenverwaltung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41" name="Rectangle 13">
            <a:extLst>
              <a:ext uri="{FF2B5EF4-FFF2-40B4-BE49-F238E27FC236}">
                <a16:creationId xmlns:a16="http://schemas.microsoft.com/office/drawing/2014/main" id="{6D5C90D2-6773-6649-800D-11C1C84EB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91000"/>
            <a:ext cx="61722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Erhöhung Pflichtanteil Fremdsprachen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 animBg="1" autoUpdateAnimBg="0"/>
      <p:bldP spid="252936" grpId="0" animBg="1" autoUpdateAnimBg="0"/>
      <p:bldP spid="252938" grpId="0" animBg="1" autoUpdateAnimBg="0"/>
      <p:bldP spid="252939" grpId="0" animBg="1" autoUpdateAnimBg="0"/>
      <p:bldP spid="252940" grpId="0" animBg="1" autoUpdateAnimBg="0"/>
      <p:bldP spid="252941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595</Words>
  <Application>Microsoft Macintosh PowerPoint</Application>
  <PresentationFormat>Bildschirmpräsentation (4:3)</PresentationFormat>
  <Paragraphs>170</Paragraphs>
  <Slides>13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Webdings</vt:lpstr>
      <vt:lpstr>Wingdings</vt:lpstr>
      <vt:lpstr>Leere Präsentation</vt:lpstr>
      <vt:lpstr>Microsoft Photo Editor 3.0 Photo</vt:lpstr>
      <vt:lpstr>Microsoft Clip Gallery</vt:lpstr>
      <vt:lpstr>PowerPoint-Präsentation</vt:lpstr>
      <vt:lpstr>PowerPoint-Präsentation</vt:lpstr>
      <vt:lpstr>Die Kriterien</vt:lpstr>
      <vt:lpstr>Autonomie</vt:lpstr>
      <vt:lpstr>Wissenschaftlichkeit</vt:lpstr>
      <vt:lpstr>Wettbewerblichkeit</vt:lpstr>
      <vt:lpstr>Profilbildung</vt:lpstr>
      <vt:lpstr>Wirtschaftlichkeit</vt:lpstr>
      <vt:lpstr>Internationalität</vt:lpstr>
      <vt:lpstr>Virtualität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108</cp:revision>
  <dcterms:created xsi:type="dcterms:W3CDTF">2001-03-08T15:06:45Z</dcterms:created>
  <dcterms:modified xsi:type="dcterms:W3CDTF">2022-02-26T13:19:14Z</dcterms:modified>
</cp:coreProperties>
</file>