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314" r:id="rId2"/>
    <p:sldId id="346" r:id="rId3"/>
    <p:sldId id="349" r:id="rId4"/>
    <p:sldId id="285" r:id="rId5"/>
    <p:sldId id="337" r:id="rId6"/>
    <p:sldId id="347" r:id="rId7"/>
    <p:sldId id="287" r:id="rId8"/>
    <p:sldId id="339" r:id="rId9"/>
    <p:sldId id="340" r:id="rId10"/>
    <p:sldId id="348" r:id="rId11"/>
    <p:sldId id="341" r:id="rId12"/>
    <p:sldId id="343" r:id="rId13"/>
    <p:sldId id="344" r:id="rId14"/>
    <p:sldId id="338" r:id="rId15"/>
    <p:sldId id="345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2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055AFE0-A1BB-EB48-9A88-5CF7C6D532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3C4735F-D254-A74E-8337-C586A7CBAB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16F3BF4-C7C1-8B46-B1F1-91388492C3E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7BB2B20-ABD4-1044-A4D0-26FA12E6D71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E50796A-C37B-B64A-8D4B-379A8ED275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6F30E91-0B54-A645-AA0D-9F28BDDED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3C7C6C-DD86-034C-A86C-E2E00AC5F28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401E7-3D42-4E43-8F12-53D11E038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BFDF71-C10D-9C4A-A3F7-35FD6D044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5EEDCB-D485-9246-B027-33B9EBF3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AD0C35-24D2-E548-9C30-B9FCF7B290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869429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68B78-4B1B-264E-AB77-EDDE52F4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4ECD529-3C0F-1045-9ED7-BE5DF77B9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AC66D3-8F1C-384E-8B47-C1E9E0D6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8C0BE6-705C-924F-A197-C9FE1C8F7E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352622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555A56A-AE4E-3349-9AFE-839E52FF3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2288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45E047B-9407-824A-86E4-3E6AABD41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341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290085-71FA-1D40-A0C0-78405254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FC231DE-7A87-094F-BF67-33500B600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87690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6CFC8-83A0-704F-B1FB-602AEB393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B97151-7D4A-3740-B725-05752F7C7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777A69-C584-3841-BA1C-A74E73EB6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5B5AC0-3AD0-0F4F-87A5-3F45006B18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096357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450B0-020B-AC4C-9C24-C8DA99FE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9A7C34-05DA-3A44-B7C0-868A67E78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2045AA-8C2C-DF4F-AB16-2FEA9FAF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A4E9-419D-BB4B-A0ED-0F311AC241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662663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1A742-16F7-EF45-82CE-830CB5EF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84580D-3F23-084A-843F-549E90DCE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A5E77E8-F898-184E-B122-021BBFD25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BB6BD6-422B-2D43-8D4D-62E0AE10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CEAF8B-384E-D04A-9353-AAD1B700A6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140382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CE3177-2882-2B45-84CD-8D98EF29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04A302-B0E3-E042-A65B-1427567A9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06E50F-9642-D44B-88D0-6EF6D96E2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6C91E5-5092-E145-B337-974291A70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2A87065-7475-4A4C-8CF0-6D7B0A934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793E4B4-6155-694F-BAA3-95E33AB5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209EA0F-E2B3-1B4F-9144-545EB224E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06238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3BFE5-3CBD-BE42-9350-A8CF45ABB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17F64F6-EAF8-CD4B-A441-BAFF2E94F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C26414-59F0-0649-A10F-D1A0E58EE6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155216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79EF78-3DE9-3940-A26C-189A9F1A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C9FC5A4-3D4E-8243-A7B2-5FCA2596BA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0228150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85DD7-5EAA-0A40-9EA5-3F69F8C89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3288BB-B14B-704F-A0A6-1EFD0F027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82090D-1589-DE42-95FB-42FBB179A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463962-FBFF-0D4F-AE6F-997CFAF5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274B64-EA17-F848-BB58-B039F0A5C8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240697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2D2FE-B4DB-F547-9835-AC17880B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7695D05-3FC7-C445-B699-AE80C3AEC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19B6CC-00F2-2A49-BE28-4A803C381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087CDD-58C4-C74C-9412-A4255237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B447F3-14ED-B549-B3D8-B9C8F5A385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088882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F05F3F2A-EED1-3542-BAB9-5CFF158E8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B77DA4D6-D7D2-5848-BED5-8B8DEEC7F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479D96-E928-124D-A3A5-96EA8B3AC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7DB8FD-25CC-4C4F-9132-3B8675D788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</a:defRPr>
            </a:lvl1pPr>
          </a:lstStyle>
          <a:p>
            <a:r>
              <a:rPr lang="en-US" altLang="de-DE"/>
              <a:t>Mainz,</a:t>
            </a:r>
          </a:p>
          <a:p>
            <a:r>
              <a:rPr lang="en-US" altLang="de-DE"/>
              <a:t>24. Juni 2002</a:t>
            </a:r>
          </a:p>
          <a:p>
            <a:endParaRPr lang="en-US" altLang="de-DE" b="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1FE35427-DC3D-614A-B025-39DE52773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7248525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7F760D-56A5-8B41-AC2D-E49A19DC2F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sp>
        <p:nvSpPr>
          <p:cNvPr id="1039" name="Text Box 15">
            <a:extLst>
              <a:ext uri="{FF2B5EF4-FFF2-40B4-BE49-F238E27FC236}">
                <a16:creationId xmlns:a16="http://schemas.microsoft.com/office/drawing/2014/main" id="{1E19DB43-ADB3-944B-9428-88D396B52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38D391A9-67A4-5B48-9BA8-60C572B92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69863"/>
            <a:ext cx="12954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8.e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11.jpeg"/><Relationship Id="rId7" Type="http://schemas.openxmlformats.org/officeDocument/2006/relationships/image" Target="../media/image5.e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2.png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0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emf"/><Relationship Id="rId1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A80AA886-4460-3448-BD8D-1C56979BB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193538" name="Text Box 2">
            <a:extLst>
              <a:ext uri="{FF2B5EF4-FFF2-40B4-BE49-F238E27FC236}">
                <a16:creationId xmlns:a16="http://schemas.microsoft.com/office/drawing/2014/main" id="{D96364C8-2BB3-AC48-8B11-26910FDC5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graphicFrame>
        <p:nvGraphicFramePr>
          <p:cNvPr id="193542" name="Object 6">
            <a:extLst>
              <a:ext uri="{FF2B5EF4-FFF2-40B4-BE49-F238E27FC236}">
                <a16:creationId xmlns:a16="http://schemas.microsoft.com/office/drawing/2014/main" id="{AADC1906-E82A-634E-8884-B40A90CC4A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600200"/>
          <a:ext cx="8458200" cy="299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6" name="Photo Editor Photo" r:id="rId3" imgW="9131300" imgH="2305050" progId="MSPhotoEd.3">
                  <p:embed/>
                </p:oleObj>
              </mc:Choice>
              <mc:Fallback>
                <p:oleObj name="Photo Editor Photo" r:id="rId3" imgW="9131300" imgH="2305050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8458200" cy="299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4" name="Text Box 8">
            <a:extLst>
              <a:ext uri="{FF2B5EF4-FFF2-40B4-BE49-F238E27FC236}">
                <a16:creationId xmlns:a16="http://schemas.microsoft.com/office/drawing/2014/main" id="{F61F2BD2-A068-0346-9261-CD348A00F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7800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e-DE" altLang="de-DE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Prof. Dr. Detlef Müller-Böling</a:t>
            </a:r>
            <a:endParaRPr lang="de-DE" altLang="de-DE" sz="5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endParaRPr lang="de-DE" altLang="de-DE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F4661D83-E3B9-3243-9DB0-A92F14D4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269314" name="Text Box 1026">
            <a:extLst>
              <a:ext uri="{FF2B5EF4-FFF2-40B4-BE49-F238E27FC236}">
                <a16:creationId xmlns:a16="http://schemas.microsoft.com/office/drawing/2014/main" id="{8888C306-6559-ED4C-89EC-2C66EB173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69315" name="Rectangle 1027">
            <a:extLst>
              <a:ext uri="{FF2B5EF4-FFF2-40B4-BE49-F238E27FC236}">
                <a16:creationId xmlns:a16="http://schemas.microsoft.com/office/drawing/2014/main" id="{91AD4536-8AE4-C643-ABDB-529FF0FC9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</p:spPr>
        <p:txBody>
          <a:bodyPr/>
          <a:lstStyle/>
          <a:p>
            <a:r>
              <a:rPr lang="de-DE" altLang="de-DE" b="1"/>
              <a:t>Wirtschaftlichkeit</a:t>
            </a:r>
            <a:endParaRPr lang="de-DE" altLang="de-DE"/>
          </a:p>
        </p:txBody>
      </p:sp>
      <p:graphicFrame>
        <p:nvGraphicFramePr>
          <p:cNvPr id="269316" name="Object 1028">
            <a:extLst>
              <a:ext uri="{FF2B5EF4-FFF2-40B4-BE49-F238E27FC236}">
                <a16:creationId xmlns:a16="http://schemas.microsoft.com/office/drawing/2014/main" id="{18255962-5CC5-C94F-A608-BCC9C0F74292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3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102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20" name="Rectangle 1032">
            <a:extLst>
              <a:ext uri="{FF2B5EF4-FFF2-40B4-BE49-F238E27FC236}">
                <a16:creationId xmlns:a16="http://schemas.microsoft.com/office/drawing/2014/main" id="{B46207F4-BEC3-E84A-8E04-66719CED2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828800"/>
            <a:ext cx="647700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Private Public Partnerships: 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Einnahmen und Wissenstransfer </a:t>
            </a:r>
          </a:p>
        </p:txBody>
      </p:sp>
      <p:sp>
        <p:nvSpPr>
          <p:cNvPr id="269321" name="Rectangle 1033">
            <a:extLst>
              <a:ext uri="{FF2B5EF4-FFF2-40B4-BE49-F238E27FC236}">
                <a16:creationId xmlns:a16="http://schemas.microsoft.com/office/drawing/2014/main" id="{96640E2D-1F62-5440-8A36-865191961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429000"/>
            <a:ext cx="6477000" cy="3124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>
              <a:buFontTx/>
              <a:buChar char="•"/>
            </a:pPr>
            <a:r>
              <a:rPr lang="de-DE" altLang="de-DE" sz="3000" b="1">
                <a:latin typeface="Arial" panose="020B0604020202020204" pitchFamily="34" charset="0"/>
              </a:rPr>
              <a:t> Medienhaus </a:t>
            </a:r>
          </a:p>
          <a:p>
            <a:pPr>
              <a:buFontTx/>
              <a:buChar char="•"/>
            </a:pPr>
            <a:r>
              <a:rPr lang="de-DE" altLang="de-DE" sz="3000" b="1">
                <a:latin typeface="Arial" panose="020B0604020202020204" pitchFamily="34" charset="0"/>
              </a:rPr>
              <a:t> Stiftungsprofessur</a:t>
            </a:r>
          </a:p>
          <a:p>
            <a:pPr>
              <a:buFontTx/>
              <a:buChar char="•"/>
            </a:pPr>
            <a:r>
              <a:rPr lang="de-DE" altLang="de-DE" sz="3000" b="1">
                <a:latin typeface="Arial" panose="020B0604020202020204" pitchFamily="34" charset="0"/>
              </a:rPr>
              <a:t> Gründerzentrum</a:t>
            </a:r>
          </a:p>
          <a:p>
            <a:pPr>
              <a:buFontTx/>
              <a:buChar char="•"/>
            </a:pPr>
            <a:r>
              <a:rPr lang="de-DE" altLang="de-DE" sz="3000" b="1">
                <a:latin typeface="Arial" panose="020B0604020202020204" pitchFamily="34" charset="0"/>
              </a:rPr>
              <a:t> Angebote für Schüler: 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  „Ausgerechnet Mathematik“, 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  „Physik am Samstag Morgen“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0" grpId="0" animBg="1" autoUpdateAnimBg="0"/>
      <p:bldP spid="26932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F141703D-1A66-0A49-97BA-C5818E43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252930" name="Text Box 2">
            <a:extLst>
              <a:ext uri="{FF2B5EF4-FFF2-40B4-BE49-F238E27FC236}">
                <a16:creationId xmlns:a16="http://schemas.microsoft.com/office/drawing/2014/main" id="{E03748F0-A18B-1243-B4CA-A6EF74E78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37726C85-F4C6-E942-8121-28F31B828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5229225" cy="685800"/>
          </a:xfrm>
        </p:spPr>
        <p:txBody>
          <a:bodyPr/>
          <a:lstStyle/>
          <a:p>
            <a:r>
              <a:rPr lang="de-DE" altLang="de-DE" b="1"/>
              <a:t>Internationalität</a:t>
            </a:r>
            <a:endParaRPr lang="de-DE" altLang="de-DE"/>
          </a:p>
        </p:txBody>
      </p:sp>
      <p:graphicFrame>
        <p:nvGraphicFramePr>
          <p:cNvPr id="252932" name="Object 4">
            <a:extLst>
              <a:ext uri="{FF2B5EF4-FFF2-40B4-BE49-F238E27FC236}">
                <a16:creationId xmlns:a16="http://schemas.microsoft.com/office/drawing/2014/main" id="{FB4C4298-3788-F74E-BAE3-B527F2554137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77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8" name="Rectangle 10">
            <a:extLst>
              <a:ext uri="{FF2B5EF4-FFF2-40B4-BE49-F238E27FC236}">
                <a16:creationId xmlns:a16="http://schemas.microsoft.com/office/drawing/2014/main" id="{DF846AB1-24F0-E443-960C-56B061F58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371600"/>
            <a:ext cx="61722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200" b="1">
                <a:latin typeface="Arial" panose="020B0604020202020204" pitchFamily="34" charset="0"/>
              </a:rPr>
              <a:t>BA/MA-Studiengänge </a:t>
            </a:r>
          </a:p>
          <a:p>
            <a:r>
              <a:rPr lang="de-DE" altLang="de-DE" sz="3200" b="1">
                <a:latin typeface="Arial" panose="020B0604020202020204" pitchFamily="34" charset="0"/>
              </a:rPr>
              <a:t>in Profilbereich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252939" name="Rectangle 11">
            <a:extLst>
              <a:ext uri="{FF2B5EF4-FFF2-40B4-BE49-F238E27FC236}">
                <a16:creationId xmlns:a16="http://schemas.microsoft.com/office/drawing/2014/main" id="{C298BAD7-0E35-234B-A3E1-4E941011E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114800"/>
            <a:ext cx="6172200" cy="944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200" b="1">
                <a:latin typeface="Arial" panose="020B0604020202020204" pitchFamily="34" charset="0"/>
              </a:rPr>
              <a:t>15% ausländische Studierende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252940" name="Rectangle 12">
            <a:extLst>
              <a:ext uri="{FF2B5EF4-FFF2-40B4-BE49-F238E27FC236}">
                <a16:creationId xmlns:a16="http://schemas.microsoft.com/office/drawing/2014/main" id="{0C74228E-90B2-FA4F-A7F2-CF3B51C10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743200"/>
            <a:ext cx="6172200" cy="944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200" b="1">
                <a:latin typeface="Arial" panose="020B0604020202020204" pitchFamily="34" charset="0"/>
              </a:rPr>
              <a:t>Spitzenplatz bei </a:t>
            </a:r>
          </a:p>
          <a:p>
            <a:r>
              <a:rPr lang="de-DE" altLang="de-DE" sz="3200" b="1">
                <a:latin typeface="Arial" panose="020B0604020202020204" pitchFamily="34" charset="0"/>
              </a:rPr>
              <a:t>EU-Mobilitätsprogrammen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252941" name="Rectangle 13">
            <a:extLst>
              <a:ext uri="{FF2B5EF4-FFF2-40B4-BE49-F238E27FC236}">
                <a16:creationId xmlns:a16="http://schemas.microsoft.com/office/drawing/2014/main" id="{02076738-E207-4B4F-A834-864417E1B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562600"/>
            <a:ext cx="6172200" cy="8683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200" b="1">
                <a:latin typeface="Arial" panose="020B0604020202020204" pitchFamily="34" charset="0"/>
              </a:rPr>
              <a:t>Internationalisierungsstrategie,</a:t>
            </a:r>
          </a:p>
          <a:p>
            <a:r>
              <a:rPr lang="de-DE" altLang="de-DE" sz="3200" b="1">
                <a:latin typeface="Arial" panose="020B0604020202020204" pitchFamily="34" charset="0"/>
              </a:rPr>
              <a:t>Umsetzung über Zielvereinb.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5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8" grpId="0" animBg="1" autoUpdateAnimBg="0"/>
      <p:bldP spid="252939" grpId="0" animBg="1" autoUpdateAnimBg="0"/>
      <p:bldP spid="252940" grpId="0" animBg="1" autoUpdateAnimBg="0"/>
      <p:bldP spid="25294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2">
            <a:extLst>
              <a:ext uri="{FF2B5EF4-FFF2-40B4-BE49-F238E27FC236}">
                <a16:creationId xmlns:a16="http://schemas.microsoft.com/office/drawing/2014/main" id="{FB6B8BD6-E8F0-264F-B130-04B60BB0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257026" name="Text Box 2">
            <a:extLst>
              <a:ext uri="{FF2B5EF4-FFF2-40B4-BE49-F238E27FC236}">
                <a16:creationId xmlns:a16="http://schemas.microsoft.com/office/drawing/2014/main" id="{D24EF546-D819-F741-9498-8385C8E97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F37FC246-B2F7-8042-8641-8D1C8728C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5229225" cy="685800"/>
          </a:xfrm>
        </p:spPr>
        <p:txBody>
          <a:bodyPr/>
          <a:lstStyle/>
          <a:p>
            <a:r>
              <a:rPr lang="de-DE" altLang="de-DE" b="1"/>
              <a:t>Virtualität</a:t>
            </a:r>
            <a:endParaRPr lang="de-DE" altLang="de-DE"/>
          </a:p>
        </p:txBody>
      </p:sp>
      <p:sp>
        <p:nvSpPr>
          <p:cNvPr id="257031" name="Rectangle 7">
            <a:extLst>
              <a:ext uri="{FF2B5EF4-FFF2-40B4-BE49-F238E27FC236}">
                <a16:creationId xmlns:a16="http://schemas.microsoft.com/office/drawing/2014/main" id="{D9FD1740-3847-374D-924A-3AB01C68E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828800"/>
            <a:ext cx="61722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E-learning Angebote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in der Weiterbildung</a:t>
            </a:r>
          </a:p>
        </p:txBody>
      </p:sp>
      <p:sp>
        <p:nvSpPr>
          <p:cNvPr id="257033" name="Rectangle 9">
            <a:extLst>
              <a:ext uri="{FF2B5EF4-FFF2-40B4-BE49-F238E27FC236}">
                <a16:creationId xmlns:a16="http://schemas.microsoft.com/office/drawing/2014/main" id="{DE93625C-3BC4-9147-949C-4028A86A6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6172200" cy="152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Teilnahme am Projekt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„Lernende Regionen“</a:t>
            </a:r>
          </a:p>
        </p:txBody>
      </p:sp>
      <p:graphicFrame>
        <p:nvGraphicFramePr>
          <p:cNvPr id="257035" name="Object 11">
            <a:extLst>
              <a:ext uri="{FF2B5EF4-FFF2-40B4-BE49-F238E27FC236}">
                <a16:creationId xmlns:a16="http://schemas.microsoft.com/office/drawing/2014/main" id="{2E3BB518-B1C4-E649-8964-402A8598CB38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1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1" grpId="0" animBg="1" autoUpdateAnimBg="0"/>
      <p:bldP spid="25703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2">
            <a:extLst>
              <a:ext uri="{FF2B5EF4-FFF2-40B4-BE49-F238E27FC236}">
                <a16:creationId xmlns:a16="http://schemas.microsoft.com/office/drawing/2014/main" id="{B623F93A-4A6A-134C-9869-43EE5E39A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259074" name="Text Box 2">
            <a:extLst>
              <a:ext uri="{FF2B5EF4-FFF2-40B4-BE49-F238E27FC236}">
                <a16:creationId xmlns:a16="http://schemas.microsoft.com/office/drawing/2014/main" id="{DB475F08-46FC-F042-A4E8-3612BFF87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grpSp>
        <p:nvGrpSpPr>
          <p:cNvPr id="259078" name="Group 6">
            <a:extLst>
              <a:ext uri="{FF2B5EF4-FFF2-40B4-BE49-F238E27FC236}">
                <a16:creationId xmlns:a16="http://schemas.microsoft.com/office/drawing/2014/main" id="{3CF8B77E-29EA-944F-86ED-649C9245916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996238" cy="990600"/>
            <a:chOff x="0" y="0"/>
            <a:chExt cx="5037" cy="624"/>
          </a:xfrm>
        </p:grpSpPr>
        <p:pic>
          <p:nvPicPr>
            <p:cNvPr id="259079" name="Picture 7">
              <a:extLst>
                <a:ext uri="{FF2B5EF4-FFF2-40B4-BE49-F238E27FC236}">
                  <a16:creationId xmlns:a16="http://schemas.microsoft.com/office/drawing/2014/main" id="{414299EF-6016-354E-9418-7C7CE44ED7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4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59080" name="Rectangle 8">
              <a:extLst>
                <a:ext uri="{FF2B5EF4-FFF2-40B4-BE49-F238E27FC236}">
                  <a16:creationId xmlns:a16="http://schemas.microsoft.com/office/drawing/2014/main" id="{5C2CBB03-D26D-E840-83C4-23CCDA441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112"/>
              <a:ext cx="3657" cy="43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 sz="4800" b="1"/>
            </a:p>
          </p:txBody>
        </p:sp>
      </p:grpSp>
      <p:sp>
        <p:nvSpPr>
          <p:cNvPr id="259081" name="Rectangle 9">
            <a:extLst>
              <a:ext uri="{FF2B5EF4-FFF2-40B4-BE49-F238E27FC236}">
                <a16:creationId xmlns:a16="http://schemas.microsoft.com/office/drawing/2014/main" id="{CA7F34C0-2048-DB4C-9E2A-B3664192C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295400"/>
            <a:ext cx="6477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Anglistik</a:t>
            </a:r>
            <a:endParaRPr lang="de-DE" altLang="de-DE" sz="3200"/>
          </a:p>
        </p:txBody>
      </p:sp>
      <p:sp>
        <p:nvSpPr>
          <p:cNvPr id="259085" name="Oval 13">
            <a:extLst>
              <a:ext uri="{FF2B5EF4-FFF2-40B4-BE49-F238E27FC236}">
                <a16:creationId xmlns:a16="http://schemas.microsoft.com/office/drawing/2014/main" id="{D6D45D79-2C44-C345-A694-9C45086AB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1460500" cy="1447800"/>
          </a:xfrm>
          <a:prstGeom prst="ellipse">
            <a:avLst/>
          </a:prstGeom>
          <a:solidFill>
            <a:srgbClr val="33CC33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For-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schung</a:t>
            </a:r>
            <a:endParaRPr lang="de-DE" altLang="de-DE" sz="2800" b="1">
              <a:latin typeface="Arial" panose="020B0604020202020204" pitchFamily="34" charset="0"/>
            </a:endParaRPr>
          </a:p>
        </p:txBody>
      </p:sp>
      <p:sp>
        <p:nvSpPr>
          <p:cNvPr id="259086" name="Rectangle 14">
            <a:extLst>
              <a:ext uri="{FF2B5EF4-FFF2-40B4-BE49-F238E27FC236}">
                <a16:creationId xmlns:a16="http://schemas.microsoft.com/office/drawing/2014/main" id="{2249BB97-C373-454B-AED6-93DD227BA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057400"/>
            <a:ext cx="6477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Germanistik</a:t>
            </a:r>
            <a:endParaRPr lang="de-DE" altLang="de-DE" sz="3200"/>
          </a:p>
        </p:txBody>
      </p:sp>
      <p:sp>
        <p:nvSpPr>
          <p:cNvPr id="259087" name="Rectangle 15">
            <a:extLst>
              <a:ext uri="{FF2B5EF4-FFF2-40B4-BE49-F238E27FC236}">
                <a16:creationId xmlns:a16="http://schemas.microsoft.com/office/drawing/2014/main" id="{3B6B7185-9A98-6747-8AA1-328DF63C5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819400"/>
            <a:ext cx="6477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Jura</a:t>
            </a:r>
            <a:endParaRPr lang="de-DE" altLang="de-DE" sz="3200"/>
          </a:p>
        </p:txBody>
      </p:sp>
      <p:sp>
        <p:nvSpPr>
          <p:cNvPr id="259088" name="Rectangle 16">
            <a:extLst>
              <a:ext uri="{FF2B5EF4-FFF2-40B4-BE49-F238E27FC236}">
                <a16:creationId xmlns:a16="http://schemas.microsoft.com/office/drawing/2014/main" id="{BB377846-E52A-DA42-8C8F-D9B4308D5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581400"/>
            <a:ext cx="6477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Physik</a:t>
            </a:r>
            <a:endParaRPr lang="de-DE" altLang="de-DE" sz="3200"/>
          </a:p>
        </p:txBody>
      </p:sp>
      <p:sp>
        <p:nvSpPr>
          <p:cNvPr id="259090" name="Rectangle 18">
            <a:extLst>
              <a:ext uri="{FF2B5EF4-FFF2-40B4-BE49-F238E27FC236}">
                <a16:creationId xmlns:a16="http://schemas.microsoft.com/office/drawing/2014/main" id="{C39CCA1C-3E9B-5A41-BF2F-02E49AAD4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876800"/>
            <a:ext cx="6477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Mathematik</a:t>
            </a:r>
            <a:endParaRPr lang="de-DE" altLang="de-DE" sz="3200"/>
          </a:p>
        </p:txBody>
      </p:sp>
      <p:sp>
        <p:nvSpPr>
          <p:cNvPr id="259091" name="Oval 19">
            <a:extLst>
              <a:ext uri="{FF2B5EF4-FFF2-40B4-BE49-F238E27FC236}">
                <a16:creationId xmlns:a16="http://schemas.microsoft.com/office/drawing/2014/main" id="{EEFE3167-01E4-D34C-89D0-555CE39F3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76800"/>
            <a:ext cx="1460500" cy="1371600"/>
          </a:xfrm>
          <a:prstGeom prst="ellipse">
            <a:avLst/>
          </a:prstGeom>
          <a:solidFill>
            <a:srgbClr val="33CC33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Studie-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renden-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urteil</a:t>
            </a:r>
          </a:p>
        </p:txBody>
      </p:sp>
      <p:sp>
        <p:nvSpPr>
          <p:cNvPr id="259092" name="Rectangle 20">
            <a:extLst>
              <a:ext uri="{FF2B5EF4-FFF2-40B4-BE49-F238E27FC236}">
                <a16:creationId xmlns:a16="http://schemas.microsoft.com/office/drawing/2014/main" id="{6512DAAA-0930-6A45-BFB3-EC6CE809E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715000"/>
            <a:ext cx="6477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Anglistik</a:t>
            </a:r>
            <a:endParaRPr lang="de-DE" altLang="de-DE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5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5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5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5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5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5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81" grpId="0" animBg="1" autoUpdateAnimBg="0"/>
      <p:bldP spid="259085" grpId="0" animBg="1" autoUpdateAnimBg="0"/>
      <p:bldP spid="259086" grpId="0" animBg="1" autoUpdateAnimBg="0"/>
      <p:bldP spid="259087" grpId="0" animBg="1" autoUpdateAnimBg="0"/>
      <p:bldP spid="259088" grpId="0" animBg="1" autoUpdateAnimBg="0"/>
      <p:bldP spid="259090" grpId="0" animBg="1" autoUpdateAnimBg="0"/>
      <p:bldP spid="259091" grpId="0" animBg="1" autoUpdateAnimBg="0"/>
      <p:bldP spid="25909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689FF4C2-ECB9-B74C-AD7A-34037AEA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246786" name="Text Box 2">
            <a:extLst>
              <a:ext uri="{FF2B5EF4-FFF2-40B4-BE49-F238E27FC236}">
                <a16:creationId xmlns:a16="http://schemas.microsoft.com/office/drawing/2014/main" id="{70BD1152-858C-474C-9D93-8A7CB20F0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graphicFrame>
        <p:nvGraphicFramePr>
          <p:cNvPr id="246787" name="Object 3">
            <a:extLst>
              <a:ext uri="{FF2B5EF4-FFF2-40B4-BE49-F238E27FC236}">
                <a16:creationId xmlns:a16="http://schemas.microsoft.com/office/drawing/2014/main" id="{F7305AC5-84CC-A84F-A5EA-360CDCCBA2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3810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8" name="Photo Editor Photo" r:id="rId3" imgW="9131300" imgH="2305050" progId="MSPhotoEd.3">
                  <p:embed/>
                </p:oleObj>
              </mc:Choice>
              <mc:Fallback>
                <p:oleObj name="Photo Editor Photo" r:id="rId3" imgW="9131300" imgH="230505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810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791" name="Text Box 7">
            <a:extLst>
              <a:ext uri="{FF2B5EF4-FFF2-40B4-BE49-F238E27FC236}">
                <a16:creationId xmlns:a16="http://schemas.microsoft.com/office/drawing/2014/main" id="{32AAC7FA-FF5C-164F-916C-2C69CDC8F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048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Fazit</a:t>
            </a: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46792" name="AutoShape 8">
            <a:extLst>
              <a:ext uri="{FF2B5EF4-FFF2-40B4-BE49-F238E27FC236}">
                <a16:creationId xmlns:a16="http://schemas.microsoft.com/office/drawing/2014/main" id="{B32C53E8-4372-4D42-A1F6-3751D374A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Umfas-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sende Reformak-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tivitäten: finanz.,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pers., strukt. &amp;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inhaltl.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Bereich</a:t>
            </a: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46793" name="AutoShape 9">
            <a:extLst>
              <a:ext uri="{FF2B5EF4-FFF2-40B4-BE49-F238E27FC236}">
                <a16:creationId xmlns:a16="http://schemas.microsoft.com/office/drawing/2014/main" id="{236C5C35-0280-BD4A-8D06-B8027F2B6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371600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Integra-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tiver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Prozess mit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allen Beteiligten</a:t>
            </a:r>
          </a:p>
          <a:p>
            <a:pPr algn="ctr"/>
            <a:endParaRPr lang="de-DE" altLang="de-DE" sz="2800" b="1">
              <a:latin typeface="Arial" panose="020B0604020202020204" pitchFamily="34" charset="0"/>
            </a:endParaRPr>
          </a:p>
          <a:p>
            <a:pPr algn="ctr"/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46794" name="AutoShape 10">
            <a:extLst>
              <a:ext uri="{FF2B5EF4-FFF2-40B4-BE49-F238E27FC236}">
                <a16:creationId xmlns:a16="http://schemas.microsoft.com/office/drawing/2014/main" id="{ECB71994-83B9-FC4E-BF2E-939EC3B4C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191000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Öffnung nach 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außen</a:t>
            </a: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46795" name="AutoShape 11">
            <a:extLst>
              <a:ext uri="{FF2B5EF4-FFF2-40B4-BE49-F238E27FC236}">
                <a16:creationId xmlns:a16="http://schemas.microsoft.com/office/drawing/2014/main" id="{143EFDE1-00E6-9546-A327-021DF059F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962400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Reform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vollständig aus 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eigenen Mitteln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finanziert</a:t>
            </a: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46796" name="Oval 12">
            <a:extLst>
              <a:ext uri="{FF2B5EF4-FFF2-40B4-BE49-F238E27FC236}">
                <a16:creationId xmlns:a16="http://schemas.microsoft.com/office/drawing/2014/main" id="{9C651C06-4877-9D4B-A096-D64D59711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048000"/>
            <a:ext cx="3429000" cy="19812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/>
              <a:t>Qualitäts- und </a:t>
            </a:r>
          </a:p>
          <a:p>
            <a:pPr algn="ctr"/>
            <a:r>
              <a:rPr lang="de-DE" altLang="de-DE"/>
              <a:t>Personalentwicklung </a:t>
            </a:r>
          </a:p>
          <a:p>
            <a:pPr algn="ctr"/>
            <a:r>
              <a:rPr lang="de-DE" altLang="de-DE"/>
              <a:t>als Klammer und</a:t>
            </a:r>
          </a:p>
          <a:p>
            <a:pPr algn="ctr"/>
            <a:r>
              <a:rPr lang="de-DE" altLang="de-DE"/>
              <a:t>Motivator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4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2" grpId="0" animBg="1" autoUpdateAnimBg="0"/>
      <p:bldP spid="246793" grpId="0" animBg="1" autoUpdateAnimBg="0"/>
      <p:bldP spid="246794" grpId="0" animBg="1" autoUpdateAnimBg="0"/>
      <p:bldP spid="246795" grpId="0" animBg="1" autoUpdateAnimBg="0"/>
      <p:bldP spid="24679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DB07C921-2E97-DE45-8F58-FEF94B43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263170" name="Text Box 2">
            <a:extLst>
              <a:ext uri="{FF2B5EF4-FFF2-40B4-BE49-F238E27FC236}">
                <a16:creationId xmlns:a16="http://schemas.microsoft.com/office/drawing/2014/main" id="{55D8B978-299A-4443-A419-4866DCE30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graphicFrame>
        <p:nvGraphicFramePr>
          <p:cNvPr id="263171" name="Object 3">
            <a:extLst>
              <a:ext uri="{FF2B5EF4-FFF2-40B4-BE49-F238E27FC236}">
                <a16:creationId xmlns:a16="http://schemas.microsoft.com/office/drawing/2014/main" id="{525FB2B7-60AF-BB42-9179-0D216BC6C4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295400"/>
          <a:ext cx="84582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7" name="Photo Editor Photo" r:id="rId3" imgW="9131300" imgH="2305050" progId="MSPhotoEd.3">
                  <p:embed/>
                </p:oleObj>
              </mc:Choice>
              <mc:Fallback>
                <p:oleObj name="Photo Editor Photo" r:id="rId3" imgW="9131300" imgH="230505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84582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74" name="Object 6">
            <a:extLst>
              <a:ext uri="{FF2B5EF4-FFF2-40B4-BE49-F238E27FC236}">
                <a16:creationId xmlns:a16="http://schemas.microsoft.com/office/drawing/2014/main" id="{275808A9-9EBC-5149-B924-5118B456CD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3962400"/>
          <a:ext cx="84582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8" name="Photo Editor Photo" r:id="rId5" imgW="1270000" imgH="508000" progId="MSPhotoEd.3">
                  <p:embed/>
                </p:oleObj>
              </mc:Choice>
              <mc:Fallback>
                <p:oleObj name="Photo Editor Photo" r:id="rId5" imgW="1270000" imgH="508000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962400"/>
                        <a:ext cx="84582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332D4320-E27D-C04B-AD9B-C2CD2758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265218" name="Text Box 2">
            <a:extLst>
              <a:ext uri="{FF2B5EF4-FFF2-40B4-BE49-F238E27FC236}">
                <a16:creationId xmlns:a16="http://schemas.microsoft.com/office/drawing/2014/main" id="{E6961239-4FA4-5E4A-8365-16F6F0EFE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graphicFrame>
        <p:nvGraphicFramePr>
          <p:cNvPr id="265219" name="Object 3">
            <a:extLst>
              <a:ext uri="{FF2B5EF4-FFF2-40B4-BE49-F238E27FC236}">
                <a16:creationId xmlns:a16="http://schemas.microsoft.com/office/drawing/2014/main" id="{5D885704-70C1-F34A-8CCF-483F8594C4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3810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4" name="Photo Editor Photo" r:id="rId3" imgW="9131300" imgH="2305050" progId="MSPhotoEd.3">
                  <p:embed/>
                </p:oleObj>
              </mc:Choice>
              <mc:Fallback>
                <p:oleObj name="Photo Editor Photo" r:id="rId3" imgW="9131300" imgH="230505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810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0" name="Object 4">
            <a:extLst>
              <a:ext uri="{FF2B5EF4-FFF2-40B4-BE49-F238E27FC236}">
                <a16:creationId xmlns:a16="http://schemas.microsoft.com/office/drawing/2014/main" id="{B37DFA5D-8D2E-564C-8CA9-A657F18D8B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752600"/>
          <a:ext cx="7315200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5" name="Photo Editor Photo" r:id="rId5" imgW="1270000" imgH="508000" progId="MSPhotoEd.3">
                  <p:embed/>
                </p:oleObj>
              </mc:Choice>
              <mc:Fallback>
                <p:oleObj name="Photo Editor Photo" r:id="rId5" imgW="1270000" imgH="508000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7315200" cy="330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21" name="Text Box 5">
            <a:extLst>
              <a:ext uri="{FF2B5EF4-FFF2-40B4-BE49-F238E27FC236}">
                <a16:creationId xmlns:a16="http://schemas.microsoft.com/office/drawing/2014/main" id="{020C7546-7EEA-C149-888C-1A1623D2B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e-DE" altLang="de-DE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Herzlichen Glückwunsch!</a:t>
            </a:r>
            <a:endParaRPr lang="de-DE" altLang="de-DE" sz="5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endParaRPr lang="de-DE" altLang="de-DE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2">
            <a:extLst>
              <a:ext uri="{FF2B5EF4-FFF2-40B4-BE49-F238E27FC236}">
                <a16:creationId xmlns:a16="http://schemas.microsoft.com/office/drawing/2014/main" id="{BE2795C8-A9E6-1C4E-A8B5-02350F90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271362" name="Text Box 2050">
            <a:extLst>
              <a:ext uri="{FF2B5EF4-FFF2-40B4-BE49-F238E27FC236}">
                <a16:creationId xmlns:a16="http://schemas.microsoft.com/office/drawing/2014/main" id="{EE53FB61-382A-6B43-8627-831465C11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71363" name="Rectangle 2051">
            <a:extLst>
              <a:ext uri="{FF2B5EF4-FFF2-40B4-BE49-F238E27FC236}">
                <a16:creationId xmlns:a16="http://schemas.microsoft.com/office/drawing/2014/main" id="{6B96F274-09AB-FF44-A4ED-D78D81A2E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0" y="152400"/>
            <a:ext cx="3124200" cy="685800"/>
          </a:xfrm>
        </p:spPr>
        <p:txBody>
          <a:bodyPr/>
          <a:lstStyle/>
          <a:p>
            <a:r>
              <a:rPr lang="de-DE" altLang="de-DE" b="1"/>
              <a:t>Die Kriterien</a:t>
            </a:r>
            <a:endParaRPr lang="de-DE" altLang="de-DE"/>
          </a:p>
        </p:txBody>
      </p:sp>
      <p:pic>
        <p:nvPicPr>
          <p:cNvPr id="271364" name="Picture 2052">
            <a:extLst>
              <a:ext uri="{FF2B5EF4-FFF2-40B4-BE49-F238E27FC236}">
                <a16:creationId xmlns:a16="http://schemas.microsoft.com/office/drawing/2014/main" id="{BA881A1D-873D-654D-B0BC-ABBD52576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1365" name="Object 2053">
            <a:extLst>
              <a:ext uri="{FF2B5EF4-FFF2-40B4-BE49-F238E27FC236}">
                <a16:creationId xmlns:a16="http://schemas.microsoft.com/office/drawing/2014/main" id="{EC5B7C1F-6C83-3143-A12C-CA3FA0FDBABF}"/>
              </a:ext>
            </a:extLst>
          </p:cNvPr>
          <p:cNvGraphicFramePr>
            <a:graphicFrameLocks/>
          </p:cNvGraphicFramePr>
          <p:nvPr/>
        </p:nvGraphicFramePr>
        <p:xfrm>
          <a:off x="24892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4" name="Clip" r:id="rId4" imgW="1092200" imgH="1066800" progId="MS_ClipArt_Gallery.2">
                  <p:embed/>
                </p:oleObj>
              </mc:Choice>
              <mc:Fallback>
                <p:oleObj name="Clip" r:id="rId4" imgW="1092200" imgH="1066800" progId="MS_ClipArt_Gallery.2">
                  <p:embed/>
                  <p:pic>
                    <p:nvPicPr>
                      <p:cNvPr id="0" name="Object 205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6" name="Object 2054">
            <a:extLst>
              <a:ext uri="{FF2B5EF4-FFF2-40B4-BE49-F238E27FC236}">
                <a16:creationId xmlns:a16="http://schemas.microsoft.com/office/drawing/2014/main" id="{7502037C-71E4-154D-8971-F2057C13B82D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5" name="Clip" r:id="rId6" imgW="1092200" imgH="1066800" progId="MS_ClipArt_Gallery.2">
                  <p:embed/>
                </p:oleObj>
              </mc:Choice>
              <mc:Fallback>
                <p:oleObj name="Clip" r:id="rId6" imgW="1092200" imgH="1066800" progId="MS_ClipArt_Gallery.2">
                  <p:embed/>
                  <p:pic>
                    <p:nvPicPr>
                      <p:cNvPr id="0" name="Object 205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7" name="Object 2055">
            <a:extLst>
              <a:ext uri="{FF2B5EF4-FFF2-40B4-BE49-F238E27FC236}">
                <a16:creationId xmlns:a16="http://schemas.microsoft.com/office/drawing/2014/main" id="{2781F184-53A0-0B40-ABA2-7C090B555C1E}"/>
              </a:ext>
            </a:extLst>
          </p:cNvPr>
          <p:cNvGraphicFramePr>
            <a:graphicFrameLocks/>
          </p:cNvGraphicFramePr>
          <p:nvPr/>
        </p:nvGraphicFramePr>
        <p:xfrm>
          <a:off x="65611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6" name="Clip" r:id="rId8" imgW="1092200" imgH="1066800" progId="MS_ClipArt_Gallery.2">
                  <p:embed/>
                </p:oleObj>
              </mc:Choice>
              <mc:Fallback>
                <p:oleObj name="Clip" r:id="rId8" imgW="1092200" imgH="1066800" progId="MS_ClipArt_Gallery.2">
                  <p:embed/>
                  <p:pic>
                    <p:nvPicPr>
                      <p:cNvPr id="0" name="Object 205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8" name="Object 2056">
            <a:extLst>
              <a:ext uri="{FF2B5EF4-FFF2-40B4-BE49-F238E27FC236}">
                <a16:creationId xmlns:a16="http://schemas.microsoft.com/office/drawing/2014/main" id="{33587BA1-2268-FB45-8736-807A9BE597D8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7" name="Clip" r:id="rId10" imgW="1092200" imgH="1066800" progId="MS_ClipArt_Gallery.2">
                  <p:embed/>
                </p:oleObj>
              </mc:Choice>
              <mc:Fallback>
                <p:oleObj name="Clip" r:id="rId10" imgW="1092200" imgH="1066800" progId="MS_ClipArt_Gallery.2">
                  <p:embed/>
                  <p:pic>
                    <p:nvPicPr>
                      <p:cNvPr id="0" name="Object 205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9" name="Object 2057">
            <a:extLst>
              <a:ext uri="{FF2B5EF4-FFF2-40B4-BE49-F238E27FC236}">
                <a16:creationId xmlns:a16="http://schemas.microsoft.com/office/drawing/2014/main" id="{38A2A605-CABB-A143-8FDB-5BC0CC39106C}"/>
              </a:ext>
            </a:extLst>
          </p:cNvPr>
          <p:cNvGraphicFramePr>
            <a:graphicFrameLocks/>
          </p:cNvGraphicFramePr>
          <p:nvPr/>
        </p:nvGraphicFramePr>
        <p:xfrm>
          <a:off x="771525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8" name="Clip" r:id="rId12" imgW="1092200" imgH="1066800" progId="MS_ClipArt_Gallery.2">
                  <p:embed/>
                </p:oleObj>
              </mc:Choice>
              <mc:Fallback>
                <p:oleObj name="Clip" r:id="rId12" imgW="1092200" imgH="1066800" progId="MS_ClipArt_Gallery.2">
                  <p:embed/>
                  <p:pic>
                    <p:nvPicPr>
                      <p:cNvPr id="0" name="Object 205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70" name="Object 2058">
            <a:extLst>
              <a:ext uri="{FF2B5EF4-FFF2-40B4-BE49-F238E27FC236}">
                <a16:creationId xmlns:a16="http://schemas.microsoft.com/office/drawing/2014/main" id="{5C9A64C2-58B8-3D48-B0BA-950FC9EB2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3810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9" name="Photo Editor Photo" r:id="rId14" imgW="9131300" imgH="2305050" progId="MSPhotoEd.3">
                  <p:embed/>
                </p:oleObj>
              </mc:Choice>
              <mc:Fallback>
                <p:oleObj name="Photo Editor Photo" r:id="rId14" imgW="9131300" imgH="2305050" progId="MSPhotoEd.3">
                  <p:embed/>
                  <p:pic>
                    <p:nvPicPr>
                      <p:cNvPr id="0" name="Object 20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810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71" name="Object 2059">
            <a:extLst>
              <a:ext uri="{FF2B5EF4-FFF2-40B4-BE49-F238E27FC236}">
                <a16:creationId xmlns:a16="http://schemas.microsoft.com/office/drawing/2014/main" id="{BB2546E6-8BAA-094C-A2D5-F5D9F204DAD2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90" name="Clip" r:id="rId16" imgW="1092200" imgH="1066800" progId="MS_ClipArt_Gallery.2">
                  <p:embed/>
                </p:oleObj>
              </mc:Choice>
              <mc:Fallback>
                <p:oleObj name="Clip" r:id="rId16" imgW="1092200" imgH="1066800" progId="MS_ClipArt_Gallery.2">
                  <p:embed/>
                  <p:pic>
                    <p:nvPicPr>
                      <p:cNvPr id="0" name="Object 205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72" name="Object 2060">
            <a:extLst>
              <a:ext uri="{FF2B5EF4-FFF2-40B4-BE49-F238E27FC236}">
                <a16:creationId xmlns:a16="http://schemas.microsoft.com/office/drawing/2014/main" id="{DF5C1201-99C2-C346-ACF9-6CBF52193322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91" name="Clip" r:id="rId18" imgW="1092200" imgH="1066800" progId="MS_ClipArt_Gallery.2">
                  <p:embed/>
                </p:oleObj>
              </mc:Choice>
              <mc:Fallback>
                <p:oleObj name="Clip" r:id="rId18" imgW="1092200" imgH="1066800" progId="MS_ClipArt_Gallery.2">
                  <p:embed/>
                  <p:pic>
                    <p:nvPicPr>
                      <p:cNvPr id="0" name="Object 206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373" name="Rectangle 2061">
            <a:extLst>
              <a:ext uri="{FF2B5EF4-FFF2-40B4-BE49-F238E27FC236}">
                <a16:creationId xmlns:a16="http://schemas.microsoft.com/office/drawing/2014/main" id="{E8B5EF5A-9CA7-0D48-816B-D8C9F684F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51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ganzheitlich</a:t>
            </a:r>
          </a:p>
        </p:txBody>
      </p:sp>
      <p:sp>
        <p:nvSpPr>
          <p:cNvPr id="271374" name="Rectangle 2062">
            <a:extLst>
              <a:ext uri="{FF2B5EF4-FFF2-40B4-BE49-F238E27FC236}">
                <a16:creationId xmlns:a16="http://schemas.microsoft.com/office/drawing/2014/main" id="{7CC422FF-2006-DF49-9079-746D9079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251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originell</a:t>
            </a:r>
          </a:p>
        </p:txBody>
      </p:sp>
      <p:sp>
        <p:nvSpPr>
          <p:cNvPr id="271375" name="Rectangle 2063">
            <a:extLst>
              <a:ext uri="{FF2B5EF4-FFF2-40B4-BE49-F238E27FC236}">
                <a16:creationId xmlns:a16="http://schemas.microsoft.com/office/drawing/2014/main" id="{456BADA8-93FC-D649-903E-A317759EA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876800"/>
            <a:ext cx="4800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erfolgreiche Umsetzung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27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7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7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autoUpdateAnimBg="0"/>
      <p:bldP spid="271373" grpId="0" animBg="1" autoUpdateAnimBg="0"/>
      <p:bldP spid="271374" grpId="0" animBg="1" autoUpdateAnimBg="0"/>
      <p:bldP spid="27137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C8B192DF-E31A-154E-8E4D-0475C803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134147" name="Text Box 3">
            <a:extLst>
              <a:ext uri="{FF2B5EF4-FFF2-40B4-BE49-F238E27FC236}">
                <a16:creationId xmlns:a16="http://schemas.microsoft.com/office/drawing/2014/main" id="{F2749A95-EFA7-844D-B0D8-722E1B26F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4150" name="Rectangle 6">
            <a:extLst>
              <a:ext uri="{FF2B5EF4-FFF2-40B4-BE49-F238E27FC236}">
                <a16:creationId xmlns:a16="http://schemas.microsoft.com/office/drawing/2014/main" id="{F54B6AD0-8E24-4E4A-9C2D-140ACF279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7600" y="228600"/>
            <a:ext cx="5241925" cy="685800"/>
          </a:xfrm>
        </p:spPr>
        <p:txBody>
          <a:bodyPr/>
          <a:lstStyle/>
          <a:p>
            <a:r>
              <a:rPr lang="de-DE" altLang="de-DE" b="1"/>
              <a:t>Autonomie</a:t>
            </a:r>
            <a:endParaRPr lang="de-DE" altLang="de-DE"/>
          </a:p>
        </p:txBody>
      </p:sp>
      <p:graphicFrame>
        <p:nvGraphicFramePr>
          <p:cNvPr id="134151" name="Object 7">
            <a:extLst>
              <a:ext uri="{FF2B5EF4-FFF2-40B4-BE49-F238E27FC236}">
                <a16:creationId xmlns:a16="http://schemas.microsoft.com/office/drawing/2014/main" id="{1A622B4C-652E-0042-AD4D-A7489EA94E54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09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2" name="Rectangle 8">
            <a:extLst>
              <a:ext uri="{FF2B5EF4-FFF2-40B4-BE49-F238E27FC236}">
                <a16:creationId xmlns:a16="http://schemas.microsoft.com/office/drawing/2014/main" id="{7F6CA6CB-2333-F44E-A2A0-73B16C1C2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447800"/>
            <a:ext cx="63246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600" b="1">
                <a:latin typeface="Arial" panose="020B0604020202020204" pitchFamily="34" charset="0"/>
              </a:rPr>
              <a:t>Projekt „Neues Steuerungsmodell“,</a:t>
            </a:r>
          </a:p>
          <a:p>
            <a:r>
              <a:rPr lang="de-DE" altLang="de-DE" sz="2600" b="1">
                <a:latin typeface="Arial" panose="020B0604020202020204" pitchFamily="34" charset="0"/>
              </a:rPr>
              <a:t>21 Teilprojekte</a:t>
            </a:r>
          </a:p>
          <a:p>
            <a:r>
              <a:rPr lang="de-DE" altLang="de-DE" sz="2600" b="1">
                <a:latin typeface="Arial" panose="020B0604020202020204" pitchFamily="34" charset="0"/>
              </a:rPr>
              <a:t>Ziel: Exzellenz in Forschung und Lehre 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134160" name="Rectangle 16">
            <a:extLst>
              <a:ext uri="{FF2B5EF4-FFF2-40B4-BE49-F238E27FC236}">
                <a16:creationId xmlns:a16="http://schemas.microsoft.com/office/drawing/2014/main" id="{DEEF1590-2685-0D43-ABEA-1FC16132B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048000"/>
            <a:ext cx="6324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600" b="1">
                <a:latin typeface="Arial" panose="020B0604020202020204" pitchFamily="34" charset="0"/>
              </a:rPr>
              <a:t>Dezentrale Steuerung durch Fach-</a:t>
            </a:r>
          </a:p>
          <a:p>
            <a:r>
              <a:rPr lang="de-DE" altLang="de-DE" sz="2600" b="1">
                <a:latin typeface="Arial" panose="020B0604020202020204" pitchFamily="34" charset="0"/>
              </a:rPr>
              <a:t>bereichsneugliederung und parallele </a:t>
            </a:r>
          </a:p>
          <a:p>
            <a:r>
              <a:rPr lang="de-DE" altLang="de-DE" sz="2600" b="1">
                <a:latin typeface="Arial" panose="020B0604020202020204" pitchFamily="34" charset="0"/>
              </a:rPr>
              <a:t>Verwaltungsdezentralisierung möglich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134161" name="Rectangle 17">
            <a:extLst>
              <a:ext uri="{FF2B5EF4-FFF2-40B4-BE49-F238E27FC236}">
                <a16:creationId xmlns:a16="http://schemas.microsoft.com/office/drawing/2014/main" id="{308806A1-BED0-FD44-A75D-BB3F60EEB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419600"/>
            <a:ext cx="632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Reorganisation Verwaltung,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Zentrales Studienbüro</a:t>
            </a:r>
          </a:p>
        </p:txBody>
      </p:sp>
      <p:sp>
        <p:nvSpPr>
          <p:cNvPr id="134162" name="Rectangle 18">
            <a:extLst>
              <a:ext uri="{FF2B5EF4-FFF2-40B4-BE49-F238E27FC236}">
                <a16:creationId xmlns:a16="http://schemas.microsoft.com/office/drawing/2014/main" id="{1741BED5-0B51-AD46-9B5B-448D3DE68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638800"/>
            <a:ext cx="632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Zielvereinbarungen zwischen FB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und Universitätsleitung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 animBg="1" autoUpdateAnimBg="0"/>
      <p:bldP spid="134160" grpId="0" animBg="1" autoUpdateAnimBg="0"/>
      <p:bldP spid="134161" grpId="0" animBg="1" autoUpdateAnimBg="0"/>
      <p:bldP spid="13416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C9B46A1-A3DF-2B40-97E4-AC7590F03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242690" name="Text Box 2">
            <a:extLst>
              <a:ext uri="{FF2B5EF4-FFF2-40B4-BE49-F238E27FC236}">
                <a16:creationId xmlns:a16="http://schemas.microsoft.com/office/drawing/2014/main" id="{A5CE99C8-9DEC-DA46-AD7C-20141660A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54CA2C77-A289-8E4E-9212-696AD82C5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 b="1"/>
              <a:t>Wissenschaftlichkeit</a:t>
            </a:r>
            <a:endParaRPr lang="de-DE" altLang="de-DE"/>
          </a:p>
        </p:txBody>
      </p:sp>
      <p:graphicFrame>
        <p:nvGraphicFramePr>
          <p:cNvPr id="242692" name="Object 4">
            <a:extLst>
              <a:ext uri="{FF2B5EF4-FFF2-40B4-BE49-F238E27FC236}">
                <a16:creationId xmlns:a16="http://schemas.microsoft.com/office/drawing/2014/main" id="{B76D5011-7DD8-3D4C-8735-9DE746925E52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33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4" name="Rectangle 6">
            <a:extLst>
              <a:ext uri="{FF2B5EF4-FFF2-40B4-BE49-F238E27FC236}">
                <a16:creationId xmlns:a16="http://schemas.microsoft.com/office/drawing/2014/main" id="{9CBAF743-2303-574C-BA02-8DF572F54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371600"/>
            <a:ext cx="632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Qualitätssicherung zentrales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Managementinstrument</a:t>
            </a:r>
          </a:p>
        </p:txBody>
      </p:sp>
      <p:sp>
        <p:nvSpPr>
          <p:cNvPr id="242697" name="Rectangle 9">
            <a:extLst>
              <a:ext uri="{FF2B5EF4-FFF2-40B4-BE49-F238E27FC236}">
                <a16:creationId xmlns:a16="http://schemas.microsoft.com/office/drawing/2014/main" id="{14975CB2-1A40-D64F-BE63-984876FA0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667000"/>
            <a:ext cx="632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„Mainzer Evaluationsmodell“,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Evaluation des NSM </a:t>
            </a:r>
          </a:p>
        </p:txBody>
      </p:sp>
      <p:sp>
        <p:nvSpPr>
          <p:cNvPr id="242698" name="Rectangle 10">
            <a:extLst>
              <a:ext uri="{FF2B5EF4-FFF2-40B4-BE49-F238E27FC236}">
                <a16:creationId xmlns:a16="http://schemas.microsoft.com/office/drawing/2014/main" id="{3A3C1C3F-2F1D-994A-B8B1-8586CE9E0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962400"/>
            <a:ext cx="632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Geschäftsprozessanalyse für den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administrativen Bereich</a:t>
            </a:r>
          </a:p>
        </p:txBody>
      </p:sp>
      <p:sp>
        <p:nvSpPr>
          <p:cNvPr id="242699" name="Rectangle 11">
            <a:extLst>
              <a:ext uri="{FF2B5EF4-FFF2-40B4-BE49-F238E27FC236}">
                <a16:creationId xmlns:a16="http://schemas.microsoft.com/office/drawing/2014/main" id="{E2FC2786-F009-E24F-8FB7-F0CCFFE84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257800"/>
            <a:ext cx="632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„Preis für exzellente Leistungen in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der Lehre“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4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 animBg="1" autoUpdateAnimBg="0"/>
      <p:bldP spid="242697" grpId="0" animBg="1" autoUpdateAnimBg="0"/>
      <p:bldP spid="242698" grpId="0" animBg="1" autoUpdateAnimBg="0"/>
      <p:bldP spid="24269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A5BB49D6-C40C-3844-9F9A-FB2651299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267266" name="Text Box 2050">
            <a:extLst>
              <a:ext uri="{FF2B5EF4-FFF2-40B4-BE49-F238E27FC236}">
                <a16:creationId xmlns:a16="http://schemas.microsoft.com/office/drawing/2014/main" id="{579AE6D7-DDCA-5943-A98D-3C6E10AF2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67267" name="Rectangle 2051">
            <a:extLst>
              <a:ext uri="{FF2B5EF4-FFF2-40B4-BE49-F238E27FC236}">
                <a16:creationId xmlns:a16="http://schemas.microsoft.com/office/drawing/2014/main" id="{EE82C4B1-756C-814E-8947-5C235195A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0" y="228600"/>
            <a:ext cx="5089525" cy="685800"/>
          </a:xfrm>
        </p:spPr>
        <p:txBody>
          <a:bodyPr/>
          <a:lstStyle/>
          <a:p>
            <a:r>
              <a:rPr lang="de-DE" altLang="de-DE" b="1"/>
              <a:t>Wissenschaftlichkeit</a:t>
            </a:r>
            <a:endParaRPr lang="de-DE" altLang="de-DE"/>
          </a:p>
        </p:txBody>
      </p:sp>
      <p:graphicFrame>
        <p:nvGraphicFramePr>
          <p:cNvPr id="267268" name="Object 2052">
            <a:extLst>
              <a:ext uri="{FF2B5EF4-FFF2-40B4-BE49-F238E27FC236}">
                <a16:creationId xmlns:a16="http://schemas.microsoft.com/office/drawing/2014/main" id="{9B116695-B5C9-D54A-BF2D-1069540B409C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57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205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69" name="Rectangle 2053">
            <a:extLst>
              <a:ext uri="{FF2B5EF4-FFF2-40B4-BE49-F238E27FC236}">
                <a16:creationId xmlns:a16="http://schemas.microsoft.com/office/drawing/2014/main" id="{E894690B-3943-BA47-B313-280D69709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371600"/>
            <a:ext cx="632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Forschungsfonds, SFBs, Kompe-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tenzzentren, Graduiertenkollegs</a:t>
            </a:r>
          </a:p>
        </p:txBody>
      </p:sp>
      <p:sp>
        <p:nvSpPr>
          <p:cNvPr id="267270" name="Rectangle 2054">
            <a:extLst>
              <a:ext uri="{FF2B5EF4-FFF2-40B4-BE49-F238E27FC236}">
                <a16:creationId xmlns:a16="http://schemas.microsoft.com/office/drawing/2014/main" id="{C0979352-57F0-B04A-A0A1-0B0506B5C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667000"/>
            <a:ext cx="632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600" b="1">
                <a:latin typeface="Arial" panose="020B0604020202020204" pitchFamily="34" charset="0"/>
              </a:rPr>
              <a:t>Studienstrukturfonds, Studium Generale,</a:t>
            </a:r>
          </a:p>
          <a:p>
            <a:r>
              <a:rPr lang="de-DE" altLang="de-DE" sz="2600" b="1">
                <a:latin typeface="Arial" panose="020B0604020202020204" pitchFamily="34" charset="0"/>
              </a:rPr>
              <a:t>Zentrum für wiss. Weiterbildung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267271" name="Rectangle 2055">
            <a:extLst>
              <a:ext uri="{FF2B5EF4-FFF2-40B4-BE49-F238E27FC236}">
                <a16:creationId xmlns:a16="http://schemas.microsoft.com/office/drawing/2014/main" id="{280D1FB6-BB23-324C-AB9F-D18567503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962400"/>
            <a:ext cx="632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Qualitätsorientiertes Berichtswesen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267272" name="Rectangle 2056">
            <a:extLst>
              <a:ext uri="{FF2B5EF4-FFF2-40B4-BE49-F238E27FC236}">
                <a16:creationId xmlns:a16="http://schemas.microsoft.com/office/drawing/2014/main" id="{7913274D-D256-3447-B177-F076EE580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257800"/>
            <a:ext cx="632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Management-Informationssystem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(MIS)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9" grpId="0" animBg="1" autoUpdateAnimBg="0"/>
      <p:bldP spid="267270" grpId="0" animBg="1" autoUpdateAnimBg="0"/>
      <p:bldP spid="267271" grpId="0" animBg="1" autoUpdateAnimBg="0"/>
      <p:bldP spid="26727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51C4304E-6A41-AF40-A7F5-29C0A72ED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138243" name="Text Box 3">
            <a:extLst>
              <a:ext uri="{FF2B5EF4-FFF2-40B4-BE49-F238E27FC236}">
                <a16:creationId xmlns:a16="http://schemas.microsoft.com/office/drawing/2014/main" id="{BCEA9375-CBFE-B64C-B1E1-58D1A1BA6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8246" name="Rectangle 6">
            <a:extLst>
              <a:ext uri="{FF2B5EF4-FFF2-40B4-BE49-F238E27FC236}">
                <a16:creationId xmlns:a16="http://schemas.microsoft.com/office/drawing/2014/main" id="{F55F9173-5506-7F44-8203-28E38822B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5280025" cy="685800"/>
          </a:xfrm>
        </p:spPr>
        <p:txBody>
          <a:bodyPr/>
          <a:lstStyle/>
          <a:p>
            <a:r>
              <a:rPr lang="de-DE" altLang="de-DE" b="1"/>
              <a:t>Wettbewerblichkeit</a:t>
            </a:r>
            <a:endParaRPr lang="de-DE" altLang="de-DE"/>
          </a:p>
        </p:txBody>
      </p:sp>
      <p:graphicFrame>
        <p:nvGraphicFramePr>
          <p:cNvPr id="138247" name="Object 7">
            <a:extLst>
              <a:ext uri="{FF2B5EF4-FFF2-40B4-BE49-F238E27FC236}">
                <a16:creationId xmlns:a16="http://schemas.microsoft.com/office/drawing/2014/main" id="{0C85BE50-BCE7-6C46-B57C-1A3E5C021D8E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1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8" name="Rectangle 8">
            <a:extLst>
              <a:ext uri="{FF2B5EF4-FFF2-40B4-BE49-F238E27FC236}">
                <a16:creationId xmlns:a16="http://schemas.microsoft.com/office/drawing/2014/main" id="{87846E91-9F7C-6F44-A8C6-3AB75C29B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00200"/>
            <a:ext cx="63563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„Wissenschaft auf dem Marktplatz“</a:t>
            </a:r>
          </a:p>
        </p:txBody>
      </p:sp>
      <p:sp>
        <p:nvSpPr>
          <p:cNvPr id="138249" name="Rectangle 9">
            <a:extLst>
              <a:ext uri="{FF2B5EF4-FFF2-40B4-BE49-F238E27FC236}">
                <a16:creationId xmlns:a16="http://schemas.microsoft.com/office/drawing/2014/main" id="{C2944705-384D-414E-B4FB-FA1F3EA8E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971800"/>
            <a:ext cx="63563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„Wissenschaft zum Anfassen“</a:t>
            </a:r>
          </a:p>
        </p:txBody>
      </p:sp>
      <p:sp>
        <p:nvSpPr>
          <p:cNvPr id="138250" name="Rectangle 10">
            <a:extLst>
              <a:ext uri="{FF2B5EF4-FFF2-40B4-BE49-F238E27FC236}">
                <a16:creationId xmlns:a16="http://schemas.microsoft.com/office/drawing/2014/main" id="{FA99085E-9D71-5849-BCBD-1C97D1B9C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343400"/>
            <a:ext cx="63563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Corporate Design</a:t>
            </a:r>
          </a:p>
        </p:txBody>
      </p:sp>
      <p:sp>
        <p:nvSpPr>
          <p:cNvPr id="138251" name="Rectangle 11">
            <a:extLst>
              <a:ext uri="{FF2B5EF4-FFF2-40B4-BE49-F238E27FC236}">
                <a16:creationId xmlns:a16="http://schemas.microsoft.com/office/drawing/2014/main" id="{7DF19B09-2CD5-3447-846A-292857112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638800"/>
            <a:ext cx="696595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Kooperationen mit städt. Institutionen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in Archäologie und Musik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 animBg="1" autoUpdateAnimBg="0"/>
      <p:bldP spid="138249" grpId="0" animBg="1" autoUpdateAnimBg="0"/>
      <p:bldP spid="138250" grpId="0" animBg="1" autoUpdateAnimBg="0"/>
      <p:bldP spid="13825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0CA05318-761D-6944-84FF-1EA1CFA3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248834" name="Text Box 2">
            <a:extLst>
              <a:ext uri="{FF2B5EF4-FFF2-40B4-BE49-F238E27FC236}">
                <a16:creationId xmlns:a16="http://schemas.microsoft.com/office/drawing/2014/main" id="{B50E9B2D-D918-0040-BEB7-85A7418F6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90859DC-9819-C04A-866D-A97D84F64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 b="1"/>
              <a:t>Profilbildung</a:t>
            </a:r>
            <a:endParaRPr lang="de-DE" altLang="de-DE"/>
          </a:p>
        </p:txBody>
      </p:sp>
      <p:graphicFrame>
        <p:nvGraphicFramePr>
          <p:cNvPr id="248836" name="Object 4">
            <a:extLst>
              <a:ext uri="{FF2B5EF4-FFF2-40B4-BE49-F238E27FC236}">
                <a16:creationId xmlns:a16="http://schemas.microsoft.com/office/drawing/2014/main" id="{E09F181D-CA4C-AF44-AB92-2FD3D3BF4F6E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05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37" name="Rectangle 5">
            <a:extLst>
              <a:ext uri="{FF2B5EF4-FFF2-40B4-BE49-F238E27FC236}">
                <a16:creationId xmlns:a16="http://schemas.microsoft.com/office/drawing/2014/main" id="{1195407F-D352-1B4A-AC16-E5122F1FA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743200"/>
            <a:ext cx="5867400" cy="992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Exzellenz und Massen-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universität </a:t>
            </a:r>
          </a:p>
        </p:txBody>
      </p:sp>
      <p:sp>
        <p:nvSpPr>
          <p:cNvPr id="248841" name="Rectangle 9">
            <a:extLst>
              <a:ext uri="{FF2B5EF4-FFF2-40B4-BE49-F238E27FC236}">
                <a16:creationId xmlns:a16="http://schemas.microsoft.com/office/drawing/2014/main" id="{88CA0D62-FF89-6D4D-9A63-4D725EFF0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495800"/>
            <a:ext cx="5867400" cy="992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Größe und Vielfalt</a:t>
            </a:r>
          </a:p>
        </p:txBody>
      </p:sp>
      <p:sp>
        <p:nvSpPr>
          <p:cNvPr id="248843" name="Oval 11">
            <a:extLst>
              <a:ext uri="{FF2B5EF4-FFF2-40B4-BE49-F238E27FC236}">
                <a16:creationId xmlns:a16="http://schemas.microsoft.com/office/drawing/2014/main" id="{8C86B865-2646-804A-ADA8-5136B2A4C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90800"/>
            <a:ext cx="1460500" cy="3048000"/>
          </a:xfrm>
          <a:prstGeom prst="ellipse">
            <a:avLst/>
          </a:prstGeom>
          <a:solidFill>
            <a:srgbClr val="33CC33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Leit-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bild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7" grpId="0" animBg="1" autoUpdateAnimBg="0"/>
      <p:bldP spid="248841" grpId="0" animBg="1" autoUpdateAnimBg="0"/>
      <p:bldP spid="24884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3EAFCBC3-593B-5B4D-AE5F-85B0CE49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Mainz,</a:t>
            </a:r>
          </a:p>
          <a:p>
            <a:r>
              <a:rPr lang="en-US" altLang="de-DE" b="1"/>
              <a:t>24. Juni 2002</a:t>
            </a:r>
          </a:p>
          <a:p>
            <a:endParaRPr lang="en-US" altLang="de-DE"/>
          </a:p>
        </p:txBody>
      </p:sp>
      <p:sp>
        <p:nvSpPr>
          <p:cNvPr id="250882" name="Text Box 2">
            <a:extLst>
              <a:ext uri="{FF2B5EF4-FFF2-40B4-BE49-F238E27FC236}">
                <a16:creationId xmlns:a16="http://schemas.microsoft.com/office/drawing/2014/main" id="{9DFC6FF4-CB46-2245-B232-DF424988C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33227DF4-BA00-684F-BE73-14D507EA5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</p:spPr>
        <p:txBody>
          <a:bodyPr/>
          <a:lstStyle/>
          <a:p>
            <a:r>
              <a:rPr lang="de-DE" altLang="de-DE" b="1"/>
              <a:t>Wirtschaftlichkeit</a:t>
            </a:r>
            <a:endParaRPr lang="de-DE" altLang="de-DE"/>
          </a:p>
        </p:txBody>
      </p:sp>
      <p:graphicFrame>
        <p:nvGraphicFramePr>
          <p:cNvPr id="250884" name="Object 4">
            <a:extLst>
              <a:ext uri="{FF2B5EF4-FFF2-40B4-BE49-F238E27FC236}">
                <a16:creationId xmlns:a16="http://schemas.microsoft.com/office/drawing/2014/main" id="{89958ED4-7F25-AF45-9DAF-A32EDEA748AB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29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5" name="Rectangle 5">
            <a:extLst>
              <a:ext uri="{FF2B5EF4-FFF2-40B4-BE49-F238E27FC236}">
                <a16:creationId xmlns:a16="http://schemas.microsoft.com/office/drawing/2014/main" id="{F0C2DCA2-4719-9C4E-8517-C720C6890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447800"/>
            <a:ext cx="64770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Leistungsorientierte Mittelzuweisung</a:t>
            </a:r>
            <a:endParaRPr lang="de-DE" altLang="de-DE" sz="3000" b="1">
              <a:latin typeface="Arial" panose="020B0604020202020204" pitchFamily="34" charset="0"/>
            </a:endParaRPr>
          </a:p>
          <a:p>
            <a:r>
              <a:rPr lang="de-DE" altLang="de-DE" sz="2200" b="1">
                <a:latin typeface="Arial" panose="020B0604020202020204" pitchFamily="34" charset="0"/>
              </a:rPr>
              <a:t>(Personal, Sach- &amp; Investitionsmittel)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250886" name="Rectangle 6">
            <a:extLst>
              <a:ext uri="{FF2B5EF4-FFF2-40B4-BE49-F238E27FC236}">
                <a16:creationId xmlns:a16="http://schemas.microsoft.com/office/drawing/2014/main" id="{677A9A22-6DC7-FD45-9F31-D6553C549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6200"/>
            <a:ext cx="64770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Dezentrale Personalkostenbudgets</a:t>
            </a:r>
          </a:p>
        </p:txBody>
      </p:sp>
      <p:sp>
        <p:nvSpPr>
          <p:cNvPr id="250893" name="Rectangle 13">
            <a:extLst>
              <a:ext uri="{FF2B5EF4-FFF2-40B4-BE49-F238E27FC236}">
                <a16:creationId xmlns:a16="http://schemas.microsoft.com/office/drawing/2014/main" id="{E3D781C2-D4D1-7E4B-A3D7-8CED482FA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181600"/>
            <a:ext cx="6477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Kaufm. Finanzbuchhaltung, KLR,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Anlagenbuchhaltung</a:t>
            </a:r>
          </a:p>
        </p:txBody>
      </p:sp>
      <p:sp>
        <p:nvSpPr>
          <p:cNvPr id="250897" name="Rectangle 17">
            <a:extLst>
              <a:ext uri="{FF2B5EF4-FFF2-40B4-BE49-F238E27FC236}">
                <a16:creationId xmlns:a16="http://schemas.microsoft.com/office/drawing/2014/main" id="{BC2BBE49-9256-F54D-BB28-EF10DC7CE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636838"/>
            <a:ext cx="64770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Zukunftsorientierte Steuerung durch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zentrale Fonds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5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5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 animBg="1" autoUpdateAnimBg="0"/>
      <p:bldP spid="250886" grpId="0" animBg="1" autoUpdateAnimBg="0"/>
      <p:bldP spid="250893" grpId="0" animBg="1" autoUpdateAnimBg="0"/>
      <p:bldP spid="250897" grpId="0" animBg="1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Words>358</Words>
  <Application>Microsoft Macintosh PowerPoint</Application>
  <PresentationFormat>Bildschirmpräsentation (4:3)</PresentationFormat>
  <Paragraphs>138</Paragraphs>
  <Slides>15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Times New Roman</vt:lpstr>
      <vt:lpstr>Arial</vt:lpstr>
      <vt:lpstr>Webdings</vt:lpstr>
      <vt:lpstr>Wingdings</vt:lpstr>
      <vt:lpstr>Leere Präsentation</vt:lpstr>
      <vt:lpstr>Microsoft Photo Editor 3.0 Photo</vt:lpstr>
      <vt:lpstr>Microsoft Clip Gallery</vt:lpstr>
      <vt:lpstr>PowerPoint-Präsentation</vt:lpstr>
      <vt:lpstr>PowerPoint-Präsentation</vt:lpstr>
      <vt:lpstr>Die Kriterien</vt:lpstr>
      <vt:lpstr>Autonomie</vt:lpstr>
      <vt:lpstr>Wissenschaftlichkeit</vt:lpstr>
      <vt:lpstr>Wissenschaftlichkeit</vt:lpstr>
      <vt:lpstr>Wettbewerblichkeit</vt:lpstr>
      <vt:lpstr>Profilbildung</vt:lpstr>
      <vt:lpstr>Wirtschaftlichkeit</vt:lpstr>
      <vt:lpstr>Wirtschaftlichkeit</vt:lpstr>
      <vt:lpstr>Internationalität</vt:lpstr>
      <vt:lpstr>Virtualität</vt:lpstr>
      <vt:lpstr>PowerPoint-Präsentation</vt:lpstr>
      <vt:lpstr>PowerPoint-Präsentation</vt:lpstr>
      <vt:lpstr>PowerPoint-Präsentation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Bertelsmann Stiftung</dc:creator>
  <cp:lastModifiedBy>Detlef Müller-Böling</cp:lastModifiedBy>
  <cp:revision>131</cp:revision>
  <dcterms:created xsi:type="dcterms:W3CDTF">2001-03-08T15:06:45Z</dcterms:created>
  <dcterms:modified xsi:type="dcterms:W3CDTF">2022-02-26T13:16:27Z</dcterms:modified>
</cp:coreProperties>
</file>