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7" r:id="rId2"/>
    <p:sldId id="309" r:id="rId3"/>
    <p:sldId id="310" r:id="rId4"/>
    <p:sldId id="311" r:id="rId5"/>
    <p:sldId id="282" r:id="rId6"/>
    <p:sldId id="283" r:id="rId7"/>
    <p:sldId id="284" r:id="rId8"/>
    <p:sldId id="285" r:id="rId9"/>
    <p:sldId id="286" r:id="rId10"/>
    <p:sldId id="288" r:id="rId11"/>
    <p:sldId id="317" r:id="rId12"/>
    <p:sldId id="312" r:id="rId13"/>
    <p:sldId id="313" r:id="rId14"/>
    <p:sldId id="290" r:id="rId15"/>
    <p:sldId id="291" r:id="rId16"/>
    <p:sldId id="315" r:id="rId17"/>
    <p:sldId id="295" r:id="rId18"/>
    <p:sldId id="296" r:id="rId19"/>
    <p:sldId id="297" r:id="rId20"/>
    <p:sldId id="316" r:id="rId21"/>
    <p:sldId id="318" r:id="rId22"/>
    <p:sldId id="319" r:id="rId23"/>
    <p:sldId id="320" r:id="rId24"/>
    <p:sldId id="321" r:id="rId25"/>
    <p:sldId id="322" r:id="rId26"/>
    <p:sldId id="323" r:id="rId27"/>
    <p:sldId id="308" r:id="rId28"/>
    <p:sldId id="298" r:id="rId29"/>
    <p:sldId id="305" r:id="rId30"/>
    <p:sldId id="306" r:id="rId31"/>
  </p:sldIdLst>
  <p:sldSz cx="9144000" cy="6858000" type="screen4x3"/>
  <p:notesSz cx="6648450" cy="9810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32"/>
  </p:normalViewPr>
  <p:slideViewPr>
    <p:cSldViewPr>
      <p:cViewPr varScale="1">
        <p:scale>
          <a:sx n="104" d="100"/>
          <a:sy n="104" d="100"/>
        </p:scale>
        <p:origin x="20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96" y="-84"/>
      </p:cViewPr>
      <p:guideLst>
        <p:guide orient="horz" pos="3090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>
            <a:extLst>
              <a:ext uri="{FF2B5EF4-FFF2-40B4-BE49-F238E27FC236}">
                <a16:creationId xmlns:a16="http://schemas.microsoft.com/office/drawing/2014/main" id="{11F563FA-EE46-8746-B1F0-0596BA9FC5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6195" name="Rectangle 1027">
            <a:extLst>
              <a:ext uri="{FF2B5EF4-FFF2-40B4-BE49-F238E27FC236}">
                <a16:creationId xmlns:a16="http://schemas.microsoft.com/office/drawing/2014/main" id="{1A227121-9748-3546-A0AF-2D14EDD0D2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6196" name="Rectangle 1028">
            <a:extLst>
              <a:ext uri="{FF2B5EF4-FFF2-40B4-BE49-F238E27FC236}">
                <a16:creationId xmlns:a16="http://schemas.microsoft.com/office/drawing/2014/main" id="{DFCE69FA-E04D-DC4B-8233-65EAB094BF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6197" name="Rectangle 1029">
            <a:extLst>
              <a:ext uri="{FF2B5EF4-FFF2-40B4-BE49-F238E27FC236}">
                <a16:creationId xmlns:a16="http://schemas.microsoft.com/office/drawing/2014/main" id="{5249F8CC-86D4-D144-9202-021261366E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44DE75-9ACC-EB49-9213-33E1B95C938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48DF1CD-F1D3-DB4C-8431-3E8C8830F0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5D05EF0-6C5B-4B4F-BDFB-95FF50B354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CA2E79E-5C5A-3C4F-A691-93E2503C2EB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71538" y="73501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241282A-33CF-CD42-AE66-FF66021843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60900"/>
            <a:ext cx="48768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204F543-69B2-444E-9C8C-64C9EBC871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813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E6FC91A-83E9-0F4B-BF58-CD6BE0CD5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320213"/>
            <a:ext cx="28813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102EFD-6F61-9548-B974-AC15AB085B8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92CE6-D9EC-2748-BAB0-8421C10A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571762-78C0-234C-8C19-F84708AFC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53BD12-E379-EF47-895B-08DE4B12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3FD417-1AB9-9B49-A1F0-FA44FF9CC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741BD-12FC-3F4C-BF74-933F3F7053C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8061269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DD65F-E4ED-1941-AA3B-199F05A9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2C4C82-A0F5-744F-9A1D-24C4D3B32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703D63-E42B-654F-86C7-C357C9E7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01E11B-139B-2743-BB34-CE9A6DE18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B87B5-224A-E045-AFA6-15CE25CA875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5086985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F7230A-F55D-174B-B7ED-7513D78F7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4D3C0F-452C-BD41-9E1C-69890BAC9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23EBE-856E-AF48-82C1-5281975D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F0401D-E020-E64F-B60A-B4F0C62061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D9DF12-5522-F941-A15F-82E3A5C549A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3344904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B6598-0C24-F64D-8895-8506374A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ED8EFC-2804-F540-99EE-574324A1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65034D-EB0C-3747-8013-039CEC1F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5F3DCE-A201-DA43-9B3E-26FE73D67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724034-4B7C-A84F-B181-153E6AB6D85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735245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75E29-7D22-C945-A1CD-0B1890CB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073E01-DBEE-5A4B-A377-2F72866AA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2556B0-6388-1746-B9D4-25AA2095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15F8BC-9B7D-6948-BF7B-69400236F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A7D1F-F746-764D-AA2E-9A947D2A38D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9760937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928B7-F2D1-6A41-9ED1-A99CE04B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A9FEDC-EA28-3F48-AB4F-A76E7FA4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67E681-FDCB-4442-859B-762E142B5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05D5A7-2D2D-004A-8310-1DC7F27D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46DD8D-4CF8-A945-866E-7EEE65B34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20E8D-8C95-D844-832B-A366377C1F9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355494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BF1FA-4A19-8349-9BF1-62F6518C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6E6622-1314-E142-9F07-FED65BD5C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105F7-7AFB-1E41-88D5-3B5C7F6AA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F9178D-45C3-584B-A13E-15F537B82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E8A108-2DBF-134C-A46C-B27CA07E6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62CD2F-5414-C348-ABE5-66908EF6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421A0BC-CAFC-6F43-9D39-5B4D60B72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C0C98-DC89-644D-847E-24EF5D5483A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6135454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CB4ED-5C6B-BA4E-8577-4F2AD03F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699BF8-07E7-9A41-9918-DBBD2B0C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CAE0A5-7128-8044-A10E-2428C52D2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588930-4EA2-BE48-A4C3-16562798B0E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1983247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D17BDE-C217-2244-916E-B32B019E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8EE119-6647-A44E-88F9-6AAB2D29C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BD7CD9-E661-E54D-ADB3-9FE0CC9A1FB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482578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CA9AB-B9C2-304C-8897-8B234D3D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18508-6EBF-8F43-B406-0FCE0A1A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439359-5B9F-4746-8CDE-22DA234EC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59EC7C-7A16-8E4E-986A-05D46318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F45265-9127-0C4A-A2C5-D63FBDA7AE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25662A-1A48-874B-9D6D-489E440E044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980962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8DF5C-ABC4-6D46-B684-41B8FEC6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F45CC54-D504-514B-8425-4CF754233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2A8F1C-6AB7-814D-BC98-A7E761E53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4183C8-6510-0947-B010-439F163A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5A03E-E873-C04A-BB5C-AAEA1815A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8B0E3-3A80-0942-B01E-783651C71E9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170084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0CE5044B-4113-0949-BD6B-024A77AB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AEC300F-0AE0-D348-AFD2-461ABCF46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C2F4B2-BA33-7D4F-B9CD-053478F7B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6A3103-3CE7-AE4B-AF19-FFC746BA3B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C6BFA22-E4BE-0640-B3A6-D7AD90D7D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AA6F67-FC31-2A48-BA18-735B8B7043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0BB0ABD2-20A2-0F42-A086-00275AD36A0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ACE83872-E025-8545-A713-DA73B877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03E9BA35-11D1-934A-82EB-C226DB7C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emf"/><Relationship Id="rId3" Type="http://schemas.openxmlformats.org/officeDocument/2006/relationships/image" Target="../media/image13.jpeg"/><Relationship Id="rId7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82F7FE2-A364-954C-A2D6-EB6AC5DB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0E6A922E-3B90-4F41-B3A0-4FA388D0D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85C02-9FAB-624D-BF79-59885FA0A035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140290" name="Text Box 2">
            <a:extLst>
              <a:ext uri="{FF2B5EF4-FFF2-40B4-BE49-F238E27FC236}">
                <a16:creationId xmlns:a16="http://schemas.microsoft.com/office/drawing/2014/main" id="{46EDCFBE-0526-4442-9D82-9E3DA7131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B2D88E09-56B0-114D-B187-50FF0BBD9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DCBAF81D-A9BA-7A4A-B927-5558EACB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26DBBED7-35A0-7B4B-B656-1B5BBD34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de-DE" altLang="de-DE" sz="3200" b="1">
                <a:latin typeface="Arial" panose="020B0604020202020204" pitchFamily="34" charset="0"/>
              </a:rPr>
              <a:t>Universität Stuttgart multimedial</a:t>
            </a:r>
            <a:endParaRPr lang="de-DE" altLang="de-DE" sz="2800"/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id="{BB5D20C4-0B01-6643-8D80-F6F69817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63675"/>
            <a:ext cx="83058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de-DE" altLang="de-DE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de-DE" altLang="de-DE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Virtualisierung -</a:t>
            </a:r>
          </a:p>
          <a:p>
            <a:pPr algn="ctr"/>
            <a:r>
              <a:rPr lang="de-DE" altLang="de-DE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Grundlage für erfolgreiche</a:t>
            </a:r>
          </a:p>
          <a:p>
            <a:pPr algn="ctr"/>
            <a:r>
              <a:rPr lang="de-DE" altLang="de-DE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Hochschulentwicklung</a:t>
            </a:r>
            <a:endParaRPr lang="de-DE" altLang="de-DE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de-DE" altLang="de-DE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Prof. Dr. Detlef Müller-Böling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A8E0103C-80F8-7C41-BBDD-A47EA54E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59ECD405-95A2-9B4B-B172-DFE312E1D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BCEBA6-1108-044A-B201-6D5D8CD987BE}" type="slidenum">
              <a:rPr lang="en-US" altLang="de-DE"/>
              <a:pPr/>
              <a:t>10</a:t>
            </a:fld>
            <a:endParaRPr lang="en-US" altLang="de-DE"/>
          </a:p>
        </p:txBody>
      </p:sp>
      <p:pic>
        <p:nvPicPr>
          <p:cNvPr id="93195" name="Picture 11">
            <a:extLst>
              <a:ext uri="{FF2B5EF4-FFF2-40B4-BE49-F238E27FC236}">
                <a16:creationId xmlns:a16="http://schemas.microsoft.com/office/drawing/2014/main" id="{933C8403-19EE-C34D-B152-DBF95A31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187" name="Object 3">
            <a:extLst>
              <a:ext uri="{FF2B5EF4-FFF2-40B4-BE49-F238E27FC236}">
                <a16:creationId xmlns:a16="http://schemas.microsoft.com/office/drawing/2014/main" id="{2C58423D-88BB-A440-80EF-AB2C723D34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900" y="16383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6383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>
            <a:extLst>
              <a:ext uri="{FF2B5EF4-FFF2-40B4-BE49-F238E27FC236}">
                <a16:creationId xmlns:a16="http://schemas.microsoft.com/office/drawing/2014/main" id="{FFD63A94-F110-0040-9186-CE1713238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19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>
            <a:extLst>
              <a:ext uri="{FF2B5EF4-FFF2-40B4-BE49-F238E27FC236}">
                <a16:creationId xmlns:a16="http://schemas.microsoft.com/office/drawing/2014/main" id="{5E8E489E-5630-0647-8965-3CE7ACD97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17526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7">
            <a:extLst>
              <a:ext uri="{FF2B5EF4-FFF2-40B4-BE49-F238E27FC236}">
                <a16:creationId xmlns:a16="http://schemas.microsoft.com/office/drawing/2014/main" id="{4C34AE78-1462-6B49-98FA-84600843E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2573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573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8">
            <a:extLst>
              <a:ext uri="{FF2B5EF4-FFF2-40B4-BE49-F238E27FC236}">
                <a16:creationId xmlns:a16="http://schemas.microsoft.com/office/drawing/2014/main" id="{4448FC4E-F3E5-B949-9498-4D2F67370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372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7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72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3" name="Object 9">
            <a:extLst>
              <a:ext uri="{FF2B5EF4-FFF2-40B4-BE49-F238E27FC236}">
                <a16:creationId xmlns:a16="http://schemas.microsoft.com/office/drawing/2014/main" id="{BE7B1757-E8C8-C54A-97B7-487BB5758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267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4" name="Object 10">
            <a:extLst>
              <a:ext uri="{FF2B5EF4-FFF2-40B4-BE49-F238E27FC236}">
                <a16:creationId xmlns:a16="http://schemas.microsoft.com/office/drawing/2014/main" id="{96416896-2459-E74D-A1ED-BBEB512B40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971800"/>
          <a:ext cx="21336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71800"/>
                        <a:ext cx="21336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6EBCBF43-7221-8649-9B08-5648D7D8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DF836AD3-12D2-FD43-A25B-5B5CE4E35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E98A0-59CB-D145-9FB8-8B7A18C48073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152578" name="Text Box 2">
            <a:extLst>
              <a:ext uri="{FF2B5EF4-FFF2-40B4-BE49-F238E27FC236}">
                <a16:creationId xmlns:a16="http://schemas.microsoft.com/office/drawing/2014/main" id="{25F89851-F42B-174D-828F-7CBFE05D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4139905-95CC-B54B-9E60-865E5F211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86600" cy="685800"/>
          </a:xfrm>
        </p:spPr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Allgemeine Empfehlungen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312A8578-517A-664C-810B-12548E5C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4CB67CD6-C22D-5B4B-B97C-5E15CC52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E8A330AF-74ED-8D4F-8904-2D7EB554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662BF74E-0CFF-5A4B-99A1-BDBC6E24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52584" name="Rectangle 8">
            <a:extLst>
              <a:ext uri="{FF2B5EF4-FFF2-40B4-BE49-F238E27FC236}">
                <a16:creationId xmlns:a16="http://schemas.microsoft.com/office/drawing/2014/main" id="{B5E7901D-401A-A347-A2B2-24599C37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60198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1900" b="1">
                <a:latin typeface="Arial" panose="020B0604020202020204" pitchFamily="34" charset="0"/>
              </a:rPr>
              <a:t>Wechsel von Projektförderung zu </a:t>
            </a:r>
          </a:p>
          <a:p>
            <a:r>
              <a:rPr lang="de-DE" altLang="de-DE" sz="1900" b="1">
                <a:latin typeface="Arial" panose="020B0604020202020204" pitchFamily="34" charset="0"/>
              </a:rPr>
              <a:t>strategisch orientierter Organisationsentwicklung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B9F77C30-583B-A549-953D-224CDCA3A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6008688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1900" b="1">
                <a:latin typeface="Arial" panose="020B0604020202020204" pitchFamily="34" charset="0"/>
              </a:rPr>
              <a:t>Normalisierung von Förderungspolitiken,</a:t>
            </a:r>
          </a:p>
          <a:p>
            <a:r>
              <a:rPr lang="de-DE" altLang="de-DE" sz="1900" b="1">
                <a:latin typeface="Arial" panose="020B0604020202020204" pitchFamily="34" charset="0"/>
              </a:rPr>
              <a:t>Einbettung in „normale“ Steuerungsinstrumente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52586" name="Rectangle 10">
            <a:extLst>
              <a:ext uri="{FF2B5EF4-FFF2-40B4-BE49-F238E27FC236}">
                <a16:creationId xmlns:a16="http://schemas.microsoft.com/office/drawing/2014/main" id="{865C5756-0598-3049-9032-2A678E53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6008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1900" b="1">
                <a:latin typeface="Arial" panose="020B0604020202020204" pitchFamily="34" charset="0"/>
              </a:rPr>
              <a:t>Medienentwicklung für Land und Hochschule </a:t>
            </a:r>
          </a:p>
          <a:p>
            <a:r>
              <a:rPr lang="de-DE" altLang="de-DE" sz="1900" b="1">
                <a:latin typeface="Arial" panose="020B0604020202020204" pitchFamily="34" charset="0"/>
              </a:rPr>
              <a:t>anhand eines strategischen Entwicklungsrahmens</a:t>
            </a:r>
          </a:p>
        </p:txBody>
      </p:sp>
      <p:sp>
        <p:nvSpPr>
          <p:cNvPr id="152587" name="Rectangle 11">
            <a:extLst>
              <a:ext uri="{FF2B5EF4-FFF2-40B4-BE49-F238E27FC236}">
                <a16:creationId xmlns:a16="http://schemas.microsoft.com/office/drawing/2014/main" id="{878DEB2B-81A5-7948-BABC-C527E978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95800"/>
            <a:ext cx="6008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1900" b="1">
                <a:latin typeface="Arial" panose="020B0604020202020204" pitchFamily="34" charset="0"/>
              </a:rPr>
              <a:t>Integration der Medienentwicklung in </a:t>
            </a:r>
            <a:r>
              <a:rPr lang="de-DE" altLang="de-DE" sz="1900" b="1" i="1" u="sng">
                <a:latin typeface="Arial" panose="020B0604020202020204" pitchFamily="34" charset="0"/>
              </a:rPr>
              <a:t>alle </a:t>
            </a:r>
            <a:r>
              <a:rPr lang="de-DE" altLang="de-DE" sz="1900" b="1">
                <a:latin typeface="Arial" panose="020B0604020202020204" pitchFamily="34" charset="0"/>
              </a:rPr>
              <a:t>Prozesse</a:t>
            </a:r>
          </a:p>
          <a:p>
            <a:r>
              <a:rPr lang="de-DE" altLang="de-DE" sz="1900" b="1">
                <a:latin typeface="Arial" panose="020B0604020202020204" pitchFamily="34" charset="0"/>
              </a:rPr>
              <a:t>der  Hochschule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152588" name="Oval 12">
            <a:extLst>
              <a:ext uri="{FF2B5EF4-FFF2-40B4-BE49-F238E27FC236}">
                <a16:creationId xmlns:a16="http://schemas.microsoft.com/office/drawing/2014/main" id="{1ACF6E95-8367-E947-B016-23165EAF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22098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000" b="1">
                <a:latin typeface="Arial" panose="020B0604020202020204" pitchFamily="34" charset="0"/>
              </a:rPr>
              <a:t>Hochschulen</a:t>
            </a:r>
            <a:endParaRPr lang="de-DE" altLang="de-DE"/>
          </a:p>
        </p:txBody>
      </p:sp>
      <p:sp>
        <p:nvSpPr>
          <p:cNvPr id="152589" name="Oval 13">
            <a:extLst>
              <a:ext uri="{FF2B5EF4-FFF2-40B4-BE49-F238E27FC236}">
                <a16:creationId xmlns:a16="http://schemas.microsoft.com/office/drawing/2014/main" id="{ECFED54E-B03B-3943-AF9F-C7ADEEEE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27400"/>
            <a:ext cx="22098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000" b="1">
                <a:latin typeface="Arial" panose="020B0604020202020204" pitchFamily="34" charset="0"/>
              </a:rPr>
              <a:t>Staat</a:t>
            </a:r>
            <a:endParaRPr lang="de-DE" altLang="de-DE"/>
          </a:p>
        </p:txBody>
      </p:sp>
      <p:sp>
        <p:nvSpPr>
          <p:cNvPr id="152590" name="Oval 14">
            <a:extLst>
              <a:ext uri="{FF2B5EF4-FFF2-40B4-BE49-F238E27FC236}">
                <a16:creationId xmlns:a16="http://schemas.microsoft.com/office/drawing/2014/main" id="{F6E7144F-942E-D441-8AF3-11BB166A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68800"/>
            <a:ext cx="22098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000" b="1">
                <a:latin typeface="Arial" panose="020B0604020202020204" pitchFamily="34" charset="0"/>
              </a:rPr>
              <a:t>Aufgabe</a:t>
            </a:r>
            <a:endParaRPr lang="de-DE" altLang="de-DE"/>
          </a:p>
        </p:txBody>
      </p:sp>
      <p:sp>
        <p:nvSpPr>
          <p:cNvPr id="152591" name="Oval 15">
            <a:extLst>
              <a:ext uri="{FF2B5EF4-FFF2-40B4-BE49-F238E27FC236}">
                <a16:creationId xmlns:a16="http://schemas.microsoft.com/office/drawing/2014/main" id="{A501D36D-1CE7-254F-9F1B-364D4B0E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10200"/>
            <a:ext cx="22098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000" b="1">
                <a:latin typeface="Arial" panose="020B0604020202020204" pitchFamily="34" charset="0"/>
              </a:rPr>
              <a:t>Vorschlag</a:t>
            </a:r>
            <a:endParaRPr lang="de-DE" altLang="de-DE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  <p:bldP spid="152581" grpId="0" autoUpdateAnimBg="0"/>
      <p:bldP spid="152582" grpId="0" autoUpdateAnimBg="0"/>
      <p:bldP spid="152583" grpId="0" autoUpdateAnimBg="0"/>
      <p:bldP spid="152584" grpId="0" animBg="1" autoUpdateAnimBg="0"/>
      <p:bldP spid="152585" grpId="0" animBg="1" autoUpdateAnimBg="0"/>
      <p:bldP spid="152586" grpId="0" animBg="1" autoUpdateAnimBg="0"/>
      <p:bldP spid="152587" grpId="0" animBg="1" autoUpdateAnimBg="0"/>
      <p:bldP spid="152588" grpId="0" animBg="1" autoUpdateAnimBg="0"/>
      <p:bldP spid="152589" grpId="0" animBg="1" autoUpdateAnimBg="0"/>
      <p:bldP spid="152590" grpId="0" animBg="1" autoUpdateAnimBg="0"/>
      <p:bldP spid="15259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E1972CE6-7104-1746-8A2D-8BB1A5DD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6FB2A6C1-9F48-564E-94E5-EFE027C2F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89447-E062-4043-927D-A690A8CE2EB9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146434" name="Text Box 2">
            <a:extLst>
              <a:ext uri="{FF2B5EF4-FFF2-40B4-BE49-F238E27FC236}">
                <a16:creationId xmlns:a16="http://schemas.microsoft.com/office/drawing/2014/main" id="{5F049925-A63D-774C-9750-4DA6856A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3672F55-0244-D841-9AF5-21E662601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05800" cy="685800"/>
          </a:xfrm>
        </p:spPr>
        <p:txBody>
          <a:bodyPr/>
          <a:lstStyle/>
          <a:p>
            <a:r>
              <a:rPr lang="de-DE" altLang="de-DE" sz="3200" b="1">
                <a:solidFill>
                  <a:schemeClr val="tx1"/>
                </a:solidFill>
              </a:rPr>
              <a:t>Strategischer Entwicklungsrahmen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46436" name="Text Box 4">
            <a:extLst>
              <a:ext uri="{FF2B5EF4-FFF2-40B4-BE49-F238E27FC236}">
                <a16:creationId xmlns:a16="http://schemas.microsoft.com/office/drawing/2014/main" id="{72B9805B-58FB-9C47-836C-B4B14E88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48E4F811-1C4C-1842-98AC-4B675B76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27D85382-8B32-3346-ADAE-90614652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030787AC-95BB-7048-B3A1-0493602DB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graphicFrame>
        <p:nvGraphicFramePr>
          <p:cNvPr id="146440" name="Object 8">
            <a:extLst>
              <a:ext uri="{FF2B5EF4-FFF2-40B4-BE49-F238E27FC236}">
                <a16:creationId xmlns:a16="http://schemas.microsoft.com/office/drawing/2014/main" id="{9829B286-8A01-964B-8933-A3BCC3C5B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447800"/>
          <a:ext cx="6553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Folie" r:id="rId3" imgW="4965700" imgH="3695700" progId="PowerPoint.Slide.8">
                  <p:embed/>
                </p:oleObj>
              </mc:Choice>
              <mc:Fallback>
                <p:oleObj name="Folie" r:id="rId3" imgW="4965700" imgH="369570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6553200" cy="480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utoUpdateAnimBg="0"/>
      <p:bldP spid="146437" grpId="0" autoUpdateAnimBg="0"/>
      <p:bldP spid="146438" grpId="0" autoUpdateAnimBg="0"/>
      <p:bldP spid="1464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D6DA1089-C728-D948-ABB0-C0DA32F5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2B679C27-4649-A946-B929-04D4BD566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F974-1742-F844-A444-D443DD4D3303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147458" name="Text Box 2">
            <a:extLst>
              <a:ext uri="{FF2B5EF4-FFF2-40B4-BE49-F238E27FC236}">
                <a16:creationId xmlns:a16="http://schemas.microsoft.com/office/drawing/2014/main" id="{3BD4D88A-3FDA-AC43-8891-1E1EF4B3F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36923434-48C9-7844-A2C6-BE4B1D938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91125" cy="685800"/>
          </a:xfrm>
        </p:spPr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Bildungsmarkt</a:t>
            </a:r>
            <a:endParaRPr lang="de-DE" altLang="de-DE" sz="4300" b="1">
              <a:solidFill>
                <a:srgbClr val="000000"/>
              </a:solidFill>
            </a:endParaRPr>
          </a:p>
        </p:txBody>
      </p:sp>
      <p:sp>
        <p:nvSpPr>
          <p:cNvPr id="147460" name="Text Box 4">
            <a:extLst>
              <a:ext uri="{FF2B5EF4-FFF2-40B4-BE49-F238E27FC236}">
                <a16:creationId xmlns:a16="http://schemas.microsoft.com/office/drawing/2014/main" id="{B350003A-8F7A-2E42-8C70-377E39E5F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47461" name="Text Box 5">
            <a:extLst>
              <a:ext uri="{FF2B5EF4-FFF2-40B4-BE49-F238E27FC236}">
                <a16:creationId xmlns:a16="http://schemas.microsoft.com/office/drawing/2014/main" id="{D807B19D-07FF-AF41-B194-79871019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47462" name="Text Box 6">
            <a:extLst>
              <a:ext uri="{FF2B5EF4-FFF2-40B4-BE49-F238E27FC236}">
                <a16:creationId xmlns:a16="http://schemas.microsoft.com/office/drawing/2014/main" id="{E01ECCD3-543B-774C-8E85-1154CDEC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47463" name="Text Box 7">
            <a:extLst>
              <a:ext uri="{FF2B5EF4-FFF2-40B4-BE49-F238E27FC236}">
                <a16:creationId xmlns:a16="http://schemas.microsoft.com/office/drawing/2014/main" id="{CBE978B7-3916-6543-9AA9-59C55845D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graphicFrame>
        <p:nvGraphicFramePr>
          <p:cNvPr id="147464" name="Object 8">
            <a:extLst>
              <a:ext uri="{FF2B5EF4-FFF2-40B4-BE49-F238E27FC236}">
                <a16:creationId xmlns:a16="http://schemas.microsoft.com/office/drawing/2014/main" id="{F6A07F59-B1D4-EC45-9334-B2475430F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4275" y="1846263"/>
          <a:ext cx="5927725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Folie" r:id="rId3" imgW="5016500" imgH="3746500" progId="PowerPoint.Slide.8">
                  <p:embed/>
                </p:oleObj>
              </mc:Choice>
              <mc:Fallback>
                <p:oleObj name="Folie" r:id="rId3" imgW="5016500" imgH="374650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1846263"/>
                        <a:ext cx="5927725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  <p:bldP spid="147461" grpId="0" autoUpdateAnimBg="0"/>
      <p:bldP spid="147462" grpId="0" autoUpdateAnimBg="0"/>
      <p:bldP spid="1474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E99F8A04-4C23-CA43-8EED-85DE3E26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1C0689B3-41EC-BE46-B55E-5504EC1D8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E1956-51B8-6344-8F29-B037CC147E7A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203B5E64-6DE5-E446-92E1-CEED3DF2C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“Alma mater virtualis”: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Strategische Optionen</a:t>
            </a:r>
            <a:r>
              <a:rPr lang="de-DE" altLang="de-DE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EEC76526-52C5-C74D-ACA1-41B6CC2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3F49AB63-713E-0D48-A5CF-ECFAB2B07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DB43626D-89CC-E44D-806A-EAB8CDA5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F3FF3E8B-C08C-CF4D-91E7-D202A18E2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0395EC2A-D23F-EF4F-8E16-4A066647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89" name="Rectangle 9">
            <a:extLst>
              <a:ext uri="{FF2B5EF4-FFF2-40B4-BE49-F238E27FC236}">
                <a16:creationId xmlns:a16="http://schemas.microsoft.com/office/drawing/2014/main" id="{9A7EDD29-A7AD-5849-AD5D-C1292D09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90" name="Rectangle 10">
            <a:extLst>
              <a:ext uri="{FF2B5EF4-FFF2-40B4-BE49-F238E27FC236}">
                <a16:creationId xmlns:a16="http://schemas.microsoft.com/office/drawing/2014/main" id="{6C4E2E1C-6B5F-5B4A-A794-C989CD6B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91" name="Rectangle 11">
            <a:extLst>
              <a:ext uri="{FF2B5EF4-FFF2-40B4-BE49-F238E27FC236}">
                <a16:creationId xmlns:a16="http://schemas.microsoft.com/office/drawing/2014/main" id="{0BA3A730-AACA-784C-91AE-1F1F7D42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7292" name="Text Box 12">
            <a:extLst>
              <a:ext uri="{FF2B5EF4-FFF2-40B4-BE49-F238E27FC236}">
                <a16:creationId xmlns:a16="http://schemas.microsoft.com/office/drawing/2014/main" id="{87DC69C5-B86C-394F-9D5B-B7BF870C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127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97293" name="Text Box 13">
            <a:extLst>
              <a:ext uri="{FF2B5EF4-FFF2-40B4-BE49-F238E27FC236}">
                <a16:creationId xmlns:a16="http://schemas.microsoft.com/office/drawing/2014/main" id="{B92CA163-F4E8-EC45-AEA9-3AC2478C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3606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id="{E86C03A7-E6AC-894A-82ED-3F20A463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62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295" name="Text Box 15">
            <a:extLst>
              <a:ext uri="{FF2B5EF4-FFF2-40B4-BE49-F238E27FC236}">
                <a16:creationId xmlns:a16="http://schemas.microsoft.com/office/drawing/2014/main" id="{FF9EE842-C687-C44F-B44F-7446B00CB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607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296" name="Text Box 16">
            <a:extLst>
              <a:ext uri="{FF2B5EF4-FFF2-40B4-BE49-F238E27FC236}">
                <a16:creationId xmlns:a16="http://schemas.microsoft.com/office/drawing/2014/main" id="{1EBE98B8-07D7-8D43-A5A7-6B56DB813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6450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297" name="Text Box 17">
            <a:extLst>
              <a:ext uri="{FF2B5EF4-FFF2-40B4-BE49-F238E27FC236}">
                <a16:creationId xmlns:a16="http://schemas.microsoft.com/office/drawing/2014/main" id="{959C68C6-819F-AB47-B8B9-45098A929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081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458D25B6-7D2C-F549-9582-805CCCD65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0081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D7C4FB9C-0431-AE44-8FE5-7277D691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63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22B87051-58BC-144C-A6CE-B77C5D29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2828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utoUpdateAnimBg="0"/>
      <p:bldP spid="97293" grpId="0" autoUpdateAnimBg="0"/>
      <p:bldP spid="97294" grpId="0" autoUpdateAnimBg="0"/>
      <p:bldP spid="97295" grpId="0" autoUpdateAnimBg="0"/>
      <p:bldP spid="97296" grpId="0" autoUpdateAnimBg="0"/>
      <p:bldP spid="97297" grpId="0" autoUpdateAnimBg="0"/>
      <p:bldP spid="97298" grpId="0" autoUpdateAnimBg="0"/>
      <p:bldP spid="97299" grpId="0" autoUpdateAnimBg="0"/>
      <p:bldP spid="973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6B4CE5F7-C1AD-9D48-A0BE-4E52C980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BB70F05D-AC42-1240-B196-7C0C2779C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43BDE-7972-5844-A1CE-F9393A10228C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CD7082B-40D1-8541-8B7C-B671BD54B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9303DAF-392C-7D49-B26B-9E86F7B4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04AA5C92-09CD-3E41-B660-85F358F8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07537444-A25F-C04C-9009-D4544A07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8ECC7118-EE45-834B-BA1E-F527C55E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0B6F23C2-462F-E34A-9AF4-82D2CCCA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7F835040-E513-134B-AF87-97FA5A6B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93027B99-198A-FF40-8E6A-B6A48CA6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03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361E4A90-1E0F-0B4C-80DE-367577CD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368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210EB3D7-B941-C24A-BD18-583C795D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70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3BB57B0C-D526-5B49-8502-A69177DD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369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62E37254-5ECF-004B-B76F-7253EDAD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21225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</a:p>
        </p:txBody>
      </p:sp>
      <p:sp>
        <p:nvSpPr>
          <p:cNvPr id="99343" name="Text Box 15">
            <a:extLst>
              <a:ext uri="{FF2B5EF4-FFF2-40B4-BE49-F238E27FC236}">
                <a16:creationId xmlns:a16="http://schemas.microsoft.com/office/drawing/2014/main" id="{AF2F915E-6613-AF43-8050-A25C1936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0843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9344" name="Text Box 16">
            <a:extLst>
              <a:ext uri="{FF2B5EF4-FFF2-40B4-BE49-F238E27FC236}">
                <a16:creationId xmlns:a16="http://schemas.microsoft.com/office/drawing/2014/main" id="{7DB7D813-C955-E54A-84FA-E5EEF36F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0843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9345" name="Text Box 17">
            <a:extLst>
              <a:ext uri="{FF2B5EF4-FFF2-40B4-BE49-F238E27FC236}">
                <a16:creationId xmlns:a16="http://schemas.microsoft.com/office/drawing/2014/main" id="{53D798CD-2206-2D4B-BDEE-0F1CE345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22588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9346" name="Text Box 18">
            <a:extLst>
              <a:ext uri="{FF2B5EF4-FFF2-40B4-BE49-F238E27FC236}">
                <a16:creationId xmlns:a16="http://schemas.microsoft.com/office/drawing/2014/main" id="{9B3574CD-BB15-E743-8E6A-6AD809A0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90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99347" name="Rectangle 19">
            <a:extLst>
              <a:ext uri="{FF2B5EF4-FFF2-40B4-BE49-F238E27FC236}">
                <a16:creationId xmlns:a16="http://schemas.microsoft.com/office/drawing/2014/main" id="{EB55CB74-366F-9A43-A310-F747A515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2613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747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99348" name="Text Box 20">
            <a:extLst>
              <a:ext uri="{FF2B5EF4-FFF2-40B4-BE49-F238E27FC236}">
                <a16:creationId xmlns:a16="http://schemas.microsoft.com/office/drawing/2014/main" id="{4D7A7101-FA8A-7443-AB4C-0CFC364C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1600"/>
            <a:ext cx="526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“On campus”-Option Studium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898822EE-3938-3D42-A28F-8D90930D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6C81EAC7-AC8B-AF42-9FD6-056560E51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5A62A-DC7A-9B4F-BE41-46DB57BE7F6C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149506" name="Rectangle 3074">
            <a:extLst>
              <a:ext uri="{FF2B5EF4-FFF2-40B4-BE49-F238E27FC236}">
                <a16:creationId xmlns:a16="http://schemas.microsoft.com/office/drawing/2014/main" id="{02450A65-C4BE-D94C-B51D-EEDC7F82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267200"/>
            <a:ext cx="1295400" cy="13716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07" name="Rectangle 3075">
            <a:extLst>
              <a:ext uri="{FF2B5EF4-FFF2-40B4-BE49-F238E27FC236}">
                <a16:creationId xmlns:a16="http://schemas.microsoft.com/office/drawing/2014/main" id="{DEB2F127-CAF7-B942-8B79-8E12CEC1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08" name="Rectangle 3076">
            <a:extLst>
              <a:ext uri="{FF2B5EF4-FFF2-40B4-BE49-F238E27FC236}">
                <a16:creationId xmlns:a16="http://schemas.microsoft.com/office/drawing/2014/main" id="{56878615-C922-C140-A86C-D7A207043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09" name="Rectangle 3077">
            <a:extLst>
              <a:ext uri="{FF2B5EF4-FFF2-40B4-BE49-F238E27FC236}">
                <a16:creationId xmlns:a16="http://schemas.microsoft.com/office/drawing/2014/main" id="{1BA965FB-6B49-8545-8283-81C386C3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10" name="Rectangle 3078">
            <a:extLst>
              <a:ext uri="{FF2B5EF4-FFF2-40B4-BE49-F238E27FC236}">
                <a16:creationId xmlns:a16="http://schemas.microsoft.com/office/drawing/2014/main" id="{FD65D0D2-2C81-794C-B768-C1A56693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11" name="Rectangle 3079">
            <a:extLst>
              <a:ext uri="{FF2B5EF4-FFF2-40B4-BE49-F238E27FC236}">
                <a16:creationId xmlns:a16="http://schemas.microsoft.com/office/drawing/2014/main" id="{35CA483A-FDBD-E046-9E7A-95306388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12" name="Text Box 3080">
            <a:extLst>
              <a:ext uri="{FF2B5EF4-FFF2-40B4-BE49-F238E27FC236}">
                <a16:creationId xmlns:a16="http://schemas.microsoft.com/office/drawing/2014/main" id="{E5FD3DBB-4DE8-0C41-BF04-FB496104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279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3" name="Text Box 3081">
            <a:extLst>
              <a:ext uri="{FF2B5EF4-FFF2-40B4-BE49-F238E27FC236}">
                <a16:creationId xmlns:a16="http://schemas.microsoft.com/office/drawing/2014/main" id="{02077455-37F9-0F42-8BE4-4BAA70E9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5130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  <a:br>
              <a:rPr lang="de-DE" altLang="de-DE" sz="1800" b="1">
                <a:latin typeface="Arial" panose="020B0604020202020204" pitchFamily="34" charset="0"/>
              </a:rPr>
            </a:br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4" name="Text Box 3082">
            <a:extLst>
              <a:ext uri="{FF2B5EF4-FFF2-40B4-BE49-F238E27FC236}">
                <a16:creationId xmlns:a16="http://schemas.microsoft.com/office/drawing/2014/main" id="{248F9BA0-C01F-0B40-88A7-5EFD19C5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7780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5" name="Text Box 3083">
            <a:extLst>
              <a:ext uri="{FF2B5EF4-FFF2-40B4-BE49-F238E27FC236}">
                <a16:creationId xmlns:a16="http://schemas.microsoft.com/office/drawing/2014/main" id="{3786AC42-66BA-BC4E-B88A-8908CFB6A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9131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6" name="Text Box 3084">
            <a:extLst>
              <a:ext uri="{FF2B5EF4-FFF2-40B4-BE49-F238E27FC236}">
                <a16:creationId xmlns:a16="http://schemas.microsoft.com/office/drawing/2014/main" id="{684AFB40-024E-FC48-85C6-2D781CF6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7974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7" name="Text Box 3085">
            <a:extLst>
              <a:ext uri="{FF2B5EF4-FFF2-40B4-BE49-F238E27FC236}">
                <a16:creationId xmlns:a16="http://schemas.microsoft.com/office/drawing/2014/main" id="{230B5E6E-EFD1-D641-88EB-C40F951B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605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8" name="Text Box 3086">
            <a:extLst>
              <a:ext uri="{FF2B5EF4-FFF2-40B4-BE49-F238E27FC236}">
                <a16:creationId xmlns:a16="http://schemas.microsoft.com/office/drawing/2014/main" id="{AFA554AF-92EB-EC44-935D-7B89ACF3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605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19" name="Text Box 3087">
            <a:extLst>
              <a:ext uri="{FF2B5EF4-FFF2-40B4-BE49-F238E27FC236}">
                <a16:creationId xmlns:a16="http://schemas.microsoft.com/office/drawing/2014/main" id="{7333FCA1-728C-9B47-AAC3-B56B8364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9987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20" name="Text Box 3088">
            <a:extLst>
              <a:ext uri="{FF2B5EF4-FFF2-40B4-BE49-F238E27FC236}">
                <a16:creationId xmlns:a16="http://schemas.microsoft.com/office/drawing/2014/main" id="{6BC777AA-E5DC-4E4D-B4BF-F7DA4B44B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4352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149521" name="Rectangle 3089">
            <a:extLst>
              <a:ext uri="{FF2B5EF4-FFF2-40B4-BE49-F238E27FC236}">
                <a16:creationId xmlns:a16="http://schemas.microsoft.com/office/drawing/2014/main" id="{101C0E93-5129-6C45-A900-DF77FE8D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49522" name="Text Box 3090">
            <a:extLst>
              <a:ext uri="{FF2B5EF4-FFF2-40B4-BE49-F238E27FC236}">
                <a16:creationId xmlns:a16="http://schemas.microsoft.com/office/drawing/2014/main" id="{147ADBB5-B7C4-7D4B-BF8A-639D5F82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01600"/>
            <a:ext cx="6234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“Off campus”-Option Weiterbildung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umsplatzhalter 1">
            <a:extLst>
              <a:ext uri="{FF2B5EF4-FFF2-40B4-BE49-F238E27FC236}">
                <a16:creationId xmlns:a16="http://schemas.microsoft.com/office/drawing/2014/main" id="{2CF015CA-F794-4144-91E3-069B428E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49" name="Foliennummernplatzhalter 2">
            <a:extLst>
              <a:ext uri="{FF2B5EF4-FFF2-40B4-BE49-F238E27FC236}">
                <a16:creationId xmlns:a16="http://schemas.microsoft.com/office/drawing/2014/main" id="{8EA23CA3-C44E-FB42-A10B-FF7725AC9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EF4CFB-B70E-1A43-9778-CEF5E706C7B2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107523" name="Text Box 1027">
            <a:extLst>
              <a:ext uri="{FF2B5EF4-FFF2-40B4-BE49-F238E27FC236}">
                <a16:creationId xmlns:a16="http://schemas.microsoft.com/office/drawing/2014/main" id="{9FD28297-BB1A-B44E-9902-548B2154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Wertschöpfungskette</a:t>
            </a:r>
            <a:endParaRPr lang="de-DE" altLang="de-DE" b="1">
              <a:latin typeface="Arial" panose="020B0604020202020204" pitchFamily="34" charset="0"/>
            </a:endParaRPr>
          </a:p>
        </p:txBody>
      </p:sp>
      <p:grpSp>
        <p:nvGrpSpPr>
          <p:cNvPr id="107524" name="Group 1028">
            <a:extLst>
              <a:ext uri="{FF2B5EF4-FFF2-40B4-BE49-F238E27FC236}">
                <a16:creationId xmlns:a16="http://schemas.microsoft.com/office/drawing/2014/main" id="{82943625-B62C-9946-97C3-EA675C601F17}"/>
              </a:ext>
            </a:extLst>
          </p:cNvPr>
          <p:cNvGrpSpPr>
            <a:grpSpLocks/>
          </p:cNvGrpSpPr>
          <p:nvPr/>
        </p:nvGrpSpPr>
        <p:grpSpPr bwMode="auto">
          <a:xfrm>
            <a:off x="0" y="2667000"/>
            <a:ext cx="9144000" cy="2590800"/>
            <a:chOff x="5558" y="10080"/>
            <a:chExt cx="7259" cy="2105"/>
          </a:xfrm>
        </p:grpSpPr>
        <p:sp>
          <p:nvSpPr>
            <p:cNvPr id="107525" name="Rectangle 1029">
              <a:extLst>
                <a:ext uri="{FF2B5EF4-FFF2-40B4-BE49-F238E27FC236}">
                  <a16:creationId xmlns:a16="http://schemas.microsoft.com/office/drawing/2014/main" id="{0B14C70C-8C90-B947-9A91-21E4A8E9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26" name="Rectangle 1030">
              <a:extLst>
                <a:ext uri="{FF2B5EF4-FFF2-40B4-BE49-F238E27FC236}">
                  <a16:creationId xmlns:a16="http://schemas.microsoft.com/office/drawing/2014/main" id="{EFB5A3C1-145F-0A4A-ABF0-6FEB46C2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27" name="Rectangle 1031">
              <a:extLst>
                <a:ext uri="{FF2B5EF4-FFF2-40B4-BE49-F238E27FC236}">
                  <a16:creationId xmlns:a16="http://schemas.microsoft.com/office/drawing/2014/main" id="{0C960505-F678-1440-BFDD-144284865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28" name="Rectangle 1032">
              <a:extLst>
                <a:ext uri="{FF2B5EF4-FFF2-40B4-BE49-F238E27FC236}">
                  <a16:creationId xmlns:a16="http://schemas.microsoft.com/office/drawing/2014/main" id="{80B2B15C-BF75-384C-85FC-7371146EF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29" name="Rectangle 1033">
              <a:extLst>
                <a:ext uri="{FF2B5EF4-FFF2-40B4-BE49-F238E27FC236}">
                  <a16:creationId xmlns:a16="http://schemas.microsoft.com/office/drawing/2014/main" id="{5ED56154-64D8-B548-BB2C-FAF9B62A7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0" name="Rectangle 1034">
              <a:extLst>
                <a:ext uri="{FF2B5EF4-FFF2-40B4-BE49-F238E27FC236}">
                  <a16:creationId xmlns:a16="http://schemas.microsoft.com/office/drawing/2014/main" id="{0F3D7473-4B45-C945-A8C0-6320706CD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1" name="Rectangle 1035">
              <a:extLst>
                <a:ext uri="{FF2B5EF4-FFF2-40B4-BE49-F238E27FC236}">
                  <a16:creationId xmlns:a16="http://schemas.microsoft.com/office/drawing/2014/main" id="{5A005586-49A6-C746-A54B-54FFE11A8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2" name="Rectangle 1036">
              <a:extLst>
                <a:ext uri="{FF2B5EF4-FFF2-40B4-BE49-F238E27FC236}">
                  <a16:creationId xmlns:a16="http://schemas.microsoft.com/office/drawing/2014/main" id="{22418DC1-1B9D-1943-8BB4-F319D67E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3" name="Rectangle 1037">
              <a:extLst>
                <a:ext uri="{FF2B5EF4-FFF2-40B4-BE49-F238E27FC236}">
                  <a16:creationId xmlns:a16="http://schemas.microsoft.com/office/drawing/2014/main" id="{0ECF2AB3-CD92-6646-9EBA-66202A108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4" name="Rectangle 1038">
              <a:extLst>
                <a:ext uri="{FF2B5EF4-FFF2-40B4-BE49-F238E27FC236}">
                  <a16:creationId xmlns:a16="http://schemas.microsoft.com/office/drawing/2014/main" id="{CEA51A23-8D2B-3D43-B8EE-EBA5F264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5" name="Rectangle 1039">
              <a:extLst>
                <a:ext uri="{FF2B5EF4-FFF2-40B4-BE49-F238E27FC236}">
                  <a16:creationId xmlns:a16="http://schemas.microsoft.com/office/drawing/2014/main" id="{DE26CC96-B5BA-134B-A775-7B87CB5F8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6" name="Rectangle 1040">
              <a:extLst>
                <a:ext uri="{FF2B5EF4-FFF2-40B4-BE49-F238E27FC236}">
                  <a16:creationId xmlns:a16="http://schemas.microsoft.com/office/drawing/2014/main" id="{39CE03DB-35CA-BF49-9C46-D9CC022E6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7" name="Rectangle 1041">
              <a:extLst>
                <a:ext uri="{FF2B5EF4-FFF2-40B4-BE49-F238E27FC236}">
                  <a16:creationId xmlns:a16="http://schemas.microsoft.com/office/drawing/2014/main" id="{B94AB426-2278-244E-BBB3-D4497B453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8" name="Rectangle 1042">
              <a:extLst>
                <a:ext uri="{FF2B5EF4-FFF2-40B4-BE49-F238E27FC236}">
                  <a16:creationId xmlns:a16="http://schemas.microsoft.com/office/drawing/2014/main" id="{7888E489-4934-E04B-B6B8-4C5A5643F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39" name="Rectangle 1043">
              <a:extLst>
                <a:ext uri="{FF2B5EF4-FFF2-40B4-BE49-F238E27FC236}">
                  <a16:creationId xmlns:a16="http://schemas.microsoft.com/office/drawing/2014/main" id="{991310C7-70F4-4042-B8DE-2249C07C1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0" name="Rectangle 1044">
              <a:extLst>
                <a:ext uri="{FF2B5EF4-FFF2-40B4-BE49-F238E27FC236}">
                  <a16:creationId xmlns:a16="http://schemas.microsoft.com/office/drawing/2014/main" id="{B21585B0-B724-1744-B2B8-4A60EB260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1" name="Rectangle 1045">
              <a:extLst>
                <a:ext uri="{FF2B5EF4-FFF2-40B4-BE49-F238E27FC236}">
                  <a16:creationId xmlns:a16="http://schemas.microsoft.com/office/drawing/2014/main" id="{0AE07466-7CF5-7744-925F-7691A15DA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2" name="Rectangle 1046">
              <a:extLst>
                <a:ext uri="{FF2B5EF4-FFF2-40B4-BE49-F238E27FC236}">
                  <a16:creationId xmlns:a16="http://schemas.microsoft.com/office/drawing/2014/main" id="{81AD8702-B0CA-7E44-9C4A-20616F48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3" name="Rectangle 1047">
              <a:extLst>
                <a:ext uri="{FF2B5EF4-FFF2-40B4-BE49-F238E27FC236}">
                  <a16:creationId xmlns:a16="http://schemas.microsoft.com/office/drawing/2014/main" id="{978719F2-CEFB-A140-86EA-75F1570C8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4" name="Rectangle 1048">
              <a:extLst>
                <a:ext uri="{FF2B5EF4-FFF2-40B4-BE49-F238E27FC236}">
                  <a16:creationId xmlns:a16="http://schemas.microsoft.com/office/drawing/2014/main" id="{D17EF45C-BB96-0C42-8544-9F284C287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5" name="Rectangle 1049">
              <a:extLst>
                <a:ext uri="{FF2B5EF4-FFF2-40B4-BE49-F238E27FC236}">
                  <a16:creationId xmlns:a16="http://schemas.microsoft.com/office/drawing/2014/main" id="{E3548AC0-F993-8243-848E-F31FEE9CD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6" name="Rectangle 1050">
              <a:extLst>
                <a:ext uri="{FF2B5EF4-FFF2-40B4-BE49-F238E27FC236}">
                  <a16:creationId xmlns:a16="http://schemas.microsoft.com/office/drawing/2014/main" id="{989B8604-BE28-9448-9C7A-2077B2408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7" name="Rectangle 1051">
              <a:extLst>
                <a:ext uri="{FF2B5EF4-FFF2-40B4-BE49-F238E27FC236}">
                  <a16:creationId xmlns:a16="http://schemas.microsoft.com/office/drawing/2014/main" id="{90F07BC5-3E17-484C-84A8-CDD5A705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8" name="Rectangle 1052">
              <a:extLst>
                <a:ext uri="{FF2B5EF4-FFF2-40B4-BE49-F238E27FC236}">
                  <a16:creationId xmlns:a16="http://schemas.microsoft.com/office/drawing/2014/main" id="{66C9ADD6-85EA-4445-BDB0-8F9732266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49" name="Rectangle 1053">
              <a:extLst>
                <a:ext uri="{FF2B5EF4-FFF2-40B4-BE49-F238E27FC236}">
                  <a16:creationId xmlns:a16="http://schemas.microsoft.com/office/drawing/2014/main" id="{3898F7AB-386A-AD41-A445-7624304C2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0" name="Rectangle 1054">
              <a:extLst>
                <a:ext uri="{FF2B5EF4-FFF2-40B4-BE49-F238E27FC236}">
                  <a16:creationId xmlns:a16="http://schemas.microsoft.com/office/drawing/2014/main" id="{C3DD3E94-A0F5-F844-872B-BCDE6FACE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1" name="Rectangle 1055">
              <a:extLst>
                <a:ext uri="{FF2B5EF4-FFF2-40B4-BE49-F238E27FC236}">
                  <a16:creationId xmlns:a16="http://schemas.microsoft.com/office/drawing/2014/main" id="{6D68FCD7-F107-304B-8028-A8F647FBE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2" name="Rectangle 1056">
              <a:extLst>
                <a:ext uri="{FF2B5EF4-FFF2-40B4-BE49-F238E27FC236}">
                  <a16:creationId xmlns:a16="http://schemas.microsoft.com/office/drawing/2014/main" id="{449D43C5-8114-934B-8EA1-803D2845C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3" name="Rectangle 1057">
              <a:extLst>
                <a:ext uri="{FF2B5EF4-FFF2-40B4-BE49-F238E27FC236}">
                  <a16:creationId xmlns:a16="http://schemas.microsoft.com/office/drawing/2014/main" id="{C4EA2E70-0938-8741-AE4C-E88A95F7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4" name="Rectangle 1058">
              <a:extLst>
                <a:ext uri="{FF2B5EF4-FFF2-40B4-BE49-F238E27FC236}">
                  <a16:creationId xmlns:a16="http://schemas.microsoft.com/office/drawing/2014/main" id="{9866CD7B-BAF4-9948-985F-5A6B3C92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5" name="Rectangle 1059">
              <a:extLst>
                <a:ext uri="{FF2B5EF4-FFF2-40B4-BE49-F238E27FC236}">
                  <a16:creationId xmlns:a16="http://schemas.microsoft.com/office/drawing/2014/main" id="{5C5E75D6-F25F-C444-A28A-B49D7563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56" name="Rectangle 1060">
              <a:extLst>
                <a:ext uri="{FF2B5EF4-FFF2-40B4-BE49-F238E27FC236}">
                  <a16:creationId xmlns:a16="http://schemas.microsoft.com/office/drawing/2014/main" id="{17AA5941-C3A1-B643-B22E-2BAE2B8A9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7557" name="Freeform 1061">
            <a:extLst>
              <a:ext uri="{FF2B5EF4-FFF2-40B4-BE49-F238E27FC236}">
                <a16:creationId xmlns:a16="http://schemas.microsoft.com/office/drawing/2014/main" id="{DF86BA86-144F-7B4F-A561-85AB5B0823F2}"/>
              </a:ext>
            </a:extLst>
          </p:cNvPr>
          <p:cNvSpPr>
            <a:spLocks/>
          </p:cNvSpPr>
          <p:nvPr/>
        </p:nvSpPr>
        <p:spPr bwMode="auto">
          <a:xfrm>
            <a:off x="0" y="30480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7558" name="Text Box 1062">
            <a:extLst>
              <a:ext uri="{FF2B5EF4-FFF2-40B4-BE49-F238E27FC236}">
                <a16:creationId xmlns:a16="http://schemas.microsoft.com/office/drawing/2014/main" id="{ABBD7EB2-32F3-CA44-B0BB-71882412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1476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/>
              <a:t>   </a:t>
            </a:r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generieren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(Forschung)</a:t>
            </a:r>
            <a:endParaRPr lang="de-DE" altLang="de-DE" sz="1200"/>
          </a:p>
        </p:txBody>
      </p:sp>
      <p:sp>
        <p:nvSpPr>
          <p:cNvPr id="107559" name="Freeform 1063">
            <a:extLst>
              <a:ext uri="{FF2B5EF4-FFF2-40B4-BE49-F238E27FC236}">
                <a16:creationId xmlns:a16="http://schemas.microsoft.com/office/drawing/2014/main" id="{BBF06FAD-34F1-214E-BFAE-3FFA21F4DA51}"/>
              </a:ext>
            </a:extLst>
          </p:cNvPr>
          <p:cNvSpPr>
            <a:spLocks/>
          </p:cNvSpPr>
          <p:nvPr/>
        </p:nvSpPr>
        <p:spPr bwMode="auto">
          <a:xfrm>
            <a:off x="1438275" y="30480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7560" name="Freeform 1064">
            <a:extLst>
              <a:ext uri="{FF2B5EF4-FFF2-40B4-BE49-F238E27FC236}">
                <a16:creationId xmlns:a16="http://schemas.microsoft.com/office/drawing/2014/main" id="{34A899B5-B34E-E543-A314-683355B5D1EC}"/>
              </a:ext>
            </a:extLst>
          </p:cNvPr>
          <p:cNvSpPr>
            <a:spLocks/>
          </p:cNvSpPr>
          <p:nvPr/>
        </p:nvSpPr>
        <p:spPr bwMode="auto">
          <a:xfrm>
            <a:off x="2878138" y="30480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7561" name="Freeform 1065">
            <a:extLst>
              <a:ext uri="{FF2B5EF4-FFF2-40B4-BE49-F238E27FC236}">
                <a16:creationId xmlns:a16="http://schemas.microsoft.com/office/drawing/2014/main" id="{5468E9D8-6E62-3449-84CA-9C6FFB979E40}"/>
              </a:ext>
            </a:extLst>
          </p:cNvPr>
          <p:cNvSpPr>
            <a:spLocks/>
          </p:cNvSpPr>
          <p:nvPr/>
        </p:nvSpPr>
        <p:spPr bwMode="auto">
          <a:xfrm>
            <a:off x="4318000" y="30480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7562" name="Freeform 1066">
            <a:extLst>
              <a:ext uri="{FF2B5EF4-FFF2-40B4-BE49-F238E27FC236}">
                <a16:creationId xmlns:a16="http://schemas.microsoft.com/office/drawing/2014/main" id="{A068EB3B-A57F-CA4A-A7F7-A8CF38F8B3A3}"/>
              </a:ext>
            </a:extLst>
          </p:cNvPr>
          <p:cNvSpPr>
            <a:spLocks/>
          </p:cNvSpPr>
          <p:nvPr/>
        </p:nvSpPr>
        <p:spPr bwMode="auto">
          <a:xfrm>
            <a:off x="5757863" y="30480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7563" name="Freeform 1067">
            <a:extLst>
              <a:ext uri="{FF2B5EF4-FFF2-40B4-BE49-F238E27FC236}">
                <a16:creationId xmlns:a16="http://schemas.microsoft.com/office/drawing/2014/main" id="{7A7A9399-5F2D-B445-BC2D-A1F63A89002D}"/>
              </a:ext>
            </a:extLst>
          </p:cNvPr>
          <p:cNvSpPr>
            <a:spLocks/>
          </p:cNvSpPr>
          <p:nvPr/>
        </p:nvSpPr>
        <p:spPr bwMode="auto">
          <a:xfrm>
            <a:off x="7197725" y="30480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7564" name="Text Box 1068">
            <a:extLst>
              <a:ext uri="{FF2B5EF4-FFF2-40B4-BE49-F238E27FC236}">
                <a16:creationId xmlns:a16="http://schemas.microsoft.com/office/drawing/2014/main" id="{0E490781-E3E3-D44C-8BF1-AE3E86E1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141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Integration/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Programm-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gestaltung</a:t>
            </a:r>
            <a:endParaRPr lang="de-DE" altLang="de-DE" sz="2000" b="1"/>
          </a:p>
        </p:txBody>
      </p:sp>
      <p:sp>
        <p:nvSpPr>
          <p:cNvPr id="107565" name="Text Box 1069">
            <a:extLst>
              <a:ext uri="{FF2B5EF4-FFF2-40B4-BE49-F238E27FC236}">
                <a16:creationId xmlns:a16="http://schemas.microsoft.com/office/drawing/2014/main" id="{17639682-CD91-7C49-8C12-DCB2A870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004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Aufberei-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 tung/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course 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design</a:t>
            </a:r>
            <a:endParaRPr lang="de-DE" altLang="de-DE" sz="2000" b="1"/>
          </a:p>
        </p:txBody>
      </p:sp>
      <p:sp>
        <p:nvSpPr>
          <p:cNvPr id="107566" name="Text Box 1070">
            <a:extLst>
              <a:ext uri="{FF2B5EF4-FFF2-40B4-BE49-F238E27FC236}">
                <a16:creationId xmlns:a16="http://schemas.microsoft.com/office/drawing/2014/main" id="{A4BBEB78-4055-8B48-A318-A588432F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3425"/>
            <a:ext cx="1233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Admini-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stration,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support</a:t>
            </a:r>
            <a:endParaRPr lang="de-DE" altLang="de-DE" sz="1200"/>
          </a:p>
        </p:txBody>
      </p:sp>
      <p:sp>
        <p:nvSpPr>
          <p:cNvPr id="107567" name="Text Box 1071">
            <a:extLst>
              <a:ext uri="{FF2B5EF4-FFF2-40B4-BE49-F238E27FC236}">
                <a16:creationId xmlns:a16="http://schemas.microsoft.com/office/drawing/2014/main" id="{46AAA828-7B58-3849-A1FB-88CF3AA20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0"/>
            <a:ext cx="114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delivery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(Lehre)</a:t>
            </a:r>
          </a:p>
        </p:txBody>
      </p:sp>
      <p:sp>
        <p:nvSpPr>
          <p:cNvPr id="107568" name="Text Box 1072">
            <a:extLst>
              <a:ext uri="{FF2B5EF4-FFF2-40B4-BE49-F238E27FC236}">
                <a16:creationId xmlns:a16="http://schemas.microsoft.com/office/drawing/2014/main" id="{777774F8-9D4A-C143-994D-2AFF7992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52800"/>
            <a:ext cx="1266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Zertifi-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 zierung,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Prüfungen</a:t>
            </a:r>
            <a:endParaRPr lang="de-DE" altLang="de-DE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58" grpId="0" autoUpdateAnimBg="0"/>
      <p:bldP spid="107564" grpId="0" autoUpdateAnimBg="0"/>
      <p:bldP spid="107565" grpId="0" autoUpdateAnimBg="0"/>
      <p:bldP spid="107566" grpId="0" autoUpdateAnimBg="0"/>
      <p:bldP spid="107567" grpId="0" autoUpdateAnimBg="0"/>
      <p:bldP spid="10756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atumsplatzhalter 1">
            <a:extLst>
              <a:ext uri="{FF2B5EF4-FFF2-40B4-BE49-F238E27FC236}">
                <a16:creationId xmlns:a16="http://schemas.microsoft.com/office/drawing/2014/main" id="{AF08394F-0352-C845-A1C0-D4887F01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92" name="Foliennummernplatzhalter 2">
            <a:extLst>
              <a:ext uri="{FF2B5EF4-FFF2-40B4-BE49-F238E27FC236}">
                <a16:creationId xmlns:a16="http://schemas.microsoft.com/office/drawing/2014/main" id="{63C4A3A6-20A6-1146-840C-68E51E0C9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4CA77-7751-CD42-98C8-72713546376C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109571" name="Text Box 1027">
            <a:extLst>
              <a:ext uri="{FF2B5EF4-FFF2-40B4-BE49-F238E27FC236}">
                <a16:creationId xmlns:a16="http://schemas.microsoft.com/office/drawing/2014/main" id="{B7D8939F-EB62-9B46-9466-1D40355A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613"/>
            <a:ext cx="460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Kooperationsmodell</a:t>
            </a:r>
            <a:endParaRPr lang="de-DE" altLang="de-DE" b="1">
              <a:latin typeface="Arial" panose="020B0604020202020204" pitchFamily="34" charset="0"/>
            </a:endParaRPr>
          </a:p>
        </p:txBody>
      </p:sp>
      <p:grpSp>
        <p:nvGrpSpPr>
          <p:cNvPr id="109572" name="Group 1028">
            <a:extLst>
              <a:ext uri="{FF2B5EF4-FFF2-40B4-BE49-F238E27FC236}">
                <a16:creationId xmlns:a16="http://schemas.microsoft.com/office/drawing/2014/main" id="{9F8D3836-5DEC-2F49-AA0E-ACA14DF33DD3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9144000" cy="2590800"/>
            <a:chOff x="5558" y="10080"/>
            <a:chExt cx="7259" cy="2105"/>
          </a:xfrm>
        </p:grpSpPr>
        <p:sp>
          <p:nvSpPr>
            <p:cNvPr id="109573" name="Rectangle 1029">
              <a:extLst>
                <a:ext uri="{FF2B5EF4-FFF2-40B4-BE49-F238E27FC236}">
                  <a16:creationId xmlns:a16="http://schemas.microsoft.com/office/drawing/2014/main" id="{679A6823-9E11-6F42-A1F9-45FEA196E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74" name="Rectangle 1030">
              <a:extLst>
                <a:ext uri="{FF2B5EF4-FFF2-40B4-BE49-F238E27FC236}">
                  <a16:creationId xmlns:a16="http://schemas.microsoft.com/office/drawing/2014/main" id="{4A3B6726-D1F8-E548-8518-F9432645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75" name="Rectangle 1031">
              <a:extLst>
                <a:ext uri="{FF2B5EF4-FFF2-40B4-BE49-F238E27FC236}">
                  <a16:creationId xmlns:a16="http://schemas.microsoft.com/office/drawing/2014/main" id="{A2782A05-C80C-3B45-9671-64A1CCB29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76" name="Rectangle 1032">
              <a:extLst>
                <a:ext uri="{FF2B5EF4-FFF2-40B4-BE49-F238E27FC236}">
                  <a16:creationId xmlns:a16="http://schemas.microsoft.com/office/drawing/2014/main" id="{49BC503D-2AE5-104B-847F-BF17E40E1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77" name="Rectangle 1033">
              <a:extLst>
                <a:ext uri="{FF2B5EF4-FFF2-40B4-BE49-F238E27FC236}">
                  <a16:creationId xmlns:a16="http://schemas.microsoft.com/office/drawing/2014/main" id="{F5449485-73AD-B440-B234-7471F9A9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78" name="Rectangle 1034">
              <a:extLst>
                <a:ext uri="{FF2B5EF4-FFF2-40B4-BE49-F238E27FC236}">
                  <a16:creationId xmlns:a16="http://schemas.microsoft.com/office/drawing/2014/main" id="{ED374F52-F74E-2D4F-9F53-BBBA278A2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79" name="Rectangle 1035">
              <a:extLst>
                <a:ext uri="{FF2B5EF4-FFF2-40B4-BE49-F238E27FC236}">
                  <a16:creationId xmlns:a16="http://schemas.microsoft.com/office/drawing/2014/main" id="{3D606591-CB88-C54B-B430-8E5BEA896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0" name="Rectangle 1036">
              <a:extLst>
                <a:ext uri="{FF2B5EF4-FFF2-40B4-BE49-F238E27FC236}">
                  <a16:creationId xmlns:a16="http://schemas.microsoft.com/office/drawing/2014/main" id="{C69375F1-8577-EF48-BF2B-EF0B4852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1" name="Rectangle 1037">
              <a:extLst>
                <a:ext uri="{FF2B5EF4-FFF2-40B4-BE49-F238E27FC236}">
                  <a16:creationId xmlns:a16="http://schemas.microsoft.com/office/drawing/2014/main" id="{0C9FF8CB-204B-944B-A8B6-64255D65B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2" name="Rectangle 1038">
              <a:extLst>
                <a:ext uri="{FF2B5EF4-FFF2-40B4-BE49-F238E27FC236}">
                  <a16:creationId xmlns:a16="http://schemas.microsoft.com/office/drawing/2014/main" id="{FFD83374-E7C9-6143-95E7-9DB6FB15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3" name="Rectangle 1039">
              <a:extLst>
                <a:ext uri="{FF2B5EF4-FFF2-40B4-BE49-F238E27FC236}">
                  <a16:creationId xmlns:a16="http://schemas.microsoft.com/office/drawing/2014/main" id="{8ECF1076-24CB-464B-B034-11355EEBD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4" name="Rectangle 1040">
              <a:extLst>
                <a:ext uri="{FF2B5EF4-FFF2-40B4-BE49-F238E27FC236}">
                  <a16:creationId xmlns:a16="http://schemas.microsoft.com/office/drawing/2014/main" id="{86C8D1A9-FCEF-3742-A20A-9CAC3D4A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5" name="Rectangle 1041">
              <a:extLst>
                <a:ext uri="{FF2B5EF4-FFF2-40B4-BE49-F238E27FC236}">
                  <a16:creationId xmlns:a16="http://schemas.microsoft.com/office/drawing/2014/main" id="{5C461F2A-8688-014F-AE4C-AF2DC8FDC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6" name="Rectangle 1042">
              <a:extLst>
                <a:ext uri="{FF2B5EF4-FFF2-40B4-BE49-F238E27FC236}">
                  <a16:creationId xmlns:a16="http://schemas.microsoft.com/office/drawing/2014/main" id="{CC9EC395-F5EB-D947-96EC-7533BE94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7" name="Rectangle 1043">
              <a:extLst>
                <a:ext uri="{FF2B5EF4-FFF2-40B4-BE49-F238E27FC236}">
                  <a16:creationId xmlns:a16="http://schemas.microsoft.com/office/drawing/2014/main" id="{B3321186-B83C-A748-B864-175D05F02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8" name="Rectangle 1044">
              <a:extLst>
                <a:ext uri="{FF2B5EF4-FFF2-40B4-BE49-F238E27FC236}">
                  <a16:creationId xmlns:a16="http://schemas.microsoft.com/office/drawing/2014/main" id="{D109AED9-B7A6-8D43-A5C5-F832F7638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89" name="Rectangle 1045">
              <a:extLst>
                <a:ext uri="{FF2B5EF4-FFF2-40B4-BE49-F238E27FC236}">
                  <a16:creationId xmlns:a16="http://schemas.microsoft.com/office/drawing/2014/main" id="{8925BEBF-AEA1-DD40-9686-A27E04450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0" name="Rectangle 1046">
              <a:extLst>
                <a:ext uri="{FF2B5EF4-FFF2-40B4-BE49-F238E27FC236}">
                  <a16:creationId xmlns:a16="http://schemas.microsoft.com/office/drawing/2014/main" id="{853F5896-D8DD-F342-A7AC-7D351B26A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1" name="Rectangle 1047">
              <a:extLst>
                <a:ext uri="{FF2B5EF4-FFF2-40B4-BE49-F238E27FC236}">
                  <a16:creationId xmlns:a16="http://schemas.microsoft.com/office/drawing/2014/main" id="{DF95FC3D-7A13-9D4A-A956-4A082349F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2" name="Rectangle 1048">
              <a:extLst>
                <a:ext uri="{FF2B5EF4-FFF2-40B4-BE49-F238E27FC236}">
                  <a16:creationId xmlns:a16="http://schemas.microsoft.com/office/drawing/2014/main" id="{9F9D3328-27D1-7D49-AAE4-28946D0E3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3" name="Rectangle 1049">
              <a:extLst>
                <a:ext uri="{FF2B5EF4-FFF2-40B4-BE49-F238E27FC236}">
                  <a16:creationId xmlns:a16="http://schemas.microsoft.com/office/drawing/2014/main" id="{A6602E74-D30F-3B4B-98AA-397CE529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4" name="Rectangle 1050">
              <a:extLst>
                <a:ext uri="{FF2B5EF4-FFF2-40B4-BE49-F238E27FC236}">
                  <a16:creationId xmlns:a16="http://schemas.microsoft.com/office/drawing/2014/main" id="{9B99FDA2-8D5C-E54C-A7F2-4F618829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5" name="Rectangle 1051">
              <a:extLst>
                <a:ext uri="{FF2B5EF4-FFF2-40B4-BE49-F238E27FC236}">
                  <a16:creationId xmlns:a16="http://schemas.microsoft.com/office/drawing/2014/main" id="{DB9BE867-DE67-8C45-829C-0930BFCF6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6" name="Rectangle 1052">
              <a:extLst>
                <a:ext uri="{FF2B5EF4-FFF2-40B4-BE49-F238E27FC236}">
                  <a16:creationId xmlns:a16="http://schemas.microsoft.com/office/drawing/2014/main" id="{31DE114F-CEFB-B042-9787-8E0E12E3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7" name="Rectangle 1053">
              <a:extLst>
                <a:ext uri="{FF2B5EF4-FFF2-40B4-BE49-F238E27FC236}">
                  <a16:creationId xmlns:a16="http://schemas.microsoft.com/office/drawing/2014/main" id="{B8BF5096-A78A-8945-99AE-02E6E01A2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8" name="Rectangle 1054">
              <a:extLst>
                <a:ext uri="{FF2B5EF4-FFF2-40B4-BE49-F238E27FC236}">
                  <a16:creationId xmlns:a16="http://schemas.microsoft.com/office/drawing/2014/main" id="{AD00F4BB-D965-A944-AFB9-A594FFA3B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9" name="Rectangle 1055">
              <a:extLst>
                <a:ext uri="{FF2B5EF4-FFF2-40B4-BE49-F238E27FC236}">
                  <a16:creationId xmlns:a16="http://schemas.microsoft.com/office/drawing/2014/main" id="{B01C40D3-0E49-594B-BC83-214A45F9D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00" name="Rectangle 1056">
              <a:extLst>
                <a:ext uri="{FF2B5EF4-FFF2-40B4-BE49-F238E27FC236}">
                  <a16:creationId xmlns:a16="http://schemas.microsoft.com/office/drawing/2014/main" id="{50F65EDD-9CB3-4049-8CA0-78A926F49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01" name="Rectangle 1057">
              <a:extLst>
                <a:ext uri="{FF2B5EF4-FFF2-40B4-BE49-F238E27FC236}">
                  <a16:creationId xmlns:a16="http://schemas.microsoft.com/office/drawing/2014/main" id="{16BE74CB-59CD-3F4D-8959-5278C95F3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02" name="Rectangle 1058">
              <a:extLst>
                <a:ext uri="{FF2B5EF4-FFF2-40B4-BE49-F238E27FC236}">
                  <a16:creationId xmlns:a16="http://schemas.microsoft.com/office/drawing/2014/main" id="{262F0D05-E923-304F-B104-348BB795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03" name="Rectangle 1059">
              <a:extLst>
                <a:ext uri="{FF2B5EF4-FFF2-40B4-BE49-F238E27FC236}">
                  <a16:creationId xmlns:a16="http://schemas.microsoft.com/office/drawing/2014/main" id="{02F2FCC6-E93D-3E4B-B6E4-3EBDB9ED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04" name="Rectangle 1060">
              <a:extLst>
                <a:ext uri="{FF2B5EF4-FFF2-40B4-BE49-F238E27FC236}">
                  <a16:creationId xmlns:a16="http://schemas.microsoft.com/office/drawing/2014/main" id="{92175CD8-3E7B-7A43-A511-9A1263B58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605" name="Freeform 1061">
            <a:extLst>
              <a:ext uri="{FF2B5EF4-FFF2-40B4-BE49-F238E27FC236}">
                <a16:creationId xmlns:a16="http://schemas.microsoft.com/office/drawing/2014/main" id="{DFFACC3C-AF1A-E649-8A25-16289A9AD944}"/>
              </a:ext>
            </a:extLst>
          </p:cNvPr>
          <p:cNvSpPr>
            <a:spLocks/>
          </p:cNvSpPr>
          <p:nvPr/>
        </p:nvSpPr>
        <p:spPr bwMode="auto">
          <a:xfrm>
            <a:off x="0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06" name="Freeform 1062">
            <a:extLst>
              <a:ext uri="{FF2B5EF4-FFF2-40B4-BE49-F238E27FC236}">
                <a16:creationId xmlns:a16="http://schemas.microsoft.com/office/drawing/2014/main" id="{99018CC1-A1D4-4F4A-B1C6-568A444FAE9A}"/>
              </a:ext>
            </a:extLst>
          </p:cNvPr>
          <p:cNvSpPr>
            <a:spLocks/>
          </p:cNvSpPr>
          <p:nvPr/>
        </p:nvSpPr>
        <p:spPr bwMode="auto">
          <a:xfrm>
            <a:off x="1438275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07" name="Freeform 1063">
            <a:extLst>
              <a:ext uri="{FF2B5EF4-FFF2-40B4-BE49-F238E27FC236}">
                <a16:creationId xmlns:a16="http://schemas.microsoft.com/office/drawing/2014/main" id="{61DF9D5C-3BB1-674B-B669-7C1DB4AEA69F}"/>
              </a:ext>
            </a:extLst>
          </p:cNvPr>
          <p:cNvSpPr>
            <a:spLocks/>
          </p:cNvSpPr>
          <p:nvPr/>
        </p:nvSpPr>
        <p:spPr bwMode="auto">
          <a:xfrm>
            <a:off x="2878138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08" name="Freeform 1064">
            <a:extLst>
              <a:ext uri="{FF2B5EF4-FFF2-40B4-BE49-F238E27FC236}">
                <a16:creationId xmlns:a16="http://schemas.microsoft.com/office/drawing/2014/main" id="{9CDB9B37-96C8-144C-B205-473C15882DC5}"/>
              </a:ext>
            </a:extLst>
          </p:cNvPr>
          <p:cNvSpPr>
            <a:spLocks/>
          </p:cNvSpPr>
          <p:nvPr/>
        </p:nvSpPr>
        <p:spPr bwMode="auto">
          <a:xfrm>
            <a:off x="4318000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09" name="Freeform 1065">
            <a:extLst>
              <a:ext uri="{FF2B5EF4-FFF2-40B4-BE49-F238E27FC236}">
                <a16:creationId xmlns:a16="http://schemas.microsoft.com/office/drawing/2014/main" id="{DF7B709B-3B0D-7946-BDDB-1EF433386C5D}"/>
              </a:ext>
            </a:extLst>
          </p:cNvPr>
          <p:cNvSpPr>
            <a:spLocks/>
          </p:cNvSpPr>
          <p:nvPr/>
        </p:nvSpPr>
        <p:spPr bwMode="auto">
          <a:xfrm>
            <a:off x="5757863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10" name="Freeform 1066">
            <a:extLst>
              <a:ext uri="{FF2B5EF4-FFF2-40B4-BE49-F238E27FC236}">
                <a16:creationId xmlns:a16="http://schemas.microsoft.com/office/drawing/2014/main" id="{5CD093DB-9A0B-5E4F-B32C-E8892F410D79}"/>
              </a:ext>
            </a:extLst>
          </p:cNvPr>
          <p:cNvSpPr>
            <a:spLocks/>
          </p:cNvSpPr>
          <p:nvPr/>
        </p:nvSpPr>
        <p:spPr bwMode="auto">
          <a:xfrm>
            <a:off x="7197725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11" name="Text Box 1067">
            <a:extLst>
              <a:ext uri="{FF2B5EF4-FFF2-40B4-BE49-F238E27FC236}">
                <a16:creationId xmlns:a16="http://schemas.microsoft.com/office/drawing/2014/main" id="{7CF17F32-7550-C04D-9E45-B337B7EA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97025"/>
            <a:ext cx="1233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Admini-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stration,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support</a:t>
            </a:r>
            <a:endParaRPr lang="de-DE" altLang="de-DE" sz="1200"/>
          </a:p>
        </p:txBody>
      </p:sp>
      <p:sp>
        <p:nvSpPr>
          <p:cNvPr id="109612" name="Text Box 1068">
            <a:extLst>
              <a:ext uri="{FF2B5EF4-FFF2-40B4-BE49-F238E27FC236}">
                <a16:creationId xmlns:a16="http://schemas.microsoft.com/office/drawing/2014/main" id="{86486547-5BF9-1E44-A3AF-D4D60C95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00200"/>
            <a:ext cx="114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delivery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(Lehre)</a:t>
            </a:r>
          </a:p>
        </p:txBody>
      </p:sp>
      <p:sp>
        <p:nvSpPr>
          <p:cNvPr id="109613" name="Text Box 1069">
            <a:extLst>
              <a:ext uri="{FF2B5EF4-FFF2-40B4-BE49-F238E27FC236}">
                <a16:creationId xmlns:a16="http://schemas.microsoft.com/office/drawing/2014/main" id="{81E2A24F-0D5F-D34A-8790-31BCF456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676400"/>
            <a:ext cx="1266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Zertifi-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 zierung,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Prüfungen</a:t>
            </a:r>
            <a:endParaRPr lang="de-DE" altLang="de-DE" sz="1200"/>
          </a:p>
        </p:txBody>
      </p:sp>
      <p:grpSp>
        <p:nvGrpSpPr>
          <p:cNvPr id="109614" name="Group 1070">
            <a:extLst>
              <a:ext uri="{FF2B5EF4-FFF2-40B4-BE49-F238E27FC236}">
                <a16:creationId xmlns:a16="http://schemas.microsoft.com/office/drawing/2014/main" id="{900E891E-1D31-F746-83ED-72DDDB3966B1}"/>
              </a:ext>
            </a:extLst>
          </p:cNvPr>
          <p:cNvGrpSpPr>
            <a:grpSpLocks/>
          </p:cNvGrpSpPr>
          <p:nvPr/>
        </p:nvGrpSpPr>
        <p:grpSpPr bwMode="auto">
          <a:xfrm>
            <a:off x="0" y="3657600"/>
            <a:ext cx="9144000" cy="2590800"/>
            <a:chOff x="5558" y="10080"/>
            <a:chExt cx="7259" cy="2105"/>
          </a:xfrm>
        </p:grpSpPr>
        <p:sp>
          <p:nvSpPr>
            <p:cNvPr id="109615" name="Rectangle 1071">
              <a:extLst>
                <a:ext uri="{FF2B5EF4-FFF2-40B4-BE49-F238E27FC236}">
                  <a16:creationId xmlns:a16="http://schemas.microsoft.com/office/drawing/2014/main" id="{B7841813-58C4-B548-8A4C-433205D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16" name="Rectangle 1072">
              <a:extLst>
                <a:ext uri="{FF2B5EF4-FFF2-40B4-BE49-F238E27FC236}">
                  <a16:creationId xmlns:a16="http://schemas.microsoft.com/office/drawing/2014/main" id="{AF13AEB2-81F3-A940-902B-126AE40A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17" name="Rectangle 1073">
              <a:extLst>
                <a:ext uri="{FF2B5EF4-FFF2-40B4-BE49-F238E27FC236}">
                  <a16:creationId xmlns:a16="http://schemas.microsoft.com/office/drawing/2014/main" id="{3A1D1A53-6961-7643-BD13-28142470B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18" name="Rectangle 1074">
              <a:extLst>
                <a:ext uri="{FF2B5EF4-FFF2-40B4-BE49-F238E27FC236}">
                  <a16:creationId xmlns:a16="http://schemas.microsoft.com/office/drawing/2014/main" id="{D01A7293-49C9-F047-AC46-EDA9435B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19" name="Rectangle 1075">
              <a:extLst>
                <a:ext uri="{FF2B5EF4-FFF2-40B4-BE49-F238E27FC236}">
                  <a16:creationId xmlns:a16="http://schemas.microsoft.com/office/drawing/2014/main" id="{2ADBAD33-1FA2-F742-B89C-C72F044A5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0" name="Rectangle 1076">
              <a:extLst>
                <a:ext uri="{FF2B5EF4-FFF2-40B4-BE49-F238E27FC236}">
                  <a16:creationId xmlns:a16="http://schemas.microsoft.com/office/drawing/2014/main" id="{BAE7E83C-3C7F-824C-9478-43FD1717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1" name="Rectangle 1077">
              <a:extLst>
                <a:ext uri="{FF2B5EF4-FFF2-40B4-BE49-F238E27FC236}">
                  <a16:creationId xmlns:a16="http://schemas.microsoft.com/office/drawing/2014/main" id="{0C348DAF-B7D8-4742-B09F-0E84C4FD7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2" name="Rectangle 1078">
              <a:extLst>
                <a:ext uri="{FF2B5EF4-FFF2-40B4-BE49-F238E27FC236}">
                  <a16:creationId xmlns:a16="http://schemas.microsoft.com/office/drawing/2014/main" id="{2DEE1F04-5C64-5E48-8DF1-8EADDC14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3" name="Rectangle 1079">
              <a:extLst>
                <a:ext uri="{FF2B5EF4-FFF2-40B4-BE49-F238E27FC236}">
                  <a16:creationId xmlns:a16="http://schemas.microsoft.com/office/drawing/2014/main" id="{02144805-03F9-0C4F-95A9-EF412F38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4" name="Rectangle 1080">
              <a:extLst>
                <a:ext uri="{FF2B5EF4-FFF2-40B4-BE49-F238E27FC236}">
                  <a16:creationId xmlns:a16="http://schemas.microsoft.com/office/drawing/2014/main" id="{0C93ED7D-319C-0E4A-B7D3-8DEAAC4F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5" name="Rectangle 1081">
              <a:extLst>
                <a:ext uri="{FF2B5EF4-FFF2-40B4-BE49-F238E27FC236}">
                  <a16:creationId xmlns:a16="http://schemas.microsoft.com/office/drawing/2014/main" id="{3AC90CCF-D4D7-0445-9308-66261C604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6" name="Rectangle 1082">
              <a:extLst>
                <a:ext uri="{FF2B5EF4-FFF2-40B4-BE49-F238E27FC236}">
                  <a16:creationId xmlns:a16="http://schemas.microsoft.com/office/drawing/2014/main" id="{814E6A4E-AEC3-7243-9DA5-D376A055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7" name="Rectangle 1083">
              <a:extLst>
                <a:ext uri="{FF2B5EF4-FFF2-40B4-BE49-F238E27FC236}">
                  <a16:creationId xmlns:a16="http://schemas.microsoft.com/office/drawing/2014/main" id="{5589DDEA-E5AB-D144-B7CE-95CD034AF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8" name="Rectangle 1084">
              <a:extLst>
                <a:ext uri="{FF2B5EF4-FFF2-40B4-BE49-F238E27FC236}">
                  <a16:creationId xmlns:a16="http://schemas.microsoft.com/office/drawing/2014/main" id="{FC73F0CE-65FD-A147-A685-5774FC512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29" name="Rectangle 1085">
              <a:extLst>
                <a:ext uri="{FF2B5EF4-FFF2-40B4-BE49-F238E27FC236}">
                  <a16:creationId xmlns:a16="http://schemas.microsoft.com/office/drawing/2014/main" id="{7D9656CE-A153-FE4C-A901-B8481D1C3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0" name="Rectangle 1086">
              <a:extLst>
                <a:ext uri="{FF2B5EF4-FFF2-40B4-BE49-F238E27FC236}">
                  <a16:creationId xmlns:a16="http://schemas.microsoft.com/office/drawing/2014/main" id="{9D0316FA-4707-4947-9CC1-B9E78D8C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1" name="Rectangle 1087">
              <a:extLst>
                <a:ext uri="{FF2B5EF4-FFF2-40B4-BE49-F238E27FC236}">
                  <a16:creationId xmlns:a16="http://schemas.microsoft.com/office/drawing/2014/main" id="{C5140BB4-5A18-1B4D-9AD7-43CEC62FC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2" name="Rectangle 1088">
              <a:extLst>
                <a:ext uri="{FF2B5EF4-FFF2-40B4-BE49-F238E27FC236}">
                  <a16:creationId xmlns:a16="http://schemas.microsoft.com/office/drawing/2014/main" id="{BE527A97-4714-A849-B7A4-2849ED2DC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3" name="Rectangle 1089">
              <a:extLst>
                <a:ext uri="{FF2B5EF4-FFF2-40B4-BE49-F238E27FC236}">
                  <a16:creationId xmlns:a16="http://schemas.microsoft.com/office/drawing/2014/main" id="{F52C4F7C-AB59-2040-A5EE-561A6DF09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4" name="Rectangle 1090">
              <a:extLst>
                <a:ext uri="{FF2B5EF4-FFF2-40B4-BE49-F238E27FC236}">
                  <a16:creationId xmlns:a16="http://schemas.microsoft.com/office/drawing/2014/main" id="{6C3BCB5A-CE09-BC4B-9CE0-0751DB822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5" name="Rectangle 1091">
              <a:extLst>
                <a:ext uri="{FF2B5EF4-FFF2-40B4-BE49-F238E27FC236}">
                  <a16:creationId xmlns:a16="http://schemas.microsoft.com/office/drawing/2014/main" id="{30BCAB0E-30D9-C846-9300-35B3935B7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6" name="Rectangle 1092">
              <a:extLst>
                <a:ext uri="{FF2B5EF4-FFF2-40B4-BE49-F238E27FC236}">
                  <a16:creationId xmlns:a16="http://schemas.microsoft.com/office/drawing/2014/main" id="{94402A56-E99E-F544-95DE-773B294CD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7" name="Rectangle 1093">
              <a:extLst>
                <a:ext uri="{FF2B5EF4-FFF2-40B4-BE49-F238E27FC236}">
                  <a16:creationId xmlns:a16="http://schemas.microsoft.com/office/drawing/2014/main" id="{A4006409-5E1D-4843-A0F6-9327E1735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8" name="Rectangle 1094">
              <a:extLst>
                <a:ext uri="{FF2B5EF4-FFF2-40B4-BE49-F238E27FC236}">
                  <a16:creationId xmlns:a16="http://schemas.microsoft.com/office/drawing/2014/main" id="{E5EEE2FE-3D49-6F4D-BFD4-610B1F18F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39" name="Rectangle 1095">
              <a:extLst>
                <a:ext uri="{FF2B5EF4-FFF2-40B4-BE49-F238E27FC236}">
                  <a16:creationId xmlns:a16="http://schemas.microsoft.com/office/drawing/2014/main" id="{2D7341E3-F9B0-4342-B4CC-0C9171081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0" name="Rectangle 1096">
              <a:extLst>
                <a:ext uri="{FF2B5EF4-FFF2-40B4-BE49-F238E27FC236}">
                  <a16:creationId xmlns:a16="http://schemas.microsoft.com/office/drawing/2014/main" id="{15581864-3F55-5347-A325-354EA4946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1" name="Rectangle 1097">
              <a:extLst>
                <a:ext uri="{FF2B5EF4-FFF2-40B4-BE49-F238E27FC236}">
                  <a16:creationId xmlns:a16="http://schemas.microsoft.com/office/drawing/2014/main" id="{30FA079E-D737-334A-A132-844F1B563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2" name="Rectangle 1098">
              <a:extLst>
                <a:ext uri="{FF2B5EF4-FFF2-40B4-BE49-F238E27FC236}">
                  <a16:creationId xmlns:a16="http://schemas.microsoft.com/office/drawing/2014/main" id="{CC4F842F-77F2-5943-A325-2EE8C5C26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3" name="Rectangle 1099">
              <a:extLst>
                <a:ext uri="{FF2B5EF4-FFF2-40B4-BE49-F238E27FC236}">
                  <a16:creationId xmlns:a16="http://schemas.microsoft.com/office/drawing/2014/main" id="{A1C27243-4F0F-CC4A-B668-845C26100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4" name="Rectangle 1100">
              <a:extLst>
                <a:ext uri="{FF2B5EF4-FFF2-40B4-BE49-F238E27FC236}">
                  <a16:creationId xmlns:a16="http://schemas.microsoft.com/office/drawing/2014/main" id="{9A323715-3C2B-3C48-BC55-9D45FBEA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5" name="Rectangle 1101">
              <a:extLst>
                <a:ext uri="{FF2B5EF4-FFF2-40B4-BE49-F238E27FC236}">
                  <a16:creationId xmlns:a16="http://schemas.microsoft.com/office/drawing/2014/main" id="{7F4BDAA0-0BDB-8C46-B505-71D94531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46" name="Rectangle 1102">
              <a:extLst>
                <a:ext uri="{FF2B5EF4-FFF2-40B4-BE49-F238E27FC236}">
                  <a16:creationId xmlns:a16="http://schemas.microsoft.com/office/drawing/2014/main" id="{504AF1FA-D343-F948-8F9A-192B36700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647" name="Freeform 1103">
            <a:extLst>
              <a:ext uri="{FF2B5EF4-FFF2-40B4-BE49-F238E27FC236}">
                <a16:creationId xmlns:a16="http://schemas.microsoft.com/office/drawing/2014/main" id="{811A5F09-A8AA-9140-A8F0-E83EE138C7F1}"/>
              </a:ext>
            </a:extLst>
          </p:cNvPr>
          <p:cNvSpPr>
            <a:spLocks/>
          </p:cNvSpPr>
          <p:nvPr/>
        </p:nvSpPr>
        <p:spPr bwMode="auto">
          <a:xfrm>
            <a:off x="0" y="4038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48" name="Text Box 1104">
            <a:extLst>
              <a:ext uri="{FF2B5EF4-FFF2-40B4-BE49-F238E27FC236}">
                <a16:creationId xmlns:a16="http://schemas.microsoft.com/office/drawing/2014/main" id="{1EA9E19A-046C-B14D-A03A-310A0C99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476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/>
              <a:t>   </a:t>
            </a:r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generieren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(Forschung)</a:t>
            </a:r>
            <a:endParaRPr lang="de-DE" altLang="de-DE" sz="1200"/>
          </a:p>
        </p:txBody>
      </p:sp>
      <p:sp>
        <p:nvSpPr>
          <p:cNvPr id="109649" name="Freeform 1105">
            <a:extLst>
              <a:ext uri="{FF2B5EF4-FFF2-40B4-BE49-F238E27FC236}">
                <a16:creationId xmlns:a16="http://schemas.microsoft.com/office/drawing/2014/main" id="{B1EFEA33-0AE6-1C4E-9953-6E35EEE695BE}"/>
              </a:ext>
            </a:extLst>
          </p:cNvPr>
          <p:cNvSpPr>
            <a:spLocks/>
          </p:cNvSpPr>
          <p:nvPr/>
        </p:nvSpPr>
        <p:spPr bwMode="auto">
          <a:xfrm>
            <a:off x="1438275" y="4038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50" name="Freeform 1106">
            <a:extLst>
              <a:ext uri="{FF2B5EF4-FFF2-40B4-BE49-F238E27FC236}">
                <a16:creationId xmlns:a16="http://schemas.microsoft.com/office/drawing/2014/main" id="{EE0C384B-8637-D14C-BE76-198932C1C096}"/>
              </a:ext>
            </a:extLst>
          </p:cNvPr>
          <p:cNvSpPr>
            <a:spLocks/>
          </p:cNvSpPr>
          <p:nvPr/>
        </p:nvSpPr>
        <p:spPr bwMode="auto">
          <a:xfrm>
            <a:off x="2878138" y="4038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51" name="Freeform 1107">
            <a:extLst>
              <a:ext uri="{FF2B5EF4-FFF2-40B4-BE49-F238E27FC236}">
                <a16:creationId xmlns:a16="http://schemas.microsoft.com/office/drawing/2014/main" id="{527590C2-D787-A441-BAD0-8B76D1539CA1}"/>
              </a:ext>
            </a:extLst>
          </p:cNvPr>
          <p:cNvSpPr>
            <a:spLocks/>
          </p:cNvSpPr>
          <p:nvPr/>
        </p:nvSpPr>
        <p:spPr bwMode="auto">
          <a:xfrm>
            <a:off x="4318000" y="4038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52" name="Freeform 1108">
            <a:extLst>
              <a:ext uri="{FF2B5EF4-FFF2-40B4-BE49-F238E27FC236}">
                <a16:creationId xmlns:a16="http://schemas.microsoft.com/office/drawing/2014/main" id="{44BBE205-139A-7F4D-83E7-7FDCACC906F9}"/>
              </a:ext>
            </a:extLst>
          </p:cNvPr>
          <p:cNvSpPr>
            <a:spLocks/>
          </p:cNvSpPr>
          <p:nvPr/>
        </p:nvSpPr>
        <p:spPr bwMode="auto">
          <a:xfrm>
            <a:off x="5757863" y="4038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53" name="Freeform 1109">
            <a:extLst>
              <a:ext uri="{FF2B5EF4-FFF2-40B4-BE49-F238E27FC236}">
                <a16:creationId xmlns:a16="http://schemas.microsoft.com/office/drawing/2014/main" id="{4E4532DF-5C5B-194A-8D98-471E415AE38C}"/>
              </a:ext>
            </a:extLst>
          </p:cNvPr>
          <p:cNvSpPr>
            <a:spLocks/>
          </p:cNvSpPr>
          <p:nvPr/>
        </p:nvSpPr>
        <p:spPr bwMode="auto">
          <a:xfrm>
            <a:off x="7197725" y="4038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54" name="Text Box 1110">
            <a:extLst>
              <a:ext uri="{FF2B5EF4-FFF2-40B4-BE49-F238E27FC236}">
                <a16:creationId xmlns:a16="http://schemas.microsoft.com/office/drawing/2014/main" id="{BFF5D165-F8F3-3344-8EC4-E62B853D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141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Integration/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Programm-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gestaltung</a:t>
            </a:r>
            <a:endParaRPr lang="de-DE" altLang="de-DE" sz="2000" b="1"/>
          </a:p>
        </p:txBody>
      </p:sp>
      <p:sp>
        <p:nvSpPr>
          <p:cNvPr id="109655" name="Text Box 1111">
            <a:extLst>
              <a:ext uri="{FF2B5EF4-FFF2-40B4-BE49-F238E27FC236}">
                <a16:creationId xmlns:a16="http://schemas.microsoft.com/office/drawing/2014/main" id="{5C3A7E1E-F382-A949-BBBF-B4185381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Aufberei-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 tung/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course 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design</a:t>
            </a:r>
            <a:endParaRPr lang="de-DE" altLang="de-DE" sz="2000" b="1"/>
          </a:p>
        </p:txBody>
      </p:sp>
      <p:sp>
        <p:nvSpPr>
          <p:cNvPr id="109656" name="Text Box 1112">
            <a:extLst>
              <a:ext uri="{FF2B5EF4-FFF2-40B4-BE49-F238E27FC236}">
                <a16:creationId xmlns:a16="http://schemas.microsoft.com/office/drawing/2014/main" id="{2BEFE71A-132D-FA4C-844C-DDEB3BC6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3013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09657" name="Freeform 1113">
            <a:extLst>
              <a:ext uri="{FF2B5EF4-FFF2-40B4-BE49-F238E27FC236}">
                <a16:creationId xmlns:a16="http://schemas.microsoft.com/office/drawing/2014/main" id="{D2D1325A-CBB9-AC4D-96C4-14E8F43EDF97}"/>
              </a:ext>
            </a:extLst>
          </p:cNvPr>
          <p:cNvSpPr>
            <a:spLocks/>
          </p:cNvSpPr>
          <p:nvPr/>
        </p:nvSpPr>
        <p:spPr bwMode="auto">
          <a:xfrm>
            <a:off x="4267200" y="3276600"/>
            <a:ext cx="446088" cy="593725"/>
          </a:xfrm>
          <a:custGeom>
            <a:avLst/>
            <a:gdLst>
              <a:gd name="T0" fmla="*/ 351 w 703"/>
              <a:gd name="T1" fmla="*/ 0 h 936"/>
              <a:gd name="T2" fmla="*/ 703 w 703"/>
              <a:gd name="T3" fmla="*/ 187 h 936"/>
              <a:gd name="T4" fmla="*/ 490 w 703"/>
              <a:gd name="T5" fmla="*/ 187 h 936"/>
              <a:gd name="T6" fmla="*/ 490 w 703"/>
              <a:gd name="T7" fmla="*/ 749 h 936"/>
              <a:gd name="T8" fmla="*/ 703 w 703"/>
              <a:gd name="T9" fmla="*/ 749 h 936"/>
              <a:gd name="T10" fmla="*/ 351 w 703"/>
              <a:gd name="T11" fmla="*/ 936 h 936"/>
              <a:gd name="T12" fmla="*/ 0 w 703"/>
              <a:gd name="T13" fmla="*/ 749 h 936"/>
              <a:gd name="T14" fmla="*/ 213 w 703"/>
              <a:gd name="T15" fmla="*/ 749 h 936"/>
              <a:gd name="T16" fmla="*/ 213 w 703"/>
              <a:gd name="T17" fmla="*/ 187 h 936"/>
              <a:gd name="T18" fmla="*/ 0 w 703"/>
              <a:gd name="T19" fmla="*/ 187 h 936"/>
              <a:gd name="T20" fmla="*/ 351 w 703"/>
              <a:gd name="T21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3" h="936">
                <a:moveTo>
                  <a:pt x="351" y="0"/>
                </a:moveTo>
                <a:lnTo>
                  <a:pt x="703" y="187"/>
                </a:lnTo>
                <a:lnTo>
                  <a:pt x="490" y="187"/>
                </a:lnTo>
                <a:lnTo>
                  <a:pt x="490" y="749"/>
                </a:lnTo>
                <a:lnTo>
                  <a:pt x="703" y="749"/>
                </a:lnTo>
                <a:lnTo>
                  <a:pt x="351" y="936"/>
                </a:lnTo>
                <a:lnTo>
                  <a:pt x="0" y="749"/>
                </a:lnTo>
                <a:lnTo>
                  <a:pt x="213" y="749"/>
                </a:lnTo>
                <a:lnTo>
                  <a:pt x="213" y="187"/>
                </a:lnTo>
                <a:lnTo>
                  <a:pt x="0" y="187"/>
                </a:lnTo>
                <a:lnTo>
                  <a:pt x="35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658" name="Text Box 1114">
            <a:extLst>
              <a:ext uri="{FF2B5EF4-FFF2-40B4-BE49-F238E27FC236}">
                <a16:creationId xmlns:a16="http://schemas.microsoft.com/office/drawing/2014/main" id="{362F8C9D-19E5-0E4F-91FE-04F0BB524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763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Hochschule, Forschungseinrichtung, kommerzieller Anbieter</a:t>
            </a:r>
          </a:p>
        </p:txBody>
      </p:sp>
      <p:sp>
        <p:nvSpPr>
          <p:cNvPr id="109659" name="Text Box 1115">
            <a:extLst>
              <a:ext uri="{FF2B5EF4-FFF2-40B4-BE49-F238E27FC236}">
                <a16:creationId xmlns:a16="http://schemas.microsoft.com/office/drawing/2014/main" id="{4C342379-1A40-FC46-B447-48D687388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5" y="3048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Hochschule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atumsplatzhalter 1">
            <a:extLst>
              <a:ext uri="{FF2B5EF4-FFF2-40B4-BE49-F238E27FC236}">
                <a16:creationId xmlns:a16="http://schemas.microsoft.com/office/drawing/2014/main" id="{EA881491-32FC-914A-B693-185F6F9B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92" name="Foliennummernplatzhalter 2">
            <a:extLst>
              <a:ext uri="{FF2B5EF4-FFF2-40B4-BE49-F238E27FC236}">
                <a16:creationId xmlns:a16="http://schemas.microsoft.com/office/drawing/2014/main" id="{ACA76201-1B3B-F747-AB23-0AF5CA3F2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796F-524B-9247-9D9F-9F1E01BE2E8B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D70AE61A-3397-874B-8778-F05B4D34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628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Modell Corporate University</a:t>
            </a:r>
            <a:endParaRPr lang="de-DE" altLang="de-DE" b="1">
              <a:latin typeface="Arial" panose="020B0604020202020204" pitchFamily="34" charset="0"/>
            </a:endParaRPr>
          </a:p>
        </p:txBody>
      </p:sp>
      <p:grpSp>
        <p:nvGrpSpPr>
          <p:cNvPr id="111620" name="Group 4">
            <a:extLst>
              <a:ext uri="{FF2B5EF4-FFF2-40B4-BE49-F238E27FC236}">
                <a16:creationId xmlns:a16="http://schemas.microsoft.com/office/drawing/2014/main" id="{BEB336C2-9236-7E48-A759-1C1FCAD7BB9A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9144000" cy="2590800"/>
            <a:chOff x="5558" y="10080"/>
            <a:chExt cx="7259" cy="2105"/>
          </a:xfrm>
        </p:grpSpPr>
        <p:sp>
          <p:nvSpPr>
            <p:cNvPr id="111621" name="Rectangle 5">
              <a:extLst>
                <a:ext uri="{FF2B5EF4-FFF2-40B4-BE49-F238E27FC236}">
                  <a16:creationId xmlns:a16="http://schemas.microsoft.com/office/drawing/2014/main" id="{3311F6D0-3065-D74C-AB7B-C99F87EB9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2" name="Rectangle 6">
              <a:extLst>
                <a:ext uri="{FF2B5EF4-FFF2-40B4-BE49-F238E27FC236}">
                  <a16:creationId xmlns:a16="http://schemas.microsoft.com/office/drawing/2014/main" id="{F204590F-441B-2C4F-96E7-2134DDA7D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3" name="Rectangle 7">
              <a:extLst>
                <a:ext uri="{FF2B5EF4-FFF2-40B4-BE49-F238E27FC236}">
                  <a16:creationId xmlns:a16="http://schemas.microsoft.com/office/drawing/2014/main" id="{BC10DEAE-1ADD-0044-895D-AC66D1748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4" name="Rectangle 8">
              <a:extLst>
                <a:ext uri="{FF2B5EF4-FFF2-40B4-BE49-F238E27FC236}">
                  <a16:creationId xmlns:a16="http://schemas.microsoft.com/office/drawing/2014/main" id="{8D92EFCB-CDD2-0F4D-B025-94368A86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5" name="Rectangle 9">
              <a:extLst>
                <a:ext uri="{FF2B5EF4-FFF2-40B4-BE49-F238E27FC236}">
                  <a16:creationId xmlns:a16="http://schemas.microsoft.com/office/drawing/2014/main" id="{F2594F94-BBDA-EC43-B882-C5CEF386F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6" name="Rectangle 10">
              <a:extLst>
                <a:ext uri="{FF2B5EF4-FFF2-40B4-BE49-F238E27FC236}">
                  <a16:creationId xmlns:a16="http://schemas.microsoft.com/office/drawing/2014/main" id="{ECD0AC5D-F8BA-BF45-83BE-2290F3037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7" name="Rectangle 11">
              <a:extLst>
                <a:ext uri="{FF2B5EF4-FFF2-40B4-BE49-F238E27FC236}">
                  <a16:creationId xmlns:a16="http://schemas.microsoft.com/office/drawing/2014/main" id="{55765650-DA48-F649-A83C-F81E38837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8" name="Rectangle 12">
              <a:extLst>
                <a:ext uri="{FF2B5EF4-FFF2-40B4-BE49-F238E27FC236}">
                  <a16:creationId xmlns:a16="http://schemas.microsoft.com/office/drawing/2014/main" id="{303AA00E-0E6B-714A-BA56-CE63926EC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29" name="Rectangle 13">
              <a:extLst>
                <a:ext uri="{FF2B5EF4-FFF2-40B4-BE49-F238E27FC236}">
                  <a16:creationId xmlns:a16="http://schemas.microsoft.com/office/drawing/2014/main" id="{C41F964E-F544-4646-97F4-99E96C1D8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0" name="Rectangle 14">
              <a:extLst>
                <a:ext uri="{FF2B5EF4-FFF2-40B4-BE49-F238E27FC236}">
                  <a16:creationId xmlns:a16="http://schemas.microsoft.com/office/drawing/2014/main" id="{A9F9C2C4-635A-2F45-A683-E12B210D6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1" name="Rectangle 15">
              <a:extLst>
                <a:ext uri="{FF2B5EF4-FFF2-40B4-BE49-F238E27FC236}">
                  <a16:creationId xmlns:a16="http://schemas.microsoft.com/office/drawing/2014/main" id="{489DA809-04AA-4F46-89B8-FD3025F34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2" name="Rectangle 16">
              <a:extLst>
                <a:ext uri="{FF2B5EF4-FFF2-40B4-BE49-F238E27FC236}">
                  <a16:creationId xmlns:a16="http://schemas.microsoft.com/office/drawing/2014/main" id="{CD357B1B-F1EC-FF45-8D39-5D5AE7589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3" name="Rectangle 17">
              <a:extLst>
                <a:ext uri="{FF2B5EF4-FFF2-40B4-BE49-F238E27FC236}">
                  <a16:creationId xmlns:a16="http://schemas.microsoft.com/office/drawing/2014/main" id="{EBF68D57-8466-F241-BB8E-12FE166A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4" name="Rectangle 18">
              <a:extLst>
                <a:ext uri="{FF2B5EF4-FFF2-40B4-BE49-F238E27FC236}">
                  <a16:creationId xmlns:a16="http://schemas.microsoft.com/office/drawing/2014/main" id="{6210E3F1-5566-9845-B1DB-76428DB8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5" name="Rectangle 19">
              <a:extLst>
                <a:ext uri="{FF2B5EF4-FFF2-40B4-BE49-F238E27FC236}">
                  <a16:creationId xmlns:a16="http://schemas.microsoft.com/office/drawing/2014/main" id="{0DB58342-7705-6144-8473-B40FEDA79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6" name="Rectangle 20">
              <a:extLst>
                <a:ext uri="{FF2B5EF4-FFF2-40B4-BE49-F238E27FC236}">
                  <a16:creationId xmlns:a16="http://schemas.microsoft.com/office/drawing/2014/main" id="{17D380FF-4FF9-C742-A73B-74FEFDDA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7" name="Rectangle 21">
              <a:extLst>
                <a:ext uri="{FF2B5EF4-FFF2-40B4-BE49-F238E27FC236}">
                  <a16:creationId xmlns:a16="http://schemas.microsoft.com/office/drawing/2014/main" id="{90F691F5-B6AB-D940-84F5-3B8DEB28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8" name="Rectangle 22">
              <a:extLst>
                <a:ext uri="{FF2B5EF4-FFF2-40B4-BE49-F238E27FC236}">
                  <a16:creationId xmlns:a16="http://schemas.microsoft.com/office/drawing/2014/main" id="{CE830881-E1DA-C94B-A138-E0CFFC30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39" name="Rectangle 23">
              <a:extLst>
                <a:ext uri="{FF2B5EF4-FFF2-40B4-BE49-F238E27FC236}">
                  <a16:creationId xmlns:a16="http://schemas.microsoft.com/office/drawing/2014/main" id="{FF522631-AC5F-9140-8050-1FCBB60C4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0" name="Rectangle 24">
              <a:extLst>
                <a:ext uri="{FF2B5EF4-FFF2-40B4-BE49-F238E27FC236}">
                  <a16:creationId xmlns:a16="http://schemas.microsoft.com/office/drawing/2014/main" id="{D1F3AA6D-8E7A-8844-BE89-38FE4E4E8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1" name="Rectangle 25">
              <a:extLst>
                <a:ext uri="{FF2B5EF4-FFF2-40B4-BE49-F238E27FC236}">
                  <a16:creationId xmlns:a16="http://schemas.microsoft.com/office/drawing/2014/main" id="{4A5FABAC-C300-674E-81D8-361B2D01F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2" name="Rectangle 26">
              <a:extLst>
                <a:ext uri="{FF2B5EF4-FFF2-40B4-BE49-F238E27FC236}">
                  <a16:creationId xmlns:a16="http://schemas.microsoft.com/office/drawing/2014/main" id="{CBB0E7D0-D36D-E541-BBE3-EBE554ADE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3" name="Rectangle 27">
              <a:extLst>
                <a:ext uri="{FF2B5EF4-FFF2-40B4-BE49-F238E27FC236}">
                  <a16:creationId xmlns:a16="http://schemas.microsoft.com/office/drawing/2014/main" id="{B02A4D7F-59FF-9D4F-B234-A40662C3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4" name="Rectangle 28">
              <a:extLst>
                <a:ext uri="{FF2B5EF4-FFF2-40B4-BE49-F238E27FC236}">
                  <a16:creationId xmlns:a16="http://schemas.microsoft.com/office/drawing/2014/main" id="{E81A52D4-AA57-1E4B-862A-C81BA1D6F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5" name="Rectangle 29">
              <a:extLst>
                <a:ext uri="{FF2B5EF4-FFF2-40B4-BE49-F238E27FC236}">
                  <a16:creationId xmlns:a16="http://schemas.microsoft.com/office/drawing/2014/main" id="{26C688AC-ECFD-6F4A-B93C-B45E50B53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6" name="Rectangle 30">
              <a:extLst>
                <a:ext uri="{FF2B5EF4-FFF2-40B4-BE49-F238E27FC236}">
                  <a16:creationId xmlns:a16="http://schemas.microsoft.com/office/drawing/2014/main" id="{6D6F99D4-F13E-A74B-8BD1-1375205D8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7" name="Rectangle 31">
              <a:extLst>
                <a:ext uri="{FF2B5EF4-FFF2-40B4-BE49-F238E27FC236}">
                  <a16:creationId xmlns:a16="http://schemas.microsoft.com/office/drawing/2014/main" id="{97DCE535-4604-384A-83F0-26ADB749A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8" name="Rectangle 32">
              <a:extLst>
                <a:ext uri="{FF2B5EF4-FFF2-40B4-BE49-F238E27FC236}">
                  <a16:creationId xmlns:a16="http://schemas.microsoft.com/office/drawing/2014/main" id="{805135E0-B83E-CD46-8D15-649064E63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49" name="Rectangle 33">
              <a:extLst>
                <a:ext uri="{FF2B5EF4-FFF2-40B4-BE49-F238E27FC236}">
                  <a16:creationId xmlns:a16="http://schemas.microsoft.com/office/drawing/2014/main" id="{BC53ED94-B14C-2E46-A635-F64396B7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50" name="Rectangle 34">
              <a:extLst>
                <a:ext uri="{FF2B5EF4-FFF2-40B4-BE49-F238E27FC236}">
                  <a16:creationId xmlns:a16="http://schemas.microsoft.com/office/drawing/2014/main" id="{3174FB3A-B664-7A43-868D-13B5FC5A9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51" name="Rectangle 35">
              <a:extLst>
                <a:ext uri="{FF2B5EF4-FFF2-40B4-BE49-F238E27FC236}">
                  <a16:creationId xmlns:a16="http://schemas.microsoft.com/office/drawing/2014/main" id="{7C026F99-ABAD-A44E-B9BC-A27557010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52" name="Rectangle 36">
              <a:extLst>
                <a:ext uri="{FF2B5EF4-FFF2-40B4-BE49-F238E27FC236}">
                  <a16:creationId xmlns:a16="http://schemas.microsoft.com/office/drawing/2014/main" id="{2E43D48A-5A59-A441-ACB7-28D91AB6F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1653" name="Freeform 37">
            <a:extLst>
              <a:ext uri="{FF2B5EF4-FFF2-40B4-BE49-F238E27FC236}">
                <a16:creationId xmlns:a16="http://schemas.microsoft.com/office/drawing/2014/main" id="{41C4EF03-5CE1-F848-8E69-22FA54860CCC}"/>
              </a:ext>
            </a:extLst>
          </p:cNvPr>
          <p:cNvSpPr>
            <a:spLocks/>
          </p:cNvSpPr>
          <p:nvPr/>
        </p:nvSpPr>
        <p:spPr bwMode="auto">
          <a:xfrm>
            <a:off x="0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54" name="Text Box 38">
            <a:extLst>
              <a:ext uri="{FF2B5EF4-FFF2-40B4-BE49-F238E27FC236}">
                <a16:creationId xmlns:a16="http://schemas.microsoft.com/office/drawing/2014/main" id="{A9AF15CE-C558-114A-A00D-9841D742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1476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/>
              <a:t>   </a:t>
            </a:r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generieren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(Forschung)</a:t>
            </a:r>
            <a:endParaRPr lang="de-DE" altLang="de-DE" sz="1200"/>
          </a:p>
        </p:txBody>
      </p:sp>
      <p:sp>
        <p:nvSpPr>
          <p:cNvPr id="111655" name="Freeform 39">
            <a:extLst>
              <a:ext uri="{FF2B5EF4-FFF2-40B4-BE49-F238E27FC236}">
                <a16:creationId xmlns:a16="http://schemas.microsoft.com/office/drawing/2014/main" id="{1BA88CF9-C91C-AC40-A40E-B438D9F53A3E}"/>
              </a:ext>
            </a:extLst>
          </p:cNvPr>
          <p:cNvSpPr>
            <a:spLocks/>
          </p:cNvSpPr>
          <p:nvPr/>
        </p:nvSpPr>
        <p:spPr bwMode="auto">
          <a:xfrm>
            <a:off x="1438275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56" name="Freeform 40">
            <a:extLst>
              <a:ext uri="{FF2B5EF4-FFF2-40B4-BE49-F238E27FC236}">
                <a16:creationId xmlns:a16="http://schemas.microsoft.com/office/drawing/2014/main" id="{46F7A217-8D1E-C94B-9223-A0A912D39983}"/>
              </a:ext>
            </a:extLst>
          </p:cNvPr>
          <p:cNvSpPr>
            <a:spLocks/>
          </p:cNvSpPr>
          <p:nvPr/>
        </p:nvSpPr>
        <p:spPr bwMode="auto">
          <a:xfrm>
            <a:off x="2878138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57" name="Freeform 41">
            <a:extLst>
              <a:ext uri="{FF2B5EF4-FFF2-40B4-BE49-F238E27FC236}">
                <a16:creationId xmlns:a16="http://schemas.microsoft.com/office/drawing/2014/main" id="{F4B18442-731B-F64F-A9C8-0CB2B9528BE2}"/>
              </a:ext>
            </a:extLst>
          </p:cNvPr>
          <p:cNvSpPr>
            <a:spLocks/>
          </p:cNvSpPr>
          <p:nvPr/>
        </p:nvSpPr>
        <p:spPr bwMode="auto">
          <a:xfrm>
            <a:off x="4318000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58" name="Freeform 42">
            <a:extLst>
              <a:ext uri="{FF2B5EF4-FFF2-40B4-BE49-F238E27FC236}">
                <a16:creationId xmlns:a16="http://schemas.microsoft.com/office/drawing/2014/main" id="{39CC9583-5325-5448-89FF-0D8B6015D8C1}"/>
              </a:ext>
            </a:extLst>
          </p:cNvPr>
          <p:cNvSpPr>
            <a:spLocks/>
          </p:cNvSpPr>
          <p:nvPr/>
        </p:nvSpPr>
        <p:spPr bwMode="auto">
          <a:xfrm>
            <a:off x="5757863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59" name="Freeform 43">
            <a:extLst>
              <a:ext uri="{FF2B5EF4-FFF2-40B4-BE49-F238E27FC236}">
                <a16:creationId xmlns:a16="http://schemas.microsoft.com/office/drawing/2014/main" id="{3790A4E0-2700-EA4E-B92B-08DF9AC049FF}"/>
              </a:ext>
            </a:extLst>
          </p:cNvPr>
          <p:cNvSpPr>
            <a:spLocks/>
          </p:cNvSpPr>
          <p:nvPr/>
        </p:nvSpPr>
        <p:spPr bwMode="auto">
          <a:xfrm>
            <a:off x="7197725" y="13716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60" name="Text Box 44">
            <a:extLst>
              <a:ext uri="{FF2B5EF4-FFF2-40B4-BE49-F238E27FC236}">
                <a16:creationId xmlns:a16="http://schemas.microsoft.com/office/drawing/2014/main" id="{F45F5884-1200-AB44-848B-634E0ABD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141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Integration/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Programm-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gestaltung</a:t>
            </a:r>
            <a:endParaRPr lang="de-DE" altLang="de-DE" sz="2000" b="1"/>
          </a:p>
        </p:txBody>
      </p:sp>
      <p:sp>
        <p:nvSpPr>
          <p:cNvPr id="111661" name="Text Box 45">
            <a:extLst>
              <a:ext uri="{FF2B5EF4-FFF2-40B4-BE49-F238E27FC236}">
                <a16:creationId xmlns:a16="http://schemas.microsoft.com/office/drawing/2014/main" id="{60B10F2D-0A6A-D343-BC84-C96786A3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Aufberei-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 tung/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course 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design</a:t>
            </a:r>
            <a:endParaRPr lang="de-DE" altLang="de-DE" sz="2000" b="1"/>
          </a:p>
        </p:txBody>
      </p:sp>
      <p:grpSp>
        <p:nvGrpSpPr>
          <p:cNvPr id="111662" name="Group 46">
            <a:extLst>
              <a:ext uri="{FF2B5EF4-FFF2-40B4-BE49-F238E27FC236}">
                <a16:creationId xmlns:a16="http://schemas.microsoft.com/office/drawing/2014/main" id="{95DE43C4-AD64-7F45-A5F2-D51ED5B49D50}"/>
              </a:ext>
            </a:extLst>
          </p:cNvPr>
          <p:cNvGrpSpPr>
            <a:grpSpLocks/>
          </p:cNvGrpSpPr>
          <p:nvPr/>
        </p:nvGrpSpPr>
        <p:grpSpPr bwMode="auto">
          <a:xfrm>
            <a:off x="0" y="3581400"/>
            <a:ext cx="9144000" cy="2590800"/>
            <a:chOff x="5558" y="10080"/>
            <a:chExt cx="7259" cy="2105"/>
          </a:xfrm>
        </p:grpSpPr>
        <p:sp>
          <p:nvSpPr>
            <p:cNvPr id="111663" name="Rectangle 47">
              <a:extLst>
                <a:ext uri="{FF2B5EF4-FFF2-40B4-BE49-F238E27FC236}">
                  <a16:creationId xmlns:a16="http://schemas.microsoft.com/office/drawing/2014/main" id="{050E1C98-5B3E-5F4E-A508-6E6269704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64" name="Rectangle 48">
              <a:extLst>
                <a:ext uri="{FF2B5EF4-FFF2-40B4-BE49-F238E27FC236}">
                  <a16:creationId xmlns:a16="http://schemas.microsoft.com/office/drawing/2014/main" id="{9317E97E-0704-A142-8D4E-BBAFED2BE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65" name="Rectangle 49">
              <a:extLst>
                <a:ext uri="{FF2B5EF4-FFF2-40B4-BE49-F238E27FC236}">
                  <a16:creationId xmlns:a16="http://schemas.microsoft.com/office/drawing/2014/main" id="{AB7E4259-E71D-9140-9395-83734C380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66" name="Rectangle 50">
              <a:extLst>
                <a:ext uri="{FF2B5EF4-FFF2-40B4-BE49-F238E27FC236}">
                  <a16:creationId xmlns:a16="http://schemas.microsoft.com/office/drawing/2014/main" id="{89945065-7BD1-CD46-A59C-0F5BC0EA1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67" name="Rectangle 51">
              <a:extLst>
                <a:ext uri="{FF2B5EF4-FFF2-40B4-BE49-F238E27FC236}">
                  <a16:creationId xmlns:a16="http://schemas.microsoft.com/office/drawing/2014/main" id="{6DD64114-A334-4045-9C0B-C80AB46FE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68" name="Rectangle 52">
              <a:extLst>
                <a:ext uri="{FF2B5EF4-FFF2-40B4-BE49-F238E27FC236}">
                  <a16:creationId xmlns:a16="http://schemas.microsoft.com/office/drawing/2014/main" id="{C580A79A-D8EC-3A4E-9CDB-30F40D869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69" name="Rectangle 53">
              <a:extLst>
                <a:ext uri="{FF2B5EF4-FFF2-40B4-BE49-F238E27FC236}">
                  <a16:creationId xmlns:a16="http://schemas.microsoft.com/office/drawing/2014/main" id="{7009AF71-0DCB-F740-95AC-BF1A1890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0" name="Rectangle 54">
              <a:extLst>
                <a:ext uri="{FF2B5EF4-FFF2-40B4-BE49-F238E27FC236}">
                  <a16:creationId xmlns:a16="http://schemas.microsoft.com/office/drawing/2014/main" id="{7DB9F0FB-BA1F-A348-99FA-6415D9FEC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1" name="Rectangle 55">
              <a:extLst>
                <a:ext uri="{FF2B5EF4-FFF2-40B4-BE49-F238E27FC236}">
                  <a16:creationId xmlns:a16="http://schemas.microsoft.com/office/drawing/2014/main" id="{625ADDA7-2C2B-5840-952B-AA2C4D0F4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2" name="Rectangle 56">
              <a:extLst>
                <a:ext uri="{FF2B5EF4-FFF2-40B4-BE49-F238E27FC236}">
                  <a16:creationId xmlns:a16="http://schemas.microsoft.com/office/drawing/2014/main" id="{AD20EC0F-1788-A040-AE03-60BF01FF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3" name="Rectangle 57">
              <a:extLst>
                <a:ext uri="{FF2B5EF4-FFF2-40B4-BE49-F238E27FC236}">
                  <a16:creationId xmlns:a16="http://schemas.microsoft.com/office/drawing/2014/main" id="{DA98D7FA-6DA1-464A-8AD3-65D115995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4" name="Rectangle 58">
              <a:extLst>
                <a:ext uri="{FF2B5EF4-FFF2-40B4-BE49-F238E27FC236}">
                  <a16:creationId xmlns:a16="http://schemas.microsoft.com/office/drawing/2014/main" id="{E9050202-EB48-B84B-8C85-A20094E19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5" name="Rectangle 59">
              <a:extLst>
                <a:ext uri="{FF2B5EF4-FFF2-40B4-BE49-F238E27FC236}">
                  <a16:creationId xmlns:a16="http://schemas.microsoft.com/office/drawing/2014/main" id="{F8240B39-B001-EC4D-ADFE-5EE67C568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6" name="Rectangle 60">
              <a:extLst>
                <a:ext uri="{FF2B5EF4-FFF2-40B4-BE49-F238E27FC236}">
                  <a16:creationId xmlns:a16="http://schemas.microsoft.com/office/drawing/2014/main" id="{30BB900A-C9FE-0F4B-B4DB-D59CC8F9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7" name="Rectangle 61">
              <a:extLst>
                <a:ext uri="{FF2B5EF4-FFF2-40B4-BE49-F238E27FC236}">
                  <a16:creationId xmlns:a16="http://schemas.microsoft.com/office/drawing/2014/main" id="{E1DD0896-7949-F946-A847-DBB396B7C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8" name="Rectangle 62">
              <a:extLst>
                <a:ext uri="{FF2B5EF4-FFF2-40B4-BE49-F238E27FC236}">
                  <a16:creationId xmlns:a16="http://schemas.microsoft.com/office/drawing/2014/main" id="{ECE44C70-73CD-CB47-874F-3B8CD301E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79" name="Rectangle 63">
              <a:extLst>
                <a:ext uri="{FF2B5EF4-FFF2-40B4-BE49-F238E27FC236}">
                  <a16:creationId xmlns:a16="http://schemas.microsoft.com/office/drawing/2014/main" id="{10AA48F9-D424-3746-BD5A-419392D8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0" name="Rectangle 64">
              <a:extLst>
                <a:ext uri="{FF2B5EF4-FFF2-40B4-BE49-F238E27FC236}">
                  <a16:creationId xmlns:a16="http://schemas.microsoft.com/office/drawing/2014/main" id="{B395D087-A26E-EA4D-846D-BAD962CF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1" name="Rectangle 65">
              <a:extLst>
                <a:ext uri="{FF2B5EF4-FFF2-40B4-BE49-F238E27FC236}">
                  <a16:creationId xmlns:a16="http://schemas.microsoft.com/office/drawing/2014/main" id="{5B4F5056-4C0B-4347-9C14-B7C3D9A4B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2" name="Rectangle 66">
              <a:extLst>
                <a:ext uri="{FF2B5EF4-FFF2-40B4-BE49-F238E27FC236}">
                  <a16:creationId xmlns:a16="http://schemas.microsoft.com/office/drawing/2014/main" id="{03732C31-0FA9-F44F-B8D1-3521A6EA0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3" name="Rectangle 67">
              <a:extLst>
                <a:ext uri="{FF2B5EF4-FFF2-40B4-BE49-F238E27FC236}">
                  <a16:creationId xmlns:a16="http://schemas.microsoft.com/office/drawing/2014/main" id="{34D50860-54C0-AE40-81E1-84A891F1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4" name="Rectangle 68">
              <a:extLst>
                <a:ext uri="{FF2B5EF4-FFF2-40B4-BE49-F238E27FC236}">
                  <a16:creationId xmlns:a16="http://schemas.microsoft.com/office/drawing/2014/main" id="{63459836-C31E-4149-86C2-6524C8BE2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5" name="Rectangle 69">
              <a:extLst>
                <a:ext uri="{FF2B5EF4-FFF2-40B4-BE49-F238E27FC236}">
                  <a16:creationId xmlns:a16="http://schemas.microsoft.com/office/drawing/2014/main" id="{9C12350F-61B5-5E41-826A-7DC7FF42B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6" name="Rectangle 70">
              <a:extLst>
                <a:ext uri="{FF2B5EF4-FFF2-40B4-BE49-F238E27FC236}">
                  <a16:creationId xmlns:a16="http://schemas.microsoft.com/office/drawing/2014/main" id="{A952E63F-D15C-5A44-A750-4618334B5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7" name="Rectangle 71">
              <a:extLst>
                <a:ext uri="{FF2B5EF4-FFF2-40B4-BE49-F238E27FC236}">
                  <a16:creationId xmlns:a16="http://schemas.microsoft.com/office/drawing/2014/main" id="{83F2E84C-72BF-614B-AE50-F89A31290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8" name="Rectangle 72">
              <a:extLst>
                <a:ext uri="{FF2B5EF4-FFF2-40B4-BE49-F238E27FC236}">
                  <a16:creationId xmlns:a16="http://schemas.microsoft.com/office/drawing/2014/main" id="{5C789F97-1D23-6648-B35B-BF803D94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89" name="Rectangle 73">
              <a:extLst>
                <a:ext uri="{FF2B5EF4-FFF2-40B4-BE49-F238E27FC236}">
                  <a16:creationId xmlns:a16="http://schemas.microsoft.com/office/drawing/2014/main" id="{F1BC6EBB-9152-F04A-9F45-CDB7D595E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90" name="Rectangle 74">
              <a:extLst>
                <a:ext uri="{FF2B5EF4-FFF2-40B4-BE49-F238E27FC236}">
                  <a16:creationId xmlns:a16="http://schemas.microsoft.com/office/drawing/2014/main" id="{41589A8A-1A0E-694E-9546-432CD0F0C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91" name="Rectangle 75">
              <a:extLst>
                <a:ext uri="{FF2B5EF4-FFF2-40B4-BE49-F238E27FC236}">
                  <a16:creationId xmlns:a16="http://schemas.microsoft.com/office/drawing/2014/main" id="{6F6D359B-6F83-864E-A40E-541B0AB6F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92" name="Rectangle 76">
              <a:extLst>
                <a:ext uri="{FF2B5EF4-FFF2-40B4-BE49-F238E27FC236}">
                  <a16:creationId xmlns:a16="http://schemas.microsoft.com/office/drawing/2014/main" id="{AA477C4C-0A7A-B04D-95B5-8D01E6BBF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93" name="Rectangle 77">
              <a:extLst>
                <a:ext uri="{FF2B5EF4-FFF2-40B4-BE49-F238E27FC236}">
                  <a16:creationId xmlns:a16="http://schemas.microsoft.com/office/drawing/2014/main" id="{95CE26F0-84C7-C347-9C42-B5871A5B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94" name="Rectangle 78">
              <a:extLst>
                <a:ext uri="{FF2B5EF4-FFF2-40B4-BE49-F238E27FC236}">
                  <a16:creationId xmlns:a16="http://schemas.microsoft.com/office/drawing/2014/main" id="{A8918E0A-83A4-BF40-B626-88D86843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1695" name="Freeform 79">
            <a:extLst>
              <a:ext uri="{FF2B5EF4-FFF2-40B4-BE49-F238E27FC236}">
                <a16:creationId xmlns:a16="http://schemas.microsoft.com/office/drawing/2014/main" id="{B347BC68-1B3E-1E4D-8A87-5D0166A59601}"/>
              </a:ext>
            </a:extLst>
          </p:cNvPr>
          <p:cNvSpPr>
            <a:spLocks/>
          </p:cNvSpPr>
          <p:nvPr/>
        </p:nvSpPr>
        <p:spPr bwMode="auto">
          <a:xfrm>
            <a:off x="0" y="39624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96" name="Freeform 80">
            <a:extLst>
              <a:ext uri="{FF2B5EF4-FFF2-40B4-BE49-F238E27FC236}">
                <a16:creationId xmlns:a16="http://schemas.microsoft.com/office/drawing/2014/main" id="{A76A48E2-ED85-5C48-B959-BFF1B28289B5}"/>
              </a:ext>
            </a:extLst>
          </p:cNvPr>
          <p:cNvSpPr>
            <a:spLocks/>
          </p:cNvSpPr>
          <p:nvPr/>
        </p:nvSpPr>
        <p:spPr bwMode="auto">
          <a:xfrm>
            <a:off x="1438275" y="39624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97" name="Freeform 81">
            <a:extLst>
              <a:ext uri="{FF2B5EF4-FFF2-40B4-BE49-F238E27FC236}">
                <a16:creationId xmlns:a16="http://schemas.microsoft.com/office/drawing/2014/main" id="{659BF88C-43FA-3D42-84E6-D9AB6A8EB111}"/>
              </a:ext>
            </a:extLst>
          </p:cNvPr>
          <p:cNvSpPr>
            <a:spLocks/>
          </p:cNvSpPr>
          <p:nvPr/>
        </p:nvSpPr>
        <p:spPr bwMode="auto">
          <a:xfrm>
            <a:off x="2878138" y="39624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98" name="Freeform 82">
            <a:extLst>
              <a:ext uri="{FF2B5EF4-FFF2-40B4-BE49-F238E27FC236}">
                <a16:creationId xmlns:a16="http://schemas.microsoft.com/office/drawing/2014/main" id="{582573F1-FFE1-184A-85A4-307904D99D26}"/>
              </a:ext>
            </a:extLst>
          </p:cNvPr>
          <p:cNvSpPr>
            <a:spLocks/>
          </p:cNvSpPr>
          <p:nvPr/>
        </p:nvSpPr>
        <p:spPr bwMode="auto">
          <a:xfrm>
            <a:off x="4343400" y="39624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699" name="Freeform 83">
            <a:extLst>
              <a:ext uri="{FF2B5EF4-FFF2-40B4-BE49-F238E27FC236}">
                <a16:creationId xmlns:a16="http://schemas.microsoft.com/office/drawing/2014/main" id="{E78537BF-B548-804D-B752-0B1FA9FA1AA6}"/>
              </a:ext>
            </a:extLst>
          </p:cNvPr>
          <p:cNvSpPr>
            <a:spLocks/>
          </p:cNvSpPr>
          <p:nvPr/>
        </p:nvSpPr>
        <p:spPr bwMode="auto">
          <a:xfrm>
            <a:off x="5757863" y="39624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700" name="Freeform 84">
            <a:extLst>
              <a:ext uri="{FF2B5EF4-FFF2-40B4-BE49-F238E27FC236}">
                <a16:creationId xmlns:a16="http://schemas.microsoft.com/office/drawing/2014/main" id="{22DB1633-8748-A54F-A802-2F448EDA26CA}"/>
              </a:ext>
            </a:extLst>
          </p:cNvPr>
          <p:cNvSpPr>
            <a:spLocks/>
          </p:cNvSpPr>
          <p:nvPr/>
        </p:nvSpPr>
        <p:spPr bwMode="auto">
          <a:xfrm>
            <a:off x="7197725" y="39624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701" name="Text Box 85">
            <a:extLst>
              <a:ext uri="{FF2B5EF4-FFF2-40B4-BE49-F238E27FC236}">
                <a16:creationId xmlns:a16="http://schemas.microsoft.com/office/drawing/2014/main" id="{710B4FD9-4ACB-BF4F-9C29-310FF855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91000"/>
            <a:ext cx="1233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Admini-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stration,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support</a:t>
            </a:r>
            <a:endParaRPr lang="de-DE" altLang="de-DE" sz="1200"/>
          </a:p>
        </p:txBody>
      </p:sp>
      <p:sp>
        <p:nvSpPr>
          <p:cNvPr id="111702" name="Text Box 86">
            <a:extLst>
              <a:ext uri="{FF2B5EF4-FFF2-40B4-BE49-F238E27FC236}">
                <a16:creationId xmlns:a16="http://schemas.microsoft.com/office/drawing/2014/main" id="{8EBE075C-1334-634A-B70F-393B5E59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267200"/>
            <a:ext cx="114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delivery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(Lehre)</a:t>
            </a:r>
          </a:p>
        </p:txBody>
      </p:sp>
      <p:sp>
        <p:nvSpPr>
          <p:cNvPr id="111703" name="Text Box 87">
            <a:extLst>
              <a:ext uri="{FF2B5EF4-FFF2-40B4-BE49-F238E27FC236}">
                <a16:creationId xmlns:a16="http://schemas.microsoft.com/office/drawing/2014/main" id="{F8E5523B-774D-134A-84CC-2CF5263B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343400"/>
            <a:ext cx="1266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latin typeface="Arial Narrow" panose="020B0604020202020204" pitchFamily="34" charset="0"/>
              </a:rPr>
              <a:t>Zertifi-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     zierung,</a:t>
            </a:r>
          </a:p>
          <a:p>
            <a:r>
              <a:rPr lang="de-DE" altLang="de-DE" sz="2000" b="1">
                <a:latin typeface="Arial Narrow" panose="020B0604020202020204" pitchFamily="34" charset="0"/>
              </a:rPr>
              <a:t>Prüfungen</a:t>
            </a:r>
            <a:endParaRPr lang="de-DE" altLang="de-DE" sz="1200"/>
          </a:p>
        </p:txBody>
      </p:sp>
      <p:sp>
        <p:nvSpPr>
          <p:cNvPr id="111704" name="Text Box 88">
            <a:extLst>
              <a:ext uri="{FF2B5EF4-FFF2-40B4-BE49-F238E27FC236}">
                <a16:creationId xmlns:a16="http://schemas.microsoft.com/office/drawing/2014/main" id="{3CC2D3BD-DA55-0740-94E7-4B3975C5F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3013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11705" name="Freeform 89">
            <a:extLst>
              <a:ext uri="{FF2B5EF4-FFF2-40B4-BE49-F238E27FC236}">
                <a16:creationId xmlns:a16="http://schemas.microsoft.com/office/drawing/2014/main" id="{DE1F150B-29B8-414F-BACB-7A37A2FDAE86}"/>
              </a:ext>
            </a:extLst>
          </p:cNvPr>
          <p:cNvSpPr>
            <a:spLocks/>
          </p:cNvSpPr>
          <p:nvPr/>
        </p:nvSpPr>
        <p:spPr bwMode="auto">
          <a:xfrm>
            <a:off x="4267200" y="3276600"/>
            <a:ext cx="446088" cy="593725"/>
          </a:xfrm>
          <a:custGeom>
            <a:avLst/>
            <a:gdLst>
              <a:gd name="T0" fmla="*/ 351 w 703"/>
              <a:gd name="T1" fmla="*/ 0 h 936"/>
              <a:gd name="T2" fmla="*/ 703 w 703"/>
              <a:gd name="T3" fmla="*/ 187 h 936"/>
              <a:gd name="T4" fmla="*/ 490 w 703"/>
              <a:gd name="T5" fmla="*/ 187 h 936"/>
              <a:gd name="T6" fmla="*/ 490 w 703"/>
              <a:gd name="T7" fmla="*/ 749 h 936"/>
              <a:gd name="T8" fmla="*/ 703 w 703"/>
              <a:gd name="T9" fmla="*/ 749 h 936"/>
              <a:gd name="T10" fmla="*/ 351 w 703"/>
              <a:gd name="T11" fmla="*/ 936 h 936"/>
              <a:gd name="T12" fmla="*/ 0 w 703"/>
              <a:gd name="T13" fmla="*/ 749 h 936"/>
              <a:gd name="T14" fmla="*/ 213 w 703"/>
              <a:gd name="T15" fmla="*/ 749 h 936"/>
              <a:gd name="T16" fmla="*/ 213 w 703"/>
              <a:gd name="T17" fmla="*/ 187 h 936"/>
              <a:gd name="T18" fmla="*/ 0 w 703"/>
              <a:gd name="T19" fmla="*/ 187 h 936"/>
              <a:gd name="T20" fmla="*/ 351 w 703"/>
              <a:gd name="T21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3" h="936">
                <a:moveTo>
                  <a:pt x="351" y="0"/>
                </a:moveTo>
                <a:lnTo>
                  <a:pt x="703" y="187"/>
                </a:lnTo>
                <a:lnTo>
                  <a:pt x="490" y="187"/>
                </a:lnTo>
                <a:lnTo>
                  <a:pt x="490" y="749"/>
                </a:lnTo>
                <a:lnTo>
                  <a:pt x="703" y="749"/>
                </a:lnTo>
                <a:lnTo>
                  <a:pt x="351" y="936"/>
                </a:lnTo>
                <a:lnTo>
                  <a:pt x="0" y="749"/>
                </a:lnTo>
                <a:lnTo>
                  <a:pt x="213" y="749"/>
                </a:lnTo>
                <a:lnTo>
                  <a:pt x="213" y="187"/>
                </a:lnTo>
                <a:lnTo>
                  <a:pt x="0" y="187"/>
                </a:lnTo>
                <a:lnTo>
                  <a:pt x="35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1706" name="Text Box 90">
            <a:extLst>
              <a:ext uri="{FF2B5EF4-FFF2-40B4-BE49-F238E27FC236}">
                <a16:creationId xmlns:a16="http://schemas.microsoft.com/office/drawing/2014/main" id="{48CBF06E-5681-4443-9174-652D024F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Hochschule</a:t>
            </a:r>
          </a:p>
        </p:txBody>
      </p:sp>
      <p:sp>
        <p:nvSpPr>
          <p:cNvPr id="111707" name="Text Box 91">
            <a:extLst>
              <a:ext uri="{FF2B5EF4-FFF2-40B4-BE49-F238E27FC236}">
                <a16:creationId xmlns:a16="http://schemas.microsoft.com/office/drawing/2014/main" id="{C2A6F77F-5D70-914F-91AA-146007A72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5715000"/>
            <a:ext cx="276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Corporate University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622E2E33-91B2-4A45-A31F-FDE0972E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E41AE23-1DE0-364D-8375-7E5F1407A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CF194-7B3D-EB43-AA60-0008235EBCA2}" type="slidenum">
              <a:rPr lang="en-US" altLang="de-DE"/>
              <a:pPr/>
              <a:t>2</a:t>
            </a:fld>
            <a:endParaRPr lang="en-US" altLang="de-DE"/>
          </a:p>
        </p:txBody>
      </p:sp>
      <p:pic>
        <p:nvPicPr>
          <p:cNvPr id="143362" name="Picture 1026">
            <a:extLst>
              <a:ext uri="{FF2B5EF4-FFF2-40B4-BE49-F238E27FC236}">
                <a16:creationId xmlns:a16="http://schemas.microsoft.com/office/drawing/2014/main" id="{BE24AAC0-0152-A349-BB92-111877D3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Text Box 1028">
            <a:extLst>
              <a:ext uri="{FF2B5EF4-FFF2-40B4-BE49-F238E27FC236}">
                <a16:creationId xmlns:a16="http://schemas.microsoft.com/office/drawing/2014/main" id="{657962D5-02C2-704F-AE7A-6F5D7AE5E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8311390C-AB63-5446-B587-966D3232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FA1723C8-47D5-6A42-A025-D6924FFB5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B80F7-82E2-7142-A428-322DC32426C3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151554" name="Rectangle 3074">
            <a:extLst>
              <a:ext uri="{FF2B5EF4-FFF2-40B4-BE49-F238E27FC236}">
                <a16:creationId xmlns:a16="http://schemas.microsoft.com/office/drawing/2014/main" id="{51613B32-5B14-B640-AEB2-57FE83ACC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66294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Empfehlungen und Hinweise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1556" name="Rectangle 3076">
            <a:extLst>
              <a:ext uri="{FF2B5EF4-FFF2-40B4-BE49-F238E27FC236}">
                <a16:creationId xmlns:a16="http://schemas.microsoft.com/office/drawing/2014/main" id="{E57FD3BB-7919-8A44-9BF4-1299372C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53990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kein entweder/oder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1557" name="Rectangle 3077">
            <a:extLst>
              <a:ext uri="{FF2B5EF4-FFF2-40B4-BE49-F238E27FC236}">
                <a16:creationId xmlns:a16="http://schemas.microsoft.com/office/drawing/2014/main" id="{19785030-241D-6044-8DFD-1AEDC310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38600"/>
            <a:ext cx="53990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differenzierte alma mater virtualis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1558" name="Rectangle 3078">
            <a:extLst>
              <a:ext uri="{FF2B5EF4-FFF2-40B4-BE49-F238E27FC236}">
                <a16:creationId xmlns:a16="http://schemas.microsoft.com/office/drawing/2014/main" id="{2531CBE4-32F0-D840-A7DC-E2DED86C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81600"/>
            <a:ext cx="53990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bewusste Positionierung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1559" name="Rectangle 3079">
            <a:extLst>
              <a:ext uri="{FF2B5EF4-FFF2-40B4-BE49-F238E27FC236}">
                <a16:creationId xmlns:a16="http://schemas.microsoft.com/office/drawing/2014/main" id="{7540DE34-FDC3-2849-BEDD-18D7CFDC0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5191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tx1"/>
                </a:solidFill>
              </a:rPr>
              <a:t>Bildungsmarkt</a:t>
            </a:r>
            <a:endParaRPr lang="de-DE" altLang="de-DE" sz="43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 autoUpdateAnimBg="0"/>
      <p:bldP spid="151556" grpId="0" animBg="1" autoUpdateAnimBg="0"/>
      <p:bldP spid="151557" grpId="0" animBg="1" autoUpdateAnimBg="0"/>
      <p:bldP spid="15155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350614F2-A06D-AB40-967A-6369FBBE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48142E92-7C8B-8F46-8FDD-2D4703514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C0867-EFED-EE42-A7DC-C44894E3CDCF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153602" name="Text Box 2050">
            <a:extLst>
              <a:ext uri="{FF2B5EF4-FFF2-40B4-BE49-F238E27FC236}">
                <a16:creationId xmlns:a16="http://schemas.microsoft.com/office/drawing/2014/main" id="{6EBCE60D-4566-5646-9693-074BDE33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3603" name="Rectangle 2051">
            <a:extLst>
              <a:ext uri="{FF2B5EF4-FFF2-40B4-BE49-F238E27FC236}">
                <a16:creationId xmlns:a16="http://schemas.microsoft.com/office/drawing/2014/main" id="{8F0493C3-7F15-6341-8539-C98F94A05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553200" cy="685800"/>
          </a:xfrm>
        </p:spPr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Organisationsentwicklung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3604" name="Text Box 2052">
            <a:extLst>
              <a:ext uri="{FF2B5EF4-FFF2-40B4-BE49-F238E27FC236}">
                <a16:creationId xmlns:a16="http://schemas.microsoft.com/office/drawing/2014/main" id="{4D3D6B44-96E4-8544-91E1-AC445B62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3605" name="Text Box 2053">
            <a:extLst>
              <a:ext uri="{FF2B5EF4-FFF2-40B4-BE49-F238E27FC236}">
                <a16:creationId xmlns:a16="http://schemas.microsoft.com/office/drawing/2014/main" id="{B85D3C85-DAA1-AD4D-95DF-AB6BEC21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3606" name="Text Box 2054">
            <a:extLst>
              <a:ext uri="{FF2B5EF4-FFF2-40B4-BE49-F238E27FC236}">
                <a16:creationId xmlns:a16="http://schemas.microsoft.com/office/drawing/2014/main" id="{391CE947-3AC4-9045-AA2F-C6B9A250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53607" name="Text Box 2055">
            <a:extLst>
              <a:ext uri="{FF2B5EF4-FFF2-40B4-BE49-F238E27FC236}">
                <a16:creationId xmlns:a16="http://schemas.microsoft.com/office/drawing/2014/main" id="{7212E254-A24B-014F-BF77-390B4964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graphicFrame>
        <p:nvGraphicFramePr>
          <p:cNvPr id="153608" name="Object 2056">
            <a:extLst>
              <a:ext uri="{FF2B5EF4-FFF2-40B4-BE49-F238E27FC236}">
                <a16:creationId xmlns:a16="http://schemas.microsoft.com/office/drawing/2014/main" id="{F22349AC-FBD1-6440-B779-4FDD8DC9B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447800"/>
          <a:ext cx="61722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Folie" r:id="rId3" imgW="4787900" imgH="3594100" progId="PowerPoint.Slide.8">
                  <p:embed/>
                </p:oleObj>
              </mc:Choice>
              <mc:Fallback>
                <p:oleObj name="Folie" r:id="rId3" imgW="4787900" imgH="3594100" progId="PowerPoint.Slide.8">
                  <p:embed/>
                  <p:pic>
                    <p:nvPicPr>
                      <p:cNvPr id="0" name="Object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61722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  <p:bldP spid="153605" grpId="0" autoUpdateAnimBg="0"/>
      <p:bldP spid="153606" grpId="0" autoUpdateAnimBg="0"/>
      <p:bldP spid="15360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D24D621F-AC39-2A4B-B5C2-A2FCD0A6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5624C41D-1840-934F-981D-7FC0C663B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E9F7D-BC72-DE4B-A0A0-34CD470951A8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154628" name="Rectangle 2052">
            <a:extLst>
              <a:ext uri="{FF2B5EF4-FFF2-40B4-BE49-F238E27FC236}">
                <a16:creationId xmlns:a16="http://schemas.microsoft.com/office/drawing/2014/main" id="{4F035FAA-A699-7443-A36F-FAB36834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384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Organisationsentwicklung und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Medienentwicklung verbinden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4629" name="Rectangle 2053">
            <a:extLst>
              <a:ext uri="{FF2B5EF4-FFF2-40B4-BE49-F238E27FC236}">
                <a16:creationId xmlns:a16="http://schemas.microsoft.com/office/drawing/2014/main" id="{599EAE85-0C2A-3141-91D0-F6F6F85D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medienaffines Umfeld für akademische 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und administrative Aufgaben schaffen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4630" name="Rectangle 2054">
            <a:extLst>
              <a:ext uri="{FF2B5EF4-FFF2-40B4-BE49-F238E27FC236}">
                <a16:creationId xmlns:a16="http://schemas.microsoft.com/office/drawing/2014/main" id="{8C25FDFE-A2E2-5E4D-9D26-40A73DEA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148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Überprüfung und ggf. Reorganisation der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Informationsbeschaffung und -verarbeitg.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4631" name="Rectangle 2055">
            <a:extLst>
              <a:ext uri="{FF2B5EF4-FFF2-40B4-BE49-F238E27FC236}">
                <a16:creationId xmlns:a16="http://schemas.microsoft.com/office/drawing/2014/main" id="{AC8228C8-C79D-DF46-8A04-3B283FB1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5627688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neue päd.-did. und technische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Dienstleistungen anbieten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4632" name="Rectangle 2056">
            <a:extLst>
              <a:ext uri="{FF2B5EF4-FFF2-40B4-BE49-F238E27FC236}">
                <a16:creationId xmlns:a16="http://schemas.microsoft.com/office/drawing/2014/main" id="{BD9EC615-FD26-5045-8209-823F1414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43600"/>
            <a:ext cx="5627688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personelle Verantwortlichkeiten für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Medienentwicklung schaffen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4633" name="Rectangle 2057">
            <a:extLst>
              <a:ext uri="{FF2B5EF4-FFF2-40B4-BE49-F238E27FC236}">
                <a16:creationId xmlns:a16="http://schemas.microsoft.com/office/drawing/2014/main" id="{591DB3CB-3D2E-DC42-A1C2-02DB9B5A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5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tx1"/>
                </a:solidFill>
              </a:rPr>
              <a:t>Organisationsentwicklung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4634" name="Rectangle 2058">
            <a:extLst>
              <a:ext uri="{FF2B5EF4-FFF2-40B4-BE49-F238E27FC236}">
                <a16:creationId xmlns:a16="http://schemas.microsoft.com/office/drawing/2014/main" id="{AE3F0B99-DC11-B448-B7F0-03227732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66294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Empfehlungen und Hinweise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 autoUpdateAnimBg="0"/>
      <p:bldP spid="154629" grpId="0" animBg="1" autoUpdateAnimBg="0"/>
      <p:bldP spid="154630" grpId="0" animBg="1" autoUpdateAnimBg="0"/>
      <p:bldP spid="154631" grpId="0" animBg="1" autoUpdateAnimBg="0"/>
      <p:bldP spid="154632" grpId="0" animBg="1" autoUpdateAnimBg="0"/>
      <p:bldP spid="15463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A6E3B44-FDD2-4041-9E63-0D9B5565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1A18A960-9341-854D-9E83-5A06FE8AF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0E33D-B3AE-424C-B56C-50F323915074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155650" name="Text Box 1026">
            <a:extLst>
              <a:ext uri="{FF2B5EF4-FFF2-40B4-BE49-F238E27FC236}">
                <a16:creationId xmlns:a16="http://schemas.microsoft.com/office/drawing/2014/main" id="{D552AD67-276B-9944-B236-E71A0757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5651" name="Rectangle 1027">
            <a:extLst>
              <a:ext uri="{FF2B5EF4-FFF2-40B4-BE49-F238E27FC236}">
                <a16:creationId xmlns:a16="http://schemas.microsoft.com/office/drawing/2014/main" id="{06582B09-B4C3-294A-B07C-74873D2C1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343525" cy="685800"/>
          </a:xfrm>
        </p:spPr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Personalentwicklung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5652" name="Text Box 1028">
            <a:extLst>
              <a:ext uri="{FF2B5EF4-FFF2-40B4-BE49-F238E27FC236}">
                <a16:creationId xmlns:a16="http://schemas.microsoft.com/office/drawing/2014/main" id="{85BC9471-31E9-0C43-A201-2411BF8D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5653" name="Text Box 1029">
            <a:extLst>
              <a:ext uri="{FF2B5EF4-FFF2-40B4-BE49-F238E27FC236}">
                <a16:creationId xmlns:a16="http://schemas.microsoft.com/office/drawing/2014/main" id="{83FB5966-61B0-8C4F-B834-0B713C8E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5654" name="Text Box 1030">
            <a:extLst>
              <a:ext uri="{FF2B5EF4-FFF2-40B4-BE49-F238E27FC236}">
                <a16:creationId xmlns:a16="http://schemas.microsoft.com/office/drawing/2014/main" id="{3FD87232-5117-A842-9907-5B66F962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55655" name="Text Box 1031">
            <a:extLst>
              <a:ext uri="{FF2B5EF4-FFF2-40B4-BE49-F238E27FC236}">
                <a16:creationId xmlns:a16="http://schemas.microsoft.com/office/drawing/2014/main" id="{FC2EA5CE-5F01-204E-BFC1-D4B041C9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graphicFrame>
        <p:nvGraphicFramePr>
          <p:cNvPr id="155656" name="Object 1032">
            <a:extLst>
              <a:ext uri="{FF2B5EF4-FFF2-40B4-BE49-F238E27FC236}">
                <a16:creationId xmlns:a16="http://schemas.microsoft.com/office/drawing/2014/main" id="{D515EBF5-4DEF-7C4B-9598-FB2747C5EE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752600"/>
          <a:ext cx="6248400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Folie" r:id="rId3" imgW="4813300" imgH="3594100" progId="PowerPoint.Slide.8">
                  <p:embed/>
                </p:oleObj>
              </mc:Choice>
              <mc:Fallback>
                <p:oleObj name="Folie" r:id="rId3" imgW="4813300" imgH="3594100" progId="PowerPoint.Slide.8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6248400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  <p:bldP spid="155653" grpId="0" autoUpdateAnimBg="0"/>
      <p:bldP spid="155654" grpId="0" autoUpdateAnimBg="0"/>
      <p:bldP spid="1556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FE0E49D0-154C-A040-B02D-FA2EDC0B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37ED9F58-7A35-6B42-A896-7E170BEA8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FE7635-FAF6-E341-9180-BDF1F7815CF6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156676" name="Rectangle 1028">
            <a:extLst>
              <a:ext uri="{FF2B5EF4-FFF2-40B4-BE49-F238E27FC236}">
                <a16:creationId xmlns:a16="http://schemas.microsoft.com/office/drawing/2014/main" id="{3A0743A0-611D-C247-ABB5-F9B3CC03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neue Kompetenzen und Qualifikationen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müssen in Leistungsportfolio eingehen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6677" name="Rectangle 1029">
            <a:extLst>
              <a:ext uri="{FF2B5EF4-FFF2-40B4-BE49-F238E27FC236}">
                <a16:creationId xmlns:a16="http://schemas.microsoft.com/office/drawing/2014/main" id="{C530BFA2-D3A5-3548-92C5-32FCAD01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aktive Personalentwicklung, Budgets zur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nachhalt.  Sicherung von Kompetenzen</a:t>
            </a:r>
          </a:p>
        </p:txBody>
      </p:sp>
      <p:sp>
        <p:nvSpPr>
          <p:cNvPr id="156678" name="Rectangle 1030">
            <a:extLst>
              <a:ext uri="{FF2B5EF4-FFF2-40B4-BE49-F238E27FC236}">
                <a16:creationId xmlns:a16="http://schemas.microsoft.com/office/drawing/2014/main" id="{678F8EC4-73AE-2349-979D-C0461FBE5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05400"/>
            <a:ext cx="5627688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Daueraufgabe aber keine Dauerstellen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6679" name="Rectangle 1031">
            <a:extLst>
              <a:ext uri="{FF2B5EF4-FFF2-40B4-BE49-F238E27FC236}">
                <a16:creationId xmlns:a16="http://schemas.microsoft.com/office/drawing/2014/main" id="{091018E5-D338-9C41-9565-28C3FE0E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43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tx1"/>
                </a:solidFill>
              </a:rPr>
              <a:t>Personalentwicklung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6680" name="Rectangle 1032">
            <a:extLst>
              <a:ext uri="{FF2B5EF4-FFF2-40B4-BE49-F238E27FC236}">
                <a16:creationId xmlns:a16="http://schemas.microsoft.com/office/drawing/2014/main" id="{60068248-C9BB-8F48-83E9-1686B965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66294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Empfehlungen und Hinweise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 autoUpdateAnimBg="0"/>
      <p:bldP spid="156677" grpId="0" animBg="1" autoUpdateAnimBg="0"/>
      <p:bldP spid="156678" grpId="0" animBg="1" autoUpdateAnimBg="0"/>
      <p:bldP spid="15668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1476C72-F1F6-9E44-9FA8-44D3516F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B1662857-524E-644D-8CF5-31871E86E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3859D-5B27-3D40-91ED-E07D680AADB2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157698" name="Text Box 1026">
            <a:extLst>
              <a:ext uri="{FF2B5EF4-FFF2-40B4-BE49-F238E27FC236}">
                <a16:creationId xmlns:a16="http://schemas.microsoft.com/office/drawing/2014/main" id="{83FFFC5D-8639-1E4D-B077-60D1D30F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7699" name="Rectangle 1027">
            <a:extLst>
              <a:ext uri="{FF2B5EF4-FFF2-40B4-BE49-F238E27FC236}">
                <a16:creationId xmlns:a16="http://schemas.microsoft.com/office/drawing/2014/main" id="{CCACA406-9243-0144-AF5F-47C742D24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343525" cy="685800"/>
          </a:xfrm>
        </p:spPr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Finanzierung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7700" name="Text Box 1028">
            <a:extLst>
              <a:ext uri="{FF2B5EF4-FFF2-40B4-BE49-F238E27FC236}">
                <a16:creationId xmlns:a16="http://schemas.microsoft.com/office/drawing/2014/main" id="{532ACFC1-3237-0040-94C0-5D9C0EFC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7701" name="Text Box 1029">
            <a:extLst>
              <a:ext uri="{FF2B5EF4-FFF2-40B4-BE49-F238E27FC236}">
                <a16:creationId xmlns:a16="http://schemas.microsoft.com/office/drawing/2014/main" id="{E88E3A85-3A3F-394B-8823-3222839B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57702" name="Text Box 1030">
            <a:extLst>
              <a:ext uri="{FF2B5EF4-FFF2-40B4-BE49-F238E27FC236}">
                <a16:creationId xmlns:a16="http://schemas.microsoft.com/office/drawing/2014/main" id="{254B91FD-BD9F-F342-9559-14C278C5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57703" name="Text Box 1031">
            <a:extLst>
              <a:ext uri="{FF2B5EF4-FFF2-40B4-BE49-F238E27FC236}">
                <a16:creationId xmlns:a16="http://schemas.microsoft.com/office/drawing/2014/main" id="{A2444619-A21A-0A4D-8A4F-A1AB655D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graphicFrame>
        <p:nvGraphicFramePr>
          <p:cNvPr id="157704" name="Object 1032">
            <a:extLst>
              <a:ext uri="{FF2B5EF4-FFF2-40B4-BE49-F238E27FC236}">
                <a16:creationId xmlns:a16="http://schemas.microsoft.com/office/drawing/2014/main" id="{B3DFE8CF-FD16-0F43-BD8E-D918E1A0A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6163" y="1524000"/>
          <a:ext cx="6370637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6" name="Folie" r:id="rId3" imgW="5156200" imgH="3848100" progId="PowerPoint.Slide.8">
                  <p:embed/>
                </p:oleObj>
              </mc:Choice>
              <mc:Fallback>
                <p:oleObj name="Folie" r:id="rId3" imgW="5156200" imgH="3848100" progId="PowerPoint.Slide.8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524000"/>
                        <a:ext cx="6370637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  <p:bldP spid="157701" grpId="0" autoUpdateAnimBg="0"/>
      <p:bldP spid="157702" grpId="0" autoUpdateAnimBg="0"/>
      <p:bldP spid="1577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3FCF8CCE-2EBA-D740-9DE0-28050AF3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7AC49FCC-FC5C-FB45-BA6C-F4C0B86C1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A34E6-CF35-7243-B42F-2DE412954656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158724" name="Rectangle 1028">
            <a:extLst>
              <a:ext uri="{FF2B5EF4-FFF2-40B4-BE49-F238E27FC236}">
                <a16:creationId xmlns:a16="http://schemas.microsoft.com/office/drawing/2014/main" id="{609BF17B-3B9B-464A-B498-B80FE653B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052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Finanzautonomie nicht hinreichende,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aber notwendige Bedingung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8725" name="Rectangle 1029">
            <a:extLst>
              <a:ext uri="{FF2B5EF4-FFF2-40B4-BE49-F238E27FC236}">
                <a16:creationId xmlns:a16="http://schemas.microsoft.com/office/drawing/2014/main" id="{11E36158-FD8E-6A4F-938C-722FB225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343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tx1"/>
                </a:solidFill>
              </a:rPr>
              <a:t>Finanzierung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58726" name="Rectangle 1030">
            <a:extLst>
              <a:ext uri="{FF2B5EF4-FFF2-40B4-BE49-F238E27FC236}">
                <a16:creationId xmlns:a16="http://schemas.microsoft.com/office/drawing/2014/main" id="{6199B1F9-BBEC-2A4A-894E-95C7DA9A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66294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Empfehlungen und Hinweise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58727" name="Rectangle 1031">
            <a:extLst>
              <a:ext uri="{FF2B5EF4-FFF2-40B4-BE49-F238E27FC236}">
                <a16:creationId xmlns:a16="http://schemas.microsoft.com/office/drawing/2014/main" id="{9301884F-951F-B04F-9FDF-07F63F5C7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5627688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200" b="1">
                <a:latin typeface="Arial" panose="020B0604020202020204" pitchFamily="34" charset="0"/>
              </a:rPr>
              <a:t>Gebühren für´s Studieren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 autoUpdateAnimBg="0"/>
      <p:bldP spid="158726" grpId="0" animBg="1" autoUpdateAnimBg="0"/>
      <p:bldP spid="15872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ADB4E80A-5A55-624B-B8DB-A2172BBA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F93B3C1A-163C-804A-870F-69B089CFD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CDD38-8BB5-C241-974D-573946815612}" type="slidenum">
              <a:rPr lang="en-US" altLang="de-DE"/>
              <a:pPr/>
              <a:t>27</a:t>
            </a:fld>
            <a:endParaRPr lang="en-US" altLang="de-DE"/>
          </a:p>
        </p:txBody>
      </p:sp>
      <p:sp>
        <p:nvSpPr>
          <p:cNvPr id="142338" name="Rectangle 1026">
            <a:extLst>
              <a:ext uri="{FF2B5EF4-FFF2-40B4-BE49-F238E27FC236}">
                <a16:creationId xmlns:a16="http://schemas.microsoft.com/office/drawing/2014/main" id="{CE02F382-D8B8-6F49-9EF8-4607356A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191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tx1"/>
                </a:solidFill>
              </a:rPr>
              <a:t>Resümee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42339" name="Oval 1027">
            <a:extLst>
              <a:ext uri="{FF2B5EF4-FFF2-40B4-BE49-F238E27FC236}">
                <a16:creationId xmlns:a16="http://schemas.microsoft.com/office/drawing/2014/main" id="{140ECAD4-B25F-AC4A-8F8F-3C984D9A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1752600" cy="5105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Medien-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entwicklung</a:t>
            </a:r>
            <a:endParaRPr lang="de-DE" altLang="de-DE"/>
          </a:p>
        </p:txBody>
      </p:sp>
      <p:sp>
        <p:nvSpPr>
          <p:cNvPr id="142340" name="Rectangle 1028">
            <a:extLst>
              <a:ext uri="{FF2B5EF4-FFF2-40B4-BE49-F238E27FC236}">
                <a16:creationId xmlns:a16="http://schemas.microsoft.com/office/drawing/2014/main" id="{CFF36D59-6210-C748-AD67-01EDC3C4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28800"/>
            <a:ext cx="4498975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200" b="1">
                <a:latin typeface="Arial" panose="020B0604020202020204" pitchFamily="34" charset="0"/>
              </a:rPr>
              <a:t>unternehmerisches Handeln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42341" name="Rectangle 1029">
            <a:extLst>
              <a:ext uri="{FF2B5EF4-FFF2-40B4-BE49-F238E27FC236}">
                <a16:creationId xmlns:a16="http://schemas.microsoft.com/office/drawing/2014/main" id="{57AEBD56-D42F-4A4C-B22F-6ADD7EB0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4498975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200" b="1">
                <a:latin typeface="Arial" panose="020B0604020202020204" pitchFamily="34" charset="0"/>
              </a:rPr>
              <a:t>Hochschulzugang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42342" name="Rectangle 1030">
            <a:extLst>
              <a:ext uri="{FF2B5EF4-FFF2-40B4-BE49-F238E27FC236}">
                <a16:creationId xmlns:a16="http://schemas.microsoft.com/office/drawing/2014/main" id="{4C2328CD-B367-8A47-9347-AD0E0EFE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57800"/>
            <a:ext cx="4498975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200" b="1">
                <a:latin typeface="Arial" panose="020B0604020202020204" pitchFamily="34" charset="0"/>
              </a:rPr>
              <a:t>Marktverhalten mit Studiengeb.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42343" name="Oval 1031">
            <a:extLst>
              <a:ext uri="{FF2B5EF4-FFF2-40B4-BE49-F238E27FC236}">
                <a16:creationId xmlns:a16="http://schemas.microsoft.com/office/drawing/2014/main" id="{EAC0AFD1-5100-1B40-9311-3EE2BAF3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447800"/>
            <a:ext cx="1828800" cy="5105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Hochschul-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entwicklung</a:t>
            </a:r>
            <a:endParaRPr lang="de-DE" altLang="de-DE"/>
          </a:p>
        </p:txBody>
      </p:sp>
      <p:sp>
        <p:nvSpPr>
          <p:cNvPr id="142344" name="Rectangle 1032">
            <a:extLst>
              <a:ext uri="{FF2B5EF4-FFF2-40B4-BE49-F238E27FC236}">
                <a16:creationId xmlns:a16="http://schemas.microsoft.com/office/drawing/2014/main" id="{DAD4448C-3DFF-ED4D-884C-8B3EB617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4498975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200" b="1">
                <a:latin typeface="Arial" panose="020B0604020202020204" pitchFamily="34" charset="0"/>
              </a:rPr>
              <a:t>KapVO Lehrdeputat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 autoUpdateAnimBg="0"/>
      <p:bldP spid="142340" grpId="0" animBg="1" autoUpdateAnimBg="0"/>
      <p:bldP spid="142341" grpId="0" animBg="1" autoUpdateAnimBg="0"/>
      <p:bldP spid="142342" grpId="0" animBg="1" autoUpdateAnimBg="0"/>
      <p:bldP spid="142343" grpId="0" animBg="1" autoUpdateAnimBg="0"/>
      <p:bldP spid="14234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DC8A136-72E9-3E4D-A286-ED1ED7B3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4492ADA2-D103-9847-9C9A-9229F9386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03CCEA-9677-C049-ABF0-C60D9D4EE0A7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113667" name="WordArt 3">
            <a:extLst>
              <a:ext uri="{FF2B5EF4-FFF2-40B4-BE49-F238E27FC236}">
                <a16:creationId xmlns:a16="http://schemas.microsoft.com/office/drawing/2014/main" id="{62C337FC-2A33-3749-8AD2-BF05B18AFC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8077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'e' or not to be</a:t>
            </a:r>
          </a:p>
          <a:p>
            <a:pPr algn="ctr"/>
            <a:r>
              <a:rPr lang="de-DE" sz="3600" b="1" kern="1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that is the question.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6BC40176-6801-BC42-BD45-8D962863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7916863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nicht </a:t>
            </a:r>
            <a:r>
              <a:rPr lang="de-DE" altLang="de-DE" sz="3600" b="1" i="1" u="sng">
                <a:latin typeface="Arial" panose="020B0604020202020204" pitchFamily="34" charset="0"/>
              </a:rPr>
              <a:t>die</a:t>
            </a:r>
            <a:r>
              <a:rPr lang="de-DE" altLang="de-DE" sz="3600" b="1">
                <a:latin typeface="Arial" panose="020B0604020202020204" pitchFamily="34" charset="0"/>
              </a:rPr>
              <a:t> virtuelle Hochschule</a:t>
            </a:r>
            <a:endParaRPr lang="de-DE" altLang="de-DE"/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9583A4A-FCA1-614C-8214-0E551FBE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7916863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wissenschaftliche Entwicklung</a:t>
            </a:r>
            <a:endParaRPr lang="de-DE" altLang="de-DE"/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6AC6B7C9-1AE0-EB40-8DA8-47244C34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7916863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strategische Managementaufgabe</a:t>
            </a:r>
            <a:endParaRPr lang="de-DE" alt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 autoUpdateAnimBg="0"/>
      <p:bldP spid="113669" grpId="0" animBg="1" autoUpdateAnimBg="0"/>
      <p:bldP spid="11367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587AC68C-A843-3C40-9762-ACDB514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6523DE1C-1FEE-8941-AD56-2BD84BAC3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3AB8FE-F639-C749-9A6F-B79DA48F484A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134146" name="Text Box 2050">
            <a:extLst>
              <a:ext uri="{FF2B5EF4-FFF2-40B4-BE49-F238E27FC236}">
                <a16:creationId xmlns:a16="http://schemas.microsoft.com/office/drawing/2014/main" id="{2C6D0794-FA85-8246-93BD-ACDEF9C7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>
                <a:latin typeface="Arial" panose="020B0604020202020204" pitchFamily="34" charset="0"/>
              </a:rPr>
              <a:t>Was bleibt?</a:t>
            </a:r>
            <a:endParaRPr lang="de-DE" altLang="de-DE" b="1">
              <a:latin typeface="Arial" panose="020B0604020202020204" pitchFamily="34" charset="0"/>
            </a:endParaRPr>
          </a:p>
        </p:txBody>
      </p:sp>
      <p:graphicFrame>
        <p:nvGraphicFramePr>
          <p:cNvPr id="134148" name="Object 2052">
            <a:extLst>
              <a:ext uri="{FF2B5EF4-FFF2-40B4-BE49-F238E27FC236}">
                <a16:creationId xmlns:a16="http://schemas.microsoft.com/office/drawing/2014/main" id="{B8B5D246-5842-6D4B-88B1-8FF511888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2057400"/>
          <a:ext cx="1447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name="Clip" r:id="rId3" imgW="27749500" imgH="58826400" progId="MS_ClipArt_Gallery.2">
                  <p:embed/>
                </p:oleObj>
              </mc:Choice>
              <mc:Fallback>
                <p:oleObj name="Clip" r:id="rId3" imgW="27749500" imgH="58826400" progId="MS_ClipArt_Gallery.2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1447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2053">
            <a:extLst>
              <a:ext uri="{FF2B5EF4-FFF2-40B4-BE49-F238E27FC236}">
                <a16:creationId xmlns:a16="http://schemas.microsoft.com/office/drawing/2014/main" id="{D830CBB5-4644-E34E-A1A2-7396FFACE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133600"/>
          <a:ext cx="177641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8" name="Clip" r:id="rId5" imgW="27749500" imgH="44424600" progId="MS_ClipArt_Gallery.2">
                  <p:embed/>
                </p:oleObj>
              </mc:Choice>
              <mc:Fallback>
                <p:oleObj name="Clip" r:id="rId5" imgW="27749500" imgH="44424600" progId="MS_ClipArt_Gallery.2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177641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2054">
            <a:extLst>
              <a:ext uri="{FF2B5EF4-FFF2-40B4-BE49-F238E27FC236}">
                <a16:creationId xmlns:a16="http://schemas.microsoft.com/office/drawing/2014/main" id="{6426981A-1344-FD47-B499-3617E9386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828800"/>
          <a:ext cx="3657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9" name="Clip" r:id="rId7" imgW="27749500" imgH="24079200" progId="MS_ClipArt_Gallery.2">
                  <p:embed/>
                </p:oleObj>
              </mc:Choice>
              <mc:Fallback>
                <p:oleObj name="Clip" r:id="rId7" imgW="27749500" imgH="24079200" progId="MS_ClipArt_Gallery.2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28800"/>
                        <a:ext cx="36576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1" name="Line 2055">
            <a:extLst>
              <a:ext uri="{FF2B5EF4-FFF2-40B4-BE49-F238E27FC236}">
                <a16:creationId xmlns:a16="http://schemas.microsoft.com/office/drawing/2014/main" id="{BACD0955-A433-164D-9115-AF54F0A02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81400"/>
            <a:ext cx="762000" cy="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2" name="Line 2056">
            <a:extLst>
              <a:ext uri="{FF2B5EF4-FFF2-40B4-BE49-F238E27FC236}">
                <a16:creationId xmlns:a16="http://schemas.microsoft.com/office/drawing/2014/main" id="{24D37AF0-2E58-3048-B168-AF9DCE0D4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124200"/>
            <a:ext cx="0" cy="91440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3" name="Text Box 2057">
            <a:extLst>
              <a:ext uri="{FF2B5EF4-FFF2-40B4-BE49-F238E27FC236}">
                <a16:creationId xmlns:a16="http://schemas.microsoft.com/office/drawing/2014/main" id="{FB0A47F9-61B8-7E40-81FB-654C5CC2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0"/>
            <a:ext cx="6324600" cy="11906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persönlicher Kontakt </a:t>
            </a:r>
            <a:br>
              <a:rPr lang="de-DE" altLang="de-DE" sz="3600" b="1">
                <a:latin typeface="Arial" panose="020B0604020202020204" pitchFamily="34" charset="0"/>
              </a:rPr>
            </a:br>
            <a:r>
              <a:rPr lang="de-DE" altLang="de-DE" sz="3600" b="1">
                <a:latin typeface="Arial" panose="020B0604020202020204" pitchFamily="34" charset="0"/>
              </a:rPr>
              <a:t> </a:t>
            </a:r>
            <a:r>
              <a:rPr lang="de-DE" altLang="de-DE" sz="3600" b="1" i="1" u="sng">
                <a:latin typeface="Arial" panose="020B0604020202020204" pitchFamily="34" charset="0"/>
              </a:rPr>
              <a:t>und</a:t>
            </a:r>
            <a:r>
              <a:rPr lang="de-DE" altLang="de-DE" sz="3600" b="1">
                <a:latin typeface="Arial" panose="020B0604020202020204" pitchFamily="34" charset="0"/>
              </a:rPr>
              <a:t> Virtualität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5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5BD84F1C-7536-A14E-A2C5-66D92976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3C53410-A7C2-7843-A317-3D4FE34E7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2BE7F-3170-9248-9890-A0411271E53B}" type="slidenum">
              <a:rPr lang="en-US" altLang="de-DE"/>
              <a:pPr/>
              <a:t>3</a:t>
            </a:fld>
            <a:endParaRPr lang="en-US" altLang="de-DE"/>
          </a:p>
        </p:txBody>
      </p:sp>
      <p:pic>
        <p:nvPicPr>
          <p:cNvPr id="144386" name="Picture 2">
            <a:extLst>
              <a:ext uri="{FF2B5EF4-FFF2-40B4-BE49-F238E27FC236}">
                <a16:creationId xmlns:a16="http://schemas.microsoft.com/office/drawing/2014/main" id="{1095C088-48F6-D04D-8973-4A28E090C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7" name="Picture 3">
            <a:extLst>
              <a:ext uri="{FF2B5EF4-FFF2-40B4-BE49-F238E27FC236}">
                <a16:creationId xmlns:a16="http://schemas.microsoft.com/office/drawing/2014/main" id="{85B8301E-691A-914F-8876-4C3CCE8A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1" name="Text Box 7">
            <a:extLst>
              <a:ext uri="{FF2B5EF4-FFF2-40B4-BE49-F238E27FC236}">
                <a16:creationId xmlns:a16="http://schemas.microsoft.com/office/drawing/2014/main" id="{4A711442-C745-B441-9D56-9FB918A8E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6C790855-1C60-C146-A25F-FE51B64A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381A1BD-B18A-9842-A7E0-600101E90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20B7F-3EF3-8A46-9D60-4A5BA93DBEA1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138242" name="Text Box 2">
            <a:extLst>
              <a:ext uri="{FF2B5EF4-FFF2-40B4-BE49-F238E27FC236}">
                <a16:creationId xmlns:a16="http://schemas.microsoft.com/office/drawing/2014/main" id="{919E448C-0E38-3045-9CD4-2C1E0DB4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BC520DA9-5798-8347-9A99-897B36C5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C4732FAE-F74E-D243-B4EA-5A36AF14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2801AF19-BD37-B34A-8DCB-3FBC85D5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de-DE" altLang="de-DE" sz="3200" b="1">
                <a:latin typeface="Arial" panose="020B0604020202020204" pitchFamily="34" charset="0"/>
              </a:rPr>
              <a:t>Universität Stuttgart multimedial</a:t>
            </a:r>
            <a:endParaRPr lang="de-DE" altLang="de-DE" sz="2800"/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8B4B3E08-A3D1-A246-9C62-B89F3016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63675"/>
            <a:ext cx="83058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de-DE" altLang="de-DE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de-DE" altLang="de-DE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Virtualisierung -</a:t>
            </a:r>
          </a:p>
          <a:p>
            <a:pPr algn="ctr"/>
            <a:r>
              <a:rPr lang="de-DE" altLang="de-DE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Grundlage für erfolgreiche</a:t>
            </a:r>
          </a:p>
          <a:p>
            <a:pPr algn="ctr"/>
            <a:r>
              <a:rPr lang="de-DE" altLang="de-DE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Hochschulentwicklung</a:t>
            </a:r>
            <a:endParaRPr lang="de-DE" altLang="de-DE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de-DE" altLang="de-DE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Prof. Dr. Detlef Müller-Böling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03B443C6-68FD-2E47-897D-CEEA10B6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5A827D4-0FB7-5C48-8498-39DBCE33D1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3F27F-692D-3B4D-A210-2D825E43C37A}" type="slidenum">
              <a:rPr lang="en-US" altLang="de-DE"/>
              <a:pPr/>
              <a:t>4</a:t>
            </a:fld>
            <a:endParaRPr lang="en-US" altLang="de-DE"/>
          </a:p>
        </p:txBody>
      </p:sp>
      <p:pic>
        <p:nvPicPr>
          <p:cNvPr id="145411" name="Picture 2051">
            <a:extLst>
              <a:ext uri="{FF2B5EF4-FFF2-40B4-BE49-F238E27FC236}">
                <a16:creationId xmlns:a16="http://schemas.microsoft.com/office/drawing/2014/main" id="{6B6688A2-CE14-3442-8F73-AD263E97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5805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3" name="Text Box 2053">
            <a:extLst>
              <a:ext uri="{FF2B5EF4-FFF2-40B4-BE49-F238E27FC236}">
                <a16:creationId xmlns:a16="http://schemas.microsoft.com/office/drawing/2014/main" id="{8050FBF8-953C-364C-9D47-186C17C5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D78B91E-FBD4-6344-B7BC-60CB04FA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062B1D51-6C45-8C43-AF49-C2A6FE108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FD038-3805-C64F-B793-2A484E819CED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80900" name="Text Box 1028">
            <a:extLst>
              <a:ext uri="{FF2B5EF4-FFF2-40B4-BE49-F238E27FC236}">
                <a16:creationId xmlns:a16="http://schemas.microsoft.com/office/drawing/2014/main" id="{4C749FC8-F38F-6441-A65B-98A62DF26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weltweiter Bildungsmarkt</a:t>
            </a:r>
            <a:endParaRPr lang="de-DE" altLang="de-DE" b="1"/>
          </a:p>
        </p:txBody>
      </p:sp>
      <p:sp>
        <p:nvSpPr>
          <p:cNvPr id="80901" name="Text Box 1029">
            <a:extLst>
              <a:ext uri="{FF2B5EF4-FFF2-40B4-BE49-F238E27FC236}">
                <a16:creationId xmlns:a16="http://schemas.microsoft.com/office/drawing/2014/main" id="{AF2DF218-A332-EA44-A1B1-7FEDE1BB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288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Ansprüche der Studenten</a:t>
            </a:r>
            <a:endParaRPr lang="de-DE" altLang="de-DE" b="1"/>
          </a:p>
        </p:txBody>
      </p:sp>
      <p:sp>
        <p:nvSpPr>
          <p:cNvPr id="80902" name="Text Box 1030">
            <a:extLst>
              <a:ext uri="{FF2B5EF4-FFF2-40B4-BE49-F238E27FC236}">
                <a16:creationId xmlns:a16="http://schemas.microsoft.com/office/drawing/2014/main" id="{F90FBDB8-3D88-A543-8242-B90A670D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individuelle Lehre für die Masse</a:t>
            </a:r>
            <a:endParaRPr lang="de-DE" altLang="de-DE"/>
          </a:p>
        </p:txBody>
      </p:sp>
      <p:sp>
        <p:nvSpPr>
          <p:cNvPr id="80903" name="Text Box 1031">
            <a:extLst>
              <a:ext uri="{FF2B5EF4-FFF2-40B4-BE49-F238E27FC236}">
                <a16:creationId xmlns:a16="http://schemas.microsoft.com/office/drawing/2014/main" id="{B0673225-41F8-8F49-8C8B-DE30CC43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lebenslanges Lernen</a:t>
            </a:r>
            <a:endParaRPr lang="de-DE" altLang="de-DE"/>
          </a:p>
        </p:txBody>
      </p:sp>
      <p:sp>
        <p:nvSpPr>
          <p:cNvPr id="80904" name="Rectangle 1032">
            <a:extLst>
              <a:ext uri="{FF2B5EF4-FFF2-40B4-BE49-F238E27FC236}">
                <a16:creationId xmlns:a16="http://schemas.microsoft.com/office/drawing/2014/main" id="{6F110990-A8A9-2F40-834D-DD53D048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7813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Motive / Argumente</a:t>
            </a:r>
            <a:endParaRPr lang="de-DE" altLang="de-DE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 autoUpdateAnimBg="0"/>
      <p:bldP spid="80901" grpId="0" animBg="1" autoUpdateAnimBg="0"/>
      <p:bldP spid="80902" grpId="0" animBg="1" autoUpdateAnimBg="0"/>
      <p:bldP spid="8090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C5338EB8-1500-A943-B5FE-9B2C3A1F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3C0B94E3-2483-0B43-A5EA-D4BD1FBD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07CBF-BCB6-EA4D-B884-B75BE3760D19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5A126CA-6331-8942-881E-D939A049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5943600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Alma mater ...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9AD08081-5887-B94C-AAEC-11761930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0"/>
            <a:ext cx="2947988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de-DE" altLang="de-DE" sz="4000" b="1">
                <a:latin typeface="Arial" panose="020B0604020202020204" pitchFamily="34" charset="0"/>
              </a:rPr>
              <a:t>Quo vadis?</a:t>
            </a:r>
            <a:endParaRPr lang="de-DE" altLang="de-DE" sz="4000" b="1"/>
          </a:p>
        </p:txBody>
      </p:sp>
      <p:sp>
        <p:nvSpPr>
          <p:cNvPr id="82949" name="Oval 5">
            <a:extLst>
              <a:ext uri="{FF2B5EF4-FFF2-40B4-BE49-F238E27FC236}">
                <a16:creationId xmlns:a16="http://schemas.microsoft.com/office/drawing/2014/main" id="{25516481-DCB0-6D4C-AE79-3E6B6F07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5105400" cy="2514600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/>
              <a:t>veränderte </a:t>
            </a:r>
          </a:p>
          <a:p>
            <a:pPr algn="ctr"/>
            <a:r>
              <a:rPr lang="de-DE" altLang="de-DE" sz="4000" b="1"/>
              <a:t>Wissensvermittlung</a:t>
            </a:r>
            <a:endParaRPr lang="de-DE" altLang="de-DE"/>
          </a:p>
        </p:txBody>
      </p:sp>
      <p:sp>
        <p:nvSpPr>
          <p:cNvPr id="82950" name="Oval 6">
            <a:extLst>
              <a:ext uri="{FF2B5EF4-FFF2-40B4-BE49-F238E27FC236}">
                <a16:creationId xmlns:a16="http://schemas.microsoft.com/office/drawing/2014/main" id="{8CBE5496-581C-C04E-A46F-892D5380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14600"/>
            <a:ext cx="4724400" cy="2743200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/>
              <a:t>veränderte</a:t>
            </a:r>
          </a:p>
          <a:p>
            <a:pPr algn="ctr"/>
            <a:r>
              <a:rPr lang="de-DE" altLang="de-DE" sz="4000" b="1"/>
              <a:t>Bildungslandschaft</a:t>
            </a:r>
            <a:endParaRPr lang="de-DE" altLang="de-DE"/>
          </a:p>
        </p:txBody>
      </p:sp>
      <p:sp>
        <p:nvSpPr>
          <p:cNvPr id="82951" name="Oval 7">
            <a:extLst>
              <a:ext uri="{FF2B5EF4-FFF2-40B4-BE49-F238E27FC236}">
                <a16:creationId xmlns:a16="http://schemas.microsoft.com/office/drawing/2014/main" id="{FC083066-0C3F-A04A-9720-CBF52CD0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19600"/>
            <a:ext cx="5105400" cy="2438400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/>
              <a:t>veränderte</a:t>
            </a:r>
          </a:p>
          <a:p>
            <a:pPr algn="ctr"/>
            <a:r>
              <a:rPr lang="de-DE" altLang="de-DE" sz="4000" b="1"/>
              <a:t>Kultur/Organisation</a:t>
            </a:r>
            <a:endParaRPr lang="de-DE" alt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 autoUpdateAnimBg="0"/>
      <p:bldP spid="82948" grpId="0" animBg="1" autoUpdateAnimBg="0"/>
      <p:bldP spid="82949" grpId="0" animBg="1" autoUpdateAnimBg="0"/>
      <p:bldP spid="82950" grpId="0" animBg="1" autoUpdateAnimBg="0"/>
      <p:bldP spid="8295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2207ADCD-46FD-1140-A13A-F56268BB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AE0993EC-8148-2242-AEA7-B4C4E92CA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16565-015C-9647-9379-1A9CD6AB358B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84995" name="Text Box 2051">
            <a:extLst>
              <a:ext uri="{FF2B5EF4-FFF2-40B4-BE49-F238E27FC236}">
                <a16:creationId xmlns:a16="http://schemas.microsoft.com/office/drawing/2014/main" id="{2536BF00-F4C4-B84E-B20D-991AB10D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>
                <a:latin typeface="Arial" panose="020B0604020202020204" pitchFamily="34" charset="0"/>
              </a:rPr>
              <a:t>veränderte Wissensvermittlung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84996" name="Text Box 2052">
            <a:extLst>
              <a:ext uri="{FF2B5EF4-FFF2-40B4-BE49-F238E27FC236}">
                <a16:creationId xmlns:a16="http://schemas.microsoft.com/office/drawing/2014/main" id="{8A2F2EDE-4A6C-3943-9F3D-4DD28491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2772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Integration</a:t>
            </a:r>
            <a:endParaRPr lang="de-DE" altLang="de-DE" b="1"/>
          </a:p>
        </p:txBody>
      </p:sp>
      <p:sp>
        <p:nvSpPr>
          <p:cNvPr id="84997" name="Text Box 2053">
            <a:extLst>
              <a:ext uri="{FF2B5EF4-FFF2-40B4-BE49-F238E27FC236}">
                <a16:creationId xmlns:a16="http://schemas.microsoft.com/office/drawing/2014/main" id="{075834A3-77F8-E745-83F8-F086526B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2772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Entinstitutionalisierung</a:t>
            </a:r>
            <a:endParaRPr lang="de-DE" altLang="de-DE" b="1"/>
          </a:p>
        </p:txBody>
      </p:sp>
      <p:sp>
        <p:nvSpPr>
          <p:cNvPr id="84998" name="Text Box 2054">
            <a:extLst>
              <a:ext uri="{FF2B5EF4-FFF2-40B4-BE49-F238E27FC236}">
                <a16:creationId xmlns:a16="http://schemas.microsoft.com/office/drawing/2014/main" id="{645FB1B0-A1FA-5A48-A220-C30CA68E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82772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Disaggregation und Differenzierung</a:t>
            </a:r>
          </a:p>
        </p:txBody>
      </p:sp>
      <p:sp>
        <p:nvSpPr>
          <p:cNvPr id="84999" name="Text Box 2055">
            <a:extLst>
              <a:ext uri="{FF2B5EF4-FFF2-40B4-BE49-F238E27FC236}">
                <a16:creationId xmlns:a16="http://schemas.microsoft.com/office/drawing/2014/main" id="{7F119539-C1C3-D24F-9B4E-1139D8EC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9600"/>
            <a:ext cx="82772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Lernerzentrierung</a:t>
            </a:r>
          </a:p>
        </p:txBody>
      </p:sp>
      <p:sp>
        <p:nvSpPr>
          <p:cNvPr id="85000" name="Text Box 2056">
            <a:extLst>
              <a:ext uri="{FF2B5EF4-FFF2-40B4-BE49-F238E27FC236}">
                <a16:creationId xmlns:a16="http://schemas.microsoft.com/office/drawing/2014/main" id="{CFC8F0C9-068C-0C42-B5C9-B043EE62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82772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Outcomes-Orientierung</a:t>
            </a:r>
            <a:endParaRPr lang="de-DE" alt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 autoUpdateAnimBg="0"/>
      <p:bldP spid="84997" grpId="0" animBg="1" autoUpdateAnimBg="0"/>
      <p:bldP spid="84998" grpId="0" animBg="1" autoUpdateAnimBg="0"/>
      <p:bldP spid="84999" grpId="0" animBg="1" autoUpdateAnimBg="0"/>
      <p:bldP spid="8500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0B5E0A4A-4692-2A4E-A7B3-2DF3586F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3FF5959F-7127-AD48-A07D-AA81926D5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51C2F-F84B-A240-AD20-EDCF434C6118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0F83E48D-8DCB-1849-8E2B-1AEA3DABE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>
                <a:latin typeface="Arial" panose="020B0604020202020204" pitchFamily="34" charset="0"/>
              </a:rPr>
              <a:t>veränderte Bildungslandschaft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E9B2DDF0-C1E0-4B49-B175-6FA1CA43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neue Zielgruppen</a:t>
            </a:r>
            <a:endParaRPr lang="de-DE" altLang="de-DE" b="1"/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46AB61C3-5637-044B-8BD1-36798F59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neue Anbieter</a:t>
            </a:r>
            <a:endParaRPr lang="de-DE" altLang="de-DE" b="1"/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2DCF0EBC-7F9E-4148-9498-D5359697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768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neue Steuerung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 autoUpdateAnimBg="0"/>
      <p:bldP spid="87045" grpId="0" animBg="1" autoUpdateAnimBg="0"/>
      <p:bldP spid="8704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C711C2B-0DCA-4640-83D7-1F41EC02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Stuttgart,</a:t>
            </a:r>
          </a:p>
          <a:p>
            <a:r>
              <a:rPr lang="en-US" altLang="de-DE"/>
              <a:t>11.7.2002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F4E678D-5432-3049-8303-65304B262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354072-C779-7E4A-B62E-5FE7A7FECC16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8A55D8DA-815D-E24C-B1AF-F91C006A1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>
                <a:latin typeface="Arial" panose="020B0604020202020204" pitchFamily="34" charset="0"/>
              </a:rPr>
              <a:t>veränderte Kultur/Organisation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D4746902-3ADF-3244-9B4C-B5638EEC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Kollegiale Zusammenarbeit</a:t>
            </a:r>
            <a:endParaRPr lang="de-DE" altLang="de-DE" b="1"/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36BEE6F2-E7F0-F246-9199-A6F66015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718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Lehrinhalte und Betreuung</a:t>
            </a:r>
            <a:endParaRPr lang="de-DE" altLang="de-DE" b="1"/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09BB4379-CF45-FD40-995F-2E6C7A66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672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Prüfungsformen und -inhalte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123A0953-7072-2146-8305-EE56609A9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71977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Berufsbild Hochschullehrer</a:t>
            </a:r>
            <a:endParaRPr lang="de-DE" alt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 autoUpdateAnimBg="0"/>
      <p:bldP spid="89093" grpId="0" animBg="1" autoUpdateAnimBg="0"/>
      <p:bldP spid="89094" grpId="0" animBg="1" autoUpdateAnimBg="0"/>
      <p:bldP spid="89095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608</Words>
  <Application>Microsoft Macintosh PowerPoint</Application>
  <PresentationFormat>Bildschirmpräsentation (4:3)</PresentationFormat>
  <Paragraphs>297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Times New Roman</vt:lpstr>
      <vt:lpstr>Arial</vt:lpstr>
      <vt:lpstr>Webdings</vt:lpstr>
      <vt:lpstr>Arial Narrow</vt:lpstr>
      <vt:lpstr>Leere Präsentation</vt:lpstr>
      <vt:lpstr>Microsoft Clip Gallery</vt:lpstr>
      <vt:lpstr>Microsoft PowerPoint-Folie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Allgemeine Empfehlungen</vt:lpstr>
      <vt:lpstr>Strategischer Entwicklungsrahmen</vt:lpstr>
      <vt:lpstr>Bildungsmarkt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Organisationsentwicklung</vt:lpstr>
      <vt:lpstr>PowerPoint-Präsentation</vt:lpstr>
      <vt:lpstr>Personalentwicklung</vt:lpstr>
      <vt:lpstr>PowerPoint-Präsentation</vt:lpstr>
      <vt:lpstr>Finanzierung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57</cp:revision>
  <cp:lastPrinted>2002-01-15T16:31:23Z</cp:lastPrinted>
  <dcterms:created xsi:type="dcterms:W3CDTF">2001-03-08T15:06:45Z</dcterms:created>
  <dcterms:modified xsi:type="dcterms:W3CDTF">2022-02-24T14:00:48Z</dcterms:modified>
</cp:coreProperties>
</file>