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trictFirstAndLastChars="0" saveSubsetFonts="1" autoCompressPictures="0">
  <p:sldMasterIdLst>
    <p:sldMasterId id="2147483648" r:id="rId1"/>
  </p:sldMasterIdLst>
  <p:notesMasterIdLst>
    <p:notesMasterId r:id="rId55"/>
  </p:notesMasterIdLst>
  <p:sldIdLst>
    <p:sldId id="336" r:id="rId2"/>
    <p:sldId id="438" r:id="rId3"/>
    <p:sldId id="439" r:id="rId4"/>
    <p:sldId id="441" r:id="rId5"/>
    <p:sldId id="443" r:id="rId6"/>
    <p:sldId id="445" r:id="rId7"/>
    <p:sldId id="446" r:id="rId8"/>
    <p:sldId id="447" r:id="rId9"/>
    <p:sldId id="484" r:id="rId10"/>
    <p:sldId id="449" r:id="rId11"/>
    <p:sldId id="450" r:id="rId12"/>
    <p:sldId id="451" r:id="rId13"/>
    <p:sldId id="452" r:id="rId14"/>
    <p:sldId id="453" r:id="rId15"/>
    <p:sldId id="454" r:id="rId16"/>
    <p:sldId id="455" r:id="rId17"/>
    <p:sldId id="456" r:id="rId18"/>
    <p:sldId id="457" r:id="rId19"/>
    <p:sldId id="458" r:id="rId20"/>
    <p:sldId id="460" r:id="rId21"/>
    <p:sldId id="463" r:id="rId22"/>
    <p:sldId id="464" r:id="rId23"/>
    <p:sldId id="466" r:id="rId24"/>
    <p:sldId id="467" r:id="rId25"/>
    <p:sldId id="468" r:id="rId26"/>
    <p:sldId id="485" r:id="rId27"/>
    <p:sldId id="369" r:id="rId28"/>
    <p:sldId id="419" r:id="rId29"/>
    <p:sldId id="372" r:id="rId30"/>
    <p:sldId id="489" r:id="rId31"/>
    <p:sldId id="488" r:id="rId32"/>
    <p:sldId id="477" r:id="rId33"/>
    <p:sldId id="482" r:id="rId34"/>
    <p:sldId id="481" r:id="rId35"/>
    <p:sldId id="473" r:id="rId36"/>
    <p:sldId id="483" r:id="rId37"/>
    <p:sldId id="437" r:id="rId38"/>
    <p:sldId id="442" r:id="rId39"/>
    <p:sldId id="444" r:id="rId40"/>
    <p:sldId id="459" r:id="rId41"/>
    <p:sldId id="375" r:id="rId42"/>
    <p:sldId id="420" r:id="rId43"/>
    <p:sldId id="422" r:id="rId44"/>
    <p:sldId id="427" r:id="rId45"/>
    <p:sldId id="435" r:id="rId46"/>
    <p:sldId id="479" r:id="rId47"/>
    <p:sldId id="480" r:id="rId48"/>
    <p:sldId id="478" r:id="rId49"/>
    <p:sldId id="436" r:id="rId50"/>
    <p:sldId id="470" r:id="rId51"/>
    <p:sldId id="471" r:id="rId52"/>
    <p:sldId id="461" r:id="rId53"/>
    <p:sldId id="373" r:id="rId54"/>
  </p:sldIdLst>
  <p:sldSz cx="9144000" cy="6858000" type="screen4x3"/>
  <p:notesSz cx="6858000" cy="9144000"/>
  <p:defaultTextStyle>
    <a:defPPr>
      <a:defRPr lang="en-US"/>
    </a:defPPr>
    <a:lvl1pPr algn="ctr"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ctr"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ctr"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ctr"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ctr"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12">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32"/>
  </p:normalViewPr>
  <p:slideViewPr>
    <p:cSldViewPr>
      <p:cViewPr varScale="1">
        <p:scale>
          <a:sx n="106" d="100"/>
          <a:sy n="106" d="100"/>
        </p:scale>
        <p:origin x="1800" y="184"/>
      </p:cViewPr>
      <p:guideLst>
        <p:guide orient="horz" pos="2112"/>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2070"/>
    </p:cViewPr>
  </p:sorterViewPr>
  <p:notesViewPr>
    <p:cSldViewPr>
      <p:cViewPr varScale="1">
        <p:scale>
          <a:sx n="52" d="100"/>
          <a:sy n="52" d="100"/>
        </p:scale>
        <p:origin x="-181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93B564A-7B07-6946-9D0E-F28B36AF50F2}"/>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de-DE" altLang="de-DE"/>
          </a:p>
        </p:txBody>
      </p:sp>
      <p:sp>
        <p:nvSpPr>
          <p:cNvPr id="4099" name="Rectangle 3">
            <a:extLst>
              <a:ext uri="{FF2B5EF4-FFF2-40B4-BE49-F238E27FC236}">
                <a16:creationId xmlns:a16="http://schemas.microsoft.com/office/drawing/2014/main" id="{1C0F88C1-D763-BB47-BDDE-21C52CCAEBA1}"/>
              </a:ext>
            </a:extLst>
          </p:cNvPr>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de-DE" altLang="de-DE"/>
          </a:p>
        </p:txBody>
      </p:sp>
      <p:sp>
        <p:nvSpPr>
          <p:cNvPr id="4100" name="Rectangle 4">
            <a:extLst>
              <a:ext uri="{FF2B5EF4-FFF2-40B4-BE49-F238E27FC236}">
                <a16:creationId xmlns:a16="http://schemas.microsoft.com/office/drawing/2014/main" id="{5CFBC016-5436-8C40-88D0-3D2D0DBACEB5}"/>
              </a:ext>
            </a:extLst>
          </p:cNvPr>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a:extLst>
              <a:ext uri="{FF2B5EF4-FFF2-40B4-BE49-F238E27FC236}">
                <a16:creationId xmlns:a16="http://schemas.microsoft.com/office/drawing/2014/main" id="{825E844A-C6C1-6C40-9321-C25EDE3A34DC}"/>
              </a:ext>
            </a:extLst>
          </p:cNvPr>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a:t>Klicken Sie, um die Textformatierung des Masters zu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4102" name="Rectangle 6">
            <a:extLst>
              <a:ext uri="{FF2B5EF4-FFF2-40B4-BE49-F238E27FC236}">
                <a16:creationId xmlns:a16="http://schemas.microsoft.com/office/drawing/2014/main" id="{5B27B521-837A-3C4F-B33D-9391DF092BC5}"/>
              </a:ext>
            </a:extLst>
          </p:cNvPr>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de-DE" altLang="de-DE"/>
          </a:p>
        </p:txBody>
      </p:sp>
      <p:sp>
        <p:nvSpPr>
          <p:cNvPr id="4103" name="Rectangle 7">
            <a:extLst>
              <a:ext uri="{FF2B5EF4-FFF2-40B4-BE49-F238E27FC236}">
                <a16:creationId xmlns:a16="http://schemas.microsoft.com/office/drawing/2014/main" id="{AA3AD09A-BB7F-714B-8A91-0DB4C67FD371}"/>
              </a:ext>
            </a:extLst>
          </p:cNvPr>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D466619-56A9-1744-9B44-5B14EB2E67F1}"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A5AC556-E897-574F-9D13-E22D635D5DF1}"/>
              </a:ext>
            </a:extLst>
          </p:cNvPr>
          <p:cNvSpPr>
            <a:spLocks noGrp="1" noChangeArrowheads="1"/>
          </p:cNvSpPr>
          <p:nvPr>
            <p:ph type="sldNum" sz="quarter" idx="5"/>
          </p:nvPr>
        </p:nvSpPr>
        <p:spPr>
          <a:ln/>
        </p:spPr>
        <p:txBody>
          <a:bodyPr/>
          <a:lstStyle/>
          <a:p>
            <a:fld id="{51068FF7-9BE7-0642-B018-8D97EC6FBBCC}" type="slidenum">
              <a:rPr lang="de-DE" altLang="de-DE"/>
              <a:pPr/>
              <a:t>1</a:t>
            </a:fld>
            <a:endParaRPr lang="de-DE" altLang="de-DE"/>
          </a:p>
        </p:txBody>
      </p:sp>
      <p:sp>
        <p:nvSpPr>
          <p:cNvPr id="347138" name="Rectangle 2">
            <a:extLst>
              <a:ext uri="{FF2B5EF4-FFF2-40B4-BE49-F238E27FC236}">
                <a16:creationId xmlns:a16="http://schemas.microsoft.com/office/drawing/2014/main" id="{A4015DC6-5F7F-9446-8C10-31C8BB98F0BE}"/>
              </a:ext>
            </a:extLst>
          </p:cNvPr>
          <p:cNvSpPr>
            <a:spLocks noChangeArrowheads="1" noTextEdit="1"/>
          </p:cNvSpPr>
          <p:nvPr>
            <p:ph type="sldImg"/>
          </p:nvPr>
        </p:nvSpPr>
        <p:spPr>
          <a:ln/>
        </p:spPr>
      </p:sp>
      <p:sp>
        <p:nvSpPr>
          <p:cNvPr id="347139" name="Rectangle 3">
            <a:extLst>
              <a:ext uri="{FF2B5EF4-FFF2-40B4-BE49-F238E27FC236}">
                <a16:creationId xmlns:a16="http://schemas.microsoft.com/office/drawing/2014/main" id="{72B46197-B88E-8042-93E2-31FB0B9DC147}"/>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6A7FD44D-8A50-1E4A-963D-DB22BE9A40DC}"/>
              </a:ext>
            </a:extLst>
          </p:cNvPr>
          <p:cNvSpPr>
            <a:spLocks noGrp="1" noChangeArrowheads="1"/>
          </p:cNvSpPr>
          <p:nvPr>
            <p:ph type="sldNum" sz="quarter" idx="5"/>
          </p:nvPr>
        </p:nvSpPr>
        <p:spPr>
          <a:ln/>
        </p:spPr>
        <p:txBody>
          <a:bodyPr/>
          <a:lstStyle/>
          <a:p>
            <a:fld id="{2C606839-D4EA-6B49-9F60-38D72552F6D6}" type="slidenum">
              <a:rPr lang="de-DE" altLang="de-DE"/>
              <a:pPr/>
              <a:t>36</a:t>
            </a:fld>
            <a:endParaRPr lang="de-DE" altLang="de-DE"/>
          </a:p>
        </p:txBody>
      </p:sp>
      <p:sp>
        <p:nvSpPr>
          <p:cNvPr id="397314" name="Rectangle 2">
            <a:extLst>
              <a:ext uri="{FF2B5EF4-FFF2-40B4-BE49-F238E27FC236}">
                <a16:creationId xmlns:a16="http://schemas.microsoft.com/office/drawing/2014/main" id="{45F2CE59-58E6-B047-92F6-AB5D6DB5AB18}"/>
              </a:ext>
            </a:extLst>
          </p:cNvPr>
          <p:cNvSpPr>
            <a:spLocks noChangeArrowheads="1" noTextEdit="1"/>
          </p:cNvSpPr>
          <p:nvPr>
            <p:ph type="sldImg"/>
          </p:nvPr>
        </p:nvSpPr>
        <p:spPr>
          <a:ln/>
        </p:spPr>
      </p:sp>
      <p:sp>
        <p:nvSpPr>
          <p:cNvPr id="397315" name="Rectangle 3">
            <a:extLst>
              <a:ext uri="{FF2B5EF4-FFF2-40B4-BE49-F238E27FC236}">
                <a16:creationId xmlns:a16="http://schemas.microsoft.com/office/drawing/2014/main" id="{03B216F5-7E81-F644-96AA-5C62E13382C3}"/>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08D4E36-A6B5-AA49-AC25-90956C84D18D}"/>
              </a:ext>
            </a:extLst>
          </p:cNvPr>
          <p:cNvSpPr>
            <a:spLocks noGrp="1" noChangeArrowheads="1"/>
          </p:cNvSpPr>
          <p:nvPr>
            <p:ph type="sldNum" sz="quarter" idx="5"/>
          </p:nvPr>
        </p:nvSpPr>
        <p:spPr>
          <a:ln/>
        </p:spPr>
        <p:txBody>
          <a:bodyPr/>
          <a:lstStyle/>
          <a:p>
            <a:fld id="{FF0B7A6C-A01C-9B40-ACF3-47B3B03B5D7F}" type="slidenum">
              <a:rPr lang="de-DE" altLang="de-DE"/>
              <a:pPr/>
              <a:t>43</a:t>
            </a:fld>
            <a:endParaRPr lang="de-DE" altLang="de-DE"/>
          </a:p>
        </p:txBody>
      </p:sp>
      <p:sp>
        <p:nvSpPr>
          <p:cNvPr id="337922" name="Rectangle 2">
            <a:extLst>
              <a:ext uri="{FF2B5EF4-FFF2-40B4-BE49-F238E27FC236}">
                <a16:creationId xmlns:a16="http://schemas.microsoft.com/office/drawing/2014/main" id="{9D2B4799-1104-0C44-BE9F-E96C76247D0C}"/>
              </a:ext>
            </a:extLst>
          </p:cNvPr>
          <p:cNvSpPr>
            <a:spLocks noChangeArrowheads="1" noTextEdit="1"/>
          </p:cNvSpPr>
          <p:nvPr>
            <p:ph type="sldImg"/>
          </p:nvPr>
        </p:nvSpPr>
        <p:spPr>
          <a:ln/>
        </p:spPr>
      </p:sp>
      <p:sp>
        <p:nvSpPr>
          <p:cNvPr id="337923" name="Rectangle 3">
            <a:extLst>
              <a:ext uri="{FF2B5EF4-FFF2-40B4-BE49-F238E27FC236}">
                <a16:creationId xmlns:a16="http://schemas.microsoft.com/office/drawing/2014/main" id="{2A6DCBF2-FB54-0749-A773-AEFA72D4C04B}"/>
              </a:ext>
            </a:extLst>
          </p:cNvPr>
          <p:cNvSpPr>
            <a:spLocks noGrp="1" noChangeArrowheads="1"/>
          </p:cNvSpPr>
          <p:nvPr>
            <p:ph type="body" idx="1"/>
          </p:nvPr>
        </p:nvSpPr>
        <p:spPr/>
        <p:txBody>
          <a:bodyPr/>
          <a:lstStyle/>
          <a:p>
            <a:endParaRPr lang="de-DE" alt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802B97-451B-6845-92D8-9442642EAE4D}"/>
              </a:ext>
            </a:extLst>
          </p:cNvPr>
          <p:cNvSpPr>
            <a:spLocks noGrp="1"/>
          </p:cNvSpPr>
          <p:nvPr>
            <p:ph type="ctrTitle"/>
          </p:nvPr>
        </p:nvSpPr>
        <p:spPr>
          <a:xfrm>
            <a:off x="1143000" y="1122363"/>
            <a:ext cx="6858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A51EEF03-F699-5B46-B299-436B4C62B4E4}"/>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Foliennummernplatzhalter 3">
            <a:extLst>
              <a:ext uri="{FF2B5EF4-FFF2-40B4-BE49-F238E27FC236}">
                <a16:creationId xmlns:a16="http://schemas.microsoft.com/office/drawing/2014/main" id="{3E6640DE-15F5-DF4B-A84A-123AE6DBEF41}"/>
              </a:ext>
            </a:extLst>
          </p:cNvPr>
          <p:cNvSpPr>
            <a:spLocks noGrp="1"/>
          </p:cNvSpPr>
          <p:nvPr>
            <p:ph type="sldNum" sz="quarter" idx="10"/>
          </p:nvPr>
        </p:nvSpPr>
        <p:spPr/>
        <p:txBody>
          <a:bodyPr/>
          <a:lstStyle>
            <a:lvl1pPr>
              <a:defRPr/>
            </a:lvl1pPr>
          </a:lstStyle>
          <a:p>
            <a:fld id="{1DE6373C-2381-CD4C-973F-626199F1B54A}" type="slidenum">
              <a:rPr lang="en-US" altLang="de-DE"/>
              <a:pPr/>
              <a:t>‹Nr.›</a:t>
            </a:fld>
            <a:endParaRPr lang="en-US" altLang="de-DE" b="0"/>
          </a:p>
        </p:txBody>
      </p:sp>
    </p:spTree>
    <p:extLst>
      <p:ext uri="{BB962C8B-B14F-4D97-AF65-F5344CB8AC3E}">
        <p14:creationId xmlns:p14="http://schemas.microsoft.com/office/powerpoint/2010/main" val="3922568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C7590E-96A8-CA40-8781-23E8F8D6F3BF}"/>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F08F5724-0F3E-984B-9FC6-FF1FA1B963AE}"/>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Foliennummernplatzhalter 3">
            <a:extLst>
              <a:ext uri="{FF2B5EF4-FFF2-40B4-BE49-F238E27FC236}">
                <a16:creationId xmlns:a16="http://schemas.microsoft.com/office/drawing/2014/main" id="{7B11CC50-D3C3-9249-9219-A5E4555B02BA}"/>
              </a:ext>
            </a:extLst>
          </p:cNvPr>
          <p:cNvSpPr>
            <a:spLocks noGrp="1"/>
          </p:cNvSpPr>
          <p:nvPr>
            <p:ph type="sldNum" sz="quarter" idx="10"/>
          </p:nvPr>
        </p:nvSpPr>
        <p:spPr/>
        <p:txBody>
          <a:bodyPr/>
          <a:lstStyle>
            <a:lvl1pPr>
              <a:defRPr/>
            </a:lvl1pPr>
          </a:lstStyle>
          <a:p>
            <a:fld id="{442F7DFD-E1A7-6A42-ADB1-CEB1C18DEC8E}" type="slidenum">
              <a:rPr lang="en-US" altLang="de-DE"/>
              <a:pPr/>
              <a:t>‹Nr.›</a:t>
            </a:fld>
            <a:endParaRPr lang="en-US" altLang="de-DE" b="0"/>
          </a:p>
        </p:txBody>
      </p:sp>
    </p:spTree>
    <p:extLst>
      <p:ext uri="{BB962C8B-B14F-4D97-AF65-F5344CB8AC3E}">
        <p14:creationId xmlns:p14="http://schemas.microsoft.com/office/powerpoint/2010/main" val="1769698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F2731CF3-1792-8241-B216-F6A8F0063BF5}"/>
              </a:ext>
            </a:extLst>
          </p:cNvPr>
          <p:cNvSpPr>
            <a:spLocks noGrp="1"/>
          </p:cNvSpPr>
          <p:nvPr>
            <p:ph type="title" orient="vert"/>
          </p:nvPr>
        </p:nvSpPr>
        <p:spPr>
          <a:xfrm>
            <a:off x="6705600" y="0"/>
            <a:ext cx="2209800" cy="6096000"/>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C92C9AAC-7777-7E4B-B1D8-01C31AB398A1}"/>
              </a:ext>
            </a:extLst>
          </p:cNvPr>
          <p:cNvSpPr>
            <a:spLocks noGrp="1"/>
          </p:cNvSpPr>
          <p:nvPr>
            <p:ph type="body" orient="vert" idx="1"/>
          </p:nvPr>
        </p:nvSpPr>
        <p:spPr>
          <a:xfrm>
            <a:off x="76200" y="0"/>
            <a:ext cx="6477000" cy="609600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Foliennummernplatzhalter 3">
            <a:extLst>
              <a:ext uri="{FF2B5EF4-FFF2-40B4-BE49-F238E27FC236}">
                <a16:creationId xmlns:a16="http://schemas.microsoft.com/office/drawing/2014/main" id="{55BF8BCB-A053-5440-87BF-C191FCF34D29}"/>
              </a:ext>
            </a:extLst>
          </p:cNvPr>
          <p:cNvSpPr>
            <a:spLocks noGrp="1"/>
          </p:cNvSpPr>
          <p:nvPr>
            <p:ph type="sldNum" sz="quarter" idx="10"/>
          </p:nvPr>
        </p:nvSpPr>
        <p:spPr/>
        <p:txBody>
          <a:bodyPr/>
          <a:lstStyle>
            <a:lvl1pPr>
              <a:defRPr/>
            </a:lvl1pPr>
          </a:lstStyle>
          <a:p>
            <a:fld id="{DF1B417D-70C2-7F40-8E3E-6DF747CB5008}" type="slidenum">
              <a:rPr lang="en-US" altLang="de-DE"/>
              <a:pPr/>
              <a:t>‹Nr.›</a:t>
            </a:fld>
            <a:endParaRPr lang="en-US" altLang="de-DE" b="0"/>
          </a:p>
        </p:txBody>
      </p:sp>
    </p:spTree>
    <p:extLst>
      <p:ext uri="{BB962C8B-B14F-4D97-AF65-F5344CB8AC3E}">
        <p14:creationId xmlns:p14="http://schemas.microsoft.com/office/powerpoint/2010/main" val="2999585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50B342-A101-E347-B2E4-6F8F88149F3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C3895134-864C-1045-A3E8-E21C6353C4AB}"/>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Foliennummernplatzhalter 3">
            <a:extLst>
              <a:ext uri="{FF2B5EF4-FFF2-40B4-BE49-F238E27FC236}">
                <a16:creationId xmlns:a16="http://schemas.microsoft.com/office/drawing/2014/main" id="{9E591ADB-4B5E-4747-9C41-25A244DA299A}"/>
              </a:ext>
            </a:extLst>
          </p:cNvPr>
          <p:cNvSpPr>
            <a:spLocks noGrp="1"/>
          </p:cNvSpPr>
          <p:nvPr>
            <p:ph type="sldNum" sz="quarter" idx="10"/>
          </p:nvPr>
        </p:nvSpPr>
        <p:spPr/>
        <p:txBody>
          <a:bodyPr/>
          <a:lstStyle>
            <a:lvl1pPr>
              <a:defRPr/>
            </a:lvl1pPr>
          </a:lstStyle>
          <a:p>
            <a:fld id="{745F7048-CE96-2A43-9B14-175E6DA0749E}" type="slidenum">
              <a:rPr lang="en-US" altLang="de-DE"/>
              <a:pPr/>
              <a:t>‹Nr.›</a:t>
            </a:fld>
            <a:endParaRPr lang="en-US" altLang="de-DE" b="0"/>
          </a:p>
        </p:txBody>
      </p:sp>
    </p:spTree>
    <p:extLst>
      <p:ext uri="{BB962C8B-B14F-4D97-AF65-F5344CB8AC3E}">
        <p14:creationId xmlns:p14="http://schemas.microsoft.com/office/powerpoint/2010/main" val="962324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766690-471E-114F-A993-9FCFAA0EB33C}"/>
              </a:ext>
            </a:extLst>
          </p:cNvPr>
          <p:cNvSpPr>
            <a:spLocks noGrp="1"/>
          </p:cNvSpPr>
          <p:nvPr>
            <p:ph type="title"/>
          </p:nvPr>
        </p:nvSpPr>
        <p:spPr>
          <a:xfrm>
            <a:off x="623888" y="1709738"/>
            <a:ext cx="78867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CE4E5EF5-3731-954A-AF69-4C10D2B74BD7}"/>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e-DE"/>
              <a:t>Mastertextformat bearbeiten</a:t>
            </a:r>
          </a:p>
        </p:txBody>
      </p:sp>
      <p:sp>
        <p:nvSpPr>
          <p:cNvPr id="4" name="Foliennummernplatzhalter 3">
            <a:extLst>
              <a:ext uri="{FF2B5EF4-FFF2-40B4-BE49-F238E27FC236}">
                <a16:creationId xmlns:a16="http://schemas.microsoft.com/office/drawing/2014/main" id="{E615E9B9-FCB9-AB43-9548-AB94FDDB8FA9}"/>
              </a:ext>
            </a:extLst>
          </p:cNvPr>
          <p:cNvSpPr>
            <a:spLocks noGrp="1"/>
          </p:cNvSpPr>
          <p:nvPr>
            <p:ph type="sldNum" sz="quarter" idx="10"/>
          </p:nvPr>
        </p:nvSpPr>
        <p:spPr/>
        <p:txBody>
          <a:bodyPr/>
          <a:lstStyle>
            <a:lvl1pPr>
              <a:defRPr/>
            </a:lvl1pPr>
          </a:lstStyle>
          <a:p>
            <a:fld id="{B9735C04-9465-854D-BC5B-24DAD1E8327B}" type="slidenum">
              <a:rPr lang="en-US" altLang="de-DE"/>
              <a:pPr/>
              <a:t>‹Nr.›</a:t>
            </a:fld>
            <a:endParaRPr lang="en-US" altLang="de-DE" b="0"/>
          </a:p>
        </p:txBody>
      </p:sp>
    </p:spTree>
    <p:extLst>
      <p:ext uri="{BB962C8B-B14F-4D97-AF65-F5344CB8AC3E}">
        <p14:creationId xmlns:p14="http://schemas.microsoft.com/office/powerpoint/2010/main" val="272673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A38559-BA7C-BD41-8BF1-683D2650761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0F941561-E0D8-0048-994F-A493C80E7262}"/>
              </a:ext>
            </a:extLst>
          </p:cNvPr>
          <p:cNvSpPr>
            <a:spLocks noGrp="1"/>
          </p:cNvSpPr>
          <p:nvPr>
            <p:ph sz="half" idx="1"/>
          </p:nvPr>
        </p:nvSpPr>
        <p:spPr>
          <a:xfrm>
            <a:off x="76200" y="1295400"/>
            <a:ext cx="4343400" cy="48006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E362C3F9-1CAA-744A-BD0E-DDAF2DE8C872}"/>
              </a:ext>
            </a:extLst>
          </p:cNvPr>
          <p:cNvSpPr>
            <a:spLocks noGrp="1"/>
          </p:cNvSpPr>
          <p:nvPr>
            <p:ph sz="half" idx="2"/>
          </p:nvPr>
        </p:nvSpPr>
        <p:spPr>
          <a:xfrm>
            <a:off x="4572000" y="1295400"/>
            <a:ext cx="4343400" cy="48006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Foliennummernplatzhalter 4">
            <a:extLst>
              <a:ext uri="{FF2B5EF4-FFF2-40B4-BE49-F238E27FC236}">
                <a16:creationId xmlns:a16="http://schemas.microsoft.com/office/drawing/2014/main" id="{77E5BF59-8768-E944-854D-5093FEE92386}"/>
              </a:ext>
            </a:extLst>
          </p:cNvPr>
          <p:cNvSpPr>
            <a:spLocks noGrp="1"/>
          </p:cNvSpPr>
          <p:nvPr>
            <p:ph type="sldNum" sz="quarter" idx="10"/>
          </p:nvPr>
        </p:nvSpPr>
        <p:spPr/>
        <p:txBody>
          <a:bodyPr/>
          <a:lstStyle>
            <a:lvl1pPr>
              <a:defRPr/>
            </a:lvl1pPr>
          </a:lstStyle>
          <a:p>
            <a:fld id="{951A4E5A-60EE-4E49-AD88-2BEAA2E52F6E}" type="slidenum">
              <a:rPr lang="en-US" altLang="de-DE"/>
              <a:pPr/>
              <a:t>‹Nr.›</a:t>
            </a:fld>
            <a:endParaRPr lang="en-US" altLang="de-DE" b="0"/>
          </a:p>
        </p:txBody>
      </p:sp>
    </p:spTree>
    <p:extLst>
      <p:ext uri="{BB962C8B-B14F-4D97-AF65-F5344CB8AC3E}">
        <p14:creationId xmlns:p14="http://schemas.microsoft.com/office/powerpoint/2010/main" val="1335706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9C5608-2262-584C-B4EE-35B127E723C0}"/>
              </a:ext>
            </a:extLst>
          </p:cNvPr>
          <p:cNvSpPr>
            <a:spLocks noGrp="1"/>
          </p:cNvSpPr>
          <p:nvPr>
            <p:ph type="title"/>
          </p:nvPr>
        </p:nvSpPr>
        <p:spPr>
          <a:xfrm>
            <a:off x="630238" y="365125"/>
            <a:ext cx="78867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95826C64-2A13-CA4B-AE0F-C0A8AE82289C}"/>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2F415D68-D1B5-CA4D-AA61-C203636DFCE4}"/>
              </a:ext>
            </a:extLst>
          </p:cNvPr>
          <p:cNvSpPr>
            <a:spLocks noGrp="1"/>
          </p:cNvSpPr>
          <p:nvPr>
            <p:ph sz="half" idx="2"/>
          </p:nvPr>
        </p:nvSpPr>
        <p:spPr>
          <a:xfrm>
            <a:off x="630238" y="2505075"/>
            <a:ext cx="386873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D55AFFAA-1337-2F4F-B70C-7B34FC0807A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E5EE873-C28F-7E4C-9E8D-CBFF800C630E}"/>
              </a:ext>
            </a:extLst>
          </p:cNvPr>
          <p:cNvSpPr>
            <a:spLocks noGrp="1"/>
          </p:cNvSpPr>
          <p:nvPr>
            <p:ph sz="quarter" idx="4"/>
          </p:nvPr>
        </p:nvSpPr>
        <p:spPr>
          <a:xfrm>
            <a:off x="4629150" y="2505075"/>
            <a:ext cx="38877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Foliennummernplatzhalter 6">
            <a:extLst>
              <a:ext uri="{FF2B5EF4-FFF2-40B4-BE49-F238E27FC236}">
                <a16:creationId xmlns:a16="http://schemas.microsoft.com/office/drawing/2014/main" id="{5D35AC4E-BD6B-704C-A7C4-99B76C5F2E31}"/>
              </a:ext>
            </a:extLst>
          </p:cNvPr>
          <p:cNvSpPr>
            <a:spLocks noGrp="1"/>
          </p:cNvSpPr>
          <p:nvPr>
            <p:ph type="sldNum" sz="quarter" idx="10"/>
          </p:nvPr>
        </p:nvSpPr>
        <p:spPr/>
        <p:txBody>
          <a:bodyPr/>
          <a:lstStyle>
            <a:lvl1pPr>
              <a:defRPr/>
            </a:lvl1pPr>
          </a:lstStyle>
          <a:p>
            <a:fld id="{38FE97B8-4A20-444D-B2C6-FF3A46975FF3}" type="slidenum">
              <a:rPr lang="en-US" altLang="de-DE"/>
              <a:pPr/>
              <a:t>‹Nr.›</a:t>
            </a:fld>
            <a:endParaRPr lang="en-US" altLang="de-DE" b="0"/>
          </a:p>
        </p:txBody>
      </p:sp>
    </p:spTree>
    <p:extLst>
      <p:ext uri="{BB962C8B-B14F-4D97-AF65-F5344CB8AC3E}">
        <p14:creationId xmlns:p14="http://schemas.microsoft.com/office/powerpoint/2010/main" val="329317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B01001-DFF0-A143-A8C9-DD385C0886B0}"/>
              </a:ext>
            </a:extLst>
          </p:cNvPr>
          <p:cNvSpPr>
            <a:spLocks noGrp="1"/>
          </p:cNvSpPr>
          <p:nvPr>
            <p:ph type="title"/>
          </p:nvPr>
        </p:nvSpPr>
        <p:spPr/>
        <p:txBody>
          <a:bodyPr/>
          <a:lstStyle/>
          <a:p>
            <a:r>
              <a:rPr lang="de-DE"/>
              <a:t>Mastertitelformat bearbeiten</a:t>
            </a:r>
          </a:p>
        </p:txBody>
      </p:sp>
      <p:sp>
        <p:nvSpPr>
          <p:cNvPr id="3" name="Foliennummernplatzhalter 2">
            <a:extLst>
              <a:ext uri="{FF2B5EF4-FFF2-40B4-BE49-F238E27FC236}">
                <a16:creationId xmlns:a16="http://schemas.microsoft.com/office/drawing/2014/main" id="{E3F2D1D9-B32D-3B4A-AD38-DD615754FA54}"/>
              </a:ext>
            </a:extLst>
          </p:cNvPr>
          <p:cNvSpPr>
            <a:spLocks noGrp="1"/>
          </p:cNvSpPr>
          <p:nvPr>
            <p:ph type="sldNum" sz="quarter" idx="10"/>
          </p:nvPr>
        </p:nvSpPr>
        <p:spPr/>
        <p:txBody>
          <a:bodyPr/>
          <a:lstStyle>
            <a:lvl1pPr>
              <a:defRPr/>
            </a:lvl1pPr>
          </a:lstStyle>
          <a:p>
            <a:fld id="{2B6FDB84-854A-204A-8555-A4B006ADFAF1}" type="slidenum">
              <a:rPr lang="en-US" altLang="de-DE"/>
              <a:pPr/>
              <a:t>‹Nr.›</a:t>
            </a:fld>
            <a:endParaRPr lang="en-US" altLang="de-DE" b="0"/>
          </a:p>
        </p:txBody>
      </p:sp>
    </p:spTree>
    <p:extLst>
      <p:ext uri="{BB962C8B-B14F-4D97-AF65-F5344CB8AC3E}">
        <p14:creationId xmlns:p14="http://schemas.microsoft.com/office/powerpoint/2010/main" val="4053290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731CD053-F3E8-D149-B813-B7C10EE3ECB4}"/>
              </a:ext>
            </a:extLst>
          </p:cNvPr>
          <p:cNvSpPr>
            <a:spLocks noGrp="1"/>
          </p:cNvSpPr>
          <p:nvPr>
            <p:ph type="sldNum" sz="quarter" idx="10"/>
          </p:nvPr>
        </p:nvSpPr>
        <p:spPr/>
        <p:txBody>
          <a:bodyPr/>
          <a:lstStyle>
            <a:lvl1pPr>
              <a:defRPr/>
            </a:lvl1pPr>
          </a:lstStyle>
          <a:p>
            <a:fld id="{8C4F6F87-0348-FC4B-A3E3-62481200C9DB}" type="slidenum">
              <a:rPr lang="en-US" altLang="de-DE"/>
              <a:pPr/>
              <a:t>‹Nr.›</a:t>
            </a:fld>
            <a:endParaRPr lang="en-US" altLang="de-DE" b="0"/>
          </a:p>
        </p:txBody>
      </p:sp>
    </p:spTree>
    <p:extLst>
      <p:ext uri="{BB962C8B-B14F-4D97-AF65-F5344CB8AC3E}">
        <p14:creationId xmlns:p14="http://schemas.microsoft.com/office/powerpoint/2010/main" val="3104233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FB0736-49D3-3844-9BFC-7753CFE30748}"/>
              </a:ext>
            </a:extLst>
          </p:cNvPr>
          <p:cNvSpPr>
            <a:spLocks noGrp="1"/>
          </p:cNvSpPr>
          <p:nvPr>
            <p:ph type="title"/>
          </p:nvPr>
        </p:nvSpPr>
        <p:spPr>
          <a:xfrm>
            <a:off x="630238" y="457200"/>
            <a:ext cx="2949575"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53B9680C-05C6-B245-BF3D-B8923C6AD9BF}"/>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03D074BA-EE69-5A45-8312-24074228637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Foliennummernplatzhalter 4">
            <a:extLst>
              <a:ext uri="{FF2B5EF4-FFF2-40B4-BE49-F238E27FC236}">
                <a16:creationId xmlns:a16="http://schemas.microsoft.com/office/drawing/2014/main" id="{094A04BB-AD18-0E4F-9C1B-5753F9ED5C41}"/>
              </a:ext>
            </a:extLst>
          </p:cNvPr>
          <p:cNvSpPr>
            <a:spLocks noGrp="1"/>
          </p:cNvSpPr>
          <p:nvPr>
            <p:ph type="sldNum" sz="quarter" idx="10"/>
          </p:nvPr>
        </p:nvSpPr>
        <p:spPr/>
        <p:txBody>
          <a:bodyPr/>
          <a:lstStyle>
            <a:lvl1pPr>
              <a:defRPr/>
            </a:lvl1pPr>
          </a:lstStyle>
          <a:p>
            <a:fld id="{F24EA3E0-CF34-E74F-B103-F0C398B711BD}" type="slidenum">
              <a:rPr lang="en-US" altLang="de-DE"/>
              <a:pPr/>
              <a:t>‹Nr.›</a:t>
            </a:fld>
            <a:endParaRPr lang="en-US" altLang="de-DE" b="0"/>
          </a:p>
        </p:txBody>
      </p:sp>
    </p:spTree>
    <p:extLst>
      <p:ext uri="{BB962C8B-B14F-4D97-AF65-F5344CB8AC3E}">
        <p14:creationId xmlns:p14="http://schemas.microsoft.com/office/powerpoint/2010/main" val="3609010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CFC491-1E09-6448-913F-41A996F78C28}"/>
              </a:ext>
            </a:extLst>
          </p:cNvPr>
          <p:cNvSpPr>
            <a:spLocks noGrp="1"/>
          </p:cNvSpPr>
          <p:nvPr>
            <p:ph type="title"/>
          </p:nvPr>
        </p:nvSpPr>
        <p:spPr>
          <a:xfrm>
            <a:off x="630238" y="457200"/>
            <a:ext cx="2949575"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AA503ED4-B494-B840-B0F7-E532D03EB369}"/>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027A1BFA-3250-3A4D-875D-B659A7D28FC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Foliennummernplatzhalter 4">
            <a:extLst>
              <a:ext uri="{FF2B5EF4-FFF2-40B4-BE49-F238E27FC236}">
                <a16:creationId xmlns:a16="http://schemas.microsoft.com/office/drawing/2014/main" id="{0C76325A-B3D8-C045-BFD3-16B4830EADBD}"/>
              </a:ext>
            </a:extLst>
          </p:cNvPr>
          <p:cNvSpPr>
            <a:spLocks noGrp="1"/>
          </p:cNvSpPr>
          <p:nvPr>
            <p:ph type="sldNum" sz="quarter" idx="10"/>
          </p:nvPr>
        </p:nvSpPr>
        <p:spPr/>
        <p:txBody>
          <a:bodyPr/>
          <a:lstStyle>
            <a:lvl1pPr>
              <a:defRPr/>
            </a:lvl1pPr>
          </a:lstStyle>
          <a:p>
            <a:fld id="{1A710D38-0592-4F43-87EC-D01B48BF7B84}" type="slidenum">
              <a:rPr lang="en-US" altLang="de-DE"/>
              <a:pPr/>
              <a:t>‹Nr.›</a:t>
            </a:fld>
            <a:endParaRPr lang="en-US" altLang="de-DE" b="0"/>
          </a:p>
        </p:txBody>
      </p:sp>
    </p:spTree>
    <p:extLst>
      <p:ext uri="{BB962C8B-B14F-4D97-AF65-F5344CB8AC3E}">
        <p14:creationId xmlns:p14="http://schemas.microsoft.com/office/powerpoint/2010/main" val="1262959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7">
            <a:extLst>
              <a:ext uri="{FF2B5EF4-FFF2-40B4-BE49-F238E27FC236}">
                <a16:creationId xmlns:a16="http://schemas.microsoft.com/office/drawing/2014/main" id="{2664E8FB-C146-954B-88A3-B1D9A0F4D47D}"/>
              </a:ext>
            </a:extLst>
          </p:cNvPr>
          <p:cNvSpPr>
            <a:spLocks noChangeArrowheads="1"/>
          </p:cNvSpPr>
          <p:nvPr/>
        </p:nvSpPr>
        <p:spPr bwMode="auto">
          <a:xfrm>
            <a:off x="0" y="0"/>
            <a:ext cx="9144000" cy="11430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026" name="Rectangle 2">
            <a:extLst>
              <a:ext uri="{FF2B5EF4-FFF2-40B4-BE49-F238E27FC236}">
                <a16:creationId xmlns:a16="http://schemas.microsoft.com/office/drawing/2014/main" id="{37361718-8FEA-5842-95D3-6BC707A5BB2E}"/>
              </a:ext>
            </a:extLst>
          </p:cNvPr>
          <p:cNvSpPr>
            <a:spLocks noGrp="1" noChangeArrowheads="1"/>
          </p:cNvSpPr>
          <p:nvPr>
            <p:ph type="title"/>
          </p:nvPr>
        </p:nvSpPr>
        <p:spPr bwMode="auto">
          <a:xfrm>
            <a:off x="152400" y="0"/>
            <a:ext cx="7391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de-DE"/>
              <a:t>Hier klicken, um Master-</a:t>
            </a:r>
          </a:p>
        </p:txBody>
      </p:sp>
      <p:sp>
        <p:nvSpPr>
          <p:cNvPr id="1027" name="Rectangle 3">
            <a:extLst>
              <a:ext uri="{FF2B5EF4-FFF2-40B4-BE49-F238E27FC236}">
                <a16:creationId xmlns:a16="http://schemas.microsoft.com/office/drawing/2014/main" id="{0C2CF94C-737D-604D-BA66-CB4DF0DA7177}"/>
              </a:ext>
            </a:extLst>
          </p:cNvPr>
          <p:cNvSpPr>
            <a:spLocks noGrp="1" noChangeArrowheads="1"/>
          </p:cNvSpPr>
          <p:nvPr>
            <p:ph type="body" idx="1"/>
          </p:nvPr>
        </p:nvSpPr>
        <p:spPr bwMode="auto">
          <a:xfrm>
            <a:off x="76200" y="129540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de-DE"/>
              <a:t>Hier klicken, um Master-Textformat zu bearbeiten.</a:t>
            </a:r>
          </a:p>
          <a:p>
            <a:pPr lvl="1"/>
            <a:r>
              <a:rPr lang="en-US" altLang="de-DE"/>
              <a:t>Zweite Ebene</a:t>
            </a:r>
          </a:p>
          <a:p>
            <a:pPr lvl="2"/>
            <a:r>
              <a:rPr lang="en-US" altLang="de-DE"/>
              <a:t>Dritte Ebene</a:t>
            </a:r>
          </a:p>
          <a:p>
            <a:pPr lvl="3"/>
            <a:r>
              <a:rPr lang="en-US" altLang="de-DE"/>
              <a:t>Vierte Ebene</a:t>
            </a:r>
          </a:p>
          <a:p>
            <a:pPr lvl="4"/>
            <a:r>
              <a:rPr lang="en-US" altLang="de-DE"/>
              <a:t>Fünfte Ebene</a:t>
            </a:r>
          </a:p>
        </p:txBody>
      </p:sp>
      <p:sp>
        <p:nvSpPr>
          <p:cNvPr id="1032" name="Rectangle 8">
            <a:extLst>
              <a:ext uri="{FF2B5EF4-FFF2-40B4-BE49-F238E27FC236}">
                <a16:creationId xmlns:a16="http://schemas.microsoft.com/office/drawing/2014/main" id="{A9AC5202-1303-3A41-A440-62305491F70F}"/>
              </a:ext>
            </a:extLst>
          </p:cNvPr>
          <p:cNvSpPr>
            <a:spLocks noChangeArrowheads="1"/>
          </p:cNvSpPr>
          <p:nvPr/>
        </p:nvSpPr>
        <p:spPr bwMode="auto">
          <a:xfrm>
            <a:off x="0" y="990600"/>
            <a:ext cx="7248525" cy="152400"/>
          </a:xfrm>
          <a:prstGeom prst="rect">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030" name="Rectangle 6">
            <a:extLst>
              <a:ext uri="{FF2B5EF4-FFF2-40B4-BE49-F238E27FC236}">
                <a16:creationId xmlns:a16="http://schemas.microsoft.com/office/drawing/2014/main" id="{6146CF7B-16B8-B247-9641-07A9DF6E1B41}"/>
              </a:ext>
            </a:extLst>
          </p:cNvPr>
          <p:cNvSpPr>
            <a:spLocks noGrp="1" noChangeArrowheads="1"/>
          </p:cNvSpPr>
          <p:nvPr>
            <p:ph type="sldNum" sz="quarter" idx="4"/>
          </p:nvPr>
        </p:nvSpPr>
        <p:spPr bwMode="auto">
          <a:xfrm>
            <a:off x="8305800" y="6324600"/>
            <a:ext cx="533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1">
                <a:latin typeface="+mn-lt"/>
              </a:defRPr>
            </a:lvl1pPr>
          </a:lstStyle>
          <a:p>
            <a:fld id="{4C3328BB-2ADE-3E41-80D6-F00F22E8D1F1}" type="slidenum">
              <a:rPr lang="en-US" altLang="de-DE"/>
              <a:pPr/>
              <a:t>‹Nr.›</a:t>
            </a:fld>
            <a:endParaRPr lang="en-US" altLang="de-DE" b="0"/>
          </a:p>
        </p:txBody>
      </p:sp>
      <p:sp>
        <p:nvSpPr>
          <p:cNvPr id="1039" name="Text Box 15">
            <a:extLst>
              <a:ext uri="{FF2B5EF4-FFF2-40B4-BE49-F238E27FC236}">
                <a16:creationId xmlns:a16="http://schemas.microsoft.com/office/drawing/2014/main" id="{05DDDB4B-E827-2C46-ADC0-58FD1BBC3076}"/>
              </a:ext>
            </a:extLst>
          </p:cNvPr>
          <p:cNvSpPr txBox="1">
            <a:spLocks noChangeArrowheads="1"/>
          </p:cNvSpPr>
          <p:nvPr/>
        </p:nvSpPr>
        <p:spPr bwMode="auto">
          <a:xfrm>
            <a:off x="7467600" y="857250"/>
            <a:ext cx="1600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de-DE" altLang="de-DE" sz="1800">
                <a:solidFill>
                  <a:srgbClr val="000000"/>
                </a:solidFill>
                <a:latin typeface="Arial" panose="020B0604020202020204" pitchFamily="34" charset="0"/>
              </a:rPr>
              <a:t>www.che.de</a:t>
            </a:r>
            <a:endParaRPr lang="de-DE" altLang="de-DE" sz="1400">
              <a:latin typeface="Arial" panose="020B0604020202020204" pitchFamily="34" charset="0"/>
            </a:endParaRPr>
          </a:p>
        </p:txBody>
      </p:sp>
      <p:pic>
        <p:nvPicPr>
          <p:cNvPr id="1040" name="Picture 16">
            <a:extLst>
              <a:ext uri="{FF2B5EF4-FFF2-40B4-BE49-F238E27FC236}">
                <a16:creationId xmlns:a16="http://schemas.microsoft.com/office/drawing/2014/main" id="{660FBC6B-A422-4149-8FAB-E69730D4B3AE}"/>
              </a:ext>
            </a:extLst>
          </p:cNvPr>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516813" y="169863"/>
            <a:ext cx="1295400" cy="696912"/>
          </a:xfrm>
          <a:prstGeom prst="rect">
            <a:avLst/>
          </a:prstGeom>
          <a:noFill/>
          <a:extLst>
            <a:ext uri="{909E8E84-426E-40DD-AFC4-6F175D3DCCD1}">
              <a14:hiddenFill xmlns:a14="http://schemas.microsoft.com/office/drawing/2010/main">
                <a:solidFill>
                  <a:srgbClr val="FFFFFF"/>
                </a:solidFill>
              </a14:hiddenFill>
            </a:ext>
          </a:extLst>
        </p:spPr>
      </p:pic>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eaLnBrk="0" fontAlgn="base" hangingPunct="0">
        <a:spcBef>
          <a:spcPct val="0"/>
        </a:spcBef>
        <a:spcAft>
          <a:spcPct val="0"/>
        </a:spcAft>
        <a:defRPr sz="4000" b="1" kern="1200">
          <a:solidFill>
            <a:schemeClr val="folHlink"/>
          </a:solidFill>
          <a:latin typeface="+mj-lt"/>
          <a:ea typeface="+mj-ea"/>
          <a:cs typeface="+mj-cs"/>
        </a:defRPr>
      </a:lvl1pPr>
      <a:lvl2pPr algn="l" rtl="0" eaLnBrk="0" fontAlgn="base" hangingPunct="0">
        <a:spcBef>
          <a:spcPct val="0"/>
        </a:spcBef>
        <a:spcAft>
          <a:spcPct val="0"/>
        </a:spcAft>
        <a:defRPr sz="4000" b="1">
          <a:solidFill>
            <a:schemeClr val="folHlink"/>
          </a:solidFill>
          <a:latin typeface="Arial" panose="020B0604020202020204" pitchFamily="34" charset="0"/>
        </a:defRPr>
      </a:lvl2pPr>
      <a:lvl3pPr algn="l" rtl="0" eaLnBrk="0" fontAlgn="base" hangingPunct="0">
        <a:spcBef>
          <a:spcPct val="0"/>
        </a:spcBef>
        <a:spcAft>
          <a:spcPct val="0"/>
        </a:spcAft>
        <a:defRPr sz="4000" b="1">
          <a:solidFill>
            <a:schemeClr val="folHlink"/>
          </a:solidFill>
          <a:latin typeface="Arial" panose="020B0604020202020204" pitchFamily="34" charset="0"/>
        </a:defRPr>
      </a:lvl3pPr>
      <a:lvl4pPr algn="l" rtl="0" eaLnBrk="0" fontAlgn="base" hangingPunct="0">
        <a:spcBef>
          <a:spcPct val="0"/>
        </a:spcBef>
        <a:spcAft>
          <a:spcPct val="0"/>
        </a:spcAft>
        <a:defRPr sz="4000" b="1">
          <a:solidFill>
            <a:schemeClr val="folHlink"/>
          </a:solidFill>
          <a:latin typeface="Arial" panose="020B0604020202020204" pitchFamily="34" charset="0"/>
        </a:defRPr>
      </a:lvl4pPr>
      <a:lvl5pPr algn="l" rtl="0" eaLnBrk="0" fontAlgn="base" hangingPunct="0">
        <a:spcBef>
          <a:spcPct val="0"/>
        </a:spcBef>
        <a:spcAft>
          <a:spcPct val="0"/>
        </a:spcAft>
        <a:defRPr sz="4000" b="1">
          <a:solidFill>
            <a:schemeClr val="folHlink"/>
          </a:solidFill>
          <a:latin typeface="Arial" panose="020B0604020202020204" pitchFamily="34" charset="0"/>
        </a:defRPr>
      </a:lvl5pPr>
      <a:lvl6pPr marL="457200" algn="l" rtl="0" eaLnBrk="0" fontAlgn="base" hangingPunct="0">
        <a:spcBef>
          <a:spcPct val="0"/>
        </a:spcBef>
        <a:spcAft>
          <a:spcPct val="0"/>
        </a:spcAft>
        <a:defRPr sz="4000" b="1">
          <a:solidFill>
            <a:schemeClr val="folHlink"/>
          </a:solidFill>
          <a:latin typeface="Arial" panose="020B0604020202020204" pitchFamily="34" charset="0"/>
        </a:defRPr>
      </a:lvl6pPr>
      <a:lvl7pPr marL="914400" algn="l" rtl="0" eaLnBrk="0" fontAlgn="base" hangingPunct="0">
        <a:spcBef>
          <a:spcPct val="0"/>
        </a:spcBef>
        <a:spcAft>
          <a:spcPct val="0"/>
        </a:spcAft>
        <a:defRPr sz="4000" b="1">
          <a:solidFill>
            <a:schemeClr val="folHlink"/>
          </a:solidFill>
          <a:latin typeface="Arial" panose="020B0604020202020204" pitchFamily="34" charset="0"/>
        </a:defRPr>
      </a:lvl7pPr>
      <a:lvl8pPr marL="1371600" algn="l" rtl="0" eaLnBrk="0" fontAlgn="base" hangingPunct="0">
        <a:spcBef>
          <a:spcPct val="0"/>
        </a:spcBef>
        <a:spcAft>
          <a:spcPct val="0"/>
        </a:spcAft>
        <a:defRPr sz="4000" b="1">
          <a:solidFill>
            <a:schemeClr val="folHlink"/>
          </a:solidFill>
          <a:latin typeface="Arial" panose="020B0604020202020204" pitchFamily="34" charset="0"/>
        </a:defRPr>
      </a:lvl8pPr>
      <a:lvl9pPr marL="1828800" algn="l" rtl="0" eaLnBrk="0" fontAlgn="base" hangingPunct="0">
        <a:spcBef>
          <a:spcPct val="0"/>
        </a:spcBef>
        <a:spcAft>
          <a:spcPct val="0"/>
        </a:spcAft>
        <a:defRPr sz="4000" b="1">
          <a:solidFill>
            <a:schemeClr val="folHlink"/>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accent1"/>
        </a:buClr>
        <a:buFont typeface="Webdings" pitchFamily="2" charset="2"/>
        <a:buChar char="&lt;"/>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ebdings" pitchFamily="2" charset="2"/>
        <a:buChar char="&lt;"/>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1"/>
        </a:buClr>
        <a:buFont typeface="Webdings" pitchFamily="2" charset="2"/>
        <a:buChar char="&lt;"/>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accent1"/>
        </a:buClr>
        <a:buFont typeface="Webdings" pitchFamily="2" charset="2"/>
        <a:buChar char="&lt;"/>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accent1"/>
        </a:buClr>
        <a:buFont typeface="Webdings" pitchFamily="2" charset="2"/>
        <a:buChar char="&lt;"/>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6.xml"/><Relationship Id="rId1" Type="http://schemas.openxmlformats.org/officeDocument/2006/relationships/vmlDrawing" Target="../drawings/vmlDrawing2.vml"/><Relationship Id="rId6" Type="http://schemas.openxmlformats.org/officeDocument/2006/relationships/image" Target="../media/image3.emf"/><Relationship Id="rId5" Type="http://schemas.openxmlformats.org/officeDocument/2006/relationships/oleObject" Target="../embeddings/oleObject5.bin"/><Relationship Id="rId4" Type="http://schemas.openxmlformats.org/officeDocument/2006/relationships/image" Target="../media/image2.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6.xml"/><Relationship Id="rId1" Type="http://schemas.openxmlformats.org/officeDocument/2006/relationships/vmlDrawing" Target="../drawings/vmlDrawing3.vml"/><Relationship Id="rId6" Type="http://schemas.openxmlformats.org/officeDocument/2006/relationships/image" Target="../media/image3.emf"/><Relationship Id="rId5" Type="http://schemas.openxmlformats.org/officeDocument/2006/relationships/oleObject" Target="../embeddings/oleObject8.bin"/><Relationship Id="rId4" Type="http://schemas.openxmlformats.org/officeDocument/2006/relationships/image" Target="../media/image2.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a:extLst>
              <a:ext uri="{FF2B5EF4-FFF2-40B4-BE49-F238E27FC236}">
                <a16:creationId xmlns:a16="http://schemas.microsoft.com/office/drawing/2014/main" id="{75E2B450-4FA5-9F4A-B2B8-995FDABE6A5C}"/>
              </a:ext>
            </a:extLst>
          </p:cNvPr>
          <p:cNvSpPr>
            <a:spLocks noGrp="1"/>
          </p:cNvSpPr>
          <p:nvPr>
            <p:ph type="sldNum" sz="quarter" idx="10"/>
          </p:nvPr>
        </p:nvSpPr>
        <p:spPr/>
        <p:txBody>
          <a:bodyPr/>
          <a:lstStyle/>
          <a:p>
            <a:fld id="{09DCB8E5-81CE-6B4C-A29E-9B9AB0F034C1}" type="slidenum">
              <a:rPr lang="en-US" altLang="de-DE"/>
              <a:pPr/>
              <a:t>1</a:t>
            </a:fld>
            <a:endParaRPr lang="en-US" altLang="de-DE" b="0"/>
          </a:p>
        </p:txBody>
      </p:sp>
      <p:sp>
        <p:nvSpPr>
          <p:cNvPr id="231431" name="Text Box 2055">
            <a:extLst>
              <a:ext uri="{FF2B5EF4-FFF2-40B4-BE49-F238E27FC236}">
                <a16:creationId xmlns:a16="http://schemas.microsoft.com/office/drawing/2014/main" id="{CBA60A9C-075B-174F-87B9-1B3CA2484FE3}"/>
              </a:ext>
            </a:extLst>
          </p:cNvPr>
          <p:cNvSpPr txBox="1">
            <a:spLocks noChangeArrowheads="1"/>
          </p:cNvSpPr>
          <p:nvPr/>
        </p:nvSpPr>
        <p:spPr bwMode="auto">
          <a:xfrm>
            <a:off x="1482725" y="1938338"/>
            <a:ext cx="6291263" cy="35353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ctr">
            <a:spAutoFit/>
          </a:bodyPr>
          <a:lstStyle/>
          <a:p>
            <a:pPr>
              <a:spcBef>
                <a:spcPts val="600"/>
              </a:spcBef>
              <a:spcAft>
                <a:spcPts val="600"/>
              </a:spcAft>
            </a:pPr>
            <a:r>
              <a:rPr lang="de-DE" altLang="de-DE" sz="3200" b="1">
                <a:solidFill>
                  <a:srgbClr val="0000FF"/>
                </a:solidFill>
                <a:effectLst>
                  <a:outerShdw blurRad="38100" dist="38100" dir="2700000" algn="tl">
                    <a:srgbClr val="000000"/>
                  </a:outerShdw>
                </a:effectLst>
                <a:latin typeface="Arial" panose="020B0604020202020204" pitchFamily="34" charset="0"/>
              </a:rPr>
              <a:t>Leistungsorientierung - </a:t>
            </a:r>
          </a:p>
          <a:p>
            <a:pPr>
              <a:spcBef>
                <a:spcPts val="600"/>
              </a:spcBef>
              <a:spcAft>
                <a:spcPts val="600"/>
              </a:spcAft>
            </a:pPr>
            <a:r>
              <a:rPr lang="de-DE" altLang="de-DE" sz="3200" b="1">
                <a:solidFill>
                  <a:srgbClr val="0000FF"/>
                </a:solidFill>
                <a:effectLst>
                  <a:outerShdw blurRad="38100" dist="38100" dir="2700000" algn="tl">
                    <a:srgbClr val="000000"/>
                  </a:outerShdw>
                </a:effectLst>
                <a:latin typeface="Arial" panose="020B0604020202020204" pitchFamily="34" charset="0"/>
              </a:rPr>
              <a:t>Leistungsorientierte Besoldung</a:t>
            </a:r>
          </a:p>
          <a:p>
            <a:pPr>
              <a:spcBef>
                <a:spcPts val="600"/>
              </a:spcBef>
              <a:spcAft>
                <a:spcPts val="600"/>
              </a:spcAft>
            </a:pPr>
            <a:r>
              <a:rPr lang="de-DE" altLang="de-DE" sz="3200" b="1">
                <a:solidFill>
                  <a:srgbClr val="0000FF"/>
                </a:solidFill>
                <a:effectLst>
                  <a:outerShdw blurRad="38100" dist="38100" dir="2700000" algn="tl">
                    <a:srgbClr val="000000"/>
                  </a:outerShdw>
                </a:effectLst>
                <a:latin typeface="Arial" panose="020B0604020202020204" pitchFamily="34" charset="0"/>
              </a:rPr>
              <a:t>in den Hochschulen</a:t>
            </a:r>
            <a:endParaRPr lang="de-DE" altLang="de-DE" sz="3600" b="1">
              <a:solidFill>
                <a:srgbClr val="0000FF"/>
              </a:solidFill>
            </a:endParaRPr>
          </a:p>
          <a:p>
            <a:pPr>
              <a:spcBef>
                <a:spcPts val="600"/>
              </a:spcBef>
              <a:spcAft>
                <a:spcPts val="600"/>
              </a:spcAft>
            </a:pPr>
            <a:endParaRPr lang="de-DE" altLang="de-DE" sz="2000">
              <a:effectLst>
                <a:outerShdw blurRad="38100" dist="38100" dir="2700000" algn="tl">
                  <a:srgbClr val="000000"/>
                </a:outerShdw>
              </a:effectLst>
              <a:latin typeface="Arial" panose="020B0604020202020204" pitchFamily="34" charset="0"/>
            </a:endParaRPr>
          </a:p>
          <a:p>
            <a:pPr>
              <a:spcAft>
                <a:spcPts val="600"/>
              </a:spcAft>
            </a:pPr>
            <a:r>
              <a:rPr lang="de-DE" altLang="de-DE" sz="2000">
                <a:effectLst>
                  <a:outerShdw blurRad="38100" dist="38100" dir="2700000" algn="tl">
                    <a:srgbClr val="000000"/>
                  </a:outerShdw>
                </a:effectLst>
                <a:latin typeface="Arial" panose="020B0604020202020204" pitchFamily="34" charset="0"/>
              </a:rPr>
              <a:t>Prof. Dr. Detlef Müller-Böling</a:t>
            </a:r>
          </a:p>
          <a:p>
            <a:pPr>
              <a:spcBef>
                <a:spcPts val="600"/>
              </a:spcBef>
              <a:spcAft>
                <a:spcPts val="600"/>
              </a:spcAft>
            </a:pPr>
            <a:r>
              <a:rPr lang="de-DE" altLang="de-DE" sz="2000">
                <a:effectLst>
                  <a:outerShdw blurRad="38100" dist="38100" dir="2700000" algn="tl">
                    <a:srgbClr val="000000"/>
                  </a:outerShdw>
                </a:effectLst>
                <a:latin typeface="Arial" panose="020B0604020202020204" pitchFamily="34" charset="0"/>
              </a:rPr>
              <a:t>22. GEW-Sommerschule, 28. August 2002</a:t>
            </a:r>
            <a:endParaRPr lang="de-DE" altLang="de-DE" sz="5200" b="1">
              <a:solidFill>
                <a:srgbClr val="0000FF"/>
              </a:solidFill>
              <a:effectLst>
                <a:outerShdw blurRad="38100" dist="38100" dir="2700000" algn="tl">
                  <a:srgbClr val="000000"/>
                </a:outerShdw>
              </a:effectLst>
              <a:latin typeface="Arial" panose="020B0604020202020204" pitchFamily="34" charset="0"/>
            </a:endParaRPr>
          </a:p>
          <a:p>
            <a:endParaRPr lang="de-DE" altLang="de-DE" sz="2000">
              <a:solidFill>
                <a:srgbClr val="0000FF"/>
              </a:solidFill>
              <a:effectLst>
                <a:outerShdw blurRad="38100" dist="38100" dir="2700000" algn="tl">
                  <a:srgbClr val="000000"/>
                </a:outerShdw>
              </a:effectLst>
              <a:latin typeface="Arial" panose="020B0604020202020204" pitchFamily="34" charset="0"/>
            </a:endParaRPr>
          </a:p>
        </p:txBody>
      </p:sp>
    </p:spTree>
  </p:cSld>
  <p:clrMapOvr>
    <a:masterClrMapping/>
  </p:clrMapOvr>
  <p:transition spd="med">
    <p:cut/>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 name="Foliennummernplatzhalter 2">
            <a:extLst>
              <a:ext uri="{FF2B5EF4-FFF2-40B4-BE49-F238E27FC236}">
                <a16:creationId xmlns:a16="http://schemas.microsoft.com/office/drawing/2014/main" id="{5E8B2F32-E41B-534B-AF97-96409F4019A2}"/>
              </a:ext>
            </a:extLst>
          </p:cNvPr>
          <p:cNvSpPr>
            <a:spLocks noGrp="1"/>
          </p:cNvSpPr>
          <p:nvPr>
            <p:ph type="sldNum" sz="quarter" idx="10"/>
          </p:nvPr>
        </p:nvSpPr>
        <p:spPr/>
        <p:txBody>
          <a:bodyPr/>
          <a:lstStyle/>
          <a:p>
            <a:fld id="{27FC4E47-6F76-0842-898A-67EF206785A0}" type="slidenum">
              <a:rPr lang="en-US" altLang="de-DE"/>
              <a:pPr/>
              <a:t>10</a:t>
            </a:fld>
            <a:endParaRPr lang="en-US" altLang="de-DE" b="0"/>
          </a:p>
        </p:txBody>
      </p:sp>
      <p:sp>
        <p:nvSpPr>
          <p:cNvPr id="361474" name="Rectangle 2">
            <a:extLst>
              <a:ext uri="{FF2B5EF4-FFF2-40B4-BE49-F238E27FC236}">
                <a16:creationId xmlns:a16="http://schemas.microsoft.com/office/drawing/2014/main" id="{1EA92EE7-1B00-B245-A3D3-A64A2946F862}"/>
              </a:ext>
            </a:extLst>
          </p:cNvPr>
          <p:cNvSpPr>
            <a:spLocks noGrp="1" noChangeArrowheads="1"/>
          </p:cNvSpPr>
          <p:nvPr>
            <p:ph type="title"/>
          </p:nvPr>
        </p:nvSpPr>
        <p:spPr>
          <a:xfrm>
            <a:off x="152400" y="152400"/>
            <a:ext cx="6400800" cy="762000"/>
          </a:xfrm>
          <a:noFill/>
          <a:extLst>
            <a:ext uri="{909E8E84-426E-40DD-AFC4-6F175D3DCCD1}">
              <a14:hiddenFill xmlns:a14="http://schemas.microsoft.com/office/drawing/2010/main">
                <a:solidFill>
                  <a:schemeClr val="tx2"/>
                </a:solidFill>
              </a14:hiddenFill>
            </a:ext>
          </a:extLst>
        </p:spPr>
        <p:txBody>
          <a:bodyPr/>
          <a:lstStyle/>
          <a:p>
            <a:r>
              <a:rPr lang="de-DE" altLang="de-DE" sz="3600"/>
              <a:t>Entscheidungsgegenstände</a:t>
            </a:r>
            <a:endParaRPr lang="de-DE" altLang="de-DE" sz="3600">
              <a:solidFill>
                <a:schemeClr val="accent2"/>
              </a:solidFill>
            </a:endParaRPr>
          </a:p>
        </p:txBody>
      </p:sp>
      <p:grpSp>
        <p:nvGrpSpPr>
          <p:cNvPr id="361475" name="Group 3">
            <a:extLst>
              <a:ext uri="{FF2B5EF4-FFF2-40B4-BE49-F238E27FC236}">
                <a16:creationId xmlns:a16="http://schemas.microsoft.com/office/drawing/2014/main" id="{15926A45-6675-074A-9D7C-90D27AFBB155}"/>
              </a:ext>
            </a:extLst>
          </p:cNvPr>
          <p:cNvGrpSpPr>
            <a:grpSpLocks/>
          </p:cNvGrpSpPr>
          <p:nvPr/>
        </p:nvGrpSpPr>
        <p:grpSpPr bwMode="auto">
          <a:xfrm>
            <a:off x="1066800" y="1295400"/>
            <a:ext cx="6858000" cy="1066800"/>
            <a:chOff x="720" y="912"/>
            <a:chExt cx="4320" cy="672"/>
          </a:xfrm>
        </p:grpSpPr>
        <p:sp>
          <p:nvSpPr>
            <p:cNvPr id="361476" name="Oval 4">
              <a:extLst>
                <a:ext uri="{FF2B5EF4-FFF2-40B4-BE49-F238E27FC236}">
                  <a16:creationId xmlns:a16="http://schemas.microsoft.com/office/drawing/2014/main" id="{29831EBC-63B9-3E41-BA11-60F522387FE3}"/>
                </a:ext>
              </a:extLst>
            </p:cNvPr>
            <p:cNvSpPr>
              <a:spLocks noChangeArrowheads="1"/>
            </p:cNvSpPr>
            <p:nvPr/>
          </p:nvSpPr>
          <p:spPr bwMode="auto">
            <a:xfrm>
              <a:off x="720" y="912"/>
              <a:ext cx="4320" cy="672"/>
            </a:xfrm>
            <a:prstGeom prst="ellipse">
              <a:avLst/>
            </a:prstGeom>
            <a:solidFill>
              <a:schemeClr val="accent1"/>
            </a:solidFill>
            <a:ln w="76200">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61477" name="Text Box 5">
              <a:extLst>
                <a:ext uri="{FF2B5EF4-FFF2-40B4-BE49-F238E27FC236}">
                  <a16:creationId xmlns:a16="http://schemas.microsoft.com/office/drawing/2014/main" id="{522F7EBF-8EB0-294C-AABE-F0EFE62125F4}"/>
                </a:ext>
              </a:extLst>
            </p:cNvPr>
            <p:cNvSpPr txBox="1">
              <a:spLocks noChangeArrowheads="1"/>
            </p:cNvSpPr>
            <p:nvPr/>
          </p:nvSpPr>
          <p:spPr bwMode="auto">
            <a:xfrm>
              <a:off x="1052" y="1075"/>
              <a:ext cx="3818" cy="26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spcBef>
                  <a:spcPct val="50000"/>
                </a:spcBef>
              </a:pPr>
              <a:r>
                <a:rPr lang="de-DE" altLang="de-DE" sz="2200">
                  <a:latin typeface="Arial" panose="020B0604020202020204" pitchFamily="34" charset="0"/>
                </a:rPr>
                <a:t>auf verschiedenen Ebenen sind zu entscheiden</a:t>
              </a:r>
            </a:p>
          </p:txBody>
        </p:sp>
      </p:grpSp>
      <p:grpSp>
        <p:nvGrpSpPr>
          <p:cNvPr id="361478" name="Group 6">
            <a:extLst>
              <a:ext uri="{FF2B5EF4-FFF2-40B4-BE49-F238E27FC236}">
                <a16:creationId xmlns:a16="http://schemas.microsoft.com/office/drawing/2014/main" id="{A3ED0FF8-D9FC-D24F-9377-47530382089A}"/>
              </a:ext>
            </a:extLst>
          </p:cNvPr>
          <p:cNvGrpSpPr>
            <a:grpSpLocks/>
          </p:cNvGrpSpPr>
          <p:nvPr/>
        </p:nvGrpSpPr>
        <p:grpSpPr bwMode="auto">
          <a:xfrm>
            <a:off x="106363" y="2624138"/>
            <a:ext cx="3038475" cy="3919537"/>
            <a:chOff x="67" y="1653"/>
            <a:chExt cx="1914" cy="2469"/>
          </a:xfrm>
        </p:grpSpPr>
        <p:sp>
          <p:nvSpPr>
            <p:cNvPr id="361479" name="Rectangle 7">
              <a:extLst>
                <a:ext uri="{FF2B5EF4-FFF2-40B4-BE49-F238E27FC236}">
                  <a16:creationId xmlns:a16="http://schemas.microsoft.com/office/drawing/2014/main" id="{011ED470-498C-E14E-9661-21EA162F3FD4}"/>
                </a:ext>
              </a:extLst>
            </p:cNvPr>
            <p:cNvSpPr>
              <a:spLocks noChangeArrowheads="1"/>
            </p:cNvSpPr>
            <p:nvPr/>
          </p:nvSpPr>
          <p:spPr bwMode="auto">
            <a:xfrm>
              <a:off x="336" y="1776"/>
              <a:ext cx="1392" cy="2304"/>
            </a:xfrm>
            <a:prstGeom prst="rect">
              <a:avLst/>
            </a:prstGeom>
            <a:solidFill>
              <a:srgbClr val="0000FF"/>
            </a:solidFill>
            <a:ln>
              <a:noFill/>
            </a:ln>
            <a:effectLst/>
            <a:scene3d>
              <a:camera prst="legacyPerspectiveTopRight"/>
              <a:lightRig rig="legacyFlat3" dir="b"/>
            </a:scene3d>
            <a:sp3d extrusionH="8874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762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61480" name="Text Box 8">
              <a:extLst>
                <a:ext uri="{FF2B5EF4-FFF2-40B4-BE49-F238E27FC236}">
                  <a16:creationId xmlns:a16="http://schemas.microsoft.com/office/drawing/2014/main" id="{B66B2705-BE7C-1540-BEB2-FF82F0AB5874}"/>
                </a:ext>
              </a:extLst>
            </p:cNvPr>
            <p:cNvSpPr txBox="1">
              <a:spLocks noChangeArrowheads="1"/>
            </p:cNvSpPr>
            <p:nvPr/>
          </p:nvSpPr>
          <p:spPr bwMode="auto">
            <a:xfrm>
              <a:off x="67" y="1653"/>
              <a:ext cx="1914" cy="246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spcBef>
                  <a:spcPct val="50000"/>
                </a:spcBef>
              </a:pPr>
              <a:endParaRPr lang="de-DE" altLang="de-DE" sz="2200" b="1">
                <a:latin typeface="Arial" panose="020B0604020202020204" pitchFamily="34" charset="0"/>
              </a:endParaRPr>
            </a:p>
            <a:p>
              <a:pPr>
                <a:spcBef>
                  <a:spcPct val="50000"/>
                </a:spcBef>
              </a:pPr>
              <a:r>
                <a:rPr lang="de-DE" altLang="de-DE" sz="2200" b="1">
                  <a:latin typeface="Arial" panose="020B0604020202020204" pitchFamily="34" charset="0"/>
                </a:rPr>
                <a:t>Vergaberahmen</a:t>
              </a:r>
            </a:p>
            <a:p>
              <a:pPr>
                <a:spcBef>
                  <a:spcPct val="50000"/>
                </a:spcBef>
              </a:pPr>
              <a:endParaRPr lang="de-DE" altLang="de-DE" sz="2000" b="1">
                <a:latin typeface="Arial" panose="020B0604020202020204" pitchFamily="34" charset="0"/>
              </a:endParaRPr>
            </a:p>
            <a:p>
              <a:pPr>
                <a:lnSpc>
                  <a:spcPct val="60000"/>
                </a:lnSpc>
                <a:spcBef>
                  <a:spcPct val="50000"/>
                </a:spcBef>
              </a:pPr>
              <a:r>
                <a:rPr lang="de-DE" altLang="de-DE" sz="2000">
                  <a:latin typeface="Arial" panose="020B0604020202020204" pitchFamily="34" charset="0"/>
                </a:rPr>
                <a:t>Bemessung </a:t>
              </a:r>
            </a:p>
            <a:p>
              <a:pPr>
                <a:lnSpc>
                  <a:spcPct val="60000"/>
                </a:lnSpc>
                <a:spcBef>
                  <a:spcPct val="50000"/>
                </a:spcBef>
              </a:pPr>
              <a:r>
                <a:rPr lang="de-DE" altLang="de-DE" sz="2000">
                  <a:latin typeface="Arial" panose="020B0604020202020204" pitchFamily="34" charset="0"/>
                </a:rPr>
                <a:t>und</a:t>
              </a:r>
            </a:p>
            <a:p>
              <a:pPr>
                <a:lnSpc>
                  <a:spcPct val="60000"/>
                </a:lnSpc>
                <a:spcBef>
                  <a:spcPct val="50000"/>
                </a:spcBef>
              </a:pPr>
              <a:r>
                <a:rPr lang="de-DE" altLang="de-DE" sz="2000">
                  <a:latin typeface="Arial" panose="020B0604020202020204" pitchFamily="34" charset="0"/>
                </a:rPr>
                <a:t>Verteilung</a:t>
              </a:r>
            </a:p>
            <a:p>
              <a:pPr>
                <a:lnSpc>
                  <a:spcPct val="30000"/>
                </a:lnSpc>
                <a:spcBef>
                  <a:spcPct val="50000"/>
                </a:spcBef>
              </a:pPr>
              <a:endParaRPr lang="de-DE" altLang="de-DE" sz="2000">
                <a:latin typeface="Arial" panose="020B0604020202020204" pitchFamily="34" charset="0"/>
              </a:endParaRPr>
            </a:p>
            <a:p>
              <a:pPr>
                <a:lnSpc>
                  <a:spcPct val="40000"/>
                </a:lnSpc>
                <a:spcBef>
                  <a:spcPct val="50000"/>
                </a:spcBef>
              </a:pPr>
              <a:r>
                <a:rPr lang="de-DE" altLang="de-DE" sz="2000">
                  <a:latin typeface="Arial" panose="020B0604020202020204" pitchFamily="34" charset="0"/>
                </a:rPr>
                <a:t>(Ruhegehalt-</a:t>
              </a:r>
            </a:p>
            <a:p>
              <a:pPr>
                <a:lnSpc>
                  <a:spcPct val="40000"/>
                </a:lnSpc>
                <a:spcBef>
                  <a:spcPct val="50000"/>
                </a:spcBef>
              </a:pPr>
              <a:r>
                <a:rPr lang="de-DE" altLang="de-DE" sz="2000">
                  <a:latin typeface="Arial" panose="020B0604020202020204" pitchFamily="34" charset="0"/>
                </a:rPr>
                <a:t>fähigkeit)</a:t>
              </a:r>
            </a:p>
            <a:p>
              <a:pPr>
                <a:lnSpc>
                  <a:spcPct val="30000"/>
                </a:lnSpc>
                <a:spcBef>
                  <a:spcPct val="50000"/>
                </a:spcBef>
              </a:pPr>
              <a:endParaRPr lang="de-DE" altLang="de-DE" sz="2000">
                <a:latin typeface="Arial" panose="020B0604020202020204" pitchFamily="34" charset="0"/>
              </a:endParaRPr>
            </a:p>
            <a:p>
              <a:pPr>
                <a:lnSpc>
                  <a:spcPct val="30000"/>
                </a:lnSpc>
                <a:spcBef>
                  <a:spcPct val="50000"/>
                </a:spcBef>
              </a:pPr>
              <a:endParaRPr lang="de-DE" altLang="de-DE" sz="2000">
                <a:latin typeface="Arial" panose="020B0604020202020204" pitchFamily="34" charset="0"/>
              </a:endParaRPr>
            </a:p>
            <a:p>
              <a:pPr>
                <a:lnSpc>
                  <a:spcPct val="30000"/>
                </a:lnSpc>
                <a:spcBef>
                  <a:spcPct val="50000"/>
                </a:spcBef>
              </a:pPr>
              <a:endParaRPr lang="de-DE" altLang="de-DE" sz="2000">
                <a:latin typeface="Arial" panose="020B0604020202020204" pitchFamily="34" charset="0"/>
              </a:endParaRPr>
            </a:p>
          </p:txBody>
        </p:sp>
      </p:grpSp>
      <p:grpSp>
        <p:nvGrpSpPr>
          <p:cNvPr id="361481" name="Group 9">
            <a:extLst>
              <a:ext uri="{FF2B5EF4-FFF2-40B4-BE49-F238E27FC236}">
                <a16:creationId xmlns:a16="http://schemas.microsoft.com/office/drawing/2014/main" id="{40243ABC-3BE4-F646-93C9-26AD8AF38F60}"/>
              </a:ext>
            </a:extLst>
          </p:cNvPr>
          <p:cNvGrpSpPr>
            <a:grpSpLocks/>
          </p:cNvGrpSpPr>
          <p:nvPr/>
        </p:nvGrpSpPr>
        <p:grpSpPr bwMode="auto">
          <a:xfrm>
            <a:off x="3287713" y="2586038"/>
            <a:ext cx="2403475" cy="3890962"/>
            <a:chOff x="2071" y="1629"/>
            <a:chExt cx="1514" cy="2451"/>
          </a:xfrm>
        </p:grpSpPr>
        <p:sp>
          <p:nvSpPr>
            <p:cNvPr id="361482" name="Rectangle 10">
              <a:extLst>
                <a:ext uri="{FF2B5EF4-FFF2-40B4-BE49-F238E27FC236}">
                  <a16:creationId xmlns:a16="http://schemas.microsoft.com/office/drawing/2014/main" id="{D3720C6A-4222-7B4E-BDA6-537410C6AD3A}"/>
                </a:ext>
              </a:extLst>
            </p:cNvPr>
            <p:cNvSpPr>
              <a:spLocks noChangeArrowheads="1"/>
            </p:cNvSpPr>
            <p:nvPr/>
          </p:nvSpPr>
          <p:spPr bwMode="auto">
            <a:xfrm>
              <a:off x="2112" y="1776"/>
              <a:ext cx="1440" cy="2304"/>
            </a:xfrm>
            <a:prstGeom prst="rect">
              <a:avLst/>
            </a:prstGeom>
            <a:solidFill>
              <a:srgbClr val="0000FF"/>
            </a:solidFill>
            <a:ln>
              <a:noFill/>
            </a:ln>
            <a:effectLst/>
            <a:scene3d>
              <a:camera prst="legacyPerspectiveTopRight"/>
              <a:lightRig rig="legacyFlat3" dir="b"/>
            </a:scene3d>
            <a:sp3d extrusionH="8874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762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61483" name="Text Box 11">
              <a:extLst>
                <a:ext uri="{FF2B5EF4-FFF2-40B4-BE49-F238E27FC236}">
                  <a16:creationId xmlns:a16="http://schemas.microsoft.com/office/drawing/2014/main" id="{2A59A3E7-34AC-E948-824B-2B3412D695D1}"/>
                </a:ext>
              </a:extLst>
            </p:cNvPr>
            <p:cNvSpPr txBox="1">
              <a:spLocks noChangeArrowheads="1"/>
            </p:cNvSpPr>
            <p:nvPr/>
          </p:nvSpPr>
          <p:spPr bwMode="auto">
            <a:xfrm>
              <a:off x="2071" y="1629"/>
              <a:ext cx="1514" cy="2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spcBef>
                  <a:spcPct val="50000"/>
                </a:spcBef>
              </a:pPr>
              <a:endParaRPr lang="de-DE" altLang="de-DE" sz="2200" b="1">
                <a:latin typeface="Arial" panose="020B0604020202020204" pitchFamily="34" charset="0"/>
              </a:endParaRPr>
            </a:p>
            <a:p>
              <a:pPr>
                <a:spcBef>
                  <a:spcPct val="50000"/>
                </a:spcBef>
              </a:pPr>
              <a:r>
                <a:rPr lang="de-DE" altLang="de-DE" sz="2200" b="1">
                  <a:latin typeface="Arial" panose="020B0604020202020204" pitchFamily="34" charset="0"/>
                </a:rPr>
                <a:t>Ämter W2/W3</a:t>
              </a:r>
              <a:endParaRPr lang="de-DE" altLang="de-DE" b="1">
                <a:latin typeface="Arial" panose="020B0604020202020204" pitchFamily="34" charset="0"/>
              </a:endParaRPr>
            </a:p>
            <a:p>
              <a:pPr>
                <a:lnSpc>
                  <a:spcPct val="60000"/>
                </a:lnSpc>
                <a:spcBef>
                  <a:spcPct val="50000"/>
                </a:spcBef>
              </a:pPr>
              <a:endParaRPr lang="de-DE" altLang="de-DE" b="1">
                <a:latin typeface="Arial" panose="020B0604020202020204" pitchFamily="34" charset="0"/>
              </a:endParaRPr>
            </a:p>
            <a:p>
              <a:pPr>
                <a:lnSpc>
                  <a:spcPct val="70000"/>
                </a:lnSpc>
                <a:spcBef>
                  <a:spcPct val="50000"/>
                </a:spcBef>
              </a:pPr>
              <a:r>
                <a:rPr lang="de-DE" altLang="de-DE" sz="2000">
                  <a:latin typeface="Arial" panose="020B0604020202020204" pitchFamily="34" charset="0"/>
                </a:rPr>
                <a:t>Ausbringung </a:t>
              </a:r>
            </a:p>
            <a:p>
              <a:pPr>
                <a:lnSpc>
                  <a:spcPct val="70000"/>
                </a:lnSpc>
                <a:spcBef>
                  <a:spcPct val="50000"/>
                </a:spcBef>
              </a:pPr>
              <a:r>
                <a:rPr lang="de-DE" altLang="de-DE" sz="2000">
                  <a:latin typeface="Arial" panose="020B0604020202020204" pitchFamily="34" charset="0"/>
                </a:rPr>
                <a:t>der Ämter</a:t>
              </a:r>
            </a:p>
            <a:p>
              <a:pPr>
                <a:lnSpc>
                  <a:spcPct val="30000"/>
                </a:lnSpc>
                <a:spcBef>
                  <a:spcPct val="50000"/>
                </a:spcBef>
              </a:pPr>
              <a:endParaRPr lang="de-DE" altLang="de-DE" sz="2000">
                <a:latin typeface="Arial" panose="020B0604020202020204" pitchFamily="34" charset="0"/>
              </a:endParaRPr>
            </a:p>
            <a:p>
              <a:pPr>
                <a:lnSpc>
                  <a:spcPct val="40000"/>
                </a:lnSpc>
                <a:spcBef>
                  <a:spcPct val="50000"/>
                </a:spcBef>
              </a:pPr>
              <a:r>
                <a:rPr lang="de-DE" altLang="de-DE" sz="2000">
                  <a:latin typeface="Arial" panose="020B0604020202020204" pitchFamily="34" charset="0"/>
                </a:rPr>
                <a:t>Anteile pro</a:t>
              </a:r>
            </a:p>
            <a:p>
              <a:pPr>
                <a:lnSpc>
                  <a:spcPct val="40000"/>
                </a:lnSpc>
                <a:spcBef>
                  <a:spcPct val="50000"/>
                </a:spcBef>
              </a:pPr>
              <a:r>
                <a:rPr lang="de-DE" altLang="de-DE" sz="2000">
                  <a:latin typeface="Arial" panose="020B0604020202020204" pitchFamily="34" charset="0"/>
                </a:rPr>
                <a:t>Hochschul(art)</a:t>
              </a:r>
            </a:p>
            <a:p>
              <a:pPr>
                <a:lnSpc>
                  <a:spcPct val="70000"/>
                </a:lnSpc>
                <a:spcBef>
                  <a:spcPct val="50000"/>
                </a:spcBef>
              </a:pPr>
              <a:endParaRPr lang="de-DE" altLang="de-DE" sz="2000">
                <a:latin typeface="Arial" panose="020B0604020202020204" pitchFamily="34" charset="0"/>
              </a:endParaRPr>
            </a:p>
            <a:p>
              <a:pPr>
                <a:lnSpc>
                  <a:spcPct val="40000"/>
                </a:lnSpc>
                <a:spcBef>
                  <a:spcPct val="50000"/>
                </a:spcBef>
              </a:pPr>
              <a:r>
                <a:rPr lang="de-DE" altLang="de-DE" sz="2000">
                  <a:latin typeface="Arial" panose="020B0604020202020204" pitchFamily="34" charset="0"/>
                </a:rPr>
                <a:t>Einbeziehung von </a:t>
              </a:r>
            </a:p>
            <a:p>
              <a:pPr>
                <a:lnSpc>
                  <a:spcPct val="40000"/>
                </a:lnSpc>
                <a:spcBef>
                  <a:spcPct val="50000"/>
                </a:spcBef>
              </a:pPr>
              <a:r>
                <a:rPr lang="de-DE" altLang="de-DE" sz="2000">
                  <a:latin typeface="Arial" panose="020B0604020202020204" pitchFamily="34" charset="0"/>
                </a:rPr>
                <a:t>Hochschulleitungen</a:t>
              </a:r>
              <a:endParaRPr lang="de-DE" altLang="de-DE" b="1">
                <a:latin typeface="Arial" panose="020B0604020202020204" pitchFamily="34" charset="0"/>
              </a:endParaRPr>
            </a:p>
          </p:txBody>
        </p:sp>
      </p:grpSp>
      <p:grpSp>
        <p:nvGrpSpPr>
          <p:cNvPr id="361488" name="Group 16">
            <a:extLst>
              <a:ext uri="{FF2B5EF4-FFF2-40B4-BE49-F238E27FC236}">
                <a16:creationId xmlns:a16="http://schemas.microsoft.com/office/drawing/2014/main" id="{F3B2E3AC-65BD-3542-BB0E-9F0560B717CE}"/>
              </a:ext>
            </a:extLst>
          </p:cNvPr>
          <p:cNvGrpSpPr>
            <a:grpSpLocks/>
          </p:cNvGrpSpPr>
          <p:nvPr/>
        </p:nvGrpSpPr>
        <p:grpSpPr bwMode="auto">
          <a:xfrm>
            <a:off x="6172200" y="2819400"/>
            <a:ext cx="2473325" cy="3657600"/>
            <a:chOff x="3888" y="1776"/>
            <a:chExt cx="1558" cy="2304"/>
          </a:xfrm>
        </p:grpSpPr>
        <p:sp>
          <p:nvSpPr>
            <p:cNvPr id="361485" name="Rectangle 13">
              <a:extLst>
                <a:ext uri="{FF2B5EF4-FFF2-40B4-BE49-F238E27FC236}">
                  <a16:creationId xmlns:a16="http://schemas.microsoft.com/office/drawing/2014/main" id="{EFC83C5C-BD13-6149-9729-3BFFD130E2F5}"/>
                </a:ext>
              </a:extLst>
            </p:cNvPr>
            <p:cNvSpPr>
              <a:spLocks noChangeArrowheads="1"/>
            </p:cNvSpPr>
            <p:nvPr/>
          </p:nvSpPr>
          <p:spPr bwMode="auto">
            <a:xfrm>
              <a:off x="3910" y="1776"/>
              <a:ext cx="1488" cy="2304"/>
            </a:xfrm>
            <a:prstGeom prst="rect">
              <a:avLst/>
            </a:prstGeom>
            <a:solidFill>
              <a:srgbClr val="0000FF"/>
            </a:solidFill>
            <a:ln>
              <a:noFill/>
            </a:ln>
            <a:effectLst/>
            <a:scene3d>
              <a:camera prst="legacyPerspectiveTopRight"/>
              <a:lightRig rig="legacyFlat3" dir="b"/>
            </a:scene3d>
            <a:sp3d extrusionH="8874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762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61486" name="Text Box 14">
              <a:extLst>
                <a:ext uri="{FF2B5EF4-FFF2-40B4-BE49-F238E27FC236}">
                  <a16:creationId xmlns:a16="http://schemas.microsoft.com/office/drawing/2014/main" id="{D089051B-18B0-BB43-9269-9D29A2A2F431}"/>
                </a:ext>
              </a:extLst>
            </p:cNvPr>
            <p:cNvSpPr txBox="1">
              <a:spLocks noChangeArrowheads="1"/>
            </p:cNvSpPr>
            <p:nvPr/>
          </p:nvSpPr>
          <p:spPr bwMode="auto">
            <a:xfrm>
              <a:off x="3888" y="1824"/>
              <a:ext cx="1558" cy="144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nSpc>
                  <a:spcPct val="50000"/>
                </a:lnSpc>
                <a:spcBef>
                  <a:spcPct val="50000"/>
                </a:spcBef>
              </a:pPr>
              <a:endParaRPr lang="de-DE" altLang="de-DE" sz="2200" b="1">
                <a:latin typeface="Arial" panose="020B0604020202020204" pitchFamily="34" charset="0"/>
              </a:endParaRPr>
            </a:p>
            <a:p>
              <a:pPr>
                <a:lnSpc>
                  <a:spcPct val="50000"/>
                </a:lnSpc>
                <a:spcBef>
                  <a:spcPct val="50000"/>
                </a:spcBef>
              </a:pPr>
              <a:r>
                <a:rPr lang="de-DE" altLang="de-DE" sz="2200" b="1">
                  <a:latin typeface="Arial" panose="020B0604020202020204" pitchFamily="34" charset="0"/>
                </a:rPr>
                <a:t>Leistungsbezüge</a:t>
              </a:r>
              <a:endParaRPr lang="de-DE" altLang="de-DE">
                <a:latin typeface="Arial" panose="020B0604020202020204" pitchFamily="34" charset="0"/>
              </a:endParaRPr>
            </a:p>
            <a:p>
              <a:pPr>
                <a:lnSpc>
                  <a:spcPct val="40000"/>
                </a:lnSpc>
                <a:spcBef>
                  <a:spcPct val="50000"/>
                </a:spcBef>
              </a:pPr>
              <a:endParaRPr lang="de-DE" altLang="de-DE" b="1">
                <a:latin typeface="Arial" panose="020B0604020202020204" pitchFamily="34" charset="0"/>
              </a:endParaRPr>
            </a:p>
            <a:p>
              <a:pPr>
                <a:lnSpc>
                  <a:spcPct val="50000"/>
                </a:lnSpc>
                <a:spcBef>
                  <a:spcPct val="50000"/>
                </a:spcBef>
              </a:pPr>
              <a:r>
                <a:rPr lang="de-DE" altLang="de-DE" sz="2000">
                  <a:latin typeface="Arial" panose="020B0604020202020204" pitchFamily="34" charset="0"/>
                </a:rPr>
                <a:t>Zuständigkeiten</a:t>
              </a:r>
            </a:p>
            <a:p>
              <a:pPr>
                <a:lnSpc>
                  <a:spcPct val="50000"/>
                </a:lnSpc>
                <a:spcBef>
                  <a:spcPct val="50000"/>
                </a:spcBef>
              </a:pPr>
              <a:r>
                <a:rPr lang="de-DE" altLang="de-DE" sz="2000">
                  <a:latin typeface="Arial" panose="020B0604020202020204" pitchFamily="34" charset="0"/>
                </a:rPr>
                <a:t>Verfahren</a:t>
              </a:r>
            </a:p>
            <a:p>
              <a:pPr>
                <a:spcBef>
                  <a:spcPct val="50000"/>
                </a:spcBef>
              </a:pPr>
              <a:r>
                <a:rPr lang="de-DE" altLang="de-DE" sz="2000">
                  <a:latin typeface="Arial" panose="020B0604020202020204" pitchFamily="34" charset="0"/>
                </a:rPr>
                <a:t>Kriterien</a:t>
              </a:r>
            </a:p>
            <a:p>
              <a:pPr>
                <a:lnSpc>
                  <a:spcPct val="50000"/>
                </a:lnSpc>
                <a:spcBef>
                  <a:spcPct val="50000"/>
                </a:spcBef>
              </a:pPr>
              <a:r>
                <a:rPr lang="de-DE" altLang="de-DE" sz="2000">
                  <a:latin typeface="Arial" panose="020B0604020202020204" pitchFamily="34" charset="0"/>
                </a:rPr>
                <a:t>Dynamisierung</a:t>
              </a:r>
              <a:endParaRPr lang="de-DE" altLang="de-DE" b="1">
                <a:latin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361474"/>
                                        </p:tgtEl>
                                        <p:attrNameLst>
                                          <p:attrName>style.visibility</p:attrName>
                                        </p:attrNameLst>
                                      </p:cBhvr>
                                      <p:to>
                                        <p:strVal val="visible"/>
                                      </p:to>
                                    </p:set>
                                    <p:animEffect transition="in" filter="box(out)">
                                      <p:cBhvr>
                                        <p:cTn id="7" dur="500"/>
                                        <p:tgtEl>
                                          <p:spTgt spid="3614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361475"/>
                                        </p:tgtEl>
                                        <p:attrNameLst>
                                          <p:attrName>style.visibility</p:attrName>
                                        </p:attrNameLst>
                                      </p:cBhvr>
                                      <p:to>
                                        <p:strVal val="visible"/>
                                      </p:to>
                                    </p:set>
                                    <p:animEffect transition="in" filter="box(out)">
                                      <p:cBhvr>
                                        <p:cTn id="12" dur="500"/>
                                        <p:tgtEl>
                                          <p:spTgt spid="36147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361478"/>
                                        </p:tgtEl>
                                        <p:attrNameLst>
                                          <p:attrName>style.visibility</p:attrName>
                                        </p:attrNameLst>
                                      </p:cBhvr>
                                      <p:to>
                                        <p:strVal val="visible"/>
                                      </p:to>
                                    </p:set>
                                    <p:animEffect transition="in" filter="box(out)">
                                      <p:cBhvr>
                                        <p:cTn id="17" dur="500"/>
                                        <p:tgtEl>
                                          <p:spTgt spid="36147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nodeType="clickEffect">
                                  <p:stCondLst>
                                    <p:cond delay="0"/>
                                  </p:stCondLst>
                                  <p:childTnLst>
                                    <p:set>
                                      <p:cBhvr>
                                        <p:cTn id="21" dur="1" fill="hold">
                                          <p:stCondLst>
                                            <p:cond delay="0"/>
                                          </p:stCondLst>
                                        </p:cTn>
                                        <p:tgtEl>
                                          <p:spTgt spid="361481"/>
                                        </p:tgtEl>
                                        <p:attrNameLst>
                                          <p:attrName>style.visibility</p:attrName>
                                        </p:attrNameLst>
                                      </p:cBhvr>
                                      <p:to>
                                        <p:strVal val="visible"/>
                                      </p:to>
                                    </p:set>
                                    <p:animEffect transition="in" filter="box(out)">
                                      <p:cBhvr>
                                        <p:cTn id="22" dur="500"/>
                                        <p:tgtEl>
                                          <p:spTgt spid="36148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nodeType="clickEffect">
                                  <p:stCondLst>
                                    <p:cond delay="0"/>
                                  </p:stCondLst>
                                  <p:childTnLst>
                                    <p:set>
                                      <p:cBhvr>
                                        <p:cTn id="26" dur="1" fill="hold">
                                          <p:stCondLst>
                                            <p:cond delay="0"/>
                                          </p:stCondLst>
                                        </p:cTn>
                                        <p:tgtEl>
                                          <p:spTgt spid="361488"/>
                                        </p:tgtEl>
                                        <p:attrNameLst>
                                          <p:attrName>style.visibility</p:attrName>
                                        </p:attrNameLst>
                                      </p:cBhvr>
                                      <p:to>
                                        <p:strVal val="visible"/>
                                      </p:to>
                                    </p:set>
                                    <p:animEffect transition="in" filter="box(out)">
                                      <p:cBhvr>
                                        <p:cTn id="27" dur="500"/>
                                        <p:tgtEl>
                                          <p:spTgt spid="3614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1474"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liennummernplatzhalter 2">
            <a:extLst>
              <a:ext uri="{FF2B5EF4-FFF2-40B4-BE49-F238E27FC236}">
                <a16:creationId xmlns:a16="http://schemas.microsoft.com/office/drawing/2014/main" id="{0246AE5E-CC4C-E04F-8B62-251103CFF60D}"/>
              </a:ext>
            </a:extLst>
          </p:cNvPr>
          <p:cNvSpPr>
            <a:spLocks noGrp="1"/>
          </p:cNvSpPr>
          <p:nvPr>
            <p:ph type="sldNum" sz="quarter" idx="10"/>
          </p:nvPr>
        </p:nvSpPr>
        <p:spPr/>
        <p:txBody>
          <a:bodyPr/>
          <a:lstStyle/>
          <a:p>
            <a:fld id="{BA2FCEBF-D55A-8049-AC30-90F949D2FA39}" type="slidenum">
              <a:rPr lang="en-US" altLang="de-DE"/>
              <a:pPr/>
              <a:t>11</a:t>
            </a:fld>
            <a:endParaRPr lang="en-US" altLang="de-DE" b="0"/>
          </a:p>
        </p:txBody>
      </p:sp>
      <p:sp>
        <p:nvSpPr>
          <p:cNvPr id="362498" name="Rectangle 2">
            <a:extLst>
              <a:ext uri="{FF2B5EF4-FFF2-40B4-BE49-F238E27FC236}">
                <a16:creationId xmlns:a16="http://schemas.microsoft.com/office/drawing/2014/main" id="{02EC8234-5528-CA4C-8FA6-BF4905704D16}"/>
              </a:ext>
            </a:extLst>
          </p:cNvPr>
          <p:cNvSpPr>
            <a:spLocks noGrp="1" noChangeArrowheads="1"/>
          </p:cNvSpPr>
          <p:nvPr>
            <p:ph type="title"/>
          </p:nvPr>
        </p:nvSpPr>
        <p:spPr/>
        <p:txBody>
          <a:bodyPr/>
          <a:lstStyle/>
          <a:p>
            <a:endParaRPr lang="de-DE" altLang="de-DE"/>
          </a:p>
        </p:txBody>
      </p:sp>
      <p:grpSp>
        <p:nvGrpSpPr>
          <p:cNvPr id="362499" name="Group 3">
            <a:extLst>
              <a:ext uri="{FF2B5EF4-FFF2-40B4-BE49-F238E27FC236}">
                <a16:creationId xmlns:a16="http://schemas.microsoft.com/office/drawing/2014/main" id="{FE4E83D7-5C2F-294C-A474-BA1B86FD227F}"/>
              </a:ext>
            </a:extLst>
          </p:cNvPr>
          <p:cNvGrpSpPr>
            <a:grpSpLocks/>
          </p:cNvGrpSpPr>
          <p:nvPr/>
        </p:nvGrpSpPr>
        <p:grpSpPr bwMode="auto">
          <a:xfrm>
            <a:off x="381000" y="1524000"/>
            <a:ext cx="8575675" cy="4757738"/>
            <a:chOff x="288" y="1152"/>
            <a:chExt cx="5402" cy="2997"/>
          </a:xfrm>
        </p:grpSpPr>
        <p:sp>
          <p:nvSpPr>
            <p:cNvPr id="362500" name="Text Box 4">
              <a:extLst>
                <a:ext uri="{FF2B5EF4-FFF2-40B4-BE49-F238E27FC236}">
                  <a16:creationId xmlns:a16="http://schemas.microsoft.com/office/drawing/2014/main" id="{5D0E0539-DC32-7B40-AFF5-16556AAB8473}"/>
                </a:ext>
              </a:extLst>
            </p:cNvPr>
            <p:cNvSpPr txBox="1">
              <a:spLocks noChangeArrowheads="1"/>
            </p:cNvSpPr>
            <p:nvPr/>
          </p:nvSpPr>
          <p:spPr bwMode="auto">
            <a:xfrm>
              <a:off x="288" y="1152"/>
              <a:ext cx="3258" cy="5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5200" b="1">
                  <a:solidFill>
                    <a:srgbClr val="0000FF"/>
                  </a:solidFill>
                  <a:effectLst>
                    <a:outerShdw blurRad="38100" dist="38100" dir="2700000" algn="tl">
                      <a:srgbClr val="000000"/>
                    </a:outerShdw>
                  </a:effectLst>
                  <a:latin typeface="Arial" panose="020B0604020202020204" pitchFamily="34" charset="0"/>
                </a:rPr>
                <a:t>Vergaberahmen</a:t>
              </a:r>
            </a:p>
          </p:txBody>
        </p:sp>
        <p:graphicFrame>
          <p:nvGraphicFramePr>
            <p:cNvPr id="362501" name="Object 5">
              <a:extLst>
                <a:ext uri="{FF2B5EF4-FFF2-40B4-BE49-F238E27FC236}">
                  <a16:creationId xmlns:a16="http://schemas.microsoft.com/office/drawing/2014/main" id="{BBEDD535-A6FD-DB43-9729-9E2F1726DF82}"/>
                </a:ext>
              </a:extLst>
            </p:cNvPr>
            <p:cNvGraphicFramePr>
              <a:graphicFrameLocks noChangeAspect="1"/>
            </p:cNvGraphicFramePr>
            <p:nvPr/>
          </p:nvGraphicFramePr>
          <p:xfrm>
            <a:off x="2880" y="1529"/>
            <a:ext cx="816" cy="2478"/>
          </p:xfrm>
          <a:graphic>
            <a:graphicData uri="http://schemas.openxmlformats.org/presentationml/2006/ole">
              <mc:AlternateContent xmlns:mc="http://schemas.openxmlformats.org/markup-compatibility/2006">
                <mc:Choice xmlns:v="urn:schemas-microsoft-com:vml" Requires="v">
                  <p:oleObj spid="_x0000_s404480" name="Clip" r:id="rId3" imgW="7454900" imgH="22618700" progId="MS_ClipArt_Gallery.2">
                    <p:embed/>
                  </p:oleObj>
                </mc:Choice>
                <mc:Fallback>
                  <p:oleObj name="Clip" r:id="rId3" imgW="7454900" imgH="22618700" progId="MS_ClipArt_Gallery.2">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80" y="1529"/>
                          <a:ext cx="816" cy="24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62502" name="Object 6">
              <a:extLst>
                <a:ext uri="{FF2B5EF4-FFF2-40B4-BE49-F238E27FC236}">
                  <a16:creationId xmlns:a16="http://schemas.microsoft.com/office/drawing/2014/main" id="{B8C9D233-D678-5E49-89DE-9ECFCD3E9010}"/>
                </a:ext>
              </a:extLst>
            </p:cNvPr>
            <p:cNvGraphicFramePr>
              <a:graphicFrameLocks noChangeAspect="1"/>
            </p:cNvGraphicFramePr>
            <p:nvPr/>
          </p:nvGraphicFramePr>
          <p:xfrm>
            <a:off x="1640" y="1632"/>
            <a:ext cx="1170" cy="2517"/>
          </p:xfrm>
          <a:graphic>
            <a:graphicData uri="http://schemas.openxmlformats.org/presentationml/2006/ole">
              <mc:AlternateContent xmlns:mc="http://schemas.openxmlformats.org/markup-compatibility/2006">
                <mc:Choice xmlns:v="urn:schemas-microsoft-com:vml" Requires="v">
                  <p:oleObj spid="_x0000_s404481" name="Clip" r:id="rId5" imgW="10693400" imgH="23012400" progId="MS_ClipArt_Gallery.2">
                    <p:embed/>
                  </p:oleObj>
                </mc:Choice>
                <mc:Fallback>
                  <p:oleObj name="Clip" r:id="rId5" imgW="10693400" imgH="23012400" progId="MS_ClipArt_Gallery.2">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40" y="1632"/>
                          <a:ext cx="1170" cy="251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62503" name="Object 7">
              <a:extLst>
                <a:ext uri="{FF2B5EF4-FFF2-40B4-BE49-F238E27FC236}">
                  <a16:creationId xmlns:a16="http://schemas.microsoft.com/office/drawing/2014/main" id="{D9BD60C2-9455-4543-9C89-ABF0616863C5}"/>
                </a:ext>
              </a:extLst>
            </p:cNvPr>
            <p:cNvGraphicFramePr>
              <a:graphicFrameLocks noChangeAspect="1"/>
            </p:cNvGraphicFramePr>
            <p:nvPr/>
          </p:nvGraphicFramePr>
          <p:xfrm>
            <a:off x="3242" y="1413"/>
            <a:ext cx="2448" cy="2485"/>
          </p:xfrm>
          <a:graphic>
            <a:graphicData uri="http://schemas.openxmlformats.org/presentationml/2006/ole">
              <mc:AlternateContent xmlns:mc="http://schemas.openxmlformats.org/markup-compatibility/2006">
                <mc:Choice xmlns:v="urn:schemas-microsoft-com:vml" Requires="v">
                  <p:oleObj spid="_x0000_s404482" name="Clip" r:id="rId7" imgW="22377400" imgH="22720300" progId="MS_ClipArt_Gallery.2">
                    <p:embed/>
                  </p:oleObj>
                </mc:Choice>
                <mc:Fallback>
                  <p:oleObj name="Clip" r:id="rId7" imgW="22377400" imgH="22720300" progId="MS_ClipArt_Gallery.2">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42" y="1413"/>
                          <a:ext cx="2448" cy="24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
        <p:nvSpPr>
          <p:cNvPr id="362504" name="Text Box 8">
            <a:extLst>
              <a:ext uri="{FF2B5EF4-FFF2-40B4-BE49-F238E27FC236}">
                <a16:creationId xmlns:a16="http://schemas.microsoft.com/office/drawing/2014/main" id="{E0CCCDDA-1784-3D48-8F4D-926F2461C522}"/>
              </a:ext>
            </a:extLst>
          </p:cNvPr>
          <p:cNvSpPr txBox="1">
            <a:spLocks noChangeArrowheads="1"/>
          </p:cNvSpPr>
          <p:nvPr/>
        </p:nvSpPr>
        <p:spPr bwMode="auto">
          <a:xfrm>
            <a:off x="1447800" y="3733800"/>
            <a:ext cx="2865438" cy="823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4800">
                <a:solidFill>
                  <a:schemeClr val="accent1"/>
                </a:solidFill>
                <a:effectLst>
                  <a:outerShdw blurRad="38100" dist="38100" dir="2700000" algn="tl">
                    <a:srgbClr val="000000"/>
                  </a:outerShdw>
                </a:effectLst>
                <a:latin typeface="Arial" panose="020B0604020202020204" pitchFamily="34" charset="0"/>
              </a:rPr>
              <a:t>verstehen</a:t>
            </a:r>
          </a:p>
        </p:txBody>
      </p:sp>
      <p:sp>
        <p:nvSpPr>
          <p:cNvPr id="362505" name="Text Box 9">
            <a:extLst>
              <a:ext uri="{FF2B5EF4-FFF2-40B4-BE49-F238E27FC236}">
                <a16:creationId xmlns:a16="http://schemas.microsoft.com/office/drawing/2014/main" id="{6AE8DF35-8936-C541-A461-43D2AEBE44E3}"/>
              </a:ext>
            </a:extLst>
          </p:cNvPr>
          <p:cNvSpPr txBox="1">
            <a:spLocks noChangeArrowheads="1"/>
          </p:cNvSpPr>
          <p:nvPr/>
        </p:nvSpPr>
        <p:spPr bwMode="auto">
          <a:xfrm>
            <a:off x="5278438" y="5349875"/>
            <a:ext cx="2662237" cy="823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4800">
                <a:solidFill>
                  <a:schemeClr val="accent1"/>
                </a:solidFill>
                <a:effectLst>
                  <a:outerShdw blurRad="38100" dist="38100" dir="2700000" algn="tl">
                    <a:srgbClr val="000000"/>
                  </a:outerShdw>
                </a:effectLst>
                <a:latin typeface="Arial" panose="020B0604020202020204" pitchFamily="34" charset="0"/>
              </a:rPr>
              <a:t>gestalten</a:t>
            </a:r>
          </a:p>
        </p:txBody>
      </p:sp>
    </p:spTree>
  </p:cSld>
  <p:clrMapOvr>
    <a:masterClrMapping/>
  </p:clrMapOvr>
  <p:transition spd="med">
    <p:cu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362499"/>
                                        </p:tgtEl>
                                        <p:attrNameLst>
                                          <p:attrName>style.visibility</p:attrName>
                                        </p:attrNameLst>
                                      </p:cBhvr>
                                      <p:to>
                                        <p:strVal val="visible"/>
                                      </p:to>
                                    </p:set>
                                    <p:animEffect transition="in" filter="box(out)">
                                      <p:cBhvr>
                                        <p:cTn id="7" dur="500"/>
                                        <p:tgtEl>
                                          <p:spTgt spid="3624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62504"/>
                                        </p:tgtEl>
                                        <p:attrNameLst>
                                          <p:attrName>style.visibility</p:attrName>
                                        </p:attrNameLst>
                                      </p:cBhvr>
                                      <p:to>
                                        <p:strVal val="visible"/>
                                      </p:to>
                                    </p:set>
                                    <p:animEffect transition="in" filter="box(out)">
                                      <p:cBhvr>
                                        <p:cTn id="12" dur="500"/>
                                        <p:tgtEl>
                                          <p:spTgt spid="36250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62505"/>
                                        </p:tgtEl>
                                        <p:attrNameLst>
                                          <p:attrName>style.visibility</p:attrName>
                                        </p:attrNameLst>
                                      </p:cBhvr>
                                      <p:to>
                                        <p:strVal val="visible"/>
                                      </p:to>
                                    </p:set>
                                    <p:animEffect transition="in" filter="box(out)">
                                      <p:cBhvr>
                                        <p:cTn id="17" dur="500"/>
                                        <p:tgtEl>
                                          <p:spTgt spid="3625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2504" grpId="0" autoUpdateAnimBg="0"/>
      <p:bldP spid="362505"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Foliennummernplatzhalter 2">
            <a:extLst>
              <a:ext uri="{FF2B5EF4-FFF2-40B4-BE49-F238E27FC236}">
                <a16:creationId xmlns:a16="http://schemas.microsoft.com/office/drawing/2014/main" id="{832E9653-6759-4246-B424-7A2EFC6F4CFB}"/>
              </a:ext>
            </a:extLst>
          </p:cNvPr>
          <p:cNvSpPr>
            <a:spLocks noGrp="1"/>
          </p:cNvSpPr>
          <p:nvPr>
            <p:ph type="sldNum" sz="quarter" idx="10"/>
          </p:nvPr>
        </p:nvSpPr>
        <p:spPr/>
        <p:txBody>
          <a:bodyPr/>
          <a:lstStyle/>
          <a:p>
            <a:fld id="{36A4CFC0-A04E-2F45-B3A1-0947CDA14656}" type="slidenum">
              <a:rPr lang="en-US" altLang="de-DE"/>
              <a:pPr/>
              <a:t>12</a:t>
            </a:fld>
            <a:endParaRPr lang="en-US" altLang="de-DE" b="0"/>
          </a:p>
        </p:txBody>
      </p:sp>
      <p:sp>
        <p:nvSpPr>
          <p:cNvPr id="363522" name="Rectangle 2">
            <a:extLst>
              <a:ext uri="{FF2B5EF4-FFF2-40B4-BE49-F238E27FC236}">
                <a16:creationId xmlns:a16="http://schemas.microsoft.com/office/drawing/2014/main" id="{8FEA0AEB-F158-A644-9290-AB5FC707B13B}"/>
              </a:ext>
            </a:extLst>
          </p:cNvPr>
          <p:cNvSpPr>
            <a:spLocks noGrp="1" noChangeArrowheads="1"/>
          </p:cNvSpPr>
          <p:nvPr>
            <p:ph type="title"/>
          </p:nvPr>
        </p:nvSpPr>
        <p:spPr/>
        <p:txBody>
          <a:bodyPr/>
          <a:lstStyle/>
          <a:p>
            <a:r>
              <a:rPr lang="de-DE" altLang="de-DE" sz="3600"/>
              <a:t>Vergaberahmen: Verstehen</a:t>
            </a:r>
          </a:p>
        </p:txBody>
      </p:sp>
      <p:sp>
        <p:nvSpPr>
          <p:cNvPr id="363523" name="Rectangle 3">
            <a:extLst>
              <a:ext uri="{FF2B5EF4-FFF2-40B4-BE49-F238E27FC236}">
                <a16:creationId xmlns:a16="http://schemas.microsoft.com/office/drawing/2014/main" id="{EB4B44BD-7B3F-1D4F-9D67-0765BB27B501}"/>
              </a:ext>
            </a:extLst>
          </p:cNvPr>
          <p:cNvSpPr>
            <a:spLocks noChangeArrowheads="1"/>
          </p:cNvSpPr>
          <p:nvPr/>
        </p:nvSpPr>
        <p:spPr bwMode="auto">
          <a:xfrm>
            <a:off x="228600" y="1905000"/>
            <a:ext cx="8686800" cy="111601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Ziele des Gesetzgebers: Wettbewerbsbegrenzung, </a:t>
            </a:r>
          </a:p>
          <a:p>
            <a:pPr algn="l"/>
            <a:r>
              <a:rPr lang="de-DE" altLang="de-DE" b="1">
                <a:latin typeface="Arial" panose="020B0604020202020204" pitchFamily="34" charset="0"/>
              </a:rPr>
              <a:t>                                           Kostenneutralität, Schutz vor Ab-</a:t>
            </a:r>
          </a:p>
          <a:p>
            <a:pPr algn="l"/>
            <a:r>
              <a:rPr lang="de-DE" altLang="de-DE" b="1">
                <a:latin typeface="Arial" panose="020B0604020202020204" pitchFamily="34" charset="0"/>
              </a:rPr>
              <a:t>				senkung des Besoldungsschnitts</a:t>
            </a:r>
          </a:p>
        </p:txBody>
      </p:sp>
      <p:sp>
        <p:nvSpPr>
          <p:cNvPr id="363524" name="Rectangle 4">
            <a:extLst>
              <a:ext uri="{FF2B5EF4-FFF2-40B4-BE49-F238E27FC236}">
                <a16:creationId xmlns:a16="http://schemas.microsoft.com/office/drawing/2014/main" id="{015CF162-EF8F-BC44-84EA-74B705B87413}"/>
              </a:ext>
            </a:extLst>
          </p:cNvPr>
          <p:cNvSpPr>
            <a:spLocks noChangeArrowheads="1"/>
          </p:cNvSpPr>
          <p:nvPr/>
        </p:nvSpPr>
        <p:spPr bwMode="auto">
          <a:xfrm>
            <a:off x="228600" y="3886200"/>
            <a:ext cx="8686800" cy="111601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2800" b="1">
                <a:latin typeface="Arial" panose="020B0604020202020204" pitchFamily="34" charset="0"/>
              </a:rPr>
              <a:t>Resultante aus Besoldungsschnitt</a:t>
            </a:r>
            <a:endParaRPr lang="de-DE" altLang="de-DE" b="1">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63523"/>
                                        </p:tgtEl>
                                        <p:attrNameLst>
                                          <p:attrName>style.visibility</p:attrName>
                                        </p:attrNameLst>
                                      </p:cBhvr>
                                      <p:to>
                                        <p:strVal val="visible"/>
                                      </p:to>
                                    </p:set>
                                    <p:animEffect transition="in" filter="box(out)">
                                      <p:cBhvr>
                                        <p:cTn id="7" dur="500"/>
                                        <p:tgtEl>
                                          <p:spTgt spid="3635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63524"/>
                                        </p:tgtEl>
                                        <p:attrNameLst>
                                          <p:attrName>style.visibility</p:attrName>
                                        </p:attrNameLst>
                                      </p:cBhvr>
                                      <p:to>
                                        <p:strVal val="visible"/>
                                      </p:to>
                                    </p:set>
                                    <p:animEffect transition="in" filter="box(out)">
                                      <p:cBhvr>
                                        <p:cTn id="12" dur="500"/>
                                        <p:tgtEl>
                                          <p:spTgt spid="3635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3523" grpId="0" animBg="1" autoUpdateAnimBg="0"/>
      <p:bldP spid="363524"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Foliennummernplatzhalter 2">
            <a:extLst>
              <a:ext uri="{FF2B5EF4-FFF2-40B4-BE49-F238E27FC236}">
                <a16:creationId xmlns:a16="http://schemas.microsoft.com/office/drawing/2014/main" id="{585FDA57-7FC1-9B43-9389-4B93174DFDD5}"/>
              </a:ext>
            </a:extLst>
          </p:cNvPr>
          <p:cNvSpPr>
            <a:spLocks noGrp="1"/>
          </p:cNvSpPr>
          <p:nvPr>
            <p:ph type="sldNum" sz="quarter" idx="10"/>
          </p:nvPr>
        </p:nvSpPr>
        <p:spPr/>
        <p:txBody>
          <a:bodyPr/>
          <a:lstStyle/>
          <a:p>
            <a:fld id="{66943277-3BFD-F241-B011-D4581A496163}" type="slidenum">
              <a:rPr lang="en-US" altLang="de-DE"/>
              <a:pPr/>
              <a:t>13</a:t>
            </a:fld>
            <a:endParaRPr lang="en-US" altLang="de-DE" b="0"/>
          </a:p>
        </p:txBody>
      </p:sp>
      <p:sp>
        <p:nvSpPr>
          <p:cNvPr id="364546" name="Rectangle 2">
            <a:extLst>
              <a:ext uri="{FF2B5EF4-FFF2-40B4-BE49-F238E27FC236}">
                <a16:creationId xmlns:a16="http://schemas.microsoft.com/office/drawing/2014/main" id="{34B08608-EF6E-6349-9E3B-5F8F844004E9}"/>
              </a:ext>
            </a:extLst>
          </p:cNvPr>
          <p:cNvSpPr>
            <a:spLocks noGrp="1" noChangeArrowheads="1"/>
          </p:cNvSpPr>
          <p:nvPr>
            <p:ph type="title"/>
          </p:nvPr>
        </p:nvSpPr>
        <p:spPr/>
        <p:txBody>
          <a:bodyPr/>
          <a:lstStyle/>
          <a:p>
            <a:r>
              <a:rPr lang="de-DE" altLang="de-DE" sz="3600"/>
              <a:t>Vergaberahmen: Verstehen</a:t>
            </a:r>
          </a:p>
        </p:txBody>
      </p:sp>
      <p:sp>
        <p:nvSpPr>
          <p:cNvPr id="364547" name="Rectangle 3">
            <a:extLst>
              <a:ext uri="{FF2B5EF4-FFF2-40B4-BE49-F238E27FC236}">
                <a16:creationId xmlns:a16="http://schemas.microsoft.com/office/drawing/2014/main" id="{82130931-036C-AD4F-8E2F-10641B581AD4}"/>
              </a:ext>
            </a:extLst>
          </p:cNvPr>
          <p:cNvSpPr>
            <a:spLocks noChangeArrowheads="1"/>
          </p:cNvSpPr>
          <p:nvPr/>
        </p:nvSpPr>
        <p:spPr bwMode="auto">
          <a:xfrm>
            <a:off x="228600" y="1371600"/>
            <a:ext cx="8686800" cy="1079500"/>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Vergaberahmen als Restgröße:</a:t>
            </a:r>
          </a:p>
          <a:p>
            <a:pPr algn="l"/>
            <a:r>
              <a:rPr lang="de-DE" altLang="de-DE" b="1">
                <a:latin typeface="Arial" panose="020B0604020202020204" pitchFamily="34" charset="0"/>
              </a:rPr>
              <a:t>C-Ø (2001) x n (2003) - (</a:t>
            </a:r>
            <a:r>
              <a:rPr lang="de-DE" altLang="de-DE" b="1">
                <a:latin typeface="Arial" panose="020B0604020202020204" pitchFamily="34" charset="0"/>
                <a:sym typeface="Symbol" pitchFamily="2" charset="2"/>
              </a:rPr>
              <a:t> </a:t>
            </a:r>
            <a:r>
              <a:rPr lang="de-DE" altLang="de-DE" b="1">
                <a:latin typeface="Arial" panose="020B0604020202020204" pitchFamily="34" charset="0"/>
              </a:rPr>
              <a:t>C- u. W-Grundgehälter (2003)) </a:t>
            </a:r>
          </a:p>
        </p:txBody>
      </p:sp>
      <p:sp>
        <p:nvSpPr>
          <p:cNvPr id="364548" name="Rectangle 4">
            <a:extLst>
              <a:ext uri="{FF2B5EF4-FFF2-40B4-BE49-F238E27FC236}">
                <a16:creationId xmlns:a16="http://schemas.microsoft.com/office/drawing/2014/main" id="{D33BC877-28D2-1544-B121-B732F5510B6B}"/>
              </a:ext>
            </a:extLst>
          </p:cNvPr>
          <p:cNvSpPr>
            <a:spLocks noChangeArrowheads="1"/>
          </p:cNvSpPr>
          <p:nvPr/>
        </p:nvSpPr>
        <p:spPr bwMode="auto">
          <a:xfrm>
            <a:off x="685800" y="2819400"/>
            <a:ext cx="1144588" cy="3505200"/>
          </a:xfrm>
          <a:prstGeom prst="rect">
            <a:avLst/>
          </a:prstGeom>
          <a:solidFill>
            <a:srgbClr val="FFFF00"/>
          </a:solidFill>
          <a:ln w="76200">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b="1">
                <a:solidFill>
                  <a:schemeClr val="folHlink"/>
                </a:solidFill>
                <a:latin typeface="Arial" panose="020B0604020202020204" pitchFamily="34" charset="0"/>
                <a:sym typeface="Symbol" pitchFamily="2" charset="2"/>
              </a:rPr>
              <a:t></a:t>
            </a:r>
            <a:r>
              <a:rPr lang="de-DE" altLang="de-DE">
                <a:solidFill>
                  <a:schemeClr val="folHlink"/>
                </a:solidFill>
              </a:rPr>
              <a:t> </a:t>
            </a:r>
          </a:p>
          <a:p>
            <a:endParaRPr lang="de-DE" altLang="de-DE">
              <a:solidFill>
                <a:schemeClr val="folHlink"/>
              </a:solidFill>
            </a:endParaRPr>
          </a:p>
          <a:p>
            <a:r>
              <a:rPr lang="de-DE" altLang="de-DE">
                <a:solidFill>
                  <a:schemeClr val="folHlink"/>
                </a:solidFill>
              </a:rPr>
              <a:t>C-</a:t>
            </a:r>
          </a:p>
          <a:p>
            <a:r>
              <a:rPr lang="de-DE" altLang="de-DE">
                <a:solidFill>
                  <a:schemeClr val="folHlink"/>
                </a:solidFill>
              </a:rPr>
              <a:t>Gehalt</a:t>
            </a:r>
            <a:endParaRPr lang="de-DE" altLang="de-DE" b="1">
              <a:latin typeface="Arial" panose="020B0604020202020204" pitchFamily="34" charset="0"/>
              <a:sym typeface="Symbol" pitchFamily="2" charset="2"/>
            </a:endParaRPr>
          </a:p>
        </p:txBody>
      </p:sp>
      <p:sp>
        <p:nvSpPr>
          <p:cNvPr id="364549" name="Rectangle 5">
            <a:extLst>
              <a:ext uri="{FF2B5EF4-FFF2-40B4-BE49-F238E27FC236}">
                <a16:creationId xmlns:a16="http://schemas.microsoft.com/office/drawing/2014/main" id="{E499EE8D-F95D-8A43-85E3-3A7077B39EE2}"/>
              </a:ext>
            </a:extLst>
          </p:cNvPr>
          <p:cNvSpPr>
            <a:spLocks noChangeArrowheads="1"/>
          </p:cNvSpPr>
          <p:nvPr/>
        </p:nvSpPr>
        <p:spPr bwMode="auto">
          <a:xfrm>
            <a:off x="3200400" y="3810000"/>
            <a:ext cx="1144588" cy="2514600"/>
          </a:xfrm>
          <a:prstGeom prst="rect">
            <a:avLst/>
          </a:prstGeom>
          <a:solidFill>
            <a:srgbClr val="FFFF00"/>
          </a:solidFill>
          <a:ln w="76200">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b="1">
                <a:solidFill>
                  <a:schemeClr val="folHlink"/>
                </a:solidFill>
                <a:latin typeface="Arial" panose="020B0604020202020204" pitchFamily="34" charset="0"/>
                <a:sym typeface="Symbol" pitchFamily="2" charset="2"/>
              </a:rPr>
              <a:t></a:t>
            </a:r>
            <a:r>
              <a:rPr lang="de-DE" altLang="de-DE">
                <a:solidFill>
                  <a:schemeClr val="folHlink"/>
                </a:solidFill>
              </a:rPr>
              <a:t> </a:t>
            </a:r>
          </a:p>
          <a:p>
            <a:r>
              <a:rPr lang="de-DE" altLang="de-DE">
                <a:solidFill>
                  <a:schemeClr val="folHlink"/>
                </a:solidFill>
              </a:rPr>
              <a:t>W- + C-</a:t>
            </a:r>
          </a:p>
          <a:p>
            <a:r>
              <a:rPr lang="de-DE" altLang="de-DE">
                <a:solidFill>
                  <a:schemeClr val="folHlink"/>
                </a:solidFill>
              </a:rPr>
              <a:t>Gehalt</a:t>
            </a:r>
          </a:p>
        </p:txBody>
      </p:sp>
      <p:sp>
        <p:nvSpPr>
          <p:cNvPr id="364550" name="Rectangle 6">
            <a:extLst>
              <a:ext uri="{FF2B5EF4-FFF2-40B4-BE49-F238E27FC236}">
                <a16:creationId xmlns:a16="http://schemas.microsoft.com/office/drawing/2014/main" id="{E8DC2829-44BA-4B4B-AA53-5B9F2D515C69}"/>
              </a:ext>
            </a:extLst>
          </p:cNvPr>
          <p:cNvSpPr>
            <a:spLocks noChangeArrowheads="1"/>
          </p:cNvSpPr>
          <p:nvPr/>
        </p:nvSpPr>
        <p:spPr bwMode="auto">
          <a:xfrm>
            <a:off x="3200400" y="2819400"/>
            <a:ext cx="1143000" cy="914400"/>
          </a:xfrm>
          <a:prstGeom prst="rect">
            <a:avLst/>
          </a:prstGeom>
          <a:solidFill>
            <a:srgbClr val="FFFF00"/>
          </a:solidFill>
          <a:ln w="76200">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a:solidFill>
                  <a:schemeClr val="folHlink"/>
                </a:solidFill>
              </a:rPr>
              <a:t>Vergabe-</a:t>
            </a:r>
          </a:p>
          <a:p>
            <a:r>
              <a:rPr lang="de-DE" altLang="de-DE">
                <a:solidFill>
                  <a:schemeClr val="folHlink"/>
                </a:solidFill>
              </a:rPr>
              <a:t>rahmen</a:t>
            </a:r>
          </a:p>
        </p:txBody>
      </p:sp>
      <p:sp>
        <p:nvSpPr>
          <p:cNvPr id="364551" name="Oval 7">
            <a:extLst>
              <a:ext uri="{FF2B5EF4-FFF2-40B4-BE49-F238E27FC236}">
                <a16:creationId xmlns:a16="http://schemas.microsoft.com/office/drawing/2014/main" id="{58ECCC27-3BDC-6644-9FD4-888A687A2D59}"/>
              </a:ext>
            </a:extLst>
          </p:cNvPr>
          <p:cNvSpPr>
            <a:spLocks noChangeArrowheads="1"/>
          </p:cNvSpPr>
          <p:nvPr/>
        </p:nvSpPr>
        <p:spPr bwMode="auto">
          <a:xfrm>
            <a:off x="5257800" y="2819400"/>
            <a:ext cx="3581400" cy="1371600"/>
          </a:xfrm>
          <a:prstGeom prst="ellipse">
            <a:avLst/>
          </a:prstGeom>
          <a:solidFill>
            <a:srgbClr val="FFFF00"/>
          </a:solidFill>
          <a:ln w="76200">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b="1">
                <a:solidFill>
                  <a:schemeClr val="folHlink"/>
                </a:solidFill>
                <a:latin typeface="Arial" panose="020B0604020202020204" pitchFamily="34" charset="0"/>
              </a:rPr>
              <a:t>d.h.:</a:t>
            </a:r>
          </a:p>
          <a:p>
            <a:r>
              <a:rPr lang="de-DE" altLang="de-DE" b="1">
                <a:solidFill>
                  <a:schemeClr val="folHlink"/>
                </a:solidFill>
                <a:latin typeface="Arial" panose="020B0604020202020204" pitchFamily="34" charset="0"/>
              </a:rPr>
              <a:t>nicht ex ante ermittelbar,</a:t>
            </a:r>
          </a:p>
          <a:p>
            <a:r>
              <a:rPr lang="de-DE" altLang="de-DE" b="1">
                <a:solidFill>
                  <a:schemeClr val="folHlink"/>
                </a:solidFill>
                <a:latin typeface="Arial" panose="020B0604020202020204" pitchFamily="34" charset="0"/>
              </a:rPr>
              <a:t>nicht steuerbar</a:t>
            </a:r>
          </a:p>
        </p:txBody>
      </p:sp>
      <p:sp>
        <p:nvSpPr>
          <p:cNvPr id="364552" name="Oval 8">
            <a:extLst>
              <a:ext uri="{FF2B5EF4-FFF2-40B4-BE49-F238E27FC236}">
                <a16:creationId xmlns:a16="http://schemas.microsoft.com/office/drawing/2014/main" id="{B0ED451A-FF3A-D048-8616-6E03AA9E92FB}"/>
              </a:ext>
            </a:extLst>
          </p:cNvPr>
          <p:cNvSpPr>
            <a:spLocks noChangeArrowheads="1"/>
          </p:cNvSpPr>
          <p:nvPr/>
        </p:nvSpPr>
        <p:spPr bwMode="auto">
          <a:xfrm>
            <a:off x="5638800" y="4724400"/>
            <a:ext cx="2895600" cy="1752600"/>
          </a:xfrm>
          <a:prstGeom prst="ellipse">
            <a:avLst/>
          </a:prstGeom>
          <a:solidFill>
            <a:srgbClr val="FFFF00"/>
          </a:solidFill>
          <a:ln w="76200">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b="1">
                <a:solidFill>
                  <a:schemeClr val="folHlink"/>
                </a:solidFill>
                <a:latin typeface="Arial" panose="020B0604020202020204" pitchFamily="34" charset="0"/>
              </a:rPr>
              <a:t>Einfluss:</a:t>
            </a:r>
          </a:p>
          <a:p>
            <a:r>
              <a:rPr lang="de-DE" altLang="de-DE" b="1">
                <a:solidFill>
                  <a:schemeClr val="folHlink"/>
                </a:solidFill>
                <a:latin typeface="Arial" panose="020B0604020202020204" pitchFamily="34" charset="0"/>
              </a:rPr>
              <a:t>Altersstruktur</a:t>
            </a:r>
          </a:p>
          <a:p>
            <a:r>
              <a:rPr lang="de-DE" altLang="de-DE" b="1">
                <a:solidFill>
                  <a:schemeClr val="folHlink"/>
                </a:solidFill>
                <a:latin typeface="Arial" panose="020B0604020202020204" pitchFamily="34" charset="0"/>
              </a:rPr>
              <a:t>Risikofreude</a:t>
            </a:r>
          </a:p>
          <a:p>
            <a:r>
              <a:rPr lang="de-DE" altLang="de-DE" b="1">
                <a:solidFill>
                  <a:schemeClr val="folHlink"/>
                </a:solidFill>
                <a:latin typeface="Arial" panose="020B0604020202020204" pitchFamily="34" charset="0"/>
              </a:rPr>
              <a:t>Mobilität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64547"/>
                                        </p:tgtEl>
                                        <p:attrNameLst>
                                          <p:attrName>style.visibility</p:attrName>
                                        </p:attrNameLst>
                                      </p:cBhvr>
                                      <p:to>
                                        <p:strVal val="visible"/>
                                      </p:to>
                                    </p:set>
                                    <p:animEffect transition="in" filter="box(out)">
                                      <p:cBhvr>
                                        <p:cTn id="7" dur="500"/>
                                        <p:tgtEl>
                                          <p:spTgt spid="36454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4" fill="hold" grpId="0" nodeType="clickEffect">
                                  <p:stCondLst>
                                    <p:cond delay="0"/>
                                  </p:stCondLst>
                                  <p:childTnLst>
                                    <p:set>
                                      <p:cBhvr>
                                        <p:cTn id="11" dur="1" fill="hold">
                                          <p:stCondLst>
                                            <p:cond delay="0"/>
                                          </p:stCondLst>
                                        </p:cTn>
                                        <p:tgtEl>
                                          <p:spTgt spid="364548"/>
                                        </p:tgtEl>
                                        <p:attrNameLst>
                                          <p:attrName>style.visibility</p:attrName>
                                        </p:attrNameLst>
                                      </p:cBhvr>
                                      <p:to>
                                        <p:strVal val="visible"/>
                                      </p:to>
                                    </p:set>
                                    <p:anim calcmode="lin" valueType="num">
                                      <p:cBhvr>
                                        <p:cTn id="12" dur="500" fill="hold"/>
                                        <p:tgtEl>
                                          <p:spTgt spid="364548"/>
                                        </p:tgtEl>
                                        <p:attrNameLst>
                                          <p:attrName>ppt_x</p:attrName>
                                        </p:attrNameLst>
                                      </p:cBhvr>
                                      <p:tavLst>
                                        <p:tav tm="0">
                                          <p:val>
                                            <p:strVal val="#ppt_x"/>
                                          </p:val>
                                        </p:tav>
                                        <p:tav tm="100000">
                                          <p:val>
                                            <p:strVal val="#ppt_x"/>
                                          </p:val>
                                        </p:tav>
                                      </p:tavLst>
                                    </p:anim>
                                    <p:anim calcmode="lin" valueType="num">
                                      <p:cBhvr>
                                        <p:cTn id="13" dur="500" fill="hold"/>
                                        <p:tgtEl>
                                          <p:spTgt spid="364548"/>
                                        </p:tgtEl>
                                        <p:attrNameLst>
                                          <p:attrName>ppt_y</p:attrName>
                                        </p:attrNameLst>
                                      </p:cBhvr>
                                      <p:tavLst>
                                        <p:tav tm="0">
                                          <p:val>
                                            <p:strVal val="#ppt_y+#ppt_h/2"/>
                                          </p:val>
                                        </p:tav>
                                        <p:tav tm="100000">
                                          <p:val>
                                            <p:strVal val="#ppt_y"/>
                                          </p:val>
                                        </p:tav>
                                      </p:tavLst>
                                    </p:anim>
                                    <p:anim calcmode="lin" valueType="num">
                                      <p:cBhvr>
                                        <p:cTn id="14" dur="500" fill="hold"/>
                                        <p:tgtEl>
                                          <p:spTgt spid="364548"/>
                                        </p:tgtEl>
                                        <p:attrNameLst>
                                          <p:attrName>ppt_w</p:attrName>
                                        </p:attrNameLst>
                                      </p:cBhvr>
                                      <p:tavLst>
                                        <p:tav tm="0">
                                          <p:val>
                                            <p:strVal val="#ppt_w"/>
                                          </p:val>
                                        </p:tav>
                                        <p:tav tm="100000">
                                          <p:val>
                                            <p:strVal val="#ppt_w"/>
                                          </p:val>
                                        </p:tav>
                                      </p:tavLst>
                                    </p:anim>
                                    <p:anim calcmode="lin" valueType="num">
                                      <p:cBhvr>
                                        <p:cTn id="15" dur="500" fill="hold"/>
                                        <p:tgtEl>
                                          <p:spTgt spid="364548"/>
                                        </p:tgtEl>
                                        <p:attrNameLst>
                                          <p:attrName>ppt_h</p:attrName>
                                        </p:attrNameLst>
                                      </p:cBhvr>
                                      <p:tavLst>
                                        <p:tav tm="0">
                                          <p:val>
                                            <p:fltVal val="0"/>
                                          </p:val>
                                        </p:tav>
                                        <p:tav tm="100000">
                                          <p:val>
                                            <p:strVal val="#ppt_h"/>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7" presetClass="entr" presetSubtype="4" fill="hold" grpId="0" nodeType="clickEffect">
                                  <p:stCondLst>
                                    <p:cond delay="0"/>
                                  </p:stCondLst>
                                  <p:childTnLst>
                                    <p:set>
                                      <p:cBhvr>
                                        <p:cTn id="19" dur="1" fill="hold">
                                          <p:stCondLst>
                                            <p:cond delay="0"/>
                                          </p:stCondLst>
                                        </p:cTn>
                                        <p:tgtEl>
                                          <p:spTgt spid="364549"/>
                                        </p:tgtEl>
                                        <p:attrNameLst>
                                          <p:attrName>style.visibility</p:attrName>
                                        </p:attrNameLst>
                                      </p:cBhvr>
                                      <p:to>
                                        <p:strVal val="visible"/>
                                      </p:to>
                                    </p:set>
                                    <p:anim calcmode="lin" valueType="num">
                                      <p:cBhvr>
                                        <p:cTn id="20" dur="500" fill="hold"/>
                                        <p:tgtEl>
                                          <p:spTgt spid="364549"/>
                                        </p:tgtEl>
                                        <p:attrNameLst>
                                          <p:attrName>ppt_x</p:attrName>
                                        </p:attrNameLst>
                                      </p:cBhvr>
                                      <p:tavLst>
                                        <p:tav tm="0">
                                          <p:val>
                                            <p:strVal val="#ppt_x"/>
                                          </p:val>
                                        </p:tav>
                                        <p:tav tm="100000">
                                          <p:val>
                                            <p:strVal val="#ppt_x"/>
                                          </p:val>
                                        </p:tav>
                                      </p:tavLst>
                                    </p:anim>
                                    <p:anim calcmode="lin" valueType="num">
                                      <p:cBhvr>
                                        <p:cTn id="21" dur="500" fill="hold"/>
                                        <p:tgtEl>
                                          <p:spTgt spid="364549"/>
                                        </p:tgtEl>
                                        <p:attrNameLst>
                                          <p:attrName>ppt_y</p:attrName>
                                        </p:attrNameLst>
                                      </p:cBhvr>
                                      <p:tavLst>
                                        <p:tav tm="0">
                                          <p:val>
                                            <p:strVal val="#ppt_y+#ppt_h/2"/>
                                          </p:val>
                                        </p:tav>
                                        <p:tav tm="100000">
                                          <p:val>
                                            <p:strVal val="#ppt_y"/>
                                          </p:val>
                                        </p:tav>
                                      </p:tavLst>
                                    </p:anim>
                                    <p:anim calcmode="lin" valueType="num">
                                      <p:cBhvr>
                                        <p:cTn id="22" dur="500" fill="hold"/>
                                        <p:tgtEl>
                                          <p:spTgt spid="364549"/>
                                        </p:tgtEl>
                                        <p:attrNameLst>
                                          <p:attrName>ppt_w</p:attrName>
                                        </p:attrNameLst>
                                      </p:cBhvr>
                                      <p:tavLst>
                                        <p:tav tm="0">
                                          <p:val>
                                            <p:strVal val="#ppt_w"/>
                                          </p:val>
                                        </p:tav>
                                        <p:tav tm="100000">
                                          <p:val>
                                            <p:strVal val="#ppt_w"/>
                                          </p:val>
                                        </p:tav>
                                      </p:tavLst>
                                    </p:anim>
                                    <p:anim calcmode="lin" valueType="num">
                                      <p:cBhvr>
                                        <p:cTn id="23" dur="500" fill="hold"/>
                                        <p:tgtEl>
                                          <p:spTgt spid="364549"/>
                                        </p:tgtEl>
                                        <p:attrNameLst>
                                          <p:attrName>ppt_h</p:attrName>
                                        </p:attrNameLst>
                                      </p:cBhvr>
                                      <p:tavLst>
                                        <p:tav tm="0">
                                          <p:val>
                                            <p:fltVal val="0"/>
                                          </p:val>
                                        </p:tav>
                                        <p:tav tm="100000">
                                          <p:val>
                                            <p:strVal val="#ppt_h"/>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17" presetClass="entr" presetSubtype="4" fill="hold" grpId="0" nodeType="clickEffect">
                                  <p:stCondLst>
                                    <p:cond delay="0"/>
                                  </p:stCondLst>
                                  <p:childTnLst>
                                    <p:set>
                                      <p:cBhvr>
                                        <p:cTn id="27" dur="1" fill="hold">
                                          <p:stCondLst>
                                            <p:cond delay="0"/>
                                          </p:stCondLst>
                                        </p:cTn>
                                        <p:tgtEl>
                                          <p:spTgt spid="364550"/>
                                        </p:tgtEl>
                                        <p:attrNameLst>
                                          <p:attrName>style.visibility</p:attrName>
                                        </p:attrNameLst>
                                      </p:cBhvr>
                                      <p:to>
                                        <p:strVal val="visible"/>
                                      </p:to>
                                    </p:set>
                                    <p:anim calcmode="lin" valueType="num">
                                      <p:cBhvr>
                                        <p:cTn id="28" dur="500" fill="hold"/>
                                        <p:tgtEl>
                                          <p:spTgt spid="364550"/>
                                        </p:tgtEl>
                                        <p:attrNameLst>
                                          <p:attrName>ppt_x</p:attrName>
                                        </p:attrNameLst>
                                      </p:cBhvr>
                                      <p:tavLst>
                                        <p:tav tm="0">
                                          <p:val>
                                            <p:strVal val="#ppt_x"/>
                                          </p:val>
                                        </p:tav>
                                        <p:tav tm="100000">
                                          <p:val>
                                            <p:strVal val="#ppt_x"/>
                                          </p:val>
                                        </p:tav>
                                      </p:tavLst>
                                    </p:anim>
                                    <p:anim calcmode="lin" valueType="num">
                                      <p:cBhvr>
                                        <p:cTn id="29" dur="500" fill="hold"/>
                                        <p:tgtEl>
                                          <p:spTgt spid="364550"/>
                                        </p:tgtEl>
                                        <p:attrNameLst>
                                          <p:attrName>ppt_y</p:attrName>
                                        </p:attrNameLst>
                                      </p:cBhvr>
                                      <p:tavLst>
                                        <p:tav tm="0">
                                          <p:val>
                                            <p:strVal val="#ppt_y+#ppt_h/2"/>
                                          </p:val>
                                        </p:tav>
                                        <p:tav tm="100000">
                                          <p:val>
                                            <p:strVal val="#ppt_y"/>
                                          </p:val>
                                        </p:tav>
                                      </p:tavLst>
                                    </p:anim>
                                    <p:anim calcmode="lin" valueType="num">
                                      <p:cBhvr>
                                        <p:cTn id="30" dur="500" fill="hold"/>
                                        <p:tgtEl>
                                          <p:spTgt spid="364550"/>
                                        </p:tgtEl>
                                        <p:attrNameLst>
                                          <p:attrName>ppt_w</p:attrName>
                                        </p:attrNameLst>
                                      </p:cBhvr>
                                      <p:tavLst>
                                        <p:tav tm="0">
                                          <p:val>
                                            <p:strVal val="#ppt_w"/>
                                          </p:val>
                                        </p:tav>
                                        <p:tav tm="100000">
                                          <p:val>
                                            <p:strVal val="#ppt_w"/>
                                          </p:val>
                                        </p:tav>
                                      </p:tavLst>
                                    </p:anim>
                                    <p:anim calcmode="lin" valueType="num">
                                      <p:cBhvr>
                                        <p:cTn id="31" dur="500" fill="hold"/>
                                        <p:tgtEl>
                                          <p:spTgt spid="364550"/>
                                        </p:tgtEl>
                                        <p:attrNameLst>
                                          <p:attrName>ppt_h</p:attrName>
                                        </p:attrNameLst>
                                      </p:cBhvr>
                                      <p:tavLst>
                                        <p:tav tm="0">
                                          <p:val>
                                            <p:fltVal val="0"/>
                                          </p:val>
                                        </p:tav>
                                        <p:tav tm="100000">
                                          <p:val>
                                            <p:strVal val="#ppt_h"/>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17" presetClass="entr" presetSubtype="10" fill="hold" grpId="0" nodeType="clickEffect">
                                  <p:stCondLst>
                                    <p:cond delay="0"/>
                                  </p:stCondLst>
                                  <p:childTnLst>
                                    <p:set>
                                      <p:cBhvr>
                                        <p:cTn id="35" dur="1" fill="hold">
                                          <p:stCondLst>
                                            <p:cond delay="0"/>
                                          </p:stCondLst>
                                        </p:cTn>
                                        <p:tgtEl>
                                          <p:spTgt spid="364551"/>
                                        </p:tgtEl>
                                        <p:attrNameLst>
                                          <p:attrName>style.visibility</p:attrName>
                                        </p:attrNameLst>
                                      </p:cBhvr>
                                      <p:to>
                                        <p:strVal val="visible"/>
                                      </p:to>
                                    </p:set>
                                    <p:anim calcmode="lin" valueType="num">
                                      <p:cBhvr>
                                        <p:cTn id="36" dur="500" fill="hold"/>
                                        <p:tgtEl>
                                          <p:spTgt spid="364551"/>
                                        </p:tgtEl>
                                        <p:attrNameLst>
                                          <p:attrName>ppt_w</p:attrName>
                                        </p:attrNameLst>
                                      </p:cBhvr>
                                      <p:tavLst>
                                        <p:tav tm="0">
                                          <p:val>
                                            <p:fltVal val="0"/>
                                          </p:val>
                                        </p:tav>
                                        <p:tav tm="100000">
                                          <p:val>
                                            <p:strVal val="#ppt_w"/>
                                          </p:val>
                                        </p:tav>
                                      </p:tavLst>
                                    </p:anim>
                                    <p:anim calcmode="lin" valueType="num">
                                      <p:cBhvr>
                                        <p:cTn id="37" dur="500" fill="hold"/>
                                        <p:tgtEl>
                                          <p:spTgt spid="364551"/>
                                        </p:tgtEl>
                                        <p:attrNameLst>
                                          <p:attrName>ppt_h</p:attrName>
                                        </p:attrNameLst>
                                      </p:cBhvr>
                                      <p:tavLst>
                                        <p:tav tm="0">
                                          <p:val>
                                            <p:strVal val="#ppt_h"/>
                                          </p:val>
                                        </p:tav>
                                        <p:tav tm="100000">
                                          <p:val>
                                            <p:strVal val="#ppt_h"/>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17" presetClass="entr" presetSubtype="10" fill="hold" grpId="0" nodeType="clickEffect">
                                  <p:stCondLst>
                                    <p:cond delay="0"/>
                                  </p:stCondLst>
                                  <p:childTnLst>
                                    <p:set>
                                      <p:cBhvr>
                                        <p:cTn id="41" dur="1" fill="hold">
                                          <p:stCondLst>
                                            <p:cond delay="0"/>
                                          </p:stCondLst>
                                        </p:cTn>
                                        <p:tgtEl>
                                          <p:spTgt spid="364552"/>
                                        </p:tgtEl>
                                        <p:attrNameLst>
                                          <p:attrName>style.visibility</p:attrName>
                                        </p:attrNameLst>
                                      </p:cBhvr>
                                      <p:to>
                                        <p:strVal val="visible"/>
                                      </p:to>
                                    </p:set>
                                    <p:anim calcmode="lin" valueType="num">
                                      <p:cBhvr>
                                        <p:cTn id="42" dur="500" fill="hold"/>
                                        <p:tgtEl>
                                          <p:spTgt spid="364552"/>
                                        </p:tgtEl>
                                        <p:attrNameLst>
                                          <p:attrName>ppt_w</p:attrName>
                                        </p:attrNameLst>
                                      </p:cBhvr>
                                      <p:tavLst>
                                        <p:tav tm="0">
                                          <p:val>
                                            <p:fltVal val="0"/>
                                          </p:val>
                                        </p:tav>
                                        <p:tav tm="100000">
                                          <p:val>
                                            <p:strVal val="#ppt_w"/>
                                          </p:val>
                                        </p:tav>
                                      </p:tavLst>
                                    </p:anim>
                                    <p:anim calcmode="lin" valueType="num">
                                      <p:cBhvr>
                                        <p:cTn id="43" dur="500" fill="hold"/>
                                        <p:tgtEl>
                                          <p:spTgt spid="36455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4547" grpId="0" animBg="1" autoUpdateAnimBg="0"/>
      <p:bldP spid="364548" grpId="0" animBg="1" autoUpdateAnimBg="0"/>
      <p:bldP spid="364549" grpId="0" animBg="1" autoUpdateAnimBg="0"/>
      <p:bldP spid="364550" grpId="0" animBg="1" autoUpdateAnimBg="0"/>
      <p:bldP spid="364551" grpId="0" animBg="1" autoUpdateAnimBg="0"/>
      <p:bldP spid="364552"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Foliennummernplatzhalter 2">
            <a:extLst>
              <a:ext uri="{FF2B5EF4-FFF2-40B4-BE49-F238E27FC236}">
                <a16:creationId xmlns:a16="http://schemas.microsoft.com/office/drawing/2014/main" id="{86AB19AB-1B3A-F444-BABB-BB822B62E960}"/>
              </a:ext>
            </a:extLst>
          </p:cNvPr>
          <p:cNvSpPr>
            <a:spLocks noGrp="1"/>
          </p:cNvSpPr>
          <p:nvPr>
            <p:ph type="sldNum" sz="quarter" idx="10"/>
          </p:nvPr>
        </p:nvSpPr>
        <p:spPr/>
        <p:txBody>
          <a:bodyPr/>
          <a:lstStyle/>
          <a:p>
            <a:fld id="{DE3F02EC-FCD8-2347-852F-106032C6B034}" type="slidenum">
              <a:rPr lang="en-US" altLang="de-DE"/>
              <a:pPr/>
              <a:t>14</a:t>
            </a:fld>
            <a:endParaRPr lang="en-US" altLang="de-DE" b="0"/>
          </a:p>
        </p:txBody>
      </p:sp>
      <p:sp>
        <p:nvSpPr>
          <p:cNvPr id="365570" name="Rectangle 2">
            <a:extLst>
              <a:ext uri="{FF2B5EF4-FFF2-40B4-BE49-F238E27FC236}">
                <a16:creationId xmlns:a16="http://schemas.microsoft.com/office/drawing/2014/main" id="{C5AA13FC-E383-D448-8733-0A2FB55B0FD0}"/>
              </a:ext>
            </a:extLst>
          </p:cNvPr>
          <p:cNvSpPr>
            <a:spLocks noGrp="1" noChangeArrowheads="1"/>
          </p:cNvSpPr>
          <p:nvPr>
            <p:ph type="title"/>
          </p:nvPr>
        </p:nvSpPr>
        <p:spPr/>
        <p:txBody>
          <a:bodyPr/>
          <a:lstStyle/>
          <a:p>
            <a:r>
              <a:rPr lang="de-DE" altLang="de-DE" sz="3600"/>
              <a:t>Vergaberahmen: Verstehen</a:t>
            </a:r>
          </a:p>
        </p:txBody>
      </p:sp>
      <p:sp>
        <p:nvSpPr>
          <p:cNvPr id="365571" name="Rectangle 3">
            <a:extLst>
              <a:ext uri="{FF2B5EF4-FFF2-40B4-BE49-F238E27FC236}">
                <a16:creationId xmlns:a16="http://schemas.microsoft.com/office/drawing/2014/main" id="{004FB5E3-A04D-3E4B-B060-6889C7385263}"/>
              </a:ext>
            </a:extLst>
          </p:cNvPr>
          <p:cNvSpPr>
            <a:spLocks noChangeArrowheads="1"/>
          </p:cNvSpPr>
          <p:nvPr/>
        </p:nvSpPr>
        <p:spPr bwMode="auto">
          <a:xfrm>
            <a:off x="228600" y="2862263"/>
            <a:ext cx="8686800" cy="719137"/>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Einmalige Erhöhung auf höchsten Landesschnitt, </a:t>
            </a:r>
          </a:p>
          <a:p>
            <a:r>
              <a:rPr lang="de-DE" altLang="de-DE" b="1">
                <a:latin typeface="Arial" panose="020B0604020202020204" pitchFamily="34" charset="0"/>
              </a:rPr>
              <a:t>danach jährlich Ø 2%, insges. bis zu 10% möglich </a:t>
            </a:r>
          </a:p>
        </p:txBody>
      </p:sp>
      <p:sp>
        <p:nvSpPr>
          <p:cNvPr id="365572" name="Rectangle 4">
            <a:extLst>
              <a:ext uri="{FF2B5EF4-FFF2-40B4-BE49-F238E27FC236}">
                <a16:creationId xmlns:a16="http://schemas.microsoft.com/office/drawing/2014/main" id="{3A50CB6B-6789-7544-B21E-2B92EBAD7911}"/>
              </a:ext>
            </a:extLst>
          </p:cNvPr>
          <p:cNvSpPr>
            <a:spLocks noChangeArrowheads="1"/>
          </p:cNvSpPr>
          <p:nvPr/>
        </p:nvSpPr>
        <p:spPr bwMode="auto">
          <a:xfrm>
            <a:off x="228600" y="1643063"/>
            <a:ext cx="8686800" cy="719137"/>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Einhaltung des Besoldungsschnitts:</a:t>
            </a:r>
          </a:p>
          <a:p>
            <a:r>
              <a:rPr lang="de-DE" altLang="de-DE" b="1">
                <a:latin typeface="Arial" panose="020B0604020202020204" pitchFamily="34" charset="0"/>
              </a:rPr>
              <a:t>Auf Landesebene zwingend</a:t>
            </a:r>
          </a:p>
        </p:txBody>
      </p:sp>
      <p:sp>
        <p:nvSpPr>
          <p:cNvPr id="365573" name="Rectangle 5">
            <a:extLst>
              <a:ext uri="{FF2B5EF4-FFF2-40B4-BE49-F238E27FC236}">
                <a16:creationId xmlns:a16="http://schemas.microsoft.com/office/drawing/2014/main" id="{6185CABA-0D7F-5C42-9ED6-2DF7C6666BB5}"/>
              </a:ext>
            </a:extLst>
          </p:cNvPr>
          <p:cNvSpPr>
            <a:spLocks noChangeArrowheads="1"/>
          </p:cNvSpPr>
          <p:nvPr/>
        </p:nvSpPr>
        <p:spPr bwMode="auto">
          <a:xfrm>
            <a:off x="228600" y="4038600"/>
            <a:ext cx="8686800" cy="719138"/>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Getrennte Bemessung für FHs und Unis</a:t>
            </a:r>
          </a:p>
        </p:txBody>
      </p:sp>
      <p:sp>
        <p:nvSpPr>
          <p:cNvPr id="365575" name="Rectangle 7">
            <a:extLst>
              <a:ext uri="{FF2B5EF4-FFF2-40B4-BE49-F238E27FC236}">
                <a16:creationId xmlns:a16="http://schemas.microsoft.com/office/drawing/2014/main" id="{AF7F54C7-53CA-0649-BE57-F71BCBDA7542}"/>
              </a:ext>
            </a:extLst>
          </p:cNvPr>
          <p:cNvSpPr>
            <a:spLocks noChangeArrowheads="1"/>
          </p:cNvSpPr>
          <p:nvPr/>
        </p:nvSpPr>
        <p:spPr bwMode="auto">
          <a:xfrm>
            <a:off x="228600" y="5334000"/>
            <a:ext cx="8686800" cy="719138"/>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Teilnahme des Maßstabes an Besoldungsanpassungen</a:t>
            </a:r>
          </a:p>
          <a:p>
            <a:r>
              <a:rPr lang="de-DE" altLang="de-DE" b="1">
                <a:latin typeface="Arial" panose="020B0604020202020204" pitchFamily="34" charset="0"/>
              </a:rPr>
              <a:t>(= Dynamisierung)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65572"/>
                                        </p:tgtEl>
                                        <p:attrNameLst>
                                          <p:attrName>style.visibility</p:attrName>
                                        </p:attrNameLst>
                                      </p:cBhvr>
                                      <p:to>
                                        <p:strVal val="visible"/>
                                      </p:to>
                                    </p:set>
                                    <p:animEffect transition="in" filter="box(out)">
                                      <p:cBhvr>
                                        <p:cTn id="7" dur="500"/>
                                        <p:tgtEl>
                                          <p:spTgt spid="3655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65571"/>
                                        </p:tgtEl>
                                        <p:attrNameLst>
                                          <p:attrName>style.visibility</p:attrName>
                                        </p:attrNameLst>
                                      </p:cBhvr>
                                      <p:to>
                                        <p:strVal val="visible"/>
                                      </p:to>
                                    </p:set>
                                    <p:animEffect transition="in" filter="box(out)">
                                      <p:cBhvr>
                                        <p:cTn id="12" dur="500"/>
                                        <p:tgtEl>
                                          <p:spTgt spid="36557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65573"/>
                                        </p:tgtEl>
                                        <p:attrNameLst>
                                          <p:attrName>style.visibility</p:attrName>
                                        </p:attrNameLst>
                                      </p:cBhvr>
                                      <p:to>
                                        <p:strVal val="visible"/>
                                      </p:to>
                                    </p:set>
                                    <p:animEffect transition="in" filter="box(out)">
                                      <p:cBhvr>
                                        <p:cTn id="17" dur="500"/>
                                        <p:tgtEl>
                                          <p:spTgt spid="36557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65575"/>
                                        </p:tgtEl>
                                        <p:attrNameLst>
                                          <p:attrName>style.visibility</p:attrName>
                                        </p:attrNameLst>
                                      </p:cBhvr>
                                      <p:to>
                                        <p:strVal val="visible"/>
                                      </p:to>
                                    </p:set>
                                    <p:animEffect transition="in" filter="box(out)">
                                      <p:cBhvr>
                                        <p:cTn id="22" dur="500"/>
                                        <p:tgtEl>
                                          <p:spTgt spid="3655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5571" grpId="0" animBg="1" autoUpdateAnimBg="0"/>
      <p:bldP spid="365572" grpId="0" animBg="1" autoUpdateAnimBg="0"/>
      <p:bldP spid="365573" grpId="0" animBg="1" autoUpdateAnimBg="0"/>
      <p:bldP spid="365575" grpId="0"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Foliennummernplatzhalter 2">
            <a:extLst>
              <a:ext uri="{FF2B5EF4-FFF2-40B4-BE49-F238E27FC236}">
                <a16:creationId xmlns:a16="http://schemas.microsoft.com/office/drawing/2014/main" id="{0DFDA406-EDBD-8E40-A3F2-C317D141865F}"/>
              </a:ext>
            </a:extLst>
          </p:cNvPr>
          <p:cNvSpPr>
            <a:spLocks noGrp="1"/>
          </p:cNvSpPr>
          <p:nvPr>
            <p:ph type="sldNum" sz="quarter" idx="10"/>
          </p:nvPr>
        </p:nvSpPr>
        <p:spPr/>
        <p:txBody>
          <a:bodyPr/>
          <a:lstStyle/>
          <a:p>
            <a:fld id="{176C747F-2A9C-8A4B-9D6C-1C4819B677E5}" type="slidenum">
              <a:rPr lang="en-US" altLang="de-DE"/>
              <a:pPr/>
              <a:t>15</a:t>
            </a:fld>
            <a:endParaRPr lang="en-US" altLang="de-DE" b="0"/>
          </a:p>
        </p:txBody>
      </p:sp>
      <p:sp>
        <p:nvSpPr>
          <p:cNvPr id="366595" name="Rectangle 3">
            <a:extLst>
              <a:ext uri="{FF2B5EF4-FFF2-40B4-BE49-F238E27FC236}">
                <a16:creationId xmlns:a16="http://schemas.microsoft.com/office/drawing/2014/main" id="{E6A753F3-3D3C-3C4D-BBA9-02D7E0051C35}"/>
              </a:ext>
            </a:extLst>
          </p:cNvPr>
          <p:cNvSpPr>
            <a:spLocks noGrp="1" noChangeArrowheads="1"/>
          </p:cNvSpPr>
          <p:nvPr>
            <p:ph type="title"/>
          </p:nvPr>
        </p:nvSpPr>
        <p:spPr>
          <a:xfrm>
            <a:off x="0" y="0"/>
            <a:ext cx="7391400" cy="990600"/>
          </a:xfrm>
        </p:spPr>
        <p:txBody>
          <a:bodyPr/>
          <a:lstStyle/>
          <a:p>
            <a:r>
              <a:rPr lang="de-DE" altLang="de-DE" sz="3200"/>
              <a:t>Vergaberahmen: Gestalten</a:t>
            </a:r>
            <a:endParaRPr lang="de-DE" altLang="de-DE" sz="3600"/>
          </a:p>
        </p:txBody>
      </p:sp>
      <p:sp>
        <p:nvSpPr>
          <p:cNvPr id="366596" name="Rectangle 4">
            <a:extLst>
              <a:ext uri="{FF2B5EF4-FFF2-40B4-BE49-F238E27FC236}">
                <a16:creationId xmlns:a16="http://schemas.microsoft.com/office/drawing/2014/main" id="{EFA86719-367F-EC40-85F2-74982019C784}"/>
              </a:ext>
            </a:extLst>
          </p:cNvPr>
          <p:cNvSpPr>
            <a:spLocks noChangeArrowheads="1"/>
          </p:cNvSpPr>
          <p:nvPr/>
        </p:nvSpPr>
        <p:spPr bwMode="auto">
          <a:xfrm>
            <a:off x="2667000" y="2514600"/>
            <a:ext cx="5464175" cy="719138"/>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Verteilungsfrage</a:t>
            </a:r>
          </a:p>
        </p:txBody>
      </p:sp>
      <p:sp>
        <p:nvSpPr>
          <p:cNvPr id="366597" name="Rectangle 5">
            <a:extLst>
              <a:ext uri="{FF2B5EF4-FFF2-40B4-BE49-F238E27FC236}">
                <a16:creationId xmlns:a16="http://schemas.microsoft.com/office/drawing/2014/main" id="{B264173B-32F7-8943-8D2E-ACFD2A0A453B}"/>
              </a:ext>
            </a:extLst>
          </p:cNvPr>
          <p:cNvSpPr>
            <a:spLocks noChangeArrowheads="1"/>
          </p:cNvSpPr>
          <p:nvPr/>
        </p:nvSpPr>
        <p:spPr bwMode="auto">
          <a:xfrm>
            <a:off x="152400" y="1371600"/>
            <a:ext cx="5638800" cy="719138"/>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Bemessungsfrage</a:t>
            </a:r>
          </a:p>
        </p:txBody>
      </p:sp>
      <p:sp>
        <p:nvSpPr>
          <p:cNvPr id="366598" name="Oval 6">
            <a:extLst>
              <a:ext uri="{FF2B5EF4-FFF2-40B4-BE49-F238E27FC236}">
                <a16:creationId xmlns:a16="http://schemas.microsoft.com/office/drawing/2014/main" id="{3B5732ED-283B-8C47-989D-AEBE65DABF37}"/>
              </a:ext>
            </a:extLst>
          </p:cNvPr>
          <p:cNvSpPr>
            <a:spLocks noChangeArrowheads="1"/>
          </p:cNvSpPr>
          <p:nvPr/>
        </p:nvSpPr>
        <p:spPr bwMode="auto">
          <a:xfrm>
            <a:off x="4876800" y="838200"/>
            <a:ext cx="4032250" cy="1600200"/>
          </a:xfrm>
          <a:prstGeom prst="ellipse">
            <a:avLst/>
          </a:prstGeom>
          <a:solidFill>
            <a:schemeClr val="accent1"/>
          </a:solidFill>
          <a:ln>
            <a:noFill/>
          </a:ln>
          <a:effectLst/>
          <a:extLst>
            <a:ext uri="{91240B29-F687-4F45-9708-019B960494DF}">
              <a14:hiddenLine xmlns:a14="http://schemas.microsoft.com/office/drawing/2010/main" w="76200">
                <a:solidFill>
                  <a:schemeClr val="accent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b="1">
                <a:latin typeface="Arial" panose="020B0604020202020204" pitchFamily="34" charset="0"/>
              </a:rPr>
              <a:t>Berechnungsmaßstab</a:t>
            </a:r>
          </a:p>
          <a:p>
            <a:r>
              <a:rPr lang="de-DE" altLang="de-DE" b="1">
                <a:latin typeface="Arial" panose="020B0604020202020204" pitchFamily="34" charset="0"/>
              </a:rPr>
              <a:t>Erhöhung</a:t>
            </a:r>
          </a:p>
          <a:p>
            <a:r>
              <a:rPr lang="de-DE" altLang="de-DE" b="1">
                <a:latin typeface="Arial" panose="020B0604020202020204" pitchFamily="34" charset="0"/>
              </a:rPr>
              <a:t>Ermittlung</a:t>
            </a:r>
          </a:p>
        </p:txBody>
      </p:sp>
      <p:sp>
        <p:nvSpPr>
          <p:cNvPr id="366599" name="Oval 7">
            <a:extLst>
              <a:ext uri="{FF2B5EF4-FFF2-40B4-BE49-F238E27FC236}">
                <a16:creationId xmlns:a16="http://schemas.microsoft.com/office/drawing/2014/main" id="{99069F32-5FF0-324A-B17C-56F33A9CCC04}"/>
              </a:ext>
            </a:extLst>
          </p:cNvPr>
          <p:cNvSpPr>
            <a:spLocks noChangeArrowheads="1"/>
          </p:cNvSpPr>
          <p:nvPr/>
        </p:nvSpPr>
        <p:spPr bwMode="auto">
          <a:xfrm>
            <a:off x="0" y="3429000"/>
            <a:ext cx="8610600" cy="1447800"/>
          </a:xfrm>
          <a:prstGeom prst="ellipse">
            <a:avLst/>
          </a:prstGeom>
          <a:solidFill>
            <a:schemeClr val="accent1"/>
          </a:solidFill>
          <a:ln>
            <a:noFill/>
          </a:ln>
          <a:effectLst/>
          <a:extLst>
            <a:ext uri="{91240B29-F687-4F45-9708-019B960494DF}">
              <a14:hiddenLine xmlns:a14="http://schemas.microsoft.com/office/drawing/2010/main" w="76200">
                <a:solidFill>
                  <a:schemeClr val="accent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b="1">
                <a:latin typeface="Arial" panose="020B0604020202020204" pitchFamily="34" charset="0"/>
              </a:rPr>
              <a:t>Unterschied: Länder mit Stellenbewirtschaftung </a:t>
            </a:r>
          </a:p>
          <a:p>
            <a:r>
              <a:rPr lang="de-DE" altLang="de-DE" b="1">
                <a:latin typeface="Arial" panose="020B0604020202020204" pitchFamily="34" charset="0"/>
              </a:rPr>
              <a:t>und Länder mit Globalhaushalten</a:t>
            </a:r>
          </a:p>
        </p:txBody>
      </p:sp>
      <p:sp>
        <p:nvSpPr>
          <p:cNvPr id="366600" name="Oval 8">
            <a:extLst>
              <a:ext uri="{FF2B5EF4-FFF2-40B4-BE49-F238E27FC236}">
                <a16:creationId xmlns:a16="http://schemas.microsoft.com/office/drawing/2014/main" id="{3889FEB6-98F9-5E49-9CEF-C387A6A062F9}"/>
              </a:ext>
            </a:extLst>
          </p:cNvPr>
          <p:cNvSpPr>
            <a:spLocks noChangeArrowheads="1"/>
          </p:cNvSpPr>
          <p:nvPr/>
        </p:nvSpPr>
        <p:spPr bwMode="auto">
          <a:xfrm>
            <a:off x="4800600" y="4648200"/>
            <a:ext cx="4343400" cy="1219200"/>
          </a:xfrm>
          <a:prstGeom prst="ellipse">
            <a:avLst/>
          </a:prstGeom>
          <a:solidFill>
            <a:srgbClr val="FFFF00"/>
          </a:solidFill>
          <a:ln>
            <a:noFill/>
          </a:ln>
          <a:effectLst/>
          <a:extLst>
            <a:ext uri="{91240B29-F687-4F45-9708-019B960494DF}">
              <a14:hiddenLine xmlns:a14="http://schemas.microsoft.com/office/drawing/2010/main" w="76200">
                <a:solidFill>
                  <a:schemeClr val="folHlink"/>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b="1">
                <a:solidFill>
                  <a:schemeClr val="folHlink"/>
                </a:solidFill>
                <a:latin typeface="Arial" panose="020B0604020202020204" pitchFamily="34" charset="0"/>
              </a:rPr>
              <a:t>kurzfristig:</a:t>
            </a:r>
          </a:p>
          <a:p>
            <a:r>
              <a:rPr lang="de-DE" altLang="de-DE" b="1">
                <a:solidFill>
                  <a:schemeClr val="folHlink"/>
                </a:solidFill>
                <a:latin typeface="Arial" panose="020B0604020202020204" pitchFamily="34" charset="0"/>
              </a:rPr>
              <a:t>Ausgleich Berufungsfonds?</a:t>
            </a:r>
          </a:p>
        </p:txBody>
      </p:sp>
      <p:sp>
        <p:nvSpPr>
          <p:cNvPr id="366601" name="Oval 9">
            <a:extLst>
              <a:ext uri="{FF2B5EF4-FFF2-40B4-BE49-F238E27FC236}">
                <a16:creationId xmlns:a16="http://schemas.microsoft.com/office/drawing/2014/main" id="{B5EE425D-E719-194B-B93E-D7207BEF3239}"/>
              </a:ext>
            </a:extLst>
          </p:cNvPr>
          <p:cNvSpPr>
            <a:spLocks noChangeArrowheads="1"/>
          </p:cNvSpPr>
          <p:nvPr/>
        </p:nvSpPr>
        <p:spPr bwMode="auto">
          <a:xfrm>
            <a:off x="6553200" y="2667000"/>
            <a:ext cx="2590800" cy="990600"/>
          </a:xfrm>
          <a:prstGeom prst="ellipse">
            <a:avLst/>
          </a:prstGeom>
          <a:solidFill>
            <a:srgbClr val="FFFF00"/>
          </a:solidFill>
          <a:ln>
            <a:noFill/>
          </a:ln>
          <a:effectLst/>
          <a:extLst>
            <a:ext uri="{91240B29-F687-4F45-9708-019B960494DF}">
              <a14:hiddenLine xmlns:a14="http://schemas.microsoft.com/office/drawing/2010/main" w="76200">
                <a:solidFill>
                  <a:schemeClr val="folHlink"/>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b="1">
                <a:solidFill>
                  <a:schemeClr val="folHlink"/>
                </a:solidFill>
                <a:latin typeface="Arial" panose="020B0604020202020204" pitchFamily="34" charset="0"/>
              </a:rPr>
              <a:t>mittelfristig</a:t>
            </a:r>
          </a:p>
          <a:p>
            <a:r>
              <a:rPr lang="de-DE" altLang="de-DE" b="1">
                <a:solidFill>
                  <a:schemeClr val="folHlink"/>
                </a:solidFill>
                <a:latin typeface="Arial" panose="020B0604020202020204" pitchFamily="34" charset="0"/>
              </a:rPr>
              <a:t>unvermeidbar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66597"/>
                                        </p:tgtEl>
                                        <p:attrNameLst>
                                          <p:attrName>style.visibility</p:attrName>
                                        </p:attrNameLst>
                                      </p:cBhvr>
                                      <p:to>
                                        <p:strVal val="visible"/>
                                      </p:to>
                                    </p:set>
                                    <p:animEffect transition="in" filter="box(out)">
                                      <p:cBhvr>
                                        <p:cTn id="7" dur="500"/>
                                        <p:tgtEl>
                                          <p:spTgt spid="36659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66598"/>
                                        </p:tgtEl>
                                        <p:attrNameLst>
                                          <p:attrName>style.visibility</p:attrName>
                                        </p:attrNameLst>
                                      </p:cBhvr>
                                      <p:to>
                                        <p:strVal val="visible"/>
                                      </p:to>
                                    </p:set>
                                    <p:animEffect transition="in" filter="box(out)">
                                      <p:cBhvr>
                                        <p:cTn id="12" dur="500"/>
                                        <p:tgtEl>
                                          <p:spTgt spid="36659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66596"/>
                                        </p:tgtEl>
                                        <p:attrNameLst>
                                          <p:attrName>style.visibility</p:attrName>
                                        </p:attrNameLst>
                                      </p:cBhvr>
                                      <p:to>
                                        <p:strVal val="visible"/>
                                      </p:to>
                                    </p:set>
                                    <p:animEffect transition="in" filter="box(out)">
                                      <p:cBhvr>
                                        <p:cTn id="17" dur="500"/>
                                        <p:tgtEl>
                                          <p:spTgt spid="36659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66601"/>
                                        </p:tgtEl>
                                        <p:attrNameLst>
                                          <p:attrName>style.visibility</p:attrName>
                                        </p:attrNameLst>
                                      </p:cBhvr>
                                      <p:to>
                                        <p:strVal val="visible"/>
                                      </p:to>
                                    </p:set>
                                    <p:animEffect transition="in" filter="box(out)">
                                      <p:cBhvr>
                                        <p:cTn id="22" dur="500"/>
                                        <p:tgtEl>
                                          <p:spTgt spid="36660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366599"/>
                                        </p:tgtEl>
                                        <p:attrNameLst>
                                          <p:attrName>style.visibility</p:attrName>
                                        </p:attrNameLst>
                                      </p:cBhvr>
                                      <p:to>
                                        <p:strVal val="visible"/>
                                      </p:to>
                                    </p:set>
                                    <p:animEffect transition="in" filter="box(out)">
                                      <p:cBhvr>
                                        <p:cTn id="27" dur="500"/>
                                        <p:tgtEl>
                                          <p:spTgt spid="36659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366600"/>
                                        </p:tgtEl>
                                        <p:attrNameLst>
                                          <p:attrName>style.visibility</p:attrName>
                                        </p:attrNameLst>
                                      </p:cBhvr>
                                      <p:to>
                                        <p:strVal val="visible"/>
                                      </p:to>
                                    </p:set>
                                    <p:animEffect transition="in" filter="box(out)">
                                      <p:cBhvr>
                                        <p:cTn id="32" dur="500"/>
                                        <p:tgtEl>
                                          <p:spTgt spid="3666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6596" grpId="0" animBg="1" autoUpdateAnimBg="0"/>
      <p:bldP spid="366597" grpId="0" animBg="1" autoUpdateAnimBg="0"/>
      <p:bldP spid="366598" grpId="0" animBg="1" autoUpdateAnimBg="0"/>
      <p:bldP spid="366599" grpId="0" animBg="1" autoUpdateAnimBg="0"/>
      <p:bldP spid="366600" grpId="0" animBg="1" autoUpdateAnimBg="0"/>
      <p:bldP spid="366601"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liennummernplatzhalter 2">
            <a:extLst>
              <a:ext uri="{FF2B5EF4-FFF2-40B4-BE49-F238E27FC236}">
                <a16:creationId xmlns:a16="http://schemas.microsoft.com/office/drawing/2014/main" id="{F80CC7B1-065D-D942-8921-A40E2E0C178E}"/>
              </a:ext>
            </a:extLst>
          </p:cNvPr>
          <p:cNvSpPr>
            <a:spLocks noGrp="1"/>
          </p:cNvSpPr>
          <p:nvPr>
            <p:ph type="sldNum" sz="quarter" idx="10"/>
          </p:nvPr>
        </p:nvSpPr>
        <p:spPr/>
        <p:txBody>
          <a:bodyPr/>
          <a:lstStyle/>
          <a:p>
            <a:fld id="{18E64EC8-32AD-B549-9E46-0F3B9DA3F75E}" type="slidenum">
              <a:rPr lang="en-US" altLang="de-DE"/>
              <a:pPr/>
              <a:t>16</a:t>
            </a:fld>
            <a:endParaRPr lang="en-US" altLang="de-DE" b="0"/>
          </a:p>
        </p:txBody>
      </p:sp>
      <p:sp>
        <p:nvSpPr>
          <p:cNvPr id="367618" name="Rectangle 2">
            <a:extLst>
              <a:ext uri="{FF2B5EF4-FFF2-40B4-BE49-F238E27FC236}">
                <a16:creationId xmlns:a16="http://schemas.microsoft.com/office/drawing/2014/main" id="{AABA4829-5141-7146-9C03-EEDC4CBDD279}"/>
              </a:ext>
            </a:extLst>
          </p:cNvPr>
          <p:cNvSpPr>
            <a:spLocks noGrp="1" noChangeArrowheads="1"/>
          </p:cNvSpPr>
          <p:nvPr>
            <p:ph type="title"/>
          </p:nvPr>
        </p:nvSpPr>
        <p:spPr/>
        <p:txBody>
          <a:bodyPr/>
          <a:lstStyle/>
          <a:p>
            <a:endParaRPr lang="de-DE" altLang="de-DE"/>
          </a:p>
        </p:txBody>
      </p:sp>
      <p:grpSp>
        <p:nvGrpSpPr>
          <p:cNvPr id="367619" name="Group 3">
            <a:extLst>
              <a:ext uri="{FF2B5EF4-FFF2-40B4-BE49-F238E27FC236}">
                <a16:creationId xmlns:a16="http://schemas.microsoft.com/office/drawing/2014/main" id="{17352B28-3C34-8948-8513-A29C0E77F059}"/>
              </a:ext>
            </a:extLst>
          </p:cNvPr>
          <p:cNvGrpSpPr>
            <a:grpSpLocks/>
          </p:cNvGrpSpPr>
          <p:nvPr/>
        </p:nvGrpSpPr>
        <p:grpSpPr bwMode="auto">
          <a:xfrm>
            <a:off x="1066800" y="1447800"/>
            <a:ext cx="6429375" cy="4757738"/>
            <a:chOff x="1640" y="1152"/>
            <a:chExt cx="4050" cy="2997"/>
          </a:xfrm>
        </p:grpSpPr>
        <p:sp>
          <p:nvSpPr>
            <p:cNvPr id="367620" name="Text Box 4">
              <a:extLst>
                <a:ext uri="{FF2B5EF4-FFF2-40B4-BE49-F238E27FC236}">
                  <a16:creationId xmlns:a16="http://schemas.microsoft.com/office/drawing/2014/main" id="{083E7847-FB88-A149-A356-A626C9F5856F}"/>
                </a:ext>
              </a:extLst>
            </p:cNvPr>
            <p:cNvSpPr txBox="1">
              <a:spLocks noChangeArrowheads="1"/>
            </p:cNvSpPr>
            <p:nvPr/>
          </p:nvSpPr>
          <p:spPr bwMode="auto">
            <a:xfrm>
              <a:off x="2688" y="1152"/>
              <a:ext cx="1480" cy="5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5200" b="1">
                  <a:solidFill>
                    <a:srgbClr val="0000FF"/>
                  </a:solidFill>
                  <a:effectLst>
                    <a:outerShdw blurRad="38100" dist="38100" dir="2700000" algn="tl">
                      <a:srgbClr val="000000"/>
                    </a:outerShdw>
                  </a:effectLst>
                  <a:latin typeface="Arial" panose="020B0604020202020204" pitchFamily="34" charset="0"/>
                </a:rPr>
                <a:t>W2/W3</a:t>
              </a:r>
              <a:endParaRPr lang="de-DE" altLang="de-DE" sz="2000">
                <a:solidFill>
                  <a:schemeClr val="accent2"/>
                </a:solidFill>
                <a:effectLst>
                  <a:outerShdw blurRad="38100" dist="38100" dir="2700000" algn="tl">
                    <a:srgbClr val="000000"/>
                  </a:outerShdw>
                </a:effectLst>
                <a:latin typeface="Arial" panose="020B0604020202020204" pitchFamily="34" charset="0"/>
              </a:endParaRPr>
            </a:p>
          </p:txBody>
        </p:sp>
        <p:graphicFrame>
          <p:nvGraphicFramePr>
            <p:cNvPr id="367621" name="Object 5">
              <a:extLst>
                <a:ext uri="{FF2B5EF4-FFF2-40B4-BE49-F238E27FC236}">
                  <a16:creationId xmlns:a16="http://schemas.microsoft.com/office/drawing/2014/main" id="{C650328D-52AF-1549-88FE-A43309B5DC80}"/>
                </a:ext>
              </a:extLst>
            </p:cNvPr>
            <p:cNvGraphicFramePr>
              <a:graphicFrameLocks noChangeAspect="1"/>
            </p:cNvGraphicFramePr>
            <p:nvPr/>
          </p:nvGraphicFramePr>
          <p:xfrm>
            <a:off x="2880" y="1529"/>
            <a:ext cx="816" cy="2478"/>
          </p:xfrm>
          <a:graphic>
            <a:graphicData uri="http://schemas.openxmlformats.org/presentationml/2006/ole">
              <mc:AlternateContent xmlns:mc="http://schemas.openxmlformats.org/markup-compatibility/2006">
                <mc:Choice xmlns:v="urn:schemas-microsoft-com:vml" Requires="v">
                  <p:oleObj spid="_x0000_s405504" name="Clip" r:id="rId3" imgW="7454900" imgH="22618700" progId="MS_ClipArt_Gallery.2">
                    <p:embed/>
                  </p:oleObj>
                </mc:Choice>
                <mc:Fallback>
                  <p:oleObj name="Clip" r:id="rId3" imgW="7454900" imgH="22618700" progId="MS_ClipArt_Gallery.2">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80" y="1529"/>
                          <a:ext cx="816" cy="24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67622" name="Object 6">
              <a:extLst>
                <a:ext uri="{FF2B5EF4-FFF2-40B4-BE49-F238E27FC236}">
                  <a16:creationId xmlns:a16="http://schemas.microsoft.com/office/drawing/2014/main" id="{8901480C-FD51-4E47-961A-F6A74B078E5C}"/>
                </a:ext>
              </a:extLst>
            </p:cNvPr>
            <p:cNvGraphicFramePr>
              <a:graphicFrameLocks noChangeAspect="1"/>
            </p:cNvGraphicFramePr>
            <p:nvPr/>
          </p:nvGraphicFramePr>
          <p:xfrm>
            <a:off x="1640" y="1632"/>
            <a:ext cx="1170" cy="2517"/>
          </p:xfrm>
          <a:graphic>
            <a:graphicData uri="http://schemas.openxmlformats.org/presentationml/2006/ole">
              <mc:AlternateContent xmlns:mc="http://schemas.openxmlformats.org/markup-compatibility/2006">
                <mc:Choice xmlns:v="urn:schemas-microsoft-com:vml" Requires="v">
                  <p:oleObj spid="_x0000_s405505" name="Clip" r:id="rId5" imgW="10693400" imgH="23012400" progId="MS_ClipArt_Gallery.2">
                    <p:embed/>
                  </p:oleObj>
                </mc:Choice>
                <mc:Fallback>
                  <p:oleObj name="Clip" r:id="rId5" imgW="10693400" imgH="23012400" progId="MS_ClipArt_Gallery.2">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40" y="1632"/>
                          <a:ext cx="1170" cy="251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67623" name="Object 7">
              <a:extLst>
                <a:ext uri="{FF2B5EF4-FFF2-40B4-BE49-F238E27FC236}">
                  <a16:creationId xmlns:a16="http://schemas.microsoft.com/office/drawing/2014/main" id="{A23307DB-F4A7-B340-9B9C-958267A2E0AA}"/>
                </a:ext>
              </a:extLst>
            </p:cNvPr>
            <p:cNvGraphicFramePr>
              <a:graphicFrameLocks noChangeAspect="1"/>
            </p:cNvGraphicFramePr>
            <p:nvPr/>
          </p:nvGraphicFramePr>
          <p:xfrm>
            <a:off x="3242" y="1413"/>
            <a:ext cx="2448" cy="2485"/>
          </p:xfrm>
          <a:graphic>
            <a:graphicData uri="http://schemas.openxmlformats.org/presentationml/2006/ole">
              <mc:AlternateContent xmlns:mc="http://schemas.openxmlformats.org/markup-compatibility/2006">
                <mc:Choice xmlns:v="urn:schemas-microsoft-com:vml" Requires="v">
                  <p:oleObj spid="_x0000_s405506" name="Clip" r:id="rId7" imgW="22377400" imgH="22720300" progId="MS_ClipArt_Gallery.2">
                    <p:embed/>
                  </p:oleObj>
                </mc:Choice>
                <mc:Fallback>
                  <p:oleObj name="Clip" r:id="rId7" imgW="22377400" imgH="22720300" progId="MS_ClipArt_Gallery.2">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42" y="1413"/>
                          <a:ext cx="2448" cy="24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
        <p:nvSpPr>
          <p:cNvPr id="367624" name="Text Box 8">
            <a:extLst>
              <a:ext uri="{FF2B5EF4-FFF2-40B4-BE49-F238E27FC236}">
                <a16:creationId xmlns:a16="http://schemas.microsoft.com/office/drawing/2014/main" id="{73790A9F-B988-AB46-AD84-990FE98AC860}"/>
              </a:ext>
            </a:extLst>
          </p:cNvPr>
          <p:cNvSpPr txBox="1">
            <a:spLocks noChangeArrowheads="1"/>
          </p:cNvSpPr>
          <p:nvPr/>
        </p:nvSpPr>
        <p:spPr bwMode="auto">
          <a:xfrm>
            <a:off x="2946400" y="4054475"/>
            <a:ext cx="2865438" cy="823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4800">
                <a:solidFill>
                  <a:schemeClr val="accent1"/>
                </a:solidFill>
                <a:effectLst>
                  <a:outerShdw blurRad="38100" dist="38100" dir="2700000" algn="tl">
                    <a:srgbClr val="000000"/>
                  </a:outerShdw>
                </a:effectLst>
                <a:latin typeface="Arial" panose="020B0604020202020204" pitchFamily="34" charset="0"/>
              </a:rPr>
              <a:t>verstehen</a:t>
            </a:r>
          </a:p>
        </p:txBody>
      </p:sp>
      <p:sp>
        <p:nvSpPr>
          <p:cNvPr id="367625" name="Text Box 9">
            <a:extLst>
              <a:ext uri="{FF2B5EF4-FFF2-40B4-BE49-F238E27FC236}">
                <a16:creationId xmlns:a16="http://schemas.microsoft.com/office/drawing/2014/main" id="{2A930DD3-8F37-044F-8F1E-14E7AEDED29B}"/>
              </a:ext>
            </a:extLst>
          </p:cNvPr>
          <p:cNvSpPr txBox="1">
            <a:spLocks noChangeArrowheads="1"/>
          </p:cNvSpPr>
          <p:nvPr/>
        </p:nvSpPr>
        <p:spPr bwMode="auto">
          <a:xfrm>
            <a:off x="5278438" y="5349875"/>
            <a:ext cx="2662237" cy="823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4800">
                <a:solidFill>
                  <a:schemeClr val="accent1"/>
                </a:solidFill>
                <a:effectLst>
                  <a:outerShdw blurRad="38100" dist="38100" dir="2700000" algn="tl">
                    <a:srgbClr val="000000"/>
                  </a:outerShdw>
                </a:effectLst>
                <a:latin typeface="Arial" panose="020B0604020202020204" pitchFamily="34" charset="0"/>
              </a:rPr>
              <a:t>gestalten</a:t>
            </a:r>
          </a:p>
        </p:txBody>
      </p:sp>
    </p:spTree>
  </p:cSld>
  <p:clrMapOvr>
    <a:masterClrMapping/>
  </p:clrMapOvr>
  <p:transition spd="med">
    <p:cu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367619"/>
                                        </p:tgtEl>
                                        <p:attrNameLst>
                                          <p:attrName>style.visibility</p:attrName>
                                        </p:attrNameLst>
                                      </p:cBhvr>
                                      <p:to>
                                        <p:strVal val="visible"/>
                                      </p:to>
                                    </p:set>
                                    <p:animEffect transition="in" filter="box(out)">
                                      <p:cBhvr>
                                        <p:cTn id="7" dur="500"/>
                                        <p:tgtEl>
                                          <p:spTgt spid="3676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67624"/>
                                        </p:tgtEl>
                                        <p:attrNameLst>
                                          <p:attrName>style.visibility</p:attrName>
                                        </p:attrNameLst>
                                      </p:cBhvr>
                                      <p:to>
                                        <p:strVal val="visible"/>
                                      </p:to>
                                    </p:set>
                                    <p:animEffect transition="in" filter="box(out)">
                                      <p:cBhvr>
                                        <p:cTn id="12" dur="500"/>
                                        <p:tgtEl>
                                          <p:spTgt spid="36762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67625"/>
                                        </p:tgtEl>
                                        <p:attrNameLst>
                                          <p:attrName>style.visibility</p:attrName>
                                        </p:attrNameLst>
                                      </p:cBhvr>
                                      <p:to>
                                        <p:strVal val="visible"/>
                                      </p:to>
                                    </p:set>
                                    <p:animEffect transition="in" filter="box(out)">
                                      <p:cBhvr>
                                        <p:cTn id="17" dur="500"/>
                                        <p:tgtEl>
                                          <p:spTgt spid="3676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7624" grpId="0" autoUpdateAnimBg="0"/>
      <p:bldP spid="367625"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Foliennummernplatzhalter 2">
            <a:extLst>
              <a:ext uri="{FF2B5EF4-FFF2-40B4-BE49-F238E27FC236}">
                <a16:creationId xmlns:a16="http://schemas.microsoft.com/office/drawing/2014/main" id="{556C7CA2-8A94-2B4A-A954-A0BDEA4AED27}"/>
              </a:ext>
            </a:extLst>
          </p:cNvPr>
          <p:cNvSpPr>
            <a:spLocks noGrp="1"/>
          </p:cNvSpPr>
          <p:nvPr>
            <p:ph type="sldNum" sz="quarter" idx="10"/>
          </p:nvPr>
        </p:nvSpPr>
        <p:spPr/>
        <p:txBody>
          <a:bodyPr/>
          <a:lstStyle/>
          <a:p>
            <a:fld id="{E3F4BD61-C983-254B-8709-ACFC43CF305A}" type="slidenum">
              <a:rPr lang="en-US" altLang="de-DE"/>
              <a:pPr/>
              <a:t>17</a:t>
            </a:fld>
            <a:endParaRPr lang="en-US" altLang="de-DE" b="0"/>
          </a:p>
        </p:txBody>
      </p:sp>
      <p:sp>
        <p:nvSpPr>
          <p:cNvPr id="368642" name="Rectangle 2">
            <a:extLst>
              <a:ext uri="{FF2B5EF4-FFF2-40B4-BE49-F238E27FC236}">
                <a16:creationId xmlns:a16="http://schemas.microsoft.com/office/drawing/2014/main" id="{F5C2ECF7-2E7C-3245-B63A-56CB6BBEC296}"/>
              </a:ext>
            </a:extLst>
          </p:cNvPr>
          <p:cNvSpPr>
            <a:spLocks noGrp="1" noChangeArrowheads="1"/>
          </p:cNvSpPr>
          <p:nvPr>
            <p:ph type="title"/>
          </p:nvPr>
        </p:nvSpPr>
        <p:spPr/>
        <p:txBody>
          <a:bodyPr/>
          <a:lstStyle/>
          <a:p>
            <a:r>
              <a:rPr lang="de-DE" altLang="de-DE" sz="3600"/>
              <a:t>W2/W3: Verstehen </a:t>
            </a:r>
          </a:p>
        </p:txBody>
      </p:sp>
      <p:sp>
        <p:nvSpPr>
          <p:cNvPr id="368643" name="Rectangle 3">
            <a:extLst>
              <a:ext uri="{FF2B5EF4-FFF2-40B4-BE49-F238E27FC236}">
                <a16:creationId xmlns:a16="http://schemas.microsoft.com/office/drawing/2014/main" id="{BA75461D-B893-1745-A378-8D6E9079F1B4}"/>
              </a:ext>
            </a:extLst>
          </p:cNvPr>
          <p:cNvSpPr>
            <a:spLocks noChangeArrowheads="1"/>
          </p:cNvSpPr>
          <p:nvPr/>
        </p:nvSpPr>
        <p:spPr bwMode="auto">
          <a:xfrm>
            <a:off x="228600" y="4953000"/>
            <a:ext cx="8686800" cy="719138"/>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keine Verteilungsfrage - sondern Status und Autonomie </a:t>
            </a:r>
          </a:p>
        </p:txBody>
      </p:sp>
      <p:sp>
        <p:nvSpPr>
          <p:cNvPr id="368644" name="Rectangle 4">
            <a:extLst>
              <a:ext uri="{FF2B5EF4-FFF2-40B4-BE49-F238E27FC236}">
                <a16:creationId xmlns:a16="http://schemas.microsoft.com/office/drawing/2014/main" id="{4B367531-49DD-DE42-A5F2-9229173AA92F}"/>
              </a:ext>
            </a:extLst>
          </p:cNvPr>
          <p:cNvSpPr>
            <a:spLocks noChangeArrowheads="1"/>
          </p:cNvSpPr>
          <p:nvPr/>
        </p:nvSpPr>
        <p:spPr bwMode="auto">
          <a:xfrm>
            <a:off x="228600" y="3810000"/>
            <a:ext cx="8686800" cy="719138"/>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auch für Hochschulleitungen möglich</a:t>
            </a:r>
          </a:p>
        </p:txBody>
      </p:sp>
      <p:sp>
        <p:nvSpPr>
          <p:cNvPr id="368645" name="Rectangle 5">
            <a:extLst>
              <a:ext uri="{FF2B5EF4-FFF2-40B4-BE49-F238E27FC236}">
                <a16:creationId xmlns:a16="http://schemas.microsoft.com/office/drawing/2014/main" id="{E6A78145-6948-D740-BCCB-D1FB164863CD}"/>
              </a:ext>
            </a:extLst>
          </p:cNvPr>
          <p:cNvSpPr>
            <a:spLocks noChangeArrowheads="1"/>
          </p:cNvSpPr>
          <p:nvPr/>
        </p:nvSpPr>
        <p:spPr bwMode="auto">
          <a:xfrm>
            <a:off x="228600" y="2709863"/>
            <a:ext cx="8686800" cy="719137"/>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grundsätzlich an Fachhochschulen und Unis</a:t>
            </a:r>
          </a:p>
        </p:txBody>
      </p:sp>
      <p:sp>
        <p:nvSpPr>
          <p:cNvPr id="368646" name="Rectangle 6">
            <a:extLst>
              <a:ext uri="{FF2B5EF4-FFF2-40B4-BE49-F238E27FC236}">
                <a16:creationId xmlns:a16="http://schemas.microsoft.com/office/drawing/2014/main" id="{8EE3F238-85B2-2144-88D2-3BDC604757D5}"/>
              </a:ext>
            </a:extLst>
          </p:cNvPr>
          <p:cNvSpPr>
            <a:spLocks noChangeArrowheads="1"/>
          </p:cNvSpPr>
          <p:nvPr/>
        </p:nvSpPr>
        <p:spPr bwMode="auto">
          <a:xfrm>
            <a:off x="228600" y="1600200"/>
            <a:ext cx="8686800" cy="719138"/>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neue Ämter: W2 (GG 3.724 €), W3 (GG 4.522 €)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68646"/>
                                        </p:tgtEl>
                                        <p:attrNameLst>
                                          <p:attrName>style.visibility</p:attrName>
                                        </p:attrNameLst>
                                      </p:cBhvr>
                                      <p:to>
                                        <p:strVal val="visible"/>
                                      </p:to>
                                    </p:set>
                                    <p:animEffect transition="in" filter="box(out)">
                                      <p:cBhvr>
                                        <p:cTn id="7" dur="500"/>
                                        <p:tgtEl>
                                          <p:spTgt spid="3686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68645"/>
                                        </p:tgtEl>
                                        <p:attrNameLst>
                                          <p:attrName>style.visibility</p:attrName>
                                        </p:attrNameLst>
                                      </p:cBhvr>
                                      <p:to>
                                        <p:strVal val="visible"/>
                                      </p:to>
                                    </p:set>
                                    <p:animEffect transition="in" filter="box(out)">
                                      <p:cBhvr>
                                        <p:cTn id="12" dur="500"/>
                                        <p:tgtEl>
                                          <p:spTgt spid="36864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68644"/>
                                        </p:tgtEl>
                                        <p:attrNameLst>
                                          <p:attrName>style.visibility</p:attrName>
                                        </p:attrNameLst>
                                      </p:cBhvr>
                                      <p:to>
                                        <p:strVal val="visible"/>
                                      </p:to>
                                    </p:set>
                                    <p:animEffect transition="in" filter="box(out)">
                                      <p:cBhvr>
                                        <p:cTn id="17" dur="500"/>
                                        <p:tgtEl>
                                          <p:spTgt spid="36864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68643"/>
                                        </p:tgtEl>
                                        <p:attrNameLst>
                                          <p:attrName>style.visibility</p:attrName>
                                        </p:attrNameLst>
                                      </p:cBhvr>
                                      <p:to>
                                        <p:strVal val="visible"/>
                                      </p:to>
                                    </p:set>
                                    <p:animEffect transition="in" filter="box(out)">
                                      <p:cBhvr>
                                        <p:cTn id="22" dur="500"/>
                                        <p:tgtEl>
                                          <p:spTgt spid="3686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43" grpId="0" animBg="1" autoUpdateAnimBg="0"/>
      <p:bldP spid="368644" grpId="0" animBg="1" autoUpdateAnimBg="0"/>
      <p:bldP spid="368645" grpId="0" animBg="1" autoUpdateAnimBg="0"/>
      <p:bldP spid="368646"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 name="Foliennummernplatzhalter 2">
            <a:extLst>
              <a:ext uri="{FF2B5EF4-FFF2-40B4-BE49-F238E27FC236}">
                <a16:creationId xmlns:a16="http://schemas.microsoft.com/office/drawing/2014/main" id="{2B270455-D03F-0846-9AE6-6CF0C4918BCD}"/>
              </a:ext>
            </a:extLst>
          </p:cNvPr>
          <p:cNvSpPr>
            <a:spLocks noGrp="1"/>
          </p:cNvSpPr>
          <p:nvPr>
            <p:ph type="sldNum" sz="quarter" idx="10"/>
          </p:nvPr>
        </p:nvSpPr>
        <p:spPr/>
        <p:txBody>
          <a:bodyPr/>
          <a:lstStyle/>
          <a:p>
            <a:fld id="{5E649C86-DDC3-204F-A397-0CF1736343E1}" type="slidenum">
              <a:rPr lang="en-US" altLang="de-DE"/>
              <a:pPr/>
              <a:t>18</a:t>
            </a:fld>
            <a:endParaRPr lang="en-US" altLang="de-DE" b="0"/>
          </a:p>
        </p:txBody>
      </p:sp>
      <p:sp>
        <p:nvSpPr>
          <p:cNvPr id="369666" name="Rectangle 2">
            <a:extLst>
              <a:ext uri="{FF2B5EF4-FFF2-40B4-BE49-F238E27FC236}">
                <a16:creationId xmlns:a16="http://schemas.microsoft.com/office/drawing/2014/main" id="{AFA081E8-4A3E-BD42-BE51-CD6C93546C21}"/>
              </a:ext>
            </a:extLst>
          </p:cNvPr>
          <p:cNvSpPr>
            <a:spLocks noGrp="1" noChangeArrowheads="1"/>
          </p:cNvSpPr>
          <p:nvPr>
            <p:ph type="title"/>
          </p:nvPr>
        </p:nvSpPr>
        <p:spPr/>
        <p:txBody>
          <a:bodyPr/>
          <a:lstStyle/>
          <a:p>
            <a:r>
              <a:rPr lang="de-DE" altLang="de-DE" sz="3600"/>
              <a:t>W2/W3: Gestalten</a:t>
            </a:r>
          </a:p>
        </p:txBody>
      </p:sp>
      <p:grpSp>
        <p:nvGrpSpPr>
          <p:cNvPr id="369667" name="Group 3">
            <a:extLst>
              <a:ext uri="{FF2B5EF4-FFF2-40B4-BE49-F238E27FC236}">
                <a16:creationId xmlns:a16="http://schemas.microsoft.com/office/drawing/2014/main" id="{DD6DD949-665F-5342-8E14-0DD30FAE84D7}"/>
              </a:ext>
            </a:extLst>
          </p:cNvPr>
          <p:cNvGrpSpPr>
            <a:grpSpLocks/>
          </p:cNvGrpSpPr>
          <p:nvPr/>
        </p:nvGrpSpPr>
        <p:grpSpPr bwMode="auto">
          <a:xfrm>
            <a:off x="3733800" y="2133600"/>
            <a:ext cx="5038725" cy="1709738"/>
            <a:chOff x="2352" y="1344"/>
            <a:chExt cx="3174" cy="1077"/>
          </a:xfrm>
        </p:grpSpPr>
        <p:sp>
          <p:nvSpPr>
            <p:cNvPr id="369668" name="Rectangle 4">
              <a:extLst>
                <a:ext uri="{FF2B5EF4-FFF2-40B4-BE49-F238E27FC236}">
                  <a16:creationId xmlns:a16="http://schemas.microsoft.com/office/drawing/2014/main" id="{0E79B8EC-5530-FB47-9688-24F100AFFA50}"/>
                </a:ext>
              </a:extLst>
            </p:cNvPr>
            <p:cNvSpPr>
              <a:spLocks noChangeArrowheads="1"/>
            </p:cNvSpPr>
            <p:nvPr/>
          </p:nvSpPr>
          <p:spPr bwMode="auto">
            <a:xfrm>
              <a:off x="2352" y="1968"/>
              <a:ext cx="3174" cy="45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Verhältnis von W2 und W3?</a:t>
              </a:r>
            </a:p>
          </p:txBody>
        </p:sp>
        <p:sp>
          <p:nvSpPr>
            <p:cNvPr id="369669" name="Rectangle 5">
              <a:extLst>
                <a:ext uri="{FF2B5EF4-FFF2-40B4-BE49-F238E27FC236}">
                  <a16:creationId xmlns:a16="http://schemas.microsoft.com/office/drawing/2014/main" id="{92E692C2-02C3-E644-B5BB-D3166B8F20A9}"/>
                </a:ext>
              </a:extLst>
            </p:cNvPr>
            <p:cNvSpPr>
              <a:spLocks noChangeArrowheads="1"/>
            </p:cNvSpPr>
            <p:nvPr/>
          </p:nvSpPr>
          <p:spPr bwMode="auto">
            <a:xfrm>
              <a:off x="2352" y="1344"/>
              <a:ext cx="3174" cy="45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Land oder Hochschulen?</a:t>
              </a:r>
            </a:p>
          </p:txBody>
        </p:sp>
      </p:grpSp>
      <p:grpSp>
        <p:nvGrpSpPr>
          <p:cNvPr id="369670" name="Group 6">
            <a:extLst>
              <a:ext uri="{FF2B5EF4-FFF2-40B4-BE49-F238E27FC236}">
                <a16:creationId xmlns:a16="http://schemas.microsoft.com/office/drawing/2014/main" id="{CB60B4B4-9517-7746-AE51-C9B67D9AD09D}"/>
              </a:ext>
            </a:extLst>
          </p:cNvPr>
          <p:cNvGrpSpPr>
            <a:grpSpLocks/>
          </p:cNvGrpSpPr>
          <p:nvPr/>
        </p:nvGrpSpPr>
        <p:grpSpPr bwMode="auto">
          <a:xfrm>
            <a:off x="457200" y="1938338"/>
            <a:ext cx="2897188" cy="1490662"/>
            <a:chOff x="192" y="988"/>
            <a:chExt cx="1296" cy="692"/>
          </a:xfrm>
        </p:grpSpPr>
        <p:sp>
          <p:nvSpPr>
            <p:cNvPr id="369671" name="Oval 7">
              <a:extLst>
                <a:ext uri="{FF2B5EF4-FFF2-40B4-BE49-F238E27FC236}">
                  <a16:creationId xmlns:a16="http://schemas.microsoft.com/office/drawing/2014/main" id="{D38A584B-618F-F449-B06C-C66EC10296C3}"/>
                </a:ext>
              </a:extLst>
            </p:cNvPr>
            <p:cNvSpPr>
              <a:spLocks noChangeArrowheads="1"/>
            </p:cNvSpPr>
            <p:nvPr/>
          </p:nvSpPr>
          <p:spPr bwMode="auto">
            <a:xfrm>
              <a:off x="192" y="1008"/>
              <a:ext cx="1296" cy="672"/>
            </a:xfrm>
            <a:prstGeom prst="ellipse">
              <a:avLst/>
            </a:prstGeom>
            <a:solidFill>
              <a:schemeClr val="accent1"/>
            </a:solidFill>
            <a:ln w="76200">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69672" name="Text Box 8">
              <a:extLst>
                <a:ext uri="{FF2B5EF4-FFF2-40B4-BE49-F238E27FC236}">
                  <a16:creationId xmlns:a16="http://schemas.microsoft.com/office/drawing/2014/main" id="{4C4E1956-1EE1-E944-8BCC-A4B1C914D988}"/>
                </a:ext>
              </a:extLst>
            </p:cNvPr>
            <p:cNvSpPr txBox="1">
              <a:spLocks noChangeArrowheads="1"/>
            </p:cNvSpPr>
            <p:nvPr/>
          </p:nvSpPr>
          <p:spPr bwMode="auto">
            <a:xfrm>
              <a:off x="315" y="988"/>
              <a:ext cx="1022" cy="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nSpc>
                  <a:spcPct val="70000"/>
                </a:lnSpc>
                <a:spcBef>
                  <a:spcPct val="50000"/>
                </a:spcBef>
              </a:pPr>
              <a:endParaRPr lang="de-DE" altLang="de-DE" sz="2000" b="1">
                <a:latin typeface="Arial" panose="020B0604020202020204" pitchFamily="34" charset="0"/>
              </a:endParaRPr>
            </a:p>
            <a:p>
              <a:pPr>
                <a:lnSpc>
                  <a:spcPct val="70000"/>
                </a:lnSpc>
                <a:spcBef>
                  <a:spcPct val="50000"/>
                </a:spcBef>
              </a:pPr>
              <a:r>
                <a:rPr lang="de-DE" altLang="de-DE" sz="2000" b="1">
                  <a:latin typeface="Arial" panose="020B0604020202020204" pitchFamily="34" charset="0"/>
                </a:rPr>
                <a:t>Wer entscheidet </a:t>
              </a:r>
            </a:p>
            <a:p>
              <a:pPr>
                <a:lnSpc>
                  <a:spcPct val="70000"/>
                </a:lnSpc>
                <a:spcBef>
                  <a:spcPct val="50000"/>
                </a:spcBef>
              </a:pPr>
              <a:r>
                <a:rPr lang="de-DE" altLang="de-DE" sz="2000" b="1">
                  <a:latin typeface="Arial" panose="020B0604020202020204" pitchFamily="34" charset="0"/>
                </a:rPr>
                <a:t>über Einrichtung </a:t>
              </a:r>
            </a:p>
            <a:p>
              <a:pPr>
                <a:lnSpc>
                  <a:spcPct val="70000"/>
                </a:lnSpc>
                <a:spcBef>
                  <a:spcPct val="50000"/>
                </a:spcBef>
              </a:pPr>
              <a:r>
                <a:rPr lang="de-DE" altLang="de-DE" sz="2000" b="1">
                  <a:latin typeface="Arial" panose="020B0604020202020204" pitchFamily="34" charset="0"/>
                </a:rPr>
                <a:t>der Ämter?</a:t>
              </a:r>
            </a:p>
          </p:txBody>
        </p:sp>
      </p:grpSp>
      <p:grpSp>
        <p:nvGrpSpPr>
          <p:cNvPr id="369673" name="Group 9">
            <a:extLst>
              <a:ext uri="{FF2B5EF4-FFF2-40B4-BE49-F238E27FC236}">
                <a16:creationId xmlns:a16="http://schemas.microsoft.com/office/drawing/2014/main" id="{39075984-9953-3546-93DA-45569C71F674}"/>
              </a:ext>
            </a:extLst>
          </p:cNvPr>
          <p:cNvGrpSpPr>
            <a:grpSpLocks/>
          </p:cNvGrpSpPr>
          <p:nvPr/>
        </p:nvGrpSpPr>
        <p:grpSpPr bwMode="auto">
          <a:xfrm>
            <a:off x="3733800" y="4572000"/>
            <a:ext cx="5038725" cy="1709738"/>
            <a:chOff x="2352" y="2880"/>
            <a:chExt cx="3174" cy="1077"/>
          </a:xfrm>
        </p:grpSpPr>
        <p:sp>
          <p:nvSpPr>
            <p:cNvPr id="369674" name="Rectangle 10">
              <a:extLst>
                <a:ext uri="{FF2B5EF4-FFF2-40B4-BE49-F238E27FC236}">
                  <a16:creationId xmlns:a16="http://schemas.microsoft.com/office/drawing/2014/main" id="{9200380C-F990-234C-B39A-F68F318BF6A9}"/>
                </a:ext>
              </a:extLst>
            </p:cNvPr>
            <p:cNvSpPr>
              <a:spLocks noChangeArrowheads="1"/>
            </p:cNvSpPr>
            <p:nvPr/>
          </p:nvSpPr>
          <p:spPr bwMode="auto">
            <a:xfrm>
              <a:off x="2352" y="2880"/>
              <a:ext cx="3174" cy="45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Wie ausgestalten?</a:t>
              </a:r>
            </a:p>
          </p:txBody>
        </p:sp>
        <p:sp>
          <p:nvSpPr>
            <p:cNvPr id="369675" name="Rectangle 11">
              <a:extLst>
                <a:ext uri="{FF2B5EF4-FFF2-40B4-BE49-F238E27FC236}">
                  <a16:creationId xmlns:a16="http://schemas.microsoft.com/office/drawing/2014/main" id="{62667ACC-0965-3B4F-A737-6B0FE06331A2}"/>
                </a:ext>
              </a:extLst>
            </p:cNvPr>
            <p:cNvSpPr>
              <a:spLocks noChangeArrowheads="1"/>
            </p:cNvSpPr>
            <p:nvPr/>
          </p:nvSpPr>
          <p:spPr bwMode="auto">
            <a:xfrm>
              <a:off x="2352" y="3504"/>
              <a:ext cx="3174" cy="45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Wer vergibt?</a:t>
              </a:r>
            </a:p>
          </p:txBody>
        </p:sp>
      </p:grpSp>
      <p:grpSp>
        <p:nvGrpSpPr>
          <p:cNvPr id="369676" name="Group 12">
            <a:extLst>
              <a:ext uri="{FF2B5EF4-FFF2-40B4-BE49-F238E27FC236}">
                <a16:creationId xmlns:a16="http://schemas.microsoft.com/office/drawing/2014/main" id="{5F72484D-67EF-8D4E-A670-692C3FA6DE14}"/>
              </a:ext>
            </a:extLst>
          </p:cNvPr>
          <p:cNvGrpSpPr>
            <a:grpSpLocks/>
          </p:cNvGrpSpPr>
          <p:nvPr/>
        </p:nvGrpSpPr>
        <p:grpSpPr bwMode="auto">
          <a:xfrm>
            <a:off x="381000" y="4419600"/>
            <a:ext cx="2897188" cy="1447800"/>
            <a:chOff x="192" y="1008"/>
            <a:chExt cx="1296" cy="672"/>
          </a:xfrm>
        </p:grpSpPr>
        <p:sp>
          <p:nvSpPr>
            <p:cNvPr id="369677" name="Oval 13">
              <a:extLst>
                <a:ext uri="{FF2B5EF4-FFF2-40B4-BE49-F238E27FC236}">
                  <a16:creationId xmlns:a16="http://schemas.microsoft.com/office/drawing/2014/main" id="{F615F781-0DC8-6C4A-B6C0-08535EC73E59}"/>
                </a:ext>
              </a:extLst>
            </p:cNvPr>
            <p:cNvSpPr>
              <a:spLocks noChangeArrowheads="1"/>
            </p:cNvSpPr>
            <p:nvPr/>
          </p:nvSpPr>
          <p:spPr bwMode="auto">
            <a:xfrm>
              <a:off x="192" y="1008"/>
              <a:ext cx="1296" cy="672"/>
            </a:xfrm>
            <a:prstGeom prst="ellipse">
              <a:avLst/>
            </a:prstGeom>
            <a:solidFill>
              <a:schemeClr val="accent1"/>
            </a:solidFill>
            <a:ln w="76200">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69678" name="Text Box 14">
              <a:extLst>
                <a:ext uri="{FF2B5EF4-FFF2-40B4-BE49-F238E27FC236}">
                  <a16:creationId xmlns:a16="http://schemas.microsoft.com/office/drawing/2014/main" id="{C3F8A4DD-9623-8345-92D7-4ED404FBF8A5}"/>
                </a:ext>
              </a:extLst>
            </p:cNvPr>
            <p:cNvSpPr txBox="1">
              <a:spLocks noChangeArrowheads="1"/>
            </p:cNvSpPr>
            <p:nvPr/>
          </p:nvSpPr>
          <p:spPr bwMode="auto">
            <a:xfrm>
              <a:off x="245" y="1074"/>
              <a:ext cx="1168" cy="4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nSpc>
                  <a:spcPct val="70000"/>
                </a:lnSpc>
                <a:spcBef>
                  <a:spcPct val="50000"/>
                </a:spcBef>
              </a:pPr>
              <a:endParaRPr lang="de-DE" altLang="de-DE" sz="2000" b="1">
                <a:latin typeface="Arial" panose="020B0604020202020204" pitchFamily="34" charset="0"/>
              </a:endParaRPr>
            </a:p>
            <a:p>
              <a:pPr>
                <a:lnSpc>
                  <a:spcPct val="70000"/>
                </a:lnSpc>
                <a:spcBef>
                  <a:spcPct val="50000"/>
                </a:spcBef>
              </a:pPr>
              <a:r>
                <a:rPr lang="de-DE" altLang="de-DE" sz="2000" b="1">
                  <a:latin typeface="Arial" panose="020B0604020202020204" pitchFamily="34" charset="0"/>
                </a:rPr>
                <a:t>Hochschulleitungen</a:t>
              </a:r>
            </a:p>
            <a:p>
              <a:pPr>
                <a:lnSpc>
                  <a:spcPct val="70000"/>
                </a:lnSpc>
                <a:spcBef>
                  <a:spcPct val="50000"/>
                </a:spcBef>
              </a:pPr>
              <a:r>
                <a:rPr lang="de-DE" altLang="de-DE" sz="2000" b="1">
                  <a:latin typeface="Arial" panose="020B0604020202020204" pitchFamily="34" charset="0"/>
                </a:rPr>
                <a:t>in W?</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369670"/>
                                        </p:tgtEl>
                                        <p:attrNameLst>
                                          <p:attrName>style.visibility</p:attrName>
                                        </p:attrNameLst>
                                      </p:cBhvr>
                                      <p:to>
                                        <p:strVal val="visible"/>
                                      </p:to>
                                    </p:set>
                                    <p:animEffect transition="in" filter="box(out)">
                                      <p:cBhvr>
                                        <p:cTn id="7" dur="500"/>
                                        <p:tgtEl>
                                          <p:spTgt spid="3696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369667"/>
                                        </p:tgtEl>
                                        <p:attrNameLst>
                                          <p:attrName>style.visibility</p:attrName>
                                        </p:attrNameLst>
                                      </p:cBhvr>
                                      <p:to>
                                        <p:strVal val="visible"/>
                                      </p:to>
                                    </p:set>
                                    <p:animEffect transition="in" filter="box(out)">
                                      <p:cBhvr>
                                        <p:cTn id="12" dur="500"/>
                                        <p:tgtEl>
                                          <p:spTgt spid="36966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369676"/>
                                        </p:tgtEl>
                                        <p:attrNameLst>
                                          <p:attrName>style.visibility</p:attrName>
                                        </p:attrNameLst>
                                      </p:cBhvr>
                                      <p:to>
                                        <p:strVal val="visible"/>
                                      </p:to>
                                    </p:set>
                                    <p:animEffect transition="in" filter="box(out)">
                                      <p:cBhvr>
                                        <p:cTn id="17" dur="500"/>
                                        <p:tgtEl>
                                          <p:spTgt spid="36967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nodeType="clickEffect">
                                  <p:stCondLst>
                                    <p:cond delay="0"/>
                                  </p:stCondLst>
                                  <p:childTnLst>
                                    <p:set>
                                      <p:cBhvr>
                                        <p:cTn id="21" dur="1" fill="hold">
                                          <p:stCondLst>
                                            <p:cond delay="0"/>
                                          </p:stCondLst>
                                        </p:cTn>
                                        <p:tgtEl>
                                          <p:spTgt spid="369673"/>
                                        </p:tgtEl>
                                        <p:attrNameLst>
                                          <p:attrName>style.visibility</p:attrName>
                                        </p:attrNameLst>
                                      </p:cBhvr>
                                      <p:to>
                                        <p:strVal val="visible"/>
                                      </p:to>
                                    </p:set>
                                    <p:animEffect transition="in" filter="box(out)">
                                      <p:cBhvr>
                                        <p:cTn id="22" dur="500"/>
                                        <p:tgtEl>
                                          <p:spTgt spid="3696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Foliennummernplatzhalter 2">
            <a:extLst>
              <a:ext uri="{FF2B5EF4-FFF2-40B4-BE49-F238E27FC236}">
                <a16:creationId xmlns:a16="http://schemas.microsoft.com/office/drawing/2014/main" id="{9CC3A765-7CD9-7340-BA76-396D05F3B0E9}"/>
              </a:ext>
            </a:extLst>
          </p:cNvPr>
          <p:cNvSpPr>
            <a:spLocks noGrp="1"/>
          </p:cNvSpPr>
          <p:nvPr>
            <p:ph type="sldNum" sz="quarter" idx="10"/>
          </p:nvPr>
        </p:nvSpPr>
        <p:spPr/>
        <p:txBody>
          <a:bodyPr/>
          <a:lstStyle/>
          <a:p>
            <a:fld id="{5D97AD24-F1F2-4F4D-8B38-87F142C4D10B}" type="slidenum">
              <a:rPr lang="en-US" altLang="de-DE"/>
              <a:pPr/>
              <a:t>19</a:t>
            </a:fld>
            <a:endParaRPr lang="en-US" altLang="de-DE" b="0"/>
          </a:p>
        </p:txBody>
      </p:sp>
      <p:sp>
        <p:nvSpPr>
          <p:cNvPr id="370690" name="Rectangle 2">
            <a:extLst>
              <a:ext uri="{FF2B5EF4-FFF2-40B4-BE49-F238E27FC236}">
                <a16:creationId xmlns:a16="http://schemas.microsoft.com/office/drawing/2014/main" id="{08AE2363-5747-6042-8B2D-D86EBF1B064D}"/>
              </a:ext>
            </a:extLst>
          </p:cNvPr>
          <p:cNvSpPr>
            <a:spLocks noGrp="1" noChangeArrowheads="1"/>
          </p:cNvSpPr>
          <p:nvPr>
            <p:ph type="title"/>
          </p:nvPr>
        </p:nvSpPr>
        <p:spPr/>
        <p:txBody>
          <a:bodyPr/>
          <a:lstStyle/>
          <a:p>
            <a:r>
              <a:rPr lang="de-DE" altLang="de-DE" sz="3600"/>
              <a:t>Verhältnis W2/W3: Optionen</a:t>
            </a:r>
          </a:p>
        </p:txBody>
      </p:sp>
      <p:sp>
        <p:nvSpPr>
          <p:cNvPr id="370691" name="Rectangle 3">
            <a:extLst>
              <a:ext uri="{FF2B5EF4-FFF2-40B4-BE49-F238E27FC236}">
                <a16:creationId xmlns:a16="http://schemas.microsoft.com/office/drawing/2014/main" id="{A5101601-C0B0-8349-93AE-74A8D9342D36}"/>
              </a:ext>
            </a:extLst>
          </p:cNvPr>
          <p:cNvSpPr>
            <a:spLocks noChangeArrowheads="1"/>
          </p:cNvSpPr>
          <p:nvPr/>
        </p:nvSpPr>
        <p:spPr bwMode="auto">
          <a:xfrm>
            <a:off x="685800" y="2057400"/>
            <a:ext cx="7916863" cy="7921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Unis: W2 und W3, FHs: W2</a:t>
            </a:r>
          </a:p>
        </p:txBody>
      </p:sp>
      <p:sp>
        <p:nvSpPr>
          <p:cNvPr id="370692" name="Rectangle 4">
            <a:extLst>
              <a:ext uri="{FF2B5EF4-FFF2-40B4-BE49-F238E27FC236}">
                <a16:creationId xmlns:a16="http://schemas.microsoft.com/office/drawing/2014/main" id="{F58A9BD5-58A8-6E44-BB6D-F727FC134C25}"/>
              </a:ext>
            </a:extLst>
          </p:cNvPr>
          <p:cNvSpPr>
            <a:spLocks noChangeArrowheads="1"/>
          </p:cNvSpPr>
          <p:nvPr/>
        </p:nvSpPr>
        <p:spPr bwMode="auto">
          <a:xfrm>
            <a:off x="685800" y="3124200"/>
            <a:ext cx="7916863" cy="7921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Unis: W3, FHs: W2</a:t>
            </a:r>
          </a:p>
        </p:txBody>
      </p:sp>
      <p:sp>
        <p:nvSpPr>
          <p:cNvPr id="370693" name="Rectangle 5">
            <a:extLst>
              <a:ext uri="{FF2B5EF4-FFF2-40B4-BE49-F238E27FC236}">
                <a16:creationId xmlns:a16="http://schemas.microsoft.com/office/drawing/2014/main" id="{A1872A5D-E4A8-1B43-BA7B-5AF538118DCA}"/>
              </a:ext>
            </a:extLst>
          </p:cNvPr>
          <p:cNvSpPr>
            <a:spLocks noChangeArrowheads="1"/>
          </p:cNvSpPr>
          <p:nvPr/>
        </p:nvSpPr>
        <p:spPr bwMode="auto">
          <a:xfrm>
            <a:off x="685800" y="4191000"/>
            <a:ext cx="7916863" cy="7921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Unis und FHs: W2 und W3, aber verschiedene Anteile</a:t>
            </a:r>
          </a:p>
        </p:txBody>
      </p:sp>
      <p:sp>
        <p:nvSpPr>
          <p:cNvPr id="370694" name="Rectangle 6">
            <a:extLst>
              <a:ext uri="{FF2B5EF4-FFF2-40B4-BE49-F238E27FC236}">
                <a16:creationId xmlns:a16="http://schemas.microsoft.com/office/drawing/2014/main" id="{9DCF4B1E-127A-4F4C-A0D4-2F2037BA228A}"/>
              </a:ext>
            </a:extLst>
          </p:cNvPr>
          <p:cNvSpPr>
            <a:spLocks noChangeArrowheads="1"/>
          </p:cNvSpPr>
          <p:nvPr/>
        </p:nvSpPr>
        <p:spPr bwMode="auto">
          <a:xfrm>
            <a:off x="685800" y="5257800"/>
            <a:ext cx="7916863" cy="7921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Unis: W3, FHs: W2 und W3 (begrenzt)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70691"/>
                                        </p:tgtEl>
                                        <p:attrNameLst>
                                          <p:attrName>style.visibility</p:attrName>
                                        </p:attrNameLst>
                                      </p:cBhvr>
                                      <p:to>
                                        <p:strVal val="visible"/>
                                      </p:to>
                                    </p:set>
                                    <p:animEffect transition="in" filter="box(out)">
                                      <p:cBhvr>
                                        <p:cTn id="7" dur="500"/>
                                        <p:tgtEl>
                                          <p:spTgt spid="37069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70692"/>
                                        </p:tgtEl>
                                        <p:attrNameLst>
                                          <p:attrName>style.visibility</p:attrName>
                                        </p:attrNameLst>
                                      </p:cBhvr>
                                      <p:to>
                                        <p:strVal val="visible"/>
                                      </p:to>
                                    </p:set>
                                    <p:animEffect transition="in" filter="box(out)">
                                      <p:cBhvr>
                                        <p:cTn id="12" dur="500"/>
                                        <p:tgtEl>
                                          <p:spTgt spid="37069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70693"/>
                                        </p:tgtEl>
                                        <p:attrNameLst>
                                          <p:attrName>style.visibility</p:attrName>
                                        </p:attrNameLst>
                                      </p:cBhvr>
                                      <p:to>
                                        <p:strVal val="visible"/>
                                      </p:to>
                                    </p:set>
                                    <p:animEffect transition="in" filter="box(out)">
                                      <p:cBhvr>
                                        <p:cTn id="17" dur="500"/>
                                        <p:tgtEl>
                                          <p:spTgt spid="37069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70694"/>
                                        </p:tgtEl>
                                        <p:attrNameLst>
                                          <p:attrName>style.visibility</p:attrName>
                                        </p:attrNameLst>
                                      </p:cBhvr>
                                      <p:to>
                                        <p:strVal val="visible"/>
                                      </p:to>
                                    </p:set>
                                    <p:animEffect transition="in" filter="box(out)">
                                      <p:cBhvr>
                                        <p:cTn id="22" dur="500"/>
                                        <p:tgtEl>
                                          <p:spTgt spid="3706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0691" grpId="0" animBg="1" autoUpdateAnimBg="0"/>
      <p:bldP spid="370692" grpId="0" animBg="1" autoUpdateAnimBg="0"/>
      <p:bldP spid="370693" grpId="0" animBg="1" autoUpdateAnimBg="0"/>
      <p:bldP spid="370694"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Foliennummernplatzhalter 2">
            <a:extLst>
              <a:ext uri="{FF2B5EF4-FFF2-40B4-BE49-F238E27FC236}">
                <a16:creationId xmlns:a16="http://schemas.microsoft.com/office/drawing/2014/main" id="{9116C2CE-3175-FE4D-BE43-19D695CE88FE}"/>
              </a:ext>
            </a:extLst>
          </p:cNvPr>
          <p:cNvSpPr>
            <a:spLocks noGrp="1"/>
          </p:cNvSpPr>
          <p:nvPr>
            <p:ph type="sldNum" sz="quarter" idx="10"/>
          </p:nvPr>
        </p:nvSpPr>
        <p:spPr/>
        <p:txBody>
          <a:bodyPr/>
          <a:lstStyle/>
          <a:p>
            <a:fld id="{8B0B5D8E-41D2-E642-9FC9-81CDB127984F}" type="slidenum">
              <a:rPr lang="en-US" altLang="de-DE"/>
              <a:pPr/>
              <a:t>2</a:t>
            </a:fld>
            <a:endParaRPr lang="en-US" altLang="de-DE" b="0"/>
          </a:p>
        </p:txBody>
      </p:sp>
      <p:sp>
        <p:nvSpPr>
          <p:cNvPr id="350210" name="Rectangle 2">
            <a:extLst>
              <a:ext uri="{FF2B5EF4-FFF2-40B4-BE49-F238E27FC236}">
                <a16:creationId xmlns:a16="http://schemas.microsoft.com/office/drawing/2014/main" id="{AB68301A-670C-DC4C-A606-070FED298212}"/>
              </a:ext>
            </a:extLst>
          </p:cNvPr>
          <p:cNvSpPr>
            <a:spLocks noGrp="1" noChangeArrowheads="1"/>
          </p:cNvSpPr>
          <p:nvPr>
            <p:ph type="title"/>
          </p:nvPr>
        </p:nvSpPr>
        <p:spPr/>
        <p:txBody>
          <a:bodyPr/>
          <a:lstStyle/>
          <a:p>
            <a:r>
              <a:rPr lang="de-DE" altLang="de-DE" sz="3600"/>
              <a:t>Professorenbesoldung</a:t>
            </a:r>
          </a:p>
        </p:txBody>
      </p:sp>
      <p:sp>
        <p:nvSpPr>
          <p:cNvPr id="350211" name="Rectangle 3">
            <a:extLst>
              <a:ext uri="{FF2B5EF4-FFF2-40B4-BE49-F238E27FC236}">
                <a16:creationId xmlns:a16="http://schemas.microsoft.com/office/drawing/2014/main" id="{464976EB-D54C-694E-B4F8-6D873824A1D3}"/>
              </a:ext>
            </a:extLst>
          </p:cNvPr>
          <p:cNvSpPr>
            <a:spLocks noChangeArrowheads="1"/>
          </p:cNvSpPr>
          <p:nvPr/>
        </p:nvSpPr>
        <p:spPr bwMode="auto">
          <a:xfrm>
            <a:off x="304800" y="5181600"/>
            <a:ext cx="8610600" cy="7921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2600" b="1">
                <a:latin typeface="Arial" panose="020B0604020202020204" pitchFamily="34" charset="0"/>
              </a:rPr>
              <a:t>Profilbildung der Hochschulen</a:t>
            </a:r>
            <a:endParaRPr lang="de-DE" altLang="de-DE" b="1">
              <a:latin typeface="Arial" panose="020B0604020202020204" pitchFamily="34" charset="0"/>
            </a:endParaRPr>
          </a:p>
        </p:txBody>
      </p:sp>
      <p:sp>
        <p:nvSpPr>
          <p:cNvPr id="350212" name="Rectangle 4">
            <a:extLst>
              <a:ext uri="{FF2B5EF4-FFF2-40B4-BE49-F238E27FC236}">
                <a16:creationId xmlns:a16="http://schemas.microsoft.com/office/drawing/2014/main" id="{B726110F-89E0-4848-9377-E3AAA8F169BC}"/>
              </a:ext>
            </a:extLst>
          </p:cNvPr>
          <p:cNvSpPr>
            <a:spLocks noChangeArrowheads="1"/>
          </p:cNvSpPr>
          <p:nvPr/>
        </p:nvSpPr>
        <p:spPr bwMode="auto">
          <a:xfrm>
            <a:off x="304800" y="2743200"/>
            <a:ext cx="8610600" cy="7921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2600" b="1">
                <a:latin typeface="Arial" panose="020B0604020202020204" pitchFamily="34" charset="0"/>
              </a:rPr>
              <a:t>leistungs- und funktionsdifferenzierte Gehälter</a:t>
            </a:r>
            <a:endParaRPr lang="de-DE" altLang="de-DE" b="1">
              <a:latin typeface="Arial" panose="020B0604020202020204" pitchFamily="34" charset="0"/>
            </a:endParaRPr>
          </a:p>
        </p:txBody>
      </p:sp>
      <p:sp>
        <p:nvSpPr>
          <p:cNvPr id="350213" name="Rectangle 5">
            <a:extLst>
              <a:ext uri="{FF2B5EF4-FFF2-40B4-BE49-F238E27FC236}">
                <a16:creationId xmlns:a16="http://schemas.microsoft.com/office/drawing/2014/main" id="{DD6E52FF-667E-8E48-AFAA-EF6EF3B8D29A}"/>
              </a:ext>
            </a:extLst>
          </p:cNvPr>
          <p:cNvSpPr>
            <a:spLocks noChangeArrowheads="1"/>
          </p:cNvSpPr>
          <p:nvPr/>
        </p:nvSpPr>
        <p:spPr bwMode="auto">
          <a:xfrm>
            <a:off x="304800" y="3962400"/>
            <a:ext cx="8610600" cy="7921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2600" b="1">
                <a:latin typeface="Arial" panose="020B0604020202020204" pitchFamily="34" charset="0"/>
              </a:rPr>
              <a:t>wettbewerbsfähige und flexible Vergütungsstrukturen</a:t>
            </a:r>
            <a:endParaRPr lang="de-DE" altLang="de-DE" b="1">
              <a:latin typeface="Arial" panose="020B0604020202020204" pitchFamily="34" charset="0"/>
            </a:endParaRPr>
          </a:p>
        </p:txBody>
      </p:sp>
      <p:grpSp>
        <p:nvGrpSpPr>
          <p:cNvPr id="350214" name="Group 6">
            <a:extLst>
              <a:ext uri="{FF2B5EF4-FFF2-40B4-BE49-F238E27FC236}">
                <a16:creationId xmlns:a16="http://schemas.microsoft.com/office/drawing/2014/main" id="{AC5CCA54-F755-834C-B4FA-8735806DE3C9}"/>
              </a:ext>
            </a:extLst>
          </p:cNvPr>
          <p:cNvGrpSpPr>
            <a:grpSpLocks/>
          </p:cNvGrpSpPr>
          <p:nvPr/>
        </p:nvGrpSpPr>
        <p:grpSpPr bwMode="auto">
          <a:xfrm>
            <a:off x="1676400" y="1371600"/>
            <a:ext cx="5638800" cy="914400"/>
            <a:chOff x="1056" y="864"/>
            <a:chExt cx="3552" cy="576"/>
          </a:xfrm>
        </p:grpSpPr>
        <p:sp>
          <p:nvSpPr>
            <p:cNvPr id="350215" name="Rectangle 7">
              <a:extLst>
                <a:ext uri="{FF2B5EF4-FFF2-40B4-BE49-F238E27FC236}">
                  <a16:creationId xmlns:a16="http://schemas.microsoft.com/office/drawing/2014/main" id="{A9F3C578-7358-D44D-BBB3-E18CA3ABC4E7}"/>
                </a:ext>
              </a:extLst>
            </p:cNvPr>
            <p:cNvSpPr>
              <a:spLocks noChangeArrowheads="1"/>
            </p:cNvSpPr>
            <p:nvPr/>
          </p:nvSpPr>
          <p:spPr bwMode="auto">
            <a:xfrm>
              <a:off x="1056" y="864"/>
              <a:ext cx="3552" cy="576"/>
            </a:xfrm>
            <a:prstGeom prst="rect">
              <a:avLst/>
            </a:prstGeom>
            <a:solidFill>
              <a:schemeClr val="accent1"/>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50216" name="Text Box 8">
              <a:extLst>
                <a:ext uri="{FF2B5EF4-FFF2-40B4-BE49-F238E27FC236}">
                  <a16:creationId xmlns:a16="http://schemas.microsoft.com/office/drawing/2014/main" id="{99A26331-7DCD-7344-BF81-0E3E12055EEB}"/>
                </a:ext>
              </a:extLst>
            </p:cNvPr>
            <p:cNvSpPr txBox="1">
              <a:spLocks noChangeArrowheads="1"/>
            </p:cNvSpPr>
            <p:nvPr/>
          </p:nvSpPr>
          <p:spPr bwMode="auto">
            <a:xfrm>
              <a:off x="2442" y="960"/>
              <a:ext cx="698" cy="365"/>
            </a:xfrm>
            <a:prstGeom prst="rect">
              <a:avLst/>
            </a:prstGeom>
            <a:solidFill>
              <a:schemeClr val="accent1"/>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spcBef>
                  <a:spcPct val="50000"/>
                </a:spcBef>
              </a:pPr>
              <a:r>
                <a:rPr lang="de-DE" altLang="de-DE" sz="3200" b="1">
                  <a:latin typeface="Arial" panose="020B0604020202020204" pitchFamily="34" charset="0"/>
                </a:rPr>
                <a:t>Ziele</a:t>
              </a:r>
              <a:endParaRPr lang="de-DE" altLang="de-DE"/>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350214"/>
                                        </p:tgtEl>
                                        <p:attrNameLst>
                                          <p:attrName>style.visibility</p:attrName>
                                        </p:attrNameLst>
                                      </p:cBhvr>
                                      <p:to>
                                        <p:strVal val="visible"/>
                                      </p:to>
                                    </p:set>
                                    <p:animEffect transition="in" filter="box(out)">
                                      <p:cBhvr>
                                        <p:cTn id="7" dur="500"/>
                                        <p:tgtEl>
                                          <p:spTgt spid="3502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50212"/>
                                        </p:tgtEl>
                                        <p:attrNameLst>
                                          <p:attrName>style.visibility</p:attrName>
                                        </p:attrNameLst>
                                      </p:cBhvr>
                                      <p:to>
                                        <p:strVal val="visible"/>
                                      </p:to>
                                    </p:set>
                                    <p:animEffect transition="in" filter="box(out)">
                                      <p:cBhvr>
                                        <p:cTn id="12" dur="500"/>
                                        <p:tgtEl>
                                          <p:spTgt spid="3502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50213"/>
                                        </p:tgtEl>
                                        <p:attrNameLst>
                                          <p:attrName>style.visibility</p:attrName>
                                        </p:attrNameLst>
                                      </p:cBhvr>
                                      <p:to>
                                        <p:strVal val="visible"/>
                                      </p:to>
                                    </p:set>
                                    <p:animEffect transition="in" filter="box(out)">
                                      <p:cBhvr>
                                        <p:cTn id="17" dur="500"/>
                                        <p:tgtEl>
                                          <p:spTgt spid="35021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50211"/>
                                        </p:tgtEl>
                                        <p:attrNameLst>
                                          <p:attrName>style.visibility</p:attrName>
                                        </p:attrNameLst>
                                      </p:cBhvr>
                                      <p:to>
                                        <p:strVal val="visible"/>
                                      </p:to>
                                    </p:set>
                                    <p:animEffect transition="in" filter="box(out)">
                                      <p:cBhvr>
                                        <p:cTn id="22" dur="500"/>
                                        <p:tgtEl>
                                          <p:spTgt spid="3502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0211" grpId="0" animBg="1" autoUpdateAnimBg="0"/>
      <p:bldP spid="350212" grpId="0" animBg="1" autoUpdateAnimBg="0"/>
      <p:bldP spid="350213" grpId="0" animBg="1"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 name="Foliennummernplatzhalter 2">
            <a:extLst>
              <a:ext uri="{FF2B5EF4-FFF2-40B4-BE49-F238E27FC236}">
                <a16:creationId xmlns:a16="http://schemas.microsoft.com/office/drawing/2014/main" id="{FCF9FD1F-662C-6A46-97E2-F4F526CA4716}"/>
              </a:ext>
            </a:extLst>
          </p:cNvPr>
          <p:cNvSpPr>
            <a:spLocks noGrp="1"/>
          </p:cNvSpPr>
          <p:nvPr>
            <p:ph type="sldNum" sz="quarter" idx="10"/>
          </p:nvPr>
        </p:nvSpPr>
        <p:spPr/>
        <p:txBody>
          <a:bodyPr/>
          <a:lstStyle/>
          <a:p>
            <a:fld id="{16D51F76-22E1-EF41-87AB-D39FBB31ED32}" type="slidenum">
              <a:rPr lang="en-US" altLang="de-DE"/>
              <a:pPr/>
              <a:t>20</a:t>
            </a:fld>
            <a:endParaRPr lang="en-US" altLang="de-DE" b="0"/>
          </a:p>
        </p:txBody>
      </p:sp>
      <p:sp>
        <p:nvSpPr>
          <p:cNvPr id="372738" name="Rectangle 2">
            <a:extLst>
              <a:ext uri="{FF2B5EF4-FFF2-40B4-BE49-F238E27FC236}">
                <a16:creationId xmlns:a16="http://schemas.microsoft.com/office/drawing/2014/main" id="{80485686-D867-4140-8E8D-274178D2EC27}"/>
              </a:ext>
            </a:extLst>
          </p:cNvPr>
          <p:cNvSpPr>
            <a:spLocks noGrp="1" noChangeArrowheads="1"/>
          </p:cNvSpPr>
          <p:nvPr>
            <p:ph type="title"/>
          </p:nvPr>
        </p:nvSpPr>
        <p:spPr/>
        <p:txBody>
          <a:bodyPr/>
          <a:lstStyle/>
          <a:p>
            <a:r>
              <a:rPr lang="de-DE" altLang="de-DE" sz="3200"/>
              <a:t>Alternative: </a:t>
            </a:r>
            <a:br>
              <a:rPr lang="de-DE" altLang="de-DE" sz="3200"/>
            </a:br>
            <a:r>
              <a:rPr lang="de-DE" altLang="de-DE" sz="3200"/>
              <a:t>Delegation W2/W3 an Hochschulen</a:t>
            </a:r>
            <a:endParaRPr lang="de-DE" altLang="de-DE" sz="3600"/>
          </a:p>
        </p:txBody>
      </p:sp>
      <p:sp>
        <p:nvSpPr>
          <p:cNvPr id="372739" name="Rectangle 3">
            <a:extLst>
              <a:ext uri="{FF2B5EF4-FFF2-40B4-BE49-F238E27FC236}">
                <a16:creationId xmlns:a16="http://schemas.microsoft.com/office/drawing/2014/main" id="{E8F28FC6-4A06-9F40-BB9B-581D8CFC07B9}"/>
              </a:ext>
            </a:extLst>
          </p:cNvPr>
          <p:cNvSpPr>
            <a:spLocks noChangeArrowheads="1"/>
          </p:cNvSpPr>
          <p:nvPr/>
        </p:nvSpPr>
        <p:spPr bwMode="auto">
          <a:xfrm>
            <a:off x="3505200" y="1371600"/>
            <a:ext cx="5410200" cy="611188"/>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2000" b="1">
                <a:latin typeface="Arial" panose="020B0604020202020204" pitchFamily="34" charset="0"/>
              </a:rPr>
              <a:t>Dienstherreneigenschaft und </a:t>
            </a:r>
          </a:p>
          <a:p>
            <a:r>
              <a:rPr lang="de-DE" altLang="de-DE" sz="2000" b="1">
                <a:latin typeface="Arial" panose="020B0604020202020204" pitchFamily="34" charset="0"/>
              </a:rPr>
              <a:t>eigene Stellenpläne</a:t>
            </a:r>
          </a:p>
        </p:txBody>
      </p:sp>
      <p:sp>
        <p:nvSpPr>
          <p:cNvPr id="372740" name="Rectangle 4">
            <a:extLst>
              <a:ext uri="{FF2B5EF4-FFF2-40B4-BE49-F238E27FC236}">
                <a16:creationId xmlns:a16="http://schemas.microsoft.com/office/drawing/2014/main" id="{FAE8587A-2A96-7842-8D5B-816571D847EA}"/>
              </a:ext>
            </a:extLst>
          </p:cNvPr>
          <p:cNvSpPr>
            <a:spLocks noChangeArrowheads="1"/>
          </p:cNvSpPr>
          <p:nvPr/>
        </p:nvSpPr>
        <p:spPr bwMode="auto">
          <a:xfrm>
            <a:off x="3505200" y="3200400"/>
            <a:ext cx="5410200" cy="611188"/>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2000" b="1">
                <a:latin typeface="Arial" panose="020B0604020202020204" pitchFamily="34" charset="0"/>
              </a:rPr>
              <a:t>Orientierung an Aufgabenprofil </a:t>
            </a:r>
          </a:p>
          <a:p>
            <a:r>
              <a:rPr lang="de-DE" altLang="de-DE" sz="2000" b="1">
                <a:latin typeface="Arial" panose="020B0604020202020204" pitchFamily="34" charset="0"/>
              </a:rPr>
              <a:t>und Organisationskultur</a:t>
            </a:r>
          </a:p>
        </p:txBody>
      </p:sp>
      <p:sp>
        <p:nvSpPr>
          <p:cNvPr id="372741" name="Rectangle 5">
            <a:extLst>
              <a:ext uri="{FF2B5EF4-FFF2-40B4-BE49-F238E27FC236}">
                <a16:creationId xmlns:a16="http://schemas.microsoft.com/office/drawing/2014/main" id="{C46F5CB4-9283-D54C-BD16-6A8B46D71BE6}"/>
              </a:ext>
            </a:extLst>
          </p:cNvPr>
          <p:cNvSpPr>
            <a:spLocks noChangeArrowheads="1"/>
          </p:cNvSpPr>
          <p:nvPr/>
        </p:nvSpPr>
        <p:spPr bwMode="auto">
          <a:xfrm>
            <a:off x="3505200" y="3962400"/>
            <a:ext cx="5410200" cy="611188"/>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2000" b="1">
                <a:latin typeface="Arial" panose="020B0604020202020204" pitchFamily="34" charset="0"/>
              </a:rPr>
              <a:t>Fachhochschulen und Universitäten formal </a:t>
            </a:r>
          </a:p>
          <a:p>
            <a:r>
              <a:rPr lang="de-DE" altLang="de-DE" sz="2000" b="1">
                <a:latin typeface="Arial" panose="020B0604020202020204" pitchFamily="34" charset="0"/>
              </a:rPr>
              <a:t>- nicht finanziell - gleichgestellt</a:t>
            </a:r>
          </a:p>
        </p:txBody>
      </p:sp>
      <p:sp>
        <p:nvSpPr>
          <p:cNvPr id="372742" name="Rectangle 6">
            <a:extLst>
              <a:ext uri="{FF2B5EF4-FFF2-40B4-BE49-F238E27FC236}">
                <a16:creationId xmlns:a16="http://schemas.microsoft.com/office/drawing/2014/main" id="{C0A05F4E-F5E0-2443-AEB7-3EBB4B5142BB}"/>
              </a:ext>
            </a:extLst>
          </p:cNvPr>
          <p:cNvSpPr>
            <a:spLocks noChangeArrowheads="1"/>
          </p:cNvSpPr>
          <p:nvPr/>
        </p:nvSpPr>
        <p:spPr bwMode="auto">
          <a:xfrm>
            <a:off x="3505200" y="2438400"/>
            <a:ext cx="5410200" cy="611188"/>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2000" b="1">
                <a:latin typeface="Arial" panose="020B0604020202020204" pitchFamily="34" charset="0"/>
              </a:rPr>
              <a:t>Größere Personal- und </a:t>
            </a:r>
          </a:p>
          <a:p>
            <a:r>
              <a:rPr lang="de-DE" altLang="de-DE" sz="2000" b="1">
                <a:latin typeface="Arial" panose="020B0604020202020204" pitchFamily="34" charset="0"/>
              </a:rPr>
              <a:t>Finanzautonomie</a:t>
            </a:r>
          </a:p>
        </p:txBody>
      </p:sp>
      <p:sp>
        <p:nvSpPr>
          <p:cNvPr id="372743" name="Rectangle 7">
            <a:extLst>
              <a:ext uri="{FF2B5EF4-FFF2-40B4-BE49-F238E27FC236}">
                <a16:creationId xmlns:a16="http://schemas.microsoft.com/office/drawing/2014/main" id="{B0183CB8-0F57-DA48-93A8-A0CDA09E67B4}"/>
              </a:ext>
            </a:extLst>
          </p:cNvPr>
          <p:cNvSpPr>
            <a:spLocks noChangeArrowheads="1"/>
          </p:cNvSpPr>
          <p:nvPr/>
        </p:nvSpPr>
        <p:spPr bwMode="auto">
          <a:xfrm>
            <a:off x="3505200" y="4953000"/>
            <a:ext cx="5410200" cy="611188"/>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2000" b="1">
                <a:latin typeface="Arial" panose="020B0604020202020204" pitchFamily="34" charset="0"/>
              </a:rPr>
              <a:t>Konsequenzen für Altersruhegelder?</a:t>
            </a:r>
          </a:p>
        </p:txBody>
      </p:sp>
      <p:sp>
        <p:nvSpPr>
          <p:cNvPr id="372744" name="Rectangle 8">
            <a:extLst>
              <a:ext uri="{FF2B5EF4-FFF2-40B4-BE49-F238E27FC236}">
                <a16:creationId xmlns:a16="http://schemas.microsoft.com/office/drawing/2014/main" id="{9A76B000-6190-2948-9866-899A5A2AEFE2}"/>
              </a:ext>
            </a:extLst>
          </p:cNvPr>
          <p:cNvSpPr>
            <a:spLocks noChangeArrowheads="1"/>
          </p:cNvSpPr>
          <p:nvPr/>
        </p:nvSpPr>
        <p:spPr bwMode="auto">
          <a:xfrm>
            <a:off x="3505200" y="5715000"/>
            <a:ext cx="5410200" cy="611188"/>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2000" b="1">
                <a:latin typeface="Arial" panose="020B0604020202020204" pitchFamily="34" charset="0"/>
              </a:rPr>
              <a:t>Voraussetzungen für</a:t>
            </a:r>
          </a:p>
          <a:p>
            <a:r>
              <a:rPr lang="de-DE" altLang="de-DE" sz="2000" b="1">
                <a:latin typeface="Arial" panose="020B0604020202020204" pitchFamily="34" charset="0"/>
              </a:rPr>
              <a:t>verantwortliche Handhabung?</a:t>
            </a:r>
          </a:p>
        </p:txBody>
      </p:sp>
      <p:grpSp>
        <p:nvGrpSpPr>
          <p:cNvPr id="372745" name="Group 9">
            <a:extLst>
              <a:ext uri="{FF2B5EF4-FFF2-40B4-BE49-F238E27FC236}">
                <a16:creationId xmlns:a16="http://schemas.microsoft.com/office/drawing/2014/main" id="{BF564433-3606-E04E-9C3A-3D863DE7EAB5}"/>
              </a:ext>
            </a:extLst>
          </p:cNvPr>
          <p:cNvGrpSpPr>
            <a:grpSpLocks/>
          </p:cNvGrpSpPr>
          <p:nvPr/>
        </p:nvGrpSpPr>
        <p:grpSpPr bwMode="auto">
          <a:xfrm>
            <a:off x="457200" y="1371600"/>
            <a:ext cx="2057400" cy="533400"/>
            <a:chOff x="192" y="1008"/>
            <a:chExt cx="1296" cy="672"/>
          </a:xfrm>
        </p:grpSpPr>
        <p:sp>
          <p:nvSpPr>
            <p:cNvPr id="372746" name="Oval 10">
              <a:extLst>
                <a:ext uri="{FF2B5EF4-FFF2-40B4-BE49-F238E27FC236}">
                  <a16:creationId xmlns:a16="http://schemas.microsoft.com/office/drawing/2014/main" id="{66145D49-1F71-C942-82D5-7A40B4E250FE}"/>
                </a:ext>
              </a:extLst>
            </p:cNvPr>
            <p:cNvSpPr>
              <a:spLocks noChangeArrowheads="1"/>
            </p:cNvSpPr>
            <p:nvPr/>
          </p:nvSpPr>
          <p:spPr bwMode="auto">
            <a:xfrm>
              <a:off x="192" y="1008"/>
              <a:ext cx="1296" cy="672"/>
            </a:xfrm>
            <a:prstGeom prst="ellipse">
              <a:avLst/>
            </a:prstGeom>
            <a:solidFill>
              <a:schemeClr val="accent1"/>
            </a:solidFill>
            <a:ln w="76200">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72747" name="Text Box 11">
              <a:extLst>
                <a:ext uri="{FF2B5EF4-FFF2-40B4-BE49-F238E27FC236}">
                  <a16:creationId xmlns:a16="http://schemas.microsoft.com/office/drawing/2014/main" id="{DE822B20-8646-064C-810E-C2D99422D1A2}"/>
                </a:ext>
              </a:extLst>
            </p:cNvPr>
            <p:cNvSpPr txBox="1">
              <a:spLocks noChangeArrowheads="1"/>
            </p:cNvSpPr>
            <p:nvPr/>
          </p:nvSpPr>
          <p:spPr bwMode="auto">
            <a:xfrm>
              <a:off x="192" y="1064"/>
              <a:ext cx="1264" cy="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spcBef>
                  <a:spcPct val="50000"/>
                </a:spcBef>
              </a:pPr>
              <a:r>
                <a:rPr lang="de-DE" altLang="de-DE" sz="2000" b="1">
                  <a:latin typeface="Arial" panose="020B0604020202020204" pitchFamily="34" charset="0"/>
                </a:rPr>
                <a:t>Voraussetzung</a:t>
              </a:r>
            </a:p>
          </p:txBody>
        </p:sp>
      </p:grpSp>
      <p:grpSp>
        <p:nvGrpSpPr>
          <p:cNvPr id="372748" name="Group 12">
            <a:extLst>
              <a:ext uri="{FF2B5EF4-FFF2-40B4-BE49-F238E27FC236}">
                <a16:creationId xmlns:a16="http://schemas.microsoft.com/office/drawing/2014/main" id="{241FAB55-6479-2A4A-83D7-ECF1DE7D2A7A}"/>
              </a:ext>
            </a:extLst>
          </p:cNvPr>
          <p:cNvGrpSpPr>
            <a:grpSpLocks/>
          </p:cNvGrpSpPr>
          <p:nvPr/>
        </p:nvGrpSpPr>
        <p:grpSpPr bwMode="auto">
          <a:xfrm>
            <a:off x="457200" y="2438400"/>
            <a:ext cx="2057400" cy="533400"/>
            <a:chOff x="192" y="1008"/>
            <a:chExt cx="1296" cy="672"/>
          </a:xfrm>
        </p:grpSpPr>
        <p:sp>
          <p:nvSpPr>
            <p:cNvPr id="372749" name="Oval 13">
              <a:extLst>
                <a:ext uri="{FF2B5EF4-FFF2-40B4-BE49-F238E27FC236}">
                  <a16:creationId xmlns:a16="http://schemas.microsoft.com/office/drawing/2014/main" id="{B70C87D0-388B-474A-988E-3C985DD9D270}"/>
                </a:ext>
              </a:extLst>
            </p:cNvPr>
            <p:cNvSpPr>
              <a:spLocks noChangeArrowheads="1"/>
            </p:cNvSpPr>
            <p:nvPr/>
          </p:nvSpPr>
          <p:spPr bwMode="auto">
            <a:xfrm>
              <a:off x="192" y="1008"/>
              <a:ext cx="1296" cy="672"/>
            </a:xfrm>
            <a:prstGeom prst="ellipse">
              <a:avLst/>
            </a:prstGeom>
            <a:solidFill>
              <a:schemeClr val="accent1"/>
            </a:solidFill>
            <a:ln w="76200">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72750" name="Text Box 14">
              <a:extLst>
                <a:ext uri="{FF2B5EF4-FFF2-40B4-BE49-F238E27FC236}">
                  <a16:creationId xmlns:a16="http://schemas.microsoft.com/office/drawing/2014/main" id="{3D2662B0-1E00-B642-A4C6-EA542588D303}"/>
                </a:ext>
              </a:extLst>
            </p:cNvPr>
            <p:cNvSpPr txBox="1">
              <a:spLocks noChangeArrowheads="1"/>
            </p:cNvSpPr>
            <p:nvPr/>
          </p:nvSpPr>
          <p:spPr bwMode="auto">
            <a:xfrm>
              <a:off x="475" y="1064"/>
              <a:ext cx="702" cy="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spcBef>
                  <a:spcPct val="50000"/>
                </a:spcBef>
              </a:pPr>
              <a:r>
                <a:rPr lang="de-DE" altLang="de-DE" sz="2000" b="1">
                  <a:latin typeface="Arial" panose="020B0604020202020204" pitchFamily="34" charset="0"/>
                </a:rPr>
                <a:t>Vorteile</a:t>
              </a:r>
            </a:p>
          </p:txBody>
        </p:sp>
      </p:grpSp>
      <p:grpSp>
        <p:nvGrpSpPr>
          <p:cNvPr id="372751" name="Group 15">
            <a:extLst>
              <a:ext uri="{FF2B5EF4-FFF2-40B4-BE49-F238E27FC236}">
                <a16:creationId xmlns:a16="http://schemas.microsoft.com/office/drawing/2014/main" id="{D77FC008-E5D8-BB49-BF24-D812D0796294}"/>
              </a:ext>
            </a:extLst>
          </p:cNvPr>
          <p:cNvGrpSpPr>
            <a:grpSpLocks/>
          </p:cNvGrpSpPr>
          <p:nvPr/>
        </p:nvGrpSpPr>
        <p:grpSpPr bwMode="auto">
          <a:xfrm>
            <a:off x="609600" y="4876800"/>
            <a:ext cx="2057400" cy="533400"/>
            <a:chOff x="192" y="1008"/>
            <a:chExt cx="1296" cy="672"/>
          </a:xfrm>
        </p:grpSpPr>
        <p:sp>
          <p:nvSpPr>
            <p:cNvPr id="372752" name="Oval 16">
              <a:extLst>
                <a:ext uri="{FF2B5EF4-FFF2-40B4-BE49-F238E27FC236}">
                  <a16:creationId xmlns:a16="http://schemas.microsoft.com/office/drawing/2014/main" id="{6F72BBA8-62A9-1A46-9E98-A9F364DDDA6B}"/>
                </a:ext>
              </a:extLst>
            </p:cNvPr>
            <p:cNvSpPr>
              <a:spLocks noChangeArrowheads="1"/>
            </p:cNvSpPr>
            <p:nvPr/>
          </p:nvSpPr>
          <p:spPr bwMode="auto">
            <a:xfrm>
              <a:off x="192" y="1008"/>
              <a:ext cx="1296" cy="672"/>
            </a:xfrm>
            <a:prstGeom prst="ellipse">
              <a:avLst/>
            </a:prstGeom>
            <a:solidFill>
              <a:schemeClr val="accent1"/>
            </a:solidFill>
            <a:ln w="76200">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72753" name="Text Box 17">
              <a:extLst>
                <a:ext uri="{FF2B5EF4-FFF2-40B4-BE49-F238E27FC236}">
                  <a16:creationId xmlns:a16="http://schemas.microsoft.com/office/drawing/2014/main" id="{212DD0BC-41B1-CB4B-ACC4-D15BCBF2AC8C}"/>
                </a:ext>
              </a:extLst>
            </p:cNvPr>
            <p:cNvSpPr txBox="1">
              <a:spLocks noChangeArrowheads="1"/>
            </p:cNvSpPr>
            <p:nvPr/>
          </p:nvSpPr>
          <p:spPr bwMode="auto">
            <a:xfrm>
              <a:off x="503" y="1064"/>
              <a:ext cx="650" cy="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spcBef>
                  <a:spcPct val="50000"/>
                </a:spcBef>
              </a:pPr>
              <a:r>
                <a:rPr lang="de-DE" altLang="de-DE" sz="2000" b="1">
                  <a:latin typeface="Arial" panose="020B0604020202020204" pitchFamily="34" charset="0"/>
                </a:rPr>
                <a:t>Fragen</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372745"/>
                                        </p:tgtEl>
                                        <p:attrNameLst>
                                          <p:attrName>style.visibility</p:attrName>
                                        </p:attrNameLst>
                                      </p:cBhvr>
                                      <p:to>
                                        <p:strVal val="visible"/>
                                      </p:to>
                                    </p:set>
                                    <p:animEffect transition="in" filter="box(out)">
                                      <p:cBhvr>
                                        <p:cTn id="7" dur="500"/>
                                        <p:tgtEl>
                                          <p:spTgt spid="37274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72739"/>
                                        </p:tgtEl>
                                        <p:attrNameLst>
                                          <p:attrName>style.visibility</p:attrName>
                                        </p:attrNameLst>
                                      </p:cBhvr>
                                      <p:to>
                                        <p:strVal val="visible"/>
                                      </p:to>
                                    </p:set>
                                    <p:animEffect transition="in" filter="box(out)">
                                      <p:cBhvr>
                                        <p:cTn id="12" dur="500"/>
                                        <p:tgtEl>
                                          <p:spTgt spid="37273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372748"/>
                                        </p:tgtEl>
                                        <p:attrNameLst>
                                          <p:attrName>style.visibility</p:attrName>
                                        </p:attrNameLst>
                                      </p:cBhvr>
                                      <p:to>
                                        <p:strVal val="visible"/>
                                      </p:to>
                                    </p:set>
                                    <p:animEffect transition="in" filter="box(out)">
                                      <p:cBhvr>
                                        <p:cTn id="17" dur="500"/>
                                        <p:tgtEl>
                                          <p:spTgt spid="37274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72742"/>
                                        </p:tgtEl>
                                        <p:attrNameLst>
                                          <p:attrName>style.visibility</p:attrName>
                                        </p:attrNameLst>
                                      </p:cBhvr>
                                      <p:to>
                                        <p:strVal val="visible"/>
                                      </p:to>
                                    </p:set>
                                    <p:animEffect transition="in" filter="box(out)">
                                      <p:cBhvr>
                                        <p:cTn id="22" dur="500"/>
                                        <p:tgtEl>
                                          <p:spTgt spid="37274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372740"/>
                                        </p:tgtEl>
                                        <p:attrNameLst>
                                          <p:attrName>style.visibility</p:attrName>
                                        </p:attrNameLst>
                                      </p:cBhvr>
                                      <p:to>
                                        <p:strVal val="visible"/>
                                      </p:to>
                                    </p:set>
                                    <p:animEffect transition="in" filter="box(out)">
                                      <p:cBhvr>
                                        <p:cTn id="27" dur="500"/>
                                        <p:tgtEl>
                                          <p:spTgt spid="37274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372741"/>
                                        </p:tgtEl>
                                        <p:attrNameLst>
                                          <p:attrName>style.visibility</p:attrName>
                                        </p:attrNameLst>
                                      </p:cBhvr>
                                      <p:to>
                                        <p:strVal val="visible"/>
                                      </p:to>
                                    </p:set>
                                    <p:animEffect transition="in" filter="box(out)">
                                      <p:cBhvr>
                                        <p:cTn id="32" dur="500"/>
                                        <p:tgtEl>
                                          <p:spTgt spid="37274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32" fill="hold" nodeType="clickEffect">
                                  <p:stCondLst>
                                    <p:cond delay="0"/>
                                  </p:stCondLst>
                                  <p:childTnLst>
                                    <p:set>
                                      <p:cBhvr>
                                        <p:cTn id="36" dur="1" fill="hold">
                                          <p:stCondLst>
                                            <p:cond delay="0"/>
                                          </p:stCondLst>
                                        </p:cTn>
                                        <p:tgtEl>
                                          <p:spTgt spid="372751"/>
                                        </p:tgtEl>
                                        <p:attrNameLst>
                                          <p:attrName>style.visibility</p:attrName>
                                        </p:attrNameLst>
                                      </p:cBhvr>
                                      <p:to>
                                        <p:strVal val="visible"/>
                                      </p:to>
                                    </p:set>
                                    <p:animEffect transition="in" filter="box(out)">
                                      <p:cBhvr>
                                        <p:cTn id="37" dur="500"/>
                                        <p:tgtEl>
                                          <p:spTgt spid="372751"/>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32" fill="hold" grpId="0" nodeType="clickEffect">
                                  <p:stCondLst>
                                    <p:cond delay="0"/>
                                  </p:stCondLst>
                                  <p:childTnLst>
                                    <p:set>
                                      <p:cBhvr>
                                        <p:cTn id="41" dur="1" fill="hold">
                                          <p:stCondLst>
                                            <p:cond delay="0"/>
                                          </p:stCondLst>
                                        </p:cTn>
                                        <p:tgtEl>
                                          <p:spTgt spid="372743"/>
                                        </p:tgtEl>
                                        <p:attrNameLst>
                                          <p:attrName>style.visibility</p:attrName>
                                        </p:attrNameLst>
                                      </p:cBhvr>
                                      <p:to>
                                        <p:strVal val="visible"/>
                                      </p:to>
                                    </p:set>
                                    <p:animEffect transition="in" filter="box(out)">
                                      <p:cBhvr>
                                        <p:cTn id="42" dur="500"/>
                                        <p:tgtEl>
                                          <p:spTgt spid="37274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32" fill="hold" grpId="0" nodeType="clickEffect">
                                  <p:stCondLst>
                                    <p:cond delay="0"/>
                                  </p:stCondLst>
                                  <p:childTnLst>
                                    <p:set>
                                      <p:cBhvr>
                                        <p:cTn id="46" dur="1" fill="hold">
                                          <p:stCondLst>
                                            <p:cond delay="0"/>
                                          </p:stCondLst>
                                        </p:cTn>
                                        <p:tgtEl>
                                          <p:spTgt spid="372744"/>
                                        </p:tgtEl>
                                        <p:attrNameLst>
                                          <p:attrName>style.visibility</p:attrName>
                                        </p:attrNameLst>
                                      </p:cBhvr>
                                      <p:to>
                                        <p:strVal val="visible"/>
                                      </p:to>
                                    </p:set>
                                    <p:animEffect transition="in" filter="box(out)">
                                      <p:cBhvr>
                                        <p:cTn id="47" dur="500"/>
                                        <p:tgtEl>
                                          <p:spTgt spid="3727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2739" grpId="0" animBg="1" autoUpdateAnimBg="0"/>
      <p:bldP spid="372740" grpId="0" animBg="1" autoUpdateAnimBg="0"/>
      <p:bldP spid="372741" grpId="0" animBg="1" autoUpdateAnimBg="0"/>
      <p:bldP spid="372742" grpId="0" animBg="1" autoUpdateAnimBg="0"/>
      <p:bldP spid="372743" grpId="0" animBg="1" autoUpdateAnimBg="0"/>
      <p:bldP spid="372744" grpId="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liennummernplatzhalter 2">
            <a:extLst>
              <a:ext uri="{FF2B5EF4-FFF2-40B4-BE49-F238E27FC236}">
                <a16:creationId xmlns:a16="http://schemas.microsoft.com/office/drawing/2014/main" id="{54A351A3-B57A-4C4C-9433-0E4A836A72EC}"/>
              </a:ext>
            </a:extLst>
          </p:cNvPr>
          <p:cNvSpPr>
            <a:spLocks noGrp="1"/>
          </p:cNvSpPr>
          <p:nvPr>
            <p:ph type="sldNum" sz="quarter" idx="10"/>
          </p:nvPr>
        </p:nvSpPr>
        <p:spPr/>
        <p:txBody>
          <a:bodyPr/>
          <a:lstStyle/>
          <a:p>
            <a:fld id="{67F282A4-7331-BF4C-9CB2-B6C8E493DE75}" type="slidenum">
              <a:rPr lang="en-US" altLang="de-DE"/>
              <a:pPr/>
              <a:t>21</a:t>
            </a:fld>
            <a:endParaRPr lang="en-US" altLang="de-DE" b="0"/>
          </a:p>
        </p:txBody>
      </p:sp>
      <p:sp>
        <p:nvSpPr>
          <p:cNvPr id="375810" name="Rectangle 2">
            <a:extLst>
              <a:ext uri="{FF2B5EF4-FFF2-40B4-BE49-F238E27FC236}">
                <a16:creationId xmlns:a16="http://schemas.microsoft.com/office/drawing/2014/main" id="{A0EF5022-5A8E-3A43-9BCC-01EBC1831F49}"/>
              </a:ext>
            </a:extLst>
          </p:cNvPr>
          <p:cNvSpPr>
            <a:spLocks noGrp="1" noChangeArrowheads="1"/>
          </p:cNvSpPr>
          <p:nvPr>
            <p:ph type="title"/>
          </p:nvPr>
        </p:nvSpPr>
        <p:spPr/>
        <p:txBody>
          <a:bodyPr/>
          <a:lstStyle/>
          <a:p>
            <a:endParaRPr lang="de-DE" altLang="de-DE"/>
          </a:p>
        </p:txBody>
      </p:sp>
      <p:grpSp>
        <p:nvGrpSpPr>
          <p:cNvPr id="375811" name="Group 3">
            <a:extLst>
              <a:ext uri="{FF2B5EF4-FFF2-40B4-BE49-F238E27FC236}">
                <a16:creationId xmlns:a16="http://schemas.microsoft.com/office/drawing/2014/main" id="{1BA7F1CE-A47F-754E-8B66-229B867D7390}"/>
              </a:ext>
            </a:extLst>
          </p:cNvPr>
          <p:cNvGrpSpPr>
            <a:grpSpLocks/>
          </p:cNvGrpSpPr>
          <p:nvPr/>
        </p:nvGrpSpPr>
        <p:grpSpPr bwMode="auto">
          <a:xfrm>
            <a:off x="304800" y="1295400"/>
            <a:ext cx="8575675" cy="4910138"/>
            <a:chOff x="288" y="1056"/>
            <a:chExt cx="5402" cy="3093"/>
          </a:xfrm>
        </p:grpSpPr>
        <p:sp>
          <p:nvSpPr>
            <p:cNvPr id="375812" name="Text Box 4">
              <a:extLst>
                <a:ext uri="{FF2B5EF4-FFF2-40B4-BE49-F238E27FC236}">
                  <a16:creationId xmlns:a16="http://schemas.microsoft.com/office/drawing/2014/main" id="{E3C0DF51-C406-AE44-83A7-ECEEB3CED6EF}"/>
                </a:ext>
              </a:extLst>
            </p:cNvPr>
            <p:cNvSpPr txBox="1">
              <a:spLocks noChangeArrowheads="1"/>
            </p:cNvSpPr>
            <p:nvPr/>
          </p:nvSpPr>
          <p:spPr bwMode="auto">
            <a:xfrm>
              <a:off x="288" y="1056"/>
              <a:ext cx="3512" cy="5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5200" b="1">
                  <a:solidFill>
                    <a:srgbClr val="0000FF"/>
                  </a:solidFill>
                  <a:effectLst>
                    <a:outerShdw blurRad="38100" dist="38100" dir="2700000" algn="tl">
                      <a:srgbClr val="000000"/>
                    </a:outerShdw>
                  </a:effectLst>
                  <a:latin typeface="Arial" panose="020B0604020202020204" pitchFamily="34" charset="0"/>
                </a:rPr>
                <a:t>Leistungsbezüge</a:t>
              </a:r>
              <a:endParaRPr lang="de-DE" altLang="de-DE" sz="2000">
                <a:solidFill>
                  <a:schemeClr val="accent2"/>
                </a:solidFill>
                <a:effectLst>
                  <a:outerShdw blurRad="38100" dist="38100" dir="2700000" algn="tl">
                    <a:srgbClr val="000000"/>
                  </a:outerShdw>
                </a:effectLst>
                <a:latin typeface="Arial" panose="020B0604020202020204" pitchFamily="34" charset="0"/>
              </a:endParaRPr>
            </a:p>
          </p:txBody>
        </p:sp>
        <p:graphicFrame>
          <p:nvGraphicFramePr>
            <p:cNvPr id="375813" name="Object 5">
              <a:extLst>
                <a:ext uri="{FF2B5EF4-FFF2-40B4-BE49-F238E27FC236}">
                  <a16:creationId xmlns:a16="http://schemas.microsoft.com/office/drawing/2014/main" id="{C1DC304B-4DA4-2F42-AB94-3C5FC2357D35}"/>
                </a:ext>
              </a:extLst>
            </p:cNvPr>
            <p:cNvGraphicFramePr>
              <a:graphicFrameLocks noChangeAspect="1"/>
            </p:cNvGraphicFramePr>
            <p:nvPr/>
          </p:nvGraphicFramePr>
          <p:xfrm>
            <a:off x="2880" y="1529"/>
            <a:ext cx="816" cy="2478"/>
          </p:xfrm>
          <a:graphic>
            <a:graphicData uri="http://schemas.openxmlformats.org/presentationml/2006/ole">
              <mc:AlternateContent xmlns:mc="http://schemas.openxmlformats.org/markup-compatibility/2006">
                <mc:Choice xmlns:v="urn:schemas-microsoft-com:vml" Requires="v">
                  <p:oleObj spid="_x0000_s375818" name="Clip" r:id="rId3" imgW="7454900" imgH="22618700" progId="MS_ClipArt_Gallery.2">
                    <p:embed/>
                  </p:oleObj>
                </mc:Choice>
                <mc:Fallback>
                  <p:oleObj name="Clip" r:id="rId3" imgW="7454900" imgH="22618700" progId="MS_ClipArt_Gallery.2">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80" y="1529"/>
                          <a:ext cx="816" cy="24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75814" name="Object 6">
              <a:extLst>
                <a:ext uri="{FF2B5EF4-FFF2-40B4-BE49-F238E27FC236}">
                  <a16:creationId xmlns:a16="http://schemas.microsoft.com/office/drawing/2014/main" id="{80D96465-31FD-8641-B662-29DC5C96D891}"/>
                </a:ext>
              </a:extLst>
            </p:cNvPr>
            <p:cNvGraphicFramePr>
              <a:graphicFrameLocks noChangeAspect="1"/>
            </p:cNvGraphicFramePr>
            <p:nvPr/>
          </p:nvGraphicFramePr>
          <p:xfrm>
            <a:off x="1640" y="1632"/>
            <a:ext cx="1170" cy="2517"/>
          </p:xfrm>
          <a:graphic>
            <a:graphicData uri="http://schemas.openxmlformats.org/presentationml/2006/ole">
              <mc:AlternateContent xmlns:mc="http://schemas.openxmlformats.org/markup-compatibility/2006">
                <mc:Choice xmlns:v="urn:schemas-microsoft-com:vml" Requires="v">
                  <p:oleObj spid="_x0000_s375819" name="Clip" r:id="rId5" imgW="10693400" imgH="23012400" progId="MS_ClipArt_Gallery.2">
                    <p:embed/>
                  </p:oleObj>
                </mc:Choice>
                <mc:Fallback>
                  <p:oleObj name="Clip" r:id="rId5" imgW="10693400" imgH="23012400" progId="MS_ClipArt_Gallery.2">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40" y="1632"/>
                          <a:ext cx="1170" cy="251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75815" name="Object 7">
              <a:extLst>
                <a:ext uri="{FF2B5EF4-FFF2-40B4-BE49-F238E27FC236}">
                  <a16:creationId xmlns:a16="http://schemas.microsoft.com/office/drawing/2014/main" id="{D42710FD-3BC0-0145-915A-3B224C8768E6}"/>
                </a:ext>
              </a:extLst>
            </p:cNvPr>
            <p:cNvGraphicFramePr>
              <a:graphicFrameLocks noChangeAspect="1"/>
            </p:cNvGraphicFramePr>
            <p:nvPr/>
          </p:nvGraphicFramePr>
          <p:xfrm>
            <a:off x="3242" y="1413"/>
            <a:ext cx="2448" cy="2485"/>
          </p:xfrm>
          <a:graphic>
            <a:graphicData uri="http://schemas.openxmlformats.org/presentationml/2006/ole">
              <mc:AlternateContent xmlns:mc="http://schemas.openxmlformats.org/markup-compatibility/2006">
                <mc:Choice xmlns:v="urn:schemas-microsoft-com:vml" Requires="v">
                  <p:oleObj spid="_x0000_s375820" name="Clip" r:id="rId7" imgW="22377400" imgH="22720300" progId="MS_ClipArt_Gallery.2">
                    <p:embed/>
                  </p:oleObj>
                </mc:Choice>
                <mc:Fallback>
                  <p:oleObj name="Clip" r:id="rId7" imgW="22377400" imgH="22720300" progId="MS_ClipArt_Gallery.2">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42" y="1413"/>
                          <a:ext cx="2448" cy="24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
        <p:nvSpPr>
          <p:cNvPr id="375816" name="Text Box 8">
            <a:extLst>
              <a:ext uri="{FF2B5EF4-FFF2-40B4-BE49-F238E27FC236}">
                <a16:creationId xmlns:a16="http://schemas.microsoft.com/office/drawing/2014/main" id="{E8AAE157-DAA5-F44B-8748-8865A08BAE20}"/>
              </a:ext>
            </a:extLst>
          </p:cNvPr>
          <p:cNvSpPr txBox="1">
            <a:spLocks noChangeArrowheads="1"/>
          </p:cNvSpPr>
          <p:nvPr/>
        </p:nvSpPr>
        <p:spPr bwMode="auto">
          <a:xfrm>
            <a:off x="762000" y="3505200"/>
            <a:ext cx="2865438" cy="823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4800">
                <a:solidFill>
                  <a:schemeClr val="accent1"/>
                </a:solidFill>
                <a:effectLst>
                  <a:outerShdw blurRad="38100" dist="38100" dir="2700000" algn="tl">
                    <a:srgbClr val="000000"/>
                  </a:outerShdw>
                </a:effectLst>
                <a:latin typeface="Arial" panose="020B0604020202020204" pitchFamily="34" charset="0"/>
              </a:rPr>
              <a:t>verstehen</a:t>
            </a:r>
          </a:p>
        </p:txBody>
      </p:sp>
      <p:sp>
        <p:nvSpPr>
          <p:cNvPr id="375817" name="Text Box 9">
            <a:extLst>
              <a:ext uri="{FF2B5EF4-FFF2-40B4-BE49-F238E27FC236}">
                <a16:creationId xmlns:a16="http://schemas.microsoft.com/office/drawing/2014/main" id="{0C7B637B-6CAD-374F-B4BB-88E6CECF636D}"/>
              </a:ext>
            </a:extLst>
          </p:cNvPr>
          <p:cNvSpPr txBox="1">
            <a:spLocks noChangeArrowheads="1"/>
          </p:cNvSpPr>
          <p:nvPr/>
        </p:nvSpPr>
        <p:spPr bwMode="auto">
          <a:xfrm>
            <a:off x="3094038" y="4800600"/>
            <a:ext cx="2662237" cy="823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4800">
                <a:solidFill>
                  <a:schemeClr val="accent1"/>
                </a:solidFill>
                <a:effectLst>
                  <a:outerShdw blurRad="38100" dist="38100" dir="2700000" algn="tl">
                    <a:srgbClr val="000000"/>
                  </a:outerShdw>
                </a:effectLst>
                <a:latin typeface="Arial" panose="020B0604020202020204" pitchFamily="34" charset="0"/>
              </a:rPr>
              <a:t>gestalten</a:t>
            </a:r>
          </a:p>
        </p:txBody>
      </p:sp>
    </p:spTree>
  </p:cSld>
  <p:clrMapOvr>
    <a:masterClrMapping/>
  </p:clrMapOvr>
  <p:transition spd="med">
    <p:cu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375811"/>
                                        </p:tgtEl>
                                        <p:attrNameLst>
                                          <p:attrName>style.visibility</p:attrName>
                                        </p:attrNameLst>
                                      </p:cBhvr>
                                      <p:to>
                                        <p:strVal val="visible"/>
                                      </p:to>
                                    </p:set>
                                    <p:animEffect transition="in" filter="box(out)">
                                      <p:cBhvr>
                                        <p:cTn id="7" dur="500"/>
                                        <p:tgtEl>
                                          <p:spTgt spid="3758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75816"/>
                                        </p:tgtEl>
                                        <p:attrNameLst>
                                          <p:attrName>style.visibility</p:attrName>
                                        </p:attrNameLst>
                                      </p:cBhvr>
                                      <p:to>
                                        <p:strVal val="visible"/>
                                      </p:to>
                                    </p:set>
                                    <p:animEffect transition="in" filter="box(out)">
                                      <p:cBhvr>
                                        <p:cTn id="12" dur="500"/>
                                        <p:tgtEl>
                                          <p:spTgt spid="3758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75817"/>
                                        </p:tgtEl>
                                        <p:attrNameLst>
                                          <p:attrName>style.visibility</p:attrName>
                                        </p:attrNameLst>
                                      </p:cBhvr>
                                      <p:to>
                                        <p:strVal val="visible"/>
                                      </p:to>
                                    </p:set>
                                    <p:animEffect transition="in" filter="box(out)">
                                      <p:cBhvr>
                                        <p:cTn id="17" dur="500"/>
                                        <p:tgtEl>
                                          <p:spTgt spid="3758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5816" grpId="0" autoUpdateAnimBg="0"/>
      <p:bldP spid="375817"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Foliennummernplatzhalter 2">
            <a:extLst>
              <a:ext uri="{FF2B5EF4-FFF2-40B4-BE49-F238E27FC236}">
                <a16:creationId xmlns:a16="http://schemas.microsoft.com/office/drawing/2014/main" id="{C4897790-4733-0647-B1CF-3436B29C9C31}"/>
              </a:ext>
            </a:extLst>
          </p:cNvPr>
          <p:cNvSpPr>
            <a:spLocks noGrp="1"/>
          </p:cNvSpPr>
          <p:nvPr>
            <p:ph type="sldNum" sz="quarter" idx="10"/>
          </p:nvPr>
        </p:nvSpPr>
        <p:spPr/>
        <p:txBody>
          <a:bodyPr/>
          <a:lstStyle/>
          <a:p>
            <a:fld id="{653DEC07-BC26-3F47-9976-BDCBB2D0D701}" type="slidenum">
              <a:rPr lang="en-US" altLang="de-DE"/>
              <a:pPr/>
              <a:t>22</a:t>
            </a:fld>
            <a:endParaRPr lang="en-US" altLang="de-DE" b="0"/>
          </a:p>
        </p:txBody>
      </p:sp>
      <p:sp>
        <p:nvSpPr>
          <p:cNvPr id="376834" name="Rectangle 2050">
            <a:extLst>
              <a:ext uri="{FF2B5EF4-FFF2-40B4-BE49-F238E27FC236}">
                <a16:creationId xmlns:a16="http://schemas.microsoft.com/office/drawing/2014/main" id="{875F2CEE-8AE9-EC43-A061-33B15C99B889}"/>
              </a:ext>
            </a:extLst>
          </p:cNvPr>
          <p:cNvSpPr>
            <a:spLocks noGrp="1" noChangeArrowheads="1"/>
          </p:cNvSpPr>
          <p:nvPr>
            <p:ph type="title"/>
          </p:nvPr>
        </p:nvSpPr>
        <p:spPr/>
        <p:txBody>
          <a:bodyPr/>
          <a:lstStyle/>
          <a:p>
            <a:r>
              <a:rPr lang="de-DE" altLang="de-DE" sz="3600"/>
              <a:t>Leistungsbezüge: Verstehen </a:t>
            </a:r>
          </a:p>
        </p:txBody>
      </p:sp>
      <p:sp>
        <p:nvSpPr>
          <p:cNvPr id="376835" name="Rectangle 2051">
            <a:extLst>
              <a:ext uri="{FF2B5EF4-FFF2-40B4-BE49-F238E27FC236}">
                <a16:creationId xmlns:a16="http://schemas.microsoft.com/office/drawing/2014/main" id="{24E3DF67-0C58-F044-9BD1-1F43865738B3}"/>
              </a:ext>
            </a:extLst>
          </p:cNvPr>
          <p:cNvSpPr>
            <a:spLocks noChangeArrowheads="1"/>
          </p:cNvSpPr>
          <p:nvPr/>
        </p:nvSpPr>
        <p:spPr bwMode="auto">
          <a:xfrm>
            <a:off x="228600" y="5376863"/>
            <a:ext cx="8686800" cy="719137"/>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Ruhegehaltsfähigkeit über 40% hinaus möglich </a:t>
            </a:r>
          </a:p>
        </p:txBody>
      </p:sp>
      <p:sp>
        <p:nvSpPr>
          <p:cNvPr id="376836" name="Rectangle 2052">
            <a:extLst>
              <a:ext uri="{FF2B5EF4-FFF2-40B4-BE49-F238E27FC236}">
                <a16:creationId xmlns:a16="http://schemas.microsoft.com/office/drawing/2014/main" id="{CE4A9207-69CB-D548-83D8-4595795B7414}"/>
              </a:ext>
            </a:extLst>
          </p:cNvPr>
          <p:cNvSpPr>
            <a:spLocks noChangeArrowheads="1"/>
          </p:cNvSpPr>
          <p:nvPr/>
        </p:nvSpPr>
        <p:spPr bwMode="auto">
          <a:xfrm>
            <a:off x="228600" y="4081463"/>
            <a:ext cx="8686800" cy="719137"/>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Unbefristete und wiederholt vergebene Leistungsbezüge</a:t>
            </a:r>
          </a:p>
          <a:p>
            <a:r>
              <a:rPr lang="de-DE" altLang="de-DE" b="1">
                <a:latin typeface="Arial" panose="020B0604020202020204" pitchFamily="34" charset="0"/>
              </a:rPr>
              <a:t>bis 40% des Grundgehalts ruhegehaltsfähig</a:t>
            </a:r>
          </a:p>
        </p:txBody>
      </p:sp>
      <p:sp>
        <p:nvSpPr>
          <p:cNvPr id="376837" name="Rectangle 2053">
            <a:extLst>
              <a:ext uri="{FF2B5EF4-FFF2-40B4-BE49-F238E27FC236}">
                <a16:creationId xmlns:a16="http://schemas.microsoft.com/office/drawing/2014/main" id="{B2A35810-2D8E-9D47-BFD7-C4B6863B4A86}"/>
              </a:ext>
            </a:extLst>
          </p:cNvPr>
          <p:cNvSpPr>
            <a:spLocks noChangeArrowheads="1"/>
          </p:cNvSpPr>
          <p:nvPr/>
        </p:nvSpPr>
        <p:spPr bwMode="auto">
          <a:xfrm>
            <a:off x="228600" y="2862263"/>
            <a:ext cx="8686800" cy="719137"/>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Funktionszulagen immer befristet, </a:t>
            </a:r>
          </a:p>
          <a:p>
            <a:r>
              <a:rPr lang="de-DE" altLang="de-DE" b="1">
                <a:latin typeface="Arial" panose="020B0604020202020204" pitchFamily="34" charset="0"/>
              </a:rPr>
              <a:t>andere befristet </a:t>
            </a:r>
            <a:r>
              <a:rPr lang="de-DE" altLang="de-DE" b="1" i="1">
                <a:latin typeface="Arial" panose="020B0604020202020204" pitchFamily="34" charset="0"/>
              </a:rPr>
              <a:t>oder</a:t>
            </a:r>
            <a:r>
              <a:rPr lang="de-DE" altLang="de-DE" b="1">
                <a:latin typeface="Arial" panose="020B0604020202020204" pitchFamily="34" charset="0"/>
              </a:rPr>
              <a:t> unbefristet</a:t>
            </a:r>
          </a:p>
        </p:txBody>
      </p:sp>
      <p:sp>
        <p:nvSpPr>
          <p:cNvPr id="376838" name="Rectangle 2054">
            <a:extLst>
              <a:ext uri="{FF2B5EF4-FFF2-40B4-BE49-F238E27FC236}">
                <a16:creationId xmlns:a16="http://schemas.microsoft.com/office/drawing/2014/main" id="{15ECD2C4-5F3F-9F4A-84A7-317ADD68E079}"/>
              </a:ext>
            </a:extLst>
          </p:cNvPr>
          <p:cNvSpPr>
            <a:spLocks noChangeArrowheads="1"/>
          </p:cNvSpPr>
          <p:nvPr/>
        </p:nvSpPr>
        <p:spPr bwMode="auto">
          <a:xfrm>
            <a:off x="228600" y="1600200"/>
            <a:ext cx="8686800" cy="719138"/>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3 Anlässe: </a:t>
            </a:r>
          </a:p>
          <a:p>
            <a:r>
              <a:rPr lang="de-DE" altLang="de-DE" b="1">
                <a:latin typeface="Arial" panose="020B0604020202020204" pitchFamily="34" charset="0"/>
              </a:rPr>
              <a:t>Berufungs- und Bleibe-, Leistungs- und Funktionszulagen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76838"/>
                                        </p:tgtEl>
                                        <p:attrNameLst>
                                          <p:attrName>style.visibility</p:attrName>
                                        </p:attrNameLst>
                                      </p:cBhvr>
                                      <p:to>
                                        <p:strVal val="visible"/>
                                      </p:to>
                                    </p:set>
                                    <p:animEffect transition="in" filter="box(out)">
                                      <p:cBhvr>
                                        <p:cTn id="7" dur="500"/>
                                        <p:tgtEl>
                                          <p:spTgt spid="3768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76837"/>
                                        </p:tgtEl>
                                        <p:attrNameLst>
                                          <p:attrName>style.visibility</p:attrName>
                                        </p:attrNameLst>
                                      </p:cBhvr>
                                      <p:to>
                                        <p:strVal val="visible"/>
                                      </p:to>
                                    </p:set>
                                    <p:animEffect transition="in" filter="box(out)">
                                      <p:cBhvr>
                                        <p:cTn id="12" dur="500"/>
                                        <p:tgtEl>
                                          <p:spTgt spid="37683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76836"/>
                                        </p:tgtEl>
                                        <p:attrNameLst>
                                          <p:attrName>style.visibility</p:attrName>
                                        </p:attrNameLst>
                                      </p:cBhvr>
                                      <p:to>
                                        <p:strVal val="visible"/>
                                      </p:to>
                                    </p:set>
                                    <p:animEffect transition="in" filter="box(out)">
                                      <p:cBhvr>
                                        <p:cTn id="17" dur="500"/>
                                        <p:tgtEl>
                                          <p:spTgt spid="37683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76835"/>
                                        </p:tgtEl>
                                        <p:attrNameLst>
                                          <p:attrName>style.visibility</p:attrName>
                                        </p:attrNameLst>
                                      </p:cBhvr>
                                      <p:to>
                                        <p:strVal val="visible"/>
                                      </p:to>
                                    </p:set>
                                    <p:animEffect transition="in" filter="box(out)">
                                      <p:cBhvr>
                                        <p:cTn id="22" dur="500"/>
                                        <p:tgtEl>
                                          <p:spTgt spid="3768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6835" grpId="0" animBg="1" autoUpdateAnimBg="0"/>
      <p:bldP spid="376836" grpId="0" animBg="1" autoUpdateAnimBg="0"/>
      <p:bldP spid="376837" grpId="0" animBg="1" autoUpdateAnimBg="0"/>
      <p:bldP spid="376838" grpId="0" animBg="1"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 name="Foliennummernplatzhalter 2">
            <a:extLst>
              <a:ext uri="{FF2B5EF4-FFF2-40B4-BE49-F238E27FC236}">
                <a16:creationId xmlns:a16="http://schemas.microsoft.com/office/drawing/2014/main" id="{A04F4E6B-8410-BB41-B66A-411D01BF2330}"/>
              </a:ext>
            </a:extLst>
          </p:cNvPr>
          <p:cNvSpPr>
            <a:spLocks noGrp="1"/>
          </p:cNvSpPr>
          <p:nvPr>
            <p:ph type="sldNum" sz="quarter" idx="10"/>
          </p:nvPr>
        </p:nvSpPr>
        <p:spPr/>
        <p:txBody>
          <a:bodyPr/>
          <a:lstStyle/>
          <a:p>
            <a:fld id="{D35D4809-4D03-1F4B-A3FD-334655552D1C}" type="slidenum">
              <a:rPr lang="en-US" altLang="de-DE"/>
              <a:pPr/>
              <a:t>23</a:t>
            </a:fld>
            <a:endParaRPr lang="en-US" altLang="de-DE" b="0"/>
          </a:p>
        </p:txBody>
      </p:sp>
      <p:sp>
        <p:nvSpPr>
          <p:cNvPr id="378882" name="Rectangle 1026">
            <a:extLst>
              <a:ext uri="{FF2B5EF4-FFF2-40B4-BE49-F238E27FC236}">
                <a16:creationId xmlns:a16="http://schemas.microsoft.com/office/drawing/2014/main" id="{40CF463F-9E6E-384C-8E56-1919D78E0CFD}"/>
              </a:ext>
            </a:extLst>
          </p:cNvPr>
          <p:cNvSpPr>
            <a:spLocks noGrp="1" noChangeArrowheads="1"/>
          </p:cNvSpPr>
          <p:nvPr>
            <p:ph type="title"/>
          </p:nvPr>
        </p:nvSpPr>
        <p:spPr>
          <a:xfrm>
            <a:off x="0" y="0"/>
            <a:ext cx="7391400" cy="990600"/>
          </a:xfrm>
        </p:spPr>
        <p:txBody>
          <a:bodyPr/>
          <a:lstStyle/>
          <a:p>
            <a:r>
              <a:rPr lang="de-DE" altLang="de-DE" sz="3600"/>
              <a:t>Funktionszulagen</a:t>
            </a:r>
          </a:p>
        </p:txBody>
      </p:sp>
      <p:sp>
        <p:nvSpPr>
          <p:cNvPr id="378883" name="Rectangle 1027">
            <a:extLst>
              <a:ext uri="{FF2B5EF4-FFF2-40B4-BE49-F238E27FC236}">
                <a16:creationId xmlns:a16="http://schemas.microsoft.com/office/drawing/2014/main" id="{7E53BE85-72C0-EF49-9A9E-6714ED6F2981}"/>
              </a:ext>
            </a:extLst>
          </p:cNvPr>
          <p:cNvSpPr>
            <a:spLocks noChangeArrowheads="1"/>
          </p:cNvSpPr>
          <p:nvPr/>
        </p:nvSpPr>
        <p:spPr bwMode="auto">
          <a:xfrm>
            <a:off x="4872038" y="3308350"/>
            <a:ext cx="3890962" cy="1295400"/>
          </a:xfrm>
          <a:prstGeom prst="rect">
            <a:avLst/>
          </a:prstGeom>
          <a:solidFill>
            <a:srgbClr val="0000FF"/>
          </a:solidFill>
          <a:ln>
            <a:noFill/>
          </a:ln>
          <a:effectLst/>
          <a:scene3d>
            <a:camera prst="legacyPerspectiveTopRight"/>
            <a:lightRig rig="legacyFlat3" dir="b"/>
          </a:scene3d>
          <a:sp3d extrusionH="8874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Welche Funktionen?</a:t>
            </a:r>
          </a:p>
          <a:p>
            <a:r>
              <a:rPr lang="de-DE" altLang="de-DE" b="1">
                <a:latin typeface="Arial" panose="020B0604020202020204" pitchFamily="34" charset="0"/>
              </a:rPr>
              <a:t>abschließender Katalog?</a:t>
            </a:r>
          </a:p>
        </p:txBody>
      </p:sp>
      <p:sp>
        <p:nvSpPr>
          <p:cNvPr id="378884" name="Rectangle 1028">
            <a:extLst>
              <a:ext uri="{FF2B5EF4-FFF2-40B4-BE49-F238E27FC236}">
                <a16:creationId xmlns:a16="http://schemas.microsoft.com/office/drawing/2014/main" id="{5A08C428-A6BC-2B47-8753-EB4A41094D2B}"/>
              </a:ext>
            </a:extLst>
          </p:cNvPr>
          <p:cNvSpPr>
            <a:spLocks noChangeArrowheads="1"/>
          </p:cNvSpPr>
          <p:nvPr/>
        </p:nvSpPr>
        <p:spPr bwMode="auto">
          <a:xfrm>
            <a:off x="606425" y="1633538"/>
            <a:ext cx="3200400" cy="1295400"/>
          </a:xfrm>
          <a:prstGeom prst="rect">
            <a:avLst/>
          </a:prstGeom>
          <a:solidFill>
            <a:srgbClr val="0000FF"/>
          </a:solidFill>
          <a:ln>
            <a:noFill/>
          </a:ln>
          <a:effectLst/>
          <a:scene3d>
            <a:camera prst="legacyPerspectiveTopRight"/>
            <a:lightRig rig="legacyFlat3" dir="b"/>
          </a:scene3d>
          <a:sp3d extrusionH="8874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Land oder</a:t>
            </a:r>
          </a:p>
          <a:p>
            <a:r>
              <a:rPr lang="de-DE" altLang="de-DE" b="1">
                <a:latin typeface="Arial" panose="020B0604020202020204" pitchFamily="34" charset="0"/>
              </a:rPr>
              <a:t>Hochschulleitungen</a:t>
            </a:r>
          </a:p>
        </p:txBody>
      </p:sp>
      <p:grpSp>
        <p:nvGrpSpPr>
          <p:cNvPr id="378885" name="Group 1029">
            <a:extLst>
              <a:ext uri="{FF2B5EF4-FFF2-40B4-BE49-F238E27FC236}">
                <a16:creationId xmlns:a16="http://schemas.microsoft.com/office/drawing/2014/main" id="{4AB6E258-14B2-5540-AD67-21AF471D25BE}"/>
              </a:ext>
            </a:extLst>
          </p:cNvPr>
          <p:cNvGrpSpPr>
            <a:grpSpLocks/>
          </p:cNvGrpSpPr>
          <p:nvPr/>
        </p:nvGrpSpPr>
        <p:grpSpPr bwMode="auto">
          <a:xfrm>
            <a:off x="3352800" y="2133600"/>
            <a:ext cx="2971800" cy="914400"/>
            <a:chOff x="2784" y="1008"/>
            <a:chExt cx="1008" cy="576"/>
          </a:xfrm>
        </p:grpSpPr>
        <p:sp>
          <p:nvSpPr>
            <p:cNvPr id="378886" name="Oval 1030">
              <a:extLst>
                <a:ext uri="{FF2B5EF4-FFF2-40B4-BE49-F238E27FC236}">
                  <a16:creationId xmlns:a16="http://schemas.microsoft.com/office/drawing/2014/main" id="{8BBD0D13-EE8B-974A-A681-9357B3A25054}"/>
                </a:ext>
              </a:extLst>
            </p:cNvPr>
            <p:cNvSpPr>
              <a:spLocks noChangeArrowheads="1"/>
            </p:cNvSpPr>
            <p:nvPr/>
          </p:nvSpPr>
          <p:spPr bwMode="auto">
            <a:xfrm>
              <a:off x="2784" y="1008"/>
              <a:ext cx="1008" cy="576"/>
            </a:xfrm>
            <a:prstGeom prst="ellipse">
              <a:avLst/>
            </a:prstGeom>
            <a:solidFill>
              <a:schemeClr val="accent1"/>
            </a:solidFill>
            <a:ln>
              <a:noFill/>
            </a:ln>
            <a:effectLst/>
            <a:extLst>
              <a:ext uri="{91240B29-F687-4F45-9708-019B960494DF}">
                <a14:hiddenLine xmlns:a14="http://schemas.microsoft.com/office/drawing/2010/main" w="76200">
                  <a:solidFill>
                    <a:schemeClr val="accent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78887" name="Text Box 1031">
              <a:extLst>
                <a:ext uri="{FF2B5EF4-FFF2-40B4-BE49-F238E27FC236}">
                  <a16:creationId xmlns:a16="http://schemas.microsoft.com/office/drawing/2014/main" id="{EE84D09D-D82A-1D4A-8B7F-9438093D32DB}"/>
                </a:ext>
              </a:extLst>
            </p:cNvPr>
            <p:cNvSpPr txBox="1">
              <a:spLocks noChangeArrowheads="1"/>
            </p:cNvSpPr>
            <p:nvPr/>
          </p:nvSpPr>
          <p:spPr bwMode="auto">
            <a:xfrm>
              <a:off x="2842" y="1161"/>
              <a:ext cx="848" cy="269"/>
            </a:xfrm>
            <a:prstGeom prst="rect">
              <a:avLst/>
            </a:prstGeom>
            <a:solidFill>
              <a:schemeClr val="accent1"/>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spcBef>
                  <a:spcPct val="50000"/>
                </a:spcBef>
              </a:pPr>
              <a:r>
                <a:rPr lang="de-DE" altLang="de-DE" sz="2200" b="1">
                  <a:latin typeface="Arial" panose="020B0604020202020204" pitchFamily="34" charset="0"/>
                </a:rPr>
                <a:t>WER</a:t>
              </a:r>
              <a:r>
                <a:rPr lang="de-DE" altLang="de-DE" sz="2200">
                  <a:latin typeface="Arial" panose="020B0604020202020204" pitchFamily="34" charset="0"/>
                </a:rPr>
                <a:t> entscheidet?</a:t>
              </a:r>
            </a:p>
          </p:txBody>
        </p:sp>
      </p:grpSp>
      <p:grpSp>
        <p:nvGrpSpPr>
          <p:cNvPr id="378888" name="Group 1032">
            <a:extLst>
              <a:ext uri="{FF2B5EF4-FFF2-40B4-BE49-F238E27FC236}">
                <a16:creationId xmlns:a16="http://schemas.microsoft.com/office/drawing/2014/main" id="{30834122-6543-F54C-882F-6E20826E18F4}"/>
              </a:ext>
            </a:extLst>
          </p:cNvPr>
          <p:cNvGrpSpPr>
            <a:grpSpLocks/>
          </p:cNvGrpSpPr>
          <p:nvPr/>
        </p:nvGrpSpPr>
        <p:grpSpPr bwMode="auto">
          <a:xfrm>
            <a:off x="1295400" y="3581400"/>
            <a:ext cx="3638550" cy="914400"/>
            <a:chOff x="2784" y="1008"/>
            <a:chExt cx="1008" cy="576"/>
          </a:xfrm>
        </p:grpSpPr>
        <p:sp>
          <p:nvSpPr>
            <p:cNvPr id="378889" name="Oval 1033">
              <a:extLst>
                <a:ext uri="{FF2B5EF4-FFF2-40B4-BE49-F238E27FC236}">
                  <a16:creationId xmlns:a16="http://schemas.microsoft.com/office/drawing/2014/main" id="{8A5A170D-608F-A141-A262-59078F1E21E5}"/>
                </a:ext>
              </a:extLst>
            </p:cNvPr>
            <p:cNvSpPr>
              <a:spLocks noChangeArrowheads="1"/>
            </p:cNvSpPr>
            <p:nvPr/>
          </p:nvSpPr>
          <p:spPr bwMode="auto">
            <a:xfrm>
              <a:off x="2784" y="1008"/>
              <a:ext cx="1008" cy="576"/>
            </a:xfrm>
            <a:prstGeom prst="ellipse">
              <a:avLst/>
            </a:prstGeom>
            <a:solidFill>
              <a:schemeClr val="accent1"/>
            </a:solidFill>
            <a:ln>
              <a:noFill/>
            </a:ln>
            <a:effectLst/>
            <a:extLst>
              <a:ext uri="{91240B29-F687-4F45-9708-019B960494DF}">
                <a14:hiddenLine xmlns:a14="http://schemas.microsoft.com/office/drawing/2010/main" w="76200">
                  <a:solidFill>
                    <a:schemeClr val="accent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78890" name="Text Box 1034">
              <a:extLst>
                <a:ext uri="{FF2B5EF4-FFF2-40B4-BE49-F238E27FC236}">
                  <a16:creationId xmlns:a16="http://schemas.microsoft.com/office/drawing/2014/main" id="{8F7FB8F6-FE5A-4844-BD0D-B2C403A00B54}"/>
                </a:ext>
              </a:extLst>
            </p:cNvPr>
            <p:cNvSpPr txBox="1">
              <a:spLocks noChangeArrowheads="1"/>
            </p:cNvSpPr>
            <p:nvPr/>
          </p:nvSpPr>
          <p:spPr bwMode="auto">
            <a:xfrm>
              <a:off x="2837" y="1161"/>
              <a:ext cx="860" cy="269"/>
            </a:xfrm>
            <a:prstGeom prst="rect">
              <a:avLst/>
            </a:prstGeom>
            <a:solidFill>
              <a:schemeClr val="accent1"/>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spcBef>
                  <a:spcPct val="50000"/>
                </a:spcBef>
              </a:pPr>
              <a:r>
                <a:rPr lang="de-DE" altLang="de-DE" sz="2200" b="1">
                  <a:latin typeface="Arial" panose="020B0604020202020204" pitchFamily="34" charset="0"/>
                </a:rPr>
                <a:t>WAS</a:t>
              </a:r>
              <a:r>
                <a:rPr lang="de-DE" altLang="de-DE" sz="2200">
                  <a:latin typeface="Arial" panose="020B0604020202020204" pitchFamily="34" charset="0"/>
                </a:rPr>
                <a:t> wird einbezogen?</a:t>
              </a:r>
            </a:p>
          </p:txBody>
        </p:sp>
      </p:grpSp>
      <p:sp>
        <p:nvSpPr>
          <p:cNvPr id="378891" name="Rectangle 1035">
            <a:extLst>
              <a:ext uri="{FF2B5EF4-FFF2-40B4-BE49-F238E27FC236}">
                <a16:creationId xmlns:a16="http://schemas.microsoft.com/office/drawing/2014/main" id="{99732BC1-DA68-2D4D-A48E-757135B85318}"/>
              </a:ext>
            </a:extLst>
          </p:cNvPr>
          <p:cNvSpPr>
            <a:spLocks noChangeArrowheads="1"/>
          </p:cNvSpPr>
          <p:nvPr/>
        </p:nvSpPr>
        <p:spPr bwMode="auto">
          <a:xfrm>
            <a:off x="381000" y="5105400"/>
            <a:ext cx="3200400" cy="1295400"/>
          </a:xfrm>
          <a:prstGeom prst="rect">
            <a:avLst/>
          </a:prstGeom>
          <a:solidFill>
            <a:srgbClr val="0000FF"/>
          </a:solidFill>
          <a:ln>
            <a:noFill/>
          </a:ln>
          <a:effectLst/>
          <a:scene3d>
            <a:camera prst="legacyPerspectiveTopRight"/>
            <a:lightRig rig="legacyFlat3" dir="b"/>
          </a:scene3d>
          <a:sp3d extrusionH="8874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Höhe?</a:t>
            </a:r>
          </a:p>
          <a:p>
            <a:r>
              <a:rPr lang="de-DE" altLang="de-DE" b="1">
                <a:latin typeface="Arial" panose="020B0604020202020204" pitchFamily="34" charset="0"/>
              </a:rPr>
              <a:t>Festpreise?</a:t>
            </a:r>
          </a:p>
          <a:p>
            <a:r>
              <a:rPr lang="de-DE" altLang="de-DE" b="1">
                <a:latin typeface="Arial" panose="020B0604020202020204" pitchFamily="34" charset="0"/>
              </a:rPr>
              <a:t>Erfolgsabhängigkeit?</a:t>
            </a:r>
          </a:p>
        </p:txBody>
      </p:sp>
      <p:grpSp>
        <p:nvGrpSpPr>
          <p:cNvPr id="378892" name="Group 1036">
            <a:extLst>
              <a:ext uri="{FF2B5EF4-FFF2-40B4-BE49-F238E27FC236}">
                <a16:creationId xmlns:a16="http://schemas.microsoft.com/office/drawing/2014/main" id="{27A859B2-CBFB-6143-A902-90B1957A97B1}"/>
              </a:ext>
            </a:extLst>
          </p:cNvPr>
          <p:cNvGrpSpPr>
            <a:grpSpLocks/>
          </p:cNvGrpSpPr>
          <p:nvPr/>
        </p:nvGrpSpPr>
        <p:grpSpPr bwMode="auto">
          <a:xfrm>
            <a:off x="3429000" y="5029200"/>
            <a:ext cx="3276600" cy="914400"/>
            <a:chOff x="2784" y="1008"/>
            <a:chExt cx="1008" cy="576"/>
          </a:xfrm>
        </p:grpSpPr>
        <p:sp>
          <p:nvSpPr>
            <p:cNvPr id="378893" name="Oval 1037">
              <a:extLst>
                <a:ext uri="{FF2B5EF4-FFF2-40B4-BE49-F238E27FC236}">
                  <a16:creationId xmlns:a16="http://schemas.microsoft.com/office/drawing/2014/main" id="{476AC120-B733-724C-8811-6A2BA2491654}"/>
                </a:ext>
              </a:extLst>
            </p:cNvPr>
            <p:cNvSpPr>
              <a:spLocks noChangeArrowheads="1"/>
            </p:cNvSpPr>
            <p:nvPr/>
          </p:nvSpPr>
          <p:spPr bwMode="auto">
            <a:xfrm>
              <a:off x="2784" y="1008"/>
              <a:ext cx="1008" cy="576"/>
            </a:xfrm>
            <a:prstGeom prst="ellipse">
              <a:avLst/>
            </a:prstGeom>
            <a:solidFill>
              <a:schemeClr val="accent1"/>
            </a:solidFill>
            <a:ln w="76200">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78894" name="Text Box 1038">
              <a:extLst>
                <a:ext uri="{FF2B5EF4-FFF2-40B4-BE49-F238E27FC236}">
                  <a16:creationId xmlns:a16="http://schemas.microsoft.com/office/drawing/2014/main" id="{FACC2231-917C-6645-8F6D-976CD1D757C2}"/>
                </a:ext>
              </a:extLst>
            </p:cNvPr>
            <p:cNvSpPr txBox="1">
              <a:spLocks noChangeArrowheads="1"/>
            </p:cNvSpPr>
            <p:nvPr/>
          </p:nvSpPr>
          <p:spPr bwMode="auto">
            <a:xfrm>
              <a:off x="2890" y="1161"/>
              <a:ext cx="755" cy="269"/>
            </a:xfrm>
            <a:prstGeom prst="rect">
              <a:avLst/>
            </a:prstGeom>
            <a:solidFill>
              <a:schemeClr val="accent1"/>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spcBef>
                  <a:spcPct val="50000"/>
                </a:spcBef>
              </a:pPr>
              <a:r>
                <a:rPr lang="de-DE" altLang="de-DE" sz="2200" b="1">
                  <a:latin typeface="Arial" panose="020B0604020202020204" pitchFamily="34" charset="0"/>
                </a:rPr>
                <a:t>WIE </a:t>
              </a:r>
              <a:r>
                <a:rPr lang="de-DE" altLang="de-DE" sz="2200">
                  <a:latin typeface="Arial" panose="020B0604020202020204" pitchFamily="34" charset="0"/>
                </a:rPr>
                <a:t>wird belohnt?</a:t>
              </a:r>
            </a:p>
          </p:txBody>
        </p:sp>
      </p:grpSp>
      <p:sp>
        <p:nvSpPr>
          <p:cNvPr id="378895" name="Oval 1039">
            <a:extLst>
              <a:ext uri="{FF2B5EF4-FFF2-40B4-BE49-F238E27FC236}">
                <a16:creationId xmlns:a16="http://schemas.microsoft.com/office/drawing/2014/main" id="{9EE5FACD-8092-7C42-AAC1-FF1490CA9BFC}"/>
              </a:ext>
            </a:extLst>
          </p:cNvPr>
          <p:cNvSpPr>
            <a:spLocks noChangeArrowheads="1"/>
          </p:cNvSpPr>
          <p:nvPr/>
        </p:nvSpPr>
        <p:spPr bwMode="auto">
          <a:xfrm>
            <a:off x="3124200" y="685800"/>
            <a:ext cx="4267200" cy="914400"/>
          </a:xfrm>
          <a:prstGeom prst="ellipse">
            <a:avLst/>
          </a:prstGeom>
          <a:solidFill>
            <a:srgbClr val="FFFF00"/>
          </a:solidFill>
          <a:ln w="76200">
            <a:solidFill>
              <a:schemeClr val="fo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sz="2800" b="1">
                <a:solidFill>
                  <a:schemeClr val="folHlink"/>
                </a:solidFill>
                <a:latin typeface="Arial" panose="020B0604020202020204" pitchFamily="34" charset="0"/>
              </a:rPr>
              <a:t>relativ unkompliziert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78895"/>
                                        </p:tgtEl>
                                        <p:attrNameLst>
                                          <p:attrName>style.visibility</p:attrName>
                                        </p:attrNameLst>
                                      </p:cBhvr>
                                      <p:to>
                                        <p:strVal val="visible"/>
                                      </p:to>
                                    </p:set>
                                    <p:animEffect transition="in" filter="box(out)">
                                      <p:cBhvr>
                                        <p:cTn id="7" dur="500"/>
                                        <p:tgtEl>
                                          <p:spTgt spid="37889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78884"/>
                                        </p:tgtEl>
                                        <p:attrNameLst>
                                          <p:attrName>style.visibility</p:attrName>
                                        </p:attrNameLst>
                                      </p:cBhvr>
                                      <p:to>
                                        <p:strVal val="visible"/>
                                      </p:to>
                                    </p:set>
                                    <p:animEffect transition="in" filter="box(out)">
                                      <p:cBhvr>
                                        <p:cTn id="12" dur="500"/>
                                        <p:tgtEl>
                                          <p:spTgt spid="378884"/>
                                        </p:tgtEl>
                                      </p:cBhvr>
                                    </p:animEffect>
                                  </p:childTnLst>
                                </p:cTn>
                              </p:par>
                            </p:childTnLst>
                          </p:cTn>
                        </p:par>
                        <p:par>
                          <p:cTn id="13" fill="hold" nodeType="afterGroup">
                            <p:stCondLst>
                              <p:cond delay="500"/>
                            </p:stCondLst>
                            <p:childTnLst>
                              <p:par>
                                <p:cTn id="14" presetID="4" presetClass="entr" presetSubtype="32" fill="hold" nodeType="afterEffect">
                                  <p:stCondLst>
                                    <p:cond delay="0"/>
                                  </p:stCondLst>
                                  <p:childTnLst>
                                    <p:set>
                                      <p:cBhvr>
                                        <p:cTn id="15" dur="1" fill="hold">
                                          <p:stCondLst>
                                            <p:cond delay="0"/>
                                          </p:stCondLst>
                                        </p:cTn>
                                        <p:tgtEl>
                                          <p:spTgt spid="378885"/>
                                        </p:tgtEl>
                                        <p:attrNameLst>
                                          <p:attrName>style.visibility</p:attrName>
                                        </p:attrNameLst>
                                      </p:cBhvr>
                                      <p:to>
                                        <p:strVal val="visible"/>
                                      </p:to>
                                    </p:set>
                                    <p:animEffect transition="in" filter="box(out)">
                                      <p:cBhvr>
                                        <p:cTn id="16" dur="500"/>
                                        <p:tgtEl>
                                          <p:spTgt spid="37888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4" presetClass="entr" presetSubtype="32" fill="hold" grpId="0" nodeType="clickEffect">
                                  <p:stCondLst>
                                    <p:cond delay="0"/>
                                  </p:stCondLst>
                                  <p:childTnLst>
                                    <p:set>
                                      <p:cBhvr>
                                        <p:cTn id="20" dur="1" fill="hold">
                                          <p:stCondLst>
                                            <p:cond delay="0"/>
                                          </p:stCondLst>
                                        </p:cTn>
                                        <p:tgtEl>
                                          <p:spTgt spid="378883"/>
                                        </p:tgtEl>
                                        <p:attrNameLst>
                                          <p:attrName>style.visibility</p:attrName>
                                        </p:attrNameLst>
                                      </p:cBhvr>
                                      <p:to>
                                        <p:strVal val="visible"/>
                                      </p:to>
                                    </p:set>
                                    <p:animEffect transition="in" filter="box(out)">
                                      <p:cBhvr>
                                        <p:cTn id="21" dur="500"/>
                                        <p:tgtEl>
                                          <p:spTgt spid="378883"/>
                                        </p:tgtEl>
                                      </p:cBhvr>
                                    </p:animEffect>
                                  </p:childTnLst>
                                </p:cTn>
                              </p:par>
                            </p:childTnLst>
                          </p:cTn>
                        </p:par>
                        <p:par>
                          <p:cTn id="22" fill="hold" nodeType="afterGroup">
                            <p:stCondLst>
                              <p:cond delay="500"/>
                            </p:stCondLst>
                            <p:childTnLst>
                              <p:par>
                                <p:cTn id="23" presetID="4" presetClass="entr" presetSubtype="32" fill="hold" nodeType="afterEffect">
                                  <p:stCondLst>
                                    <p:cond delay="0"/>
                                  </p:stCondLst>
                                  <p:childTnLst>
                                    <p:set>
                                      <p:cBhvr>
                                        <p:cTn id="24" dur="1" fill="hold">
                                          <p:stCondLst>
                                            <p:cond delay="0"/>
                                          </p:stCondLst>
                                        </p:cTn>
                                        <p:tgtEl>
                                          <p:spTgt spid="378888"/>
                                        </p:tgtEl>
                                        <p:attrNameLst>
                                          <p:attrName>style.visibility</p:attrName>
                                        </p:attrNameLst>
                                      </p:cBhvr>
                                      <p:to>
                                        <p:strVal val="visible"/>
                                      </p:to>
                                    </p:set>
                                    <p:animEffect transition="in" filter="box(out)">
                                      <p:cBhvr>
                                        <p:cTn id="25" dur="500"/>
                                        <p:tgtEl>
                                          <p:spTgt spid="378888"/>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32" fill="hold" grpId="0" nodeType="clickEffect">
                                  <p:stCondLst>
                                    <p:cond delay="0"/>
                                  </p:stCondLst>
                                  <p:childTnLst>
                                    <p:set>
                                      <p:cBhvr>
                                        <p:cTn id="29" dur="1" fill="hold">
                                          <p:stCondLst>
                                            <p:cond delay="0"/>
                                          </p:stCondLst>
                                        </p:cTn>
                                        <p:tgtEl>
                                          <p:spTgt spid="378891"/>
                                        </p:tgtEl>
                                        <p:attrNameLst>
                                          <p:attrName>style.visibility</p:attrName>
                                        </p:attrNameLst>
                                      </p:cBhvr>
                                      <p:to>
                                        <p:strVal val="visible"/>
                                      </p:to>
                                    </p:set>
                                    <p:animEffect transition="in" filter="box(out)">
                                      <p:cBhvr>
                                        <p:cTn id="30" dur="500"/>
                                        <p:tgtEl>
                                          <p:spTgt spid="378891"/>
                                        </p:tgtEl>
                                      </p:cBhvr>
                                    </p:animEffect>
                                  </p:childTnLst>
                                </p:cTn>
                              </p:par>
                            </p:childTnLst>
                          </p:cTn>
                        </p:par>
                        <p:par>
                          <p:cTn id="31" fill="hold" nodeType="afterGroup">
                            <p:stCondLst>
                              <p:cond delay="500"/>
                            </p:stCondLst>
                            <p:childTnLst>
                              <p:par>
                                <p:cTn id="32" presetID="4" presetClass="entr" presetSubtype="32" fill="hold" nodeType="afterEffect">
                                  <p:stCondLst>
                                    <p:cond delay="0"/>
                                  </p:stCondLst>
                                  <p:childTnLst>
                                    <p:set>
                                      <p:cBhvr>
                                        <p:cTn id="33" dur="1" fill="hold">
                                          <p:stCondLst>
                                            <p:cond delay="0"/>
                                          </p:stCondLst>
                                        </p:cTn>
                                        <p:tgtEl>
                                          <p:spTgt spid="378892"/>
                                        </p:tgtEl>
                                        <p:attrNameLst>
                                          <p:attrName>style.visibility</p:attrName>
                                        </p:attrNameLst>
                                      </p:cBhvr>
                                      <p:to>
                                        <p:strVal val="visible"/>
                                      </p:to>
                                    </p:set>
                                    <p:animEffect transition="in" filter="box(out)">
                                      <p:cBhvr>
                                        <p:cTn id="34" dur="500"/>
                                        <p:tgtEl>
                                          <p:spTgt spid="3788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883" grpId="0" animBg="1" autoUpdateAnimBg="0"/>
      <p:bldP spid="378884" grpId="0" animBg="1" autoUpdateAnimBg="0"/>
      <p:bldP spid="378891" grpId="0" animBg="1" autoUpdateAnimBg="0"/>
      <p:bldP spid="378895" grpId="0" animBg="1"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 name="Foliennummernplatzhalter 2">
            <a:extLst>
              <a:ext uri="{FF2B5EF4-FFF2-40B4-BE49-F238E27FC236}">
                <a16:creationId xmlns:a16="http://schemas.microsoft.com/office/drawing/2014/main" id="{8C13EFC7-543D-E645-BC23-704EAB4F44DA}"/>
              </a:ext>
            </a:extLst>
          </p:cNvPr>
          <p:cNvSpPr>
            <a:spLocks noGrp="1"/>
          </p:cNvSpPr>
          <p:nvPr>
            <p:ph type="sldNum" sz="quarter" idx="10"/>
          </p:nvPr>
        </p:nvSpPr>
        <p:spPr/>
        <p:txBody>
          <a:bodyPr/>
          <a:lstStyle/>
          <a:p>
            <a:fld id="{E3D71823-760B-D34E-9B66-81953C9778DE}" type="slidenum">
              <a:rPr lang="en-US" altLang="de-DE"/>
              <a:pPr/>
              <a:t>24</a:t>
            </a:fld>
            <a:endParaRPr lang="en-US" altLang="de-DE" b="0"/>
          </a:p>
        </p:txBody>
      </p:sp>
      <p:sp>
        <p:nvSpPr>
          <p:cNvPr id="379906" name="Rectangle 1026">
            <a:extLst>
              <a:ext uri="{FF2B5EF4-FFF2-40B4-BE49-F238E27FC236}">
                <a16:creationId xmlns:a16="http://schemas.microsoft.com/office/drawing/2014/main" id="{23E5043C-9064-F845-996F-398C2BD93318}"/>
              </a:ext>
            </a:extLst>
          </p:cNvPr>
          <p:cNvSpPr>
            <a:spLocks noGrp="1" noChangeArrowheads="1"/>
          </p:cNvSpPr>
          <p:nvPr>
            <p:ph type="title"/>
          </p:nvPr>
        </p:nvSpPr>
        <p:spPr>
          <a:xfrm>
            <a:off x="0" y="0"/>
            <a:ext cx="7391400" cy="990600"/>
          </a:xfrm>
        </p:spPr>
        <p:txBody>
          <a:bodyPr/>
          <a:lstStyle/>
          <a:p>
            <a:r>
              <a:rPr lang="de-DE" altLang="de-DE" sz="3600"/>
              <a:t>Berufungszulagen</a:t>
            </a:r>
          </a:p>
        </p:txBody>
      </p:sp>
      <p:grpSp>
        <p:nvGrpSpPr>
          <p:cNvPr id="379907" name="Group 1027">
            <a:extLst>
              <a:ext uri="{FF2B5EF4-FFF2-40B4-BE49-F238E27FC236}">
                <a16:creationId xmlns:a16="http://schemas.microsoft.com/office/drawing/2014/main" id="{6B5D8AD3-2834-B849-A8B7-8E8ADE09DDC1}"/>
              </a:ext>
            </a:extLst>
          </p:cNvPr>
          <p:cNvGrpSpPr>
            <a:grpSpLocks/>
          </p:cNvGrpSpPr>
          <p:nvPr/>
        </p:nvGrpSpPr>
        <p:grpSpPr bwMode="auto">
          <a:xfrm>
            <a:off x="457200" y="1600200"/>
            <a:ext cx="3810000" cy="1447800"/>
            <a:chOff x="384" y="1008"/>
            <a:chExt cx="2400" cy="912"/>
          </a:xfrm>
        </p:grpSpPr>
        <p:sp>
          <p:nvSpPr>
            <p:cNvPr id="379908" name="Rectangle 1028">
              <a:extLst>
                <a:ext uri="{FF2B5EF4-FFF2-40B4-BE49-F238E27FC236}">
                  <a16:creationId xmlns:a16="http://schemas.microsoft.com/office/drawing/2014/main" id="{A6776A05-9F76-3C44-8D7A-C4A604134813}"/>
                </a:ext>
              </a:extLst>
            </p:cNvPr>
            <p:cNvSpPr>
              <a:spLocks noChangeArrowheads="1"/>
            </p:cNvSpPr>
            <p:nvPr/>
          </p:nvSpPr>
          <p:spPr bwMode="auto">
            <a:xfrm>
              <a:off x="384" y="1008"/>
              <a:ext cx="2400" cy="912"/>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762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79909" name="Text Box 1029">
              <a:extLst>
                <a:ext uri="{FF2B5EF4-FFF2-40B4-BE49-F238E27FC236}">
                  <a16:creationId xmlns:a16="http://schemas.microsoft.com/office/drawing/2014/main" id="{479B8C85-548E-1346-9C5E-E344CC28D86F}"/>
                </a:ext>
              </a:extLst>
            </p:cNvPr>
            <p:cNvSpPr txBox="1">
              <a:spLocks noChangeArrowheads="1"/>
            </p:cNvSpPr>
            <p:nvPr/>
          </p:nvSpPr>
          <p:spPr bwMode="auto">
            <a:xfrm>
              <a:off x="398" y="1207"/>
              <a:ext cx="2351" cy="5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spcBef>
                  <a:spcPct val="10000"/>
                </a:spcBef>
              </a:pPr>
              <a:r>
                <a:rPr lang="de-DE" altLang="de-DE" sz="2200" b="1">
                  <a:latin typeface="Arial" panose="020B0604020202020204" pitchFamily="34" charset="0"/>
                </a:rPr>
                <a:t>Zuständigkeit für Vergabe:</a:t>
              </a:r>
            </a:p>
            <a:p>
              <a:pPr>
                <a:spcBef>
                  <a:spcPct val="10000"/>
                </a:spcBef>
              </a:pPr>
              <a:r>
                <a:rPr lang="de-DE" altLang="de-DE" sz="2200" b="1">
                  <a:latin typeface="Arial" panose="020B0604020202020204" pitchFamily="34" charset="0"/>
                </a:rPr>
                <a:t>an Hochschulen?</a:t>
              </a:r>
            </a:p>
          </p:txBody>
        </p:sp>
      </p:grpSp>
      <p:grpSp>
        <p:nvGrpSpPr>
          <p:cNvPr id="379910" name="Group 1030">
            <a:extLst>
              <a:ext uri="{FF2B5EF4-FFF2-40B4-BE49-F238E27FC236}">
                <a16:creationId xmlns:a16="http://schemas.microsoft.com/office/drawing/2014/main" id="{53071E82-9A2C-4B4A-AF4D-036CE0C39763}"/>
              </a:ext>
            </a:extLst>
          </p:cNvPr>
          <p:cNvGrpSpPr>
            <a:grpSpLocks/>
          </p:cNvGrpSpPr>
          <p:nvPr/>
        </p:nvGrpSpPr>
        <p:grpSpPr bwMode="auto">
          <a:xfrm>
            <a:off x="2590800" y="3352800"/>
            <a:ext cx="3810000" cy="1295400"/>
            <a:chOff x="1632" y="2112"/>
            <a:chExt cx="2400" cy="816"/>
          </a:xfrm>
        </p:grpSpPr>
        <p:sp>
          <p:nvSpPr>
            <p:cNvPr id="379911" name="Rectangle 1031">
              <a:extLst>
                <a:ext uri="{FF2B5EF4-FFF2-40B4-BE49-F238E27FC236}">
                  <a16:creationId xmlns:a16="http://schemas.microsoft.com/office/drawing/2014/main" id="{26B5A316-064E-6B44-BCE7-36FF76850005}"/>
                </a:ext>
              </a:extLst>
            </p:cNvPr>
            <p:cNvSpPr>
              <a:spLocks noChangeArrowheads="1"/>
            </p:cNvSpPr>
            <p:nvPr/>
          </p:nvSpPr>
          <p:spPr bwMode="auto">
            <a:xfrm>
              <a:off x="1632" y="2112"/>
              <a:ext cx="2400" cy="816"/>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762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79912" name="Text Box 1032">
              <a:extLst>
                <a:ext uri="{FF2B5EF4-FFF2-40B4-BE49-F238E27FC236}">
                  <a16:creationId xmlns:a16="http://schemas.microsoft.com/office/drawing/2014/main" id="{9E8E7247-18D4-7F4C-ABE5-F4D34860559E}"/>
                </a:ext>
              </a:extLst>
            </p:cNvPr>
            <p:cNvSpPr txBox="1">
              <a:spLocks noChangeArrowheads="1"/>
            </p:cNvSpPr>
            <p:nvPr/>
          </p:nvSpPr>
          <p:spPr bwMode="auto">
            <a:xfrm>
              <a:off x="1694" y="2283"/>
              <a:ext cx="2312" cy="5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spcBef>
                  <a:spcPct val="10000"/>
                </a:spcBef>
              </a:pPr>
              <a:r>
                <a:rPr lang="de-DE" altLang="de-DE" sz="2200" b="1">
                  <a:latin typeface="Arial" panose="020B0604020202020204" pitchFamily="34" charset="0"/>
                </a:rPr>
                <a:t>Ausgleichsfonds im Land </a:t>
              </a:r>
            </a:p>
            <a:p>
              <a:pPr>
                <a:spcBef>
                  <a:spcPct val="10000"/>
                </a:spcBef>
              </a:pPr>
              <a:r>
                <a:rPr lang="de-DE" altLang="de-DE" sz="2200" b="1">
                  <a:latin typeface="Arial" panose="020B0604020202020204" pitchFamily="34" charset="0"/>
                </a:rPr>
                <a:t>oder Globalhaushalt?</a:t>
              </a:r>
            </a:p>
          </p:txBody>
        </p:sp>
      </p:grpSp>
      <p:grpSp>
        <p:nvGrpSpPr>
          <p:cNvPr id="379913" name="Group 1033">
            <a:extLst>
              <a:ext uri="{FF2B5EF4-FFF2-40B4-BE49-F238E27FC236}">
                <a16:creationId xmlns:a16="http://schemas.microsoft.com/office/drawing/2014/main" id="{ABADB3E7-4DB4-2E40-8965-C55E289DFA33}"/>
              </a:ext>
            </a:extLst>
          </p:cNvPr>
          <p:cNvGrpSpPr>
            <a:grpSpLocks/>
          </p:cNvGrpSpPr>
          <p:nvPr/>
        </p:nvGrpSpPr>
        <p:grpSpPr bwMode="auto">
          <a:xfrm>
            <a:off x="304800" y="5105400"/>
            <a:ext cx="3505200" cy="1295400"/>
            <a:chOff x="192" y="3216"/>
            <a:chExt cx="2208" cy="816"/>
          </a:xfrm>
        </p:grpSpPr>
        <p:sp>
          <p:nvSpPr>
            <p:cNvPr id="379914" name="Rectangle 1034">
              <a:extLst>
                <a:ext uri="{FF2B5EF4-FFF2-40B4-BE49-F238E27FC236}">
                  <a16:creationId xmlns:a16="http://schemas.microsoft.com/office/drawing/2014/main" id="{8F6ECEF2-9413-2940-BEE7-4D3FACFC2BD1}"/>
                </a:ext>
              </a:extLst>
            </p:cNvPr>
            <p:cNvSpPr>
              <a:spLocks noChangeArrowheads="1"/>
            </p:cNvSpPr>
            <p:nvPr/>
          </p:nvSpPr>
          <p:spPr bwMode="auto">
            <a:xfrm>
              <a:off x="192" y="3216"/>
              <a:ext cx="2208" cy="816"/>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762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79915" name="Text Box 1035">
              <a:extLst>
                <a:ext uri="{FF2B5EF4-FFF2-40B4-BE49-F238E27FC236}">
                  <a16:creationId xmlns:a16="http://schemas.microsoft.com/office/drawing/2014/main" id="{C14B92E4-164A-9947-B634-ADD1670C2B32}"/>
                </a:ext>
              </a:extLst>
            </p:cNvPr>
            <p:cNvSpPr txBox="1">
              <a:spLocks noChangeArrowheads="1"/>
            </p:cNvSpPr>
            <p:nvPr/>
          </p:nvSpPr>
          <p:spPr bwMode="auto">
            <a:xfrm>
              <a:off x="266" y="3341"/>
              <a:ext cx="1901" cy="6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2200" b="1">
                  <a:latin typeface="Arial" panose="020B0604020202020204" pitchFamily="34" charset="0"/>
                </a:rPr>
                <a:t>Befristung</a:t>
              </a:r>
            </a:p>
            <a:p>
              <a:r>
                <a:rPr lang="de-DE" altLang="de-DE" sz="2200" b="1">
                  <a:latin typeface="Arial" panose="020B0604020202020204" pitchFamily="34" charset="0"/>
                </a:rPr>
                <a:t>Ruhegehaltsfähigkeit</a:t>
              </a:r>
            </a:p>
            <a:p>
              <a:endParaRPr lang="de-DE" altLang="de-DE" sz="2200" b="1">
                <a:latin typeface="Arial" panose="020B0604020202020204" pitchFamily="34" charset="0"/>
              </a:endParaRPr>
            </a:p>
          </p:txBody>
        </p:sp>
      </p:grpSp>
      <p:grpSp>
        <p:nvGrpSpPr>
          <p:cNvPr id="379916" name="Group 1036">
            <a:extLst>
              <a:ext uri="{FF2B5EF4-FFF2-40B4-BE49-F238E27FC236}">
                <a16:creationId xmlns:a16="http://schemas.microsoft.com/office/drawing/2014/main" id="{F6B34D9B-5B61-EB46-A303-131520018945}"/>
              </a:ext>
            </a:extLst>
          </p:cNvPr>
          <p:cNvGrpSpPr>
            <a:grpSpLocks/>
          </p:cNvGrpSpPr>
          <p:nvPr/>
        </p:nvGrpSpPr>
        <p:grpSpPr bwMode="auto">
          <a:xfrm>
            <a:off x="4953000" y="5029200"/>
            <a:ext cx="3505200" cy="1295400"/>
            <a:chOff x="192" y="3216"/>
            <a:chExt cx="2208" cy="816"/>
          </a:xfrm>
        </p:grpSpPr>
        <p:sp>
          <p:nvSpPr>
            <p:cNvPr id="379917" name="Rectangle 1037">
              <a:extLst>
                <a:ext uri="{FF2B5EF4-FFF2-40B4-BE49-F238E27FC236}">
                  <a16:creationId xmlns:a16="http://schemas.microsoft.com/office/drawing/2014/main" id="{4AD9D232-9635-3A44-9B8F-8577E7477B3B}"/>
                </a:ext>
              </a:extLst>
            </p:cNvPr>
            <p:cNvSpPr>
              <a:spLocks noChangeArrowheads="1"/>
            </p:cNvSpPr>
            <p:nvPr/>
          </p:nvSpPr>
          <p:spPr bwMode="auto">
            <a:xfrm>
              <a:off x="192" y="3216"/>
              <a:ext cx="2208" cy="816"/>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762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79918" name="Text Box 1038">
              <a:extLst>
                <a:ext uri="{FF2B5EF4-FFF2-40B4-BE49-F238E27FC236}">
                  <a16:creationId xmlns:a16="http://schemas.microsoft.com/office/drawing/2014/main" id="{39DEBD4C-EDF3-F247-A965-C8E2382393E3}"/>
                </a:ext>
              </a:extLst>
            </p:cNvPr>
            <p:cNvSpPr txBox="1">
              <a:spLocks noChangeArrowheads="1"/>
            </p:cNvSpPr>
            <p:nvPr/>
          </p:nvSpPr>
          <p:spPr bwMode="auto">
            <a:xfrm>
              <a:off x="345" y="3341"/>
              <a:ext cx="1743" cy="6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2200" b="1">
                  <a:latin typeface="Arial" panose="020B0604020202020204" pitchFamily="34" charset="0"/>
                </a:rPr>
                <a:t>Stufung („scales“)</a:t>
              </a:r>
            </a:p>
            <a:p>
              <a:r>
                <a:rPr lang="de-DE" altLang="de-DE" sz="2200" b="1">
                  <a:latin typeface="Arial" panose="020B0604020202020204" pitchFamily="34" charset="0"/>
                </a:rPr>
                <a:t>Zielvereinbarungen</a:t>
              </a:r>
            </a:p>
            <a:p>
              <a:endParaRPr lang="de-DE" altLang="de-DE" sz="2200" b="1">
                <a:latin typeface="Arial" panose="020B0604020202020204" pitchFamily="34" charset="0"/>
              </a:endParaRPr>
            </a:p>
          </p:txBody>
        </p:sp>
      </p:grpSp>
      <p:grpSp>
        <p:nvGrpSpPr>
          <p:cNvPr id="379919" name="Group 1039">
            <a:extLst>
              <a:ext uri="{FF2B5EF4-FFF2-40B4-BE49-F238E27FC236}">
                <a16:creationId xmlns:a16="http://schemas.microsoft.com/office/drawing/2014/main" id="{7E967990-EC0D-6A4C-A71F-64A1EAFFCF0F}"/>
              </a:ext>
            </a:extLst>
          </p:cNvPr>
          <p:cNvGrpSpPr>
            <a:grpSpLocks/>
          </p:cNvGrpSpPr>
          <p:nvPr/>
        </p:nvGrpSpPr>
        <p:grpSpPr bwMode="auto">
          <a:xfrm>
            <a:off x="3581400" y="4495800"/>
            <a:ext cx="1600200" cy="914400"/>
            <a:chOff x="2784" y="1008"/>
            <a:chExt cx="1008" cy="576"/>
          </a:xfrm>
        </p:grpSpPr>
        <p:sp>
          <p:nvSpPr>
            <p:cNvPr id="379920" name="Oval 1040">
              <a:extLst>
                <a:ext uri="{FF2B5EF4-FFF2-40B4-BE49-F238E27FC236}">
                  <a16:creationId xmlns:a16="http://schemas.microsoft.com/office/drawing/2014/main" id="{CAE49D6B-7C0A-9B45-88B8-74B755B05AB5}"/>
                </a:ext>
              </a:extLst>
            </p:cNvPr>
            <p:cNvSpPr>
              <a:spLocks noChangeArrowheads="1"/>
            </p:cNvSpPr>
            <p:nvPr/>
          </p:nvSpPr>
          <p:spPr bwMode="auto">
            <a:xfrm>
              <a:off x="2784" y="1008"/>
              <a:ext cx="1008" cy="576"/>
            </a:xfrm>
            <a:prstGeom prst="ellipse">
              <a:avLst/>
            </a:prstGeom>
            <a:solidFill>
              <a:schemeClr val="accent1"/>
            </a:solidFill>
            <a:ln w="76200">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79921" name="Text Box 1041">
              <a:extLst>
                <a:ext uri="{FF2B5EF4-FFF2-40B4-BE49-F238E27FC236}">
                  <a16:creationId xmlns:a16="http://schemas.microsoft.com/office/drawing/2014/main" id="{D375A687-EEF3-2E47-B06E-BFC984BBEB1A}"/>
                </a:ext>
              </a:extLst>
            </p:cNvPr>
            <p:cNvSpPr txBox="1">
              <a:spLocks noChangeArrowheads="1"/>
            </p:cNvSpPr>
            <p:nvPr/>
          </p:nvSpPr>
          <p:spPr bwMode="auto">
            <a:xfrm>
              <a:off x="2964" y="1161"/>
              <a:ext cx="605" cy="269"/>
            </a:xfrm>
            <a:prstGeom prst="rect">
              <a:avLst/>
            </a:prstGeom>
            <a:solidFill>
              <a:schemeClr val="accent1"/>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spcBef>
                  <a:spcPct val="50000"/>
                </a:spcBef>
              </a:pPr>
              <a:r>
                <a:rPr lang="de-DE" altLang="de-DE" sz="2200" b="1">
                  <a:latin typeface="Arial" panose="020B0604020202020204" pitchFamily="34" charset="0"/>
                </a:rPr>
                <a:t>WIE ?</a:t>
              </a:r>
            </a:p>
          </p:txBody>
        </p:sp>
      </p:grpSp>
      <p:grpSp>
        <p:nvGrpSpPr>
          <p:cNvPr id="379922" name="Group 1042">
            <a:extLst>
              <a:ext uri="{FF2B5EF4-FFF2-40B4-BE49-F238E27FC236}">
                <a16:creationId xmlns:a16="http://schemas.microsoft.com/office/drawing/2014/main" id="{D23E64AC-FBFF-E545-90A2-B44D1362E1E1}"/>
              </a:ext>
            </a:extLst>
          </p:cNvPr>
          <p:cNvGrpSpPr>
            <a:grpSpLocks/>
          </p:cNvGrpSpPr>
          <p:nvPr/>
        </p:nvGrpSpPr>
        <p:grpSpPr bwMode="auto">
          <a:xfrm>
            <a:off x="4191000" y="1828800"/>
            <a:ext cx="1600200" cy="914400"/>
            <a:chOff x="2784" y="1008"/>
            <a:chExt cx="1008" cy="576"/>
          </a:xfrm>
        </p:grpSpPr>
        <p:sp>
          <p:nvSpPr>
            <p:cNvPr id="379923" name="Oval 1043">
              <a:extLst>
                <a:ext uri="{FF2B5EF4-FFF2-40B4-BE49-F238E27FC236}">
                  <a16:creationId xmlns:a16="http://schemas.microsoft.com/office/drawing/2014/main" id="{DA17DC9A-B773-EC45-BE05-0365DD136278}"/>
                </a:ext>
              </a:extLst>
            </p:cNvPr>
            <p:cNvSpPr>
              <a:spLocks noChangeArrowheads="1"/>
            </p:cNvSpPr>
            <p:nvPr/>
          </p:nvSpPr>
          <p:spPr bwMode="auto">
            <a:xfrm>
              <a:off x="2784" y="1008"/>
              <a:ext cx="1008" cy="576"/>
            </a:xfrm>
            <a:prstGeom prst="ellipse">
              <a:avLst/>
            </a:prstGeom>
            <a:solidFill>
              <a:schemeClr val="accent1"/>
            </a:solidFill>
            <a:ln w="76200">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79924" name="Text Box 1044">
              <a:extLst>
                <a:ext uri="{FF2B5EF4-FFF2-40B4-BE49-F238E27FC236}">
                  <a16:creationId xmlns:a16="http://schemas.microsoft.com/office/drawing/2014/main" id="{35F6F3FE-B714-6546-94B4-7958F16E5A2F}"/>
                </a:ext>
              </a:extLst>
            </p:cNvPr>
            <p:cNvSpPr txBox="1">
              <a:spLocks noChangeArrowheads="1"/>
            </p:cNvSpPr>
            <p:nvPr/>
          </p:nvSpPr>
          <p:spPr bwMode="auto">
            <a:xfrm>
              <a:off x="2929" y="1161"/>
              <a:ext cx="673" cy="26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spcBef>
                  <a:spcPct val="50000"/>
                </a:spcBef>
              </a:pPr>
              <a:r>
                <a:rPr lang="de-DE" altLang="de-DE" sz="2200" b="1">
                  <a:latin typeface="Arial" panose="020B0604020202020204" pitchFamily="34" charset="0"/>
                </a:rPr>
                <a:t>WER</a:t>
              </a:r>
              <a:r>
                <a:rPr lang="de-DE" altLang="de-DE" sz="2200">
                  <a:latin typeface="Arial" panose="020B0604020202020204" pitchFamily="34" charset="0"/>
                </a:rPr>
                <a:t> ?</a:t>
              </a:r>
            </a:p>
          </p:txBody>
        </p:sp>
      </p:grpSp>
      <p:sp>
        <p:nvSpPr>
          <p:cNvPr id="379925" name="Oval 1045">
            <a:extLst>
              <a:ext uri="{FF2B5EF4-FFF2-40B4-BE49-F238E27FC236}">
                <a16:creationId xmlns:a16="http://schemas.microsoft.com/office/drawing/2014/main" id="{8841675F-7C7A-FE47-BBA8-164C646FAF67}"/>
              </a:ext>
            </a:extLst>
          </p:cNvPr>
          <p:cNvSpPr>
            <a:spLocks noChangeArrowheads="1"/>
          </p:cNvSpPr>
          <p:nvPr/>
        </p:nvSpPr>
        <p:spPr bwMode="auto">
          <a:xfrm>
            <a:off x="2743200" y="685800"/>
            <a:ext cx="5334000" cy="1143000"/>
          </a:xfrm>
          <a:prstGeom prst="ellipse">
            <a:avLst/>
          </a:prstGeom>
          <a:solidFill>
            <a:srgbClr val="FFFF00"/>
          </a:solidFill>
          <a:ln w="76200">
            <a:solidFill>
              <a:schemeClr val="fo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sz="2800" b="1">
                <a:solidFill>
                  <a:schemeClr val="folHlink"/>
                </a:solidFill>
                <a:latin typeface="Arial" panose="020B0604020202020204" pitchFamily="34" charset="0"/>
              </a:rPr>
              <a:t>Berufungen vielfach </a:t>
            </a:r>
          </a:p>
          <a:p>
            <a:r>
              <a:rPr lang="de-DE" altLang="de-DE" sz="2800" b="1">
                <a:solidFill>
                  <a:schemeClr val="folHlink"/>
                </a:solidFill>
                <a:latin typeface="Arial" panose="020B0604020202020204" pitchFamily="34" charset="0"/>
              </a:rPr>
              <a:t>noch beim Land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79925"/>
                                        </p:tgtEl>
                                        <p:attrNameLst>
                                          <p:attrName>style.visibility</p:attrName>
                                        </p:attrNameLst>
                                      </p:cBhvr>
                                      <p:to>
                                        <p:strVal val="visible"/>
                                      </p:to>
                                    </p:set>
                                    <p:animEffect transition="in" filter="box(out)">
                                      <p:cBhvr>
                                        <p:cTn id="7" dur="500"/>
                                        <p:tgtEl>
                                          <p:spTgt spid="37992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379907"/>
                                        </p:tgtEl>
                                        <p:attrNameLst>
                                          <p:attrName>style.visibility</p:attrName>
                                        </p:attrNameLst>
                                      </p:cBhvr>
                                      <p:to>
                                        <p:strVal val="visible"/>
                                      </p:to>
                                    </p:set>
                                    <p:animEffect transition="in" filter="box(out)">
                                      <p:cBhvr>
                                        <p:cTn id="12" dur="500"/>
                                        <p:tgtEl>
                                          <p:spTgt spid="379907"/>
                                        </p:tgtEl>
                                      </p:cBhvr>
                                    </p:animEffect>
                                  </p:childTnLst>
                                </p:cTn>
                              </p:par>
                            </p:childTnLst>
                          </p:cTn>
                        </p:par>
                        <p:par>
                          <p:cTn id="13" fill="hold" nodeType="afterGroup">
                            <p:stCondLst>
                              <p:cond delay="500"/>
                            </p:stCondLst>
                            <p:childTnLst>
                              <p:par>
                                <p:cTn id="14" presetID="4" presetClass="entr" presetSubtype="32" fill="hold" nodeType="afterEffect">
                                  <p:stCondLst>
                                    <p:cond delay="0"/>
                                  </p:stCondLst>
                                  <p:childTnLst>
                                    <p:set>
                                      <p:cBhvr>
                                        <p:cTn id="15" dur="1" fill="hold">
                                          <p:stCondLst>
                                            <p:cond delay="0"/>
                                          </p:stCondLst>
                                        </p:cTn>
                                        <p:tgtEl>
                                          <p:spTgt spid="379922"/>
                                        </p:tgtEl>
                                        <p:attrNameLst>
                                          <p:attrName>style.visibility</p:attrName>
                                        </p:attrNameLst>
                                      </p:cBhvr>
                                      <p:to>
                                        <p:strVal val="visible"/>
                                      </p:to>
                                    </p:set>
                                    <p:animEffect transition="in" filter="box(out)">
                                      <p:cBhvr>
                                        <p:cTn id="16" dur="500"/>
                                        <p:tgtEl>
                                          <p:spTgt spid="37992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4" presetClass="entr" presetSubtype="32" fill="hold" nodeType="clickEffect">
                                  <p:stCondLst>
                                    <p:cond delay="0"/>
                                  </p:stCondLst>
                                  <p:childTnLst>
                                    <p:set>
                                      <p:cBhvr>
                                        <p:cTn id="20" dur="1" fill="hold">
                                          <p:stCondLst>
                                            <p:cond delay="0"/>
                                          </p:stCondLst>
                                        </p:cTn>
                                        <p:tgtEl>
                                          <p:spTgt spid="379910"/>
                                        </p:tgtEl>
                                        <p:attrNameLst>
                                          <p:attrName>style.visibility</p:attrName>
                                        </p:attrNameLst>
                                      </p:cBhvr>
                                      <p:to>
                                        <p:strVal val="visible"/>
                                      </p:to>
                                    </p:set>
                                    <p:animEffect transition="in" filter="box(out)">
                                      <p:cBhvr>
                                        <p:cTn id="21" dur="500"/>
                                        <p:tgtEl>
                                          <p:spTgt spid="37991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 presetClass="entr" presetSubtype="32" fill="hold" nodeType="clickEffect">
                                  <p:stCondLst>
                                    <p:cond delay="0"/>
                                  </p:stCondLst>
                                  <p:childTnLst>
                                    <p:set>
                                      <p:cBhvr>
                                        <p:cTn id="25" dur="1" fill="hold">
                                          <p:stCondLst>
                                            <p:cond delay="0"/>
                                          </p:stCondLst>
                                        </p:cTn>
                                        <p:tgtEl>
                                          <p:spTgt spid="379913"/>
                                        </p:tgtEl>
                                        <p:attrNameLst>
                                          <p:attrName>style.visibility</p:attrName>
                                        </p:attrNameLst>
                                      </p:cBhvr>
                                      <p:to>
                                        <p:strVal val="visible"/>
                                      </p:to>
                                    </p:set>
                                    <p:animEffect transition="in" filter="box(out)">
                                      <p:cBhvr>
                                        <p:cTn id="26" dur="500"/>
                                        <p:tgtEl>
                                          <p:spTgt spid="379913"/>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 presetClass="entr" presetSubtype="32" fill="hold" nodeType="clickEffect">
                                  <p:stCondLst>
                                    <p:cond delay="0"/>
                                  </p:stCondLst>
                                  <p:childTnLst>
                                    <p:set>
                                      <p:cBhvr>
                                        <p:cTn id="30" dur="1" fill="hold">
                                          <p:stCondLst>
                                            <p:cond delay="0"/>
                                          </p:stCondLst>
                                        </p:cTn>
                                        <p:tgtEl>
                                          <p:spTgt spid="379916"/>
                                        </p:tgtEl>
                                        <p:attrNameLst>
                                          <p:attrName>style.visibility</p:attrName>
                                        </p:attrNameLst>
                                      </p:cBhvr>
                                      <p:to>
                                        <p:strVal val="visible"/>
                                      </p:to>
                                    </p:set>
                                    <p:animEffect transition="in" filter="box(out)">
                                      <p:cBhvr>
                                        <p:cTn id="31" dur="500"/>
                                        <p:tgtEl>
                                          <p:spTgt spid="379916"/>
                                        </p:tgtEl>
                                      </p:cBhvr>
                                    </p:animEffect>
                                  </p:childTnLst>
                                </p:cTn>
                              </p:par>
                            </p:childTnLst>
                          </p:cTn>
                        </p:par>
                        <p:par>
                          <p:cTn id="32" fill="hold" nodeType="afterGroup">
                            <p:stCondLst>
                              <p:cond delay="500"/>
                            </p:stCondLst>
                            <p:childTnLst>
                              <p:par>
                                <p:cTn id="33" presetID="4" presetClass="entr" presetSubtype="32" fill="hold" nodeType="afterEffect">
                                  <p:stCondLst>
                                    <p:cond delay="0"/>
                                  </p:stCondLst>
                                  <p:childTnLst>
                                    <p:set>
                                      <p:cBhvr>
                                        <p:cTn id="34" dur="1" fill="hold">
                                          <p:stCondLst>
                                            <p:cond delay="0"/>
                                          </p:stCondLst>
                                        </p:cTn>
                                        <p:tgtEl>
                                          <p:spTgt spid="379919"/>
                                        </p:tgtEl>
                                        <p:attrNameLst>
                                          <p:attrName>style.visibility</p:attrName>
                                        </p:attrNameLst>
                                      </p:cBhvr>
                                      <p:to>
                                        <p:strVal val="visible"/>
                                      </p:to>
                                    </p:set>
                                    <p:animEffect transition="in" filter="box(out)">
                                      <p:cBhvr>
                                        <p:cTn id="35" dur="500"/>
                                        <p:tgtEl>
                                          <p:spTgt spid="3799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9925" grpId="0" animBg="1"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 name="Foliennummernplatzhalter 2">
            <a:extLst>
              <a:ext uri="{FF2B5EF4-FFF2-40B4-BE49-F238E27FC236}">
                <a16:creationId xmlns:a16="http://schemas.microsoft.com/office/drawing/2014/main" id="{625A5FD3-C05C-264A-B273-163D1B3484DD}"/>
              </a:ext>
            </a:extLst>
          </p:cNvPr>
          <p:cNvSpPr>
            <a:spLocks noGrp="1"/>
          </p:cNvSpPr>
          <p:nvPr>
            <p:ph type="sldNum" sz="quarter" idx="10"/>
          </p:nvPr>
        </p:nvSpPr>
        <p:spPr/>
        <p:txBody>
          <a:bodyPr/>
          <a:lstStyle/>
          <a:p>
            <a:fld id="{B57AE4DC-543E-4A41-A7D0-009A2A02EE7B}" type="slidenum">
              <a:rPr lang="en-US" altLang="de-DE"/>
              <a:pPr/>
              <a:t>25</a:t>
            </a:fld>
            <a:endParaRPr lang="en-US" altLang="de-DE" b="0"/>
          </a:p>
        </p:txBody>
      </p:sp>
      <p:sp>
        <p:nvSpPr>
          <p:cNvPr id="380930" name="Rectangle 1026">
            <a:extLst>
              <a:ext uri="{FF2B5EF4-FFF2-40B4-BE49-F238E27FC236}">
                <a16:creationId xmlns:a16="http://schemas.microsoft.com/office/drawing/2014/main" id="{16D92DF0-1051-FB4D-AE7E-31F96CCDD013}"/>
              </a:ext>
            </a:extLst>
          </p:cNvPr>
          <p:cNvSpPr>
            <a:spLocks noGrp="1" noChangeArrowheads="1"/>
          </p:cNvSpPr>
          <p:nvPr>
            <p:ph type="title"/>
          </p:nvPr>
        </p:nvSpPr>
        <p:spPr>
          <a:xfrm>
            <a:off x="0" y="0"/>
            <a:ext cx="7391400" cy="990600"/>
          </a:xfrm>
        </p:spPr>
        <p:txBody>
          <a:bodyPr/>
          <a:lstStyle/>
          <a:p>
            <a:r>
              <a:rPr lang="de-DE" altLang="de-DE" sz="3600"/>
              <a:t>Leistungszulagen i.e.S.</a:t>
            </a:r>
          </a:p>
        </p:txBody>
      </p:sp>
      <p:sp>
        <p:nvSpPr>
          <p:cNvPr id="380931" name="Rectangle 1027">
            <a:extLst>
              <a:ext uri="{FF2B5EF4-FFF2-40B4-BE49-F238E27FC236}">
                <a16:creationId xmlns:a16="http://schemas.microsoft.com/office/drawing/2014/main" id="{B2E37D33-3411-5B4E-9D62-D6C7088F34BB}"/>
              </a:ext>
            </a:extLst>
          </p:cNvPr>
          <p:cNvSpPr>
            <a:spLocks noChangeArrowheads="1"/>
          </p:cNvSpPr>
          <p:nvPr/>
        </p:nvSpPr>
        <p:spPr bwMode="auto">
          <a:xfrm>
            <a:off x="304800" y="5105400"/>
            <a:ext cx="3505200" cy="1295400"/>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762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r>
              <a:rPr lang="de-DE" altLang="de-DE" b="1">
                <a:latin typeface="Arial" panose="020B0604020202020204" pitchFamily="34" charset="0"/>
              </a:rPr>
              <a:t>Befristung</a:t>
            </a:r>
          </a:p>
          <a:p>
            <a:r>
              <a:rPr lang="de-DE" altLang="de-DE" b="1">
                <a:latin typeface="Arial" panose="020B0604020202020204" pitchFamily="34" charset="0"/>
              </a:rPr>
              <a:t>Ruhegehaltsfähigkeit</a:t>
            </a:r>
          </a:p>
        </p:txBody>
      </p:sp>
      <p:sp>
        <p:nvSpPr>
          <p:cNvPr id="380932" name="Rectangle 1028">
            <a:extLst>
              <a:ext uri="{FF2B5EF4-FFF2-40B4-BE49-F238E27FC236}">
                <a16:creationId xmlns:a16="http://schemas.microsoft.com/office/drawing/2014/main" id="{B4191548-8098-2E4B-BB88-4F7111ECD5A2}"/>
              </a:ext>
            </a:extLst>
          </p:cNvPr>
          <p:cNvSpPr>
            <a:spLocks noChangeArrowheads="1"/>
          </p:cNvSpPr>
          <p:nvPr/>
        </p:nvSpPr>
        <p:spPr bwMode="auto">
          <a:xfrm>
            <a:off x="685800" y="1447800"/>
            <a:ext cx="4006850" cy="130651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762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r>
              <a:rPr lang="de-DE" altLang="de-DE" b="1">
                <a:latin typeface="Arial" panose="020B0604020202020204" pitchFamily="34" charset="0"/>
              </a:rPr>
              <a:t>Entscheidungsebene</a:t>
            </a:r>
          </a:p>
        </p:txBody>
      </p:sp>
      <p:sp>
        <p:nvSpPr>
          <p:cNvPr id="380933" name="Rectangle 1029">
            <a:extLst>
              <a:ext uri="{FF2B5EF4-FFF2-40B4-BE49-F238E27FC236}">
                <a16:creationId xmlns:a16="http://schemas.microsoft.com/office/drawing/2014/main" id="{611D42D3-428C-BA40-8086-2496D99274EB}"/>
              </a:ext>
            </a:extLst>
          </p:cNvPr>
          <p:cNvSpPr>
            <a:spLocks noChangeArrowheads="1"/>
          </p:cNvSpPr>
          <p:nvPr/>
        </p:nvSpPr>
        <p:spPr bwMode="auto">
          <a:xfrm>
            <a:off x="4919663" y="5029200"/>
            <a:ext cx="4003675" cy="1479550"/>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762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r>
              <a:rPr lang="de-DE" altLang="de-DE" b="1">
                <a:latin typeface="Arial" panose="020B0604020202020204" pitchFamily="34" charset="0"/>
              </a:rPr>
              <a:t>Gehaltsstufen</a:t>
            </a:r>
          </a:p>
          <a:p>
            <a:r>
              <a:rPr lang="de-DE" altLang="de-DE" b="1">
                <a:latin typeface="Arial" panose="020B0604020202020204" pitchFamily="34" charset="0"/>
              </a:rPr>
              <a:t>Bepreisung</a:t>
            </a:r>
          </a:p>
          <a:p>
            <a:r>
              <a:rPr lang="de-DE" altLang="de-DE" b="1">
                <a:latin typeface="Arial" panose="020B0604020202020204" pitchFamily="34" charset="0"/>
              </a:rPr>
              <a:t>Einmalzahlung</a:t>
            </a:r>
          </a:p>
          <a:p>
            <a:r>
              <a:rPr lang="de-DE" altLang="de-DE" b="1">
                <a:latin typeface="Arial" panose="020B0604020202020204" pitchFamily="34" charset="0"/>
              </a:rPr>
              <a:t>Dynamisierung</a:t>
            </a:r>
          </a:p>
        </p:txBody>
      </p:sp>
      <p:sp>
        <p:nvSpPr>
          <p:cNvPr id="380934" name="Rectangle 1030">
            <a:extLst>
              <a:ext uri="{FF2B5EF4-FFF2-40B4-BE49-F238E27FC236}">
                <a16:creationId xmlns:a16="http://schemas.microsoft.com/office/drawing/2014/main" id="{65E4786F-D852-2F44-B223-2A1EC49DFB65}"/>
              </a:ext>
            </a:extLst>
          </p:cNvPr>
          <p:cNvSpPr>
            <a:spLocks noChangeArrowheads="1"/>
          </p:cNvSpPr>
          <p:nvPr/>
        </p:nvSpPr>
        <p:spPr bwMode="auto">
          <a:xfrm>
            <a:off x="4191000" y="2286000"/>
            <a:ext cx="3829050" cy="1479550"/>
          </a:xfrm>
          <a:prstGeom prst="rect">
            <a:avLst/>
          </a:prstGeom>
          <a:solidFill>
            <a:schemeClr val="accent1"/>
          </a:solidFill>
          <a:ln>
            <a:noFill/>
          </a:ln>
          <a:effectLst/>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762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r>
              <a:rPr lang="de-DE" altLang="de-DE" b="1">
                <a:latin typeface="Arial" panose="020B0604020202020204" pitchFamily="34" charset="0"/>
              </a:rPr>
              <a:t>Leistungsdimensionen</a:t>
            </a:r>
          </a:p>
        </p:txBody>
      </p:sp>
      <p:sp>
        <p:nvSpPr>
          <p:cNvPr id="380935" name="Oval 1031">
            <a:extLst>
              <a:ext uri="{FF2B5EF4-FFF2-40B4-BE49-F238E27FC236}">
                <a16:creationId xmlns:a16="http://schemas.microsoft.com/office/drawing/2014/main" id="{F6C2AED4-2A05-1249-A4EF-AC69205CECDF}"/>
              </a:ext>
            </a:extLst>
          </p:cNvPr>
          <p:cNvSpPr>
            <a:spLocks noChangeArrowheads="1"/>
          </p:cNvSpPr>
          <p:nvPr/>
        </p:nvSpPr>
        <p:spPr bwMode="auto">
          <a:xfrm>
            <a:off x="4114800" y="1447800"/>
            <a:ext cx="1828800" cy="1044575"/>
          </a:xfrm>
          <a:prstGeom prst="ellipse">
            <a:avLst/>
          </a:prstGeom>
          <a:solidFill>
            <a:schemeClr val="accent1"/>
          </a:solidFill>
          <a:ln w="76200">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b="1">
                <a:latin typeface="Arial" panose="020B0604020202020204" pitchFamily="34" charset="0"/>
              </a:rPr>
              <a:t>Wer</a:t>
            </a:r>
          </a:p>
        </p:txBody>
      </p:sp>
      <p:sp>
        <p:nvSpPr>
          <p:cNvPr id="380936" name="Oval 1032">
            <a:extLst>
              <a:ext uri="{FF2B5EF4-FFF2-40B4-BE49-F238E27FC236}">
                <a16:creationId xmlns:a16="http://schemas.microsoft.com/office/drawing/2014/main" id="{B5680877-20B4-974A-817F-454EE5C2F1E5}"/>
              </a:ext>
            </a:extLst>
          </p:cNvPr>
          <p:cNvSpPr>
            <a:spLocks noChangeArrowheads="1"/>
          </p:cNvSpPr>
          <p:nvPr/>
        </p:nvSpPr>
        <p:spPr bwMode="auto">
          <a:xfrm>
            <a:off x="2286000" y="2438400"/>
            <a:ext cx="1828800" cy="1044575"/>
          </a:xfrm>
          <a:prstGeom prst="ellipse">
            <a:avLst/>
          </a:prstGeom>
          <a:solidFill>
            <a:schemeClr val="accent1"/>
          </a:solidFill>
          <a:ln w="76200">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b="1">
                <a:latin typeface="Arial" panose="020B0604020202020204" pitchFamily="34" charset="0"/>
              </a:rPr>
              <a:t>Was</a:t>
            </a:r>
          </a:p>
        </p:txBody>
      </p:sp>
      <p:sp>
        <p:nvSpPr>
          <p:cNvPr id="380937" name="Rectangle 1033">
            <a:extLst>
              <a:ext uri="{FF2B5EF4-FFF2-40B4-BE49-F238E27FC236}">
                <a16:creationId xmlns:a16="http://schemas.microsoft.com/office/drawing/2014/main" id="{2C24A1D6-8D7F-1F46-85B9-F72FACE8A767}"/>
              </a:ext>
            </a:extLst>
          </p:cNvPr>
          <p:cNvSpPr>
            <a:spLocks noChangeArrowheads="1"/>
          </p:cNvSpPr>
          <p:nvPr/>
        </p:nvSpPr>
        <p:spPr bwMode="auto">
          <a:xfrm>
            <a:off x="2133600" y="3581400"/>
            <a:ext cx="4003675" cy="1479550"/>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762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r>
              <a:rPr lang="de-DE" altLang="de-DE" b="1">
                <a:latin typeface="Arial" panose="020B0604020202020204" pitchFamily="34" charset="0"/>
              </a:rPr>
              <a:t>Kriterienkataloge</a:t>
            </a:r>
          </a:p>
          <a:p>
            <a:r>
              <a:rPr lang="de-DE" altLang="de-DE" b="1">
                <a:latin typeface="Arial" panose="020B0604020202020204" pitchFamily="34" charset="0"/>
              </a:rPr>
              <a:t>Verfahrensregeln</a:t>
            </a:r>
          </a:p>
          <a:p>
            <a:r>
              <a:rPr lang="de-DE" altLang="de-DE" b="1">
                <a:latin typeface="Arial" panose="020B0604020202020204" pitchFamily="34" charset="0"/>
              </a:rPr>
              <a:t>externe Gutachter</a:t>
            </a:r>
          </a:p>
        </p:txBody>
      </p:sp>
      <p:sp>
        <p:nvSpPr>
          <p:cNvPr id="380938" name="Oval 1034">
            <a:extLst>
              <a:ext uri="{FF2B5EF4-FFF2-40B4-BE49-F238E27FC236}">
                <a16:creationId xmlns:a16="http://schemas.microsoft.com/office/drawing/2014/main" id="{65C162A4-ED96-D045-A714-9D17CDD93B19}"/>
              </a:ext>
            </a:extLst>
          </p:cNvPr>
          <p:cNvSpPr>
            <a:spLocks noChangeArrowheads="1"/>
          </p:cNvSpPr>
          <p:nvPr/>
        </p:nvSpPr>
        <p:spPr bwMode="auto">
          <a:xfrm>
            <a:off x="3560763" y="5178425"/>
            <a:ext cx="1828800" cy="1044575"/>
          </a:xfrm>
          <a:prstGeom prst="ellipse">
            <a:avLst/>
          </a:prstGeom>
          <a:solidFill>
            <a:schemeClr val="accent1"/>
          </a:solidFill>
          <a:ln w="76200">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b="1">
                <a:latin typeface="Arial" panose="020B0604020202020204" pitchFamily="34" charset="0"/>
              </a:rPr>
              <a:t>Wie</a:t>
            </a:r>
          </a:p>
        </p:txBody>
      </p:sp>
      <p:sp>
        <p:nvSpPr>
          <p:cNvPr id="380939" name="Oval 1035">
            <a:extLst>
              <a:ext uri="{FF2B5EF4-FFF2-40B4-BE49-F238E27FC236}">
                <a16:creationId xmlns:a16="http://schemas.microsoft.com/office/drawing/2014/main" id="{5D987A5A-A32E-244D-A4D8-02832981E61B}"/>
              </a:ext>
            </a:extLst>
          </p:cNvPr>
          <p:cNvSpPr>
            <a:spLocks noChangeArrowheads="1"/>
          </p:cNvSpPr>
          <p:nvPr/>
        </p:nvSpPr>
        <p:spPr bwMode="auto">
          <a:xfrm>
            <a:off x="3429000" y="762000"/>
            <a:ext cx="4114800" cy="685800"/>
          </a:xfrm>
          <a:prstGeom prst="ellipse">
            <a:avLst/>
          </a:prstGeom>
          <a:solidFill>
            <a:srgbClr val="FFFF00"/>
          </a:solidFill>
          <a:ln w="76200">
            <a:solidFill>
              <a:schemeClr val="fo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sz="2800" b="1">
                <a:solidFill>
                  <a:schemeClr val="folHlink"/>
                </a:solidFill>
                <a:latin typeface="Arial" panose="020B0604020202020204" pitchFamily="34" charset="0"/>
              </a:rPr>
              <a:t>neuralgischer Punkt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80939"/>
                                        </p:tgtEl>
                                        <p:attrNameLst>
                                          <p:attrName>style.visibility</p:attrName>
                                        </p:attrNameLst>
                                      </p:cBhvr>
                                      <p:to>
                                        <p:strVal val="visible"/>
                                      </p:to>
                                    </p:set>
                                    <p:animEffect transition="in" filter="box(out)">
                                      <p:cBhvr>
                                        <p:cTn id="7" dur="500"/>
                                        <p:tgtEl>
                                          <p:spTgt spid="38093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80935"/>
                                        </p:tgtEl>
                                        <p:attrNameLst>
                                          <p:attrName>style.visibility</p:attrName>
                                        </p:attrNameLst>
                                      </p:cBhvr>
                                      <p:to>
                                        <p:strVal val="visible"/>
                                      </p:to>
                                    </p:set>
                                    <p:animEffect transition="in" filter="box(out)">
                                      <p:cBhvr>
                                        <p:cTn id="12" dur="500"/>
                                        <p:tgtEl>
                                          <p:spTgt spid="380935"/>
                                        </p:tgtEl>
                                      </p:cBhvr>
                                    </p:animEffect>
                                  </p:childTnLst>
                                </p:cTn>
                              </p:par>
                            </p:childTnLst>
                          </p:cTn>
                        </p:par>
                        <p:par>
                          <p:cTn id="13" fill="hold" nodeType="afterGroup">
                            <p:stCondLst>
                              <p:cond delay="500"/>
                            </p:stCondLst>
                            <p:childTnLst>
                              <p:par>
                                <p:cTn id="14" presetID="4" presetClass="entr" presetSubtype="32" fill="hold" grpId="0" nodeType="afterEffect">
                                  <p:stCondLst>
                                    <p:cond delay="0"/>
                                  </p:stCondLst>
                                  <p:childTnLst>
                                    <p:set>
                                      <p:cBhvr>
                                        <p:cTn id="15" dur="1" fill="hold">
                                          <p:stCondLst>
                                            <p:cond delay="0"/>
                                          </p:stCondLst>
                                        </p:cTn>
                                        <p:tgtEl>
                                          <p:spTgt spid="380932"/>
                                        </p:tgtEl>
                                        <p:attrNameLst>
                                          <p:attrName>style.visibility</p:attrName>
                                        </p:attrNameLst>
                                      </p:cBhvr>
                                      <p:to>
                                        <p:strVal val="visible"/>
                                      </p:to>
                                    </p:set>
                                    <p:animEffect transition="in" filter="box(out)">
                                      <p:cBhvr>
                                        <p:cTn id="16" dur="500"/>
                                        <p:tgtEl>
                                          <p:spTgt spid="38093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4" presetClass="entr" presetSubtype="32" fill="hold" grpId="0" nodeType="clickEffect">
                                  <p:stCondLst>
                                    <p:cond delay="0"/>
                                  </p:stCondLst>
                                  <p:childTnLst>
                                    <p:set>
                                      <p:cBhvr>
                                        <p:cTn id="20" dur="1" fill="hold">
                                          <p:stCondLst>
                                            <p:cond delay="0"/>
                                          </p:stCondLst>
                                        </p:cTn>
                                        <p:tgtEl>
                                          <p:spTgt spid="380936"/>
                                        </p:tgtEl>
                                        <p:attrNameLst>
                                          <p:attrName>style.visibility</p:attrName>
                                        </p:attrNameLst>
                                      </p:cBhvr>
                                      <p:to>
                                        <p:strVal val="visible"/>
                                      </p:to>
                                    </p:set>
                                    <p:animEffect transition="in" filter="box(out)">
                                      <p:cBhvr>
                                        <p:cTn id="21" dur="500"/>
                                        <p:tgtEl>
                                          <p:spTgt spid="380936"/>
                                        </p:tgtEl>
                                      </p:cBhvr>
                                    </p:animEffect>
                                  </p:childTnLst>
                                </p:cTn>
                              </p:par>
                            </p:childTnLst>
                          </p:cTn>
                        </p:par>
                        <p:par>
                          <p:cTn id="22" fill="hold" nodeType="afterGroup">
                            <p:stCondLst>
                              <p:cond delay="500"/>
                            </p:stCondLst>
                            <p:childTnLst>
                              <p:par>
                                <p:cTn id="23" presetID="4" presetClass="entr" presetSubtype="32" fill="hold" grpId="0" nodeType="afterEffect">
                                  <p:stCondLst>
                                    <p:cond delay="0"/>
                                  </p:stCondLst>
                                  <p:childTnLst>
                                    <p:set>
                                      <p:cBhvr>
                                        <p:cTn id="24" dur="1" fill="hold">
                                          <p:stCondLst>
                                            <p:cond delay="0"/>
                                          </p:stCondLst>
                                        </p:cTn>
                                        <p:tgtEl>
                                          <p:spTgt spid="380934"/>
                                        </p:tgtEl>
                                        <p:attrNameLst>
                                          <p:attrName>style.visibility</p:attrName>
                                        </p:attrNameLst>
                                      </p:cBhvr>
                                      <p:to>
                                        <p:strVal val="visible"/>
                                      </p:to>
                                    </p:set>
                                    <p:animEffect transition="in" filter="box(out)">
                                      <p:cBhvr>
                                        <p:cTn id="25" dur="500"/>
                                        <p:tgtEl>
                                          <p:spTgt spid="38093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32" fill="hold" grpId="0" nodeType="clickEffect">
                                  <p:stCondLst>
                                    <p:cond delay="0"/>
                                  </p:stCondLst>
                                  <p:childTnLst>
                                    <p:set>
                                      <p:cBhvr>
                                        <p:cTn id="29" dur="1" fill="hold">
                                          <p:stCondLst>
                                            <p:cond delay="0"/>
                                          </p:stCondLst>
                                        </p:cTn>
                                        <p:tgtEl>
                                          <p:spTgt spid="380938"/>
                                        </p:tgtEl>
                                        <p:attrNameLst>
                                          <p:attrName>style.visibility</p:attrName>
                                        </p:attrNameLst>
                                      </p:cBhvr>
                                      <p:to>
                                        <p:strVal val="visible"/>
                                      </p:to>
                                    </p:set>
                                    <p:animEffect transition="in" filter="box(out)">
                                      <p:cBhvr>
                                        <p:cTn id="30" dur="500"/>
                                        <p:tgtEl>
                                          <p:spTgt spid="38093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32" fill="hold" grpId="0" nodeType="clickEffect">
                                  <p:stCondLst>
                                    <p:cond delay="0"/>
                                  </p:stCondLst>
                                  <p:childTnLst>
                                    <p:set>
                                      <p:cBhvr>
                                        <p:cTn id="34" dur="1" fill="hold">
                                          <p:stCondLst>
                                            <p:cond delay="0"/>
                                          </p:stCondLst>
                                        </p:cTn>
                                        <p:tgtEl>
                                          <p:spTgt spid="380931"/>
                                        </p:tgtEl>
                                        <p:attrNameLst>
                                          <p:attrName>style.visibility</p:attrName>
                                        </p:attrNameLst>
                                      </p:cBhvr>
                                      <p:to>
                                        <p:strVal val="visible"/>
                                      </p:to>
                                    </p:set>
                                    <p:animEffect transition="in" filter="box(out)">
                                      <p:cBhvr>
                                        <p:cTn id="35" dur="500"/>
                                        <p:tgtEl>
                                          <p:spTgt spid="380931"/>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32" fill="hold" grpId="0" nodeType="clickEffect">
                                  <p:stCondLst>
                                    <p:cond delay="0"/>
                                  </p:stCondLst>
                                  <p:childTnLst>
                                    <p:set>
                                      <p:cBhvr>
                                        <p:cTn id="39" dur="1" fill="hold">
                                          <p:stCondLst>
                                            <p:cond delay="0"/>
                                          </p:stCondLst>
                                        </p:cTn>
                                        <p:tgtEl>
                                          <p:spTgt spid="380933"/>
                                        </p:tgtEl>
                                        <p:attrNameLst>
                                          <p:attrName>style.visibility</p:attrName>
                                        </p:attrNameLst>
                                      </p:cBhvr>
                                      <p:to>
                                        <p:strVal val="visible"/>
                                      </p:to>
                                    </p:set>
                                    <p:animEffect transition="in" filter="box(out)">
                                      <p:cBhvr>
                                        <p:cTn id="40" dur="500"/>
                                        <p:tgtEl>
                                          <p:spTgt spid="380933"/>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4" presetClass="entr" presetSubtype="32" fill="hold" grpId="0" nodeType="clickEffect">
                                  <p:stCondLst>
                                    <p:cond delay="0"/>
                                  </p:stCondLst>
                                  <p:childTnLst>
                                    <p:set>
                                      <p:cBhvr>
                                        <p:cTn id="44" dur="1" fill="hold">
                                          <p:stCondLst>
                                            <p:cond delay="0"/>
                                          </p:stCondLst>
                                        </p:cTn>
                                        <p:tgtEl>
                                          <p:spTgt spid="380937"/>
                                        </p:tgtEl>
                                        <p:attrNameLst>
                                          <p:attrName>style.visibility</p:attrName>
                                        </p:attrNameLst>
                                      </p:cBhvr>
                                      <p:to>
                                        <p:strVal val="visible"/>
                                      </p:to>
                                    </p:set>
                                    <p:animEffect transition="in" filter="box(out)">
                                      <p:cBhvr>
                                        <p:cTn id="45" dur="500"/>
                                        <p:tgtEl>
                                          <p:spTgt spid="3809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0931" grpId="0" animBg="1" autoUpdateAnimBg="0"/>
      <p:bldP spid="380932" grpId="0" animBg="1" autoUpdateAnimBg="0"/>
      <p:bldP spid="380933" grpId="0" animBg="1" autoUpdateAnimBg="0"/>
      <p:bldP spid="380934" grpId="0" animBg="1" autoUpdateAnimBg="0"/>
      <p:bldP spid="380935" grpId="0" animBg="1" autoUpdateAnimBg="0"/>
      <p:bldP spid="380936" grpId="0" animBg="1" autoUpdateAnimBg="0"/>
      <p:bldP spid="380937" grpId="0" animBg="1" autoUpdateAnimBg="0"/>
      <p:bldP spid="380938" grpId="0" animBg="1" autoUpdateAnimBg="0"/>
      <p:bldP spid="380939" grpId="0" animBg="1"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Foliennummernplatzhalter 2">
            <a:extLst>
              <a:ext uri="{FF2B5EF4-FFF2-40B4-BE49-F238E27FC236}">
                <a16:creationId xmlns:a16="http://schemas.microsoft.com/office/drawing/2014/main" id="{96CDECA8-4A26-1440-9965-70A96CEC1CAA}"/>
              </a:ext>
            </a:extLst>
          </p:cNvPr>
          <p:cNvSpPr>
            <a:spLocks noGrp="1"/>
          </p:cNvSpPr>
          <p:nvPr>
            <p:ph type="sldNum" sz="quarter" idx="10"/>
          </p:nvPr>
        </p:nvSpPr>
        <p:spPr/>
        <p:txBody>
          <a:bodyPr/>
          <a:lstStyle/>
          <a:p>
            <a:fld id="{BB1DBDF9-2D99-C24B-BCED-6851535A8B22}" type="slidenum">
              <a:rPr lang="en-US" altLang="de-DE"/>
              <a:pPr/>
              <a:t>26</a:t>
            </a:fld>
            <a:endParaRPr lang="en-US" altLang="de-DE" b="0"/>
          </a:p>
        </p:txBody>
      </p:sp>
      <p:sp>
        <p:nvSpPr>
          <p:cNvPr id="399362" name="Rectangle 2">
            <a:extLst>
              <a:ext uri="{FF2B5EF4-FFF2-40B4-BE49-F238E27FC236}">
                <a16:creationId xmlns:a16="http://schemas.microsoft.com/office/drawing/2014/main" id="{B536CDBA-6E32-8645-9135-7FB381B5147B}"/>
              </a:ext>
            </a:extLst>
          </p:cNvPr>
          <p:cNvSpPr>
            <a:spLocks noGrp="1" noChangeArrowheads="1"/>
          </p:cNvSpPr>
          <p:nvPr>
            <p:ph type="title"/>
          </p:nvPr>
        </p:nvSpPr>
        <p:spPr/>
        <p:txBody>
          <a:bodyPr/>
          <a:lstStyle/>
          <a:p>
            <a:r>
              <a:rPr lang="de-DE" altLang="de-DE" sz="3600"/>
              <a:t>Drei Gestaltungsbereiche</a:t>
            </a:r>
          </a:p>
        </p:txBody>
      </p:sp>
      <p:grpSp>
        <p:nvGrpSpPr>
          <p:cNvPr id="399363" name="Group 3">
            <a:extLst>
              <a:ext uri="{FF2B5EF4-FFF2-40B4-BE49-F238E27FC236}">
                <a16:creationId xmlns:a16="http://schemas.microsoft.com/office/drawing/2014/main" id="{D0F912DF-CDF7-8445-93FC-D32A959F7054}"/>
              </a:ext>
            </a:extLst>
          </p:cNvPr>
          <p:cNvGrpSpPr>
            <a:grpSpLocks noChangeAspect="1"/>
          </p:cNvGrpSpPr>
          <p:nvPr/>
        </p:nvGrpSpPr>
        <p:grpSpPr bwMode="auto">
          <a:xfrm>
            <a:off x="2895600" y="2057400"/>
            <a:ext cx="4495800" cy="4724400"/>
            <a:chOff x="1440" y="1104"/>
            <a:chExt cx="2832" cy="2976"/>
          </a:xfrm>
        </p:grpSpPr>
        <p:sp>
          <p:nvSpPr>
            <p:cNvPr id="399364" name="Rectangle 4">
              <a:extLst>
                <a:ext uri="{FF2B5EF4-FFF2-40B4-BE49-F238E27FC236}">
                  <a16:creationId xmlns:a16="http://schemas.microsoft.com/office/drawing/2014/main" id="{2B27B691-FD8D-F641-B187-8036177C2146}"/>
                </a:ext>
              </a:extLst>
            </p:cNvPr>
            <p:cNvSpPr>
              <a:spLocks noChangeAspect="1" noChangeArrowheads="1"/>
            </p:cNvSpPr>
            <p:nvPr/>
          </p:nvSpPr>
          <p:spPr bwMode="auto">
            <a:xfrm>
              <a:off x="1632" y="3024"/>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65" name="Rectangle 5">
              <a:extLst>
                <a:ext uri="{FF2B5EF4-FFF2-40B4-BE49-F238E27FC236}">
                  <a16:creationId xmlns:a16="http://schemas.microsoft.com/office/drawing/2014/main" id="{F1E0F8DD-0333-2A43-BEBC-6C04F022DDF2}"/>
                </a:ext>
              </a:extLst>
            </p:cNvPr>
            <p:cNvSpPr>
              <a:spLocks noChangeAspect="1" noChangeArrowheads="1"/>
            </p:cNvSpPr>
            <p:nvPr/>
          </p:nvSpPr>
          <p:spPr bwMode="auto">
            <a:xfrm>
              <a:off x="2448" y="3024"/>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66" name="Rectangle 6">
              <a:extLst>
                <a:ext uri="{FF2B5EF4-FFF2-40B4-BE49-F238E27FC236}">
                  <a16:creationId xmlns:a16="http://schemas.microsoft.com/office/drawing/2014/main" id="{7947FA85-A062-DA40-8444-212344C468E8}"/>
                </a:ext>
              </a:extLst>
            </p:cNvPr>
            <p:cNvSpPr>
              <a:spLocks noChangeAspect="1" noChangeArrowheads="1"/>
            </p:cNvSpPr>
            <p:nvPr/>
          </p:nvSpPr>
          <p:spPr bwMode="auto">
            <a:xfrm>
              <a:off x="1824" y="2832"/>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67" name="Rectangle 7">
              <a:extLst>
                <a:ext uri="{FF2B5EF4-FFF2-40B4-BE49-F238E27FC236}">
                  <a16:creationId xmlns:a16="http://schemas.microsoft.com/office/drawing/2014/main" id="{3D4DE168-4A2C-C941-AB2B-BB0BD7AFAF20}"/>
                </a:ext>
              </a:extLst>
            </p:cNvPr>
            <p:cNvSpPr>
              <a:spLocks noChangeAspect="1" noChangeArrowheads="1"/>
            </p:cNvSpPr>
            <p:nvPr/>
          </p:nvSpPr>
          <p:spPr bwMode="auto">
            <a:xfrm>
              <a:off x="2640" y="2832"/>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68" name="Rectangle 8">
              <a:extLst>
                <a:ext uri="{FF2B5EF4-FFF2-40B4-BE49-F238E27FC236}">
                  <a16:creationId xmlns:a16="http://schemas.microsoft.com/office/drawing/2014/main" id="{C707312F-8048-9E4B-9F9A-010445D1A225}"/>
                </a:ext>
              </a:extLst>
            </p:cNvPr>
            <p:cNvSpPr>
              <a:spLocks noChangeAspect="1" noChangeArrowheads="1"/>
            </p:cNvSpPr>
            <p:nvPr/>
          </p:nvSpPr>
          <p:spPr bwMode="auto">
            <a:xfrm>
              <a:off x="1824" y="1968"/>
              <a:ext cx="816" cy="864"/>
            </a:xfrm>
            <a:prstGeom prst="rect">
              <a:avLst/>
            </a:prstGeom>
            <a:solidFill>
              <a:srgbClr val="FF3300"/>
            </a:solidFill>
            <a:ln w="9525">
              <a:miter lim="800000"/>
              <a:headEnd/>
              <a:tailEnd/>
            </a:ln>
            <a:effectLst/>
            <a:scene3d>
              <a:camera prst="legacyObliqueTopRight"/>
              <a:lightRig rig="legacyFlat3" dir="b"/>
            </a:scene3d>
            <a:sp3d extrusionH="887400" prstMaterial="legacyWireframe">
              <a:bevelT w="13500" h="13500" prst="angle"/>
              <a:bevelB w="13500" h="13500" prst="angle"/>
              <a:extrusionClr>
                <a:srgbClr val="FF3300"/>
              </a:extrusionClr>
              <a:contourClr>
                <a:srgbClr val="FF3300"/>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69" name="Rectangle 9">
              <a:extLst>
                <a:ext uri="{FF2B5EF4-FFF2-40B4-BE49-F238E27FC236}">
                  <a16:creationId xmlns:a16="http://schemas.microsoft.com/office/drawing/2014/main" id="{E00531A0-6557-214A-B951-309932CE2133}"/>
                </a:ext>
              </a:extLst>
            </p:cNvPr>
            <p:cNvSpPr>
              <a:spLocks noChangeAspect="1" noChangeArrowheads="1"/>
            </p:cNvSpPr>
            <p:nvPr/>
          </p:nvSpPr>
          <p:spPr bwMode="auto">
            <a:xfrm>
              <a:off x="1632" y="2160"/>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70" name="Rectangle 10">
              <a:extLst>
                <a:ext uri="{FF2B5EF4-FFF2-40B4-BE49-F238E27FC236}">
                  <a16:creationId xmlns:a16="http://schemas.microsoft.com/office/drawing/2014/main" id="{D8A6A58C-934F-DE41-B7C9-18811CF80E72}"/>
                </a:ext>
              </a:extLst>
            </p:cNvPr>
            <p:cNvSpPr>
              <a:spLocks noChangeAspect="1" noChangeArrowheads="1"/>
            </p:cNvSpPr>
            <p:nvPr/>
          </p:nvSpPr>
          <p:spPr bwMode="auto">
            <a:xfrm>
              <a:off x="2448" y="2160"/>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71" name="Rectangle 11">
              <a:extLst>
                <a:ext uri="{FF2B5EF4-FFF2-40B4-BE49-F238E27FC236}">
                  <a16:creationId xmlns:a16="http://schemas.microsoft.com/office/drawing/2014/main" id="{ED803F45-9F63-A74E-9C21-6EF5771114DD}"/>
                </a:ext>
              </a:extLst>
            </p:cNvPr>
            <p:cNvSpPr>
              <a:spLocks noChangeAspect="1" noChangeArrowheads="1"/>
            </p:cNvSpPr>
            <p:nvPr/>
          </p:nvSpPr>
          <p:spPr bwMode="auto">
            <a:xfrm>
              <a:off x="2640" y="1968"/>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72" name="Rectangle 12">
              <a:extLst>
                <a:ext uri="{FF2B5EF4-FFF2-40B4-BE49-F238E27FC236}">
                  <a16:creationId xmlns:a16="http://schemas.microsoft.com/office/drawing/2014/main" id="{3A740601-46F5-EE40-BC02-23E80E7405D0}"/>
                </a:ext>
              </a:extLst>
            </p:cNvPr>
            <p:cNvSpPr>
              <a:spLocks noChangeAspect="1" noChangeArrowheads="1"/>
            </p:cNvSpPr>
            <p:nvPr/>
          </p:nvSpPr>
          <p:spPr bwMode="auto">
            <a:xfrm>
              <a:off x="3264" y="3024"/>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73" name="Rectangle 13">
              <a:extLst>
                <a:ext uri="{FF2B5EF4-FFF2-40B4-BE49-F238E27FC236}">
                  <a16:creationId xmlns:a16="http://schemas.microsoft.com/office/drawing/2014/main" id="{437CF37E-0B1E-A34F-B7E8-EB8E6AD801D2}"/>
                </a:ext>
              </a:extLst>
            </p:cNvPr>
            <p:cNvSpPr>
              <a:spLocks noChangeAspect="1" noChangeArrowheads="1"/>
            </p:cNvSpPr>
            <p:nvPr/>
          </p:nvSpPr>
          <p:spPr bwMode="auto">
            <a:xfrm>
              <a:off x="3456" y="2832"/>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74" name="Rectangle 14">
              <a:extLst>
                <a:ext uri="{FF2B5EF4-FFF2-40B4-BE49-F238E27FC236}">
                  <a16:creationId xmlns:a16="http://schemas.microsoft.com/office/drawing/2014/main" id="{FA008A9B-4F96-5541-99D2-0DCB9E8F8BEB}"/>
                </a:ext>
              </a:extLst>
            </p:cNvPr>
            <p:cNvSpPr>
              <a:spLocks noChangeAspect="1" noChangeArrowheads="1"/>
            </p:cNvSpPr>
            <p:nvPr/>
          </p:nvSpPr>
          <p:spPr bwMode="auto">
            <a:xfrm>
              <a:off x="3264" y="2160"/>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75" name="Rectangle 15">
              <a:extLst>
                <a:ext uri="{FF2B5EF4-FFF2-40B4-BE49-F238E27FC236}">
                  <a16:creationId xmlns:a16="http://schemas.microsoft.com/office/drawing/2014/main" id="{27B68B4C-B208-3A49-963C-5A0ED76B977D}"/>
                </a:ext>
              </a:extLst>
            </p:cNvPr>
            <p:cNvSpPr>
              <a:spLocks noChangeAspect="1" noChangeArrowheads="1"/>
            </p:cNvSpPr>
            <p:nvPr/>
          </p:nvSpPr>
          <p:spPr bwMode="auto">
            <a:xfrm>
              <a:off x="3456" y="1968"/>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76" name="Rectangle 16">
              <a:extLst>
                <a:ext uri="{FF2B5EF4-FFF2-40B4-BE49-F238E27FC236}">
                  <a16:creationId xmlns:a16="http://schemas.microsoft.com/office/drawing/2014/main" id="{BD3DADC8-19A7-2347-8418-8D8433AC7B39}"/>
                </a:ext>
              </a:extLst>
            </p:cNvPr>
            <p:cNvSpPr>
              <a:spLocks noChangeAspect="1" noChangeArrowheads="1"/>
            </p:cNvSpPr>
            <p:nvPr/>
          </p:nvSpPr>
          <p:spPr bwMode="auto">
            <a:xfrm>
              <a:off x="1440" y="321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77" name="Rectangle 17">
              <a:extLst>
                <a:ext uri="{FF2B5EF4-FFF2-40B4-BE49-F238E27FC236}">
                  <a16:creationId xmlns:a16="http://schemas.microsoft.com/office/drawing/2014/main" id="{9079EB21-B978-1043-B304-365B7738046F}"/>
                </a:ext>
              </a:extLst>
            </p:cNvPr>
            <p:cNvSpPr>
              <a:spLocks noChangeAspect="1" noChangeArrowheads="1"/>
            </p:cNvSpPr>
            <p:nvPr/>
          </p:nvSpPr>
          <p:spPr bwMode="auto">
            <a:xfrm>
              <a:off x="2256" y="321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78" name="Rectangle 18">
              <a:extLst>
                <a:ext uri="{FF2B5EF4-FFF2-40B4-BE49-F238E27FC236}">
                  <a16:creationId xmlns:a16="http://schemas.microsoft.com/office/drawing/2014/main" id="{73750D72-88B6-4B43-B916-3C0D919B40DA}"/>
                </a:ext>
              </a:extLst>
            </p:cNvPr>
            <p:cNvSpPr>
              <a:spLocks noChangeAspect="1" noChangeArrowheads="1"/>
            </p:cNvSpPr>
            <p:nvPr/>
          </p:nvSpPr>
          <p:spPr bwMode="auto">
            <a:xfrm>
              <a:off x="1440" y="2352"/>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79" name="Rectangle 19">
              <a:extLst>
                <a:ext uri="{FF2B5EF4-FFF2-40B4-BE49-F238E27FC236}">
                  <a16:creationId xmlns:a16="http://schemas.microsoft.com/office/drawing/2014/main" id="{CAF7846A-B5D4-6747-AD1E-7EF5F7837AA7}"/>
                </a:ext>
              </a:extLst>
            </p:cNvPr>
            <p:cNvSpPr>
              <a:spLocks noChangeAspect="1" noChangeArrowheads="1"/>
            </p:cNvSpPr>
            <p:nvPr/>
          </p:nvSpPr>
          <p:spPr bwMode="auto">
            <a:xfrm>
              <a:off x="2256" y="2352"/>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80" name="Rectangle 20">
              <a:extLst>
                <a:ext uri="{FF2B5EF4-FFF2-40B4-BE49-F238E27FC236}">
                  <a16:creationId xmlns:a16="http://schemas.microsoft.com/office/drawing/2014/main" id="{AD94A9C1-C546-A943-9FD7-B4315E8AC6C9}"/>
                </a:ext>
              </a:extLst>
            </p:cNvPr>
            <p:cNvSpPr>
              <a:spLocks noChangeAspect="1" noChangeArrowheads="1"/>
            </p:cNvSpPr>
            <p:nvPr/>
          </p:nvSpPr>
          <p:spPr bwMode="auto">
            <a:xfrm>
              <a:off x="3072" y="321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81" name="Rectangle 21">
              <a:extLst>
                <a:ext uri="{FF2B5EF4-FFF2-40B4-BE49-F238E27FC236}">
                  <a16:creationId xmlns:a16="http://schemas.microsoft.com/office/drawing/2014/main" id="{2ED6C0D5-3554-E94C-9BFE-00E50485F461}"/>
                </a:ext>
              </a:extLst>
            </p:cNvPr>
            <p:cNvSpPr>
              <a:spLocks noChangeAspect="1" noChangeArrowheads="1"/>
            </p:cNvSpPr>
            <p:nvPr/>
          </p:nvSpPr>
          <p:spPr bwMode="auto">
            <a:xfrm>
              <a:off x="3072" y="2352"/>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82" name="Rectangle 22">
              <a:extLst>
                <a:ext uri="{FF2B5EF4-FFF2-40B4-BE49-F238E27FC236}">
                  <a16:creationId xmlns:a16="http://schemas.microsoft.com/office/drawing/2014/main" id="{DC0BD7FE-3041-874D-96D3-AD7024C7AADA}"/>
                </a:ext>
              </a:extLst>
            </p:cNvPr>
            <p:cNvSpPr>
              <a:spLocks noChangeAspect="1" noChangeArrowheads="1"/>
            </p:cNvSpPr>
            <p:nvPr/>
          </p:nvSpPr>
          <p:spPr bwMode="auto">
            <a:xfrm>
              <a:off x="1824" y="1104"/>
              <a:ext cx="816" cy="864"/>
            </a:xfrm>
            <a:prstGeom prst="rect">
              <a:avLst/>
            </a:prstGeom>
            <a:solidFill>
              <a:srgbClr val="FF3300"/>
            </a:solidFill>
            <a:ln w="9525">
              <a:miter lim="800000"/>
              <a:headEnd/>
              <a:tailEnd/>
            </a:ln>
            <a:effectLst/>
            <a:scene3d>
              <a:camera prst="legacyObliqueTopRight"/>
              <a:lightRig rig="legacyFlat3" dir="b"/>
            </a:scene3d>
            <a:sp3d extrusionH="887400" prstMaterial="legacyWireframe">
              <a:bevelT w="13500" h="13500" prst="angle"/>
              <a:bevelB w="13500" h="13500" prst="angle"/>
              <a:extrusionClr>
                <a:srgbClr val="FF3300"/>
              </a:extrusionClr>
              <a:contourClr>
                <a:srgbClr val="FF3300"/>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83" name="Rectangle 23">
              <a:extLst>
                <a:ext uri="{FF2B5EF4-FFF2-40B4-BE49-F238E27FC236}">
                  <a16:creationId xmlns:a16="http://schemas.microsoft.com/office/drawing/2014/main" id="{D271C6CC-E23B-674E-BBBE-6D21DAC63791}"/>
                </a:ext>
              </a:extLst>
            </p:cNvPr>
            <p:cNvSpPr>
              <a:spLocks noChangeAspect="1" noChangeArrowheads="1"/>
            </p:cNvSpPr>
            <p:nvPr/>
          </p:nvSpPr>
          <p:spPr bwMode="auto">
            <a:xfrm>
              <a:off x="1632" y="129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84" name="Rectangle 24">
              <a:extLst>
                <a:ext uri="{FF2B5EF4-FFF2-40B4-BE49-F238E27FC236}">
                  <a16:creationId xmlns:a16="http://schemas.microsoft.com/office/drawing/2014/main" id="{80F9ECC7-F717-144D-A120-FE9855513F86}"/>
                </a:ext>
              </a:extLst>
            </p:cNvPr>
            <p:cNvSpPr>
              <a:spLocks noChangeAspect="1" noChangeArrowheads="1"/>
            </p:cNvSpPr>
            <p:nvPr/>
          </p:nvSpPr>
          <p:spPr bwMode="auto">
            <a:xfrm>
              <a:off x="2448" y="129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85" name="Rectangle 25">
              <a:extLst>
                <a:ext uri="{FF2B5EF4-FFF2-40B4-BE49-F238E27FC236}">
                  <a16:creationId xmlns:a16="http://schemas.microsoft.com/office/drawing/2014/main" id="{A0B48D00-68B7-F848-9267-D843D6E5CA3D}"/>
                </a:ext>
              </a:extLst>
            </p:cNvPr>
            <p:cNvSpPr>
              <a:spLocks noChangeAspect="1" noChangeArrowheads="1"/>
            </p:cNvSpPr>
            <p:nvPr/>
          </p:nvSpPr>
          <p:spPr bwMode="auto">
            <a:xfrm>
              <a:off x="2640" y="1104"/>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86" name="Rectangle 26">
              <a:extLst>
                <a:ext uri="{FF2B5EF4-FFF2-40B4-BE49-F238E27FC236}">
                  <a16:creationId xmlns:a16="http://schemas.microsoft.com/office/drawing/2014/main" id="{BD253401-5A70-664B-BC3B-8D3F3E2DA9AA}"/>
                </a:ext>
              </a:extLst>
            </p:cNvPr>
            <p:cNvSpPr>
              <a:spLocks noChangeAspect="1" noChangeArrowheads="1"/>
            </p:cNvSpPr>
            <p:nvPr/>
          </p:nvSpPr>
          <p:spPr bwMode="auto">
            <a:xfrm>
              <a:off x="3264" y="129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87" name="Rectangle 27">
              <a:extLst>
                <a:ext uri="{FF2B5EF4-FFF2-40B4-BE49-F238E27FC236}">
                  <a16:creationId xmlns:a16="http://schemas.microsoft.com/office/drawing/2014/main" id="{4B9C199B-C7D9-A441-96A6-3519696FDCA0}"/>
                </a:ext>
              </a:extLst>
            </p:cNvPr>
            <p:cNvSpPr>
              <a:spLocks noChangeAspect="1" noChangeArrowheads="1"/>
            </p:cNvSpPr>
            <p:nvPr/>
          </p:nvSpPr>
          <p:spPr bwMode="auto">
            <a:xfrm>
              <a:off x="3456" y="1104"/>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88" name="Rectangle 28">
              <a:extLst>
                <a:ext uri="{FF2B5EF4-FFF2-40B4-BE49-F238E27FC236}">
                  <a16:creationId xmlns:a16="http://schemas.microsoft.com/office/drawing/2014/main" id="{A898AE52-A7DB-6C4C-8614-5013CB9842ED}"/>
                </a:ext>
              </a:extLst>
            </p:cNvPr>
            <p:cNvSpPr>
              <a:spLocks noChangeAspect="1" noChangeArrowheads="1"/>
            </p:cNvSpPr>
            <p:nvPr/>
          </p:nvSpPr>
          <p:spPr bwMode="auto">
            <a:xfrm>
              <a:off x="1440" y="1488"/>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89" name="Rectangle 29">
              <a:extLst>
                <a:ext uri="{FF2B5EF4-FFF2-40B4-BE49-F238E27FC236}">
                  <a16:creationId xmlns:a16="http://schemas.microsoft.com/office/drawing/2014/main" id="{A1B57212-E37F-334C-82DC-72EDFF4C9600}"/>
                </a:ext>
              </a:extLst>
            </p:cNvPr>
            <p:cNvSpPr>
              <a:spLocks noChangeAspect="1" noChangeArrowheads="1"/>
            </p:cNvSpPr>
            <p:nvPr/>
          </p:nvSpPr>
          <p:spPr bwMode="auto">
            <a:xfrm>
              <a:off x="2256" y="1488"/>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9390" name="Rectangle 30">
              <a:extLst>
                <a:ext uri="{FF2B5EF4-FFF2-40B4-BE49-F238E27FC236}">
                  <a16:creationId xmlns:a16="http://schemas.microsoft.com/office/drawing/2014/main" id="{FE3A333C-4A55-1D44-B0DB-BF397ECE38B3}"/>
                </a:ext>
              </a:extLst>
            </p:cNvPr>
            <p:cNvSpPr>
              <a:spLocks noChangeAspect="1" noChangeArrowheads="1"/>
            </p:cNvSpPr>
            <p:nvPr/>
          </p:nvSpPr>
          <p:spPr bwMode="auto">
            <a:xfrm>
              <a:off x="3072" y="1488"/>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grpSp>
      <p:sp>
        <p:nvSpPr>
          <p:cNvPr id="399391" name="Line 31">
            <a:extLst>
              <a:ext uri="{FF2B5EF4-FFF2-40B4-BE49-F238E27FC236}">
                <a16:creationId xmlns:a16="http://schemas.microsoft.com/office/drawing/2014/main" id="{7107F823-4C17-AA45-A6AE-DA1DC9E676B3}"/>
              </a:ext>
            </a:extLst>
          </p:cNvPr>
          <p:cNvSpPr>
            <a:spLocks noChangeShapeType="1"/>
          </p:cNvSpPr>
          <p:nvPr/>
        </p:nvSpPr>
        <p:spPr bwMode="auto">
          <a:xfrm flipV="1">
            <a:off x="2895600" y="1752600"/>
            <a:ext cx="914400" cy="914400"/>
          </a:xfrm>
          <a:prstGeom prst="line">
            <a:avLst/>
          </a:prstGeom>
          <a:noFill/>
          <a:ln w="1143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99392" name="Line 32">
            <a:extLst>
              <a:ext uri="{FF2B5EF4-FFF2-40B4-BE49-F238E27FC236}">
                <a16:creationId xmlns:a16="http://schemas.microsoft.com/office/drawing/2014/main" id="{4E8E7702-6846-3648-8DB6-A90A6D9937C6}"/>
              </a:ext>
            </a:extLst>
          </p:cNvPr>
          <p:cNvSpPr>
            <a:spLocks noChangeShapeType="1"/>
          </p:cNvSpPr>
          <p:nvPr/>
        </p:nvSpPr>
        <p:spPr bwMode="auto">
          <a:xfrm flipV="1">
            <a:off x="2895600" y="2667000"/>
            <a:ext cx="0" cy="4156075"/>
          </a:xfrm>
          <a:prstGeom prst="line">
            <a:avLst/>
          </a:prstGeom>
          <a:noFill/>
          <a:ln w="1016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99393" name="Line 33">
            <a:extLst>
              <a:ext uri="{FF2B5EF4-FFF2-40B4-BE49-F238E27FC236}">
                <a16:creationId xmlns:a16="http://schemas.microsoft.com/office/drawing/2014/main" id="{91E6F3BF-F4A9-1C4D-A493-BF712B1C4D03}"/>
              </a:ext>
            </a:extLst>
          </p:cNvPr>
          <p:cNvSpPr>
            <a:spLocks noChangeShapeType="1"/>
          </p:cNvSpPr>
          <p:nvPr/>
        </p:nvSpPr>
        <p:spPr bwMode="auto">
          <a:xfrm>
            <a:off x="3810000" y="1752600"/>
            <a:ext cx="3886200" cy="0"/>
          </a:xfrm>
          <a:prstGeom prst="line">
            <a:avLst/>
          </a:prstGeom>
          <a:noFill/>
          <a:ln w="101600">
            <a:solidFill>
              <a:srgbClr val="2E763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99394" name="Text Box 34">
            <a:extLst>
              <a:ext uri="{FF2B5EF4-FFF2-40B4-BE49-F238E27FC236}">
                <a16:creationId xmlns:a16="http://schemas.microsoft.com/office/drawing/2014/main" id="{FFBBC28E-D4AB-6444-9FFE-6EB6D5FDC7EC}"/>
              </a:ext>
            </a:extLst>
          </p:cNvPr>
          <p:cNvSpPr txBox="1">
            <a:spLocks noChangeArrowheads="1"/>
          </p:cNvSpPr>
          <p:nvPr/>
        </p:nvSpPr>
        <p:spPr bwMode="auto">
          <a:xfrm>
            <a:off x="1066800" y="3276600"/>
            <a:ext cx="1717675"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2"/>
                </a:solidFill>
                <a:latin typeface="Arial" panose="020B0604020202020204" pitchFamily="34" charset="0"/>
              </a:rPr>
              <a:t>Vergaberahmen</a:t>
            </a:r>
          </a:p>
        </p:txBody>
      </p:sp>
      <p:sp>
        <p:nvSpPr>
          <p:cNvPr id="399395" name="Text Box 35">
            <a:extLst>
              <a:ext uri="{FF2B5EF4-FFF2-40B4-BE49-F238E27FC236}">
                <a16:creationId xmlns:a16="http://schemas.microsoft.com/office/drawing/2014/main" id="{26985EE8-E735-E643-A307-F10DACA5C836}"/>
              </a:ext>
            </a:extLst>
          </p:cNvPr>
          <p:cNvSpPr txBox="1">
            <a:spLocks noChangeArrowheads="1"/>
          </p:cNvSpPr>
          <p:nvPr/>
        </p:nvSpPr>
        <p:spPr bwMode="auto">
          <a:xfrm>
            <a:off x="4114800" y="1371600"/>
            <a:ext cx="862013"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rgbClr val="2E763F"/>
                </a:solidFill>
                <a:latin typeface="Arial" panose="020B0604020202020204" pitchFamily="34" charset="0"/>
              </a:rPr>
              <a:t>Formel</a:t>
            </a:r>
          </a:p>
        </p:txBody>
      </p:sp>
      <p:sp>
        <p:nvSpPr>
          <p:cNvPr id="399396" name="Text Box 36">
            <a:extLst>
              <a:ext uri="{FF2B5EF4-FFF2-40B4-BE49-F238E27FC236}">
                <a16:creationId xmlns:a16="http://schemas.microsoft.com/office/drawing/2014/main" id="{BCC33377-18A5-F649-A9E2-F34C2A2C74F5}"/>
              </a:ext>
            </a:extLst>
          </p:cNvPr>
          <p:cNvSpPr txBox="1">
            <a:spLocks noChangeArrowheads="1"/>
          </p:cNvSpPr>
          <p:nvPr/>
        </p:nvSpPr>
        <p:spPr bwMode="auto">
          <a:xfrm>
            <a:off x="2438400" y="1676400"/>
            <a:ext cx="668338"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1"/>
                </a:solidFill>
                <a:latin typeface="Arial" panose="020B0604020202020204" pitchFamily="34" charset="0"/>
              </a:rPr>
              <a:t>Land</a:t>
            </a:r>
            <a:endParaRPr lang="de-DE" altLang="de-DE" sz="1600" b="1">
              <a:solidFill>
                <a:srgbClr val="0000FF"/>
              </a:solidFill>
              <a:latin typeface="Arial" panose="020B0604020202020204" pitchFamily="34" charset="0"/>
            </a:endParaRPr>
          </a:p>
        </p:txBody>
      </p:sp>
      <p:sp>
        <p:nvSpPr>
          <p:cNvPr id="399397" name="Text Box 37">
            <a:extLst>
              <a:ext uri="{FF2B5EF4-FFF2-40B4-BE49-F238E27FC236}">
                <a16:creationId xmlns:a16="http://schemas.microsoft.com/office/drawing/2014/main" id="{E09EAE98-0BE8-1B42-BBE0-1217BFB163B7}"/>
              </a:ext>
            </a:extLst>
          </p:cNvPr>
          <p:cNvSpPr txBox="1">
            <a:spLocks noChangeArrowheads="1"/>
          </p:cNvSpPr>
          <p:nvPr/>
        </p:nvSpPr>
        <p:spPr bwMode="auto">
          <a:xfrm>
            <a:off x="1752600" y="1981200"/>
            <a:ext cx="13335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1"/>
                </a:solidFill>
                <a:latin typeface="Arial" panose="020B0604020202020204" pitchFamily="34" charset="0"/>
              </a:rPr>
              <a:t>Hochschule</a:t>
            </a:r>
          </a:p>
        </p:txBody>
      </p:sp>
      <p:sp>
        <p:nvSpPr>
          <p:cNvPr id="399398" name="Text Box 38">
            <a:extLst>
              <a:ext uri="{FF2B5EF4-FFF2-40B4-BE49-F238E27FC236}">
                <a16:creationId xmlns:a16="http://schemas.microsoft.com/office/drawing/2014/main" id="{3168AF86-029A-184D-9F85-B9FF81129724}"/>
              </a:ext>
            </a:extLst>
          </p:cNvPr>
          <p:cNvSpPr txBox="1">
            <a:spLocks noChangeArrowheads="1"/>
          </p:cNvSpPr>
          <p:nvPr/>
        </p:nvSpPr>
        <p:spPr bwMode="auto">
          <a:xfrm>
            <a:off x="1311275" y="2286000"/>
            <a:ext cx="1379538"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1"/>
                </a:solidFill>
                <a:latin typeface="Arial" panose="020B0604020202020204" pitchFamily="34" charset="0"/>
              </a:rPr>
              <a:t>Fachbereich</a:t>
            </a:r>
            <a:endParaRPr lang="de-DE" altLang="de-DE" sz="1600" b="1">
              <a:solidFill>
                <a:srgbClr val="0000FF"/>
              </a:solidFill>
              <a:latin typeface="Arial" panose="020B0604020202020204" pitchFamily="34" charset="0"/>
            </a:endParaRPr>
          </a:p>
        </p:txBody>
      </p:sp>
      <p:sp>
        <p:nvSpPr>
          <p:cNvPr id="399399" name="Text Box 39">
            <a:extLst>
              <a:ext uri="{FF2B5EF4-FFF2-40B4-BE49-F238E27FC236}">
                <a16:creationId xmlns:a16="http://schemas.microsoft.com/office/drawing/2014/main" id="{797C5783-A1FB-5843-B8C7-7D1A995F3B8A}"/>
              </a:ext>
            </a:extLst>
          </p:cNvPr>
          <p:cNvSpPr txBox="1">
            <a:spLocks noChangeArrowheads="1"/>
          </p:cNvSpPr>
          <p:nvPr/>
        </p:nvSpPr>
        <p:spPr bwMode="auto">
          <a:xfrm>
            <a:off x="1368425" y="4648200"/>
            <a:ext cx="9652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2"/>
                </a:solidFill>
                <a:latin typeface="Arial" panose="020B0604020202020204" pitchFamily="34" charset="0"/>
              </a:rPr>
              <a:t>W2 / W3</a:t>
            </a:r>
          </a:p>
        </p:txBody>
      </p:sp>
      <p:sp>
        <p:nvSpPr>
          <p:cNvPr id="399400" name="Text Box 40">
            <a:extLst>
              <a:ext uri="{FF2B5EF4-FFF2-40B4-BE49-F238E27FC236}">
                <a16:creationId xmlns:a16="http://schemas.microsoft.com/office/drawing/2014/main" id="{213C634A-D4CB-4D4F-8245-546993ACFE28}"/>
              </a:ext>
            </a:extLst>
          </p:cNvPr>
          <p:cNvSpPr txBox="1">
            <a:spLocks noChangeArrowheads="1"/>
          </p:cNvSpPr>
          <p:nvPr/>
        </p:nvSpPr>
        <p:spPr bwMode="auto">
          <a:xfrm>
            <a:off x="1247775" y="5973763"/>
            <a:ext cx="1211263" cy="581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2"/>
                </a:solidFill>
                <a:latin typeface="Arial" panose="020B0604020202020204" pitchFamily="34" charset="0"/>
              </a:rPr>
              <a:t>Leistungs-</a:t>
            </a:r>
          </a:p>
          <a:p>
            <a:r>
              <a:rPr lang="de-DE" altLang="de-DE" sz="1600" b="1">
                <a:solidFill>
                  <a:schemeClr val="accent2"/>
                </a:solidFill>
                <a:latin typeface="Arial" panose="020B0604020202020204" pitchFamily="34" charset="0"/>
              </a:rPr>
              <a:t>zulage</a:t>
            </a:r>
          </a:p>
        </p:txBody>
      </p:sp>
      <p:sp>
        <p:nvSpPr>
          <p:cNvPr id="399401" name="Text Box 41">
            <a:extLst>
              <a:ext uri="{FF2B5EF4-FFF2-40B4-BE49-F238E27FC236}">
                <a16:creationId xmlns:a16="http://schemas.microsoft.com/office/drawing/2014/main" id="{A81EEB6A-06AE-644E-A9ED-D9DE885E6F6B}"/>
              </a:ext>
            </a:extLst>
          </p:cNvPr>
          <p:cNvSpPr txBox="1">
            <a:spLocks noChangeArrowheads="1"/>
          </p:cNvSpPr>
          <p:nvPr/>
        </p:nvSpPr>
        <p:spPr bwMode="auto">
          <a:xfrm>
            <a:off x="5300663" y="1371600"/>
            <a:ext cx="108585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rgbClr val="2E763F"/>
                </a:solidFill>
                <a:latin typeface="Arial" panose="020B0604020202020204" pitchFamily="34" charset="0"/>
              </a:rPr>
              <a:t>Abwägen</a:t>
            </a:r>
          </a:p>
        </p:txBody>
      </p:sp>
      <p:sp>
        <p:nvSpPr>
          <p:cNvPr id="399402" name="Text Box 42">
            <a:extLst>
              <a:ext uri="{FF2B5EF4-FFF2-40B4-BE49-F238E27FC236}">
                <a16:creationId xmlns:a16="http://schemas.microsoft.com/office/drawing/2014/main" id="{85CE818E-2B61-A042-A27F-6434C0B9072B}"/>
              </a:ext>
            </a:extLst>
          </p:cNvPr>
          <p:cNvSpPr txBox="1">
            <a:spLocks noChangeArrowheads="1"/>
          </p:cNvSpPr>
          <p:nvPr/>
        </p:nvSpPr>
        <p:spPr bwMode="auto">
          <a:xfrm>
            <a:off x="6718300" y="1371600"/>
            <a:ext cx="8382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rgbClr val="2E763F"/>
                </a:solidFill>
                <a:latin typeface="Arial" panose="020B0604020202020204" pitchFamily="34" charset="0"/>
              </a:rPr>
              <a:t>Antrag</a:t>
            </a:r>
          </a:p>
        </p:txBody>
      </p:sp>
      <p:sp>
        <p:nvSpPr>
          <p:cNvPr id="399403" name="Text Box 43">
            <a:extLst>
              <a:ext uri="{FF2B5EF4-FFF2-40B4-BE49-F238E27FC236}">
                <a16:creationId xmlns:a16="http://schemas.microsoft.com/office/drawing/2014/main" id="{109FC8A2-1BAA-9D4E-87FF-430CC5344603}"/>
              </a:ext>
            </a:extLst>
          </p:cNvPr>
          <p:cNvSpPr txBox="1">
            <a:spLocks noChangeArrowheads="1"/>
          </p:cNvSpPr>
          <p:nvPr/>
        </p:nvSpPr>
        <p:spPr bwMode="auto">
          <a:xfrm rot="-5395298">
            <a:off x="-979487" y="4711700"/>
            <a:ext cx="3575050" cy="396875"/>
          </a:xfrm>
          <a:prstGeom prst="rect">
            <a:avLst/>
          </a:prstGeom>
          <a:solidFill>
            <a:schemeClr val="tx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2000" b="1">
                <a:solidFill>
                  <a:schemeClr val="accent2"/>
                </a:solidFill>
                <a:latin typeface="Arial" panose="020B0604020202020204" pitchFamily="34" charset="0"/>
              </a:rPr>
              <a:t>Entscheidungsgegenstände</a:t>
            </a:r>
          </a:p>
        </p:txBody>
      </p:sp>
      <p:sp>
        <p:nvSpPr>
          <p:cNvPr id="399404" name="Text Box 44">
            <a:extLst>
              <a:ext uri="{FF2B5EF4-FFF2-40B4-BE49-F238E27FC236}">
                <a16:creationId xmlns:a16="http://schemas.microsoft.com/office/drawing/2014/main" id="{934C1661-79E1-D647-B214-427804853FF0}"/>
              </a:ext>
            </a:extLst>
          </p:cNvPr>
          <p:cNvSpPr txBox="1">
            <a:spLocks noChangeArrowheads="1"/>
          </p:cNvSpPr>
          <p:nvPr/>
        </p:nvSpPr>
        <p:spPr bwMode="auto">
          <a:xfrm rot="-2539219">
            <a:off x="173038" y="1704975"/>
            <a:ext cx="2741612" cy="396875"/>
          </a:xfrm>
          <a:prstGeom prst="rect">
            <a:avLst/>
          </a:prstGeom>
          <a:solidFill>
            <a:schemeClr val="tx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2000" b="1">
                <a:solidFill>
                  <a:schemeClr val="accent1"/>
                </a:solidFill>
                <a:latin typeface="Arial" panose="020B0604020202020204" pitchFamily="34" charset="0"/>
              </a:rPr>
              <a:t>Entscheidungsebene</a:t>
            </a:r>
          </a:p>
        </p:txBody>
      </p:sp>
      <p:sp>
        <p:nvSpPr>
          <p:cNvPr id="399405" name="Text Box 45">
            <a:extLst>
              <a:ext uri="{FF2B5EF4-FFF2-40B4-BE49-F238E27FC236}">
                <a16:creationId xmlns:a16="http://schemas.microsoft.com/office/drawing/2014/main" id="{698DA402-253F-D14D-A7CD-050598B3D4E8}"/>
              </a:ext>
            </a:extLst>
          </p:cNvPr>
          <p:cNvSpPr txBox="1">
            <a:spLocks noChangeArrowheads="1"/>
          </p:cNvSpPr>
          <p:nvPr/>
        </p:nvSpPr>
        <p:spPr bwMode="auto">
          <a:xfrm>
            <a:off x="4217988" y="1036638"/>
            <a:ext cx="3163887" cy="396875"/>
          </a:xfrm>
          <a:prstGeom prst="rect">
            <a:avLst/>
          </a:prstGeom>
          <a:solidFill>
            <a:schemeClr val="tx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2000" b="1">
                <a:solidFill>
                  <a:srgbClr val="2E763F"/>
                </a:solidFill>
                <a:latin typeface="Arial" panose="020B0604020202020204" pitchFamily="34" charset="0"/>
              </a:rPr>
              <a:t>Entscheidungsverfahren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Foliennummernplatzhalter 2">
            <a:extLst>
              <a:ext uri="{FF2B5EF4-FFF2-40B4-BE49-F238E27FC236}">
                <a16:creationId xmlns:a16="http://schemas.microsoft.com/office/drawing/2014/main" id="{8FE0AD97-61B1-2E4A-B82B-8EDE69212C1C}"/>
              </a:ext>
            </a:extLst>
          </p:cNvPr>
          <p:cNvSpPr>
            <a:spLocks noGrp="1"/>
          </p:cNvSpPr>
          <p:nvPr>
            <p:ph type="sldNum" sz="quarter" idx="10"/>
          </p:nvPr>
        </p:nvSpPr>
        <p:spPr/>
        <p:txBody>
          <a:bodyPr/>
          <a:lstStyle/>
          <a:p>
            <a:fld id="{E96402F8-055B-324B-9248-6EA0B0F55E98}" type="slidenum">
              <a:rPr lang="en-US" altLang="de-DE"/>
              <a:pPr/>
              <a:t>27</a:t>
            </a:fld>
            <a:endParaRPr lang="en-US" altLang="de-DE" b="0"/>
          </a:p>
        </p:txBody>
      </p:sp>
      <p:sp>
        <p:nvSpPr>
          <p:cNvPr id="270338" name="Rectangle 2">
            <a:extLst>
              <a:ext uri="{FF2B5EF4-FFF2-40B4-BE49-F238E27FC236}">
                <a16:creationId xmlns:a16="http://schemas.microsoft.com/office/drawing/2014/main" id="{FEBDBA8E-0286-7841-8151-BE5339796ACA}"/>
              </a:ext>
            </a:extLst>
          </p:cNvPr>
          <p:cNvSpPr>
            <a:spLocks noGrp="1" noChangeArrowheads="1"/>
          </p:cNvSpPr>
          <p:nvPr>
            <p:ph type="title"/>
          </p:nvPr>
        </p:nvSpPr>
        <p:spPr/>
        <p:txBody>
          <a:bodyPr/>
          <a:lstStyle/>
          <a:p>
            <a:r>
              <a:rPr lang="de-DE" altLang="de-DE" sz="3200"/>
              <a:t>Leistungsbezüge:</a:t>
            </a:r>
            <a:br>
              <a:rPr lang="de-DE" altLang="de-DE" sz="3200"/>
            </a:br>
            <a:r>
              <a:rPr lang="de-DE" altLang="de-DE" sz="3200"/>
              <a:t>Internationale Erfahrungen</a:t>
            </a:r>
            <a:endParaRPr lang="de-DE" altLang="de-DE" sz="3600"/>
          </a:p>
        </p:txBody>
      </p:sp>
      <p:sp>
        <p:nvSpPr>
          <p:cNvPr id="270339" name="Rectangle 3">
            <a:extLst>
              <a:ext uri="{FF2B5EF4-FFF2-40B4-BE49-F238E27FC236}">
                <a16:creationId xmlns:a16="http://schemas.microsoft.com/office/drawing/2014/main" id="{8A12D3D7-B180-B94D-80AA-F1772E801094}"/>
              </a:ext>
            </a:extLst>
          </p:cNvPr>
          <p:cNvSpPr>
            <a:spLocks noChangeArrowheads="1"/>
          </p:cNvSpPr>
          <p:nvPr/>
        </p:nvSpPr>
        <p:spPr bwMode="auto">
          <a:xfrm>
            <a:off x="533400" y="3017838"/>
            <a:ext cx="7848600" cy="792162"/>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solidFill>
                  <a:srgbClr val="00FFCC"/>
                </a:solidFill>
                <a:latin typeface="Arial" panose="020B0604020202020204" pitchFamily="34" charset="0"/>
              </a:rPr>
              <a:t>Verbreitet: </a:t>
            </a:r>
            <a:r>
              <a:rPr lang="de-DE" altLang="de-DE" b="1">
                <a:latin typeface="Arial" panose="020B0604020202020204" pitchFamily="34" charset="0"/>
              </a:rPr>
              <a:t>Zulagenstufen,</a:t>
            </a:r>
          </a:p>
          <a:p>
            <a:r>
              <a:rPr lang="de-DE" altLang="de-DE" b="1">
                <a:latin typeface="Arial" panose="020B0604020202020204" pitchFamily="34" charset="0"/>
              </a:rPr>
              <a:t>Kombination von Leistung und Anciennität</a:t>
            </a:r>
          </a:p>
        </p:txBody>
      </p:sp>
      <p:sp>
        <p:nvSpPr>
          <p:cNvPr id="270340" name="Rectangle 4">
            <a:extLst>
              <a:ext uri="{FF2B5EF4-FFF2-40B4-BE49-F238E27FC236}">
                <a16:creationId xmlns:a16="http://schemas.microsoft.com/office/drawing/2014/main" id="{ACCCFC97-B33F-DA49-BE9D-9878019E3399}"/>
              </a:ext>
            </a:extLst>
          </p:cNvPr>
          <p:cNvSpPr>
            <a:spLocks noChangeArrowheads="1"/>
          </p:cNvSpPr>
          <p:nvPr/>
        </p:nvSpPr>
        <p:spPr bwMode="auto">
          <a:xfrm>
            <a:off x="533400" y="4084638"/>
            <a:ext cx="7848600" cy="792162"/>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solidFill>
                  <a:srgbClr val="00FFCC"/>
                </a:solidFill>
                <a:latin typeface="Arial" panose="020B0604020202020204" pitchFamily="34" charset="0"/>
              </a:rPr>
              <a:t>Unüblich: </a:t>
            </a:r>
            <a:r>
              <a:rPr lang="de-DE" altLang="de-DE" b="1">
                <a:latin typeface="Arial" panose="020B0604020202020204" pitchFamily="34" charset="0"/>
              </a:rPr>
              <a:t>Befristung von Zulagen </a:t>
            </a:r>
          </a:p>
        </p:txBody>
      </p:sp>
      <p:sp>
        <p:nvSpPr>
          <p:cNvPr id="270341" name="Rectangle 5">
            <a:extLst>
              <a:ext uri="{FF2B5EF4-FFF2-40B4-BE49-F238E27FC236}">
                <a16:creationId xmlns:a16="http://schemas.microsoft.com/office/drawing/2014/main" id="{E52D169B-ABB9-FF4D-8BCC-8CE85D9AF948}"/>
              </a:ext>
            </a:extLst>
          </p:cNvPr>
          <p:cNvSpPr>
            <a:spLocks noChangeArrowheads="1"/>
          </p:cNvSpPr>
          <p:nvPr/>
        </p:nvSpPr>
        <p:spPr bwMode="auto">
          <a:xfrm>
            <a:off x="533400" y="5151438"/>
            <a:ext cx="7848600" cy="792162"/>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solidFill>
                  <a:srgbClr val="00FFCC"/>
                </a:solidFill>
                <a:latin typeface="Arial" panose="020B0604020202020204" pitchFamily="34" charset="0"/>
              </a:rPr>
              <a:t>Nicht lösbar: </a:t>
            </a:r>
            <a:r>
              <a:rPr lang="de-DE" altLang="de-DE" b="1">
                <a:latin typeface="Arial" panose="020B0604020202020204" pitchFamily="34" charset="0"/>
              </a:rPr>
              <a:t>Spannung zwischen </a:t>
            </a:r>
          </a:p>
          <a:p>
            <a:r>
              <a:rPr lang="de-DE" altLang="de-DE" b="1">
                <a:latin typeface="Arial" panose="020B0604020202020204" pitchFamily="34" charset="0"/>
              </a:rPr>
              <a:t>internen Leistungsgesichtspunkten und Markt </a:t>
            </a:r>
          </a:p>
        </p:txBody>
      </p:sp>
      <p:sp>
        <p:nvSpPr>
          <p:cNvPr id="270342" name="Rectangle 6">
            <a:extLst>
              <a:ext uri="{FF2B5EF4-FFF2-40B4-BE49-F238E27FC236}">
                <a16:creationId xmlns:a16="http://schemas.microsoft.com/office/drawing/2014/main" id="{3EF0B0B2-5B52-5E4E-9898-214514EA9E02}"/>
              </a:ext>
            </a:extLst>
          </p:cNvPr>
          <p:cNvSpPr>
            <a:spLocks noChangeArrowheads="1"/>
          </p:cNvSpPr>
          <p:nvPr/>
        </p:nvSpPr>
        <p:spPr bwMode="auto">
          <a:xfrm>
            <a:off x="533400" y="1951038"/>
            <a:ext cx="7848600" cy="792162"/>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solidFill>
                  <a:srgbClr val="00FFCC"/>
                </a:solidFill>
                <a:latin typeface="Arial" panose="020B0604020202020204" pitchFamily="34" charset="0"/>
              </a:rPr>
              <a:t>Voraussetzung: </a:t>
            </a:r>
            <a:endParaRPr lang="de-DE" altLang="de-DE" b="1">
              <a:latin typeface="Arial" panose="020B0604020202020204" pitchFamily="34" charset="0"/>
            </a:endParaRPr>
          </a:p>
          <a:p>
            <a:r>
              <a:rPr lang="de-DE" altLang="de-DE" b="1">
                <a:latin typeface="Arial" panose="020B0604020202020204" pitchFamily="34" charset="0"/>
              </a:rPr>
              <a:t>Entscheidungsfähige Organe und Globalhaushalte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270338"/>
                                        </p:tgtEl>
                                        <p:attrNameLst>
                                          <p:attrName>style.visibility</p:attrName>
                                        </p:attrNameLst>
                                      </p:cBhvr>
                                      <p:to>
                                        <p:strVal val="visible"/>
                                      </p:to>
                                    </p:set>
                                    <p:animEffect transition="in" filter="box(out)">
                                      <p:cBhvr>
                                        <p:cTn id="7" dur="500"/>
                                        <p:tgtEl>
                                          <p:spTgt spid="2703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270342"/>
                                        </p:tgtEl>
                                        <p:attrNameLst>
                                          <p:attrName>style.visibility</p:attrName>
                                        </p:attrNameLst>
                                      </p:cBhvr>
                                      <p:to>
                                        <p:strVal val="visible"/>
                                      </p:to>
                                    </p:set>
                                    <p:animEffect transition="in" filter="box(out)">
                                      <p:cBhvr>
                                        <p:cTn id="12" dur="500"/>
                                        <p:tgtEl>
                                          <p:spTgt spid="27034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270339"/>
                                        </p:tgtEl>
                                        <p:attrNameLst>
                                          <p:attrName>style.visibility</p:attrName>
                                        </p:attrNameLst>
                                      </p:cBhvr>
                                      <p:to>
                                        <p:strVal val="visible"/>
                                      </p:to>
                                    </p:set>
                                    <p:animEffect transition="in" filter="box(out)">
                                      <p:cBhvr>
                                        <p:cTn id="17" dur="500"/>
                                        <p:tgtEl>
                                          <p:spTgt spid="27033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270340"/>
                                        </p:tgtEl>
                                        <p:attrNameLst>
                                          <p:attrName>style.visibility</p:attrName>
                                        </p:attrNameLst>
                                      </p:cBhvr>
                                      <p:to>
                                        <p:strVal val="visible"/>
                                      </p:to>
                                    </p:set>
                                    <p:animEffect transition="in" filter="box(out)">
                                      <p:cBhvr>
                                        <p:cTn id="22" dur="500"/>
                                        <p:tgtEl>
                                          <p:spTgt spid="27034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270341"/>
                                        </p:tgtEl>
                                        <p:attrNameLst>
                                          <p:attrName>style.visibility</p:attrName>
                                        </p:attrNameLst>
                                      </p:cBhvr>
                                      <p:to>
                                        <p:strVal val="visible"/>
                                      </p:to>
                                    </p:set>
                                    <p:animEffect transition="in" filter="box(out)">
                                      <p:cBhvr>
                                        <p:cTn id="27" dur="500"/>
                                        <p:tgtEl>
                                          <p:spTgt spid="2703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338" grpId="0" autoUpdateAnimBg="0"/>
      <p:bldP spid="270339" grpId="0" animBg="1" autoUpdateAnimBg="0"/>
      <p:bldP spid="270340" grpId="0" animBg="1" autoUpdateAnimBg="0"/>
      <p:bldP spid="270341" grpId="0" animBg="1" autoUpdateAnimBg="0"/>
      <p:bldP spid="270342" grpId="0" animBg="1"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Foliennummernplatzhalter 2">
            <a:extLst>
              <a:ext uri="{FF2B5EF4-FFF2-40B4-BE49-F238E27FC236}">
                <a16:creationId xmlns:a16="http://schemas.microsoft.com/office/drawing/2014/main" id="{8C7061B4-BB4D-714F-9AAA-E679F15AC1E7}"/>
              </a:ext>
            </a:extLst>
          </p:cNvPr>
          <p:cNvSpPr>
            <a:spLocks noGrp="1"/>
          </p:cNvSpPr>
          <p:nvPr>
            <p:ph type="sldNum" sz="quarter" idx="10"/>
          </p:nvPr>
        </p:nvSpPr>
        <p:spPr/>
        <p:txBody>
          <a:bodyPr/>
          <a:lstStyle/>
          <a:p>
            <a:fld id="{116CDFB9-84BE-9949-B695-5A5DFC6FD609}" type="slidenum">
              <a:rPr lang="en-US" altLang="de-DE"/>
              <a:pPr/>
              <a:t>28</a:t>
            </a:fld>
            <a:endParaRPr lang="en-US" altLang="de-DE" b="0"/>
          </a:p>
        </p:txBody>
      </p:sp>
      <p:sp>
        <p:nvSpPr>
          <p:cNvPr id="326659" name="Rectangle 3">
            <a:extLst>
              <a:ext uri="{FF2B5EF4-FFF2-40B4-BE49-F238E27FC236}">
                <a16:creationId xmlns:a16="http://schemas.microsoft.com/office/drawing/2014/main" id="{E8235CC0-1D86-0E47-AA48-9B95B2C86E80}"/>
              </a:ext>
            </a:extLst>
          </p:cNvPr>
          <p:cNvSpPr>
            <a:spLocks noChangeArrowheads="1"/>
          </p:cNvSpPr>
          <p:nvPr/>
        </p:nvSpPr>
        <p:spPr bwMode="auto">
          <a:xfrm>
            <a:off x="533400" y="3886200"/>
            <a:ext cx="7848600" cy="7921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solidFill>
                  <a:srgbClr val="00FFCC"/>
                </a:solidFill>
                <a:latin typeface="Arial" panose="020B0604020202020204" pitchFamily="34" charset="0"/>
              </a:rPr>
              <a:t>Abwägungsverfahren: </a:t>
            </a:r>
            <a:r>
              <a:rPr lang="de-DE" altLang="de-DE" b="1">
                <a:latin typeface="Arial" panose="020B0604020202020204" pitchFamily="34" charset="0"/>
              </a:rPr>
              <a:t>Vorrang vor Formelmodellen</a:t>
            </a:r>
          </a:p>
        </p:txBody>
      </p:sp>
      <p:sp>
        <p:nvSpPr>
          <p:cNvPr id="326660" name="Rectangle 4">
            <a:extLst>
              <a:ext uri="{FF2B5EF4-FFF2-40B4-BE49-F238E27FC236}">
                <a16:creationId xmlns:a16="http://schemas.microsoft.com/office/drawing/2014/main" id="{39ED1A29-3A8F-A745-A6A9-DF585ED60E36}"/>
              </a:ext>
            </a:extLst>
          </p:cNvPr>
          <p:cNvSpPr>
            <a:spLocks noChangeArrowheads="1"/>
          </p:cNvSpPr>
          <p:nvPr/>
        </p:nvSpPr>
        <p:spPr bwMode="auto">
          <a:xfrm>
            <a:off x="533400" y="4999038"/>
            <a:ext cx="7848600" cy="792162"/>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solidFill>
                  <a:srgbClr val="00FFCC"/>
                </a:solidFill>
                <a:latin typeface="Arial" panose="020B0604020202020204" pitchFamily="34" charset="0"/>
              </a:rPr>
              <a:t>Prüfdimensionen:</a:t>
            </a:r>
            <a:endParaRPr lang="de-DE" altLang="de-DE" b="1">
              <a:latin typeface="Arial" panose="020B0604020202020204" pitchFamily="34" charset="0"/>
            </a:endParaRPr>
          </a:p>
          <a:p>
            <a:r>
              <a:rPr lang="de-DE" altLang="de-DE" b="1">
                <a:latin typeface="Arial" panose="020B0604020202020204" pitchFamily="34" charset="0"/>
              </a:rPr>
              <a:t>Forschung, Lehre, Community Services</a:t>
            </a:r>
          </a:p>
        </p:txBody>
      </p:sp>
      <p:sp>
        <p:nvSpPr>
          <p:cNvPr id="326662" name="Rectangle 6">
            <a:extLst>
              <a:ext uri="{FF2B5EF4-FFF2-40B4-BE49-F238E27FC236}">
                <a16:creationId xmlns:a16="http://schemas.microsoft.com/office/drawing/2014/main" id="{B8814EC8-2FB0-BD43-9E85-A05C05E0669D}"/>
              </a:ext>
            </a:extLst>
          </p:cNvPr>
          <p:cNvSpPr>
            <a:spLocks noChangeArrowheads="1"/>
          </p:cNvSpPr>
          <p:nvPr/>
        </p:nvSpPr>
        <p:spPr bwMode="auto">
          <a:xfrm>
            <a:off x="533400" y="1600200"/>
            <a:ext cx="7848600" cy="7921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solidFill>
                  <a:srgbClr val="00FFCC"/>
                </a:solidFill>
                <a:latin typeface="Arial" panose="020B0604020202020204" pitchFamily="34" charset="0"/>
              </a:rPr>
              <a:t>Letztentscheidung: </a:t>
            </a:r>
            <a:r>
              <a:rPr lang="de-DE" altLang="de-DE" b="1">
                <a:latin typeface="Arial" panose="020B0604020202020204" pitchFamily="34" charset="0"/>
              </a:rPr>
              <a:t>Stets bei Hochschulleitung,</a:t>
            </a:r>
          </a:p>
          <a:p>
            <a:r>
              <a:rPr lang="de-DE" altLang="de-DE" b="1">
                <a:latin typeface="Arial" panose="020B0604020202020204" pitchFamily="34" charset="0"/>
              </a:rPr>
              <a:t>Dekane als maßgebliche „gatekeepers“</a:t>
            </a:r>
          </a:p>
        </p:txBody>
      </p:sp>
      <p:sp>
        <p:nvSpPr>
          <p:cNvPr id="326664" name="Rectangle 8">
            <a:extLst>
              <a:ext uri="{FF2B5EF4-FFF2-40B4-BE49-F238E27FC236}">
                <a16:creationId xmlns:a16="http://schemas.microsoft.com/office/drawing/2014/main" id="{1307BA75-2C21-8743-8F34-C99F2FBF600A}"/>
              </a:ext>
            </a:extLst>
          </p:cNvPr>
          <p:cNvSpPr>
            <a:spLocks noChangeArrowheads="1"/>
          </p:cNvSpPr>
          <p:nvPr/>
        </p:nvSpPr>
        <p:spPr bwMode="auto">
          <a:xfrm>
            <a:off x="533400" y="2789238"/>
            <a:ext cx="7848600" cy="792162"/>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solidFill>
                  <a:srgbClr val="00FFCC"/>
                </a:solidFill>
                <a:latin typeface="Arial" panose="020B0604020202020204" pitchFamily="34" charset="0"/>
              </a:rPr>
              <a:t>Verfahren: </a:t>
            </a:r>
            <a:r>
              <a:rPr lang="de-DE" altLang="de-DE" b="1">
                <a:latin typeface="Arial" panose="020B0604020202020204" pitchFamily="34" charset="0"/>
              </a:rPr>
              <a:t>Regelmäßig statt anlassbezogen</a:t>
            </a:r>
          </a:p>
        </p:txBody>
      </p:sp>
      <p:sp>
        <p:nvSpPr>
          <p:cNvPr id="326667" name="Oval 11">
            <a:extLst>
              <a:ext uri="{FF2B5EF4-FFF2-40B4-BE49-F238E27FC236}">
                <a16:creationId xmlns:a16="http://schemas.microsoft.com/office/drawing/2014/main" id="{E6A33AFE-98C6-C241-AB1B-1A13EE942FE0}"/>
              </a:ext>
            </a:extLst>
          </p:cNvPr>
          <p:cNvSpPr>
            <a:spLocks noChangeArrowheads="1"/>
          </p:cNvSpPr>
          <p:nvPr/>
        </p:nvSpPr>
        <p:spPr bwMode="auto">
          <a:xfrm>
            <a:off x="3657600" y="2438400"/>
            <a:ext cx="4038600" cy="2362200"/>
          </a:xfrm>
          <a:prstGeom prst="ellipse">
            <a:avLst/>
          </a:prstGeom>
          <a:solidFill>
            <a:srgbClr val="66FFCC"/>
          </a:solidFill>
          <a:ln>
            <a:noFill/>
          </a:ln>
          <a:effectLst/>
          <a:extLst>
            <a:ext uri="{91240B29-F687-4F45-9708-019B960494DF}">
              <a14:hiddenLine xmlns:a14="http://schemas.microsoft.com/office/drawing/2010/main" w="76200">
                <a:solidFill>
                  <a:schemeClr val="accent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b="1">
                <a:solidFill>
                  <a:schemeClr val="folHlink"/>
                </a:solidFill>
                <a:latin typeface="Arial" panose="020B0604020202020204" pitchFamily="34" charset="0"/>
              </a:rPr>
              <a:t>Keine best practise:</a:t>
            </a:r>
          </a:p>
          <a:p>
            <a:r>
              <a:rPr lang="de-DE" altLang="de-DE" b="1">
                <a:solidFill>
                  <a:schemeClr val="folHlink"/>
                </a:solidFill>
                <a:latin typeface="Arial" panose="020B0604020202020204" pitchFamily="34" charset="0"/>
              </a:rPr>
              <a:t>Strategie und</a:t>
            </a:r>
          </a:p>
          <a:p>
            <a:r>
              <a:rPr lang="de-DE" altLang="de-DE" b="1">
                <a:solidFill>
                  <a:schemeClr val="folHlink"/>
                </a:solidFill>
                <a:latin typeface="Arial" panose="020B0604020202020204" pitchFamily="34" charset="0"/>
              </a:rPr>
              <a:t>Organisationskultur</a:t>
            </a:r>
          </a:p>
          <a:p>
            <a:r>
              <a:rPr lang="de-DE" altLang="de-DE" b="1">
                <a:solidFill>
                  <a:schemeClr val="folHlink"/>
                </a:solidFill>
                <a:latin typeface="Arial" panose="020B0604020202020204" pitchFamily="34" charset="0"/>
              </a:rPr>
              <a:t>entscheidend</a:t>
            </a:r>
            <a:endParaRPr lang="de-DE" altLang="de-DE"/>
          </a:p>
        </p:txBody>
      </p:sp>
      <p:sp>
        <p:nvSpPr>
          <p:cNvPr id="326669" name="Rectangle 13">
            <a:extLst>
              <a:ext uri="{FF2B5EF4-FFF2-40B4-BE49-F238E27FC236}">
                <a16:creationId xmlns:a16="http://schemas.microsoft.com/office/drawing/2014/main" id="{B5E95367-D305-BE41-9A7A-BE71E00DFF19}"/>
              </a:ext>
            </a:extLst>
          </p:cNvPr>
          <p:cNvSpPr>
            <a:spLocks noGrp="1" noChangeArrowheads="1"/>
          </p:cNvSpPr>
          <p:nvPr>
            <p:ph type="title"/>
          </p:nvPr>
        </p:nvSpPr>
        <p:spPr>
          <a:noFill/>
          <a:ln/>
        </p:spPr>
        <p:txBody>
          <a:bodyPr/>
          <a:lstStyle/>
          <a:p>
            <a:r>
              <a:rPr lang="de-DE" altLang="de-DE" sz="3200"/>
              <a:t>Leistungsbezüge:</a:t>
            </a:r>
            <a:br>
              <a:rPr lang="de-DE" altLang="de-DE" sz="3200"/>
            </a:br>
            <a:r>
              <a:rPr lang="de-DE" altLang="de-DE" sz="3200"/>
              <a:t>Internationale Erfahrungen</a:t>
            </a:r>
            <a:endParaRPr lang="de-DE" altLang="de-DE" sz="3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326669"/>
                                        </p:tgtEl>
                                        <p:attrNameLst>
                                          <p:attrName>style.visibility</p:attrName>
                                        </p:attrNameLst>
                                      </p:cBhvr>
                                      <p:to>
                                        <p:strVal val="visible"/>
                                      </p:to>
                                    </p:set>
                                    <p:animEffect transition="in" filter="box(out)">
                                      <p:cBhvr>
                                        <p:cTn id="7" dur="500"/>
                                        <p:tgtEl>
                                          <p:spTgt spid="32666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26662"/>
                                        </p:tgtEl>
                                        <p:attrNameLst>
                                          <p:attrName>style.visibility</p:attrName>
                                        </p:attrNameLst>
                                      </p:cBhvr>
                                      <p:to>
                                        <p:strVal val="visible"/>
                                      </p:to>
                                    </p:set>
                                    <p:animEffect transition="in" filter="box(out)">
                                      <p:cBhvr>
                                        <p:cTn id="12" dur="500"/>
                                        <p:tgtEl>
                                          <p:spTgt spid="32666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26664"/>
                                        </p:tgtEl>
                                        <p:attrNameLst>
                                          <p:attrName>style.visibility</p:attrName>
                                        </p:attrNameLst>
                                      </p:cBhvr>
                                      <p:to>
                                        <p:strVal val="visible"/>
                                      </p:to>
                                    </p:set>
                                    <p:animEffect transition="in" filter="box(out)">
                                      <p:cBhvr>
                                        <p:cTn id="17" dur="500"/>
                                        <p:tgtEl>
                                          <p:spTgt spid="32666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26659"/>
                                        </p:tgtEl>
                                        <p:attrNameLst>
                                          <p:attrName>style.visibility</p:attrName>
                                        </p:attrNameLst>
                                      </p:cBhvr>
                                      <p:to>
                                        <p:strVal val="visible"/>
                                      </p:to>
                                    </p:set>
                                    <p:animEffect transition="in" filter="box(out)">
                                      <p:cBhvr>
                                        <p:cTn id="22" dur="500"/>
                                        <p:tgtEl>
                                          <p:spTgt spid="32665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326660"/>
                                        </p:tgtEl>
                                        <p:attrNameLst>
                                          <p:attrName>style.visibility</p:attrName>
                                        </p:attrNameLst>
                                      </p:cBhvr>
                                      <p:to>
                                        <p:strVal val="visible"/>
                                      </p:to>
                                    </p:set>
                                    <p:animEffect transition="in" filter="box(out)">
                                      <p:cBhvr>
                                        <p:cTn id="27" dur="500"/>
                                        <p:tgtEl>
                                          <p:spTgt spid="32666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5" fill="hold" grpId="0" nodeType="clickEffect">
                                  <p:stCondLst>
                                    <p:cond delay="0"/>
                                  </p:stCondLst>
                                  <p:childTnLst>
                                    <p:set>
                                      <p:cBhvr>
                                        <p:cTn id="31" dur="1" fill="hold">
                                          <p:stCondLst>
                                            <p:cond delay="0"/>
                                          </p:stCondLst>
                                        </p:cTn>
                                        <p:tgtEl>
                                          <p:spTgt spid="326667"/>
                                        </p:tgtEl>
                                        <p:attrNameLst>
                                          <p:attrName>style.visibility</p:attrName>
                                        </p:attrNameLst>
                                      </p:cBhvr>
                                      <p:to>
                                        <p:strVal val="visible"/>
                                      </p:to>
                                    </p:set>
                                    <p:animEffect transition="in" filter="blinds(vertical)">
                                      <p:cBhvr>
                                        <p:cTn id="32" dur="500"/>
                                        <p:tgtEl>
                                          <p:spTgt spid="3266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6659" grpId="0" animBg="1" autoUpdateAnimBg="0"/>
      <p:bldP spid="326660" grpId="0" animBg="1" autoUpdateAnimBg="0"/>
      <p:bldP spid="326662" grpId="0" animBg="1" autoUpdateAnimBg="0"/>
      <p:bldP spid="326664" grpId="0" animBg="1" autoUpdateAnimBg="0"/>
      <p:bldP spid="326667" grpId="0" animBg="1" autoUpdateAnimBg="0"/>
      <p:bldP spid="326669"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 name="Foliennummernplatzhalter 2">
            <a:extLst>
              <a:ext uri="{FF2B5EF4-FFF2-40B4-BE49-F238E27FC236}">
                <a16:creationId xmlns:a16="http://schemas.microsoft.com/office/drawing/2014/main" id="{53C88640-CAF7-8A44-86D1-B19581C615BB}"/>
              </a:ext>
            </a:extLst>
          </p:cNvPr>
          <p:cNvSpPr>
            <a:spLocks noGrp="1"/>
          </p:cNvSpPr>
          <p:nvPr>
            <p:ph type="sldNum" sz="quarter" idx="10"/>
          </p:nvPr>
        </p:nvSpPr>
        <p:spPr/>
        <p:txBody>
          <a:bodyPr/>
          <a:lstStyle/>
          <a:p>
            <a:fld id="{22C08788-F0F2-7F42-A628-D82E2BD464EA}" type="slidenum">
              <a:rPr lang="en-US" altLang="de-DE"/>
              <a:pPr/>
              <a:t>29</a:t>
            </a:fld>
            <a:endParaRPr lang="en-US" altLang="de-DE" b="0"/>
          </a:p>
        </p:txBody>
      </p:sp>
      <p:sp>
        <p:nvSpPr>
          <p:cNvPr id="274434" name="Rectangle 2">
            <a:extLst>
              <a:ext uri="{FF2B5EF4-FFF2-40B4-BE49-F238E27FC236}">
                <a16:creationId xmlns:a16="http://schemas.microsoft.com/office/drawing/2014/main" id="{0A189460-E2AD-DE41-9F35-95E91EBAE8C2}"/>
              </a:ext>
            </a:extLst>
          </p:cNvPr>
          <p:cNvSpPr>
            <a:spLocks noGrp="1" noChangeArrowheads="1"/>
          </p:cNvSpPr>
          <p:nvPr>
            <p:ph type="title"/>
          </p:nvPr>
        </p:nvSpPr>
        <p:spPr/>
        <p:txBody>
          <a:bodyPr/>
          <a:lstStyle/>
          <a:p>
            <a:r>
              <a:rPr lang="de-DE" altLang="de-DE" sz="3600"/>
              <a:t>Formel oder Abwägung?</a:t>
            </a:r>
            <a:endParaRPr lang="de-DE" altLang="de-DE"/>
          </a:p>
        </p:txBody>
      </p:sp>
      <p:sp>
        <p:nvSpPr>
          <p:cNvPr id="274436" name="Rectangle 4">
            <a:extLst>
              <a:ext uri="{FF2B5EF4-FFF2-40B4-BE49-F238E27FC236}">
                <a16:creationId xmlns:a16="http://schemas.microsoft.com/office/drawing/2014/main" id="{DF9B85B2-AB7B-324D-915A-DB152CAE5001}"/>
              </a:ext>
            </a:extLst>
          </p:cNvPr>
          <p:cNvSpPr>
            <a:spLocks noChangeArrowheads="1"/>
          </p:cNvSpPr>
          <p:nvPr/>
        </p:nvSpPr>
        <p:spPr bwMode="auto">
          <a:xfrm>
            <a:off x="3962400" y="1447800"/>
            <a:ext cx="4572000" cy="2438400"/>
          </a:xfrm>
          <a:prstGeom prst="rect">
            <a:avLst/>
          </a:prstGeom>
          <a:solidFill>
            <a:srgbClr val="0000FF"/>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sy="50000" kx="-2453608" rotWithShape="0">
                    <a:srgbClr val="808080"/>
                  </a:outerShdw>
                </a:effectLst>
              </a14:hiddenEffects>
            </a:ext>
          </a:extLst>
        </p:spPr>
        <p:txBody>
          <a:bodyPr wrap="none" anchor="ctr"/>
          <a:lstStyle>
            <a:lvl1pPr algn="l">
              <a:defRPr sz="2400">
                <a:solidFill>
                  <a:schemeClr val="tx1"/>
                </a:solidFill>
                <a:latin typeface="Times New Roman" panose="02020603050405020304" pitchFamily="18" charset="0"/>
              </a:defRPr>
            </a:lvl1pPr>
            <a:lvl2pPr marL="190500" algn="l">
              <a:defRPr sz="2400">
                <a:solidFill>
                  <a:schemeClr val="tx1"/>
                </a:solidFill>
                <a:latin typeface="Times New Roman" panose="02020603050405020304" pitchFamily="18" charset="0"/>
              </a:defRPr>
            </a:lvl2pPr>
            <a:lvl3pPr algn="l">
              <a:defRPr sz="2400">
                <a:solidFill>
                  <a:schemeClr val="tx1"/>
                </a:solidFill>
                <a:latin typeface="Times New Roman" panose="02020603050405020304" pitchFamily="18" charset="0"/>
              </a:defRPr>
            </a:lvl3pPr>
            <a:lvl4pPr algn="l">
              <a:defRPr sz="2400">
                <a:solidFill>
                  <a:schemeClr val="tx1"/>
                </a:solidFill>
                <a:latin typeface="Times New Roman" panose="02020603050405020304" pitchFamily="18" charset="0"/>
              </a:defRPr>
            </a:lvl4pPr>
            <a:lvl5pPr algn="l">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lvl="1">
              <a:lnSpc>
                <a:spcPct val="130000"/>
              </a:lnSpc>
              <a:buFont typeface="Wingdings" pitchFamily="2" charset="2"/>
              <a:buNone/>
            </a:pPr>
            <a:r>
              <a:rPr lang="de-DE" altLang="de-DE" b="1">
                <a:latin typeface="Arial" panose="020B0604020202020204" pitchFamily="34" charset="0"/>
              </a:rPr>
              <a:t>Formelgebundene Vergabe</a:t>
            </a:r>
          </a:p>
          <a:p>
            <a:pPr lvl="1">
              <a:lnSpc>
                <a:spcPct val="170000"/>
              </a:lnSpc>
              <a:buFont typeface="Wingdings" pitchFamily="2" charset="2"/>
              <a:buNone/>
            </a:pPr>
            <a:r>
              <a:rPr lang="de-DE" altLang="de-DE" sz="2000" b="1">
                <a:solidFill>
                  <a:srgbClr val="00FFCC"/>
                </a:solidFill>
                <a:latin typeface="Arial" panose="020B0604020202020204" pitchFamily="34" charset="0"/>
              </a:rPr>
              <a:t>+ Rechtssicherheit </a:t>
            </a:r>
          </a:p>
          <a:p>
            <a:pPr lvl="1">
              <a:buFont typeface="Wingdings" pitchFamily="2" charset="2"/>
              <a:buNone/>
            </a:pPr>
            <a:r>
              <a:rPr lang="de-DE" altLang="de-DE" sz="2000" b="1">
                <a:solidFill>
                  <a:srgbClr val="00FFCC"/>
                </a:solidFill>
                <a:latin typeface="Arial" panose="020B0604020202020204" pitchFamily="34" charset="0"/>
              </a:rPr>
              <a:t>+ Kalkulierbarkeit</a:t>
            </a:r>
          </a:p>
          <a:p>
            <a:pPr lvl="1">
              <a:buFont typeface="Wingdings" pitchFamily="2" charset="2"/>
              <a:buNone/>
            </a:pPr>
            <a:r>
              <a:rPr lang="de-DE" altLang="de-DE" sz="2000" b="1">
                <a:solidFill>
                  <a:srgbClr val="00FFCC"/>
                </a:solidFill>
                <a:latin typeface="Arial" panose="020B0604020202020204" pitchFamily="34" charset="0"/>
              </a:rPr>
              <a:t>+ keine Bewertungsorgane</a:t>
            </a:r>
          </a:p>
          <a:p>
            <a:pPr lvl="1">
              <a:buFont typeface="Wingdings" pitchFamily="2" charset="2"/>
              <a:buNone/>
            </a:pPr>
            <a:r>
              <a:rPr lang="de-DE" altLang="de-DE" sz="2000" b="1">
                <a:solidFill>
                  <a:schemeClr val="accent1"/>
                </a:solidFill>
                <a:latin typeface="Arial" panose="020B0604020202020204" pitchFamily="34" charset="0"/>
              </a:rPr>
              <a:t>- </a:t>
            </a:r>
            <a:r>
              <a:rPr lang="de-DE" altLang="de-DE" sz="2000" b="1">
                <a:solidFill>
                  <a:schemeClr val="tx2"/>
                </a:solidFill>
                <a:latin typeface="Arial" panose="020B0604020202020204" pitchFamily="34" charset="0"/>
              </a:rPr>
              <a:t>fachspezifische Kriterienkataloge</a:t>
            </a:r>
            <a:endParaRPr lang="de-DE" altLang="de-DE" b="1">
              <a:solidFill>
                <a:schemeClr val="accent1"/>
              </a:solidFill>
              <a:latin typeface="Arial" panose="020B0604020202020204" pitchFamily="34" charset="0"/>
            </a:endParaRPr>
          </a:p>
          <a:p>
            <a:pPr lvl="1">
              <a:buFont typeface="Wingdings" pitchFamily="2" charset="2"/>
              <a:buNone/>
            </a:pPr>
            <a:r>
              <a:rPr lang="de-DE" altLang="de-DE" sz="2000" b="1">
                <a:solidFill>
                  <a:schemeClr val="accent1"/>
                </a:solidFill>
                <a:latin typeface="Arial" panose="020B0604020202020204" pitchFamily="34" charset="0"/>
              </a:rPr>
              <a:t>- </a:t>
            </a:r>
            <a:r>
              <a:rPr lang="de-DE" altLang="de-DE" sz="2000" b="1">
                <a:solidFill>
                  <a:schemeClr val="tx2"/>
                </a:solidFill>
                <a:latin typeface="Arial" panose="020B0604020202020204" pitchFamily="34" charset="0"/>
              </a:rPr>
              <a:t>mechanisch</a:t>
            </a:r>
            <a:r>
              <a:rPr lang="de-DE" altLang="de-DE" sz="2000" b="1">
                <a:solidFill>
                  <a:schemeClr val="accent1"/>
                </a:solidFill>
                <a:latin typeface="Arial" panose="020B0604020202020204" pitchFamily="34" charset="0"/>
              </a:rPr>
              <a:t> </a:t>
            </a:r>
          </a:p>
          <a:p>
            <a:pPr lvl="1">
              <a:buFont typeface="Wingdings" pitchFamily="2" charset="2"/>
              <a:buNone/>
            </a:pPr>
            <a:r>
              <a:rPr lang="de-DE" altLang="de-DE" sz="2000" b="1">
                <a:solidFill>
                  <a:schemeClr val="accent1"/>
                </a:solidFill>
                <a:latin typeface="Arial" panose="020B0604020202020204" pitchFamily="34" charset="0"/>
              </a:rPr>
              <a:t>- </a:t>
            </a:r>
            <a:r>
              <a:rPr lang="de-DE" altLang="de-DE" sz="2000" b="1">
                <a:solidFill>
                  <a:schemeClr val="tx2"/>
                </a:solidFill>
                <a:latin typeface="Arial" panose="020B0604020202020204" pitchFamily="34" charset="0"/>
              </a:rPr>
              <a:t>„Tonnenideologie“</a:t>
            </a:r>
            <a:endParaRPr lang="de-DE" altLang="de-DE" sz="2000" b="1">
              <a:solidFill>
                <a:schemeClr val="accent1"/>
              </a:solidFill>
              <a:latin typeface="Arial" panose="020B0604020202020204" pitchFamily="34" charset="0"/>
            </a:endParaRPr>
          </a:p>
        </p:txBody>
      </p:sp>
      <p:sp>
        <p:nvSpPr>
          <p:cNvPr id="274438" name="Rectangle 6">
            <a:extLst>
              <a:ext uri="{FF2B5EF4-FFF2-40B4-BE49-F238E27FC236}">
                <a16:creationId xmlns:a16="http://schemas.microsoft.com/office/drawing/2014/main" id="{92969A69-8D61-6D43-B25F-39AF92684A7A}"/>
              </a:ext>
            </a:extLst>
          </p:cNvPr>
          <p:cNvSpPr>
            <a:spLocks noChangeArrowheads="1"/>
          </p:cNvSpPr>
          <p:nvPr/>
        </p:nvSpPr>
        <p:spPr bwMode="auto">
          <a:xfrm>
            <a:off x="3962400" y="4038600"/>
            <a:ext cx="4572000" cy="2362200"/>
          </a:xfrm>
          <a:prstGeom prst="rect">
            <a:avLst/>
          </a:prstGeom>
          <a:solidFill>
            <a:srgbClr val="0000FF"/>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17961" dir="13500000" algn="ctr" rotWithShape="0">
                    <a:srgbClr val="0000FF">
                      <a:gamma/>
                      <a:shade val="60000"/>
                      <a:invGamma/>
                    </a:srgbClr>
                  </a:outerShdw>
                </a:effectLst>
              </a14:hiddenEffects>
            </a:ext>
          </a:extLst>
        </p:spPr>
        <p:txBody>
          <a:bodyPr wrap="none" anchor="ctr"/>
          <a:lstStyle>
            <a:lvl1pPr algn="l">
              <a:defRPr sz="2400">
                <a:solidFill>
                  <a:schemeClr val="tx1"/>
                </a:solidFill>
                <a:latin typeface="Times New Roman" panose="02020603050405020304" pitchFamily="18" charset="0"/>
              </a:defRPr>
            </a:lvl1pPr>
            <a:lvl2pPr marL="190500" algn="l">
              <a:defRPr sz="2400">
                <a:solidFill>
                  <a:schemeClr val="tx1"/>
                </a:solidFill>
                <a:latin typeface="Times New Roman" panose="02020603050405020304" pitchFamily="18" charset="0"/>
              </a:defRPr>
            </a:lvl2pPr>
            <a:lvl3pPr algn="l">
              <a:defRPr sz="2400">
                <a:solidFill>
                  <a:schemeClr val="tx1"/>
                </a:solidFill>
                <a:latin typeface="Times New Roman" panose="02020603050405020304" pitchFamily="18" charset="0"/>
              </a:defRPr>
            </a:lvl3pPr>
            <a:lvl4pPr algn="l">
              <a:defRPr sz="2400">
                <a:solidFill>
                  <a:schemeClr val="tx1"/>
                </a:solidFill>
                <a:latin typeface="Times New Roman" panose="02020603050405020304" pitchFamily="18" charset="0"/>
              </a:defRPr>
            </a:lvl4pPr>
            <a:lvl5pPr algn="l">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lvl="1">
              <a:lnSpc>
                <a:spcPct val="180000"/>
              </a:lnSpc>
              <a:buFont typeface="Wingdings" pitchFamily="2" charset="2"/>
              <a:buNone/>
            </a:pPr>
            <a:r>
              <a:rPr lang="de-DE" altLang="de-DE" b="1">
                <a:latin typeface="Arial" panose="020B0604020202020204" pitchFamily="34" charset="0"/>
              </a:rPr>
              <a:t>Vergabe nach Abwägung</a:t>
            </a:r>
          </a:p>
          <a:p>
            <a:pPr lvl="1">
              <a:lnSpc>
                <a:spcPct val="180000"/>
              </a:lnSpc>
              <a:buFont typeface="Wingdings" pitchFamily="2" charset="2"/>
              <a:buNone/>
            </a:pPr>
            <a:r>
              <a:rPr lang="de-DE" altLang="de-DE" sz="2000" b="1">
                <a:solidFill>
                  <a:srgbClr val="00FFCC"/>
                </a:solidFill>
                <a:latin typeface="Arial" panose="020B0604020202020204" pitchFamily="34" charset="0"/>
              </a:rPr>
              <a:t>+ Wissenschaftsbezug</a:t>
            </a:r>
          </a:p>
          <a:p>
            <a:pPr lvl="1">
              <a:buFont typeface="Wingdings" pitchFamily="2" charset="2"/>
              <a:buNone/>
            </a:pPr>
            <a:r>
              <a:rPr lang="de-DE" altLang="de-DE" sz="2000" b="1">
                <a:solidFill>
                  <a:srgbClr val="00FFCC"/>
                </a:solidFill>
                <a:latin typeface="Arial" panose="020B0604020202020204" pitchFamily="34" charset="0"/>
              </a:rPr>
              <a:t>+ Flexibilität</a:t>
            </a:r>
          </a:p>
          <a:p>
            <a:pPr lvl="1">
              <a:buFont typeface="Wingdings" pitchFamily="2" charset="2"/>
              <a:buNone/>
            </a:pPr>
            <a:r>
              <a:rPr lang="de-DE" altLang="de-DE" b="1">
                <a:solidFill>
                  <a:schemeClr val="accent1"/>
                </a:solidFill>
                <a:latin typeface="Arial" panose="020B0604020202020204" pitchFamily="34" charset="0"/>
              </a:rPr>
              <a:t>- </a:t>
            </a:r>
            <a:r>
              <a:rPr lang="de-DE" altLang="de-DE" sz="2000" b="1">
                <a:solidFill>
                  <a:schemeClr val="tx2"/>
                </a:solidFill>
                <a:latin typeface="Arial" panose="020B0604020202020204" pitchFamily="34" charset="0"/>
              </a:rPr>
              <a:t>Transparenz</a:t>
            </a:r>
            <a:endParaRPr lang="de-DE" altLang="de-DE" sz="2200" b="1">
              <a:solidFill>
                <a:schemeClr val="accent1"/>
              </a:solidFill>
              <a:latin typeface="Arial" panose="020B0604020202020204" pitchFamily="34" charset="0"/>
            </a:endParaRPr>
          </a:p>
          <a:p>
            <a:pPr lvl="1">
              <a:buFont typeface="Wingdings" pitchFamily="2" charset="2"/>
              <a:buNone/>
            </a:pPr>
            <a:r>
              <a:rPr lang="de-DE" altLang="de-DE" sz="2200" b="1">
                <a:solidFill>
                  <a:schemeClr val="accent1"/>
                </a:solidFill>
                <a:latin typeface="Arial" panose="020B0604020202020204" pitchFamily="34" charset="0"/>
              </a:rPr>
              <a:t>- </a:t>
            </a:r>
            <a:r>
              <a:rPr lang="de-DE" altLang="de-DE" sz="2000" b="1">
                <a:solidFill>
                  <a:schemeClr val="tx2"/>
                </a:solidFill>
                <a:latin typeface="Arial" panose="020B0604020202020204" pitchFamily="34" charset="0"/>
              </a:rPr>
              <a:t>Nachvollziehbarkeit</a:t>
            </a:r>
            <a:endParaRPr lang="de-DE" altLang="de-DE" sz="2200" b="1">
              <a:solidFill>
                <a:schemeClr val="accent1"/>
              </a:solidFill>
              <a:latin typeface="Arial" panose="020B0604020202020204" pitchFamily="34" charset="0"/>
            </a:endParaRPr>
          </a:p>
        </p:txBody>
      </p:sp>
      <p:sp>
        <p:nvSpPr>
          <p:cNvPr id="274435" name="Oval 3">
            <a:extLst>
              <a:ext uri="{FF2B5EF4-FFF2-40B4-BE49-F238E27FC236}">
                <a16:creationId xmlns:a16="http://schemas.microsoft.com/office/drawing/2014/main" id="{DBDE404E-7BB0-F04E-AD21-332E6595356F}"/>
              </a:ext>
            </a:extLst>
          </p:cNvPr>
          <p:cNvSpPr>
            <a:spLocks noChangeArrowheads="1"/>
          </p:cNvSpPr>
          <p:nvPr/>
        </p:nvSpPr>
        <p:spPr bwMode="auto">
          <a:xfrm>
            <a:off x="228600" y="3200400"/>
            <a:ext cx="2063750" cy="1600200"/>
          </a:xfrm>
          <a:prstGeom prst="ellipse">
            <a:avLst/>
          </a:prstGeom>
          <a:solidFill>
            <a:srgbClr val="FF0000"/>
          </a:solidFill>
          <a:ln>
            <a:noFill/>
          </a:ln>
          <a:effectLst>
            <a:prstShdw prst="shdw17" dist="17961" dir="2700000">
              <a:srgbClr val="FF0000">
                <a:gamma/>
                <a:shade val="60000"/>
                <a:invGamma/>
              </a:srgbClr>
            </a:prstShdw>
          </a:effectLst>
          <a:extLst>
            <a:ext uri="{91240B29-F687-4F45-9708-019B960494DF}">
              <a14:hiddenLine xmlns:a14="http://schemas.microsoft.com/office/drawing/2010/main" w="9525">
                <a:solidFill>
                  <a:schemeClr val="accent1"/>
                </a:solidFill>
                <a:round/>
                <a:headEnd/>
                <a:tailEnd/>
              </a14:hiddenLine>
            </a:ext>
          </a:extLst>
        </p:spPr>
        <p:txBody>
          <a:bodyPr wrap="none" anchor="ctr"/>
          <a:lstStyle/>
          <a:p>
            <a:r>
              <a:rPr lang="de-DE" altLang="de-DE" sz="2600" b="1">
                <a:latin typeface="Arial" panose="020B0604020202020204" pitchFamily="34" charset="0"/>
              </a:rPr>
              <a:t>Weichen-</a:t>
            </a:r>
          </a:p>
          <a:p>
            <a:r>
              <a:rPr lang="de-DE" altLang="de-DE" sz="2600" b="1">
                <a:latin typeface="Arial" panose="020B0604020202020204" pitchFamily="34" charset="0"/>
              </a:rPr>
              <a:t>stellung 1</a:t>
            </a:r>
          </a:p>
        </p:txBody>
      </p:sp>
      <p:grpSp>
        <p:nvGrpSpPr>
          <p:cNvPr id="274453" name="Group 21">
            <a:extLst>
              <a:ext uri="{FF2B5EF4-FFF2-40B4-BE49-F238E27FC236}">
                <a16:creationId xmlns:a16="http://schemas.microsoft.com/office/drawing/2014/main" id="{525AD8BE-95A6-B241-A75D-82B2F5900E6F}"/>
              </a:ext>
            </a:extLst>
          </p:cNvPr>
          <p:cNvGrpSpPr>
            <a:grpSpLocks/>
          </p:cNvGrpSpPr>
          <p:nvPr/>
        </p:nvGrpSpPr>
        <p:grpSpPr bwMode="auto">
          <a:xfrm>
            <a:off x="2514600" y="2971800"/>
            <a:ext cx="1139825" cy="2209800"/>
            <a:chOff x="1584" y="1872"/>
            <a:chExt cx="718" cy="1392"/>
          </a:xfrm>
        </p:grpSpPr>
        <p:sp>
          <p:nvSpPr>
            <p:cNvPr id="274441" name="AutoShape 9">
              <a:extLst>
                <a:ext uri="{FF2B5EF4-FFF2-40B4-BE49-F238E27FC236}">
                  <a16:creationId xmlns:a16="http://schemas.microsoft.com/office/drawing/2014/main" id="{5B2AB43C-70C9-8940-A990-011CF49055CA}"/>
                </a:ext>
              </a:extLst>
            </p:cNvPr>
            <p:cNvSpPr>
              <a:spLocks noChangeArrowheads="1"/>
            </p:cNvSpPr>
            <p:nvPr/>
          </p:nvSpPr>
          <p:spPr bwMode="auto">
            <a:xfrm rot="-1458196">
              <a:off x="1584" y="1872"/>
              <a:ext cx="718" cy="453"/>
            </a:xfrm>
            <a:prstGeom prst="rightArrow">
              <a:avLst>
                <a:gd name="adj1" fmla="val 50000"/>
                <a:gd name="adj2" fmla="val 39625"/>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274452" name="AutoShape 20">
              <a:extLst>
                <a:ext uri="{FF2B5EF4-FFF2-40B4-BE49-F238E27FC236}">
                  <a16:creationId xmlns:a16="http://schemas.microsoft.com/office/drawing/2014/main" id="{3435B3EC-FEA3-7E49-9862-8366557D0841}"/>
                </a:ext>
              </a:extLst>
            </p:cNvPr>
            <p:cNvSpPr>
              <a:spLocks noChangeArrowheads="1"/>
            </p:cNvSpPr>
            <p:nvPr/>
          </p:nvSpPr>
          <p:spPr bwMode="auto">
            <a:xfrm rot="2355184">
              <a:off x="1584" y="2811"/>
              <a:ext cx="672" cy="453"/>
            </a:xfrm>
            <a:prstGeom prst="rightArrow">
              <a:avLst>
                <a:gd name="adj1" fmla="val 50000"/>
                <a:gd name="adj2" fmla="val 37086"/>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grpSp>
      <p:sp>
        <p:nvSpPr>
          <p:cNvPr id="274454" name="Oval 22">
            <a:extLst>
              <a:ext uri="{FF2B5EF4-FFF2-40B4-BE49-F238E27FC236}">
                <a16:creationId xmlns:a16="http://schemas.microsoft.com/office/drawing/2014/main" id="{7FAECC1B-401A-4F4F-8B6C-20150CFBB32A}"/>
              </a:ext>
            </a:extLst>
          </p:cNvPr>
          <p:cNvSpPr>
            <a:spLocks noChangeArrowheads="1"/>
          </p:cNvSpPr>
          <p:nvPr/>
        </p:nvSpPr>
        <p:spPr bwMode="auto">
          <a:xfrm>
            <a:off x="1219200" y="1371600"/>
            <a:ext cx="2124075" cy="1763713"/>
          </a:xfrm>
          <a:prstGeom prst="ellipse">
            <a:avLst/>
          </a:prstGeom>
          <a:solidFill>
            <a:srgbClr val="FFFF00"/>
          </a:solidFill>
          <a:ln w="76200">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b="1">
                <a:solidFill>
                  <a:schemeClr val="folHlink"/>
                </a:solidFill>
                <a:latin typeface="Arial" panose="020B0604020202020204" pitchFamily="34" charset="0"/>
              </a:rPr>
              <a:t>Entschei-</a:t>
            </a:r>
          </a:p>
          <a:p>
            <a:r>
              <a:rPr lang="de-DE" altLang="de-DE" b="1">
                <a:solidFill>
                  <a:schemeClr val="folHlink"/>
                </a:solidFill>
                <a:latin typeface="Arial" panose="020B0604020202020204" pitchFamily="34" charset="0"/>
              </a:rPr>
              <a:t>dung nach </a:t>
            </a:r>
          </a:p>
          <a:p>
            <a:r>
              <a:rPr lang="de-DE" altLang="de-DE" b="1">
                <a:solidFill>
                  <a:schemeClr val="folHlink"/>
                </a:solidFill>
                <a:latin typeface="Arial" panose="020B0604020202020204" pitchFamily="34" charset="0"/>
              </a:rPr>
              <a:t>quantitativen</a:t>
            </a:r>
          </a:p>
          <a:p>
            <a:r>
              <a:rPr lang="de-DE" altLang="de-DE" b="1">
                <a:solidFill>
                  <a:schemeClr val="folHlink"/>
                </a:solidFill>
                <a:latin typeface="Arial" panose="020B0604020202020204" pitchFamily="34" charset="0"/>
              </a:rPr>
              <a:t>Faktoren</a:t>
            </a:r>
            <a:endParaRPr lang="de-DE" altLang="de-DE" b="1">
              <a:solidFill>
                <a:schemeClr val="folHlink"/>
              </a:solidFill>
            </a:endParaRPr>
          </a:p>
        </p:txBody>
      </p:sp>
      <p:sp>
        <p:nvSpPr>
          <p:cNvPr id="274455" name="Oval 23">
            <a:extLst>
              <a:ext uri="{FF2B5EF4-FFF2-40B4-BE49-F238E27FC236}">
                <a16:creationId xmlns:a16="http://schemas.microsoft.com/office/drawing/2014/main" id="{1B4B978D-A0C5-6A4C-A27E-6A69A8089DB5}"/>
              </a:ext>
            </a:extLst>
          </p:cNvPr>
          <p:cNvSpPr>
            <a:spLocks noChangeArrowheads="1"/>
          </p:cNvSpPr>
          <p:nvPr/>
        </p:nvSpPr>
        <p:spPr bwMode="auto">
          <a:xfrm>
            <a:off x="1219200" y="4953000"/>
            <a:ext cx="2124075" cy="1763713"/>
          </a:xfrm>
          <a:prstGeom prst="ellipse">
            <a:avLst/>
          </a:prstGeom>
          <a:solidFill>
            <a:srgbClr val="FFFF00"/>
          </a:solidFill>
          <a:ln w="76200">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b="1">
                <a:solidFill>
                  <a:schemeClr val="folHlink"/>
                </a:solidFill>
                <a:latin typeface="Arial" panose="020B0604020202020204" pitchFamily="34" charset="0"/>
              </a:rPr>
              <a:t>Entschei-</a:t>
            </a:r>
          </a:p>
          <a:p>
            <a:r>
              <a:rPr lang="de-DE" altLang="de-DE" b="1">
                <a:solidFill>
                  <a:schemeClr val="folHlink"/>
                </a:solidFill>
                <a:latin typeface="Arial" panose="020B0604020202020204" pitchFamily="34" charset="0"/>
              </a:rPr>
              <a:t>dung nach </a:t>
            </a:r>
          </a:p>
          <a:p>
            <a:r>
              <a:rPr lang="de-DE" altLang="de-DE" b="1">
                <a:solidFill>
                  <a:schemeClr val="folHlink"/>
                </a:solidFill>
                <a:latin typeface="Arial" panose="020B0604020202020204" pitchFamily="34" charset="0"/>
              </a:rPr>
              <a:t>qualitativen</a:t>
            </a:r>
          </a:p>
          <a:p>
            <a:r>
              <a:rPr lang="de-DE" altLang="de-DE" b="1">
                <a:solidFill>
                  <a:schemeClr val="folHlink"/>
                </a:solidFill>
                <a:latin typeface="Arial" panose="020B0604020202020204" pitchFamily="34" charset="0"/>
              </a:rPr>
              <a:t>Faktoren</a:t>
            </a:r>
            <a:endParaRPr lang="de-DE" altLang="de-DE" b="1">
              <a:solidFill>
                <a:schemeClr val="folHlink"/>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274434"/>
                                        </p:tgtEl>
                                        <p:attrNameLst>
                                          <p:attrName>style.visibility</p:attrName>
                                        </p:attrNameLst>
                                      </p:cBhvr>
                                      <p:to>
                                        <p:strVal val="visible"/>
                                      </p:to>
                                    </p:set>
                                    <p:animEffect transition="in" filter="box(out)">
                                      <p:cBhvr>
                                        <p:cTn id="7" dur="500"/>
                                        <p:tgtEl>
                                          <p:spTgt spid="274434"/>
                                        </p:tgtEl>
                                      </p:cBhvr>
                                    </p:animEffect>
                                  </p:childTnLst>
                                </p:cTn>
                              </p:par>
                            </p:childTnLst>
                          </p:cTn>
                        </p:par>
                        <p:par>
                          <p:cTn id="8" fill="hold" nodeType="afterGroup">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274435"/>
                                        </p:tgtEl>
                                        <p:attrNameLst>
                                          <p:attrName>style.visibility</p:attrName>
                                        </p:attrNameLst>
                                      </p:cBhvr>
                                      <p:to>
                                        <p:strVal val="visible"/>
                                      </p:to>
                                    </p:set>
                                    <p:anim calcmode="lin" valueType="num">
                                      <p:cBhvr additive="base">
                                        <p:cTn id="11" dur="500" fill="hold"/>
                                        <p:tgtEl>
                                          <p:spTgt spid="274435"/>
                                        </p:tgtEl>
                                        <p:attrNameLst>
                                          <p:attrName>ppt_x</p:attrName>
                                        </p:attrNameLst>
                                      </p:cBhvr>
                                      <p:tavLst>
                                        <p:tav tm="0">
                                          <p:val>
                                            <p:strVal val="0-#ppt_w/2"/>
                                          </p:val>
                                        </p:tav>
                                        <p:tav tm="100000">
                                          <p:val>
                                            <p:strVal val="#ppt_x"/>
                                          </p:val>
                                        </p:tav>
                                      </p:tavLst>
                                    </p:anim>
                                    <p:anim calcmode="lin" valueType="num">
                                      <p:cBhvr additive="base">
                                        <p:cTn id="12" dur="500" fill="hold"/>
                                        <p:tgtEl>
                                          <p:spTgt spid="274435"/>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5" fill="hold" nodeType="clickEffect">
                                  <p:stCondLst>
                                    <p:cond delay="0"/>
                                  </p:stCondLst>
                                  <p:childTnLst>
                                    <p:set>
                                      <p:cBhvr>
                                        <p:cTn id="16" dur="1" fill="hold">
                                          <p:stCondLst>
                                            <p:cond delay="0"/>
                                          </p:stCondLst>
                                        </p:cTn>
                                        <p:tgtEl>
                                          <p:spTgt spid="274453"/>
                                        </p:tgtEl>
                                        <p:attrNameLst>
                                          <p:attrName>style.visibility</p:attrName>
                                        </p:attrNameLst>
                                      </p:cBhvr>
                                      <p:to>
                                        <p:strVal val="visible"/>
                                      </p:to>
                                    </p:set>
                                    <p:animEffect transition="in" filter="blinds(vertical)">
                                      <p:cBhvr>
                                        <p:cTn id="17" dur="500"/>
                                        <p:tgtEl>
                                          <p:spTgt spid="27445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7" presetClass="entr" presetSubtype="10" fill="hold" grpId="0" nodeType="clickEffect">
                                  <p:stCondLst>
                                    <p:cond delay="0"/>
                                  </p:stCondLst>
                                  <p:childTnLst>
                                    <p:set>
                                      <p:cBhvr>
                                        <p:cTn id="21" dur="1" fill="hold">
                                          <p:stCondLst>
                                            <p:cond delay="0"/>
                                          </p:stCondLst>
                                        </p:cTn>
                                        <p:tgtEl>
                                          <p:spTgt spid="274454"/>
                                        </p:tgtEl>
                                        <p:attrNameLst>
                                          <p:attrName>style.visibility</p:attrName>
                                        </p:attrNameLst>
                                      </p:cBhvr>
                                      <p:to>
                                        <p:strVal val="visible"/>
                                      </p:to>
                                    </p:set>
                                    <p:anim calcmode="lin" valueType="num">
                                      <p:cBhvr>
                                        <p:cTn id="22" dur="500" fill="hold"/>
                                        <p:tgtEl>
                                          <p:spTgt spid="274454"/>
                                        </p:tgtEl>
                                        <p:attrNameLst>
                                          <p:attrName>ppt_w</p:attrName>
                                        </p:attrNameLst>
                                      </p:cBhvr>
                                      <p:tavLst>
                                        <p:tav tm="0">
                                          <p:val>
                                            <p:fltVal val="0"/>
                                          </p:val>
                                        </p:tav>
                                        <p:tav tm="100000">
                                          <p:val>
                                            <p:strVal val="#ppt_w"/>
                                          </p:val>
                                        </p:tav>
                                      </p:tavLst>
                                    </p:anim>
                                    <p:anim calcmode="lin" valueType="num">
                                      <p:cBhvr>
                                        <p:cTn id="23" dur="500" fill="hold"/>
                                        <p:tgtEl>
                                          <p:spTgt spid="274454"/>
                                        </p:tgtEl>
                                        <p:attrNameLst>
                                          <p:attrName>ppt_h</p:attrName>
                                        </p:attrNameLst>
                                      </p:cBhvr>
                                      <p:tavLst>
                                        <p:tav tm="0">
                                          <p:val>
                                            <p:strVal val="#ppt_h"/>
                                          </p:val>
                                        </p:tav>
                                        <p:tav tm="100000">
                                          <p:val>
                                            <p:strVal val="#ppt_h"/>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17" presetClass="entr" presetSubtype="10" fill="hold" grpId="0" nodeType="clickEffect">
                                  <p:stCondLst>
                                    <p:cond delay="0"/>
                                  </p:stCondLst>
                                  <p:childTnLst>
                                    <p:set>
                                      <p:cBhvr>
                                        <p:cTn id="27" dur="1" fill="hold">
                                          <p:stCondLst>
                                            <p:cond delay="0"/>
                                          </p:stCondLst>
                                        </p:cTn>
                                        <p:tgtEl>
                                          <p:spTgt spid="274455"/>
                                        </p:tgtEl>
                                        <p:attrNameLst>
                                          <p:attrName>style.visibility</p:attrName>
                                        </p:attrNameLst>
                                      </p:cBhvr>
                                      <p:to>
                                        <p:strVal val="visible"/>
                                      </p:to>
                                    </p:set>
                                    <p:anim calcmode="lin" valueType="num">
                                      <p:cBhvr>
                                        <p:cTn id="28" dur="500" fill="hold"/>
                                        <p:tgtEl>
                                          <p:spTgt spid="274455"/>
                                        </p:tgtEl>
                                        <p:attrNameLst>
                                          <p:attrName>ppt_w</p:attrName>
                                        </p:attrNameLst>
                                      </p:cBhvr>
                                      <p:tavLst>
                                        <p:tav tm="0">
                                          <p:val>
                                            <p:fltVal val="0"/>
                                          </p:val>
                                        </p:tav>
                                        <p:tav tm="100000">
                                          <p:val>
                                            <p:strVal val="#ppt_w"/>
                                          </p:val>
                                        </p:tav>
                                      </p:tavLst>
                                    </p:anim>
                                    <p:anim calcmode="lin" valueType="num">
                                      <p:cBhvr>
                                        <p:cTn id="29" dur="500" fill="hold"/>
                                        <p:tgtEl>
                                          <p:spTgt spid="274455"/>
                                        </p:tgtEl>
                                        <p:attrNameLst>
                                          <p:attrName>ppt_h</p:attrName>
                                        </p:attrNameLst>
                                      </p:cBhvr>
                                      <p:tavLst>
                                        <p:tav tm="0">
                                          <p:val>
                                            <p:strVal val="#ppt_h"/>
                                          </p:val>
                                        </p:tav>
                                        <p:tav tm="100000">
                                          <p:val>
                                            <p:strVal val="#ppt_h"/>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32" fill="hold" grpId="0" nodeType="clickEffect">
                                  <p:stCondLst>
                                    <p:cond delay="0"/>
                                  </p:stCondLst>
                                  <p:childTnLst>
                                    <p:set>
                                      <p:cBhvr>
                                        <p:cTn id="33" dur="1" fill="hold">
                                          <p:stCondLst>
                                            <p:cond delay="0"/>
                                          </p:stCondLst>
                                        </p:cTn>
                                        <p:tgtEl>
                                          <p:spTgt spid="274436"/>
                                        </p:tgtEl>
                                        <p:attrNameLst>
                                          <p:attrName>style.visibility</p:attrName>
                                        </p:attrNameLst>
                                      </p:cBhvr>
                                      <p:to>
                                        <p:strVal val="visible"/>
                                      </p:to>
                                    </p:set>
                                    <p:animEffect transition="in" filter="box(out)">
                                      <p:cBhvr>
                                        <p:cTn id="34" dur="500"/>
                                        <p:tgtEl>
                                          <p:spTgt spid="274436"/>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 presetClass="entr" presetSubtype="32" fill="hold" grpId="0" nodeType="clickEffect">
                                  <p:stCondLst>
                                    <p:cond delay="0"/>
                                  </p:stCondLst>
                                  <p:childTnLst>
                                    <p:set>
                                      <p:cBhvr>
                                        <p:cTn id="38" dur="1" fill="hold">
                                          <p:stCondLst>
                                            <p:cond delay="0"/>
                                          </p:stCondLst>
                                        </p:cTn>
                                        <p:tgtEl>
                                          <p:spTgt spid="274438"/>
                                        </p:tgtEl>
                                        <p:attrNameLst>
                                          <p:attrName>style.visibility</p:attrName>
                                        </p:attrNameLst>
                                      </p:cBhvr>
                                      <p:to>
                                        <p:strVal val="visible"/>
                                      </p:to>
                                    </p:set>
                                    <p:animEffect transition="in" filter="box(out)">
                                      <p:cBhvr>
                                        <p:cTn id="39" dur="500"/>
                                        <p:tgtEl>
                                          <p:spTgt spid="2744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4434" grpId="0" autoUpdateAnimBg="0"/>
      <p:bldP spid="274436" grpId="0" animBg="1" autoUpdateAnimBg="0"/>
      <p:bldP spid="274438" grpId="0" animBg="1" autoUpdateAnimBg="0"/>
      <p:bldP spid="274435" grpId="0" animBg="1" autoUpdateAnimBg="0"/>
      <p:bldP spid="274454" grpId="0" animBg="1" autoUpdateAnimBg="0"/>
      <p:bldP spid="274455"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 name="Foliennummernplatzhalter 2">
            <a:extLst>
              <a:ext uri="{FF2B5EF4-FFF2-40B4-BE49-F238E27FC236}">
                <a16:creationId xmlns:a16="http://schemas.microsoft.com/office/drawing/2014/main" id="{2139C873-78BF-4B46-8320-C03E1BA3EA9F}"/>
              </a:ext>
            </a:extLst>
          </p:cNvPr>
          <p:cNvSpPr>
            <a:spLocks noGrp="1"/>
          </p:cNvSpPr>
          <p:nvPr>
            <p:ph type="sldNum" sz="quarter" idx="10"/>
          </p:nvPr>
        </p:nvSpPr>
        <p:spPr/>
        <p:txBody>
          <a:bodyPr/>
          <a:lstStyle/>
          <a:p>
            <a:fld id="{171EA8FA-85BE-9A4E-A69A-FC29E42DEFDC}" type="slidenum">
              <a:rPr lang="en-US" altLang="de-DE"/>
              <a:pPr/>
              <a:t>3</a:t>
            </a:fld>
            <a:endParaRPr lang="en-US" altLang="de-DE" b="0"/>
          </a:p>
        </p:txBody>
      </p:sp>
      <p:sp>
        <p:nvSpPr>
          <p:cNvPr id="351234" name="Rectangle 2">
            <a:extLst>
              <a:ext uri="{FF2B5EF4-FFF2-40B4-BE49-F238E27FC236}">
                <a16:creationId xmlns:a16="http://schemas.microsoft.com/office/drawing/2014/main" id="{EAA368E3-D0B1-0248-8337-E38819AE98ED}"/>
              </a:ext>
            </a:extLst>
          </p:cNvPr>
          <p:cNvSpPr>
            <a:spLocks noGrp="1" noChangeArrowheads="1"/>
          </p:cNvSpPr>
          <p:nvPr>
            <p:ph type="title"/>
          </p:nvPr>
        </p:nvSpPr>
        <p:spPr/>
        <p:txBody>
          <a:bodyPr/>
          <a:lstStyle/>
          <a:p>
            <a:r>
              <a:rPr lang="de-DE" altLang="de-DE"/>
              <a:t>Kernelemente der Reform</a:t>
            </a:r>
          </a:p>
        </p:txBody>
      </p:sp>
      <p:grpSp>
        <p:nvGrpSpPr>
          <p:cNvPr id="351235" name="Group 3">
            <a:extLst>
              <a:ext uri="{FF2B5EF4-FFF2-40B4-BE49-F238E27FC236}">
                <a16:creationId xmlns:a16="http://schemas.microsoft.com/office/drawing/2014/main" id="{2187E2A6-885F-204F-A542-2956C4AA8BA6}"/>
              </a:ext>
            </a:extLst>
          </p:cNvPr>
          <p:cNvGrpSpPr>
            <a:grpSpLocks/>
          </p:cNvGrpSpPr>
          <p:nvPr/>
        </p:nvGrpSpPr>
        <p:grpSpPr bwMode="auto">
          <a:xfrm>
            <a:off x="152400" y="1447800"/>
            <a:ext cx="4267200" cy="1981200"/>
            <a:chOff x="96" y="912"/>
            <a:chExt cx="2688" cy="1248"/>
          </a:xfrm>
        </p:grpSpPr>
        <p:sp>
          <p:nvSpPr>
            <p:cNvPr id="351236" name="Oval 4">
              <a:extLst>
                <a:ext uri="{FF2B5EF4-FFF2-40B4-BE49-F238E27FC236}">
                  <a16:creationId xmlns:a16="http://schemas.microsoft.com/office/drawing/2014/main" id="{B47EA95C-1E4F-3344-9E6A-7ED63C8D6D66}"/>
                </a:ext>
              </a:extLst>
            </p:cNvPr>
            <p:cNvSpPr>
              <a:spLocks noChangeArrowheads="1"/>
            </p:cNvSpPr>
            <p:nvPr/>
          </p:nvSpPr>
          <p:spPr bwMode="auto">
            <a:xfrm>
              <a:off x="96" y="912"/>
              <a:ext cx="1728" cy="1248"/>
            </a:xfrm>
            <a:prstGeom prst="ellipse">
              <a:avLst/>
            </a:prstGeom>
            <a:solidFill>
              <a:srgbClr val="0000FF"/>
            </a:solidFill>
            <a:ln>
              <a:noFill/>
            </a:ln>
            <a:effectLst/>
            <a:extLst>
              <a:ext uri="{91240B29-F687-4F45-9708-019B960494DF}">
                <a14:hiddenLine xmlns:a14="http://schemas.microsoft.com/office/drawing/2010/main" w="76200">
                  <a:solidFill>
                    <a:schemeClr val="accent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51237" name="Text Box 5">
              <a:extLst>
                <a:ext uri="{FF2B5EF4-FFF2-40B4-BE49-F238E27FC236}">
                  <a16:creationId xmlns:a16="http://schemas.microsoft.com/office/drawing/2014/main" id="{22AFABCD-129B-6B43-9542-09FE4E441BFF}"/>
                </a:ext>
              </a:extLst>
            </p:cNvPr>
            <p:cNvSpPr txBox="1">
              <a:spLocks noChangeArrowheads="1"/>
            </p:cNvSpPr>
            <p:nvPr/>
          </p:nvSpPr>
          <p:spPr bwMode="auto">
            <a:xfrm>
              <a:off x="195" y="1277"/>
              <a:ext cx="1589" cy="4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2000" b="1">
                  <a:latin typeface="Arial" panose="020B0604020202020204" pitchFamily="34" charset="0"/>
                </a:rPr>
                <a:t>Ämter W 2 (3.724 €)</a:t>
              </a:r>
            </a:p>
            <a:p>
              <a:r>
                <a:rPr lang="de-DE" altLang="de-DE" sz="2000" b="1">
                  <a:latin typeface="Arial" panose="020B0604020202020204" pitchFamily="34" charset="0"/>
                </a:rPr>
                <a:t>und W 3 (4.522 €)</a:t>
              </a:r>
              <a:endParaRPr lang="de-DE" altLang="de-DE" b="1">
                <a:latin typeface="Arial" panose="020B0604020202020204" pitchFamily="34" charset="0"/>
              </a:endParaRPr>
            </a:p>
          </p:txBody>
        </p:sp>
        <p:sp>
          <p:nvSpPr>
            <p:cNvPr id="351238" name="AutoShape 6">
              <a:extLst>
                <a:ext uri="{FF2B5EF4-FFF2-40B4-BE49-F238E27FC236}">
                  <a16:creationId xmlns:a16="http://schemas.microsoft.com/office/drawing/2014/main" id="{3CE780DA-C756-1645-9159-3B9D7839CFCD}"/>
                </a:ext>
              </a:extLst>
            </p:cNvPr>
            <p:cNvSpPr>
              <a:spLocks noChangeArrowheads="1"/>
            </p:cNvSpPr>
            <p:nvPr/>
          </p:nvSpPr>
          <p:spPr bwMode="auto">
            <a:xfrm>
              <a:off x="2016" y="1296"/>
              <a:ext cx="768" cy="288"/>
            </a:xfrm>
            <a:prstGeom prst="rightArrow">
              <a:avLst>
                <a:gd name="adj1" fmla="val 50000"/>
                <a:gd name="adj2" fmla="val 66667"/>
              </a:avLst>
            </a:prstGeom>
            <a:solidFill>
              <a:schemeClr val="accent1"/>
            </a:solidFill>
            <a:ln w="76200">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grpSp>
      <p:grpSp>
        <p:nvGrpSpPr>
          <p:cNvPr id="351239" name="Group 7">
            <a:extLst>
              <a:ext uri="{FF2B5EF4-FFF2-40B4-BE49-F238E27FC236}">
                <a16:creationId xmlns:a16="http://schemas.microsoft.com/office/drawing/2014/main" id="{4A361427-8C1A-334F-B0D2-EA805FACEA15}"/>
              </a:ext>
            </a:extLst>
          </p:cNvPr>
          <p:cNvGrpSpPr>
            <a:grpSpLocks/>
          </p:cNvGrpSpPr>
          <p:nvPr/>
        </p:nvGrpSpPr>
        <p:grpSpPr bwMode="auto">
          <a:xfrm>
            <a:off x="4953000" y="1371600"/>
            <a:ext cx="3200400" cy="1143000"/>
            <a:chOff x="3120" y="864"/>
            <a:chExt cx="2016" cy="720"/>
          </a:xfrm>
        </p:grpSpPr>
        <p:sp>
          <p:nvSpPr>
            <p:cNvPr id="351240" name="Oval 8">
              <a:extLst>
                <a:ext uri="{FF2B5EF4-FFF2-40B4-BE49-F238E27FC236}">
                  <a16:creationId xmlns:a16="http://schemas.microsoft.com/office/drawing/2014/main" id="{21722F66-77A2-1646-A8E0-B863ABC380F8}"/>
                </a:ext>
              </a:extLst>
            </p:cNvPr>
            <p:cNvSpPr>
              <a:spLocks noChangeArrowheads="1"/>
            </p:cNvSpPr>
            <p:nvPr/>
          </p:nvSpPr>
          <p:spPr bwMode="auto">
            <a:xfrm>
              <a:off x="3120" y="864"/>
              <a:ext cx="2016" cy="720"/>
            </a:xfrm>
            <a:prstGeom prst="ellipse">
              <a:avLst/>
            </a:prstGeom>
            <a:solidFill>
              <a:srgbClr val="0000FF"/>
            </a:solidFill>
            <a:ln>
              <a:noFill/>
            </a:ln>
            <a:effectLst/>
            <a:extLst>
              <a:ext uri="{91240B29-F687-4F45-9708-019B960494DF}">
                <a14:hiddenLine xmlns:a14="http://schemas.microsoft.com/office/drawing/2010/main" w="76200">
                  <a:solidFill>
                    <a:schemeClr val="accent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51241" name="Text Box 9">
              <a:extLst>
                <a:ext uri="{FF2B5EF4-FFF2-40B4-BE49-F238E27FC236}">
                  <a16:creationId xmlns:a16="http://schemas.microsoft.com/office/drawing/2014/main" id="{A0465526-E541-FF47-8B9E-0D14FA7A5572}"/>
                </a:ext>
              </a:extLst>
            </p:cNvPr>
            <p:cNvSpPr txBox="1">
              <a:spLocks noChangeArrowheads="1"/>
            </p:cNvSpPr>
            <p:nvPr/>
          </p:nvSpPr>
          <p:spPr bwMode="auto">
            <a:xfrm>
              <a:off x="3504" y="959"/>
              <a:ext cx="1292" cy="5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800" b="1">
                  <a:latin typeface="Arial" panose="020B0604020202020204" pitchFamily="34" charset="0"/>
                </a:rPr>
                <a:t>Leistungsbezüge</a:t>
              </a:r>
            </a:p>
            <a:p>
              <a:r>
                <a:rPr lang="de-DE" altLang="de-DE" sz="1800" b="1">
                  <a:latin typeface="Arial" panose="020B0604020202020204" pitchFamily="34" charset="0"/>
                </a:rPr>
                <a:t>statt</a:t>
              </a:r>
            </a:p>
            <a:p>
              <a:r>
                <a:rPr lang="de-DE" altLang="de-DE" sz="1800" b="1">
                  <a:latin typeface="Arial" panose="020B0604020202020204" pitchFamily="34" charset="0"/>
                </a:rPr>
                <a:t>Alterszulagen</a:t>
              </a:r>
            </a:p>
          </p:txBody>
        </p:sp>
      </p:grpSp>
      <p:grpSp>
        <p:nvGrpSpPr>
          <p:cNvPr id="351242" name="Group 10">
            <a:extLst>
              <a:ext uri="{FF2B5EF4-FFF2-40B4-BE49-F238E27FC236}">
                <a16:creationId xmlns:a16="http://schemas.microsoft.com/office/drawing/2014/main" id="{5672B3C4-10F7-2249-8DDF-2547B9F7CD49}"/>
              </a:ext>
            </a:extLst>
          </p:cNvPr>
          <p:cNvGrpSpPr>
            <a:grpSpLocks/>
          </p:cNvGrpSpPr>
          <p:nvPr/>
        </p:nvGrpSpPr>
        <p:grpSpPr bwMode="auto">
          <a:xfrm>
            <a:off x="5016500" y="2590800"/>
            <a:ext cx="3143250" cy="1219200"/>
            <a:chOff x="3160" y="1632"/>
            <a:chExt cx="1980" cy="768"/>
          </a:xfrm>
        </p:grpSpPr>
        <p:sp>
          <p:nvSpPr>
            <p:cNvPr id="351243" name="Oval 11">
              <a:extLst>
                <a:ext uri="{FF2B5EF4-FFF2-40B4-BE49-F238E27FC236}">
                  <a16:creationId xmlns:a16="http://schemas.microsoft.com/office/drawing/2014/main" id="{6B52BA23-601F-1140-AB63-D95FBBB45316}"/>
                </a:ext>
              </a:extLst>
            </p:cNvPr>
            <p:cNvSpPr>
              <a:spLocks noChangeArrowheads="1"/>
            </p:cNvSpPr>
            <p:nvPr/>
          </p:nvSpPr>
          <p:spPr bwMode="auto">
            <a:xfrm>
              <a:off x="3168" y="1632"/>
              <a:ext cx="1968" cy="768"/>
            </a:xfrm>
            <a:prstGeom prst="ellipse">
              <a:avLst/>
            </a:prstGeom>
            <a:solidFill>
              <a:srgbClr val="0000FF"/>
            </a:solidFill>
            <a:ln>
              <a:noFill/>
            </a:ln>
            <a:effectLst/>
            <a:extLst>
              <a:ext uri="{91240B29-F687-4F45-9708-019B960494DF}">
                <a14:hiddenLine xmlns:a14="http://schemas.microsoft.com/office/drawing/2010/main" w="76200">
                  <a:solidFill>
                    <a:schemeClr val="accent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51244" name="Text Box 12">
              <a:extLst>
                <a:ext uri="{FF2B5EF4-FFF2-40B4-BE49-F238E27FC236}">
                  <a16:creationId xmlns:a16="http://schemas.microsoft.com/office/drawing/2014/main" id="{0EA3D1FB-9550-6642-89E0-E28139165EFE}"/>
                </a:ext>
              </a:extLst>
            </p:cNvPr>
            <p:cNvSpPr txBox="1">
              <a:spLocks noChangeArrowheads="1"/>
            </p:cNvSpPr>
            <p:nvPr/>
          </p:nvSpPr>
          <p:spPr bwMode="auto">
            <a:xfrm>
              <a:off x="3160" y="1776"/>
              <a:ext cx="1980" cy="40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800" b="1">
                  <a:latin typeface="Arial" panose="020B0604020202020204" pitchFamily="34" charset="0"/>
                </a:rPr>
                <a:t>Berufungs-/Bleibever-</a:t>
              </a:r>
            </a:p>
            <a:p>
              <a:r>
                <a:rPr lang="de-DE" altLang="de-DE" sz="1800" b="1">
                  <a:latin typeface="Arial" panose="020B0604020202020204" pitchFamily="34" charset="0"/>
                </a:rPr>
                <a:t>handlungen für W2 </a:t>
              </a:r>
              <a:r>
                <a:rPr lang="de-DE" altLang="de-DE" sz="1800" b="1" i="1">
                  <a:latin typeface="Arial" panose="020B0604020202020204" pitchFamily="34" charset="0"/>
                </a:rPr>
                <a:t>und</a:t>
              </a:r>
              <a:r>
                <a:rPr lang="de-DE" altLang="de-DE" sz="1800" b="1">
                  <a:latin typeface="Arial" panose="020B0604020202020204" pitchFamily="34" charset="0"/>
                </a:rPr>
                <a:t> W3</a:t>
              </a:r>
            </a:p>
          </p:txBody>
        </p:sp>
      </p:grpSp>
      <p:grpSp>
        <p:nvGrpSpPr>
          <p:cNvPr id="351245" name="Group 13">
            <a:extLst>
              <a:ext uri="{FF2B5EF4-FFF2-40B4-BE49-F238E27FC236}">
                <a16:creationId xmlns:a16="http://schemas.microsoft.com/office/drawing/2014/main" id="{47752A8D-2A28-094A-A932-F0E221FF2AC5}"/>
              </a:ext>
            </a:extLst>
          </p:cNvPr>
          <p:cNvGrpSpPr>
            <a:grpSpLocks/>
          </p:cNvGrpSpPr>
          <p:nvPr/>
        </p:nvGrpSpPr>
        <p:grpSpPr bwMode="auto">
          <a:xfrm>
            <a:off x="5105400" y="3962400"/>
            <a:ext cx="3124200" cy="1143000"/>
            <a:chOff x="3216" y="2496"/>
            <a:chExt cx="1968" cy="720"/>
          </a:xfrm>
        </p:grpSpPr>
        <p:sp>
          <p:nvSpPr>
            <p:cNvPr id="351246" name="Oval 14">
              <a:extLst>
                <a:ext uri="{FF2B5EF4-FFF2-40B4-BE49-F238E27FC236}">
                  <a16:creationId xmlns:a16="http://schemas.microsoft.com/office/drawing/2014/main" id="{97AFCC57-2CB7-C346-A088-6AA2ABB9E9CE}"/>
                </a:ext>
              </a:extLst>
            </p:cNvPr>
            <p:cNvSpPr>
              <a:spLocks noChangeArrowheads="1"/>
            </p:cNvSpPr>
            <p:nvPr/>
          </p:nvSpPr>
          <p:spPr bwMode="auto">
            <a:xfrm>
              <a:off x="3216" y="2496"/>
              <a:ext cx="1968" cy="720"/>
            </a:xfrm>
            <a:prstGeom prst="ellipse">
              <a:avLst/>
            </a:prstGeom>
            <a:solidFill>
              <a:srgbClr val="0000FF"/>
            </a:solidFill>
            <a:ln>
              <a:noFill/>
            </a:ln>
            <a:effectLst/>
            <a:extLst>
              <a:ext uri="{91240B29-F687-4F45-9708-019B960494DF}">
                <a14:hiddenLine xmlns:a14="http://schemas.microsoft.com/office/drawing/2010/main" w="76200">
                  <a:solidFill>
                    <a:schemeClr val="accent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000" tIns="18000" rIns="18000" bIns="0" anchor="ctr"/>
            <a:lstStyle/>
            <a:p>
              <a:pPr>
                <a:lnSpc>
                  <a:spcPct val="80000"/>
                </a:lnSpc>
              </a:pPr>
              <a:endParaRPr lang="de-DE" altLang="de-DE" b="1"/>
            </a:p>
          </p:txBody>
        </p:sp>
        <p:sp>
          <p:nvSpPr>
            <p:cNvPr id="351247" name="Text Box 15">
              <a:extLst>
                <a:ext uri="{FF2B5EF4-FFF2-40B4-BE49-F238E27FC236}">
                  <a16:creationId xmlns:a16="http://schemas.microsoft.com/office/drawing/2014/main" id="{271B1CA4-5543-2446-BB28-5FBF1747C03A}"/>
                </a:ext>
              </a:extLst>
            </p:cNvPr>
            <p:cNvSpPr txBox="1">
              <a:spLocks noChangeArrowheads="1"/>
            </p:cNvSpPr>
            <p:nvPr/>
          </p:nvSpPr>
          <p:spPr bwMode="auto">
            <a:xfrm>
              <a:off x="3459" y="2668"/>
              <a:ext cx="1510" cy="29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000" tIns="18000" rIns="18000" bIns="0" anchor="ctr">
              <a:spAutoFit/>
            </a:bodyPr>
            <a:lstStyle/>
            <a:p>
              <a:pPr>
                <a:lnSpc>
                  <a:spcPct val="80000"/>
                </a:lnSpc>
                <a:spcBef>
                  <a:spcPct val="5000"/>
                </a:spcBef>
              </a:pPr>
              <a:r>
                <a:rPr lang="de-DE" altLang="de-DE" sz="1800" b="1">
                  <a:latin typeface="Arial" panose="020B0604020202020204" pitchFamily="34" charset="0"/>
                </a:rPr>
                <a:t>Keine Stufungen</a:t>
              </a:r>
            </a:p>
            <a:p>
              <a:pPr>
                <a:lnSpc>
                  <a:spcPct val="80000"/>
                </a:lnSpc>
                <a:spcBef>
                  <a:spcPct val="5000"/>
                </a:spcBef>
              </a:pPr>
              <a:r>
                <a:rPr lang="de-DE" altLang="de-DE" sz="1800" b="1">
                  <a:latin typeface="Arial" panose="020B0604020202020204" pitchFamily="34" charset="0"/>
                </a:rPr>
                <a:t>„offene“  B 10 Grenze</a:t>
              </a:r>
            </a:p>
          </p:txBody>
        </p:sp>
      </p:grpSp>
      <p:grpSp>
        <p:nvGrpSpPr>
          <p:cNvPr id="351248" name="Group 16">
            <a:extLst>
              <a:ext uri="{FF2B5EF4-FFF2-40B4-BE49-F238E27FC236}">
                <a16:creationId xmlns:a16="http://schemas.microsoft.com/office/drawing/2014/main" id="{9CCBAC86-E863-7441-AB81-C2E397313E10}"/>
              </a:ext>
            </a:extLst>
          </p:cNvPr>
          <p:cNvGrpSpPr>
            <a:grpSpLocks/>
          </p:cNvGrpSpPr>
          <p:nvPr/>
        </p:nvGrpSpPr>
        <p:grpSpPr bwMode="auto">
          <a:xfrm>
            <a:off x="5181600" y="5257800"/>
            <a:ext cx="2971800" cy="1143000"/>
            <a:chOff x="3264" y="3312"/>
            <a:chExt cx="1872" cy="720"/>
          </a:xfrm>
        </p:grpSpPr>
        <p:sp>
          <p:nvSpPr>
            <p:cNvPr id="351249" name="Oval 17">
              <a:extLst>
                <a:ext uri="{FF2B5EF4-FFF2-40B4-BE49-F238E27FC236}">
                  <a16:creationId xmlns:a16="http://schemas.microsoft.com/office/drawing/2014/main" id="{4DFCD2A6-ED43-D64C-BFAC-AFE91AAEE4E0}"/>
                </a:ext>
              </a:extLst>
            </p:cNvPr>
            <p:cNvSpPr>
              <a:spLocks noChangeArrowheads="1"/>
            </p:cNvSpPr>
            <p:nvPr/>
          </p:nvSpPr>
          <p:spPr bwMode="auto">
            <a:xfrm>
              <a:off x="3264" y="3312"/>
              <a:ext cx="1872" cy="720"/>
            </a:xfrm>
            <a:prstGeom prst="ellipse">
              <a:avLst/>
            </a:prstGeom>
            <a:solidFill>
              <a:srgbClr val="0000FF"/>
            </a:solidFill>
            <a:ln>
              <a:noFill/>
            </a:ln>
            <a:effectLst/>
            <a:extLst>
              <a:ext uri="{91240B29-F687-4F45-9708-019B960494DF}">
                <a14:hiddenLine xmlns:a14="http://schemas.microsoft.com/office/drawing/2010/main" w="76200">
                  <a:solidFill>
                    <a:schemeClr val="accent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51250" name="Text Box 18">
              <a:extLst>
                <a:ext uri="{FF2B5EF4-FFF2-40B4-BE49-F238E27FC236}">
                  <a16:creationId xmlns:a16="http://schemas.microsoft.com/office/drawing/2014/main" id="{F88E4FB0-65C8-FD43-95C4-83311519B2F0}"/>
                </a:ext>
              </a:extLst>
            </p:cNvPr>
            <p:cNvSpPr txBox="1">
              <a:spLocks noChangeArrowheads="1"/>
            </p:cNvSpPr>
            <p:nvPr/>
          </p:nvSpPr>
          <p:spPr bwMode="auto">
            <a:xfrm>
              <a:off x="3460" y="3474"/>
              <a:ext cx="1484" cy="40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800" b="1">
                  <a:latin typeface="Arial" panose="020B0604020202020204" pitchFamily="34" charset="0"/>
                </a:rPr>
                <a:t>Zulage aus </a:t>
              </a:r>
            </a:p>
            <a:p>
              <a:r>
                <a:rPr lang="de-DE" altLang="de-DE" sz="1800" b="1">
                  <a:latin typeface="Arial" panose="020B0604020202020204" pitchFamily="34" charset="0"/>
                </a:rPr>
                <a:t>privaten Drittmitteln</a:t>
              </a:r>
            </a:p>
          </p:txBody>
        </p:sp>
      </p:grpSp>
      <p:grpSp>
        <p:nvGrpSpPr>
          <p:cNvPr id="351251" name="Group 19">
            <a:extLst>
              <a:ext uri="{FF2B5EF4-FFF2-40B4-BE49-F238E27FC236}">
                <a16:creationId xmlns:a16="http://schemas.microsoft.com/office/drawing/2014/main" id="{BDAF211A-15DA-8247-9C8A-B7DA6841BC31}"/>
              </a:ext>
            </a:extLst>
          </p:cNvPr>
          <p:cNvGrpSpPr>
            <a:grpSpLocks/>
          </p:cNvGrpSpPr>
          <p:nvPr/>
        </p:nvGrpSpPr>
        <p:grpSpPr bwMode="auto">
          <a:xfrm>
            <a:off x="1295400" y="3352800"/>
            <a:ext cx="2971800" cy="685800"/>
            <a:chOff x="816" y="2352"/>
            <a:chExt cx="1584" cy="432"/>
          </a:xfrm>
        </p:grpSpPr>
        <p:sp>
          <p:nvSpPr>
            <p:cNvPr id="351252" name="Rectangle 20">
              <a:extLst>
                <a:ext uri="{FF2B5EF4-FFF2-40B4-BE49-F238E27FC236}">
                  <a16:creationId xmlns:a16="http://schemas.microsoft.com/office/drawing/2014/main" id="{B3A47E90-77A1-144F-B0C3-8B9804D23865}"/>
                </a:ext>
              </a:extLst>
            </p:cNvPr>
            <p:cNvSpPr>
              <a:spLocks noChangeArrowheads="1"/>
            </p:cNvSpPr>
            <p:nvPr/>
          </p:nvSpPr>
          <p:spPr bwMode="auto">
            <a:xfrm>
              <a:off x="816" y="2352"/>
              <a:ext cx="1584" cy="432"/>
            </a:xfrm>
            <a:prstGeom prst="rect">
              <a:avLst/>
            </a:prstGeom>
            <a:solidFill>
              <a:srgbClr val="FFFF00"/>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51253" name="Text Box 21">
              <a:extLst>
                <a:ext uri="{FF2B5EF4-FFF2-40B4-BE49-F238E27FC236}">
                  <a16:creationId xmlns:a16="http://schemas.microsoft.com/office/drawing/2014/main" id="{32F0B879-316B-C14D-A3AA-E4FDEF1DDCF8}"/>
                </a:ext>
              </a:extLst>
            </p:cNvPr>
            <p:cNvSpPr txBox="1">
              <a:spLocks noChangeArrowheads="1"/>
            </p:cNvSpPr>
            <p:nvPr/>
          </p:nvSpPr>
          <p:spPr bwMode="auto">
            <a:xfrm>
              <a:off x="865" y="2457"/>
              <a:ext cx="1506" cy="231"/>
            </a:xfrm>
            <a:prstGeom prst="rect">
              <a:avLst/>
            </a:prstGeom>
            <a:solidFill>
              <a:srgbClr val="FFFF00"/>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spcBef>
                  <a:spcPct val="50000"/>
                </a:spcBef>
              </a:pPr>
              <a:r>
                <a:rPr lang="de-DE" altLang="de-DE" sz="1800" b="1">
                  <a:solidFill>
                    <a:schemeClr val="folHlink"/>
                  </a:solidFill>
                  <a:latin typeface="Arial" panose="020B0604020202020204" pitchFamily="34" charset="0"/>
                </a:rPr>
                <a:t>Bestandsschutz</a:t>
              </a:r>
              <a:r>
                <a:rPr lang="de-DE" altLang="de-DE" sz="1800" b="1">
                  <a:latin typeface="Arial" panose="020B0604020202020204" pitchFamily="34" charset="0"/>
                </a:rPr>
                <a:t> </a:t>
              </a:r>
              <a:r>
                <a:rPr lang="de-DE" altLang="de-DE" sz="1800" b="1">
                  <a:solidFill>
                    <a:schemeClr val="folHlink"/>
                  </a:solidFill>
                  <a:latin typeface="Arial" panose="020B0604020202020204" pitchFamily="34" charset="0"/>
                </a:rPr>
                <a:t>C-Profs</a:t>
              </a:r>
              <a:endParaRPr lang="de-DE" altLang="de-DE" sz="1800" b="1">
                <a:latin typeface="Arial" panose="020B0604020202020204" pitchFamily="34" charset="0"/>
              </a:endParaRPr>
            </a:p>
          </p:txBody>
        </p:sp>
      </p:grpSp>
      <p:grpSp>
        <p:nvGrpSpPr>
          <p:cNvPr id="351254" name="Group 22">
            <a:extLst>
              <a:ext uri="{FF2B5EF4-FFF2-40B4-BE49-F238E27FC236}">
                <a16:creationId xmlns:a16="http://schemas.microsoft.com/office/drawing/2014/main" id="{6B8F8198-DB00-EF42-8F5E-5E146C67A7C8}"/>
              </a:ext>
            </a:extLst>
          </p:cNvPr>
          <p:cNvGrpSpPr>
            <a:grpSpLocks/>
          </p:cNvGrpSpPr>
          <p:nvPr/>
        </p:nvGrpSpPr>
        <p:grpSpPr bwMode="auto">
          <a:xfrm>
            <a:off x="152400" y="5029200"/>
            <a:ext cx="3970338" cy="931863"/>
            <a:chOff x="96" y="3168"/>
            <a:chExt cx="2116" cy="587"/>
          </a:xfrm>
        </p:grpSpPr>
        <p:sp>
          <p:nvSpPr>
            <p:cNvPr id="351255" name="Rectangle 23">
              <a:extLst>
                <a:ext uri="{FF2B5EF4-FFF2-40B4-BE49-F238E27FC236}">
                  <a16:creationId xmlns:a16="http://schemas.microsoft.com/office/drawing/2014/main" id="{FFB7A8EF-FDE9-C742-B39C-4C5C69975731}"/>
                </a:ext>
              </a:extLst>
            </p:cNvPr>
            <p:cNvSpPr>
              <a:spLocks noChangeArrowheads="1"/>
            </p:cNvSpPr>
            <p:nvPr/>
          </p:nvSpPr>
          <p:spPr bwMode="auto">
            <a:xfrm>
              <a:off x="96" y="3168"/>
              <a:ext cx="2112" cy="576"/>
            </a:xfrm>
            <a:prstGeom prst="rect">
              <a:avLst/>
            </a:prstGeom>
            <a:solidFill>
              <a:srgbClr val="FFFF00"/>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51256" name="Text Box 24">
              <a:extLst>
                <a:ext uri="{FF2B5EF4-FFF2-40B4-BE49-F238E27FC236}">
                  <a16:creationId xmlns:a16="http://schemas.microsoft.com/office/drawing/2014/main" id="{C8B6B4F7-B0B4-8D42-B6EB-B76E4B663C9D}"/>
                </a:ext>
              </a:extLst>
            </p:cNvPr>
            <p:cNvSpPr txBox="1">
              <a:spLocks noChangeArrowheads="1"/>
            </p:cNvSpPr>
            <p:nvPr/>
          </p:nvSpPr>
          <p:spPr bwMode="auto">
            <a:xfrm>
              <a:off x="96" y="3178"/>
              <a:ext cx="2116" cy="577"/>
            </a:xfrm>
            <a:prstGeom prst="rect">
              <a:avLst/>
            </a:prstGeom>
            <a:solidFill>
              <a:srgbClr val="FFFF00"/>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de-DE" altLang="de-DE" sz="1800" b="1">
                  <a:solidFill>
                    <a:schemeClr val="folHlink"/>
                  </a:solidFill>
                  <a:latin typeface="Arial" panose="020B0604020202020204" pitchFamily="34" charset="0"/>
                </a:rPr>
                <a:t>Wettbewerbsregulierung  zwischen Ländern durch</a:t>
              </a:r>
            </a:p>
            <a:p>
              <a:r>
                <a:rPr lang="de-DE" altLang="de-DE" sz="1800" b="1">
                  <a:solidFill>
                    <a:schemeClr val="folHlink"/>
                  </a:solidFill>
                  <a:latin typeface="Arial" panose="020B0604020202020204" pitchFamily="34" charset="0"/>
                </a:rPr>
                <a:t>„Vergaberahmen“</a:t>
              </a:r>
              <a:endParaRPr lang="de-DE" altLang="de-DE" sz="1800" b="1">
                <a:latin typeface="Arial" panose="020B0604020202020204" pitchFamily="34" charset="0"/>
              </a:endParaRPr>
            </a:p>
          </p:txBody>
        </p:sp>
      </p:grpSp>
      <p:grpSp>
        <p:nvGrpSpPr>
          <p:cNvPr id="351257" name="Group 25">
            <a:extLst>
              <a:ext uri="{FF2B5EF4-FFF2-40B4-BE49-F238E27FC236}">
                <a16:creationId xmlns:a16="http://schemas.microsoft.com/office/drawing/2014/main" id="{3373A097-5953-4F49-B42A-AEACD5CBFF13}"/>
              </a:ext>
            </a:extLst>
          </p:cNvPr>
          <p:cNvGrpSpPr>
            <a:grpSpLocks/>
          </p:cNvGrpSpPr>
          <p:nvPr/>
        </p:nvGrpSpPr>
        <p:grpSpPr bwMode="auto">
          <a:xfrm>
            <a:off x="1296988" y="4191000"/>
            <a:ext cx="2970212" cy="685800"/>
            <a:chOff x="816" y="2352"/>
            <a:chExt cx="1584" cy="432"/>
          </a:xfrm>
        </p:grpSpPr>
        <p:sp>
          <p:nvSpPr>
            <p:cNvPr id="351258" name="Rectangle 26">
              <a:extLst>
                <a:ext uri="{FF2B5EF4-FFF2-40B4-BE49-F238E27FC236}">
                  <a16:creationId xmlns:a16="http://schemas.microsoft.com/office/drawing/2014/main" id="{AA40F7F7-0ADB-4E42-B7A5-10849113D07D}"/>
                </a:ext>
              </a:extLst>
            </p:cNvPr>
            <p:cNvSpPr>
              <a:spLocks noChangeArrowheads="1"/>
            </p:cNvSpPr>
            <p:nvPr/>
          </p:nvSpPr>
          <p:spPr bwMode="auto">
            <a:xfrm>
              <a:off x="816" y="2352"/>
              <a:ext cx="1584" cy="432"/>
            </a:xfrm>
            <a:prstGeom prst="rect">
              <a:avLst/>
            </a:prstGeom>
            <a:solidFill>
              <a:srgbClr val="FFFF00"/>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51259" name="Text Box 27">
              <a:extLst>
                <a:ext uri="{FF2B5EF4-FFF2-40B4-BE49-F238E27FC236}">
                  <a16:creationId xmlns:a16="http://schemas.microsoft.com/office/drawing/2014/main" id="{3068E8BE-CC3F-EF40-850F-5DB93289CEEF}"/>
                </a:ext>
              </a:extLst>
            </p:cNvPr>
            <p:cNvSpPr txBox="1">
              <a:spLocks noChangeArrowheads="1"/>
            </p:cNvSpPr>
            <p:nvPr/>
          </p:nvSpPr>
          <p:spPr bwMode="auto">
            <a:xfrm>
              <a:off x="1010" y="2457"/>
              <a:ext cx="1216" cy="231"/>
            </a:xfrm>
            <a:prstGeom prst="rect">
              <a:avLst/>
            </a:prstGeom>
            <a:solidFill>
              <a:srgbClr val="FFFF00"/>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spcBef>
                  <a:spcPct val="50000"/>
                </a:spcBef>
              </a:pPr>
              <a:r>
                <a:rPr lang="de-DE" altLang="de-DE" sz="1800" b="1">
                  <a:solidFill>
                    <a:schemeClr val="folHlink"/>
                  </a:solidFill>
                  <a:latin typeface="Arial" panose="020B0604020202020204" pitchFamily="34" charset="0"/>
                </a:rPr>
                <a:t>Absenkungsschutz</a:t>
              </a:r>
              <a:endParaRPr lang="de-DE" altLang="de-DE" sz="1800" b="1">
                <a:latin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351235"/>
                                        </p:tgtEl>
                                        <p:attrNameLst>
                                          <p:attrName>style.visibility</p:attrName>
                                        </p:attrNameLst>
                                      </p:cBhvr>
                                      <p:to>
                                        <p:strVal val="visible"/>
                                      </p:to>
                                    </p:set>
                                    <p:animEffect transition="in" filter="box(out)">
                                      <p:cBhvr>
                                        <p:cTn id="7" dur="500"/>
                                        <p:tgtEl>
                                          <p:spTgt spid="35123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351239"/>
                                        </p:tgtEl>
                                        <p:attrNameLst>
                                          <p:attrName>style.visibility</p:attrName>
                                        </p:attrNameLst>
                                      </p:cBhvr>
                                      <p:to>
                                        <p:strVal val="visible"/>
                                      </p:to>
                                    </p:set>
                                    <p:animEffect transition="in" filter="box(out)">
                                      <p:cBhvr>
                                        <p:cTn id="12" dur="500"/>
                                        <p:tgtEl>
                                          <p:spTgt spid="35123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351242"/>
                                        </p:tgtEl>
                                        <p:attrNameLst>
                                          <p:attrName>style.visibility</p:attrName>
                                        </p:attrNameLst>
                                      </p:cBhvr>
                                      <p:to>
                                        <p:strVal val="visible"/>
                                      </p:to>
                                    </p:set>
                                    <p:animEffect transition="in" filter="box(out)">
                                      <p:cBhvr>
                                        <p:cTn id="17" dur="500"/>
                                        <p:tgtEl>
                                          <p:spTgt spid="35124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nodeType="clickEffect">
                                  <p:stCondLst>
                                    <p:cond delay="0"/>
                                  </p:stCondLst>
                                  <p:childTnLst>
                                    <p:set>
                                      <p:cBhvr>
                                        <p:cTn id="21" dur="1" fill="hold">
                                          <p:stCondLst>
                                            <p:cond delay="0"/>
                                          </p:stCondLst>
                                        </p:cTn>
                                        <p:tgtEl>
                                          <p:spTgt spid="351245"/>
                                        </p:tgtEl>
                                        <p:attrNameLst>
                                          <p:attrName>style.visibility</p:attrName>
                                        </p:attrNameLst>
                                      </p:cBhvr>
                                      <p:to>
                                        <p:strVal val="visible"/>
                                      </p:to>
                                    </p:set>
                                    <p:animEffect transition="in" filter="box(out)">
                                      <p:cBhvr>
                                        <p:cTn id="22" dur="500"/>
                                        <p:tgtEl>
                                          <p:spTgt spid="35124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nodeType="clickEffect">
                                  <p:stCondLst>
                                    <p:cond delay="0"/>
                                  </p:stCondLst>
                                  <p:childTnLst>
                                    <p:set>
                                      <p:cBhvr>
                                        <p:cTn id="26" dur="1" fill="hold">
                                          <p:stCondLst>
                                            <p:cond delay="0"/>
                                          </p:stCondLst>
                                        </p:cTn>
                                        <p:tgtEl>
                                          <p:spTgt spid="351248"/>
                                        </p:tgtEl>
                                        <p:attrNameLst>
                                          <p:attrName>style.visibility</p:attrName>
                                        </p:attrNameLst>
                                      </p:cBhvr>
                                      <p:to>
                                        <p:strVal val="visible"/>
                                      </p:to>
                                    </p:set>
                                    <p:animEffect transition="in" filter="box(out)">
                                      <p:cBhvr>
                                        <p:cTn id="27" dur="500"/>
                                        <p:tgtEl>
                                          <p:spTgt spid="35124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nodeType="clickEffect">
                                  <p:stCondLst>
                                    <p:cond delay="0"/>
                                  </p:stCondLst>
                                  <p:childTnLst>
                                    <p:set>
                                      <p:cBhvr>
                                        <p:cTn id="31" dur="1" fill="hold">
                                          <p:stCondLst>
                                            <p:cond delay="0"/>
                                          </p:stCondLst>
                                        </p:cTn>
                                        <p:tgtEl>
                                          <p:spTgt spid="351251"/>
                                        </p:tgtEl>
                                        <p:attrNameLst>
                                          <p:attrName>style.visibility</p:attrName>
                                        </p:attrNameLst>
                                      </p:cBhvr>
                                      <p:to>
                                        <p:strVal val="visible"/>
                                      </p:to>
                                    </p:set>
                                    <p:animEffect transition="in" filter="box(out)">
                                      <p:cBhvr>
                                        <p:cTn id="32" dur="500"/>
                                        <p:tgtEl>
                                          <p:spTgt spid="35125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32" fill="hold" nodeType="clickEffect">
                                  <p:stCondLst>
                                    <p:cond delay="0"/>
                                  </p:stCondLst>
                                  <p:childTnLst>
                                    <p:set>
                                      <p:cBhvr>
                                        <p:cTn id="36" dur="1" fill="hold">
                                          <p:stCondLst>
                                            <p:cond delay="0"/>
                                          </p:stCondLst>
                                        </p:cTn>
                                        <p:tgtEl>
                                          <p:spTgt spid="351257"/>
                                        </p:tgtEl>
                                        <p:attrNameLst>
                                          <p:attrName>style.visibility</p:attrName>
                                        </p:attrNameLst>
                                      </p:cBhvr>
                                      <p:to>
                                        <p:strVal val="visible"/>
                                      </p:to>
                                    </p:set>
                                    <p:animEffect transition="in" filter="box(out)">
                                      <p:cBhvr>
                                        <p:cTn id="37" dur="500"/>
                                        <p:tgtEl>
                                          <p:spTgt spid="35125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32" fill="hold" nodeType="clickEffect">
                                  <p:stCondLst>
                                    <p:cond delay="0"/>
                                  </p:stCondLst>
                                  <p:childTnLst>
                                    <p:set>
                                      <p:cBhvr>
                                        <p:cTn id="41" dur="1" fill="hold">
                                          <p:stCondLst>
                                            <p:cond delay="0"/>
                                          </p:stCondLst>
                                        </p:cTn>
                                        <p:tgtEl>
                                          <p:spTgt spid="351254"/>
                                        </p:tgtEl>
                                        <p:attrNameLst>
                                          <p:attrName>style.visibility</p:attrName>
                                        </p:attrNameLst>
                                      </p:cBhvr>
                                      <p:to>
                                        <p:strVal val="visible"/>
                                      </p:to>
                                    </p:set>
                                    <p:animEffect transition="in" filter="box(out)">
                                      <p:cBhvr>
                                        <p:cTn id="42" dur="500"/>
                                        <p:tgtEl>
                                          <p:spTgt spid="3512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 name="Foliennummernplatzhalter 2">
            <a:extLst>
              <a:ext uri="{FF2B5EF4-FFF2-40B4-BE49-F238E27FC236}">
                <a16:creationId xmlns:a16="http://schemas.microsoft.com/office/drawing/2014/main" id="{910C6AB2-15A6-0D4A-B584-A2C31D06FAF6}"/>
              </a:ext>
            </a:extLst>
          </p:cNvPr>
          <p:cNvSpPr>
            <a:spLocks noGrp="1"/>
          </p:cNvSpPr>
          <p:nvPr>
            <p:ph type="sldNum" sz="quarter" idx="10"/>
          </p:nvPr>
        </p:nvSpPr>
        <p:spPr/>
        <p:txBody>
          <a:bodyPr/>
          <a:lstStyle/>
          <a:p>
            <a:fld id="{E16E93BF-D527-0744-86BA-A2A99FE151DB}" type="slidenum">
              <a:rPr lang="en-US" altLang="de-DE"/>
              <a:pPr/>
              <a:t>30</a:t>
            </a:fld>
            <a:endParaRPr lang="en-US" altLang="de-DE" b="0"/>
          </a:p>
        </p:txBody>
      </p:sp>
      <p:sp>
        <p:nvSpPr>
          <p:cNvPr id="403458" name="Rectangle 2">
            <a:extLst>
              <a:ext uri="{FF2B5EF4-FFF2-40B4-BE49-F238E27FC236}">
                <a16:creationId xmlns:a16="http://schemas.microsoft.com/office/drawing/2014/main" id="{E8653670-0462-8949-ADF3-9861039AFB83}"/>
              </a:ext>
            </a:extLst>
          </p:cNvPr>
          <p:cNvSpPr>
            <a:spLocks noGrp="1" noChangeArrowheads="1"/>
          </p:cNvSpPr>
          <p:nvPr>
            <p:ph type="title"/>
          </p:nvPr>
        </p:nvSpPr>
        <p:spPr/>
        <p:txBody>
          <a:bodyPr/>
          <a:lstStyle/>
          <a:p>
            <a:r>
              <a:rPr lang="de-DE" altLang="de-DE" sz="3600"/>
              <a:t>individuell oder Stufung?</a:t>
            </a:r>
            <a:endParaRPr lang="de-DE" altLang="de-DE"/>
          </a:p>
        </p:txBody>
      </p:sp>
      <p:sp>
        <p:nvSpPr>
          <p:cNvPr id="403459" name="Rectangle 3">
            <a:extLst>
              <a:ext uri="{FF2B5EF4-FFF2-40B4-BE49-F238E27FC236}">
                <a16:creationId xmlns:a16="http://schemas.microsoft.com/office/drawing/2014/main" id="{68F8D8A8-59B3-4F4D-AA35-DBED8BC4E8D8}"/>
              </a:ext>
            </a:extLst>
          </p:cNvPr>
          <p:cNvSpPr>
            <a:spLocks noChangeArrowheads="1"/>
          </p:cNvSpPr>
          <p:nvPr/>
        </p:nvSpPr>
        <p:spPr bwMode="auto">
          <a:xfrm>
            <a:off x="3962400" y="1447800"/>
            <a:ext cx="4572000" cy="2209800"/>
          </a:xfrm>
          <a:prstGeom prst="rect">
            <a:avLst/>
          </a:prstGeom>
          <a:solidFill>
            <a:srgbClr val="0000FF"/>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sy="50000" kx="-2453608" rotWithShape="0">
                    <a:srgbClr val="808080"/>
                  </a:outerShdw>
                </a:effectLst>
              </a14:hiddenEffects>
            </a:ext>
          </a:extLst>
        </p:spPr>
        <p:txBody>
          <a:bodyPr wrap="none" anchor="ctr"/>
          <a:lstStyle>
            <a:lvl1pPr algn="l">
              <a:defRPr sz="2400">
                <a:solidFill>
                  <a:schemeClr val="tx1"/>
                </a:solidFill>
                <a:latin typeface="Times New Roman" panose="02020603050405020304" pitchFamily="18" charset="0"/>
              </a:defRPr>
            </a:lvl1pPr>
            <a:lvl2pPr marL="190500" algn="l">
              <a:defRPr sz="2400">
                <a:solidFill>
                  <a:schemeClr val="tx1"/>
                </a:solidFill>
                <a:latin typeface="Times New Roman" panose="02020603050405020304" pitchFamily="18" charset="0"/>
              </a:defRPr>
            </a:lvl2pPr>
            <a:lvl3pPr algn="l">
              <a:defRPr sz="2400">
                <a:solidFill>
                  <a:schemeClr val="tx1"/>
                </a:solidFill>
                <a:latin typeface="Times New Roman" panose="02020603050405020304" pitchFamily="18" charset="0"/>
              </a:defRPr>
            </a:lvl3pPr>
            <a:lvl4pPr algn="l">
              <a:defRPr sz="2400">
                <a:solidFill>
                  <a:schemeClr val="tx1"/>
                </a:solidFill>
                <a:latin typeface="Times New Roman" panose="02020603050405020304" pitchFamily="18" charset="0"/>
              </a:defRPr>
            </a:lvl4pPr>
            <a:lvl5pPr algn="l">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lvl="1">
              <a:lnSpc>
                <a:spcPct val="130000"/>
              </a:lnSpc>
              <a:buFont typeface="Wingdings" pitchFamily="2" charset="2"/>
              <a:buNone/>
            </a:pPr>
            <a:r>
              <a:rPr lang="de-DE" altLang="de-DE" b="1">
                <a:latin typeface="Arial" panose="020B0604020202020204" pitchFamily="34" charset="0"/>
              </a:rPr>
              <a:t>Individuelle  Bemessung</a:t>
            </a:r>
          </a:p>
          <a:p>
            <a:pPr lvl="1">
              <a:lnSpc>
                <a:spcPct val="170000"/>
              </a:lnSpc>
              <a:buFont typeface="Wingdings" pitchFamily="2" charset="2"/>
              <a:buNone/>
            </a:pPr>
            <a:r>
              <a:rPr lang="de-DE" altLang="de-DE" sz="2000" b="1">
                <a:solidFill>
                  <a:srgbClr val="00FFCC"/>
                </a:solidFill>
                <a:latin typeface="Arial" panose="020B0604020202020204" pitchFamily="34" charset="0"/>
              </a:rPr>
              <a:t>+ Gerechtigkeit </a:t>
            </a:r>
          </a:p>
          <a:p>
            <a:pPr lvl="1">
              <a:buFont typeface="Wingdings" pitchFamily="2" charset="2"/>
              <a:buNone/>
            </a:pPr>
            <a:r>
              <a:rPr lang="de-DE" altLang="de-DE" sz="2000" b="1">
                <a:solidFill>
                  <a:srgbClr val="00FFCC"/>
                </a:solidFill>
                <a:latin typeface="Arial" panose="020B0604020202020204" pitchFamily="34" charset="0"/>
              </a:rPr>
              <a:t>+ individuelle Anreize</a:t>
            </a:r>
          </a:p>
          <a:p>
            <a:pPr lvl="1">
              <a:buFont typeface="Wingdings" pitchFamily="2" charset="2"/>
              <a:buNone/>
            </a:pPr>
            <a:r>
              <a:rPr lang="de-DE" altLang="de-DE" sz="2000" b="1">
                <a:solidFill>
                  <a:schemeClr val="accent1"/>
                </a:solidFill>
                <a:latin typeface="Arial" panose="020B0604020202020204" pitchFamily="34" charset="0"/>
              </a:rPr>
              <a:t>- </a:t>
            </a:r>
            <a:r>
              <a:rPr lang="de-DE" altLang="de-DE" sz="2000" b="1">
                <a:solidFill>
                  <a:schemeClr val="tx2"/>
                </a:solidFill>
                <a:latin typeface="Arial" panose="020B0604020202020204" pitchFamily="34" charset="0"/>
              </a:rPr>
              <a:t>aufwändig</a:t>
            </a:r>
            <a:endParaRPr lang="de-DE" altLang="de-DE" b="1">
              <a:solidFill>
                <a:schemeClr val="accent1"/>
              </a:solidFill>
              <a:latin typeface="Arial" panose="020B0604020202020204" pitchFamily="34" charset="0"/>
            </a:endParaRPr>
          </a:p>
          <a:p>
            <a:pPr lvl="1">
              <a:buFont typeface="Wingdings" pitchFamily="2" charset="2"/>
              <a:buNone/>
            </a:pPr>
            <a:r>
              <a:rPr lang="de-DE" altLang="de-DE" sz="2000" b="1">
                <a:solidFill>
                  <a:schemeClr val="accent1"/>
                </a:solidFill>
                <a:latin typeface="Arial" panose="020B0604020202020204" pitchFamily="34" charset="0"/>
              </a:rPr>
              <a:t>- </a:t>
            </a:r>
            <a:r>
              <a:rPr lang="de-DE" altLang="de-DE" sz="2000" b="1">
                <a:solidFill>
                  <a:schemeClr val="tx2"/>
                </a:solidFill>
                <a:latin typeface="Arial" panose="020B0604020202020204" pitchFamily="34" charset="0"/>
              </a:rPr>
              <a:t>Intransparenz</a:t>
            </a:r>
          </a:p>
          <a:p>
            <a:pPr lvl="1">
              <a:buFont typeface="Wingdings" pitchFamily="2" charset="2"/>
              <a:buNone/>
            </a:pPr>
            <a:r>
              <a:rPr lang="de-DE" altLang="de-DE" sz="2000" b="1">
                <a:solidFill>
                  <a:schemeClr val="accent1"/>
                </a:solidFill>
                <a:latin typeface="Arial" panose="020B0604020202020204" pitchFamily="34" charset="0"/>
              </a:rPr>
              <a:t>-</a:t>
            </a:r>
            <a:r>
              <a:rPr lang="de-DE" altLang="de-DE" sz="2000" b="1">
                <a:solidFill>
                  <a:schemeClr val="tx2"/>
                </a:solidFill>
                <a:latin typeface="Arial" panose="020B0604020202020204" pitchFamily="34" charset="0"/>
              </a:rPr>
              <a:t> individuelle Konjunkturen</a:t>
            </a:r>
            <a:endParaRPr lang="de-DE" altLang="de-DE" sz="2000" b="1">
              <a:solidFill>
                <a:schemeClr val="accent1"/>
              </a:solidFill>
              <a:latin typeface="Arial" panose="020B0604020202020204" pitchFamily="34" charset="0"/>
            </a:endParaRPr>
          </a:p>
        </p:txBody>
      </p:sp>
      <p:sp>
        <p:nvSpPr>
          <p:cNvPr id="403460" name="Rectangle 4">
            <a:extLst>
              <a:ext uri="{FF2B5EF4-FFF2-40B4-BE49-F238E27FC236}">
                <a16:creationId xmlns:a16="http://schemas.microsoft.com/office/drawing/2014/main" id="{A914C420-49E1-EF4F-8F04-E0B71B509FB4}"/>
              </a:ext>
            </a:extLst>
          </p:cNvPr>
          <p:cNvSpPr>
            <a:spLocks noChangeArrowheads="1"/>
          </p:cNvSpPr>
          <p:nvPr/>
        </p:nvSpPr>
        <p:spPr bwMode="auto">
          <a:xfrm>
            <a:off x="3962400" y="4038600"/>
            <a:ext cx="4572000" cy="2514600"/>
          </a:xfrm>
          <a:prstGeom prst="rect">
            <a:avLst/>
          </a:prstGeom>
          <a:solidFill>
            <a:srgbClr val="0000FF"/>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17961" dir="13500000" algn="ctr" rotWithShape="0">
                    <a:srgbClr val="0000FF">
                      <a:gamma/>
                      <a:shade val="60000"/>
                      <a:invGamma/>
                    </a:srgbClr>
                  </a:outerShdw>
                </a:effectLst>
              </a14:hiddenEffects>
            </a:ext>
          </a:extLst>
        </p:spPr>
        <p:txBody>
          <a:bodyPr wrap="none" anchor="ctr"/>
          <a:lstStyle>
            <a:lvl1pPr algn="l">
              <a:defRPr sz="2400">
                <a:solidFill>
                  <a:schemeClr val="tx1"/>
                </a:solidFill>
                <a:latin typeface="Times New Roman" panose="02020603050405020304" pitchFamily="18" charset="0"/>
              </a:defRPr>
            </a:lvl1pPr>
            <a:lvl2pPr marL="190500" algn="l">
              <a:defRPr sz="2400">
                <a:solidFill>
                  <a:schemeClr val="tx1"/>
                </a:solidFill>
                <a:latin typeface="Times New Roman" panose="02020603050405020304" pitchFamily="18" charset="0"/>
              </a:defRPr>
            </a:lvl2pPr>
            <a:lvl3pPr algn="l">
              <a:defRPr sz="2400">
                <a:solidFill>
                  <a:schemeClr val="tx1"/>
                </a:solidFill>
                <a:latin typeface="Times New Roman" panose="02020603050405020304" pitchFamily="18" charset="0"/>
              </a:defRPr>
            </a:lvl3pPr>
            <a:lvl4pPr algn="l">
              <a:defRPr sz="2400">
                <a:solidFill>
                  <a:schemeClr val="tx1"/>
                </a:solidFill>
                <a:latin typeface="Times New Roman" panose="02020603050405020304" pitchFamily="18" charset="0"/>
              </a:defRPr>
            </a:lvl4pPr>
            <a:lvl5pPr algn="l">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lvl="1">
              <a:lnSpc>
                <a:spcPct val="180000"/>
              </a:lnSpc>
              <a:buFont typeface="Wingdings" pitchFamily="2" charset="2"/>
              <a:buNone/>
            </a:pPr>
            <a:r>
              <a:rPr lang="de-DE" altLang="de-DE" b="1">
                <a:latin typeface="Arial" panose="020B0604020202020204" pitchFamily="34" charset="0"/>
              </a:rPr>
              <a:t>Stufenmodell</a:t>
            </a:r>
          </a:p>
          <a:p>
            <a:pPr lvl="1">
              <a:lnSpc>
                <a:spcPct val="180000"/>
              </a:lnSpc>
              <a:buFont typeface="Wingdings" pitchFamily="2" charset="2"/>
              <a:buNone/>
            </a:pPr>
            <a:r>
              <a:rPr lang="de-DE" altLang="de-DE" sz="2000" b="1">
                <a:solidFill>
                  <a:srgbClr val="00FFCC"/>
                </a:solidFill>
                <a:latin typeface="Arial" panose="020B0604020202020204" pitchFamily="34" charset="0"/>
              </a:rPr>
              <a:t>+ Regelhaftigkeit/Transparenz</a:t>
            </a:r>
          </a:p>
          <a:p>
            <a:pPr lvl="1">
              <a:buFont typeface="Wingdings" pitchFamily="2" charset="2"/>
              <a:buNone/>
            </a:pPr>
            <a:r>
              <a:rPr lang="de-DE" altLang="de-DE" sz="2000" b="1">
                <a:solidFill>
                  <a:srgbClr val="00FFCC"/>
                </a:solidFill>
                <a:latin typeface="Arial" panose="020B0604020202020204" pitchFamily="34" charset="0"/>
              </a:rPr>
              <a:t>+ Integration von B&amp;B + Leistung</a:t>
            </a:r>
          </a:p>
          <a:p>
            <a:pPr lvl="1">
              <a:buFont typeface="Wingdings" pitchFamily="2" charset="2"/>
              <a:buNone/>
            </a:pPr>
            <a:r>
              <a:rPr lang="de-DE" altLang="de-DE" sz="2000" b="1">
                <a:solidFill>
                  <a:srgbClr val="00FFCC"/>
                </a:solidFill>
                <a:latin typeface="Arial" panose="020B0604020202020204" pitchFamily="34" charset="0"/>
              </a:rPr>
              <a:t>+ strategische Einbettung</a:t>
            </a:r>
          </a:p>
          <a:p>
            <a:pPr lvl="1">
              <a:buFont typeface="Wingdings" pitchFamily="2" charset="2"/>
              <a:buNone/>
            </a:pPr>
            <a:r>
              <a:rPr lang="de-DE" altLang="de-DE" b="1">
                <a:solidFill>
                  <a:schemeClr val="accent1"/>
                </a:solidFill>
                <a:latin typeface="Arial" panose="020B0604020202020204" pitchFamily="34" charset="0"/>
              </a:rPr>
              <a:t>- </a:t>
            </a:r>
            <a:r>
              <a:rPr lang="de-DE" altLang="de-DE" sz="2000" b="1">
                <a:solidFill>
                  <a:schemeClr val="tx2"/>
                </a:solidFill>
                <a:latin typeface="Arial" panose="020B0604020202020204" pitchFamily="34" charset="0"/>
              </a:rPr>
              <a:t>Reaktanz</a:t>
            </a:r>
            <a:endParaRPr lang="de-DE" altLang="de-DE" sz="2200" b="1">
              <a:solidFill>
                <a:schemeClr val="accent1"/>
              </a:solidFill>
              <a:latin typeface="Arial" panose="020B0604020202020204" pitchFamily="34" charset="0"/>
            </a:endParaRPr>
          </a:p>
          <a:p>
            <a:pPr lvl="1">
              <a:buFont typeface="Wingdings" pitchFamily="2" charset="2"/>
              <a:buNone/>
            </a:pPr>
            <a:r>
              <a:rPr lang="de-DE" altLang="de-DE" sz="2200" b="1">
                <a:solidFill>
                  <a:schemeClr val="accent1"/>
                </a:solidFill>
                <a:latin typeface="Arial" panose="020B0604020202020204" pitchFamily="34" charset="0"/>
              </a:rPr>
              <a:t>- </a:t>
            </a:r>
            <a:r>
              <a:rPr lang="de-DE" altLang="de-DE" sz="2000" b="1">
                <a:solidFill>
                  <a:schemeClr val="tx2"/>
                </a:solidFill>
                <a:latin typeface="Arial" panose="020B0604020202020204" pitchFamily="34" charset="0"/>
              </a:rPr>
              <a:t>langfristiges Management</a:t>
            </a:r>
            <a:endParaRPr lang="de-DE" altLang="de-DE" sz="2200" b="1">
              <a:solidFill>
                <a:schemeClr val="accent1"/>
              </a:solidFill>
              <a:latin typeface="Arial" panose="020B0604020202020204" pitchFamily="34" charset="0"/>
            </a:endParaRPr>
          </a:p>
        </p:txBody>
      </p:sp>
      <p:sp>
        <p:nvSpPr>
          <p:cNvPr id="403461" name="Oval 5">
            <a:extLst>
              <a:ext uri="{FF2B5EF4-FFF2-40B4-BE49-F238E27FC236}">
                <a16:creationId xmlns:a16="http://schemas.microsoft.com/office/drawing/2014/main" id="{7DA0878F-3291-914F-AD3E-177F1739F32D}"/>
              </a:ext>
            </a:extLst>
          </p:cNvPr>
          <p:cNvSpPr>
            <a:spLocks noChangeArrowheads="1"/>
          </p:cNvSpPr>
          <p:nvPr/>
        </p:nvSpPr>
        <p:spPr bwMode="auto">
          <a:xfrm>
            <a:off x="228600" y="3200400"/>
            <a:ext cx="2063750" cy="1600200"/>
          </a:xfrm>
          <a:prstGeom prst="ellipse">
            <a:avLst/>
          </a:prstGeom>
          <a:solidFill>
            <a:srgbClr val="FF0000"/>
          </a:solidFill>
          <a:ln>
            <a:noFill/>
          </a:ln>
          <a:effectLst>
            <a:prstShdw prst="shdw17" dist="17961" dir="2700000">
              <a:srgbClr val="FF0000">
                <a:gamma/>
                <a:shade val="60000"/>
                <a:invGamma/>
              </a:srgbClr>
            </a:prstShdw>
          </a:effectLst>
          <a:extLst>
            <a:ext uri="{91240B29-F687-4F45-9708-019B960494DF}">
              <a14:hiddenLine xmlns:a14="http://schemas.microsoft.com/office/drawing/2010/main" w="9525">
                <a:solidFill>
                  <a:schemeClr val="accent1"/>
                </a:solidFill>
                <a:round/>
                <a:headEnd/>
                <a:tailEnd/>
              </a14:hiddenLine>
            </a:ext>
          </a:extLst>
        </p:spPr>
        <p:txBody>
          <a:bodyPr wrap="none" anchor="ctr"/>
          <a:lstStyle/>
          <a:p>
            <a:r>
              <a:rPr lang="de-DE" altLang="de-DE" sz="2600" b="1">
                <a:latin typeface="Arial" panose="020B0604020202020204" pitchFamily="34" charset="0"/>
              </a:rPr>
              <a:t>Weichen-</a:t>
            </a:r>
          </a:p>
          <a:p>
            <a:r>
              <a:rPr lang="de-DE" altLang="de-DE" sz="2600" b="1">
                <a:latin typeface="Arial" panose="020B0604020202020204" pitchFamily="34" charset="0"/>
              </a:rPr>
              <a:t>stellung 2</a:t>
            </a:r>
          </a:p>
        </p:txBody>
      </p:sp>
      <p:grpSp>
        <p:nvGrpSpPr>
          <p:cNvPr id="403462" name="Group 6">
            <a:extLst>
              <a:ext uri="{FF2B5EF4-FFF2-40B4-BE49-F238E27FC236}">
                <a16:creationId xmlns:a16="http://schemas.microsoft.com/office/drawing/2014/main" id="{9ACE2180-5C33-6048-9809-C8EBB2229FB4}"/>
              </a:ext>
            </a:extLst>
          </p:cNvPr>
          <p:cNvGrpSpPr>
            <a:grpSpLocks/>
          </p:cNvGrpSpPr>
          <p:nvPr/>
        </p:nvGrpSpPr>
        <p:grpSpPr bwMode="auto">
          <a:xfrm>
            <a:off x="2514600" y="2971800"/>
            <a:ext cx="1139825" cy="2209800"/>
            <a:chOff x="1584" y="1872"/>
            <a:chExt cx="718" cy="1392"/>
          </a:xfrm>
        </p:grpSpPr>
        <p:sp>
          <p:nvSpPr>
            <p:cNvPr id="403463" name="AutoShape 7">
              <a:extLst>
                <a:ext uri="{FF2B5EF4-FFF2-40B4-BE49-F238E27FC236}">
                  <a16:creationId xmlns:a16="http://schemas.microsoft.com/office/drawing/2014/main" id="{FDBEB99B-C9F7-BB42-A7B1-9C3A086723F5}"/>
                </a:ext>
              </a:extLst>
            </p:cNvPr>
            <p:cNvSpPr>
              <a:spLocks noChangeArrowheads="1"/>
            </p:cNvSpPr>
            <p:nvPr/>
          </p:nvSpPr>
          <p:spPr bwMode="auto">
            <a:xfrm rot="-1458196">
              <a:off x="1584" y="1872"/>
              <a:ext cx="718" cy="453"/>
            </a:xfrm>
            <a:prstGeom prst="rightArrow">
              <a:avLst>
                <a:gd name="adj1" fmla="val 50000"/>
                <a:gd name="adj2" fmla="val 39625"/>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403464" name="AutoShape 8">
              <a:extLst>
                <a:ext uri="{FF2B5EF4-FFF2-40B4-BE49-F238E27FC236}">
                  <a16:creationId xmlns:a16="http://schemas.microsoft.com/office/drawing/2014/main" id="{C7CBAD95-2E81-B046-B08E-FEBE234E7DAB}"/>
                </a:ext>
              </a:extLst>
            </p:cNvPr>
            <p:cNvSpPr>
              <a:spLocks noChangeArrowheads="1"/>
            </p:cNvSpPr>
            <p:nvPr/>
          </p:nvSpPr>
          <p:spPr bwMode="auto">
            <a:xfrm rot="2355184">
              <a:off x="1584" y="2811"/>
              <a:ext cx="672" cy="453"/>
            </a:xfrm>
            <a:prstGeom prst="rightArrow">
              <a:avLst>
                <a:gd name="adj1" fmla="val 50000"/>
                <a:gd name="adj2" fmla="val 37086"/>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grpSp>
      <p:sp>
        <p:nvSpPr>
          <p:cNvPr id="403465" name="Oval 9">
            <a:extLst>
              <a:ext uri="{FF2B5EF4-FFF2-40B4-BE49-F238E27FC236}">
                <a16:creationId xmlns:a16="http://schemas.microsoft.com/office/drawing/2014/main" id="{D39228FB-6E9B-304D-A76F-06D4B52080DC}"/>
              </a:ext>
            </a:extLst>
          </p:cNvPr>
          <p:cNvSpPr>
            <a:spLocks noChangeArrowheads="1"/>
          </p:cNvSpPr>
          <p:nvPr/>
        </p:nvSpPr>
        <p:spPr bwMode="auto">
          <a:xfrm>
            <a:off x="1219200" y="1371600"/>
            <a:ext cx="2124075" cy="1763713"/>
          </a:xfrm>
          <a:prstGeom prst="ellipse">
            <a:avLst/>
          </a:prstGeom>
          <a:solidFill>
            <a:srgbClr val="FFFF00"/>
          </a:solidFill>
          <a:ln w="76200">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b="1">
                <a:solidFill>
                  <a:schemeClr val="folHlink"/>
                </a:solidFill>
                <a:latin typeface="Arial" panose="020B0604020202020204" pitchFamily="34" charset="0"/>
              </a:rPr>
              <a:t>Jeder </a:t>
            </a:r>
          </a:p>
          <a:p>
            <a:r>
              <a:rPr lang="de-DE" altLang="de-DE" b="1">
                <a:solidFill>
                  <a:schemeClr val="folHlink"/>
                </a:solidFill>
                <a:latin typeface="Arial" panose="020B0604020202020204" pitchFamily="34" charset="0"/>
              </a:rPr>
              <a:t>bekommt</a:t>
            </a:r>
          </a:p>
          <a:p>
            <a:r>
              <a:rPr lang="de-DE" altLang="de-DE" b="1">
                <a:solidFill>
                  <a:schemeClr val="folHlink"/>
                </a:solidFill>
                <a:latin typeface="Arial" panose="020B0604020202020204" pitchFamily="34" charset="0"/>
              </a:rPr>
              <a:t>anderes</a:t>
            </a:r>
          </a:p>
          <a:p>
            <a:r>
              <a:rPr lang="de-DE" altLang="de-DE" b="1">
                <a:solidFill>
                  <a:schemeClr val="folHlink"/>
                </a:solidFill>
                <a:latin typeface="Arial" panose="020B0604020202020204" pitchFamily="34" charset="0"/>
              </a:rPr>
              <a:t>Gehalt</a:t>
            </a:r>
            <a:endParaRPr lang="de-DE" altLang="de-DE" b="1">
              <a:solidFill>
                <a:schemeClr val="folHlink"/>
              </a:solidFill>
            </a:endParaRPr>
          </a:p>
        </p:txBody>
      </p:sp>
      <p:sp>
        <p:nvSpPr>
          <p:cNvPr id="403466" name="Oval 10">
            <a:extLst>
              <a:ext uri="{FF2B5EF4-FFF2-40B4-BE49-F238E27FC236}">
                <a16:creationId xmlns:a16="http://schemas.microsoft.com/office/drawing/2014/main" id="{83393050-226A-1243-9A80-1A9DEE4AD5A9}"/>
              </a:ext>
            </a:extLst>
          </p:cNvPr>
          <p:cNvSpPr>
            <a:spLocks noChangeArrowheads="1"/>
          </p:cNvSpPr>
          <p:nvPr/>
        </p:nvSpPr>
        <p:spPr bwMode="auto">
          <a:xfrm>
            <a:off x="1219200" y="4953000"/>
            <a:ext cx="2124075" cy="1763713"/>
          </a:xfrm>
          <a:prstGeom prst="ellipse">
            <a:avLst/>
          </a:prstGeom>
          <a:solidFill>
            <a:srgbClr val="FFFF00"/>
          </a:solidFill>
          <a:ln w="76200">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b="1">
                <a:solidFill>
                  <a:schemeClr val="folHlink"/>
                </a:solidFill>
                <a:latin typeface="Arial" panose="020B0604020202020204" pitchFamily="34" charset="0"/>
              </a:rPr>
              <a:t>Gehalt nach</a:t>
            </a:r>
          </a:p>
          <a:p>
            <a:r>
              <a:rPr lang="de-DE" altLang="de-DE" b="1">
                <a:solidFill>
                  <a:schemeClr val="folHlink"/>
                </a:solidFill>
                <a:latin typeface="Arial" panose="020B0604020202020204" pitchFamily="34" charset="0"/>
              </a:rPr>
              <a:t>Stufen</a:t>
            </a:r>
          </a:p>
          <a:p>
            <a:r>
              <a:rPr lang="de-DE" altLang="de-DE" b="1">
                <a:solidFill>
                  <a:schemeClr val="folHlink"/>
                </a:solidFill>
                <a:latin typeface="Arial" panose="020B0604020202020204" pitchFamily="34" charset="0"/>
              </a:rPr>
              <a:t>B&amp;B +</a:t>
            </a:r>
          </a:p>
          <a:p>
            <a:r>
              <a:rPr lang="de-DE" altLang="de-DE" b="1">
                <a:solidFill>
                  <a:schemeClr val="folHlink"/>
                </a:solidFill>
                <a:latin typeface="Arial" panose="020B0604020202020204" pitchFamily="34" charset="0"/>
              </a:rPr>
              <a:t>Leistung</a:t>
            </a:r>
            <a:endParaRPr lang="de-DE" altLang="de-DE" b="1">
              <a:solidFill>
                <a:schemeClr val="folHlink"/>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403458"/>
                                        </p:tgtEl>
                                        <p:attrNameLst>
                                          <p:attrName>style.visibility</p:attrName>
                                        </p:attrNameLst>
                                      </p:cBhvr>
                                      <p:to>
                                        <p:strVal val="visible"/>
                                      </p:to>
                                    </p:set>
                                    <p:animEffect transition="in" filter="box(out)">
                                      <p:cBhvr>
                                        <p:cTn id="7" dur="500"/>
                                        <p:tgtEl>
                                          <p:spTgt spid="403458"/>
                                        </p:tgtEl>
                                      </p:cBhvr>
                                    </p:animEffect>
                                  </p:childTnLst>
                                </p:cTn>
                              </p:par>
                            </p:childTnLst>
                          </p:cTn>
                        </p:par>
                        <p:par>
                          <p:cTn id="8" fill="hold" nodeType="afterGroup">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403461"/>
                                        </p:tgtEl>
                                        <p:attrNameLst>
                                          <p:attrName>style.visibility</p:attrName>
                                        </p:attrNameLst>
                                      </p:cBhvr>
                                      <p:to>
                                        <p:strVal val="visible"/>
                                      </p:to>
                                    </p:set>
                                    <p:anim calcmode="lin" valueType="num">
                                      <p:cBhvr additive="base">
                                        <p:cTn id="11" dur="500" fill="hold"/>
                                        <p:tgtEl>
                                          <p:spTgt spid="403461"/>
                                        </p:tgtEl>
                                        <p:attrNameLst>
                                          <p:attrName>ppt_x</p:attrName>
                                        </p:attrNameLst>
                                      </p:cBhvr>
                                      <p:tavLst>
                                        <p:tav tm="0">
                                          <p:val>
                                            <p:strVal val="0-#ppt_w/2"/>
                                          </p:val>
                                        </p:tav>
                                        <p:tav tm="100000">
                                          <p:val>
                                            <p:strVal val="#ppt_x"/>
                                          </p:val>
                                        </p:tav>
                                      </p:tavLst>
                                    </p:anim>
                                    <p:anim calcmode="lin" valueType="num">
                                      <p:cBhvr additive="base">
                                        <p:cTn id="12" dur="500" fill="hold"/>
                                        <p:tgtEl>
                                          <p:spTgt spid="403461"/>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5" fill="hold" nodeType="clickEffect">
                                  <p:stCondLst>
                                    <p:cond delay="0"/>
                                  </p:stCondLst>
                                  <p:childTnLst>
                                    <p:set>
                                      <p:cBhvr>
                                        <p:cTn id="16" dur="1" fill="hold">
                                          <p:stCondLst>
                                            <p:cond delay="0"/>
                                          </p:stCondLst>
                                        </p:cTn>
                                        <p:tgtEl>
                                          <p:spTgt spid="403462"/>
                                        </p:tgtEl>
                                        <p:attrNameLst>
                                          <p:attrName>style.visibility</p:attrName>
                                        </p:attrNameLst>
                                      </p:cBhvr>
                                      <p:to>
                                        <p:strVal val="visible"/>
                                      </p:to>
                                    </p:set>
                                    <p:animEffect transition="in" filter="blinds(vertical)">
                                      <p:cBhvr>
                                        <p:cTn id="17" dur="500"/>
                                        <p:tgtEl>
                                          <p:spTgt spid="40346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7" presetClass="entr" presetSubtype="10" fill="hold" grpId="0" nodeType="clickEffect">
                                  <p:stCondLst>
                                    <p:cond delay="0"/>
                                  </p:stCondLst>
                                  <p:childTnLst>
                                    <p:set>
                                      <p:cBhvr>
                                        <p:cTn id="21" dur="1" fill="hold">
                                          <p:stCondLst>
                                            <p:cond delay="0"/>
                                          </p:stCondLst>
                                        </p:cTn>
                                        <p:tgtEl>
                                          <p:spTgt spid="403465"/>
                                        </p:tgtEl>
                                        <p:attrNameLst>
                                          <p:attrName>style.visibility</p:attrName>
                                        </p:attrNameLst>
                                      </p:cBhvr>
                                      <p:to>
                                        <p:strVal val="visible"/>
                                      </p:to>
                                    </p:set>
                                    <p:anim calcmode="lin" valueType="num">
                                      <p:cBhvr>
                                        <p:cTn id="22" dur="500" fill="hold"/>
                                        <p:tgtEl>
                                          <p:spTgt spid="403465"/>
                                        </p:tgtEl>
                                        <p:attrNameLst>
                                          <p:attrName>ppt_w</p:attrName>
                                        </p:attrNameLst>
                                      </p:cBhvr>
                                      <p:tavLst>
                                        <p:tav tm="0">
                                          <p:val>
                                            <p:fltVal val="0"/>
                                          </p:val>
                                        </p:tav>
                                        <p:tav tm="100000">
                                          <p:val>
                                            <p:strVal val="#ppt_w"/>
                                          </p:val>
                                        </p:tav>
                                      </p:tavLst>
                                    </p:anim>
                                    <p:anim calcmode="lin" valueType="num">
                                      <p:cBhvr>
                                        <p:cTn id="23" dur="500" fill="hold"/>
                                        <p:tgtEl>
                                          <p:spTgt spid="403465"/>
                                        </p:tgtEl>
                                        <p:attrNameLst>
                                          <p:attrName>ppt_h</p:attrName>
                                        </p:attrNameLst>
                                      </p:cBhvr>
                                      <p:tavLst>
                                        <p:tav tm="0">
                                          <p:val>
                                            <p:strVal val="#ppt_h"/>
                                          </p:val>
                                        </p:tav>
                                        <p:tav tm="100000">
                                          <p:val>
                                            <p:strVal val="#ppt_h"/>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17" presetClass="entr" presetSubtype="10" fill="hold" grpId="0" nodeType="clickEffect">
                                  <p:stCondLst>
                                    <p:cond delay="0"/>
                                  </p:stCondLst>
                                  <p:childTnLst>
                                    <p:set>
                                      <p:cBhvr>
                                        <p:cTn id="27" dur="1" fill="hold">
                                          <p:stCondLst>
                                            <p:cond delay="0"/>
                                          </p:stCondLst>
                                        </p:cTn>
                                        <p:tgtEl>
                                          <p:spTgt spid="403466"/>
                                        </p:tgtEl>
                                        <p:attrNameLst>
                                          <p:attrName>style.visibility</p:attrName>
                                        </p:attrNameLst>
                                      </p:cBhvr>
                                      <p:to>
                                        <p:strVal val="visible"/>
                                      </p:to>
                                    </p:set>
                                    <p:anim calcmode="lin" valueType="num">
                                      <p:cBhvr>
                                        <p:cTn id="28" dur="500" fill="hold"/>
                                        <p:tgtEl>
                                          <p:spTgt spid="403466"/>
                                        </p:tgtEl>
                                        <p:attrNameLst>
                                          <p:attrName>ppt_w</p:attrName>
                                        </p:attrNameLst>
                                      </p:cBhvr>
                                      <p:tavLst>
                                        <p:tav tm="0">
                                          <p:val>
                                            <p:fltVal val="0"/>
                                          </p:val>
                                        </p:tav>
                                        <p:tav tm="100000">
                                          <p:val>
                                            <p:strVal val="#ppt_w"/>
                                          </p:val>
                                        </p:tav>
                                      </p:tavLst>
                                    </p:anim>
                                    <p:anim calcmode="lin" valueType="num">
                                      <p:cBhvr>
                                        <p:cTn id="29" dur="500" fill="hold"/>
                                        <p:tgtEl>
                                          <p:spTgt spid="403466"/>
                                        </p:tgtEl>
                                        <p:attrNameLst>
                                          <p:attrName>ppt_h</p:attrName>
                                        </p:attrNameLst>
                                      </p:cBhvr>
                                      <p:tavLst>
                                        <p:tav tm="0">
                                          <p:val>
                                            <p:strVal val="#ppt_h"/>
                                          </p:val>
                                        </p:tav>
                                        <p:tav tm="100000">
                                          <p:val>
                                            <p:strVal val="#ppt_h"/>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32" fill="hold" grpId="0" nodeType="clickEffect">
                                  <p:stCondLst>
                                    <p:cond delay="0"/>
                                  </p:stCondLst>
                                  <p:childTnLst>
                                    <p:set>
                                      <p:cBhvr>
                                        <p:cTn id="33" dur="1" fill="hold">
                                          <p:stCondLst>
                                            <p:cond delay="0"/>
                                          </p:stCondLst>
                                        </p:cTn>
                                        <p:tgtEl>
                                          <p:spTgt spid="403459"/>
                                        </p:tgtEl>
                                        <p:attrNameLst>
                                          <p:attrName>style.visibility</p:attrName>
                                        </p:attrNameLst>
                                      </p:cBhvr>
                                      <p:to>
                                        <p:strVal val="visible"/>
                                      </p:to>
                                    </p:set>
                                    <p:animEffect transition="in" filter="box(out)">
                                      <p:cBhvr>
                                        <p:cTn id="34" dur="500"/>
                                        <p:tgtEl>
                                          <p:spTgt spid="403459"/>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 presetClass="entr" presetSubtype="32" fill="hold" grpId="0" nodeType="clickEffect">
                                  <p:stCondLst>
                                    <p:cond delay="0"/>
                                  </p:stCondLst>
                                  <p:childTnLst>
                                    <p:set>
                                      <p:cBhvr>
                                        <p:cTn id="38" dur="1" fill="hold">
                                          <p:stCondLst>
                                            <p:cond delay="0"/>
                                          </p:stCondLst>
                                        </p:cTn>
                                        <p:tgtEl>
                                          <p:spTgt spid="403460"/>
                                        </p:tgtEl>
                                        <p:attrNameLst>
                                          <p:attrName>style.visibility</p:attrName>
                                        </p:attrNameLst>
                                      </p:cBhvr>
                                      <p:to>
                                        <p:strVal val="visible"/>
                                      </p:to>
                                    </p:set>
                                    <p:animEffect transition="in" filter="box(out)">
                                      <p:cBhvr>
                                        <p:cTn id="39" dur="500"/>
                                        <p:tgtEl>
                                          <p:spTgt spid="4034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3458" grpId="0" autoUpdateAnimBg="0"/>
      <p:bldP spid="403459" grpId="0" animBg="1" autoUpdateAnimBg="0"/>
      <p:bldP spid="403460" grpId="0" animBg="1" autoUpdateAnimBg="0"/>
      <p:bldP spid="403461" grpId="0" animBg="1" autoUpdateAnimBg="0"/>
      <p:bldP spid="403465" grpId="0" animBg="1" autoUpdateAnimBg="0"/>
      <p:bldP spid="403466" grpId="0" animBg="1"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 name="Foliennummernplatzhalter 2">
            <a:extLst>
              <a:ext uri="{FF2B5EF4-FFF2-40B4-BE49-F238E27FC236}">
                <a16:creationId xmlns:a16="http://schemas.microsoft.com/office/drawing/2014/main" id="{2878E548-081F-414F-B0BD-CD09D11024E9}"/>
              </a:ext>
            </a:extLst>
          </p:cNvPr>
          <p:cNvSpPr>
            <a:spLocks noGrp="1"/>
          </p:cNvSpPr>
          <p:nvPr>
            <p:ph type="sldNum" sz="quarter" idx="10"/>
          </p:nvPr>
        </p:nvSpPr>
        <p:spPr/>
        <p:txBody>
          <a:bodyPr/>
          <a:lstStyle/>
          <a:p>
            <a:fld id="{300FC897-286D-0A4A-977A-1CA74BA8F8D6}" type="slidenum">
              <a:rPr lang="en-US" altLang="de-DE"/>
              <a:pPr/>
              <a:t>31</a:t>
            </a:fld>
            <a:endParaRPr lang="en-US" altLang="de-DE" b="0"/>
          </a:p>
        </p:txBody>
      </p:sp>
      <p:sp>
        <p:nvSpPr>
          <p:cNvPr id="402434" name="Rectangle 2">
            <a:extLst>
              <a:ext uri="{FF2B5EF4-FFF2-40B4-BE49-F238E27FC236}">
                <a16:creationId xmlns:a16="http://schemas.microsoft.com/office/drawing/2014/main" id="{2A9A63EC-8F11-6242-97F8-4627037C61C2}"/>
              </a:ext>
            </a:extLst>
          </p:cNvPr>
          <p:cNvSpPr>
            <a:spLocks noGrp="1" noChangeArrowheads="1"/>
          </p:cNvSpPr>
          <p:nvPr>
            <p:ph type="title"/>
          </p:nvPr>
        </p:nvSpPr>
        <p:spPr/>
        <p:txBody>
          <a:bodyPr/>
          <a:lstStyle/>
          <a:p>
            <a:r>
              <a:rPr lang="de-DE" altLang="de-DE" sz="3600"/>
              <a:t>Regel oder Antrag?</a:t>
            </a:r>
            <a:endParaRPr lang="de-DE" altLang="de-DE"/>
          </a:p>
        </p:txBody>
      </p:sp>
      <p:sp>
        <p:nvSpPr>
          <p:cNvPr id="402435" name="Rectangle 3">
            <a:extLst>
              <a:ext uri="{FF2B5EF4-FFF2-40B4-BE49-F238E27FC236}">
                <a16:creationId xmlns:a16="http://schemas.microsoft.com/office/drawing/2014/main" id="{D4BC4515-4673-244D-9994-8014097DA085}"/>
              </a:ext>
            </a:extLst>
          </p:cNvPr>
          <p:cNvSpPr>
            <a:spLocks noChangeArrowheads="1"/>
          </p:cNvSpPr>
          <p:nvPr/>
        </p:nvSpPr>
        <p:spPr bwMode="auto">
          <a:xfrm>
            <a:off x="3962400" y="1447800"/>
            <a:ext cx="4572000" cy="2209800"/>
          </a:xfrm>
          <a:prstGeom prst="rect">
            <a:avLst/>
          </a:prstGeom>
          <a:solidFill>
            <a:srgbClr val="0000FF"/>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sy="50000" kx="-2453608" rotWithShape="0">
                    <a:srgbClr val="808080"/>
                  </a:outerShdw>
                </a:effectLst>
              </a14:hiddenEffects>
            </a:ext>
          </a:extLst>
        </p:spPr>
        <p:txBody>
          <a:bodyPr wrap="none" anchor="ctr"/>
          <a:lstStyle>
            <a:lvl1pPr algn="l">
              <a:defRPr sz="2400">
                <a:solidFill>
                  <a:schemeClr val="tx1"/>
                </a:solidFill>
                <a:latin typeface="Times New Roman" panose="02020603050405020304" pitchFamily="18" charset="0"/>
              </a:defRPr>
            </a:lvl1pPr>
            <a:lvl2pPr marL="190500" algn="l">
              <a:defRPr sz="2400">
                <a:solidFill>
                  <a:schemeClr val="tx1"/>
                </a:solidFill>
                <a:latin typeface="Times New Roman" panose="02020603050405020304" pitchFamily="18" charset="0"/>
              </a:defRPr>
            </a:lvl2pPr>
            <a:lvl3pPr algn="l">
              <a:defRPr sz="2400">
                <a:solidFill>
                  <a:schemeClr val="tx1"/>
                </a:solidFill>
                <a:latin typeface="Times New Roman" panose="02020603050405020304" pitchFamily="18" charset="0"/>
              </a:defRPr>
            </a:lvl3pPr>
            <a:lvl4pPr algn="l">
              <a:defRPr sz="2400">
                <a:solidFill>
                  <a:schemeClr val="tx1"/>
                </a:solidFill>
                <a:latin typeface="Times New Roman" panose="02020603050405020304" pitchFamily="18" charset="0"/>
              </a:defRPr>
            </a:lvl4pPr>
            <a:lvl5pPr algn="l">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lvl="1">
              <a:lnSpc>
                <a:spcPct val="130000"/>
              </a:lnSpc>
              <a:buFont typeface="Wingdings" pitchFamily="2" charset="2"/>
              <a:buNone/>
            </a:pPr>
            <a:r>
              <a:rPr lang="de-DE" altLang="de-DE" b="1">
                <a:latin typeface="Arial" panose="020B0604020202020204" pitchFamily="34" charset="0"/>
              </a:rPr>
              <a:t>Regelmäßige Bemessung</a:t>
            </a:r>
          </a:p>
          <a:p>
            <a:pPr lvl="1">
              <a:lnSpc>
                <a:spcPct val="170000"/>
              </a:lnSpc>
              <a:buFont typeface="Wingdings" pitchFamily="2" charset="2"/>
              <a:buNone/>
            </a:pPr>
            <a:r>
              <a:rPr lang="de-DE" altLang="de-DE" sz="2000" b="1">
                <a:solidFill>
                  <a:srgbClr val="00FFCC"/>
                </a:solidFill>
                <a:latin typeface="Arial" panose="020B0604020202020204" pitchFamily="34" charset="0"/>
              </a:rPr>
              <a:t>+ Chancen groß </a:t>
            </a:r>
          </a:p>
          <a:p>
            <a:pPr lvl="1">
              <a:buFont typeface="Wingdings" pitchFamily="2" charset="2"/>
              <a:buNone/>
            </a:pPr>
            <a:r>
              <a:rPr lang="de-DE" altLang="de-DE" sz="2000" b="1">
                <a:solidFill>
                  <a:srgbClr val="00FFCC"/>
                </a:solidFill>
                <a:latin typeface="Arial" panose="020B0604020202020204" pitchFamily="34" charset="0"/>
              </a:rPr>
              <a:t>+ keiner unentdeckt</a:t>
            </a:r>
          </a:p>
          <a:p>
            <a:pPr lvl="1">
              <a:buFont typeface="Wingdings" pitchFamily="2" charset="2"/>
              <a:buNone/>
            </a:pPr>
            <a:r>
              <a:rPr lang="de-DE" altLang="de-DE" sz="2000" b="1">
                <a:solidFill>
                  <a:schemeClr val="accent1"/>
                </a:solidFill>
                <a:latin typeface="Arial" panose="020B0604020202020204" pitchFamily="34" charset="0"/>
              </a:rPr>
              <a:t>- </a:t>
            </a:r>
            <a:r>
              <a:rPr lang="de-DE" altLang="de-DE" sz="2000" b="1">
                <a:solidFill>
                  <a:schemeClr val="tx2"/>
                </a:solidFill>
                <a:latin typeface="Arial" panose="020B0604020202020204" pitchFamily="34" charset="0"/>
              </a:rPr>
              <a:t>aufwändig</a:t>
            </a:r>
            <a:endParaRPr lang="de-DE" altLang="de-DE" b="1">
              <a:solidFill>
                <a:schemeClr val="accent1"/>
              </a:solidFill>
              <a:latin typeface="Arial" panose="020B0604020202020204" pitchFamily="34" charset="0"/>
            </a:endParaRPr>
          </a:p>
          <a:p>
            <a:pPr lvl="1">
              <a:buFont typeface="Wingdings" pitchFamily="2" charset="2"/>
              <a:buNone/>
            </a:pPr>
            <a:r>
              <a:rPr lang="de-DE" altLang="de-DE" sz="2000" b="1">
                <a:solidFill>
                  <a:schemeClr val="accent1"/>
                </a:solidFill>
                <a:latin typeface="Arial" panose="020B0604020202020204" pitchFamily="34" charset="0"/>
              </a:rPr>
              <a:t>- </a:t>
            </a:r>
            <a:r>
              <a:rPr lang="de-DE" altLang="de-DE" sz="2000" b="1">
                <a:solidFill>
                  <a:schemeClr val="tx2"/>
                </a:solidFill>
                <a:latin typeface="Arial" panose="020B0604020202020204" pitchFamily="34" charset="0"/>
              </a:rPr>
              <a:t>Demotivierungsgefahr </a:t>
            </a:r>
            <a:r>
              <a:rPr lang="de-DE" altLang="de-DE" sz="2000" b="1">
                <a:solidFill>
                  <a:schemeClr val="accent1"/>
                </a:solidFill>
                <a:latin typeface="Arial" panose="020B0604020202020204" pitchFamily="34" charset="0"/>
              </a:rPr>
              <a:t> </a:t>
            </a:r>
          </a:p>
        </p:txBody>
      </p:sp>
      <p:sp>
        <p:nvSpPr>
          <p:cNvPr id="402436" name="Rectangle 4">
            <a:extLst>
              <a:ext uri="{FF2B5EF4-FFF2-40B4-BE49-F238E27FC236}">
                <a16:creationId xmlns:a16="http://schemas.microsoft.com/office/drawing/2014/main" id="{B7945385-56AC-6E42-9978-E0D4DFFDFB69}"/>
              </a:ext>
            </a:extLst>
          </p:cNvPr>
          <p:cNvSpPr>
            <a:spLocks noChangeArrowheads="1"/>
          </p:cNvSpPr>
          <p:nvPr/>
        </p:nvSpPr>
        <p:spPr bwMode="auto">
          <a:xfrm>
            <a:off x="3962400" y="4038600"/>
            <a:ext cx="4572000" cy="2514600"/>
          </a:xfrm>
          <a:prstGeom prst="rect">
            <a:avLst/>
          </a:prstGeom>
          <a:solidFill>
            <a:srgbClr val="0000FF"/>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17961" dir="13500000" algn="ctr" rotWithShape="0">
                    <a:srgbClr val="0000FF">
                      <a:gamma/>
                      <a:shade val="60000"/>
                      <a:invGamma/>
                    </a:srgbClr>
                  </a:outerShdw>
                </a:effectLst>
              </a14:hiddenEffects>
            </a:ext>
          </a:extLst>
        </p:spPr>
        <p:txBody>
          <a:bodyPr wrap="none" anchor="ctr"/>
          <a:lstStyle>
            <a:lvl1pPr algn="l">
              <a:defRPr sz="2400">
                <a:solidFill>
                  <a:schemeClr val="tx1"/>
                </a:solidFill>
                <a:latin typeface="Times New Roman" panose="02020603050405020304" pitchFamily="18" charset="0"/>
              </a:defRPr>
            </a:lvl1pPr>
            <a:lvl2pPr marL="190500" algn="l">
              <a:defRPr sz="2400">
                <a:solidFill>
                  <a:schemeClr val="tx1"/>
                </a:solidFill>
                <a:latin typeface="Times New Roman" panose="02020603050405020304" pitchFamily="18" charset="0"/>
              </a:defRPr>
            </a:lvl2pPr>
            <a:lvl3pPr algn="l">
              <a:defRPr sz="2400">
                <a:solidFill>
                  <a:schemeClr val="tx1"/>
                </a:solidFill>
                <a:latin typeface="Times New Roman" panose="02020603050405020304" pitchFamily="18" charset="0"/>
              </a:defRPr>
            </a:lvl3pPr>
            <a:lvl4pPr algn="l">
              <a:defRPr sz="2400">
                <a:solidFill>
                  <a:schemeClr val="tx1"/>
                </a:solidFill>
                <a:latin typeface="Times New Roman" panose="02020603050405020304" pitchFamily="18" charset="0"/>
              </a:defRPr>
            </a:lvl4pPr>
            <a:lvl5pPr algn="l">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lvl="1">
              <a:lnSpc>
                <a:spcPct val="180000"/>
              </a:lnSpc>
              <a:buFont typeface="Wingdings" pitchFamily="2" charset="2"/>
              <a:buNone/>
            </a:pPr>
            <a:r>
              <a:rPr lang="de-DE" altLang="de-DE" b="1">
                <a:latin typeface="Arial" panose="020B0604020202020204" pitchFamily="34" charset="0"/>
              </a:rPr>
              <a:t>Vergabe nach Antrag</a:t>
            </a:r>
          </a:p>
          <a:p>
            <a:pPr lvl="1">
              <a:lnSpc>
                <a:spcPct val="180000"/>
              </a:lnSpc>
              <a:buFont typeface="Wingdings" pitchFamily="2" charset="2"/>
              <a:buNone/>
            </a:pPr>
            <a:r>
              <a:rPr lang="de-DE" altLang="de-DE" sz="2000" b="1">
                <a:solidFill>
                  <a:srgbClr val="00FFCC"/>
                </a:solidFill>
                <a:latin typeface="Arial" panose="020B0604020202020204" pitchFamily="34" charset="0"/>
              </a:rPr>
              <a:t>+ Erwartungshaltung </a:t>
            </a:r>
          </a:p>
          <a:p>
            <a:pPr lvl="1">
              <a:buFont typeface="Wingdings" pitchFamily="2" charset="2"/>
              <a:buNone/>
            </a:pPr>
            <a:r>
              <a:rPr lang="de-DE" altLang="de-DE" sz="2000" b="1">
                <a:solidFill>
                  <a:srgbClr val="00FFCC"/>
                </a:solidFill>
                <a:latin typeface="Arial" panose="020B0604020202020204" pitchFamily="34" charset="0"/>
              </a:rPr>
              <a:t>+ Aufwand</a:t>
            </a:r>
          </a:p>
          <a:p>
            <a:pPr lvl="1">
              <a:buFont typeface="Wingdings" pitchFamily="2" charset="2"/>
              <a:buNone/>
            </a:pPr>
            <a:r>
              <a:rPr lang="de-DE" altLang="de-DE" sz="2000" b="1">
                <a:solidFill>
                  <a:srgbClr val="00FFCC"/>
                </a:solidFill>
                <a:latin typeface="Arial" panose="020B0604020202020204" pitchFamily="34" charset="0"/>
              </a:rPr>
              <a:t>+ Selbsteinschätzung</a:t>
            </a:r>
          </a:p>
          <a:p>
            <a:pPr lvl="1">
              <a:buFont typeface="Wingdings" pitchFamily="2" charset="2"/>
              <a:buNone/>
            </a:pPr>
            <a:r>
              <a:rPr lang="de-DE" altLang="de-DE" b="1">
                <a:solidFill>
                  <a:schemeClr val="accent1"/>
                </a:solidFill>
                <a:latin typeface="Arial" panose="020B0604020202020204" pitchFamily="34" charset="0"/>
              </a:rPr>
              <a:t>- </a:t>
            </a:r>
            <a:r>
              <a:rPr lang="de-DE" altLang="de-DE" sz="2000" b="1">
                <a:solidFill>
                  <a:schemeClr val="tx2"/>
                </a:solidFill>
                <a:latin typeface="Arial" panose="020B0604020202020204" pitchFamily="34" charset="0"/>
              </a:rPr>
              <a:t>Antragstellertyp bevorzugt</a:t>
            </a:r>
            <a:endParaRPr lang="de-DE" altLang="de-DE" sz="2200" b="1">
              <a:solidFill>
                <a:schemeClr val="accent1"/>
              </a:solidFill>
              <a:latin typeface="Arial" panose="020B0604020202020204" pitchFamily="34" charset="0"/>
            </a:endParaRPr>
          </a:p>
          <a:p>
            <a:pPr lvl="1">
              <a:buFont typeface="Wingdings" pitchFamily="2" charset="2"/>
              <a:buNone/>
            </a:pPr>
            <a:r>
              <a:rPr lang="de-DE" altLang="de-DE" sz="2200" b="1">
                <a:solidFill>
                  <a:schemeClr val="accent1"/>
                </a:solidFill>
                <a:latin typeface="Arial" panose="020B0604020202020204" pitchFamily="34" charset="0"/>
              </a:rPr>
              <a:t>- </a:t>
            </a:r>
            <a:r>
              <a:rPr lang="de-DE" altLang="de-DE" sz="2000" b="1">
                <a:solidFill>
                  <a:schemeClr val="tx2"/>
                </a:solidFill>
                <a:latin typeface="Arial" panose="020B0604020202020204" pitchFamily="34" charset="0"/>
              </a:rPr>
              <a:t>Transparenz im Verfahren</a:t>
            </a:r>
            <a:endParaRPr lang="de-DE" altLang="de-DE" sz="2200" b="1">
              <a:solidFill>
                <a:schemeClr val="accent1"/>
              </a:solidFill>
              <a:latin typeface="Arial" panose="020B0604020202020204" pitchFamily="34" charset="0"/>
            </a:endParaRPr>
          </a:p>
        </p:txBody>
      </p:sp>
      <p:sp>
        <p:nvSpPr>
          <p:cNvPr id="402437" name="Oval 5">
            <a:extLst>
              <a:ext uri="{FF2B5EF4-FFF2-40B4-BE49-F238E27FC236}">
                <a16:creationId xmlns:a16="http://schemas.microsoft.com/office/drawing/2014/main" id="{74084D83-9B5B-9241-9CE0-848F64DE56B2}"/>
              </a:ext>
            </a:extLst>
          </p:cNvPr>
          <p:cNvSpPr>
            <a:spLocks noChangeArrowheads="1"/>
          </p:cNvSpPr>
          <p:nvPr/>
        </p:nvSpPr>
        <p:spPr bwMode="auto">
          <a:xfrm>
            <a:off x="228600" y="3200400"/>
            <a:ext cx="2063750" cy="1600200"/>
          </a:xfrm>
          <a:prstGeom prst="ellipse">
            <a:avLst/>
          </a:prstGeom>
          <a:solidFill>
            <a:srgbClr val="FF0000"/>
          </a:solidFill>
          <a:ln>
            <a:noFill/>
          </a:ln>
          <a:effectLst>
            <a:prstShdw prst="shdw17" dist="17961" dir="2700000">
              <a:srgbClr val="FF0000">
                <a:gamma/>
                <a:shade val="60000"/>
                <a:invGamma/>
              </a:srgbClr>
            </a:prstShdw>
          </a:effectLst>
          <a:extLst>
            <a:ext uri="{91240B29-F687-4F45-9708-019B960494DF}">
              <a14:hiddenLine xmlns:a14="http://schemas.microsoft.com/office/drawing/2010/main" w="9525">
                <a:solidFill>
                  <a:schemeClr val="accent1"/>
                </a:solidFill>
                <a:round/>
                <a:headEnd/>
                <a:tailEnd/>
              </a14:hiddenLine>
            </a:ext>
          </a:extLst>
        </p:spPr>
        <p:txBody>
          <a:bodyPr wrap="none" anchor="ctr"/>
          <a:lstStyle/>
          <a:p>
            <a:r>
              <a:rPr lang="de-DE" altLang="de-DE" sz="2600" b="1">
                <a:latin typeface="Arial" panose="020B0604020202020204" pitchFamily="34" charset="0"/>
              </a:rPr>
              <a:t>Weichen-</a:t>
            </a:r>
          </a:p>
          <a:p>
            <a:r>
              <a:rPr lang="de-DE" altLang="de-DE" sz="2600" b="1">
                <a:latin typeface="Arial" panose="020B0604020202020204" pitchFamily="34" charset="0"/>
              </a:rPr>
              <a:t>stellung 3</a:t>
            </a:r>
          </a:p>
        </p:txBody>
      </p:sp>
      <p:grpSp>
        <p:nvGrpSpPr>
          <p:cNvPr id="402438" name="Group 6">
            <a:extLst>
              <a:ext uri="{FF2B5EF4-FFF2-40B4-BE49-F238E27FC236}">
                <a16:creationId xmlns:a16="http://schemas.microsoft.com/office/drawing/2014/main" id="{1BF6CFC8-7124-374B-85F2-87BBBABB51C3}"/>
              </a:ext>
            </a:extLst>
          </p:cNvPr>
          <p:cNvGrpSpPr>
            <a:grpSpLocks/>
          </p:cNvGrpSpPr>
          <p:nvPr/>
        </p:nvGrpSpPr>
        <p:grpSpPr bwMode="auto">
          <a:xfrm>
            <a:off x="2514600" y="2971800"/>
            <a:ext cx="1139825" cy="2209800"/>
            <a:chOff x="1584" y="1872"/>
            <a:chExt cx="718" cy="1392"/>
          </a:xfrm>
        </p:grpSpPr>
        <p:sp>
          <p:nvSpPr>
            <p:cNvPr id="402439" name="AutoShape 7">
              <a:extLst>
                <a:ext uri="{FF2B5EF4-FFF2-40B4-BE49-F238E27FC236}">
                  <a16:creationId xmlns:a16="http://schemas.microsoft.com/office/drawing/2014/main" id="{C5FE5251-21D0-1946-A04A-F9798C0B8B53}"/>
                </a:ext>
              </a:extLst>
            </p:cNvPr>
            <p:cNvSpPr>
              <a:spLocks noChangeArrowheads="1"/>
            </p:cNvSpPr>
            <p:nvPr/>
          </p:nvSpPr>
          <p:spPr bwMode="auto">
            <a:xfrm rot="-1458196">
              <a:off x="1584" y="1872"/>
              <a:ext cx="718" cy="453"/>
            </a:xfrm>
            <a:prstGeom prst="rightArrow">
              <a:avLst>
                <a:gd name="adj1" fmla="val 50000"/>
                <a:gd name="adj2" fmla="val 39625"/>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402440" name="AutoShape 8">
              <a:extLst>
                <a:ext uri="{FF2B5EF4-FFF2-40B4-BE49-F238E27FC236}">
                  <a16:creationId xmlns:a16="http://schemas.microsoft.com/office/drawing/2014/main" id="{FF30B8A1-AD49-9B40-9186-96135A41FF33}"/>
                </a:ext>
              </a:extLst>
            </p:cNvPr>
            <p:cNvSpPr>
              <a:spLocks noChangeArrowheads="1"/>
            </p:cNvSpPr>
            <p:nvPr/>
          </p:nvSpPr>
          <p:spPr bwMode="auto">
            <a:xfrm rot="2355184">
              <a:off x="1584" y="2811"/>
              <a:ext cx="672" cy="453"/>
            </a:xfrm>
            <a:prstGeom prst="rightArrow">
              <a:avLst>
                <a:gd name="adj1" fmla="val 50000"/>
                <a:gd name="adj2" fmla="val 37086"/>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grpSp>
      <p:sp>
        <p:nvSpPr>
          <p:cNvPr id="402441" name="Oval 9">
            <a:extLst>
              <a:ext uri="{FF2B5EF4-FFF2-40B4-BE49-F238E27FC236}">
                <a16:creationId xmlns:a16="http://schemas.microsoft.com/office/drawing/2014/main" id="{C4B69511-B64D-294B-BC44-B97D03D36BD8}"/>
              </a:ext>
            </a:extLst>
          </p:cNvPr>
          <p:cNvSpPr>
            <a:spLocks noChangeArrowheads="1"/>
          </p:cNvSpPr>
          <p:nvPr/>
        </p:nvSpPr>
        <p:spPr bwMode="auto">
          <a:xfrm>
            <a:off x="1219200" y="1371600"/>
            <a:ext cx="2124075" cy="1763713"/>
          </a:xfrm>
          <a:prstGeom prst="ellipse">
            <a:avLst/>
          </a:prstGeom>
          <a:solidFill>
            <a:srgbClr val="FFFF00"/>
          </a:solidFill>
          <a:ln w="76200">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b="1">
                <a:solidFill>
                  <a:schemeClr val="folHlink"/>
                </a:solidFill>
                <a:latin typeface="Arial" panose="020B0604020202020204" pitchFamily="34" charset="0"/>
              </a:rPr>
              <a:t>regelmäßig</a:t>
            </a:r>
          </a:p>
          <a:p>
            <a:r>
              <a:rPr lang="de-DE" altLang="de-DE" b="1">
                <a:solidFill>
                  <a:schemeClr val="folHlink"/>
                </a:solidFill>
                <a:latin typeface="Arial" panose="020B0604020202020204" pitchFamily="34" charset="0"/>
              </a:rPr>
              <a:t>alle Profs</a:t>
            </a:r>
          </a:p>
          <a:p>
            <a:r>
              <a:rPr lang="de-DE" altLang="de-DE" b="1">
                <a:solidFill>
                  <a:schemeClr val="folHlink"/>
                </a:solidFill>
                <a:latin typeface="Arial" panose="020B0604020202020204" pitchFamily="34" charset="0"/>
              </a:rPr>
              <a:t>bewerten</a:t>
            </a:r>
            <a:endParaRPr lang="de-DE" altLang="de-DE" b="1">
              <a:solidFill>
                <a:schemeClr val="folHlink"/>
              </a:solidFill>
            </a:endParaRPr>
          </a:p>
        </p:txBody>
      </p:sp>
      <p:sp>
        <p:nvSpPr>
          <p:cNvPr id="402442" name="Oval 10">
            <a:extLst>
              <a:ext uri="{FF2B5EF4-FFF2-40B4-BE49-F238E27FC236}">
                <a16:creationId xmlns:a16="http://schemas.microsoft.com/office/drawing/2014/main" id="{CBA88EF1-F30A-F242-AD34-099F8FFAD24A}"/>
              </a:ext>
            </a:extLst>
          </p:cNvPr>
          <p:cNvSpPr>
            <a:spLocks noChangeArrowheads="1"/>
          </p:cNvSpPr>
          <p:nvPr/>
        </p:nvSpPr>
        <p:spPr bwMode="auto">
          <a:xfrm>
            <a:off x="1219200" y="4953000"/>
            <a:ext cx="2124075" cy="1763713"/>
          </a:xfrm>
          <a:prstGeom prst="ellipse">
            <a:avLst/>
          </a:prstGeom>
          <a:solidFill>
            <a:srgbClr val="FFFF00"/>
          </a:solidFill>
          <a:ln w="76200">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b="1">
                <a:solidFill>
                  <a:schemeClr val="folHlink"/>
                </a:solidFill>
                <a:latin typeface="Arial" panose="020B0604020202020204" pitchFamily="34" charset="0"/>
              </a:rPr>
              <a:t>Zulage nur</a:t>
            </a:r>
          </a:p>
          <a:p>
            <a:r>
              <a:rPr lang="de-DE" altLang="de-DE" b="1">
                <a:solidFill>
                  <a:schemeClr val="folHlink"/>
                </a:solidFill>
                <a:latin typeface="Arial" panose="020B0604020202020204" pitchFamily="34" charset="0"/>
              </a:rPr>
              <a:t>auf Antrag</a:t>
            </a:r>
          </a:p>
          <a:p>
            <a:r>
              <a:rPr lang="de-DE" altLang="de-DE" b="1">
                <a:solidFill>
                  <a:schemeClr val="folHlink"/>
                </a:solidFill>
                <a:latin typeface="Arial" panose="020B0604020202020204" pitchFamily="34" charset="0"/>
              </a:rPr>
              <a:t>(Vorschlag)</a:t>
            </a:r>
            <a:endParaRPr lang="de-DE" altLang="de-DE" b="1">
              <a:solidFill>
                <a:schemeClr val="folHlink"/>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402434"/>
                                        </p:tgtEl>
                                        <p:attrNameLst>
                                          <p:attrName>style.visibility</p:attrName>
                                        </p:attrNameLst>
                                      </p:cBhvr>
                                      <p:to>
                                        <p:strVal val="visible"/>
                                      </p:to>
                                    </p:set>
                                    <p:animEffect transition="in" filter="box(out)">
                                      <p:cBhvr>
                                        <p:cTn id="7" dur="500"/>
                                        <p:tgtEl>
                                          <p:spTgt spid="402434"/>
                                        </p:tgtEl>
                                      </p:cBhvr>
                                    </p:animEffect>
                                  </p:childTnLst>
                                </p:cTn>
                              </p:par>
                            </p:childTnLst>
                          </p:cTn>
                        </p:par>
                        <p:par>
                          <p:cTn id="8" fill="hold" nodeType="afterGroup">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402437"/>
                                        </p:tgtEl>
                                        <p:attrNameLst>
                                          <p:attrName>style.visibility</p:attrName>
                                        </p:attrNameLst>
                                      </p:cBhvr>
                                      <p:to>
                                        <p:strVal val="visible"/>
                                      </p:to>
                                    </p:set>
                                    <p:anim calcmode="lin" valueType="num">
                                      <p:cBhvr additive="base">
                                        <p:cTn id="11" dur="500" fill="hold"/>
                                        <p:tgtEl>
                                          <p:spTgt spid="402437"/>
                                        </p:tgtEl>
                                        <p:attrNameLst>
                                          <p:attrName>ppt_x</p:attrName>
                                        </p:attrNameLst>
                                      </p:cBhvr>
                                      <p:tavLst>
                                        <p:tav tm="0">
                                          <p:val>
                                            <p:strVal val="0-#ppt_w/2"/>
                                          </p:val>
                                        </p:tav>
                                        <p:tav tm="100000">
                                          <p:val>
                                            <p:strVal val="#ppt_x"/>
                                          </p:val>
                                        </p:tav>
                                      </p:tavLst>
                                    </p:anim>
                                    <p:anim calcmode="lin" valueType="num">
                                      <p:cBhvr additive="base">
                                        <p:cTn id="12" dur="500" fill="hold"/>
                                        <p:tgtEl>
                                          <p:spTgt spid="402437"/>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5" fill="hold" nodeType="clickEffect">
                                  <p:stCondLst>
                                    <p:cond delay="0"/>
                                  </p:stCondLst>
                                  <p:childTnLst>
                                    <p:set>
                                      <p:cBhvr>
                                        <p:cTn id="16" dur="1" fill="hold">
                                          <p:stCondLst>
                                            <p:cond delay="0"/>
                                          </p:stCondLst>
                                        </p:cTn>
                                        <p:tgtEl>
                                          <p:spTgt spid="402438"/>
                                        </p:tgtEl>
                                        <p:attrNameLst>
                                          <p:attrName>style.visibility</p:attrName>
                                        </p:attrNameLst>
                                      </p:cBhvr>
                                      <p:to>
                                        <p:strVal val="visible"/>
                                      </p:to>
                                    </p:set>
                                    <p:animEffect transition="in" filter="blinds(vertical)">
                                      <p:cBhvr>
                                        <p:cTn id="17" dur="500"/>
                                        <p:tgtEl>
                                          <p:spTgt spid="40243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7" presetClass="entr" presetSubtype="10" fill="hold" grpId="0" nodeType="clickEffect">
                                  <p:stCondLst>
                                    <p:cond delay="0"/>
                                  </p:stCondLst>
                                  <p:childTnLst>
                                    <p:set>
                                      <p:cBhvr>
                                        <p:cTn id="21" dur="1" fill="hold">
                                          <p:stCondLst>
                                            <p:cond delay="0"/>
                                          </p:stCondLst>
                                        </p:cTn>
                                        <p:tgtEl>
                                          <p:spTgt spid="402441"/>
                                        </p:tgtEl>
                                        <p:attrNameLst>
                                          <p:attrName>style.visibility</p:attrName>
                                        </p:attrNameLst>
                                      </p:cBhvr>
                                      <p:to>
                                        <p:strVal val="visible"/>
                                      </p:to>
                                    </p:set>
                                    <p:anim calcmode="lin" valueType="num">
                                      <p:cBhvr>
                                        <p:cTn id="22" dur="500" fill="hold"/>
                                        <p:tgtEl>
                                          <p:spTgt spid="402441"/>
                                        </p:tgtEl>
                                        <p:attrNameLst>
                                          <p:attrName>ppt_w</p:attrName>
                                        </p:attrNameLst>
                                      </p:cBhvr>
                                      <p:tavLst>
                                        <p:tav tm="0">
                                          <p:val>
                                            <p:fltVal val="0"/>
                                          </p:val>
                                        </p:tav>
                                        <p:tav tm="100000">
                                          <p:val>
                                            <p:strVal val="#ppt_w"/>
                                          </p:val>
                                        </p:tav>
                                      </p:tavLst>
                                    </p:anim>
                                    <p:anim calcmode="lin" valueType="num">
                                      <p:cBhvr>
                                        <p:cTn id="23" dur="500" fill="hold"/>
                                        <p:tgtEl>
                                          <p:spTgt spid="402441"/>
                                        </p:tgtEl>
                                        <p:attrNameLst>
                                          <p:attrName>ppt_h</p:attrName>
                                        </p:attrNameLst>
                                      </p:cBhvr>
                                      <p:tavLst>
                                        <p:tav tm="0">
                                          <p:val>
                                            <p:strVal val="#ppt_h"/>
                                          </p:val>
                                        </p:tav>
                                        <p:tav tm="100000">
                                          <p:val>
                                            <p:strVal val="#ppt_h"/>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17" presetClass="entr" presetSubtype="10" fill="hold" grpId="0" nodeType="clickEffect">
                                  <p:stCondLst>
                                    <p:cond delay="0"/>
                                  </p:stCondLst>
                                  <p:childTnLst>
                                    <p:set>
                                      <p:cBhvr>
                                        <p:cTn id="27" dur="1" fill="hold">
                                          <p:stCondLst>
                                            <p:cond delay="0"/>
                                          </p:stCondLst>
                                        </p:cTn>
                                        <p:tgtEl>
                                          <p:spTgt spid="402442"/>
                                        </p:tgtEl>
                                        <p:attrNameLst>
                                          <p:attrName>style.visibility</p:attrName>
                                        </p:attrNameLst>
                                      </p:cBhvr>
                                      <p:to>
                                        <p:strVal val="visible"/>
                                      </p:to>
                                    </p:set>
                                    <p:anim calcmode="lin" valueType="num">
                                      <p:cBhvr>
                                        <p:cTn id="28" dur="500" fill="hold"/>
                                        <p:tgtEl>
                                          <p:spTgt spid="402442"/>
                                        </p:tgtEl>
                                        <p:attrNameLst>
                                          <p:attrName>ppt_w</p:attrName>
                                        </p:attrNameLst>
                                      </p:cBhvr>
                                      <p:tavLst>
                                        <p:tav tm="0">
                                          <p:val>
                                            <p:fltVal val="0"/>
                                          </p:val>
                                        </p:tav>
                                        <p:tav tm="100000">
                                          <p:val>
                                            <p:strVal val="#ppt_w"/>
                                          </p:val>
                                        </p:tav>
                                      </p:tavLst>
                                    </p:anim>
                                    <p:anim calcmode="lin" valueType="num">
                                      <p:cBhvr>
                                        <p:cTn id="29" dur="500" fill="hold"/>
                                        <p:tgtEl>
                                          <p:spTgt spid="402442"/>
                                        </p:tgtEl>
                                        <p:attrNameLst>
                                          <p:attrName>ppt_h</p:attrName>
                                        </p:attrNameLst>
                                      </p:cBhvr>
                                      <p:tavLst>
                                        <p:tav tm="0">
                                          <p:val>
                                            <p:strVal val="#ppt_h"/>
                                          </p:val>
                                        </p:tav>
                                        <p:tav tm="100000">
                                          <p:val>
                                            <p:strVal val="#ppt_h"/>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32" fill="hold" grpId="0" nodeType="clickEffect">
                                  <p:stCondLst>
                                    <p:cond delay="0"/>
                                  </p:stCondLst>
                                  <p:childTnLst>
                                    <p:set>
                                      <p:cBhvr>
                                        <p:cTn id="33" dur="1" fill="hold">
                                          <p:stCondLst>
                                            <p:cond delay="0"/>
                                          </p:stCondLst>
                                        </p:cTn>
                                        <p:tgtEl>
                                          <p:spTgt spid="402435"/>
                                        </p:tgtEl>
                                        <p:attrNameLst>
                                          <p:attrName>style.visibility</p:attrName>
                                        </p:attrNameLst>
                                      </p:cBhvr>
                                      <p:to>
                                        <p:strVal val="visible"/>
                                      </p:to>
                                    </p:set>
                                    <p:animEffect transition="in" filter="box(out)">
                                      <p:cBhvr>
                                        <p:cTn id="34" dur="500"/>
                                        <p:tgtEl>
                                          <p:spTgt spid="40243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 presetClass="entr" presetSubtype="32" fill="hold" grpId="0" nodeType="clickEffect">
                                  <p:stCondLst>
                                    <p:cond delay="0"/>
                                  </p:stCondLst>
                                  <p:childTnLst>
                                    <p:set>
                                      <p:cBhvr>
                                        <p:cTn id="38" dur="1" fill="hold">
                                          <p:stCondLst>
                                            <p:cond delay="0"/>
                                          </p:stCondLst>
                                        </p:cTn>
                                        <p:tgtEl>
                                          <p:spTgt spid="402436"/>
                                        </p:tgtEl>
                                        <p:attrNameLst>
                                          <p:attrName>style.visibility</p:attrName>
                                        </p:attrNameLst>
                                      </p:cBhvr>
                                      <p:to>
                                        <p:strVal val="visible"/>
                                      </p:to>
                                    </p:set>
                                    <p:animEffect transition="in" filter="box(out)">
                                      <p:cBhvr>
                                        <p:cTn id="39" dur="500"/>
                                        <p:tgtEl>
                                          <p:spTgt spid="4024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2434" grpId="0" autoUpdateAnimBg="0"/>
      <p:bldP spid="402435" grpId="0" animBg="1" autoUpdateAnimBg="0"/>
      <p:bldP spid="402436" grpId="0" animBg="1" autoUpdateAnimBg="0"/>
      <p:bldP spid="402437" grpId="0" animBg="1" autoUpdateAnimBg="0"/>
      <p:bldP spid="402441" grpId="0" animBg="1" autoUpdateAnimBg="0"/>
      <p:bldP spid="402442" grpId="0" animBg="1"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Foliennummernplatzhalter 2">
            <a:extLst>
              <a:ext uri="{FF2B5EF4-FFF2-40B4-BE49-F238E27FC236}">
                <a16:creationId xmlns:a16="http://schemas.microsoft.com/office/drawing/2014/main" id="{F27CB9C8-4E73-2B4E-A874-AB4F38E88953}"/>
              </a:ext>
            </a:extLst>
          </p:cNvPr>
          <p:cNvSpPr>
            <a:spLocks noGrp="1"/>
          </p:cNvSpPr>
          <p:nvPr>
            <p:ph type="sldNum" sz="quarter" idx="10"/>
          </p:nvPr>
        </p:nvSpPr>
        <p:spPr/>
        <p:txBody>
          <a:bodyPr/>
          <a:lstStyle/>
          <a:p>
            <a:fld id="{A7769066-CE26-3A48-9639-A422B410FD14}" type="slidenum">
              <a:rPr lang="en-US" altLang="de-DE"/>
              <a:pPr/>
              <a:t>32</a:t>
            </a:fld>
            <a:endParaRPr lang="en-US" altLang="de-DE" b="0"/>
          </a:p>
        </p:txBody>
      </p:sp>
      <p:sp>
        <p:nvSpPr>
          <p:cNvPr id="390146" name="Rectangle 2">
            <a:extLst>
              <a:ext uri="{FF2B5EF4-FFF2-40B4-BE49-F238E27FC236}">
                <a16:creationId xmlns:a16="http://schemas.microsoft.com/office/drawing/2014/main" id="{3C46CDF6-E717-5141-8902-F02A5548F393}"/>
              </a:ext>
            </a:extLst>
          </p:cNvPr>
          <p:cNvSpPr>
            <a:spLocks noGrp="1" noChangeArrowheads="1"/>
          </p:cNvSpPr>
          <p:nvPr>
            <p:ph type="title"/>
          </p:nvPr>
        </p:nvSpPr>
        <p:spPr>
          <a:xfrm>
            <a:off x="152400" y="0"/>
            <a:ext cx="6629400" cy="990600"/>
          </a:xfrm>
        </p:spPr>
        <p:txBody>
          <a:bodyPr/>
          <a:lstStyle/>
          <a:p>
            <a:pPr>
              <a:lnSpc>
                <a:spcPct val="90000"/>
              </a:lnSpc>
            </a:pPr>
            <a:r>
              <a:rPr lang="de-DE" altLang="de-DE" sz="3600"/>
              <a:t>Modell für Leistungszulagen: </a:t>
            </a:r>
            <a:br>
              <a:rPr lang="de-DE" altLang="de-DE" sz="3600"/>
            </a:br>
            <a:r>
              <a:rPr lang="de-DE" altLang="de-DE" sz="3600"/>
              <a:t>Beispiel Oxford</a:t>
            </a:r>
            <a:endParaRPr lang="de-DE" altLang="de-DE"/>
          </a:p>
        </p:txBody>
      </p:sp>
      <p:sp>
        <p:nvSpPr>
          <p:cNvPr id="390156" name="Rectangle 12">
            <a:extLst>
              <a:ext uri="{FF2B5EF4-FFF2-40B4-BE49-F238E27FC236}">
                <a16:creationId xmlns:a16="http://schemas.microsoft.com/office/drawing/2014/main" id="{A8BAA9C3-286E-1740-A32B-8E173A8F6471}"/>
              </a:ext>
            </a:extLst>
          </p:cNvPr>
          <p:cNvSpPr>
            <a:spLocks noChangeArrowheads="1"/>
          </p:cNvSpPr>
          <p:nvPr/>
        </p:nvSpPr>
        <p:spPr bwMode="auto">
          <a:xfrm>
            <a:off x="381000" y="1646238"/>
            <a:ext cx="7620000" cy="792162"/>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anchor="ctr">
            <a:flatTx/>
          </a:bodyPr>
          <a:lstStyle/>
          <a:p>
            <a:r>
              <a:rPr lang="de-DE" altLang="de-DE" sz="2000" b="1">
                <a:solidFill>
                  <a:srgbClr val="00FFCC"/>
                </a:solidFill>
                <a:latin typeface="Arial" panose="020B0604020202020204" pitchFamily="34" charset="0"/>
              </a:rPr>
              <a:t>Zuständigkeit Leistungszulagen: </a:t>
            </a:r>
            <a:r>
              <a:rPr lang="de-DE" altLang="de-DE" sz="2000" b="1">
                <a:latin typeface="Arial" panose="020B0604020202020204" pitchFamily="34" charset="0"/>
              </a:rPr>
              <a:t>Akademisches Komitee (Präsident + vier „Heads of College“)</a:t>
            </a:r>
          </a:p>
        </p:txBody>
      </p:sp>
      <p:sp>
        <p:nvSpPr>
          <p:cNvPr id="390157" name="Rectangle 13">
            <a:extLst>
              <a:ext uri="{FF2B5EF4-FFF2-40B4-BE49-F238E27FC236}">
                <a16:creationId xmlns:a16="http://schemas.microsoft.com/office/drawing/2014/main" id="{D75805F2-239A-414F-B005-8605F3EEC1A1}"/>
              </a:ext>
            </a:extLst>
          </p:cNvPr>
          <p:cNvSpPr>
            <a:spLocks noChangeArrowheads="1"/>
          </p:cNvSpPr>
          <p:nvPr/>
        </p:nvSpPr>
        <p:spPr bwMode="auto">
          <a:xfrm>
            <a:off x="228600" y="4054475"/>
            <a:ext cx="7848600" cy="7921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anchor="ctr">
            <a:flatTx/>
          </a:bodyPr>
          <a:lstStyle/>
          <a:p>
            <a:r>
              <a:rPr lang="de-DE" altLang="de-DE" sz="2000" b="1">
                <a:solidFill>
                  <a:srgbClr val="00FFCC"/>
                </a:solidFill>
                <a:latin typeface="Arial" panose="020B0604020202020204" pitchFamily="34" charset="0"/>
              </a:rPr>
              <a:t>Rhythmus: </a:t>
            </a:r>
            <a:r>
              <a:rPr lang="de-DE" altLang="de-DE" sz="2000" b="1">
                <a:latin typeface="Arial" panose="020B0604020202020204" pitchFamily="34" charset="0"/>
              </a:rPr>
              <a:t>alle zwei Jahre</a:t>
            </a:r>
          </a:p>
        </p:txBody>
      </p:sp>
      <p:sp>
        <p:nvSpPr>
          <p:cNvPr id="390158" name="Rectangle 14">
            <a:extLst>
              <a:ext uri="{FF2B5EF4-FFF2-40B4-BE49-F238E27FC236}">
                <a16:creationId xmlns:a16="http://schemas.microsoft.com/office/drawing/2014/main" id="{59E972D4-A9E2-F942-8007-E2C4FC0F49FE}"/>
              </a:ext>
            </a:extLst>
          </p:cNvPr>
          <p:cNvSpPr>
            <a:spLocks noChangeArrowheads="1"/>
          </p:cNvSpPr>
          <p:nvPr/>
        </p:nvSpPr>
        <p:spPr bwMode="auto">
          <a:xfrm>
            <a:off x="838200" y="2835275"/>
            <a:ext cx="7848600" cy="7921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anchor="ctr">
            <a:flatTx/>
          </a:bodyPr>
          <a:lstStyle/>
          <a:p>
            <a:pPr>
              <a:lnSpc>
                <a:spcPct val="80000"/>
              </a:lnSpc>
            </a:pPr>
            <a:r>
              <a:rPr lang="de-DE" altLang="de-DE" sz="2000" b="1">
                <a:solidFill>
                  <a:srgbClr val="00FFCC"/>
                </a:solidFill>
                <a:latin typeface="Arial" panose="020B0604020202020204" pitchFamily="34" charset="0"/>
              </a:rPr>
              <a:t>Verfahren: </a:t>
            </a:r>
            <a:r>
              <a:rPr lang="de-DE" altLang="de-DE" sz="2000" b="1">
                <a:latin typeface="Arial" panose="020B0604020202020204" pitchFamily="34" charset="0"/>
              </a:rPr>
              <a:t>Antragsbasiert (Lebenslauf + Referenzen) kompetitiv, Stufenmodell (5 [von 9] Stufen), Abwägung</a:t>
            </a:r>
          </a:p>
        </p:txBody>
      </p:sp>
      <p:sp>
        <p:nvSpPr>
          <p:cNvPr id="390159" name="Rectangle 15">
            <a:extLst>
              <a:ext uri="{FF2B5EF4-FFF2-40B4-BE49-F238E27FC236}">
                <a16:creationId xmlns:a16="http://schemas.microsoft.com/office/drawing/2014/main" id="{A4FF2039-D5EB-C147-B883-4C61E76D2731}"/>
              </a:ext>
            </a:extLst>
          </p:cNvPr>
          <p:cNvSpPr>
            <a:spLocks noChangeArrowheads="1"/>
          </p:cNvSpPr>
          <p:nvPr/>
        </p:nvSpPr>
        <p:spPr bwMode="auto">
          <a:xfrm>
            <a:off x="762000" y="5334000"/>
            <a:ext cx="7848600" cy="7921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anchor="ctr">
            <a:flatTx/>
          </a:bodyPr>
          <a:lstStyle/>
          <a:p>
            <a:r>
              <a:rPr lang="de-DE" altLang="de-DE" sz="2000" b="1">
                <a:solidFill>
                  <a:srgbClr val="00FFCC"/>
                </a:solidFill>
                <a:latin typeface="Arial" panose="020B0604020202020204" pitchFamily="34" charset="0"/>
              </a:rPr>
              <a:t>Kriterien:</a:t>
            </a:r>
            <a:r>
              <a:rPr lang="de-DE" altLang="de-DE" sz="2000" b="1">
                <a:latin typeface="Arial" panose="020B0604020202020204" pitchFamily="34" charset="0"/>
              </a:rPr>
              <a:t> Beschreibung von 5 Qualitätsniveaus, Forschungsfokus (vs. Lehre, Drittmittel)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390146"/>
                                        </p:tgtEl>
                                        <p:attrNameLst>
                                          <p:attrName>style.visibility</p:attrName>
                                        </p:attrNameLst>
                                      </p:cBhvr>
                                      <p:to>
                                        <p:strVal val="visible"/>
                                      </p:to>
                                    </p:set>
                                    <p:animEffect transition="in" filter="box(out)">
                                      <p:cBhvr>
                                        <p:cTn id="7" dur="500"/>
                                        <p:tgtEl>
                                          <p:spTgt spid="3901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90156"/>
                                        </p:tgtEl>
                                        <p:attrNameLst>
                                          <p:attrName>style.visibility</p:attrName>
                                        </p:attrNameLst>
                                      </p:cBhvr>
                                      <p:to>
                                        <p:strVal val="visible"/>
                                      </p:to>
                                    </p:set>
                                    <p:animEffect transition="in" filter="box(out)">
                                      <p:cBhvr>
                                        <p:cTn id="12" dur="500"/>
                                        <p:tgtEl>
                                          <p:spTgt spid="39015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90158"/>
                                        </p:tgtEl>
                                        <p:attrNameLst>
                                          <p:attrName>style.visibility</p:attrName>
                                        </p:attrNameLst>
                                      </p:cBhvr>
                                      <p:to>
                                        <p:strVal val="visible"/>
                                      </p:to>
                                    </p:set>
                                    <p:animEffect transition="in" filter="box(out)">
                                      <p:cBhvr>
                                        <p:cTn id="17" dur="500"/>
                                        <p:tgtEl>
                                          <p:spTgt spid="39015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90157"/>
                                        </p:tgtEl>
                                        <p:attrNameLst>
                                          <p:attrName>style.visibility</p:attrName>
                                        </p:attrNameLst>
                                      </p:cBhvr>
                                      <p:to>
                                        <p:strVal val="visible"/>
                                      </p:to>
                                    </p:set>
                                    <p:animEffect transition="in" filter="box(out)">
                                      <p:cBhvr>
                                        <p:cTn id="22" dur="500"/>
                                        <p:tgtEl>
                                          <p:spTgt spid="39015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390159"/>
                                        </p:tgtEl>
                                        <p:attrNameLst>
                                          <p:attrName>style.visibility</p:attrName>
                                        </p:attrNameLst>
                                      </p:cBhvr>
                                      <p:to>
                                        <p:strVal val="visible"/>
                                      </p:to>
                                    </p:set>
                                    <p:animEffect transition="in" filter="box(out)">
                                      <p:cBhvr>
                                        <p:cTn id="27" dur="500"/>
                                        <p:tgtEl>
                                          <p:spTgt spid="3901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0146" grpId="0" autoUpdateAnimBg="0"/>
      <p:bldP spid="390156" grpId="0" animBg="1" autoUpdateAnimBg="0"/>
      <p:bldP spid="390157" grpId="0" animBg="1" autoUpdateAnimBg="0"/>
      <p:bldP spid="390158" grpId="0" animBg="1" autoUpdateAnimBg="0"/>
      <p:bldP spid="390159" grpId="0" animBg="1"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Foliennummernplatzhalter 2">
            <a:extLst>
              <a:ext uri="{FF2B5EF4-FFF2-40B4-BE49-F238E27FC236}">
                <a16:creationId xmlns:a16="http://schemas.microsoft.com/office/drawing/2014/main" id="{4A0938BB-F009-2945-9BF8-2B43A314DE08}"/>
              </a:ext>
            </a:extLst>
          </p:cNvPr>
          <p:cNvSpPr>
            <a:spLocks noGrp="1"/>
          </p:cNvSpPr>
          <p:nvPr>
            <p:ph type="sldNum" sz="quarter" idx="10"/>
          </p:nvPr>
        </p:nvSpPr>
        <p:spPr/>
        <p:txBody>
          <a:bodyPr/>
          <a:lstStyle/>
          <a:p>
            <a:fld id="{F85E0A80-7EE2-8F48-ADD2-FEA0F9BC24BB}" type="slidenum">
              <a:rPr lang="en-US" altLang="de-DE"/>
              <a:pPr/>
              <a:t>33</a:t>
            </a:fld>
            <a:endParaRPr lang="en-US" altLang="de-DE" b="0"/>
          </a:p>
        </p:txBody>
      </p:sp>
      <p:sp>
        <p:nvSpPr>
          <p:cNvPr id="395266" name="Rectangle 2">
            <a:extLst>
              <a:ext uri="{FF2B5EF4-FFF2-40B4-BE49-F238E27FC236}">
                <a16:creationId xmlns:a16="http://schemas.microsoft.com/office/drawing/2014/main" id="{A9F80599-97ED-C14F-A89D-C910EC8BAC85}"/>
              </a:ext>
            </a:extLst>
          </p:cNvPr>
          <p:cNvSpPr>
            <a:spLocks noGrp="1" noChangeArrowheads="1"/>
          </p:cNvSpPr>
          <p:nvPr>
            <p:ph type="title"/>
          </p:nvPr>
        </p:nvSpPr>
        <p:spPr>
          <a:noFill/>
          <a:ln/>
        </p:spPr>
        <p:txBody>
          <a:bodyPr/>
          <a:lstStyle/>
          <a:p>
            <a:pPr>
              <a:lnSpc>
                <a:spcPct val="90000"/>
              </a:lnSpc>
            </a:pPr>
            <a:r>
              <a:rPr lang="de-DE" altLang="de-DE" sz="3600"/>
              <a:t>Modell für Leistungszulagen: </a:t>
            </a:r>
            <a:br>
              <a:rPr lang="de-DE" altLang="de-DE" sz="3600"/>
            </a:br>
            <a:r>
              <a:rPr lang="de-DE" altLang="de-DE" sz="3600"/>
              <a:t>Beispiel Oxford - Kriterien (I)</a:t>
            </a:r>
            <a:endParaRPr lang="de-DE" altLang="de-DE"/>
          </a:p>
        </p:txBody>
      </p:sp>
      <p:sp>
        <p:nvSpPr>
          <p:cNvPr id="395267" name="Rectangle 3">
            <a:extLst>
              <a:ext uri="{FF2B5EF4-FFF2-40B4-BE49-F238E27FC236}">
                <a16:creationId xmlns:a16="http://schemas.microsoft.com/office/drawing/2014/main" id="{291A8DED-6BDE-4244-90DD-29B25546825D}"/>
              </a:ext>
            </a:extLst>
          </p:cNvPr>
          <p:cNvSpPr>
            <a:spLocks noChangeArrowheads="1"/>
          </p:cNvSpPr>
          <p:nvPr/>
        </p:nvSpPr>
        <p:spPr bwMode="auto">
          <a:xfrm>
            <a:off x="457200" y="1600200"/>
            <a:ext cx="1524000" cy="4724400"/>
          </a:xfrm>
          <a:prstGeom prst="rect">
            <a:avLst/>
          </a:prstGeom>
          <a:solidFill>
            <a:srgbClr val="A50021"/>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altLang="de-DE"/>
              <a:t>Keine Zulage</a:t>
            </a:r>
          </a:p>
        </p:txBody>
      </p:sp>
      <p:sp>
        <p:nvSpPr>
          <p:cNvPr id="395268" name="Rectangle 4">
            <a:extLst>
              <a:ext uri="{FF2B5EF4-FFF2-40B4-BE49-F238E27FC236}">
                <a16:creationId xmlns:a16="http://schemas.microsoft.com/office/drawing/2014/main" id="{C8CF58A2-657B-554A-87BA-3EE330166253}"/>
              </a:ext>
            </a:extLst>
          </p:cNvPr>
          <p:cNvSpPr>
            <a:spLocks noChangeArrowheads="1"/>
          </p:cNvSpPr>
          <p:nvPr/>
        </p:nvSpPr>
        <p:spPr bwMode="auto">
          <a:xfrm>
            <a:off x="2247900" y="1600200"/>
            <a:ext cx="6286500" cy="4724400"/>
          </a:xfrm>
          <a:prstGeom prst="rect">
            <a:avLst/>
          </a:prstGeom>
          <a:solidFill>
            <a:schemeClr val="accent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36000" rIns="36000" bIns="36000" anchor="ctr"/>
          <a:lstStyle/>
          <a:p>
            <a:pPr>
              <a:lnSpc>
                <a:spcPct val="110000"/>
              </a:lnSpc>
            </a:pPr>
            <a:r>
              <a:rPr lang="en-GB" altLang="de-DE"/>
              <a:t>„ </a:t>
            </a:r>
            <a:r>
              <a:rPr lang="de-DE" altLang="de-DE"/>
              <a:t>Die Universität erwartet von allen ihren Professoren und Readern hervorragende Akademiker von internationaler Reputation  zu sein, deren Forschungsleistungen herausragend im Vergleich zur Mehrheit der britischen Akademiker sind. Sie erwartet auch von allen ihren Professoren und Readern, voll und ganz zu allen relevanten Bereichen des akademischen Lebens der Universität beizutragen. Eine Erfüllung dieser grundlegenden Anforderungen rechtfertigt nicht die Verleihung eines Distinction Awards</a:t>
            </a:r>
            <a:r>
              <a:rPr lang="de-DE" altLang="de-DE" i="1"/>
              <a:t>.</a:t>
            </a:r>
            <a:r>
              <a:rPr lang="en-GB" altLang="de-DE"/>
              <a:t>“</a:t>
            </a:r>
          </a:p>
        </p:txBody>
      </p:sp>
      <p:sp>
        <p:nvSpPr>
          <p:cNvPr id="395270" name="Oval 6">
            <a:extLst>
              <a:ext uri="{FF2B5EF4-FFF2-40B4-BE49-F238E27FC236}">
                <a16:creationId xmlns:a16="http://schemas.microsoft.com/office/drawing/2014/main" id="{70C70E38-2ADE-494F-97BA-EE0934229A67}"/>
              </a:ext>
            </a:extLst>
          </p:cNvPr>
          <p:cNvSpPr>
            <a:spLocks noChangeArrowheads="1"/>
          </p:cNvSpPr>
          <p:nvPr/>
        </p:nvSpPr>
        <p:spPr bwMode="auto">
          <a:xfrm>
            <a:off x="4800600" y="3048000"/>
            <a:ext cx="4191000" cy="2692400"/>
          </a:xfrm>
          <a:prstGeom prst="ellipse">
            <a:avLst/>
          </a:prstGeom>
          <a:solidFill>
            <a:srgbClr val="66FFCC"/>
          </a:solidFill>
          <a:ln>
            <a:noFill/>
          </a:ln>
          <a:effectLst/>
          <a:extLst>
            <a:ext uri="{91240B29-F687-4F45-9708-019B960494DF}">
              <a14:hiddenLine xmlns:a14="http://schemas.microsoft.com/office/drawing/2010/main" w="76200">
                <a:solidFill>
                  <a:schemeClr val="accent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36000" rIns="36000" bIns="36000" anchor="ctr"/>
          <a:lstStyle/>
          <a:p>
            <a:r>
              <a:rPr lang="de-DE" altLang="de-DE" b="1">
                <a:solidFill>
                  <a:schemeClr val="folHlink"/>
                </a:solidFill>
              </a:rPr>
              <a:t>Internationale Reputation und herausragende Forschungsleistung als „Normalfall“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395266"/>
                                        </p:tgtEl>
                                        <p:attrNameLst>
                                          <p:attrName>style.visibility</p:attrName>
                                        </p:attrNameLst>
                                      </p:cBhvr>
                                      <p:to>
                                        <p:strVal val="visible"/>
                                      </p:to>
                                    </p:set>
                                    <p:animEffect transition="in" filter="box(out)">
                                      <p:cBhvr>
                                        <p:cTn id="7" dur="500"/>
                                        <p:tgtEl>
                                          <p:spTgt spid="3952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95267"/>
                                        </p:tgtEl>
                                        <p:attrNameLst>
                                          <p:attrName>style.visibility</p:attrName>
                                        </p:attrNameLst>
                                      </p:cBhvr>
                                      <p:to>
                                        <p:strVal val="visible"/>
                                      </p:to>
                                    </p:set>
                                    <p:animEffect transition="in" filter="dissolve">
                                      <p:cBhvr>
                                        <p:cTn id="12" dur="500"/>
                                        <p:tgtEl>
                                          <p:spTgt spid="39526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95268"/>
                                        </p:tgtEl>
                                        <p:attrNameLst>
                                          <p:attrName>style.visibility</p:attrName>
                                        </p:attrNameLst>
                                      </p:cBhvr>
                                      <p:to>
                                        <p:strVal val="visible"/>
                                      </p:to>
                                    </p:set>
                                    <p:animEffect transition="in" filter="dissolve">
                                      <p:cBhvr>
                                        <p:cTn id="17" dur="500"/>
                                        <p:tgtEl>
                                          <p:spTgt spid="39526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95270"/>
                                        </p:tgtEl>
                                        <p:attrNameLst>
                                          <p:attrName>style.visibility</p:attrName>
                                        </p:attrNameLst>
                                      </p:cBhvr>
                                      <p:to>
                                        <p:strVal val="visible"/>
                                      </p:to>
                                    </p:set>
                                    <p:animEffect transition="in" filter="dissolve">
                                      <p:cBhvr>
                                        <p:cTn id="22" dur="500"/>
                                        <p:tgtEl>
                                          <p:spTgt spid="3952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5266" grpId="0" autoUpdateAnimBg="0"/>
      <p:bldP spid="395267" grpId="0" animBg="1" autoUpdateAnimBg="0"/>
      <p:bldP spid="395268" grpId="0" animBg="1" autoUpdateAnimBg="0"/>
      <p:bldP spid="395270" grpId="0" animBg="1"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 name="Foliennummernplatzhalter 2">
            <a:extLst>
              <a:ext uri="{FF2B5EF4-FFF2-40B4-BE49-F238E27FC236}">
                <a16:creationId xmlns:a16="http://schemas.microsoft.com/office/drawing/2014/main" id="{C3A20C5B-484F-7A44-950A-3F117D1536AA}"/>
              </a:ext>
            </a:extLst>
          </p:cNvPr>
          <p:cNvSpPr>
            <a:spLocks noGrp="1"/>
          </p:cNvSpPr>
          <p:nvPr>
            <p:ph type="sldNum" sz="quarter" idx="10"/>
          </p:nvPr>
        </p:nvSpPr>
        <p:spPr/>
        <p:txBody>
          <a:bodyPr/>
          <a:lstStyle/>
          <a:p>
            <a:fld id="{B04D4421-EC03-DB45-8F43-420978C6E827}" type="slidenum">
              <a:rPr lang="en-US" altLang="de-DE"/>
              <a:pPr/>
              <a:t>34</a:t>
            </a:fld>
            <a:endParaRPr lang="en-US" altLang="de-DE" b="0"/>
          </a:p>
        </p:txBody>
      </p:sp>
      <p:sp>
        <p:nvSpPr>
          <p:cNvPr id="394242" name="Rectangle 2">
            <a:extLst>
              <a:ext uri="{FF2B5EF4-FFF2-40B4-BE49-F238E27FC236}">
                <a16:creationId xmlns:a16="http://schemas.microsoft.com/office/drawing/2014/main" id="{3D48DEEB-E8E9-3B42-BFB4-C16683E5561C}"/>
              </a:ext>
            </a:extLst>
          </p:cNvPr>
          <p:cNvSpPr>
            <a:spLocks noGrp="1" noChangeArrowheads="1"/>
          </p:cNvSpPr>
          <p:nvPr>
            <p:ph type="title"/>
          </p:nvPr>
        </p:nvSpPr>
        <p:spPr>
          <a:noFill/>
          <a:ln/>
        </p:spPr>
        <p:txBody>
          <a:bodyPr/>
          <a:lstStyle/>
          <a:p>
            <a:pPr>
              <a:lnSpc>
                <a:spcPct val="90000"/>
              </a:lnSpc>
            </a:pPr>
            <a:r>
              <a:rPr lang="de-DE" altLang="de-DE" sz="3600"/>
              <a:t>Modell für Leistungszulagen: </a:t>
            </a:r>
            <a:br>
              <a:rPr lang="de-DE" altLang="de-DE" sz="3600"/>
            </a:br>
            <a:r>
              <a:rPr lang="de-DE" altLang="de-DE" sz="3600"/>
              <a:t>Beispiel Oxford - Kriterien (II)</a:t>
            </a:r>
            <a:endParaRPr lang="de-DE" altLang="de-DE"/>
          </a:p>
        </p:txBody>
      </p:sp>
      <p:sp>
        <p:nvSpPr>
          <p:cNvPr id="394243" name="Rectangle 3">
            <a:extLst>
              <a:ext uri="{FF2B5EF4-FFF2-40B4-BE49-F238E27FC236}">
                <a16:creationId xmlns:a16="http://schemas.microsoft.com/office/drawing/2014/main" id="{E6898EC4-FB3D-DF40-A5D0-4EF57BE0BA1A}"/>
              </a:ext>
            </a:extLst>
          </p:cNvPr>
          <p:cNvSpPr>
            <a:spLocks noChangeArrowheads="1"/>
          </p:cNvSpPr>
          <p:nvPr/>
        </p:nvSpPr>
        <p:spPr bwMode="auto">
          <a:xfrm>
            <a:off x="457200" y="1295400"/>
            <a:ext cx="1524000" cy="914400"/>
          </a:xfrm>
          <a:prstGeom prst="rect">
            <a:avLst/>
          </a:prstGeom>
          <a:solidFill>
            <a:srgbClr val="A50021"/>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sz="2000"/>
              <a:t>Level 5</a:t>
            </a:r>
          </a:p>
        </p:txBody>
      </p:sp>
      <p:sp>
        <p:nvSpPr>
          <p:cNvPr id="394244" name="Rectangle 4">
            <a:extLst>
              <a:ext uri="{FF2B5EF4-FFF2-40B4-BE49-F238E27FC236}">
                <a16:creationId xmlns:a16="http://schemas.microsoft.com/office/drawing/2014/main" id="{8E0253A6-BA19-5548-9277-70BD38207291}"/>
              </a:ext>
            </a:extLst>
          </p:cNvPr>
          <p:cNvSpPr>
            <a:spLocks noChangeArrowheads="1"/>
          </p:cNvSpPr>
          <p:nvPr/>
        </p:nvSpPr>
        <p:spPr bwMode="auto">
          <a:xfrm>
            <a:off x="457200" y="2400300"/>
            <a:ext cx="1524000" cy="914400"/>
          </a:xfrm>
          <a:prstGeom prst="rect">
            <a:avLst/>
          </a:prstGeom>
          <a:solidFill>
            <a:srgbClr val="A50021"/>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sz="2000"/>
              <a:t>Level 4</a:t>
            </a:r>
          </a:p>
        </p:txBody>
      </p:sp>
      <p:sp>
        <p:nvSpPr>
          <p:cNvPr id="394245" name="Rectangle 5">
            <a:extLst>
              <a:ext uri="{FF2B5EF4-FFF2-40B4-BE49-F238E27FC236}">
                <a16:creationId xmlns:a16="http://schemas.microsoft.com/office/drawing/2014/main" id="{F27CDDA7-1A44-6446-A160-4ED72CF9DFBA}"/>
              </a:ext>
            </a:extLst>
          </p:cNvPr>
          <p:cNvSpPr>
            <a:spLocks noChangeArrowheads="1"/>
          </p:cNvSpPr>
          <p:nvPr/>
        </p:nvSpPr>
        <p:spPr bwMode="auto">
          <a:xfrm>
            <a:off x="457200" y="3505200"/>
            <a:ext cx="1524000" cy="914400"/>
          </a:xfrm>
          <a:prstGeom prst="rect">
            <a:avLst/>
          </a:prstGeom>
          <a:solidFill>
            <a:srgbClr val="A50021"/>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sz="2000"/>
              <a:t>Level 3</a:t>
            </a:r>
          </a:p>
        </p:txBody>
      </p:sp>
      <p:sp>
        <p:nvSpPr>
          <p:cNvPr id="394246" name="Rectangle 6">
            <a:extLst>
              <a:ext uri="{FF2B5EF4-FFF2-40B4-BE49-F238E27FC236}">
                <a16:creationId xmlns:a16="http://schemas.microsoft.com/office/drawing/2014/main" id="{83EDCE8B-E282-DD4E-A3B5-466F57E1B56E}"/>
              </a:ext>
            </a:extLst>
          </p:cNvPr>
          <p:cNvSpPr>
            <a:spLocks noChangeArrowheads="1"/>
          </p:cNvSpPr>
          <p:nvPr/>
        </p:nvSpPr>
        <p:spPr bwMode="auto">
          <a:xfrm>
            <a:off x="457200" y="4610100"/>
            <a:ext cx="1524000" cy="914400"/>
          </a:xfrm>
          <a:prstGeom prst="rect">
            <a:avLst/>
          </a:prstGeom>
          <a:solidFill>
            <a:srgbClr val="A50021"/>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sz="2000"/>
              <a:t>Level 2</a:t>
            </a:r>
          </a:p>
        </p:txBody>
      </p:sp>
      <p:sp>
        <p:nvSpPr>
          <p:cNvPr id="394247" name="Rectangle 7">
            <a:extLst>
              <a:ext uri="{FF2B5EF4-FFF2-40B4-BE49-F238E27FC236}">
                <a16:creationId xmlns:a16="http://schemas.microsoft.com/office/drawing/2014/main" id="{E1178364-8E4C-8746-A73A-65C8AF205E17}"/>
              </a:ext>
            </a:extLst>
          </p:cNvPr>
          <p:cNvSpPr>
            <a:spLocks noChangeArrowheads="1"/>
          </p:cNvSpPr>
          <p:nvPr/>
        </p:nvSpPr>
        <p:spPr bwMode="auto">
          <a:xfrm>
            <a:off x="457200" y="5715000"/>
            <a:ext cx="1524000" cy="914400"/>
          </a:xfrm>
          <a:prstGeom prst="rect">
            <a:avLst/>
          </a:prstGeom>
          <a:solidFill>
            <a:srgbClr val="A50021"/>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sz="2000"/>
              <a:t>Level 1</a:t>
            </a:r>
          </a:p>
        </p:txBody>
      </p:sp>
      <p:sp>
        <p:nvSpPr>
          <p:cNvPr id="394248" name="Rectangle 8">
            <a:extLst>
              <a:ext uri="{FF2B5EF4-FFF2-40B4-BE49-F238E27FC236}">
                <a16:creationId xmlns:a16="http://schemas.microsoft.com/office/drawing/2014/main" id="{84ECBBB9-20FF-E947-BDE3-075649C0A5E1}"/>
              </a:ext>
            </a:extLst>
          </p:cNvPr>
          <p:cNvSpPr>
            <a:spLocks noChangeArrowheads="1"/>
          </p:cNvSpPr>
          <p:nvPr/>
        </p:nvSpPr>
        <p:spPr bwMode="auto">
          <a:xfrm>
            <a:off x="2247900" y="1295400"/>
            <a:ext cx="6286500" cy="914400"/>
          </a:xfrm>
          <a:prstGeom prst="rect">
            <a:avLst/>
          </a:prstGeom>
          <a:solidFill>
            <a:schemeClr val="accent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36000" rIns="36000" bIns="36000" anchor="ctr"/>
          <a:lstStyle/>
          <a:p>
            <a:pPr>
              <a:lnSpc>
                <a:spcPct val="70000"/>
              </a:lnSpc>
            </a:pPr>
            <a:r>
              <a:rPr lang="en-GB" altLang="de-DE" sz="2000"/>
              <a:t>„</a:t>
            </a:r>
            <a:r>
              <a:rPr lang="de-DE" altLang="de-DE" sz="2000"/>
              <a:t>Personen, deren akademische Fähigkeiten von höchster Qualität und mit einer weltweiten Reputation verbunden sind, welche universell über verschiedenste Fachgebiete hinweg Anerkennung gefunden hat</a:t>
            </a:r>
            <a:r>
              <a:rPr lang="en-GB" altLang="de-DE" sz="2000"/>
              <a:t>“</a:t>
            </a:r>
          </a:p>
        </p:txBody>
      </p:sp>
      <p:sp>
        <p:nvSpPr>
          <p:cNvPr id="394249" name="Rectangle 9">
            <a:extLst>
              <a:ext uri="{FF2B5EF4-FFF2-40B4-BE49-F238E27FC236}">
                <a16:creationId xmlns:a16="http://schemas.microsoft.com/office/drawing/2014/main" id="{5EDFD1D2-AA8B-EF4C-89B2-8618FC5CC1F2}"/>
              </a:ext>
            </a:extLst>
          </p:cNvPr>
          <p:cNvSpPr>
            <a:spLocks noChangeArrowheads="1"/>
          </p:cNvSpPr>
          <p:nvPr/>
        </p:nvSpPr>
        <p:spPr bwMode="auto">
          <a:xfrm>
            <a:off x="2247900" y="2438400"/>
            <a:ext cx="6286500" cy="914400"/>
          </a:xfrm>
          <a:prstGeom prst="rect">
            <a:avLst/>
          </a:prstGeom>
          <a:solidFill>
            <a:schemeClr val="accent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36000" rIns="36000" bIns="36000" anchor="ctr"/>
          <a:lstStyle/>
          <a:p>
            <a:pPr>
              <a:lnSpc>
                <a:spcPct val="80000"/>
              </a:lnSpc>
            </a:pPr>
            <a:r>
              <a:rPr lang="en-GB" altLang="de-DE" sz="2000"/>
              <a:t>„Personen von </a:t>
            </a:r>
            <a:r>
              <a:rPr lang="de-DE" altLang="de-DE" sz="2000"/>
              <a:t>sehr hohem akademischen Rang und mit signifikanter internationaler Reputation“ „bahnbrechender Beitrag zu ihrem weiteren Fachgebiet</a:t>
            </a:r>
            <a:r>
              <a:rPr lang="en-GB" altLang="de-DE" sz="2000"/>
              <a:t>“</a:t>
            </a:r>
          </a:p>
        </p:txBody>
      </p:sp>
      <p:sp>
        <p:nvSpPr>
          <p:cNvPr id="394250" name="Rectangle 10">
            <a:extLst>
              <a:ext uri="{FF2B5EF4-FFF2-40B4-BE49-F238E27FC236}">
                <a16:creationId xmlns:a16="http://schemas.microsoft.com/office/drawing/2014/main" id="{A69E2E76-4AEE-D148-84B6-6F9C6022DCE2}"/>
              </a:ext>
            </a:extLst>
          </p:cNvPr>
          <p:cNvSpPr>
            <a:spLocks noChangeArrowheads="1"/>
          </p:cNvSpPr>
          <p:nvPr/>
        </p:nvSpPr>
        <p:spPr bwMode="auto">
          <a:xfrm>
            <a:off x="2247900" y="3530600"/>
            <a:ext cx="6286500" cy="914400"/>
          </a:xfrm>
          <a:prstGeom prst="rect">
            <a:avLst/>
          </a:prstGeom>
          <a:solidFill>
            <a:schemeClr val="accent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36000" rIns="36000" bIns="36000" anchor="ctr"/>
          <a:lstStyle/>
          <a:p>
            <a:pPr>
              <a:lnSpc>
                <a:spcPct val="70000"/>
              </a:lnSpc>
            </a:pPr>
            <a:r>
              <a:rPr lang="de-DE" altLang="de-DE" sz="2000"/>
              <a:t>„Personen von beachtlichem akademischen Rang, selbst dann, wenn man den Oxforder Kontext als Vergleichsmaßstab zu Grunde legt, oft die führenden internationalen Autoritäten in ihrem Fachgebiet“</a:t>
            </a:r>
          </a:p>
        </p:txBody>
      </p:sp>
      <p:sp>
        <p:nvSpPr>
          <p:cNvPr id="394251" name="Rectangle 11">
            <a:extLst>
              <a:ext uri="{FF2B5EF4-FFF2-40B4-BE49-F238E27FC236}">
                <a16:creationId xmlns:a16="http://schemas.microsoft.com/office/drawing/2014/main" id="{B08427EC-3784-E843-84E1-E0106EB9A2F6}"/>
              </a:ext>
            </a:extLst>
          </p:cNvPr>
          <p:cNvSpPr>
            <a:spLocks noChangeArrowheads="1"/>
          </p:cNvSpPr>
          <p:nvPr/>
        </p:nvSpPr>
        <p:spPr bwMode="auto">
          <a:xfrm>
            <a:off x="2247900" y="4648200"/>
            <a:ext cx="6286500" cy="914400"/>
          </a:xfrm>
          <a:prstGeom prst="rect">
            <a:avLst/>
          </a:prstGeom>
          <a:solidFill>
            <a:schemeClr val="accent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36000" rIns="36000" bIns="36000" anchor="ctr"/>
          <a:lstStyle/>
          <a:p>
            <a:pPr>
              <a:lnSpc>
                <a:spcPct val="80000"/>
              </a:lnSpc>
            </a:pPr>
            <a:r>
              <a:rPr lang="en-GB" altLang="de-DE" sz="2000"/>
              <a:t>„</a:t>
            </a:r>
            <a:r>
              <a:rPr lang="de-DE" altLang="de-DE" sz="2000"/>
              <a:t>ausgezeichnete akademische Arbeit, die über das hinausgeht, was bereits Vorbedingung für eine Anstellung durch die University of Oxford ist</a:t>
            </a:r>
            <a:r>
              <a:rPr lang="en-GB" altLang="de-DE" sz="2000"/>
              <a:t>“</a:t>
            </a:r>
            <a:endParaRPr lang="de-DE" altLang="de-DE" sz="2000"/>
          </a:p>
        </p:txBody>
      </p:sp>
      <p:sp>
        <p:nvSpPr>
          <p:cNvPr id="394252" name="Rectangle 12">
            <a:extLst>
              <a:ext uri="{FF2B5EF4-FFF2-40B4-BE49-F238E27FC236}">
                <a16:creationId xmlns:a16="http://schemas.microsoft.com/office/drawing/2014/main" id="{10DDCB54-73DB-5D4C-9909-F67BE74569AC}"/>
              </a:ext>
            </a:extLst>
          </p:cNvPr>
          <p:cNvSpPr>
            <a:spLocks noChangeArrowheads="1"/>
          </p:cNvSpPr>
          <p:nvPr/>
        </p:nvSpPr>
        <p:spPr bwMode="auto">
          <a:xfrm>
            <a:off x="2247900" y="5753100"/>
            <a:ext cx="6286500" cy="914400"/>
          </a:xfrm>
          <a:prstGeom prst="rect">
            <a:avLst/>
          </a:prstGeom>
          <a:solidFill>
            <a:schemeClr val="accent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36000" rIns="36000" bIns="36000" anchor="ctr"/>
          <a:lstStyle/>
          <a:p>
            <a:pPr>
              <a:lnSpc>
                <a:spcPct val="80000"/>
              </a:lnSpc>
            </a:pPr>
            <a:r>
              <a:rPr lang="de-DE" altLang="de-DE" sz="2000"/>
              <a:t>„akademische Auszeichnung, welche über normale Erwartungen der Universität an ihre Professoren und Reader hinausgeht“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394242"/>
                                        </p:tgtEl>
                                        <p:attrNameLst>
                                          <p:attrName>style.visibility</p:attrName>
                                        </p:attrNameLst>
                                      </p:cBhvr>
                                      <p:to>
                                        <p:strVal val="visible"/>
                                      </p:to>
                                    </p:set>
                                    <p:animEffect transition="in" filter="box(out)">
                                      <p:cBhvr>
                                        <p:cTn id="7" dur="500"/>
                                        <p:tgtEl>
                                          <p:spTgt spid="3942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394247"/>
                                        </p:tgtEl>
                                        <p:attrNameLst>
                                          <p:attrName>style.visibility</p:attrName>
                                        </p:attrNameLst>
                                      </p:cBhvr>
                                      <p:to>
                                        <p:strVal val="visible"/>
                                      </p:to>
                                    </p:set>
                                    <p:anim calcmode="lin" valueType="num">
                                      <p:cBhvr>
                                        <p:cTn id="12" dur="500" fill="hold"/>
                                        <p:tgtEl>
                                          <p:spTgt spid="394247"/>
                                        </p:tgtEl>
                                        <p:attrNameLst>
                                          <p:attrName>ppt_w</p:attrName>
                                        </p:attrNameLst>
                                      </p:cBhvr>
                                      <p:tavLst>
                                        <p:tav tm="0">
                                          <p:val>
                                            <p:fltVal val="0"/>
                                          </p:val>
                                        </p:tav>
                                        <p:tav tm="100000">
                                          <p:val>
                                            <p:strVal val="#ppt_w"/>
                                          </p:val>
                                        </p:tav>
                                      </p:tavLst>
                                    </p:anim>
                                    <p:anim calcmode="lin" valueType="num">
                                      <p:cBhvr>
                                        <p:cTn id="13" dur="500" fill="hold"/>
                                        <p:tgtEl>
                                          <p:spTgt spid="394247"/>
                                        </p:tgtEl>
                                        <p:attrNameLst>
                                          <p:attrName>ppt_h</p:attrName>
                                        </p:attrNameLst>
                                      </p:cBhvr>
                                      <p:tavLst>
                                        <p:tav tm="0">
                                          <p:val>
                                            <p:strVal val="#ppt_h"/>
                                          </p:val>
                                        </p:tav>
                                        <p:tav tm="100000">
                                          <p:val>
                                            <p:strVal val="#ppt_h"/>
                                          </p:val>
                                        </p:tav>
                                      </p:tavLst>
                                    </p:anim>
                                  </p:childTnLst>
                                </p:cTn>
                              </p:par>
                            </p:childTnLst>
                          </p:cTn>
                        </p:par>
                        <p:par>
                          <p:cTn id="14" fill="hold" nodeType="afterGroup">
                            <p:stCondLst>
                              <p:cond delay="500"/>
                            </p:stCondLst>
                            <p:childTnLst>
                              <p:par>
                                <p:cTn id="15" presetID="17" presetClass="entr" presetSubtype="10" fill="hold" grpId="0" nodeType="afterEffect">
                                  <p:stCondLst>
                                    <p:cond delay="0"/>
                                  </p:stCondLst>
                                  <p:childTnLst>
                                    <p:set>
                                      <p:cBhvr>
                                        <p:cTn id="16" dur="1" fill="hold">
                                          <p:stCondLst>
                                            <p:cond delay="0"/>
                                          </p:stCondLst>
                                        </p:cTn>
                                        <p:tgtEl>
                                          <p:spTgt spid="394252"/>
                                        </p:tgtEl>
                                        <p:attrNameLst>
                                          <p:attrName>style.visibility</p:attrName>
                                        </p:attrNameLst>
                                      </p:cBhvr>
                                      <p:to>
                                        <p:strVal val="visible"/>
                                      </p:to>
                                    </p:set>
                                    <p:anim calcmode="lin" valueType="num">
                                      <p:cBhvr>
                                        <p:cTn id="17" dur="500" fill="hold"/>
                                        <p:tgtEl>
                                          <p:spTgt spid="394252"/>
                                        </p:tgtEl>
                                        <p:attrNameLst>
                                          <p:attrName>ppt_w</p:attrName>
                                        </p:attrNameLst>
                                      </p:cBhvr>
                                      <p:tavLst>
                                        <p:tav tm="0">
                                          <p:val>
                                            <p:fltVal val="0"/>
                                          </p:val>
                                        </p:tav>
                                        <p:tav tm="100000">
                                          <p:val>
                                            <p:strVal val="#ppt_w"/>
                                          </p:val>
                                        </p:tav>
                                      </p:tavLst>
                                    </p:anim>
                                    <p:anim calcmode="lin" valueType="num">
                                      <p:cBhvr>
                                        <p:cTn id="18" dur="500" fill="hold"/>
                                        <p:tgtEl>
                                          <p:spTgt spid="394252"/>
                                        </p:tgtEl>
                                        <p:attrNameLst>
                                          <p:attrName>ppt_h</p:attrName>
                                        </p:attrNameLst>
                                      </p:cBhvr>
                                      <p:tavLst>
                                        <p:tav tm="0">
                                          <p:val>
                                            <p:strVal val="#ppt_h"/>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7" presetClass="entr" presetSubtype="10" fill="hold" grpId="0" nodeType="clickEffect">
                                  <p:stCondLst>
                                    <p:cond delay="0"/>
                                  </p:stCondLst>
                                  <p:childTnLst>
                                    <p:set>
                                      <p:cBhvr>
                                        <p:cTn id="22" dur="1" fill="hold">
                                          <p:stCondLst>
                                            <p:cond delay="0"/>
                                          </p:stCondLst>
                                        </p:cTn>
                                        <p:tgtEl>
                                          <p:spTgt spid="394246"/>
                                        </p:tgtEl>
                                        <p:attrNameLst>
                                          <p:attrName>style.visibility</p:attrName>
                                        </p:attrNameLst>
                                      </p:cBhvr>
                                      <p:to>
                                        <p:strVal val="visible"/>
                                      </p:to>
                                    </p:set>
                                    <p:anim calcmode="lin" valueType="num">
                                      <p:cBhvr>
                                        <p:cTn id="23" dur="500" fill="hold"/>
                                        <p:tgtEl>
                                          <p:spTgt spid="394246"/>
                                        </p:tgtEl>
                                        <p:attrNameLst>
                                          <p:attrName>ppt_w</p:attrName>
                                        </p:attrNameLst>
                                      </p:cBhvr>
                                      <p:tavLst>
                                        <p:tav tm="0">
                                          <p:val>
                                            <p:fltVal val="0"/>
                                          </p:val>
                                        </p:tav>
                                        <p:tav tm="100000">
                                          <p:val>
                                            <p:strVal val="#ppt_w"/>
                                          </p:val>
                                        </p:tav>
                                      </p:tavLst>
                                    </p:anim>
                                    <p:anim calcmode="lin" valueType="num">
                                      <p:cBhvr>
                                        <p:cTn id="24" dur="500" fill="hold"/>
                                        <p:tgtEl>
                                          <p:spTgt spid="394246"/>
                                        </p:tgtEl>
                                        <p:attrNameLst>
                                          <p:attrName>ppt_h</p:attrName>
                                        </p:attrNameLst>
                                      </p:cBhvr>
                                      <p:tavLst>
                                        <p:tav tm="0">
                                          <p:val>
                                            <p:strVal val="#ppt_h"/>
                                          </p:val>
                                        </p:tav>
                                        <p:tav tm="100000">
                                          <p:val>
                                            <p:strVal val="#ppt_h"/>
                                          </p:val>
                                        </p:tav>
                                      </p:tavLst>
                                    </p:anim>
                                  </p:childTnLst>
                                </p:cTn>
                              </p:par>
                            </p:childTnLst>
                          </p:cTn>
                        </p:par>
                        <p:par>
                          <p:cTn id="25" fill="hold" nodeType="afterGroup">
                            <p:stCondLst>
                              <p:cond delay="500"/>
                            </p:stCondLst>
                            <p:childTnLst>
                              <p:par>
                                <p:cTn id="26" presetID="17" presetClass="entr" presetSubtype="10" fill="hold" grpId="0" nodeType="afterEffect">
                                  <p:stCondLst>
                                    <p:cond delay="0"/>
                                  </p:stCondLst>
                                  <p:childTnLst>
                                    <p:set>
                                      <p:cBhvr>
                                        <p:cTn id="27" dur="1" fill="hold">
                                          <p:stCondLst>
                                            <p:cond delay="0"/>
                                          </p:stCondLst>
                                        </p:cTn>
                                        <p:tgtEl>
                                          <p:spTgt spid="394251"/>
                                        </p:tgtEl>
                                        <p:attrNameLst>
                                          <p:attrName>style.visibility</p:attrName>
                                        </p:attrNameLst>
                                      </p:cBhvr>
                                      <p:to>
                                        <p:strVal val="visible"/>
                                      </p:to>
                                    </p:set>
                                    <p:anim calcmode="lin" valueType="num">
                                      <p:cBhvr>
                                        <p:cTn id="28" dur="500" fill="hold"/>
                                        <p:tgtEl>
                                          <p:spTgt spid="394251"/>
                                        </p:tgtEl>
                                        <p:attrNameLst>
                                          <p:attrName>ppt_w</p:attrName>
                                        </p:attrNameLst>
                                      </p:cBhvr>
                                      <p:tavLst>
                                        <p:tav tm="0">
                                          <p:val>
                                            <p:fltVal val="0"/>
                                          </p:val>
                                        </p:tav>
                                        <p:tav tm="100000">
                                          <p:val>
                                            <p:strVal val="#ppt_w"/>
                                          </p:val>
                                        </p:tav>
                                      </p:tavLst>
                                    </p:anim>
                                    <p:anim calcmode="lin" valueType="num">
                                      <p:cBhvr>
                                        <p:cTn id="29" dur="500" fill="hold"/>
                                        <p:tgtEl>
                                          <p:spTgt spid="394251"/>
                                        </p:tgtEl>
                                        <p:attrNameLst>
                                          <p:attrName>ppt_h</p:attrName>
                                        </p:attrNameLst>
                                      </p:cBhvr>
                                      <p:tavLst>
                                        <p:tav tm="0">
                                          <p:val>
                                            <p:strVal val="#ppt_h"/>
                                          </p:val>
                                        </p:tav>
                                        <p:tav tm="100000">
                                          <p:val>
                                            <p:strVal val="#ppt_h"/>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17" presetClass="entr" presetSubtype="10" fill="hold" grpId="0" nodeType="clickEffect">
                                  <p:stCondLst>
                                    <p:cond delay="0"/>
                                  </p:stCondLst>
                                  <p:childTnLst>
                                    <p:set>
                                      <p:cBhvr>
                                        <p:cTn id="33" dur="1" fill="hold">
                                          <p:stCondLst>
                                            <p:cond delay="0"/>
                                          </p:stCondLst>
                                        </p:cTn>
                                        <p:tgtEl>
                                          <p:spTgt spid="394245"/>
                                        </p:tgtEl>
                                        <p:attrNameLst>
                                          <p:attrName>style.visibility</p:attrName>
                                        </p:attrNameLst>
                                      </p:cBhvr>
                                      <p:to>
                                        <p:strVal val="visible"/>
                                      </p:to>
                                    </p:set>
                                    <p:anim calcmode="lin" valueType="num">
                                      <p:cBhvr>
                                        <p:cTn id="34" dur="500" fill="hold"/>
                                        <p:tgtEl>
                                          <p:spTgt spid="394245"/>
                                        </p:tgtEl>
                                        <p:attrNameLst>
                                          <p:attrName>ppt_w</p:attrName>
                                        </p:attrNameLst>
                                      </p:cBhvr>
                                      <p:tavLst>
                                        <p:tav tm="0">
                                          <p:val>
                                            <p:fltVal val="0"/>
                                          </p:val>
                                        </p:tav>
                                        <p:tav tm="100000">
                                          <p:val>
                                            <p:strVal val="#ppt_w"/>
                                          </p:val>
                                        </p:tav>
                                      </p:tavLst>
                                    </p:anim>
                                    <p:anim calcmode="lin" valueType="num">
                                      <p:cBhvr>
                                        <p:cTn id="35" dur="500" fill="hold"/>
                                        <p:tgtEl>
                                          <p:spTgt spid="394245"/>
                                        </p:tgtEl>
                                        <p:attrNameLst>
                                          <p:attrName>ppt_h</p:attrName>
                                        </p:attrNameLst>
                                      </p:cBhvr>
                                      <p:tavLst>
                                        <p:tav tm="0">
                                          <p:val>
                                            <p:strVal val="#ppt_h"/>
                                          </p:val>
                                        </p:tav>
                                        <p:tav tm="100000">
                                          <p:val>
                                            <p:strVal val="#ppt_h"/>
                                          </p:val>
                                        </p:tav>
                                      </p:tavLst>
                                    </p:anim>
                                  </p:childTnLst>
                                </p:cTn>
                              </p:par>
                            </p:childTnLst>
                          </p:cTn>
                        </p:par>
                        <p:par>
                          <p:cTn id="36" fill="hold" nodeType="afterGroup">
                            <p:stCondLst>
                              <p:cond delay="500"/>
                            </p:stCondLst>
                            <p:childTnLst>
                              <p:par>
                                <p:cTn id="37" presetID="17" presetClass="entr" presetSubtype="10" fill="hold" grpId="0" nodeType="afterEffect">
                                  <p:stCondLst>
                                    <p:cond delay="0"/>
                                  </p:stCondLst>
                                  <p:childTnLst>
                                    <p:set>
                                      <p:cBhvr>
                                        <p:cTn id="38" dur="1" fill="hold">
                                          <p:stCondLst>
                                            <p:cond delay="0"/>
                                          </p:stCondLst>
                                        </p:cTn>
                                        <p:tgtEl>
                                          <p:spTgt spid="394250"/>
                                        </p:tgtEl>
                                        <p:attrNameLst>
                                          <p:attrName>style.visibility</p:attrName>
                                        </p:attrNameLst>
                                      </p:cBhvr>
                                      <p:to>
                                        <p:strVal val="visible"/>
                                      </p:to>
                                    </p:set>
                                    <p:anim calcmode="lin" valueType="num">
                                      <p:cBhvr>
                                        <p:cTn id="39" dur="500" fill="hold"/>
                                        <p:tgtEl>
                                          <p:spTgt spid="394250"/>
                                        </p:tgtEl>
                                        <p:attrNameLst>
                                          <p:attrName>ppt_w</p:attrName>
                                        </p:attrNameLst>
                                      </p:cBhvr>
                                      <p:tavLst>
                                        <p:tav tm="0">
                                          <p:val>
                                            <p:fltVal val="0"/>
                                          </p:val>
                                        </p:tav>
                                        <p:tav tm="100000">
                                          <p:val>
                                            <p:strVal val="#ppt_w"/>
                                          </p:val>
                                        </p:tav>
                                      </p:tavLst>
                                    </p:anim>
                                    <p:anim calcmode="lin" valueType="num">
                                      <p:cBhvr>
                                        <p:cTn id="40" dur="500" fill="hold"/>
                                        <p:tgtEl>
                                          <p:spTgt spid="394250"/>
                                        </p:tgtEl>
                                        <p:attrNameLst>
                                          <p:attrName>ppt_h</p:attrName>
                                        </p:attrNameLst>
                                      </p:cBhvr>
                                      <p:tavLst>
                                        <p:tav tm="0">
                                          <p:val>
                                            <p:strVal val="#ppt_h"/>
                                          </p:val>
                                        </p:tav>
                                        <p:tav tm="100000">
                                          <p:val>
                                            <p:strVal val="#ppt_h"/>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17" presetClass="entr" presetSubtype="10" fill="hold" grpId="0" nodeType="clickEffect">
                                  <p:stCondLst>
                                    <p:cond delay="0"/>
                                  </p:stCondLst>
                                  <p:childTnLst>
                                    <p:set>
                                      <p:cBhvr>
                                        <p:cTn id="44" dur="1" fill="hold">
                                          <p:stCondLst>
                                            <p:cond delay="0"/>
                                          </p:stCondLst>
                                        </p:cTn>
                                        <p:tgtEl>
                                          <p:spTgt spid="394244"/>
                                        </p:tgtEl>
                                        <p:attrNameLst>
                                          <p:attrName>style.visibility</p:attrName>
                                        </p:attrNameLst>
                                      </p:cBhvr>
                                      <p:to>
                                        <p:strVal val="visible"/>
                                      </p:to>
                                    </p:set>
                                    <p:anim calcmode="lin" valueType="num">
                                      <p:cBhvr>
                                        <p:cTn id="45" dur="500" fill="hold"/>
                                        <p:tgtEl>
                                          <p:spTgt spid="394244"/>
                                        </p:tgtEl>
                                        <p:attrNameLst>
                                          <p:attrName>ppt_w</p:attrName>
                                        </p:attrNameLst>
                                      </p:cBhvr>
                                      <p:tavLst>
                                        <p:tav tm="0">
                                          <p:val>
                                            <p:fltVal val="0"/>
                                          </p:val>
                                        </p:tav>
                                        <p:tav tm="100000">
                                          <p:val>
                                            <p:strVal val="#ppt_w"/>
                                          </p:val>
                                        </p:tav>
                                      </p:tavLst>
                                    </p:anim>
                                    <p:anim calcmode="lin" valueType="num">
                                      <p:cBhvr>
                                        <p:cTn id="46" dur="500" fill="hold"/>
                                        <p:tgtEl>
                                          <p:spTgt spid="394244"/>
                                        </p:tgtEl>
                                        <p:attrNameLst>
                                          <p:attrName>ppt_h</p:attrName>
                                        </p:attrNameLst>
                                      </p:cBhvr>
                                      <p:tavLst>
                                        <p:tav tm="0">
                                          <p:val>
                                            <p:strVal val="#ppt_h"/>
                                          </p:val>
                                        </p:tav>
                                        <p:tav tm="100000">
                                          <p:val>
                                            <p:strVal val="#ppt_h"/>
                                          </p:val>
                                        </p:tav>
                                      </p:tavLst>
                                    </p:anim>
                                  </p:childTnLst>
                                </p:cTn>
                              </p:par>
                            </p:childTnLst>
                          </p:cTn>
                        </p:par>
                        <p:par>
                          <p:cTn id="47" fill="hold" nodeType="afterGroup">
                            <p:stCondLst>
                              <p:cond delay="500"/>
                            </p:stCondLst>
                            <p:childTnLst>
                              <p:par>
                                <p:cTn id="48" presetID="17" presetClass="entr" presetSubtype="10" fill="hold" grpId="0" nodeType="afterEffect">
                                  <p:stCondLst>
                                    <p:cond delay="0"/>
                                  </p:stCondLst>
                                  <p:childTnLst>
                                    <p:set>
                                      <p:cBhvr>
                                        <p:cTn id="49" dur="1" fill="hold">
                                          <p:stCondLst>
                                            <p:cond delay="0"/>
                                          </p:stCondLst>
                                        </p:cTn>
                                        <p:tgtEl>
                                          <p:spTgt spid="394249"/>
                                        </p:tgtEl>
                                        <p:attrNameLst>
                                          <p:attrName>style.visibility</p:attrName>
                                        </p:attrNameLst>
                                      </p:cBhvr>
                                      <p:to>
                                        <p:strVal val="visible"/>
                                      </p:to>
                                    </p:set>
                                    <p:anim calcmode="lin" valueType="num">
                                      <p:cBhvr>
                                        <p:cTn id="50" dur="500" fill="hold"/>
                                        <p:tgtEl>
                                          <p:spTgt spid="394249"/>
                                        </p:tgtEl>
                                        <p:attrNameLst>
                                          <p:attrName>ppt_w</p:attrName>
                                        </p:attrNameLst>
                                      </p:cBhvr>
                                      <p:tavLst>
                                        <p:tav tm="0">
                                          <p:val>
                                            <p:fltVal val="0"/>
                                          </p:val>
                                        </p:tav>
                                        <p:tav tm="100000">
                                          <p:val>
                                            <p:strVal val="#ppt_w"/>
                                          </p:val>
                                        </p:tav>
                                      </p:tavLst>
                                    </p:anim>
                                    <p:anim calcmode="lin" valueType="num">
                                      <p:cBhvr>
                                        <p:cTn id="51" dur="500" fill="hold"/>
                                        <p:tgtEl>
                                          <p:spTgt spid="394249"/>
                                        </p:tgtEl>
                                        <p:attrNameLst>
                                          <p:attrName>ppt_h</p:attrName>
                                        </p:attrNameLst>
                                      </p:cBhvr>
                                      <p:tavLst>
                                        <p:tav tm="0">
                                          <p:val>
                                            <p:strVal val="#ppt_h"/>
                                          </p:val>
                                        </p:tav>
                                        <p:tav tm="100000">
                                          <p:val>
                                            <p:strVal val="#ppt_h"/>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17" presetClass="entr" presetSubtype="10" fill="hold" grpId="0" nodeType="clickEffect">
                                  <p:stCondLst>
                                    <p:cond delay="0"/>
                                  </p:stCondLst>
                                  <p:childTnLst>
                                    <p:set>
                                      <p:cBhvr>
                                        <p:cTn id="55" dur="1" fill="hold">
                                          <p:stCondLst>
                                            <p:cond delay="0"/>
                                          </p:stCondLst>
                                        </p:cTn>
                                        <p:tgtEl>
                                          <p:spTgt spid="394243"/>
                                        </p:tgtEl>
                                        <p:attrNameLst>
                                          <p:attrName>style.visibility</p:attrName>
                                        </p:attrNameLst>
                                      </p:cBhvr>
                                      <p:to>
                                        <p:strVal val="visible"/>
                                      </p:to>
                                    </p:set>
                                    <p:anim calcmode="lin" valueType="num">
                                      <p:cBhvr>
                                        <p:cTn id="56" dur="500" fill="hold"/>
                                        <p:tgtEl>
                                          <p:spTgt spid="394243"/>
                                        </p:tgtEl>
                                        <p:attrNameLst>
                                          <p:attrName>ppt_w</p:attrName>
                                        </p:attrNameLst>
                                      </p:cBhvr>
                                      <p:tavLst>
                                        <p:tav tm="0">
                                          <p:val>
                                            <p:fltVal val="0"/>
                                          </p:val>
                                        </p:tav>
                                        <p:tav tm="100000">
                                          <p:val>
                                            <p:strVal val="#ppt_w"/>
                                          </p:val>
                                        </p:tav>
                                      </p:tavLst>
                                    </p:anim>
                                    <p:anim calcmode="lin" valueType="num">
                                      <p:cBhvr>
                                        <p:cTn id="57" dur="500" fill="hold"/>
                                        <p:tgtEl>
                                          <p:spTgt spid="394243"/>
                                        </p:tgtEl>
                                        <p:attrNameLst>
                                          <p:attrName>ppt_h</p:attrName>
                                        </p:attrNameLst>
                                      </p:cBhvr>
                                      <p:tavLst>
                                        <p:tav tm="0">
                                          <p:val>
                                            <p:strVal val="#ppt_h"/>
                                          </p:val>
                                        </p:tav>
                                        <p:tav tm="100000">
                                          <p:val>
                                            <p:strVal val="#ppt_h"/>
                                          </p:val>
                                        </p:tav>
                                      </p:tavLst>
                                    </p:anim>
                                  </p:childTnLst>
                                </p:cTn>
                              </p:par>
                            </p:childTnLst>
                          </p:cTn>
                        </p:par>
                        <p:par>
                          <p:cTn id="58" fill="hold" nodeType="afterGroup">
                            <p:stCondLst>
                              <p:cond delay="500"/>
                            </p:stCondLst>
                            <p:childTnLst>
                              <p:par>
                                <p:cTn id="59" presetID="17" presetClass="entr" presetSubtype="10" fill="hold" grpId="0" nodeType="afterEffect">
                                  <p:stCondLst>
                                    <p:cond delay="0"/>
                                  </p:stCondLst>
                                  <p:childTnLst>
                                    <p:set>
                                      <p:cBhvr>
                                        <p:cTn id="60" dur="1" fill="hold">
                                          <p:stCondLst>
                                            <p:cond delay="0"/>
                                          </p:stCondLst>
                                        </p:cTn>
                                        <p:tgtEl>
                                          <p:spTgt spid="394248"/>
                                        </p:tgtEl>
                                        <p:attrNameLst>
                                          <p:attrName>style.visibility</p:attrName>
                                        </p:attrNameLst>
                                      </p:cBhvr>
                                      <p:to>
                                        <p:strVal val="visible"/>
                                      </p:to>
                                    </p:set>
                                    <p:anim calcmode="lin" valueType="num">
                                      <p:cBhvr>
                                        <p:cTn id="61" dur="500" fill="hold"/>
                                        <p:tgtEl>
                                          <p:spTgt spid="394248"/>
                                        </p:tgtEl>
                                        <p:attrNameLst>
                                          <p:attrName>ppt_w</p:attrName>
                                        </p:attrNameLst>
                                      </p:cBhvr>
                                      <p:tavLst>
                                        <p:tav tm="0">
                                          <p:val>
                                            <p:fltVal val="0"/>
                                          </p:val>
                                        </p:tav>
                                        <p:tav tm="100000">
                                          <p:val>
                                            <p:strVal val="#ppt_w"/>
                                          </p:val>
                                        </p:tav>
                                      </p:tavLst>
                                    </p:anim>
                                    <p:anim calcmode="lin" valueType="num">
                                      <p:cBhvr>
                                        <p:cTn id="62" dur="500" fill="hold"/>
                                        <p:tgtEl>
                                          <p:spTgt spid="39424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4242" grpId="0" autoUpdateAnimBg="0"/>
      <p:bldP spid="394243" grpId="0" animBg="1" autoUpdateAnimBg="0"/>
      <p:bldP spid="394244" grpId="0" animBg="1" autoUpdateAnimBg="0"/>
      <p:bldP spid="394245" grpId="0" animBg="1" autoUpdateAnimBg="0"/>
      <p:bldP spid="394246" grpId="0" animBg="1" autoUpdateAnimBg="0"/>
      <p:bldP spid="394247" grpId="0" animBg="1" autoUpdateAnimBg="0"/>
      <p:bldP spid="394248" grpId="0" animBg="1" autoUpdateAnimBg="0"/>
      <p:bldP spid="394249" grpId="0" animBg="1" autoUpdateAnimBg="0"/>
      <p:bldP spid="394250" grpId="0" animBg="1" autoUpdateAnimBg="0"/>
      <p:bldP spid="394251" grpId="0" animBg="1" autoUpdateAnimBg="0"/>
      <p:bldP spid="394252" grpId="0" animBg="1"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Foliennummernplatzhalter 2">
            <a:extLst>
              <a:ext uri="{FF2B5EF4-FFF2-40B4-BE49-F238E27FC236}">
                <a16:creationId xmlns:a16="http://schemas.microsoft.com/office/drawing/2014/main" id="{B54ED9A6-126B-C749-ABDB-5B7CC12AB94C}"/>
              </a:ext>
            </a:extLst>
          </p:cNvPr>
          <p:cNvSpPr>
            <a:spLocks noGrp="1"/>
          </p:cNvSpPr>
          <p:nvPr>
            <p:ph type="sldNum" sz="quarter" idx="10"/>
          </p:nvPr>
        </p:nvSpPr>
        <p:spPr/>
        <p:txBody>
          <a:bodyPr/>
          <a:lstStyle/>
          <a:p>
            <a:fld id="{81B4B8C2-0520-794C-B685-1C500F52CE2A}" type="slidenum">
              <a:rPr lang="en-US" altLang="de-DE"/>
              <a:pPr/>
              <a:t>35</a:t>
            </a:fld>
            <a:endParaRPr lang="en-US" altLang="de-DE" b="0"/>
          </a:p>
        </p:txBody>
      </p:sp>
      <p:sp>
        <p:nvSpPr>
          <p:cNvPr id="386050" name="Rectangle 2">
            <a:extLst>
              <a:ext uri="{FF2B5EF4-FFF2-40B4-BE49-F238E27FC236}">
                <a16:creationId xmlns:a16="http://schemas.microsoft.com/office/drawing/2014/main" id="{F5D4B796-F777-724E-96FD-8625BA80A3AD}"/>
              </a:ext>
            </a:extLst>
          </p:cNvPr>
          <p:cNvSpPr>
            <a:spLocks noGrp="1" noChangeArrowheads="1"/>
          </p:cNvSpPr>
          <p:nvPr>
            <p:ph type="title"/>
          </p:nvPr>
        </p:nvSpPr>
        <p:spPr/>
        <p:txBody>
          <a:bodyPr/>
          <a:lstStyle/>
          <a:p>
            <a:r>
              <a:rPr lang="de-DE" altLang="de-DE" sz="3600"/>
              <a:t>Drei Gestaltungsbereiche</a:t>
            </a:r>
          </a:p>
        </p:txBody>
      </p:sp>
      <p:grpSp>
        <p:nvGrpSpPr>
          <p:cNvPr id="386051" name="Group 3">
            <a:extLst>
              <a:ext uri="{FF2B5EF4-FFF2-40B4-BE49-F238E27FC236}">
                <a16:creationId xmlns:a16="http://schemas.microsoft.com/office/drawing/2014/main" id="{60A998A7-4C85-2740-9E18-575F9A8ECC32}"/>
              </a:ext>
            </a:extLst>
          </p:cNvPr>
          <p:cNvGrpSpPr>
            <a:grpSpLocks noChangeAspect="1"/>
          </p:cNvGrpSpPr>
          <p:nvPr/>
        </p:nvGrpSpPr>
        <p:grpSpPr bwMode="auto">
          <a:xfrm>
            <a:off x="2895600" y="2057400"/>
            <a:ext cx="4495800" cy="4724400"/>
            <a:chOff x="1440" y="1104"/>
            <a:chExt cx="2832" cy="2976"/>
          </a:xfrm>
        </p:grpSpPr>
        <p:sp>
          <p:nvSpPr>
            <p:cNvPr id="386052" name="Rectangle 4">
              <a:extLst>
                <a:ext uri="{FF2B5EF4-FFF2-40B4-BE49-F238E27FC236}">
                  <a16:creationId xmlns:a16="http://schemas.microsoft.com/office/drawing/2014/main" id="{C4F4F2C9-E28F-5449-A765-742B3C76E071}"/>
                </a:ext>
              </a:extLst>
            </p:cNvPr>
            <p:cNvSpPr>
              <a:spLocks noChangeAspect="1" noChangeArrowheads="1"/>
            </p:cNvSpPr>
            <p:nvPr/>
          </p:nvSpPr>
          <p:spPr bwMode="auto">
            <a:xfrm>
              <a:off x="1632" y="3024"/>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53" name="Rectangle 5">
              <a:extLst>
                <a:ext uri="{FF2B5EF4-FFF2-40B4-BE49-F238E27FC236}">
                  <a16:creationId xmlns:a16="http://schemas.microsoft.com/office/drawing/2014/main" id="{A18C7808-2141-9C42-9CDF-A73F194D98A1}"/>
                </a:ext>
              </a:extLst>
            </p:cNvPr>
            <p:cNvSpPr>
              <a:spLocks noChangeAspect="1" noChangeArrowheads="1"/>
            </p:cNvSpPr>
            <p:nvPr/>
          </p:nvSpPr>
          <p:spPr bwMode="auto">
            <a:xfrm>
              <a:off x="2448" y="3024"/>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54" name="Rectangle 6">
              <a:extLst>
                <a:ext uri="{FF2B5EF4-FFF2-40B4-BE49-F238E27FC236}">
                  <a16:creationId xmlns:a16="http://schemas.microsoft.com/office/drawing/2014/main" id="{310C0BF5-3B10-3344-8062-574BA1CD8ADA}"/>
                </a:ext>
              </a:extLst>
            </p:cNvPr>
            <p:cNvSpPr>
              <a:spLocks noChangeAspect="1" noChangeArrowheads="1"/>
            </p:cNvSpPr>
            <p:nvPr/>
          </p:nvSpPr>
          <p:spPr bwMode="auto">
            <a:xfrm>
              <a:off x="1824" y="2832"/>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55" name="Rectangle 7">
              <a:extLst>
                <a:ext uri="{FF2B5EF4-FFF2-40B4-BE49-F238E27FC236}">
                  <a16:creationId xmlns:a16="http://schemas.microsoft.com/office/drawing/2014/main" id="{88031CE2-13E2-0B49-971D-4CEFD6B7D06B}"/>
                </a:ext>
              </a:extLst>
            </p:cNvPr>
            <p:cNvSpPr>
              <a:spLocks noChangeAspect="1" noChangeArrowheads="1"/>
            </p:cNvSpPr>
            <p:nvPr/>
          </p:nvSpPr>
          <p:spPr bwMode="auto">
            <a:xfrm>
              <a:off x="2640" y="2832"/>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56" name="Rectangle 8">
              <a:extLst>
                <a:ext uri="{FF2B5EF4-FFF2-40B4-BE49-F238E27FC236}">
                  <a16:creationId xmlns:a16="http://schemas.microsoft.com/office/drawing/2014/main" id="{5B3D0D6E-06CF-1840-A8CB-C292483D0194}"/>
                </a:ext>
              </a:extLst>
            </p:cNvPr>
            <p:cNvSpPr>
              <a:spLocks noChangeAspect="1" noChangeArrowheads="1"/>
            </p:cNvSpPr>
            <p:nvPr/>
          </p:nvSpPr>
          <p:spPr bwMode="auto">
            <a:xfrm>
              <a:off x="1824" y="1968"/>
              <a:ext cx="816" cy="864"/>
            </a:xfrm>
            <a:prstGeom prst="rect">
              <a:avLst/>
            </a:prstGeom>
            <a:solidFill>
              <a:srgbClr val="FF3300"/>
            </a:solidFill>
            <a:ln w="9525">
              <a:miter lim="800000"/>
              <a:headEnd/>
              <a:tailEnd/>
            </a:ln>
            <a:effectLst/>
            <a:scene3d>
              <a:camera prst="legacyObliqueTopRight"/>
              <a:lightRig rig="legacyFlat3" dir="b"/>
            </a:scene3d>
            <a:sp3d extrusionH="887400" prstMaterial="legacyWireframe">
              <a:bevelT w="13500" h="13500" prst="angle"/>
              <a:bevelB w="13500" h="13500" prst="angle"/>
              <a:extrusionClr>
                <a:srgbClr val="FF3300"/>
              </a:extrusionClr>
              <a:contourClr>
                <a:srgbClr val="FF3300"/>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57" name="Rectangle 9">
              <a:extLst>
                <a:ext uri="{FF2B5EF4-FFF2-40B4-BE49-F238E27FC236}">
                  <a16:creationId xmlns:a16="http://schemas.microsoft.com/office/drawing/2014/main" id="{2E7A6AAF-A81F-F246-8131-6885F9759BEB}"/>
                </a:ext>
              </a:extLst>
            </p:cNvPr>
            <p:cNvSpPr>
              <a:spLocks noChangeAspect="1" noChangeArrowheads="1"/>
            </p:cNvSpPr>
            <p:nvPr/>
          </p:nvSpPr>
          <p:spPr bwMode="auto">
            <a:xfrm>
              <a:off x="1632" y="2160"/>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58" name="Rectangle 10">
              <a:extLst>
                <a:ext uri="{FF2B5EF4-FFF2-40B4-BE49-F238E27FC236}">
                  <a16:creationId xmlns:a16="http://schemas.microsoft.com/office/drawing/2014/main" id="{86A57A60-CCA5-C54D-BA15-3B983A69F53E}"/>
                </a:ext>
              </a:extLst>
            </p:cNvPr>
            <p:cNvSpPr>
              <a:spLocks noChangeAspect="1" noChangeArrowheads="1"/>
            </p:cNvSpPr>
            <p:nvPr/>
          </p:nvSpPr>
          <p:spPr bwMode="auto">
            <a:xfrm>
              <a:off x="2448" y="2160"/>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59" name="Rectangle 11">
              <a:extLst>
                <a:ext uri="{FF2B5EF4-FFF2-40B4-BE49-F238E27FC236}">
                  <a16:creationId xmlns:a16="http://schemas.microsoft.com/office/drawing/2014/main" id="{C2E63863-F008-DA45-9415-5AB1C429CE19}"/>
                </a:ext>
              </a:extLst>
            </p:cNvPr>
            <p:cNvSpPr>
              <a:spLocks noChangeAspect="1" noChangeArrowheads="1"/>
            </p:cNvSpPr>
            <p:nvPr/>
          </p:nvSpPr>
          <p:spPr bwMode="auto">
            <a:xfrm>
              <a:off x="2640" y="1968"/>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60" name="Rectangle 12">
              <a:extLst>
                <a:ext uri="{FF2B5EF4-FFF2-40B4-BE49-F238E27FC236}">
                  <a16:creationId xmlns:a16="http://schemas.microsoft.com/office/drawing/2014/main" id="{36390AC4-2574-764C-85F6-A3351DEF0633}"/>
                </a:ext>
              </a:extLst>
            </p:cNvPr>
            <p:cNvSpPr>
              <a:spLocks noChangeAspect="1" noChangeArrowheads="1"/>
            </p:cNvSpPr>
            <p:nvPr/>
          </p:nvSpPr>
          <p:spPr bwMode="auto">
            <a:xfrm>
              <a:off x="3264" y="3024"/>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61" name="Rectangle 13">
              <a:extLst>
                <a:ext uri="{FF2B5EF4-FFF2-40B4-BE49-F238E27FC236}">
                  <a16:creationId xmlns:a16="http://schemas.microsoft.com/office/drawing/2014/main" id="{5D8A9F5A-6A51-5E4C-83F7-72C894E6ACBA}"/>
                </a:ext>
              </a:extLst>
            </p:cNvPr>
            <p:cNvSpPr>
              <a:spLocks noChangeAspect="1" noChangeArrowheads="1"/>
            </p:cNvSpPr>
            <p:nvPr/>
          </p:nvSpPr>
          <p:spPr bwMode="auto">
            <a:xfrm>
              <a:off x="3456" y="2832"/>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62" name="Rectangle 14">
              <a:extLst>
                <a:ext uri="{FF2B5EF4-FFF2-40B4-BE49-F238E27FC236}">
                  <a16:creationId xmlns:a16="http://schemas.microsoft.com/office/drawing/2014/main" id="{7EF19941-184E-7048-B7D6-B6B0D7109AA7}"/>
                </a:ext>
              </a:extLst>
            </p:cNvPr>
            <p:cNvSpPr>
              <a:spLocks noChangeAspect="1" noChangeArrowheads="1"/>
            </p:cNvSpPr>
            <p:nvPr/>
          </p:nvSpPr>
          <p:spPr bwMode="auto">
            <a:xfrm>
              <a:off x="3264" y="2160"/>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63" name="Rectangle 15">
              <a:extLst>
                <a:ext uri="{FF2B5EF4-FFF2-40B4-BE49-F238E27FC236}">
                  <a16:creationId xmlns:a16="http://schemas.microsoft.com/office/drawing/2014/main" id="{E6EB2EB9-DFF7-8B4B-8D32-002881461EBF}"/>
                </a:ext>
              </a:extLst>
            </p:cNvPr>
            <p:cNvSpPr>
              <a:spLocks noChangeAspect="1" noChangeArrowheads="1"/>
            </p:cNvSpPr>
            <p:nvPr/>
          </p:nvSpPr>
          <p:spPr bwMode="auto">
            <a:xfrm>
              <a:off x="3456" y="1968"/>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64" name="Rectangle 16">
              <a:extLst>
                <a:ext uri="{FF2B5EF4-FFF2-40B4-BE49-F238E27FC236}">
                  <a16:creationId xmlns:a16="http://schemas.microsoft.com/office/drawing/2014/main" id="{C3E685A6-105C-E242-8123-05F4CE3542E4}"/>
                </a:ext>
              </a:extLst>
            </p:cNvPr>
            <p:cNvSpPr>
              <a:spLocks noChangeAspect="1" noChangeArrowheads="1"/>
            </p:cNvSpPr>
            <p:nvPr/>
          </p:nvSpPr>
          <p:spPr bwMode="auto">
            <a:xfrm>
              <a:off x="1440" y="321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65" name="Rectangle 17">
              <a:extLst>
                <a:ext uri="{FF2B5EF4-FFF2-40B4-BE49-F238E27FC236}">
                  <a16:creationId xmlns:a16="http://schemas.microsoft.com/office/drawing/2014/main" id="{F11D44A0-A2C5-744A-AFFA-8458F23CCA96}"/>
                </a:ext>
              </a:extLst>
            </p:cNvPr>
            <p:cNvSpPr>
              <a:spLocks noChangeAspect="1" noChangeArrowheads="1"/>
            </p:cNvSpPr>
            <p:nvPr/>
          </p:nvSpPr>
          <p:spPr bwMode="auto">
            <a:xfrm>
              <a:off x="2256" y="321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66" name="Rectangle 18">
              <a:extLst>
                <a:ext uri="{FF2B5EF4-FFF2-40B4-BE49-F238E27FC236}">
                  <a16:creationId xmlns:a16="http://schemas.microsoft.com/office/drawing/2014/main" id="{918518C4-0882-BA43-99D0-3FFD6E304EAA}"/>
                </a:ext>
              </a:extLst>
            </p:cNvPr>
            <p:cNvSpPr>
              <a:spLocks noChangeAspect="1" noChangeArrowheads="1"/>
            </p:cNvSpPr>
            <p:nvPr/>
          </p:nvSpPr>
          <p:spPr bwMode="auto">
            <a:xfrm>
              <a:off x="1440" y="2352"/>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67" name="Rectangle 19">
              <a:extLst>
                <a:ext uri="{FF2B5EF4-FFF2-40B4-BE49-F238E27FC236}">
                  <a16:creationId xmlns:a16="http://schemas.microsoft.com/office/drawing/2014/main" id="{7423E58D-53E8-1B46-8B28-DBB2B16D95DC}"/>
                </a:ext>
              </a:extLst>
            </p:cNvPr>
            <p:cNvSpPr>
              <a:spLocks noChangeAspect="1" noChangeArrowheads="1"/>
            </p:cNvSpPr>
            <p:nvPr/>
          </p:nvSpPr>
          <p:spPr bwMode="auto">
            <a:xfrm>
              <a:off x="2256" y="2352"/>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68" name="Rectangle 20">
              <a:extLst>
                <a:ext uri="{FF2B5EF4-FFF2-40B4-BE49-F238E27FC236}">
                  <a16:creationId xmlns:a16="http://schemas.microsoft.com/office/drawing/2014/main" id="{AE0D8197-17AB-8F42-946C-D86DBA27842C}"/>
                </a:ext>
              </a:extLst>
            </p:cNvPr>
            <p:cNvSpPr>
              <a:spLocks noChangeAspect="1" noChangeArrowheads="1"/>
            </p:cNvSpPr>
            <p:nvPr/>
          </p:nvSpPr>
          <p:spPr bwMode="auto">
            <a:xfrm>
              <a:off x="3072" y="321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69" name="Rectangle 21">
              <a:extLst>
                <a:ext uri="{FF2B5EF4-FFF2-40B4-BE49-F238E27FC236}">
                  <a16:creationId xmlns:a16="http://schemas.microsoft.com/office/drawing/2014/main" id="{5646B69A-2120-7845-B093-58BF925CDB28}"/>
                </a:ext>
              </a:extLst>
            </p:cNvPr>
            <p:cNvSpPr>
              <a:spLocks noChangeAspect="1" noChangeArrowheads="1"/>
            </p:cNvSpPr>
            <p:nvPr/>
          </p:nvSpPr>
          <p:spPr bwMode="auto">
            <a:xfrm>
              <a:off x="3072" y="2352"/>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70" name="Rectangle 22">
              <a:extLst>
                <a:ext uri="{FF2B5EF4-FFF2-40B4-BE49-F238E27FC236}">
                  <a16:creationId xmlns:a16="http://schemas.microsoft.com/office/drawing/2014/main" id="{CE6FB4E2-939B-0A49-8658-AD7CCA4C59F1}"/>
                </a:ext>
              </a:extLst>
            </p:cNvPr>
            <p:cNvSpPr>
              <a:spLocks noChangeAspect="1" noChangeArrowheads="1"/>
            </p:cNvSpPr>
            <p:nvPr/>
          </p:nvSpPr>
          <p:spPr bwMode="auto">
            <a:xfrm>
              <a:off x="1824" y="1104"/>
              <a:ext cx="816" cy="864"/>
            </a:xfrm>
            <a:prstGeom prst="rect">
              <a:avLst/>
            </a:prstGeom>
            <a:solidFill>
              <a:srgbClr val="FF3300"/>
            </a:solidFill>
            <a:ln w="9525">
              <a:miter lim="800000"/>
              <a:headEnd/>
              <a:tailEnd/>
            </a:ln>
            <a:effectLst/>
            <a:scene3d>
              <a:camera prst="legacyObliqueTopRight"/>
              <a:lightRig rig="legacyFlat3" dir="b"/>
            </a:scene3d>
            <a:sp3d extrusionH="887400" prstMaterial="legacyWireframe">
              <a:bevelT w="13500" h="13500" prst="angle"/>
              <a:bevelB w="13500" h="13500" prst="angle"/>
              <a:extrusionClr>
                <a:srgbClr val="FF3300"/>
              </a:extrusionClr>
              <a:contourClr>
                <a:srgbClr val="FF3300"/>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71" name="Rectangle 23">
              <a:extLst>
                <a:ext uri="{FF2B5EF4-FFF2-40B4-BE49-F238E27FC236}">
                  <a16:creationId xmlns:a16="http://schemas.microsoft.com/office/drawing/2014/main" id="{42CE67B2-E02C-364B-AD66-FC2759A89196}"/>
                </a:ext>
              </a:extLst>
            </p:cNvPr>
            <p:cNvSpPr>
              <a:spLocks noChangeAspect="1" noChangeArrowheads="1"/>
            </p:cNvSpPr>
            <p:nvPr/>
          </p:nvSpPr>
          <p:spPr bwMode="auto">
            <a:xfrm>
              <a:off x="1632" y="129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72" name="Rectangle 24">
              <a:extLst>
                <a:ext uri="{FF2B5EF4-FFF2-40B4-BE49-F238E27FC236}">
                  <a16:creationId xmlns:a16="http://schemas.microsoft.com/office/drawing/2014/main" id="{CD6B721B-6EE2-5045-A288-7063DFE14F67}"/>
                </a:ext>
              </a:extLst>
            </p:cNvPr>
            <p:cNvSpPr>
              <a:spLocks noChangeAspect="1" noChangeArrowheads="1"/>
            </p:cNvSpPr>
            <p:nvPr/>
          </p:nvSpPr>
          <p:spPr bwMode="auto">
            <a:xfrm>
              <a:off x="2448" y="129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73" name="Rectangle 25">
              <a:extLst>
                <a:ext uri="{FF2B5EF4-FFF2-40B4-BE49-F238E27FC236}">
                  <a16:creationId xmlns:a16="http://schemas.microsoft.com/office/drawing/2014/main" id="{F7BC99BC-5E73-1B4D-9C4C-462CE9850DB1}"/>
                </a:ext>
              </a:extLst>
            </p:cNvPr>
            <p:cNvSpPr>
              <a:spLocks noChangeAspect="1" noChangeArrowheads="1"/>
            </p:cNvSpPr>
            <p:nvPr/>
          </p:nvSpPr>
          <p:spPr bwMode="auto">
            <a:xfrm>
              <a:off x="2640" y="1104"/>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74" name="Rectangle 26">
              <a:extLst>
                <a:ext uri="{FF2B5EF4-FFF2-40B4-BE49-F238E27FC236}">
                  <a16:creationId xmlns:a16="http://schemas.microsoft.com/office/drawing/2014/main" id="{2D715349-A0A5-D84D-BEE2-5AFCB974AADA}"/>
                </a:ext>
              </a:extLst>
            </p:cNvPr>
            <p:cNvSpPr>
              <a:spLocks noChangeAspect="1" noChangeArrowheads="1"/>
            </p:cNvSpPr>
            <p:nvPr/>
          </p:nvSpPr>
          <p:spPr bwMode="auto">
            <a:xfrm>
              <a:off x="3264" y="129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75" name="Rectangle 27">
              <a:extLst>
                <a:ext uri="{FF2B5EF4-FFF2-40B4-BE49-F238E27FC236}">
                  <a16:creationId xmlns:a16="http://schemas.microsoft.com/office/drawing/2014/main" id="{80141111-87B3-7849-8F86-AFDCFF83989D}"/>
                </a:ext>
              </a:extLst>
            </p:cNvPr>
            <p:cNvSpPr>
              <a:spLocks noChangeAspect="1" noChangeArrowheads="1"/>
            </p:cNvSpPr>
            <p:nvPr/>
          </p:nvSpPr>
          <p:spPr bwMode="auto">
            <a:xfrm>
              <a:off x="3456" y="1104"/>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76" name="Rectangle 28">
              <a:extLst>
                <a:ext uri="{FF2B5EF4-FFF2-40B4-BE49-F238E27FC236}">
                  <a16:creationId xmlns:a16="http://schemas.microsoft.com/office/drawing/2014/main" id="{14F98630-597F-4E4F-A065-5E208FB29C55}"/>
                </a:ext>
              </a:extLst>
            </p:cNvPr>
            <p:cNvSpPr>
              <a:spLocks noChangeAspect="1" noChangeArrowheads="1"/>
            </p:cNvSpPr>
            <p:nvPr/>
          </p:nvSpPr>
          <p:spPr bwMode="auto">
            <a:xfrm>
              <a:off x="1440" y="1488"/>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77" name="Rectangle 29">
              <a:extLst>
                <a:ext uri="{FF2B5EF4-FFF2-40B4-BE49-F238E27FC236}">
                  <a16:creationId xmlns:a16="http://schemas.microsoft.com/office/drawing/2014/main" id="{7341C5D4-F449-A547-8387-D4B734C86273}"/>
                </a:ext>
              </a:extLst>
            </p:cNvPr>
            <p:cNvSpPr>
              <a:spLocks noChangeAspect="1" noChangeArrowheads="1"/>
            </p:cNvSpPr>
            <p:nvPr/>
          </p:nvSpPr>
          <p:spPr bwMode="auto">
            <a:xfrm>
              <a:off x="2256" y="1488"/>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86078" name="Rectangle 30">
              <a:extLst>
                <a:ext uri="{FF2B5EF4-FFF2-40B4-BE49-F238E27FC236}">
                  <a16:creationId xmlns:a16="http://schemas.microsoft.com/office/drawing/2014/main" id="{910EDD8B-DA79-8845-AA5D-FE64DE46AFE4}"/>
                </a:ext>
              </a:extLst>
            </p:cNvPr>
            <p:cNvSpPr>
              <a:spLocks noChangeAspect="1" noChangeArrowheads="1"/>
            </p:cNvSpPr>
            <p:nvPr/>
          </p:nvSpPr>
          <p:spPr bwMode="auto">
            <a:xfrm>
              <a:off x="3072" y="1488"/>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grpSp>
      <p:sp>
        <p:nvSpPr>
          <p:cNvPr id="386079" name="Line 31">
            <a:extLst>
              <a:ext uri="{FF2B5EF4-FFF2-40B4-BE49-F238E27FC236}">
                <a16:creationId xmlns:a16="http://schemas.microsoft.com/office/drawing/2014/main" id="{5D4468A9-C4C0-3E4B-A3F5-189B97670430}"/>
              </a:ext>
            </a:extLst>
          </p:cNvPr>
          <p:cNvSpPr>
            <a:spLocks noChangeShapeType="1"/>
          </p:cNvSpPr>
          <p:nvPr/>
        </p:nvSpPr>
        <p:spPr bwMode="auto">
          <a:xfrm flipV="1">
            <a:off x="2895600" y="1752600"/>
            <a:ext cx="914400" cy="914400"/>
          </a:xfrm>
          <a:prstGeom prst="line">
            <a:avLst/>
          </a:prstGeom>
          <a:noFill/>
          <a:ln w="1143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86080" name="Line 32">
            <a:extLst>
              <a:ext uri="{FF2B5EF4-FFF2-40B4-BE49-F238E27FC236}">
                <a16:creationId xmlns:a16="http://schemas.microsoft.com/office/drawing/2014/main" id="{425C8C9A-93B4-2442-A567-E33232E120D7}"/>
              </a:ext>
            </a:extLst>
          </p:cNvPr>
          <p:cNvSpPr>
            <a:spLocks noChangeShapeType="1"/>
          </p:cNvSpPr>
          <p:nvPr/>
        </p:nvSpPr>
        <p:spPr bwMode="auto">
          <a:xfrm flipV="1">
            <a:off x="2895600" y="2667000"/>
            <a:ext cx="0" cy="4156075"/>
          </a:xfrm>
          <a:prstGeom prst="line">
            <a:avLst/>
          </a:prstGeom>
          <a:noFill/>
          <a:ln w="1016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86081" name="Line 33">
            <a:extLst>
              <a:ext uri="{FF2B5EF4-FFF2-40B4-BE49-F238E27FC236}">
                <a16:creationId xmlns:a16="http://schemas.microsoft.com/office/drawing/2014/main" id="{CAB7DBF3-2AB0-9B4D-B375-9F12C7FAA1A3}"/>
              </a:ext>
            </a:extLst>
          </p:cNvPr>
          <p:cNvSpPr>
            <a:spLocks noChangeShapeType="1"/>
          </p:cNvSpPr>
          <p:nvPr/>
        </p:nvSpPr>
        <p:spPr bwMode="auto">
          <a:xfrm>
            <a:off x="3810000" y="1752600"/>
            <a:ext cx="3886200" cy="0"/>
          </a:xfrm>
          <a:prstGeom prst="line">
            <a:avLst/>
          </a:prstGeom>
          <a:noFill/>
          <a:ln w="101600">
            <a:solidFill>
              <a:srgbClr val="2E763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86082" name="Text Box 34">
            <a:extLst>
              <a:ext uri="{FF2B5EF4-FFF2-40B4-BE49-F238E27FC236}">
                <a16:creationId xmlns:a16="http://schemas.microsoft.com/office/drawing/2014/main" id="{7BA6005A-798A-454C-BEB0-9A5C1ECB000B}"/>
              </a:ext>
            </a:extLst>
          </p:cNvPr>
          <p:cNvSpPr txBox="1">
            <a:spLocks noChangeArrowheads="1"/>
          </p:cNvSpPr>
          <p:nvPr/>
        </p:nvSpPr>
        <p:spPr bwMode="auto">
          <a:xfrm>
            <a:off x="1066800" y="3276600"/>
            <a:ext cx="1717675"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2"/>
                </a:solidFill>
                <a:latin typeface="Arial" panose="020B0604020202020204" pitchFamily="34" charset="0"/>
              </a:rPr>
              <a:t>Vergaberahmen</a:t>
            </a:r>
          </a:p>
        </p:txBody>
      </p:sp>
      <p:sp>
        <p:nvSpPr>
          <p:cNvPr id="386083" name="Text Box 35">
            <a:extLst>
              <a:ext uri="{FF2B5EF4-FFF2-40B4-BE49-F238E27FC236}">
                <a16:creationId xmlns:a16="http://schemas.microsoft.com/office/drawing/2014/main" id="{452F717D-610A-3D40-A204-E8F23930E6A9}"/>
              </a:ext>
            </a:extLst>
          </p:cNvPr>
          <p:cNvSpPr txBox="1">
            <a:spLocks noChangeArrowheads="1"/>
          </p:cNvSpPr>
          <p:nvPr/>
        </p:nvSpPr>
        <p:spPr bwMode="auto">
          <a:xfrm>
            <a:off x="4114800" y="1371600"/>
            <a:ext cx="862013"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rgbClr val="2E763F"/>
                </a:solidFill>
                <a:latin typeface="Arial" panose="020B0604020202020204" pitchFamily="34" charset="0"/>
              </a:rPr>
              <a:t>Formel</a:t>
            </a:r>
          </a:p>
        </p:txBody>
      </p:sp>
      <p:sp>
        <p:nvSpPr>
          <p:cNvPr id="386084" name="Text Box 36">
            <a:extLst>
              <a:ext uri="{FF2B5EF4-FFF2-40B4-BE49-F238E27FC236}">
                <a16:creationId xmlns:a16="http://schemas.microsoft.com/office/drawing/2014/main" id="{459C4A28-E2D9-4A4C-9990-7DD0A8853CBA}"/>
              </a:ext>
            </a:extLst>
          </p:cNvPr>
          <p:cNvSpPr txBox="1">
            <a:spLocks noChangeArrowheads="1"/>
          </p:cNvSpPr>
          <p:nvPr/>
        </p:nvSpPr>
        <p:spPr bwMode="auto">
          <a:xfrm>
            <a:off x="2438400" y="1676400"/>
            <a:ext cx="668338"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1"/>
                </a:solidFill>
                <a:latin typeface="Arial" panose="020B0604020202020204" pitchFamily="34" charset="0"/>
              </a:rPr>
              <a:t>Land</a:t>
            </a:r>
            <a:endParaRPr lang="de-DE" altLang="de-DE" sz="1600" b="1">
              <a:solidFill>
                <a:srgbClr val="0000FF"/>
              </a:solidFill>
              <a:latin typeface="Arial" panose="020B0604020202020204" pitchFamily="34" charset="0"/>
            </a:endParaRPr>
          </a:p>
        </p:txBody>
      </p:sp>
      <p:sp>
        <p:nvSpPr>
          <p:cNvPr id="386085" name="Text Box 37">
            <a:extLst>
              <a:ext uri="{FF2B5EF4-FFF2-40B4-BE49-F238E27FC236}">
                <a16:creationId xmlns:a16="http://schemas.microsoft.com/office/drawing/2014/main" id="{843D2316-FBE3-7E46-8847-D7721660C72B}"/>
              </a:ext>
            </a:extLst>
          </p:cNvPr>
          <p:cNvSpPr txBox="1">
            <a:spLocks noChangeArrowheads="1"/>
          </p:cNvSpPr>
          <p:nvPr/>
        </p:nvSpPr>
        <p:spPr bwMode="auto">
          <a:xfrm>
            <a:off x="1752600" y="1981200"/>
            <a:ext cx="13335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1"/>
                </a:solidFill>
                <a:latin typeface="Arial" panose="020B0604020202020204" pitchFamily="34" charset="0"/>
              </a:rPr>
              <a:t>Hochschule</a:t>
            </a:r>
          </a:p>
        </p:txBody>
      </p:sp>
      <p:sp>
        <p:nvSpPr>
          <p:cNvPr id="386086" name="Text Box 38">
            <a:extLst>
              <a:ext uri="{FF2B5EF4-FFF2-40B4-BE49-F238E27FC236}">
                <a16:creationId xmlns:a16="http://schemas.microsoft.com/office/drawing/2014/main" id="{628D1A4E-F00E-9442-960A-F675442F37E5}"/>
              </a:ext>
            </a:extLst>
          </p:cNvPr>
          <p:cNvSpPr txBox="1">
            <a:spLocks noChangeArrowheads="1"/>
          </p:cNvSpPr>
          <p:nvPr/>
        </p:nvSpPr>
        <p:spPr bwMode="auto">
          <a:xfrm>
            <a:off x="1311275" y="2286000"/>
            <a:ext cx="1379538"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1"/>
                </a:solidFill>
                <a:latin typeface="Arial" panose="020B0604020202020204" pitchFamily="34" charset="0"/>
              </a:rPr>
              <a:t>Fachbereich</a:t>
            </a:r>
            <a:endParaRPr lang="de-DE" altLang="de-DE" sz="1600" b="1">
              <a:solidFill>
                <a:srgbClr val="0000FF"/>
              </a:solidFill>
              <a:latin typeface="Arial" panose="020B0604020202020204" pitchFamily="34" charset="0"/>
            </a:endParaRPr>
          </a:p>
        </p:txBody>
      </p:sp>
      <p:sp>
        <p:nvSpPr>
          <p:cNvPr id="386087" name="Text Box 39">
            <a:extLst>
              <a:ext uri="{FF2B5EF4-FFF2-40B4-BE49-F238E27FC236}">
                <a16:creationId xmlns:a16="http://schemas.microsoft.com/office/drawing/2014/main" id="{F4F84E48-0D24-9645-B29C-C5E26E742D99}"/>
              </a:ext>
            </a:extLst>
          </p:cNvPr>
          <p:cNvSpPr txBox="1">
            <a:spLocks noChangeArrowheads="1"/>
          </p:cNvSpPr>
          <p:nvPr/>
        </p:nvSpPr>
        <p:spPr bwMode="auto">
          <a:xfrm>
            <a:off x="1368425" y="4648200"/>
            <a:ext cx="9652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2"/>
                </a:solidFill>
                <a:latin typeface="Arial" panose="020B0604020202020204" pitchFamily="34" charset="0"/>
              </a:rPr>
              <a:t>W2 / W3</a:t>
            </a:r>
          </a:p>
        </p:txBody>
      </p:sp>
      <p:sp>
        <p:nvSpPr>
          <p:cNvPr id="386088" name="Text Box 40">
            <a:extLst>
              <a:ext uri="{FF2B5EF4-FFF2-40B4-BE49-F238E27FC236}">
                <a16:creationId xmlns:a16="http://schemas.microsoft.com/office/drawing/2014/main" id="{1555BD0B-C46F-DF4F-A753-CEDA43D9ABA7}"/>
              </a:ext>
            </a:extLst>
          </p:cNvPr>
          <p:cNvSpPr txBox="1">
            <a:spLocks noChangeArrowheads="1"/>
          </p:cNvSpPr>
          <p:nvPr/>
        </p:nvSpPr>
        <p:spPr bwMode="auto">
          <a:xfrm>
            <a:off x="1247775" y="5973763"/>
            <a:ext cx="1211263" cy="581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2"/>
                </a:solidFill>
                <a:latin typeface="Arial" panose="020B0604020202020204" pitchFamily="34" charset="0"/>
              </a:rPr>
              <a:t>Leistungs-</a:t>
            </a:r>
          </a:p>
          <a:p>
            <a:r>
              <a:rPr lang="de-DE" altLang="de-DE" sz="1600" b="1">
                <a:solidFill>
                  <a:schemeClr val="accent2"/>
                </a:solidFill>
                <a:latin typeface="Arial" panose="020B0604020202020204" pitchFamily="34" charset="0"/>
              </a:rPr>
              <a:t>zulage</a:t>
            </a:r>
          </a:p>
        </p:txBody>
      </p:sp>
      <p:sp>
        <p:nvSpPr>
          <p:cNvPr id="386089" name="Text Box 41">
            <a:extLst>
              <a:ext uri="{FF2B5EF4-FFF2-40B4-BE49-F238E27FC236}">
                <a16:creationId xmlns:a16="http://schemas.microsoft.com/office/drawing/2014/main" id="{4AE80F99-9527-0048-B55B-1780E1D46E36}"/>
              </a:ext>
            </a:extLst>
          </p:cNvPr>
          <p:cNvSpPr txBox="1">
            <a:spLocks noChangeArrowheads="1"/>
          </p:cNvSpPr>
          <p:nvPr/>
        </p:nvSpPr>
        <p:spPr bwMode="auto">
          <a:xfrm>
            <a:off x="5300663" y="1371600"/>
            <a:ext cx="108585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rgbClr val="2E763F"/>
                </a:solidFill>
                <a:latin typeface="Arial" panose="020B0604020202020204" pitchFamily="34" charset="0"/>
              </a:rPr>
              <a:t>Abwägen</a:t>
            </a:r>
          </a:p>
        </p:txBody>
      </p:sp>
      <p:sp>
        <p:nvSpPr>
          <p:cNvPr id="386090" name="Text Box 42">
            <a:extLst>
              <a:ext uri="{FF2B5EF4-FFF2-40B4-BE49-F238E27FC236}">
                <a16:creationId xmlns:a16="http://schemas.microsoft.com/office/drawing/2014/main" id="{9911AB4F-990F-A84E-9506-DA08AD091D9E}"/>
              </a:ext>
            </a:extLst>
          </p:cNvPr>
          <p:cNvSpPr txBox="1">
            <a:spLocks noChangeArrowheads="1"/>
          </p:cNvSpPr>
          <p:nvPr/>
        </p:nvSpPr>
        <p:spPr bwMode="auto">
          <a:xfrm>
            <a:off x="6718300" y="1371600"/>
            <a:ext cx="8382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rgbClr val="2E763F"/>
                </a:solidFill>
                <a:latin typeface="Arial" panose="020B0604020202020204" pitchFamily="34" charset="0"/>
              </a:rPr>
              <a:t>Antrag</a:t>
            </a:r>
          </a:p>
        </p:txBody>
      </p:sp>
      <p:sp>
        <p:nvSpPr>
          <p:cNvPr id="386091" name="Text Box 43">
            <a:extLst>
              <a:ext uri="{FF2B5EF4-FFF2-40B4-BE49-F238E27FC236}">
                <a16:creationId xmlns:a16="http://schemas.microsoft.com/office/drawing/2014/main" id="{4F70FDD0-18BD-DC48-8267-CC19A4B8F378}"/>
              </a:ext>
            </a:extLst>
          </p:cNvPr>
          <p:cNvSpPr txBox="1">
            <a:spLocks noChangeArrowheads="1"/>
          </p:cNvSpPr>
          <p:nvPr/>
        </p:nvSpPr>
        <p:spPr bwMode="auto">
          <a:xfrm rot="-5395298">
            <a:off x="-979487" y="4711700"/>
            <a:ext cx="3575050" cy="396875"/>
          </a:xfrm>
          <a:prstGeom prst="rect">
            <a:avLst/>
          </a:prstGeom>
          <a:solidFill>
            <a:schemeClr val="tx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2000" b="1">
                <a:solidFill>
                  <a:schemeClr val="accent2"/>
                </a:solidFill>
                <a:latin typeface="Arial" panose="020B0604020202020204" pitchFamily="34" charset="0"/>
              </a:rPr>
              <a:t>Entscheidungsgegenstände</a:t>
            </a:r>
          </a:p>
        </p:txBody>
      </p:sp>
      <p:sp>
        <p:nvSpPr>
          <p:cNvPr id="386092" name="Text Box 44">
            <a:extLst>
              <a:ext uri="{FF2B5EF4-FFF2-40B4-BE49-F238E27FC236}">
                <a16:creationId xmlns:a16="http://schemas.microsoft.com/office/drawing/2014/main" id="{C78CA346-EE6D-0A4B-936D-6F4106E45534}"/>
              </a:ext>
            </a:extLst>
          </p:cNvPr>
          <p:cNvSpPr txBox="1">
            <a:spLocks noChangeArrowheads="1"/>
          </p:cNvSpPr>
          <p:nvPr/>
        </p:nvSpPr>
        <p:spPr bwMode="auto">
          <a:xfrm rot="-2539219">
            <a:off x="173038" y="1704975"/>
            <a:ext cx="2741612" cy="396875"/>
          </a:xfrm>
          <a:prstGeom prst="rect">
            <a:avLst/>
          </a:prstGeom>
          <a:solidFill>
            <a:schemeClr val="tx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2000" b="1">
                <a:solidFill>
                  <a:schemeClr val="accent1"/>
                </a:solidFill>
                <a:latin typeface="Arial" panose="020B0604020202020204" pitchFamily="34" charset="0"/>
              </a:rPr>
              <a:t>Entscheidungsebene</a:t>
            </a:r>
          </a:p>
        </p:txBody>
      </p:sp>
      <p:sp>
        <p:nvSpPr>
          <p:cNvPr id="386093" name="Text Box 45">
            <a:extLst>
              <a:ext uri="{FF2B5EF4-FFF2-40B4-BE49-F238E27FC236}">
                <a16:creationId xmlns:a16="http://schemas.microsoft.com/office/drawing/2014/main" id="{D774E7FB-BFA4-1544-AACB-E3D787AF3C6C}"/>
              </a:ext>
            </a:extLst>
          </p:cNvPr>
          <p:cNvSpPr txBox="1">
            <a:spLocks noChangeArrowheads="1"/>
          </p:cNvSpPr>
          <p:nvPr/>
        </p:nvSpPr>
        <p:spPr bwMode="auto">
          <a:xfrm>
            <a:off x="4217988" y="1036638"/>
            <a:ext cx="3163887" cy="396875"/>
          </a:xfrm>
          <a:prstGeom prst="rect">
            <a:avLst/>
          </a:prstGeom>
          <a:solidFill>
            <a:schemeClr val="tx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2000" b="1">
                <a:solidFill>
                  <a:srgbClr val="2E763F"/>
                </a:solidFill>
                <a:latin typeface="Arial" panose="020B0604020202020204" pitchFamily="34" charset="0"/>
              </a:rPr>
              <a:t>Entscheidungsverfahren</a:t>
            </a:r>
          </a:p>
        </p:txBody>
      </p:sp>
      <p:sp>
        <p:nvSpPr>
          <p:cNvPr id="386094" name="Rectangle 46">
            <a:extLst>
              <a:ext uri="{FF2B5EF4-FFF2-40B4-BE49-F238E27FC236}">
                <a16:creationId xmlns:a16="http://schemas.microsoft.com/office/drawing/2014/main" id="{A80A7710-944A-E84D-ADDF-C2C77414F090}"/>
              </a:ext>
            </a:extLst>
          </p:cNvPr>
          <p:cNvSpPr>
            <a:spLocks noChangeArrowheads="1"/>
          </p:cNvSpPr>
          <p:nvPr/>
        </p:nvSpPr>
        <p:spPr bwMode="auto">
          <a:xfrm>
            <a:off x="609600" y="2743200"/>
            <a:ext cx="2339975" cy="3959225"/>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762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r>
              <a:rPr lang="de-DE" altLang="de-DE" b="1">
                <a:latin typeface="Arial" panose="020B0604020202020204" pitchFamily="34" charset="0"/>
              </a:rPr>
              <a:t>1.</a:t>
            </a:r>
          </a:p>
          <a:p>
            <a:endParaRPr lang="de-DE" altLang="de-DE" b="1">
              <a:latin typeface="Arial" panose="020B0604020202020204" pitchFamily="34" charset="0"/>
            </a:endParaRPr>
          </a:p>
          <a:p>
            <a:r>
              <a:rPr lang="de-DE" altLang="de-DE" b="1">
                <a:latin typeface="Arial" panose="020B0604020202020204" pitchFamily="34" charset="0"/>
              </a:rPr>
              <a:t>Spielräume</a:t>
            </a:r>
            <a:endParaRPr lang="de-DE" altLang="de-DE">
              <a:latin typeface="Arial" panose="020B0604020202020204" pitchFamily="34" charset="0"/>
            </a:endParaRPr>
          </a:p>
          <a:p>
            <a:endParaRPr lang="de-DE" altLang="de-DE">
              <a:latin typeface="Arial" panose="020B0604020202020204" pitchFamily="34" charset="0"/>
            </a:endParaRPr>
          </a:p>
          <a:p>
            <a:r>
              <a:rPr lang="de-DE" altLang="de-DE">
                <a:latin typeface="Arial" panose="020B0604020202020204" pitchFamily="34" charset="0"/>
              </a:rPr>
              <a:t>offenlassen</a:t>
            </a:r>
          </a:p>
          <a:p>
            <a:r>
              <a:rPr lang="de-DE" altLang="de-DE">
                <a:latin typeface="Arial" panose="020B0604020202020204" pitchFamily="34" charset="0"/>
              </a:rPr>
              <a:t>an Hochschulen</a:t>
            </a:r>
          </a:p>
          <a:p>
            <a:r>
              <a:rPr lang="de-DE" altLang="de-DE">
                <a:latin typeface="Arial" panose="020B0604020202020204" pitchFamily="34" charset="0"/>
              </a:rPr>
              <a:t>weitergeben</a:t>
            </a:r>
          </a:p>
          <a:p>
            <a:r>
              <a:rPr lang="de-DE" altLang="de-DE">
                <a:latin typeface="Arial" panose="020B0604020202020204" pitchFamily="34" charset="0"/>
              </a:rPr>
              <a:t>Wettbewerb</a:t>
            </a:r>
          </a:p>
          <a:p>
            <a:r>
              <a:rPr lang="de-DE" altLang="de-DE">
                <a:latin typeface="Arial" panose="020B0604020202020204" pitchFamily="34" charset="0"/>
              </a:rPr>
              <a:t>Profilierung</a:t>
            </a:r>
          </a:p>
        </p:txBody>
      </p:sp>
      <p:sp>
        <p:nvSpPr>
          <p:cNvPr id="386095" name="Rectangle 47">
            <a:extLst>
              <a:ext uri="{FF2B5EF4-FFF2-40B4-BE49-F238E27FC236}">
                <a16:creationId xmlns:a16="http://schemas.microsoft.com/office/drawing/2014/main" id="{241FF0F7-58BB-6A4C-9FAD-130311A7E5F1}"/>
              </a:ext>
            </a:extLst>
          </p:cNvPr>
          <p:cNvSpPr>
            <a:spLocks noChangeArrowheads="1"/>
          </p:cNvSpPr>
          <p:nvPr/>
        </p:nvSpPr>
        <p:spPr bwMode="auto">
          <a:xfrm>
            <a:off x="3473450" y="2770188"/>
            <a:ext cx="2325688" cy="3959225"/>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762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r>
              <a:rPr lang="de-DE" altLang="de-DE" b="1">
                <a:latin typeface="Arial" panose="020B0604020202020204" pitchFamily="34" charset="0"/>
              </a:rPr>
              <a:t>2.</a:t>
            </a:r>
          </a:p>
          <a:p>
            <a:endParaRPr lang="de-DE" altLang="de-DE" b="1">
              <a:latin typeface="Arial" panose="020B0604020202020204" pitchFamily="34" charset="0"/>
            </a:endParaRPr>
          </a:p>
          <a:p>
            <a:r>
              <a:rPr lang="de-DE" altLang="de-DE" b="1">
                <a:latin typeface="Arial" panose="020B0604020202020204" pitchFamily="34" charset="0"/>
              </a:rPr>
              <a:t>Detailsteuerung</a:t>
            </a:r>
            <a:endParaRPr lang="de-DE" altLang="de-DE">
              <a:latin typeface="Arial" panose="020B0604020202020204" pitchFamily="34" charset="0"/>
            </a:endParaRPr>
          </a:p>
          <a:p>
            <a:endParaRPr lang="de-DE" altLang="de-DE">
              <a:latin typeface="Arial" panose="020B0604020202020204" pitchFamily="34" charset="0"/>
            </a:endParaRPr>
          </a:p>
          <a:p>
            <a:r>
              <a:rPr lang="de-DE" altLang="de-DE">
                <a:latin typeface="Arial" panose="020B0604020202020204" pitchFamily="34" charset="0"/>
              </a:rPr>
              <a:t>vermeiden</a:t>
            </a:r>
          </a:p>
          <a:p>
            <a:r>
              <a:rPr lang="de-DE" altLang="de-DE">
                <a:latin typeface="Arial" panose="020B0604020202020204" pitchFamily="34" charset="0"/>
              </a:rPr>
              <a:t>Hochschulen</a:t>
            </a:r>
          </a:p>
          <a:p>
            <a:r>
              <a:rPr lang="de-DE" altLang="de-DE">
                <a:latin typeface="Arial" panose="020B0604020202020204" pitchFamily="34" charset="0"/>
              </a:rPr>
              <a:t>sollten</a:t>
            </a:r>
          </a:p>
          <a:p>
            <a:r>
              <a:rPr lang="de-DE" altLang="de-DE">
                <a:latin typeface="Arial" panose="020B0604020202020204" pitchFamily="34" charset="0"/>
              </a:rPr>
              <a:t>auf Antrag</a:t>
            </a:r>
          </a:p>
          <a:p>
            <a:r>
              <a:rPr lang="de-DE" altLang="de-DE">
                <a:latin typeface="Arial" panose="020B0604020202020204" pitchFamily="34" charset="0"/>
              </a:rPr>
              <a:t>abwägen</a:t>
            </a:r>
          </a:p>
        </p:txBody>
      </p:sp>
      <p:sp>
        <p:nvSpPr>
          <p:cNvPr id="386096" name="Rectangle 48">
            <a:extLst>
              <a:ext uri="{FF2B5EF4-FFF2-40B4-BE49-F238E27FC236}">
                <a16:creationId xmlns:a16="http://schemas.microsoft.com/office/drawing/2014/main" id="{56F81640-12CA-0A44-A422-D0068C594433}"/>
              </a:ext>
            </a:extLst>
          </p:cNvPr>
          <p:cNvSpPr>
            <a:spLocks noChangeArrowheads="1"/>
          </p:cNvSpPr>
          <p:nvPr/>
        </p:nvSpPr>
        <p:spPr bwMode="auto">
          <a:xfrm>
            <a:off x="6324600" y="2770188"/>
            <a:ext cx="2339975" cy="3976687"/>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762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r>
              <a:rPr lang="de-DE" altLang="de-DE" b="1">
                <a:latin typeface="Arial" panose="020B0604020202020204" pitchFamily="34" charset="0"/>
              </a:rPr>
              <a:t>3.</a:t>
            </a:r>
          </a:p>
          <a:p>
            <a:endParaRPr lang="de-DE" altLang="de-DE" b="1">
              <a:latin typeface="Arial" panose="020B0604020202020204" pitchFamily="34" charset="0"/>
            </a:endParaRPr>
          </a:p>
          <a:p>
            <a:r>
              <a:rPr lang="de-DE" altLang="de-DE" b="1">
                <a:latin typeface="Arial" panose="020B0604020202020204" pitchFamily="34" charset="0"/>
              </a:rPr>
              <a:t>Transparenz</a:t>
            </a:r>
            <a:endParaRPr lang="de-DE" altLang="de-DE">
              <a:latin typeface="Arial" panose="020B0604020202020204" pitchFamily="34" charset="0"/>
            </a:endParaRPr>
          </a:p>
          <a:p>
            <a:endParaRPr lang="de-DE" altLang="de-DE">
              <a:latin typeface="Arial" panose="020B0604020202020204" pitchFamily="34" charset="0"/>
            </a:endParaRPr>
          </a:p>
          <a:p>
            <a:r>
              <a:rPr lang="de-DE" altLang="de-DE">
                <a:latin typeface="Arial" panose="020B0604020202020204" pitchFamily="34" charset="0"/>
              </a:rPr>
              <a:t>durch Verfahren</a:t>
            </a:r>
          </a:p>
          <a:p>
            <a:r>
              <a:rPr lang="de-DE" altLang="de-DE">
                <a:latin typeface="Arial" panose="020B0604020202020204" pitchFamily="34" charset="0"/>
              </a:rPr>
              <a:t>statt durch</a:t>
            </a:r>
          </a:p>
          <a:p>
            <a:r>
              <a:rPr lang="de-DE" altLang="de-DE">
                <a:latin typeface="Arial" panose="020B0604020202020204" pitchFamily="34" charset="0"/>
              </a:rPr>
              <a:t>Kriterienkataloge</a:t>
            </a:r>
          </a:p>
          <a:p>
            <a:r>
              <a:rPr lang="de-DE" altLang="de-DE">
                <a:latin typeface="Arial" panose="020B0604020202020204" pitchFamily="34" charset="0"/>
              </a:rPr>
              <a:t>oder</a:t>
            </a:r>
          </a:p>
          <a:p>
            <a:r>
              <a:rPr lang="de-DE" altLang="de-DE">
                <a:latin typeface="Arial" panose="020B0604020202020204" pitchFamily="34" charset="0"/>
              </a:rPr>
              <a:t>„Evaluitis“</a:t>
            </a:r>
          </a:p>
        </p:txBody>
      </p:sp>
      <p:sp>
        <p:nvSpPr>
          <p:cNvPr id="386099" name="Rectangle 51">
            <a:extLst>
              <a:ext uri="{FF2B5EF4-FFF2-40B4-BE49-F238E27FC236}">
                <a16:creationId xmlns:a16="http://schemas.microsoft.com/office/drawing/2014/main" id="{47375379-741A-8B43-9B76-9B8C4A40DF7F}"/>
              </a:ext>
            </a:extLst>
          </p:cNvPr>
          <p:cNvSpPr>
            <a:spLocks noChangeArrowheads="1"/>
          </p:cNvSpPr>
          <p:nvPr/>
        </p:nvSpPr>
        <p:spPr bwMode="auto">
          <a:xfrm>
            <a:off x="990600" y="228600"/>
            <a:ext cx="7391400" cy="762000"/>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3600" b="1">
                <a:latin typeface="Arial" panose="020B0604020202020204" pitchFamily="34" charset="0"/>
              </a:rPr>
              <a:t>immenser Lösungsraum</a:t>
            </a:r>
          </a:p>
        </p:txBody>
      </p:sp>
      <p:sp>
        <p:nvSpPr>
          <p:cNvPr id="386100" name="Rectangle 52">
            <a:extLst>
              <a:ext uri="{FF2B5EF4-FFF2-40B4-BE49-F238E27FC236}">
                <a16:creationId xmlns:a16="http://schemas.microsoft.com/office/drawing/2014/main" id="{241A8022-2CF7-BA41-96F1-A52E4A35CD08}"/>
              </a:ext>
            </a:extLst>
          </p:cNvPr>
          <p:cNvSpPr>
            <a:spLocks noChangeArrowheads="1"/>
          </p:cNvSpPr>
          <p:nvPr/>
        </p:nvSpPr>
        <p:spPr bwMode="auto">
          <a:xfrm>
            <a:off x="990600" y="1295400"/>
            <a:ext cx="7391400" cy="762000"/>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3600" b="1">
                <a:latin typeface="Arial" panose="020B0604020202020204" pitchFamily="34" charset="0"/>
              </a:rPr>
              <a:t>hochschulspezifische Lösungen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86099"/>
                                        </p:tgtEl>
                                        <p:attrNameLst>
                                          <p:attrName>style.visibility</p:attrName>
                                        </p:attrNameLst>
                                      </p:cBhvr>
                                      <p:to>
                                        <p:strVal val="visible"/>
                                      </p:to>
                                    </p:set>
                                    <p:animEffect transition="in" filter="box(out)">
                                      <p:cBhvr>
                                        <p:cTn id="7" dur="500"/>
                                        <p:tgtEl>
                                          <p:spTgt spid="3860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86100"/>
                                        </p:tgtEl>
                                        <p:attrNameLst>
                                          <p:attrName>style.visibility</p:attrName>
                                        </p:attrNameLst>
                                      </p:cBhvr>
                                      <p:to>
                                        <p:strVal val="visible"/>
                                      </p:to>
                                    </p:set>
                                    <p:animEffect transition="in" filter="box(out)">
                                      <p:cBhvr>
                                        <p:cTn id="12" dur="500"/>
                                        <p:tgtEl>
                                          <p:spTgt spid="38610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86094"/>
                                        </p:tgtEl>
                                        <p:attrNameLst>
                                          <p:attrName>style.visibility</p:attrName>
                                        </p:attrNameLst>
                                      </p:cBhvr>
                                      <p:to>
                                        <p:strVal val="visible"/>
                                      </p:to>
                                    </p:set>
                                    <p:animEffect transition="in" filter="box(out)">
                                      <p:cBhvr>
                                        <p:cTn id="17" dur="500"/>
                                        <p:tgtEl>
                                          <p:spTgt spid="38609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86095"/>
                                        </p:tgtEl>
                                        <p:attrNameLst>
                                          <p:attrName>style.visibility</p:attrName>
                                        </p:attrNameLst>
                                      </p:cBhvr>
                                      <p:to>
                                        <p:strVal val="visible"/>
                                      </p:to>
                                    </p:set>
                                    <p:animEffect transition="in" filter="box(out)">
                                      <p:cBhvr>
                                        <p:cTn id="22" dur="500"/>
                                        <p:tgtEl>
                                          <p:spTgt spid="38609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386096"/>
                                        </p:tgtEl>
                                        <p:attrNameLst>
                                          <p:attrName>style.visibility</p:attrName>
                                        </p:attrNameLst>
                                      </p:cBhvr>
                                      <p:to>
                                        <p:strVal val="visible"/>
                                      </p:to>
                                    </p:set>
                                    <p:animEffect transition="in" filter="box(out)">
                                      <p:cBhvr>
                                        <p:cTn id="27" dur="500"/>
                                        <p:tgtEl>
                                          <p:spTgt spid="3860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6094" grpId="0" animBg="1" autoUpdateAnimBg="0"/>
      <p:bldP spid="386095" grpId="0" animBg="1" autoUpdateAnimBg="0"/>
      <p:bldP spid="386096" grpId="0" animBg="1" autoUpdateAnimBg="0"/>
      <p:bldP spid="386099" grpId="0" animBg="1" autoUpdateAnimBg="0"/>
      <p:bldP spid="386100" grpId="0" animBg="1"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a:extLst>
              <a:ext uri="{FF2B5EF4-FFF2-40B4-BE49-F238E27FC236}">
                <a16:creationId xmlns:a16="http://schemas.microsoft.com/office/drawing/2014/main" id="{3F321BBF-AF17-234E-A331-7AB5210FF580}"/>
              </a:ext>
            </a:extLst>
          </p:cNvPr>
          <p:cNvSpPr>
            <a:spLocks noGrp="1"/>
          </p:cNvSpPr>
          <p:nvPr>
            <p:ph type="sldNum" sz="quarter" idx="10"/>
          </p:nvPr>
        </p:nvSpPr>
        <p:spPr/>
        <p:txBody>
          <a:bodyPr/>
          <a:lstStyle/>
          <a:p>
            <a:fld id="{F420784A-63EF-1445-8E36-D6A61FE0BD56}" type="slidenum">
              <a:rPr lang="en-US" altLang="de-DE"/>
              <a:pPr/>
              <a:t>36</a:t>
            </a:fld>
            <a:endParaRPr lang="en-US" altLang="de-DE" b="0"/>
          </a:p>
        </p:txBody>
      </p:sp>
      <p:sp>
        <p:nvSpPr>
          <p:cNvPr id="396290" name="Text Box 2">
            <a:extLst>
              <a:ext uri="{FF2B5EF4-FFF2-40B4-BE49-F238E27FC236}">
                <a16:creationId xmlns:a16="http://schemas.microsoft.com/office/drawing/2014/main" id="{FF9BCA5F-DBA1-8D44-82F4-A750315D275E}"/>
              </a:ext>
            </a:extLst>
          </p:cNvPr>
          <p:cNvSpPr txBox="1">
            <a:spLocks noChangeArrowheads="1"/>
          </p:cNvSpPr>
          <p:nvPr/>
        </p:nvSpPr>
        <p:spPr bwMode="auto">
          <a:xfrm>
            <a:off x="1482725" y="1938338"/>
            <a:ext cx="6291263" cy="35353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ctr">
            <a:spAutoFit/>
          </a:bodyPr>
          <a:lstStyle/>
          <a:p>
            <a:pPr>
              <a:spcBef>
                <a:spcPts val="600"/>
              </a:spcBef>
              <a:spcAft>
                <a:spcPts val="600"/>
              </a:spcAft>
            </a:pPr>
            <a:r>
              <a:rPr lang="de-DE" altLang="de-DE" sz="3200" b="1">
                <a:solidFill>
                  <a:srgbClr val="0000FF"/>
                </a:solidFill>
                <a:effectLst>
                  <a:outerShdw blurRad="38100" dist="38100" dir="2700000" algn="tl">
                    <a:srgbClr val="000000"/>
                  </a:outerShdw>
                </a:effectLst>
                <a:latin typeface="Arial" panose="020B0604020202020204" pitchFamily="34" charset="0"/>
              </a:rPr>
              <a:t>Leistungsorientierung - </a:t>
            </a:r>
          </a:p>
          <a:p>
            <a:pPr>
              <a:spcBef>
                <a:spcPts val="600"/>
              </a:spcBef>
              <a:spcAft>
                <a:spcPts val="600"/>
              </a:spcAft>
            </a:pPr>
            <a:r>
              <a:rPr lang="de-DE" altLang="de-DE" sz="3200" b="1">
                <a:solidFill>
                  <a:srgbClr val="0000FF"/>
                </a:solidFill>
                <a:effectLst>
                  <a:outerShdw blurRad="38100" dist="38100" dir="2700000" algn="tl">
                    <a:srgbClr val="000000"/>
                  </a:outerShdw>
                </a:effectLst>
                <a:latin typeface="Arial" panose="020B0604020202020204" pitchFamily="34" charset="0"/>
              </a:rPr>
              <a:t>Leistungsorientierte Besoldung</a:t>
            </a:r>
          </a:p>
          <a:p>
            <a:pPr>
              <a:spcBef>
                <a:spcPts val="600"/>
              </a:spcBef>
              <a:spcAft>
                <a:spcPts val="600"/>
              </a:spcAft>
            </a:pPr>
            <a:r>
              <a:rPr lang="de-DE" altLang="de-DE" sz="3200" b="1">
                <a:solidFill>
                  <a:srgbClr val="0000FF"/>
                </a:solidFill>
                <a:effectLst>
                  <a:outerShdw blurRad="38100" dist="38100" dir="2700000" algn="tl">
                    <a:srgbClr val="000000"/>
                  </a:outerShdw>
                </a:effectLst>
                <a:latin typeface="Arial" panose="020B0604020202020204" pitchFamily="34" charset="0"/>
              </a:rPr>
              <a:t>in den Hochschulen</a:t>
            </a:r>
            <a:endParaRPr lang="de-DE" altLang="de-DE" sz="3600" b="1">
              <a:solidFill>
                <a:srgbClr val="0000FF"/>
              </a:solidFill>
            </a:endParaRPr>
          </a:p>
          <a:p>
            <a:pPr>
              <a:spcBef>
                <a:spcPts val="600"/>
              </a:spcBef>
              <a:spcAft>
                <a:spcPts val="600"/>
              </a:spcAft>
            </a:pPr>
            <a:endParaRPr lang="de-DE" altLang="de-DE" sz="2000">
              <a:effectLst>
                <a:outerShdw blurRad="38100" dist="38100" dir="2700000" algn="tl">
                  <a:srgbClr val="000000"/>
                </a:outerShdw>
              </a:effectLst>
              <a:latin typeface="Arial" panose="020B0604020202020204" pitchFamily="34" charset="0"/>
            </a:endParaRPr>
          </a:p>
          <a:p>
            <a:pPr>
              <a:spcAft>
                <a:spcPts val="600"/>
              </a:spcAft>
            </a:pPr>
            <a:r>
              <a:rPr lang="de-DE" altLang="de-DE" sz="2000">
                <a:effectLst>
                  <a:outerShdw blurRad="38100" dist="38100" dir="2700000" algn="tl">
                    <a:srgbClr val="000000"/>
                  </a:outerShdw>
                </a:effectLst>
                <a:latin typeface="Arial" panose="020B0604020202020204" pitchFamily="34" charset="0"/>
              </a:rPr>
              <a:t>Prof. Dr. Detlef Müller-Böling</a:t>
            </a:r>
          </a:p>
          <a:p>
            <a:pPr>
              <a:spcBef>
                <a:spcPts val="600"/>
              </a:spcBef>
              <a:spcAft>
                <a:spcPts val="600"/>
              </a:spcAft>
            </a:pPr>
            <a:r>
              <a:rPr lang="de-DE" altLang="de-DE" sz="2000">
                <a:effectLst>
                  <a:outerShdw blurRad="38100" dist="38100" dir="2700000" algn="tl">
                    <a:srgbClr val="000000"/>
                  </a:outerShdw>
                </a:effectLst>
                <a:latin typeface="Arial" panose="020B0604020202020204" pitchFamily="34" charset="0"/>
              </a:rPr>
              <a:t>22. GEW-Sommerschule, 28. August 2002</a:t>
            </a:r>
            <a:endParaRPr lang="de-DE" altLang="de-DE" sz="5200" b="1">
              <a:solidFill>
                <a:srgbClr val="0000FF"/>
              </a:solidFill>
              <a:effectLst>
                <a:outerShdw blurRad="38100" dist="38100" dir="2700000" algn="tl">
                  <a:srgbClr val="000000"/>
                </a:outerShdw>
              </a:effectLst>
              <a:latin typeface="Arial" panose="020B0604020202020204" pitchFamily="34" charset="0"/>
            </a:endParaRPr>
          </a:p>
          <a:p>
            <a:endParaRPr lang="de-DE" altLang="de-DE" sz="2000">
              <a:solidFill>
                <a:srgbClr val="0000FF"/>
              </a:solidFill>
              <a:effectLst>
                <a:outerShdw blurRad="38100" dist="38100" dir="2700000" algn="tl">
                  <a:srgbClr val="000000"/>
                </a:outerShdw>
              </a:effectLst>
              <a:latin typeface="Arial" panose="020B0604020202020204" pitchFamily="34" charset="0"/>
            </a:endParaRPr>
          </a:p>
        </p:txBody>
      </p:sp>
    </p:spTree>
  </p:cSld>
  <p:clrMapOvr>
    <a:masterClrMapping/>
  </p:clrMapOvr>
  <p:transition spd="med">
    <p:cut/>
  </p:transition>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 name="Foliennummernplatzhalter 2">
            <a:extLst>
              <a:ext uri="{FF2B5EF4-FFF2-40B4-BE49-F238E27FC236}">
                <a16:creationId xmlns:a16="http://schemas.microsoft.com/office/drawing/2014/main" id="{7FB4F581-E90A-8D4B-995D-5004FF297FEA}"/>
              </a:ext>
            </a:extLst>
          </p:cNvPr>
          <p:cNvSpPr>
            <a:spLocks noGrp="1"/>
          </p:cNvSpPr>
          <p:nvPr>
            <p:ph type="sldNum" sz="quarter" idx="10"/>
          </p:nvPr>
        </p:nvSpPr>
        <p:spPr/>
        <p:txBody>
          <a:bodyPr/>
          <a:lstStyle/>
          <a:p>
            <a:fld id="{8950289B-5E85-2042-A6A4-E5E22270438D}" type="slidenum">
              <a:rPr lang="en-US" altLang="de-DE"/>
              <a:pPr/>
              <a:t>37</a:t>
            </a:fld>
            <a:endParaRPr lang="en-US" altLang="de-DE" b="0"/>
          </a:p>
        </p:txBody>
      </p:sp>
      <p:sp>
        <p:nvSpPr>
          <p:cNvPr id="349186" name="Rectangle 2">
            <a:extLst>
              <a:ext uri="{FF2B5EF4-FFF2-40B4-BE49-F238E27FC236}">
                <a16:creationId xmlns:a16="http://schemas.microsoft.com/office/drawing/2014/main" id="{CF869109-4DB9-0D4F-BA4F-FEDBA529BBDE}"/>
              </a:ext>
            </a:extLst>
          </p:cNvPr>
          <p:cNvSpPr>
            <a:spLocks noGrp="1" noChangeArrowheads="1"/>
          </p:cNvSpPr>
          <p:nvPr>
            <p:ph type="title"/>
          </p:nvPr>
        </p:nvSpPr>
        <p:spPr>
          <a:xfrm>
            <a:off x="0" y="0"/>
            <a:ext cx="7543800" cy="990600"/>
          </a:xfrm>
        </p:spPr>
        <p:txBody>
          <a:bodyPr/>
          <a:lstStyle/>
          <a:p>
            <a:r>
              <a:rPr lang="de-DE" altLang="de-DE" sz="3600"/>
              <a:t>Elemente der Dienstrechtsreform</a:t>
            </a:r>
          </a:p>
        </p:txBody>
      </p:sp>
      <p:grpSp>
        <p:nvGrpSpPr>
          <p:cNvPr id="349187" name="Group 3">
            <a:extLst>
              <a:ext uri="{FF2B5EF4-FFF2-40B4-BE49-F238E27FC236}">
                <a16:creationId xmlns:a16="http://schemas.microsoft.com/office/drawing/2014/main" id="{4428F26B-C53C-4D4C-B24C-9755932D3104}"/>
              </a:ext>
            </a:extLst>
          </p:cNvPr>
          <p:cNvGrpSpPr>
            <a:grpSpLocks noChangeAspect="1"/>
          </p:cNvGrpSpPr>
          <p:nvPr/>
        </p:nvGrpSpPr>
        <p:grpSpPr bwMode="auto">
          <a:xfrm>
            <a:off x="1295400" y="1182688"/>
            <a:ext cx="6484938" cy="1717675"/>
            <a:chOff x="1508" y="864"/>
            <a:chExt cx="3143" cy="833"/>
          </a:xfrm>
        </p:grpSpPr>
        <p:sp>
          <p:nvSpPr>
            <p:cNvPr id="349188" name="Line 4">
              <a:extLst>
                <a:ext uri="{FF2B5EF4-FFF2-40B4-BE49-F238E27FC236}">
                  <a16:creationId xmlns:a16="http://schemas.microsoft.com/office/drawing/2014/main" id="{805CBFFD-3B3D-944B-88D1-F597D1CE55EF}"/>
                </a:ext>
              </a:extLst>
            </p:cNvPr>
            <p:cNvSpPr>
              <a:spLocks noChangeAspect="1" noChangeShapeType="1"/>
            </p:cNvSpPr>
            <p:nvPr/>
          </p:nvSpPr>
          <p:spPr bwMode="auto">
            <a:xfrm>
              <a:off x="1736" y="1472"/>
              <a:ext cx="2671" cy="1"/>
            </a:xfrm>
            <a:prstGeom prst="line">
              <a:avLst/>
            </a:prstGeom>
            <a:noFill/>
            <a:ln w="17463">
              <a:solidFill>
                <a:srgbClr val="000000"/>
              </a:solidFill>
              <a:round/>
              <a:headEnd/>
              <a:tailEnd/>
            </a:ln>
          </p:spPr>
          <p:txBody>
            <a:bodyPr/>
            <a:lstStyle/>
            <a:p>
              <a:endParaRPr lang="de-DE"/>
            </a:p>
          </p:txBody>
        </p:sp>
        <p:grpSp>
          <p:nvGrpSpPr>
            <p:cNvPr id="349189" name="Group 5">
              <a:extLst>
                <a:ext uri="{FF2B5EF4-FFF2-40B4-BE49-F238E27FC236}">
                  <a16:creationId xmlns:a16="http://schemas.microsoft.com/office/drawing/2014/main" id="{03AA4DE1-759D-EB48-84D3-4135ECBE3E58}"/>
                </a:ext>
              </a:extLst>
            </p:cNvPr>
            <p:cNvGrpSpPr>
              <a:grpSpLocks noChangeAspect="1"/>
            </p:cNvGrpSpPr>
            <p:nvPr/>
          </p:nvGrpSpPr>
          <p:grpSpPr bwMode="auto">
            <a:xfrm>
              <a:off x="1508" y="864"/>
              <a:ext cx="3143" cy="833"/>
              <a:chOff x="1335" y="1065"/>
              <a:chExt cx="3467" cy="929"/>
            </a:xfrm>
          </p:grpSpPr>
          <p:sp>
            <p:nvSpPr>
              <p:cNvPr id="349190" name="Freeform 6">
                <a:extLst>
                  <a:ext uri="{FF2B5EF4-FFF2-40B4-BE49-F238E27FC236}">
                    <a16:creationId xmlns:a16="http://schemas.microsoft.com/office/drawing/2014/main" id="{500E7C6A-6E21-B14D-A9EA-4C118A33F664}"/>
                  </a:ext>
                </a:extLst>
              </p:cNvPr>
              <p:cNvSpPr>
                <a:spLocks noChangeAspect="1"/>
              </p:cNvSpPr>
              <p:nvPr/>
            </p:nvSpPr>
            <p:spPr bwMode="auto">
              <a:xfrm>
                <a:off x="1353" y="1065"/>
                <a:ext cx="3413" cy="743"/>
              </a:xfrm>
              <a:custGeom>
                <a:avLst/>
                <a:gdLst>
                  <a:gd name="T0" fmla="*/ 0 w 3413"/>
                  <a:gd name="T1" fmla="*/ 743 h 743"/>
                  <a:gd name="T2" fmla="*/ 3413 w 3413"/>
                  <a:gd name="T3" fmla="*/ 743 h 743"/>
                  <a:gd name="T4" fmla="*/ 1710 w 3413"/>
                  <a:gd name="T5" fmla="*/ 0 h 743"/>
                  <a:gd name="T6" fmla="*/ 0 w 3413"/>
                  <a:gd name="T7" fmla="*/ 743 h 743"/>
                </a:gdLst>
                <a:ahLst/>
                <a:cxnLst>
                  <a:cxn ang="0">
                    <a:pos x="T0" y="T1"/>
                  </a:cxn>
                  <a:cxn ang="0">
                    <a:pos x="T2" y="T3"/>
                  </a:cxn>
                  <a:cxn ang="0">
                    <a:pos x="T4" y="T5"/>
                  </a:cxn>
                  <a:cxn ang="0">
                    <a:pos x="T6" y="T7"/>
                  </a:cxn>
                </a:cxnLst>
                <a:rect l="0" t="0" r="r" b="b"/>
                <a:pathLst>
                  <a:path w="3413" h="743">
                    <a:moveTo>
                      <a:pt x="0" y="743"/>
                    </a:moveTo>
                    <a:lnTo>
                      <a:pt x="3413" y="743"/>
                    </a:lnTo>
                    <a:lnTo>
                      <a:pt x="1710" y="0"/>
                    </a:lnTo>
                    <a:lnTo>
                      <a:pt x="0" y="743"/>
                    </a:lnTo>
                    <a:close/>
                  </a:path>
                </a:pathLst>
              </a:custGeom>
              <a:solidFill>
                <a:srgbClr val="FF0000"/>
              </a:solidFill>
              <a:ln w="17463">
                <a:solidFill>
                  <a:srgbClr val="C0C0C0"/>
                </a:solidFill>
                <a:prstDash val="solid"/>
                <a:round/>
                <a:headEnd/>
                <a:tailEnd/>
              </a:ln>
            </p:spPr>
            <p:txBody>
              <a:bodyPr/>
              <a:lstStyle/>
              <a:p>
                <a:endParaRPr lang="de-DE"/>
              </a:p>
            </p:txBody>
          </p:sp>
          <p:sp>
            <p:nvSpPr>
              <p:cNvPr id="349191" name="Freeform 7">
                <a:extLst>
                  <a:ext uri="{FF2B5EF4-FFF2-40B4-BE49-F238E27FC236}">
                    <a16:creationId xmlns:a16="http://schemas.microsoft.com/office/drawing/2014/main" id="{DBDCFCA7-B415-5840-B452-29AD210FABD2}"/>
                  </a:ext>
                </a:extLst>
              </p:cNvPr>
              <p:cNvSpPr>
                <a:spLocks noChangeAspect="1"/>
              </p:cNvSpPr>
              <p:nvPr/>
            </p:nvSpPr>
            <p:spPr bwMode="auto">
              <a:xfrm>
                <a:off x="1604" y="1115"/>
                <a:ext cx="2921" cy="628"/>
              </a:xfrm>
              <a:custGeom>
                <a:avLst/>
                <a:gdLst>
                  <a:gd name="T0" fmla="*/ 0 w 2921"/>
                  <a:gd name="T1" fmla="*/ 628 h 628"/>
                  <a:gd name="T2" fmla="*/ 2921 w 2921"/>
                  <a:gd name="T3" fmla="*/ 628 h 628"/>
                  <a:gd name="T4" fmla="*/ 1465 w 2921"/>
                  <a:gd name="T5" fmla="*/ 0 h 628"/>
                  <a:gd name="T6" fmla="*/ 0 w 2921"/>
                  <a:gd name="T7" fmla="*/ 628 h 628"/>
                </a:gdLst>
                <a:ahLst/>
                <a:cxnLst>
                  <a:cxn ang="0">
                    <a:pos x="T0" y="T1"/>
                  </a:cxn>
                  <a:cxn ang="0">
                    <a:pos x="T2" y="T3"/>
                  </a:cxn>
                  <a:cxn ang="0">
                    <a:pos x="T4" y="T5"/>
                  </a:cxn>
                  <a:cxn ang="0">
                    <a:pos x="T6" y="T7"/>
                  </a:cxn>
                </a:cxnLst>
                <a:rect l="0" t="0" r="r" b="b"/>
                <a:pathLst>
                  <a:path w="2921" h="628">
                    <a:moveTo>
                      <a:pt x="0" y="628"/>
                    </a:moveTo>
                    <a:lnTo>
                      <a:pt x="2921" y="628"/>
                    </a:lnTo>
                    <a:lnTo>
                      <a:pt x="1465" y="0"/>
                    </a:lnTo>
                    <a:lnTo>
                      <a:pt x="0" y="628"/>
                    </a:lnTo>
                    <a:close/>
                  </a:path>
                </a:pathLst>
              </a:custGeom>
              <a:solidFill>
                <a:srgbClr val="FF0000"/>
              </a:solidFill>
              <a:ln w="17463">
                <a:solidFill>
                  <a:srgbClr val="808080"/>
                </a:solidFill>
                <a:prstDash val="solid"/>
                <a:round/>
                <a:headEnd/>
                <a:tailEnd/>
              </a:ln>
            </p:spPr>
            <p:txBody>
              <a:bodyPr/>
              <a:lstStyle/>
              <a:p>
                <a:endParaRPr lang="de-DE"/>
              </a:p>
            </p:txBody>
          </p:sp>
          <p:sp>
            <p:nvSpPr>
              <p:cNvPr id="349192" name="Rectangle 8">
                <a:extLst>
                  <a:ext uri="{FF2B5EF4-FFF2-40B4-BE49-F238E27FC236}">
                    <a16:creationId xmlns:a16="http://schemas.microsoft.com/office/drawing/2014/main" id="{352D0C9E-F2FE-7848-83A8-0C69E5854D9F}"/>
                  </a:ext>
                </a:extLst>
              </p:cNvPr>
              <p:cNvSpPr>
                <a:spLocks noChangeAspect="1" noChangeArrowheads="1"/>
              </p:cNvSpPr>
              <p:nvPr/>
            </p:nvSpPr>
            <p:spPr bwMode="auto">
              <a:xfrm>
                <a:off x="1335" y="1868"/>
                <a:ext cx="3467" cy="34"/>
              </a:xfrm>
              <a:prstGeom prst="rect">
                <a:avLst/>
              </a:prstGeom>
              <a:solidFill>
                <a:srgbClr val="FF0000"/>
              </a:solidFill>
              <a:ln w="17463">
                <a:solidFill>
                  <a:srgbClr val="C0C0C0"/>
                </a:solidFill>
                <a:miter lim="800000"/>
                <a:headEnd/>
                <a:tailEnd/>
              </a:ln>
            </p:spPr>
            <p:txBody>
              <a:bodyPr/>
              <a:lstStyle/>
              <a:p>
                <a:endParaRPr lang="de-DE"/>
              </a:p>
            </p:txBody>
          </p:sp>
          <p:sp>
            <p:nvSpPr>
              <p:cNvPr id="349193" name="Rectangle 9">
                <a:extLst>
                  <a:ext uri="{FF2B5EF4-FFF2-40B4-BE49-F238E27FC236}">
                    <a16:creationId xmlns:a16="http://schemas.microsoft.com/office/drawing/2014/main" id="{54C379FE-A053-EC48-ABF7-61F15CD95883}"/>
                  </a:ext>
                </a:extLst>
              </p:cNvPr>
              <p:cNvSpPr>
                <a:spLocks noChangeAspect="1" noChangeArrowheads="1"/>
              </p:cNvSpPr>
              <p:nvPr/>
            </p:nvSpPr>
            <p:spPr bwMode="auto">
              <a:xfrm>
                <a:off x="1386" y="1951"/>
                <a:ext cx="3340" cy="43"/>
              </a:xfrm>
              <a:prstGeom prst="rect">
                <a:avLst/>
              </a:prstGeom>
              <a:solidFill>
                <a:srgbClr val="FF0000"/>
              </a:solidFill>
              <a:ln w="17463">
                <a:solidFill>
                  <a:srgbClr val="C0C0C0"/>
                </a:solidFill>
                <a:miter lim="800000"/>
                <a:headEnd/>
                <a:tailEnd/>
              </a:ln>
            </p:spPr>
            <p:txBody>
              <a:bodyPr/>
              <a:lstStyle/>
              <a:p>
                <a:endParaRPr lang="de-DE"/>
              </a:p>
            </p:txBody>
          </p:sp>
        </p:grpSp>
        <p:sp>
          <p:nvSpPr>
            <p:cNvPr id="349194" name="Text Box 10">
              <a:extLst>
                <a:ext uri="{FF2B5EF4-FFF2-40B4-BE49-F238E27FC236}">
                  <a16:creationId xmlns:a16="http://schemas.microsoft.com/office/drawing/2014/main" id="{73DBC10C-82DD-B941-A471-339FFA2802E2}"/>
                </a:ext>
              </a:extLst>
            </p:cNvPr>
            <p:cNvSpPr txBox="1">
              <a:spLocks noChangeAspect="1" noChangeArrowheads="1"/>
            </p:cNvSpPr>
            <p:nvPr/>
          </p:nvSpPr>
          <p:spPr bwMode="auto">
            <a:xfrm>
              <a:off x="2433" y="1192"/>
              <a:ext cx="1319" cy="222"/>
            </a:xfrm>
            <a:prstGeom prst="rect">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b="1"/>
                <a:t>Dienstrechtsreform</a:t>
              </a:r>
              <a:endParaRPr lang="de-DE" altLang="de-DE" sz="2000" b="1">
                <a:latin typeface="Arial" panose="020B0604020202020204" pitchFamily="34" charset="0"/>
              </a:endParaRPr>
            </a:p>
          </p:txBody>
        </p:sp>
      </p:grpSp>
      <p:sp>
        <p:nvSpPr>
          <p:cNvPr id="349195" name="Text Box 11">
            <a:extLst>
              <a:ext uri="{FF2B5EF4-FFF2-40B4-BE49-F238E27FC236}">
                <a16:creationId xmlns:a16="http://schemas.microsoft.com/office/drawing/2014/main" id="{6C414C98-BB20-BD42-B6E8-584B8A0E05DF}"/>
              </a:ext>
            </a:extLst>
          </p:cNvPr>
          <p:cNvSpPr txBox="1">
            <a:spLocks noChangeAspect="1" noChangeArrowheads="1"/>
          </p:cNvSpPr>
          <p:nvPr/>
        </p:nvSpPr>
        <p:spPr bwMode="auto">
          <a:xfrm>
            <a:off x="1550988" y="6134100"/>
            <a:ext cx="6140450" cy="396875"/>
          </a:xfrm>
          <a:prstGeom prst="rect">
            <a:avLst/>
          </a:prstGeom>
          <a:solidFill>
            <a:srgbClr val="FF66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de-DE" altLang="de-DE" sz="2000" b="1">
                <a:latin typeface="Arial" panose="020B0604020202020204" pitchFamily="34" charset="0"/>
              </a:rPr>
              <a:t>Ausgestaltung und Handhabung?</a:t>
            </a:r>
          </a:p>
        </p:txBody>
      </p:sp>
      <p:grpSp>
        <p:nvGrpSpPr>
          <p:cNvPr id="349196" name="Group 12">
            <a:extLst>
              <a:ext uri="{FF2B5EF4-FFF2-40B4-BE49-F238E27FC236}">
                <a16:creationId xmlns:a16="http://schemas.microsoft.com/office/drawing/2014/main" id="{737EE9D0-EC49-0E4E-896E-DFB7EAC3CCED}"/>
              </a:ext>
            </a:extLst>
          </p:cNvPr>
          <p:cNvGrpSpPr>
            <a:grpSpLocks noChangeAspect="1"/>
          </p:cNvGrpSpPr>
          <p:nvPr/>
        </p:nvGrpSpPr>
        <p:grpSpPr bwMode="auto">
          <a:xfrm>
            <a:off x="1752600" y="2971800"/>
            <a:ext cx="1493838" cy="3084513"/>
            <a:chOff x="1706" y="1725"/>
            <a:chExt cx="724" cy="1498"/>
          </a:xfrm>
        </p:grpSpPr>
        <p:grpSp>
          <p:nvGrpSpPr>
            <p:cNvPr id="349197" name="Group 13">
              <a:extLst>
                <a:ext uri="{FF2B5EF4-FFF2-40B4-BE49-F238E27FC236}">
                  <a16:creationId xmlns:a16="http://schemas.microsoft.com/office/drawing/2014/main" id="{B95C19E3-5012-CD48-A6CD-0E966BE53285}"/>
                </a:ext>
              </a:extLst>
            </p:cNvPr>
            <p:cNvGrpSpPr>
              <a:grpSpLocks noChangeAspect="1"/>
            </p:cNvGrpSpPr>
            <p:nvPr/>
          </p:nvGrpSpPr>
          <p:grpSpPr bwMode="auto">
            <a:xfrm>
              <a:off x="1706" y="1725"/>
              <a:ext cx="724" cy="1498"/>
              <a:chOff x="1553" y="2025"/>
              <a:chExt cx="377" cy="1257"/>
            </a:xfrm>
          </p:grpSpPr>
          <p:sp>
            <p:nvSpPr>
              <p:cNvPr id="349198" name="Rectangle 14">
                <a:extLst>
                  <a:ext uri="{FF2B5EF4-FFF2-40B4-BE49-F238E27FC236}">
                    <a16:creationId xmlns:a16="http://schemas.microsoft.com/office/drawing/2014/main" id="{AB65F665-CE27-0E4F-9E23-B8367D825891}"/>
                  </a:ext>
                </a:extLst>
              </p:cNvPr>
              <p:cNvSpPr>
                <a:spLocks noChangeAspect="1" noChangeArrowheads="1"/>
              </p:cNvSpPr>
              <p:nvPr/>
            </p:nvSpPr>
            <p:spPr bwMode="auto">
              <a:xfrm>
                <a:off x="1553" y="3251"/>
                <a:ext cx="377" cy="31"/>
              </a:xfrm>
              <a:prstGeom prst="rect">
                <a:avLst/>
              </a:prstGeom>
              <a:solidFill>
                <a:schemeClr val="accent2"/>
              </a:solidFill>
              <a:ln w="17463">
                <a:solidFill>
                  <a:srgbClr val="C0C0C0"/>
                </a:solidFill>
                <a:miter lim="800000"/>
                <a:headEnd/>
                <a:tailEnd/>
              </a:ln>
            </p:spPr>
            <p:txBody>
              <a:bodyPr/>
              <a:lstStyle/>
              <a:p>
                <a:endParaRPr lang="de-DE"/>
              </a:p>
            </p:txBody>
          </p:sp>
          <p:sp>
            <p:nvSpPr>
              <p:cNvPr id="349199" name="Rectangle 15">
                <a:extLst>
                  <a:ext uri="{FF2B5EF4-FFF2-40B4-BE49-F238E27FC236}">
                    <a16:creationId xmlns:a16="http://schemas.microsoft.com/office/drawing/2014/main" id="{73B15DAB-1BB3-4749-8E62-D0FF88D8E44B}"/>
                  </a:ext>
                </a:extLst>
              </p:cNvPr>
              <p:cNvSpPr>
                <a:spLocks noChangeAspect="1" noChangeArrowheads="1"/>
              </p:cNvSpPr>
              <p:nvPr/>
            </p:nvSpPr>
            <p:spPr bwMode="auto">
              <a:xfrm>
                <a:off x="1553" y="2025"/>
                <a:ext cx="377" cy="31"/>
              </a:xfrm>
              <a:prstGeom prst="rect">
                <a:avLst/>
              </a:prstGeom>
              <a:solidFill>
                <a:schemeClr val="accent2"/>
              </a:solidFill>
              <a:ln w="17463">
                <a:solidFill>
                  <a:srgbClr val="C0C0C0"/>
                </a:solidFill>
                <a:miter lim="800000"/>
                <a:headEnd/>
                <a:tailEnd/>
              </a:ln>
            </p:spPr>
            <p:txBody>
              <a:bodyPr/>
              <a:lstStyle/>
              <a:p>
                <a:endParaRPr lang="de-DE"/>
              </a:p>
            </p:txBody>
          </p:sp>
          <p:grpSp>
            <p:nvGrpSpPr>
              <p:cNvPr id="349200" name="Group 16">
                <a:extLst>
                  <a:ext uri="{FF2B5EF4-FFF2-40B4-BE49-F238E27FC236}">
                    <a16:creationId xmlns:a16="http://schemas.microsoft.com/office/drawing/2014/main" id="{22F13658-5A98-CD41-BFF6-FEFBA2BE54A8}"/>
                  </a:ext>
                </a:extLst>
              </p:cNvPr>
              <p:cNvGrpSpPr>
                <a:grpSpLocks noChangeAspect="1"/>
              </p:cNvGrpSpPr>
              <p:nvPr/>
            </p:nvGrpSpPr>
            <p:grpSpPr bwMode="auto">
              <a:xfrm>
                <a:off x="1616" y="2080"/>
                <a:ext cx="268" cy="1147"/>
                <a:chOff x="1616" y="2080"/>
                <a:chExt cx="268" cy="1147"/>
              </a:xfrm>
            </p:grpSpPr>
            <p:sp>
              <p:nvSpPr>
                <p:cNvPr id="349201" name="Rectangle 17">
                  <a:extLst>
                    <a:ext uri="{FF2B5EF4-FFF2-40B4-BE49-F238E27FC236}">
                      <a16:creationId xmlns:a16="http://schemas.microsoft.com/office/drawing/2014/main" id="{5BA7B7BD-AE82-924E-9943-FC7519F64EAE}"/>
                    </a:ext>
                  </a:extLst>
                </p:cNvPr>
                <p:cNvSpPr>
                  <a:spLocks noChangeAspect="1" noChangeArrowheads="1"/>
                </p:cNvSpPr>
                <p:nvPr/>
              </p:nvSpPr>
              <p:spPr bwMode="auto">
                <a:xfrm>
                  <a:off x="1616" y="2080"/>
                  <a:ext cx="268" cy="1147"/>
                </a:xfrm>
                <a:prstGeom prst="rect">
                  <a:avLst/>
                </a:prstGeom>
                <a:solidFill>
                  <a:schemeClr val="accent2"/>
                </a:solidFill>
                <a:ln w="17463">
                  <a:solidFill>
                    <a:srgbClr val="C0C0C0"/>
                  </a:solidFill>
                  <a:miter lim="800000"/>
                  <a:headEnd/>
                  <a:tailEnd/>
                </a:ln>
              </p:spPr>
              <p:txBody>
                <a:bodyPr/>
                <a:lstStyle/>
                <a:p>
                  <a:endParaRPr lang="de-DE"/>
                </a:p>
              </p:txBody>
            </p:sp>
            <p:sp>
              <p:nvSpPr>
                <p:cNvPr id="349202" name="Rectangle 18">
                  <a:extLst>
                    <a:ext uri="{FF2B5EF4-FFF2-40B4-BE49-F238E27FC236}">
                      <a16:creationId xmlns:a16="http://schemas.microsoft.com/office/drawing/2014/main" id="{BDC54EA7-118F-044A-AD0A-72D228EBE7D9}"/>
                    </a:ext>
                  </a:extLst>
                </p:cNvPr>
                <p:cNvSpPr>
                  <a:spLocks noChangeAspect="1" noChangeArrowheads="1"/>
                </p:cNvSpPr>
                <p:nvPr/>
              </p:nvSpPr>
              <p:spPr bwMode="auto">
                <a:xfrm>
                  <a:off x="1703" y="2105"/>
                  <a:ext cx="35" cy="1097"/>
                </a:xfrm>
                <a:prstGeom prst="rect">
                  <a:avLst/>
                </a:prstGeom>
                <a:solidFill>
                  <a:schemeClr val="accent2"/>
                </a:solidFill>
                <a:ln w="17463">
                  <a:solidFill>
                    <a:srgbClr val="808080"/>
                  </a:solidFill>
                  <a:miter lim="800000"/>
                  <a:headEnd/>
                  <a:tailEnd/>
                </a:ln>
              </p:spPr>
              <p:txBody>
                <a:bodyPr/>
                <a:lstStyle/>
                <a:p>
                  <a:endParaRPr lang="de-DE"/>
                </a:p>
              </p:txBody>
            </p:sp>
            <p:sp>
              <p:nvSpPr>
                <p:cNvPr id="349203" name="Rectangle 19">
                  <a:extLst>
                    <a:ext uri="{FF2B5EF4-FFF2-40B4-BE49-F238E27FC236}">
                      <a16:creationId xmlns:a16="http://schemas.microsoft.com/office/drawing/2014/main" id="{2A6B36E3-09AB-8B42-B5CD-9CBF3E6E8096}"/>
                    </a:ext>
                  </a:extLst>
                </p:cNvPr>
                <p:cNvSpPr>
                  <a:spLocks noChangeAspect="1" noChangeArrowheads="1"/>
                </p:cNvSpPr>
                <p:nvPr/>
              </p:nvSpPr>
              <p:spPr bwMode="auto">
                <a:xfrm>
                  <a:off x="1762" y="2105"/>
                  <a:ext cx="35" cy="1097"/>
                </a:xfrm>
                <a:prstGeom prst="rect">
                  <a:avLst/>
                </a:prstGeom>
                <a:solidFill>
                  <a:schemeClr val="accent2"/>
                </a:solidFill>
                <a:ln w="17463">
                  <a:solidFill>
                    <a:srgbClr val="808080"/>
                  </a:solidFill>
                  <a:miter lim="800000"/>
                  <a:headEnd/>
                  <a:tailEnd/>
                </a:ln>
              </p:spPr>
              <p:txBody>
                <a:bodyPr/>
                <a:lstStyle/>
                <a:p>
                  <a:endParaRPr lang="de-DE"/>
                </a:p>
              </p:txBody>
            </p:sp>
            <p:sp>
              <p:nvSpPr>
                <p:cNvPr id="349204" name="Rectangle 20">
                  <a:extLst>
                    <a:ext uri="{FF2B5EF4-FFF2-40B4-BE49-F238E27FC236}">
                      <a16:creationId xmlns:a16="http://schemas.microsoft.com/office/drawing/2014/main" id="{0914B5EE-1E52-0B41-9228-E82BC3CEED6D}"/>
                    </a:ext>
                  </a:extLst>
                </p:cNvPr>
                <p:cNvSpPr>
                  <a:spLocks noChangeAspect="1" noChangeArrowheads="1"/>
                </p:cNvSpPr>
                <p:nvPr/>
              </p:nvSpPr>
              <p:spPr bwMode="auto">
                <a:xfrm>
                  <a:off x="1821" y="2105"/>
                  <a:ext cx="34" cy="1097"/>
                </a:xfrm>
                <a:prstGeom prst="rect">
                  <a:avLst/>
                </a:prstGeom>
                <a:solidFill>
                  <a:schemeClr val="accent2"/>
                </a:solidFill>
                <a:ln w="17463">
                  <a:solidFill>
                    <a:srgbClr val="808080"/>
                  </a:solidFill>
                  <a:miter lim="800000"/>
                  <a:headEnd/>
                  <a:tailEnd/>
                </a:ln>
              </p:spPr>
              <p:txBody>
                <a:bodyPr/>
                <a:lstStyle/>
                <a:p>
                  <a:endParaRPr lang="de-DE"/>
                </a:p>
              </p:txBody>
            </p:sp>
            <p:sp>
              <p:nvSpPr>
                <p:cNvPr id="349205" name="Rectangle 21">
                  <a:extLst>
                    <a:ext uri="{FF2B5EF4-FFF2-40B4-BE49-F238E27FC236}">
                      <a16:creationId xmlns:a16="http://schemas.microsoft.com/office/drawing/2014/main" id="{FC6FF63E-CC78-8746-BDD9-458BEFF575CC}"/>
                    </a:ext>
                  </a:extLst>
                </p:cNvPr>
                <p:cNvSpPr>
                  <a:spLocks noChangeAspect="1" noChangeArrowheads="1"/>
                </p:cNvSpPr>
                <p:nvPr/>
              </p:nvSpPr>
              <p:spPr bwMode="auto">
                <a:xfrm>
                  <a:off x="1645" y="2105"/>
                  <a:ext cx="34" cy="1097"/>
                </a:xfrm>
                <a:prstGeom prst="rect">
                  <a:avLst/>
                </a:prstGeom>
                <a:solidFill>
                  <a:schemeClr val="accent2"/>
                </a:solidFill>
                <a:ln w="17463">
                  <a:solidFill>
                    <a:srgbClr val="808080"/>
                  </a:solidFill>
                  <a:miter lim="800000"/>
                  <a:headEnd/>
                  <a:tailEnd/>
                </a:ln>
              </p:spPr>
              <p:txBody>
                <a:bodyPr/>
                <a:lstStyle/>
                <a:p>
                  <a:endParaRPr lang="de-DE"/>
                </a:p>
              </p:txBody>
            </p:sp>
          </p:grpSp>
        </p:grpSp>
        <p:sp>
          <p:nvSpPr>
            <p:cNvPr id="349206" name="Text Box 22">
              <a:extLst>
                <a:ext uri="{FF2B5EF4-FFF2-40B4-BE49-F238E27FC236}">
                  <a16:creationId xmlns:a16="http://schemas.microsoft.com/office/drawing/2014/main" id="{CC18B578-8556-A841-86C9-72D57CE2B966}"/>
                </a:ext>
              </a:extLst>
            </p:cNvPr>
            <p:cNvSpPr txBox="1">
              <a:spLocks noChangeAspect="1" noChangeArrowheads="1"/>
            </p:cNvSpPr>
            <p:nvPr/>
          </p:nvSpPr>
          <p:spPr bwMode="auto">
            <a:xfrm rot="-5400000">
              <a:off x="1508" y="2288"/>
              <a:ext cx="1109" cy="296"/>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700" b="1">
                  <a:latin typeface="Arial" panose="020B0604020202020204" pitchFamily="34" charset="0"/>
                </a:rPr>
                <a:t> Junior-Professur:</a:t>
              </a:r>
            </a:p>
            <a:p>
              <a:r>
                <a:rPr lang="de-DE" altLang="de-DE" sz="1700" b="1">
                  <a:latin typeface="Arial" panose="020B0604020202020204" pitchFamily="34" charset="0"/>
                </a:rPr>
                <a:t>5. HRG-ÄnderungsG</a:t>
              </a:r>
            </a:p>
          </p:txBody>
        </p:sp>
      </p:grpSp>
      <p:grpSp>
        <p:nvGrpSpPr>
          <p:cNvPr id="349207" name="Group 23">
            <a:extLst>
              <a:ext uri="{FF2B5EF4-FFF2-40B4-BE49-F238E27FC236}">
                <a16:creationId xmlns:a16="http://schemas.microsoft.com/office/drawing/2014/main" id="{6A34751F-8674-1143-A35A-15A9CADCA811}"/>
              </a:ext>
            </a:extLst>
          </p:cNvPr>
          <p:cNvGrpSpPr>
            <a:grpSpLocks noChangeAspect="1"/>
          </p:cNvGrpSpPr>
          <p:nvPr/>
        </p:nvGrpSpPr>
        <p:grpSpPr bwMode="auto">
          <a:xfrm>
            <a:off x="3900488" y="2974975"/>
            <a:ext cx="1392237" cy="3082925"/>
            <a:chOff x="2778" y="1725"/>
            <a:chExt cx="675" cy="1498"/>
          </a:xfrm>
        </p:grpSpPr>
        <p:grpSp>
          <p:nvGrpSpPr>
            <p:cNvPr id="349208" name="Group 24">
              <a:extLst>
                <a:ext uri="{FF2B5EF4-FFF2-40B4-BE49-F238E27FC236}">
                  <a16:creationId xmlns:a16="http://schemas.microsoft.com/office/drawing/2014/main" id="{39057BAE-5E7D-E144-8726-517A620D80B6}"/>
                </a:ext>
              </a:extLst>
            </p:cNvPr>
            <p:cNvGrpSpPr>
              <a:grpSpLocks noChangeAspect="1"/>
            </p:cNvGrpSpPr>
            <p:nvPr/>
          </p:nvGrpSpPr>
          <p:grpSpPr bwMode="auto">
            <a:xfrm>
              <a:off x="2778" y="1725"/>
              <a:ext cx="675" cy="1498"/>
              <a:chOff x="2855" y="2025"/>
              <a:chExt cx="377" cy="1257"/>
            </a:xfrm>
          </p:grpSpPr>
          <p:sp>
            <p:nvSpPr>
              <p:cNvPr id="349209" name="Rectangle 25">
                <a:extLst>
                  <a:ext uri="{FF2B5EF4-FFF2-40B4-BE49-F238E27FC236}">
                    <a16:creationId xmlns:a16="http://schemas.microsoft.com/office/drawing/2014/main" id="{6A116DC1-4010-5643-A323-71ABA4119E5F}"/>
                  </a:ext>
                </a:extLst>
              </p:cNvPr>
              <p:cNvSpPr>
                <a:spLocks noChangeAspect="1" noChangeArrowheads="1"/>
              </p:cNvSpPr>
              <p:nvPr/>
            </p:nvSpPr>
            <p:spPr bwMode="auto">
              <a:xfrm>
                <a:off x="2855" y="3251"/>
                <a:ext cx="377" cy="31"/>
              </a:xfrm>
              <a:prstGeom prst="rect">
                <a:avLst/>
              </a:prstGeom>
              <a:solidFill>
                <a:srgbClr val="009900"/>
              </a:solidFill>
              <a:ln w="17463">
                <a:solidFill>
                  <a:srgbClr val="C0C0C0"/>
                </a:solidFill>
                <a:miter lim="800000"/>
                <a:headEnd/>
                <a:tailEnd/>
              </a:ln>
            </p:spPr>
            <p:txBody>
              <a:bodyPr/>
              <a:lstStyle/>
              <a:p>
                <a:endParaRPr lang="de-DE"/>
              </a:p>
            </p:txBody>
          </p:sp>
          <p:sp>
            <p:nvSpPr>
              <p:cNvPr id="349210" name="Rectangle 26">
                <a:extLst>
                  <a:ext uri="{FF2B5EF4-FFF2-40B4-BE49-F238E27FC236}">
                    <a16:creationId xmlns:a16="http://schemas.microsoft.com/office/drawing/2014/main" id="{396B9C8B-69C4-C84E-9F47-BDA7BB871A37}"/>
                  </a:ext>
                </a:extLst>
              </p:cNvPr>
              <p:cNvSpPr>
                <a:spLocks noChangeAspect="1" noChangeArrowheads="1"/>
              </p:cNvSpPr>
              <p:nvPr/>
            </p:nvSpPr>
            <p:spPr bwMode="auto">
              <a:xfrm>
                <a:off x="2855" y="2025"/>
                <a:ext cx="377" cy="31"/>
              </a:xfrm>
              <a:prstGeom prst="rect">
                <a:avLst/>
              </a:prstGeom>
              <a:solidFill>
                <a:srgbClr val="009900"/>
              </a:solidFill>
              <a:ln w="17463">
                <a:solidFill>
                  <a:srgbClr val="C0C0C0"/>
                </a:solidFill>
                <a:miter lim="800000"/>
                <a:headEnd/>
                <a:tailEnd/>
              </a:ln>
            </p:spPr>
            <p:txBody>
              <a:bodyPr/>
              <a:lstStyle/>
              <a:p>
                <a:endParaRPr lang="de-DE"/>
              </a:p>
            </p:txBody>
          </p:sp>
          <p:grpSp>
            <p:nvGrpSpPr>
              <p:cNvPr id="349211" name="Group 27">
                <a:extLst>
                  <a:ext uri="{FF2B5EF4-FFF2-40B4-BE49-F238E27FC236}">
                    <a16:creationId xmlns:a16="http://schemas.microsoft.com/office/drawing/2014/main" id="{F853E373-5D0E-A044-9F8A-3CA5E893BDE7}"/>
                  </a:ext>
                </a:extLst>
              </p:cNvPr>
              <p:cNvGrpSpPr>
                <a:grpSpLocks noChangeAspect="1"/>
              </p:cNvGrpSpPr>
              <p:nvPr/>
            </p:nvGrpSpPr>
            <p:grpSpPr bwMode="auto">
              <a:xfrm>
                <a:off x="2917" y="2080"/>
                <a:ext cx="269" cy="1147"/>
                <a:chOff x="2917" y="2080"/>
                <a:chExt cx="269" cy="1147"/>
              </a:xfrm>
            </p:grpSpPr>
            <p:sp>
              <p:nvSpPr>
                <p:cNvPr id="349212" name="Rectangle 28">
                  <a:extLst>
                    <a:ext uri="{FF2B5EF4-FFF2-40B4-BE49-F238E27FC236}">
                      <a16:creationId xmlns:a16="http://schemas.microsoft.com/office/drawing/2014/main" id="{1B0E7686-A8F6-6546-A660-68B72EFE4D0F}"/>
                    </a:ext>
                  </a:extLst>
                </p:cNvPr>
                <p:cNvSpPr>
                  <a:spLocks noChangeAspect="1" noChangeArrowheads="1"/>
                </p:cNvSpPr>
                <p:nvPr/>
              </p:nvSpPr>
              <p:spPr bwMode="auto">
                <a:xfrm>
                  <a:off x="2917" y="2080"/>
                  <a:ext cx="269" cy="1147"/>
                </a:xfrm>
                <a:prstGeom prst="rect">
                  <a:avLst/>
                </a:prstGeom>
                <a:solidFill>
                  <a:srgbClr val="009900"/>
                </a:solidFill>
                <a:ln w="17463">
                  <a:solidFill>
                    <a:srgbClr val="C0C0C0"/>
                  </a:solidFill>
                  <a:miter lim="800000"/>
                  <a:headEnd/>
                  <a:tailEnd/>
                </a:ln>
              </p:spPr>
              <p:txBody>
                <a:bodyPr/>
                <a:lstStyle/>
                <a:p>
                  <a:endParaRPr lang="de-DE"/>
                </a:p>
              </p:txBody>
            </p:sp>
            <p:sp>
              <p:nvSpPr>
                <p:cNvPr id="349213" name="Rectangle 29">
                  <a:extLst>
                    <a:ext uri="{FF2B5EF4-FFF2-40B4-BE49-F238E27FC236}">
                      <a16:creationId xmlns:a16="http://schemas.microsoft.com/office/drawing/2014/main" id="{9E3C662F-94F4-2F41-ABA2-96BA61464C09}"/>
                    </a:ext>
                  </a:extLst>
                </p:cNvPr>
                <p:cNvSpPr>
                  <a:spLocks noChangeAspect="1" noChangeArrowheads="1"/>
                </p:cNvSpPr>
                <p:nvPr/>
              </p:nvSpPr>
              <p:spPr bwMode="auto">
                <a:xfrm>
                  <a:off x="3005" y="2105"/>
                  <a:ext cx="35" cy="1097"/>
                </a:xfrm>
                <a:prstGeom prst="rect">
                  <a:avLst/>
                </a:prstGeom>
                <a:solidFill>
                  <a:srgbClr val="009900"/>
                </a:solidFill>
                <a:ln w="17463">
                  <a:solidFill>
                    <a:srgbClr val="808080"/>
                  </a:solidFill>
                  <a:miter lim="800000"/>
                  <a:headEnd/>
                  <a:tailEnd/>
                </a:ln>
              </p:spPr>
              <p:txBody>
                <a:bodyPr/>
                <a:lstStyle/>
                <a:p>
                  <a:endParaRPr lang="de-DE"/>
                </a:p>
              </p:txBody>
            </p:sp>
            <p:sp>
              <p:nvSpPr>
                <p:cNvPr id="349214" name="Rectangle 30">
                  <a:extLst>
                    <a:ext uri="{FF2B5EF4-FFF2-40B4-BE49-F238E27FC236}">
                      <a16:creationId xmlns:a16="http://schemas.microsoft.com/office/drawing/2014/main" id="{91CEE412-963B-D245-B35C-25E419D492FE}"/>
                    </a:ext>
                  </a:extLst>
                </p:cNvPr>
                <p:cNvSpPr>
                  <a:spLocks noChangeAspect="1" noChangeArrowheads="1"/>
                </p:cNvSpPr>
                <p:nvPr/>
              </p:nvSpPr>
              <p:spPr bwMode="auto">
                <a:xfrm>
                  <a:off x="3064" y="2105"/>
                  <a:ext cx="34" cy="1097"/>
                </a:xfrm>
                <a:prstGeom prst="rect">
                  <a:avLst/>
                </a:prstGeom>
                <a:solidFill>
                  <a:srgbClr val="009900"/>
                </a:solidFill>
                <a:ln w="17463">
                  <a:solidFill>
                    <a:srgbClr val="808080"/>
                  </a:solidFill>
                  <a:miter lim="800000"/>
                  <a:headEnd/>
                  <a:tailEnd/>
                </a:ln>
              </p:spPr>
              <p:txBody>
                <a:bodyPr/>
                <a:lstStyle/>
                <a:p>
                  <a:endParaRPr lang="de-DE"/>
                </a:p>
              </p:txBody>
            </p:sp>
            <p:sp>
              <p:nvSpPr>
                <p:cNvPr id="349215" name="Rectangle 31">
                  <a:extLst>
                    <a:ext uri="{FF2B5EF4-FFF2-40B4-BE49-F238E27FC236}">
                      <a16:creationId xmlns:a16="http://schemas.microsoft.com/office/drawing/2014/main" id="{98D756C3-B81E-3345-8E7B-DD90780EA332}"/>
                    </a:ext>
                  </a:extLst>
                </p:cNvPr>
                <p:cNvSpPr>
                  <a:spLocks noChangeAspect="1" noChangeArrowheads="1"/>
                </p:cNvSpPr>
                <p:nvPr/>
              </p:nvSpPr>
              <p:spPr bwMode="auto">
                <a:xfrm>
                  <a:off x="3122" y="2105"/>
                  <a:ext cx="35" cy="1097"/>
                </a:xfrm>
                <a:prstGeom prst="rect">
                  <a:avLst/>
                </a:prstGeom>
                <a:solidFill>
                  <a:srgbClr val="009900"/>
                </a:solidFill>
                <a:ln w="17463">
                  <a:solidFill>
                    <a:srgbClr val="808080"/>
                  </a:solidFill>
                  <a:miter lim="800000"/>
                  <a:headEnd/>
                  <a:tailEnd/>
                </a:ln>
              </p:spPr>
              <p:txBody>
                <a:bodyPr/>
                <a:lstStyle/>
                <a:p>
                  <a:endParaRPr lang="de-DE"/>
                </a:p>
              </p:txBody>
            </p:sp>
            <p:sp>
              <p:nvSpPr>
                <p:cNvPr id="349216" name="Rectangle 32">
                  <a:extLst>
                    <a:ext uri="{FF2B5EF4-FFF2-40B4-BE49-F238E27FC236}">
                      <a16:creationId xmlns:a16="http://schemas.microsoft.com/office/drawing/2014/main" id="{05839FA0-45BB-8C41-8060-DACC42AB5EBB}"/>
                    </a:ext>
                  </a:extLst>
                </p:cNvPr>
                <p:cNvSpPr>
                  <a:spLocks noChangeAspect="1" noChangeArrowheads="1"/>
                </p:cNvSpPr>
                <p:nvPr/>
              </p:nvSpPr>
              <p:spPr bwMode="auto">
                <a:xfrm>
                  <a:off x="2947" y="2105"/>
                  <a:ext cx="34" cy="1097"/>
                </a:xfrm>
                <a:prstGeom prst="rect">
                  <a:avLst/>
                </a:prstGeom>
                <a:solidFill>
                  <a:srgbClr val="009900"/>
                </a:solidFill>
                <a:ln w="17463">
                  <a:solidFill>
                    <a:srgbClr val="808080"/>
                  </a:solidFill>
                  <a:miter lim="800000"/>
                  <a:headEnd/>
                  <a:tailEnd/>
                </a:ln>
              </p:spPr>
              <p:txBody>
                <a:bodyPr/>
                <a:lstStyle/>
                <a:p>
                  <a:endParaRPr lang="de-DE"/>
                </a:p>
              </p:txBody>
            </p:sp>
          </p:grpSp>
        </p:grpSp>
        <p:sp>
          <p:nvSpPr>
            <p:cNvPr id="349217" name="Text Box 33">
              <a:extLst>
                <a:ext uri="{FF2B5EF4-FFF2-40B4-BE49-F238E27FC236}">
                  <a16:creationId xmlns:a16="http://schemas.microsoft.com/office/drawing/2014/main" id="{8B5A6C4F-9252-A840-B206-4DD23C62F014}"/>
                </a:ext>
              </a:extLst>
            </p:cNvPr>
            <p:cNvSpPr txBox="1">
              <a:spLocks noChangeAspect="1" noChangeArrowheads="1"/>
            </p:cNvSpPr>
            <p:nvPr/>
          </p:nvSpPr>
          <p:spPr bwMode="auto">
            <a:xfrm rot="-5400000">
              <a:off x="2503" y="2287"/>
              <a:ext cx="1187" cy="295"/>
            </a:xfrm>
            <a:prstGeom prst="rect">
              <a:avLst/>
            </a:prstGeom>
            <a:solidFill>
              <a:srgbClr val="00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700" b="1">
                  <a:latin typeface="Arial" panose="020B0604020202020204" pitchFamily="34" charset="0"/>
                </a:rPr>
                <a:t>Qualifizierungsphase:</a:t>
              </a:r>
            </a:p>
            <a:p>
              <a:r>
                <a:rPr lang="de-DE" altLang="de-DE" sz="1700" b="1">
                  <a:latin typeface="Arial" panose="020B0604020202020204" pitchFamily="34" charset="0"/>
                </a:rPr>
                <a:t>5. HRG-ÄnderungsG</a:t>
              </a:r>
            </a:p>
          </p:txBody>
        </p:sp>
      </p:grpSp>
      <p:grpSp>
        <p:nvGrpSpPr>
          <p:cNvPr id="349218" name="Group 34">
            <a:extLst>
              <a:ext uri="{FF2B5EF4-FFF2-40B4-BE49-F238E27FC236}">
                <a16:creationId xmlns:a16="http://schemas.microsoft.com/office/drawing/2014/main" id="{23F0AA7A-EA0E-B445-B35E-38D8E5DDAC07}"/>
              </a:ext>
            </a:extLst>
          </p:cNvPr>
          <p:cNvGrpSpPr>
            <a:grpSpLocks noChangeAspect="1"/>
          </p:cNvGrpSpPr>
          <p:nvPr/>
        </p:nvGrpSpPr>
        <p:grpSpPr bwMode="auto">
          <a:xfrm>
            <a:off x="6019800" y="3005138"/>
            <a:ext cx="1296988" cy="3086100"/>
            <a:chOff x="3779" y="1725"/>
            <a:chExt cx="629" cy="1498"/>
          </a:xfrm>
        </p:grpSpPr>
        <p:grpSp>
          <p:nvGrpSpPr>
            <p:cNvPr id="349219" name="Group 35">
              <a:extLst>
                <a:ext uri="{FF2B5EF4-FFF2-40B4-BE49-F238E27FC236}">
                  <a16:creationId xmlns:a16="http://schemas.microsoft.com/office/drawing/2014/main" id="{8B873B72-B890-F746-89D7-AD534AE47A7C}"/>
                </a:ext>
              </a:extLst>
            </p:cNvPr>
            <p:cNvGrpSpPr>
              <a:grpSpLocks noChangeAspect="1"/>
            </p:cNvGrpSpPr>
            <p:nvPr/>
          </p:nvGrpSpPr>
          <p:grpSpPr bwMode="auto">
            <a:xfrm>
              <a:off x="3779" y="1725"/>
              <a:ext cx="629" cy="1498"/>
              <a:chOff x="4156" y="2025"/>
              <a:chExt cx="378" cy="1257"/>
            </a:xfrm>
          </p:grpSpPr>
          <p:sp>
            <p:nvSpPr>
              <p:cNvPr id="349220" name="Rectangle 36">
                <a:extLst>
                  <a:ext uri="{FF2B5EF4-FFF2-40B4-BE49-F238E27FC236}">
                    <a16:creationId xmlns:a16="http://schemas.microsoft.com/office/drawing/2014/main" id="{89508227-EA12-7F43-AEC6-434293C55ABA}"/>
                  </a:ext>
                </a:extLst>
              </p:cNvPr>
              <p:cNvSpPr>
                <a:spLocks noChangeAspect="1" noChangeArrowheads="1"/>
              </p:cNvSpPr>
              <p:nvPr/>
            </p:nvSpPr>
            <p:spPr bwMode="auto">
              <a:xfrm>
                <a:off x="4156" y="3251"/>
                <a:ext cx="378" cy="31"/>
              </a:xfrm>
              <a:prstGeom prst="rect">
                <a:avLst/>
              </a:prstGeom>
              <a:solidFill>
                <a:srgbClr val="800000"/>
              </a:solidFill>
              <a:ln w="17463">
                <a:solidFill>
                  <a:srgbClr val="C0C0C0"/>
                </a:solidFill>
                <a:miter lim="800000"/>
                <a:headEnd/>
                <a:tailEnd/>
              </a:ln>
            </p:spPr>
            <p:txBody>
              <a:bodyPr/>
              <a:lstStyle/>
              <a:p>
                <a:endParaRPr lang="de-DE"/>
              </a:p>
            </p:txBody>
          </p:sp>
          <p:sp>
            <p:nvSpPr>
              <p:cNvPr id="349221" name="Rectangle 37">
                <a:extLst>
                  <a:ext uri="{FF2B5EF4-FFF2-40B4-BE49-F238E27FC236}">
                    <a16:creationId xmlns:a16="http://schemas.microsoft.com/office/drawing/2014/main" id="{CD5166C9-8BA4-C843-A0EA-6D7E2A7197BA}"/>
                  </a:ext>
                </a:extLst>
              </p:cNvPr>
              <p:cNvSpPr>
                <a:spLocks noChangeAspect="1" noChangeArrowheads="1"/>
              </p:cNvSpPr>
              <p:nvPr/>
            </p:nvSpPr>
            <p:spPr bwMode="auto">
              <a:xfrm>
                <a:off x="4156" y="2025"/>
                <a:ext cx="378" cy="31"/>
              </a:xfrm>
              <a:prstGeom prst="rect">
                <a:avLst/>
              </a:prstGeom>
              <a:solidFill>
                <a:srgbClr val="800000"/>
              </a:solidFill>
              <a:ln w="17463">
                <a:solidFill>
                  <a:srgbClr val="C0C0C0"/>
                </a:solidFill>
                <a:miter lim="800000"/>
                <a:headEnd/>
                <a:tailEnd/>
              </a:ln>
            </p:spPr>
            <p:txBody>
              <a:bodyPr/>
              <a:lstStyle/>
              <a:p>
                <a:endParaRPr lang="de-DE"/>
              </a:p>
            </p:txBody>
          </p:sp>
          <p:grpSp>
            <p:nvGrpSpPr>
              <p:cNvPr id="349222" name="Group 38">
                <a:extLst>
                  <a:ext uri="{FF2B5EF4-FFF2-40B4-BE49-F238E27FC236}">
                    <a16:creationId xmlns:a16="http://schemas.microsoft.com/office/drawing/2014/main" id="{CDB6BA2C-3A69-F44B-AF53-4FEAAA0049C0}"/>
                  </a:ext>
                </a:extLst>
              </p:cNvPr>
              <p:cNvGrpSpPr>
                <a:grpSpLocks noChangeAspect="1"/>
              </p:cNvGrpSpPr>
              <p:nvPr/>
            </p:nvGrpSpPr>
            <p:grpSpPr bwMode="auto">
              <a:xfrm>
                <a:off x="4219" y="2080"/>
                <a:ext cx="269" cy="1147"/>
                <a:chOff x="4219" y="2080"/>
                <a:chExt cx="269" cy="1147"/>
              </a:xfrm>
            </p:grpSpPr>
            <p:sp>
              <p:nvSpPr>
                <p:cNvPr id="349223" name="Rectangle 39">
                  <a:extLst>
                    <a:ext uri="{FF2B5EF4-FFF2-40B4-BE49-F238E27FC236}">
                      <a16:creationId xmlns:a16="http://schemas.microsoft.com/office/drawing/2014/main" id="{1ABC064F-B0A0-504E-A7CA-F9A14E99E517}"/>
                    </a:ext>
                  </a:extLst>
                </p:cNvPr>
                <p:cNvSpPr>
                  <a:spLocks noChangeAspect="1" noChangeArrowheads="1"/>
                </p:cNvSpPr>
                <p:nvPr/>
              </p:nvSpPr>
              <p:spPr bwMode="auto">
                <a:xfrm>
                  <a:off x="4219" y="2080"/>
                  <a:ext cx="269" cy="1147"/>
                </a:xfrm>
                <a:prstGeom prst="rect">
                  <a:avLst/>
                </a:prstGeom>
                <a:solidFill>
                  <a:srgbClr val="800000"/>
                </a:solidFill>
                <a:ln w="17463">
                  <a:solidFill>
                    <a:srgbClr val="C0C0C0"/>
                  </a:solidFill>
                  <a:miter lim="800000"/>
                  <a:headEnd/>
                  <a:tailEnd/>
                </a:ln>
              </p:spPr>
              <p:txBody>
                <a:bodyPr/>
                <a:lstStyle/>
                <a:p>
                  <a:endParaRPr lang="de-DE"/>
                </a:p>
              </p:txBody>
            </p:sp>
            <p:sp>
              <p:nvSpPr>
                <p:cNvPr id="349224" name="Rectangle 40">
                  <a:extLst>
                    <a:ext uri="{FF2B5EF4-FFF2-40B4-BE49-F238E27FC236}">
                      <a16:creationId xmlns:a16="http://schemas.microsoft.com/office/drawing/2014/main" id="{F6904699-F9FA-0943-9968-434028F2D095}"/>
                    </a:ext>
                  </a:extLst>
                </p:cNvPr>
                <p:cNvSpPr>
                  <a:spLocks noChangeAspect="1" noChangeArrowheads="1"/>
                </p:cNvSpPr>
                <p:nvPr/>
              </p:nvSpPr>
              <p:spPr bwMode="auto">
                <a:xfrm>
                  <a:off x="4307" y="2105"/>
                  <a:ext cx="35" cy="1097"/>
                </a:xfrm>
                <a:prstGeom prst="rect">
                  <a:avLst/>
                </a:prstGeom>
                <a:solidFill>
                  <a:srgbClr val="800000"/>
                </a:solidFill>
                <a:ln w="17463">
                  <a:solidFill>
                    <a:srgbClr val="808080"/>
                  </a:solidFill>
                  <a:miter lim="800000"/>
                  <a:headEnd/>
                  <a:tailEnd/>
                </a:ln>
              </p:spPr>
              <p:txBody>
                <a:bodyPr/>
                <a:lstStyle/>
                <a:p>
                  <a:endParaRPr lang="de-DE"/>
                </a:p>
              </p:txBody>
            </p:sp>
            <p:sp>
              <p:nvSpPr>
                <p:cNvPr id="349225" name="Rectangle 41">
                  <a:extLst>
                    <a:ext uri="{FF2B5EF4-FFF2-40B4-BE49-F238E27FC236}">
                      <a16:creationId xmlns:a16="http://schemas.microsoft.com/office/drawing/2014/main" id="{2EA40E58-BDAB-A34B-9290-8EC059C0A138}"/>
                    </a:ext>
                  </a:extLst>
                </p:cNvPr>
                <p:cNvSpPr>
                  <a:spLocks noChangeAspect="1" noChangeArrowheads="1"/>
                </p:cNvSpPr>
                <p:nvPr/>
              </p:nvSpPr>
              <p:spPr bwMode="auto">
                <a:xfrm>
                  <a:off x="4366" y="2105"/>
                  <a:ext cx="34" cy="1097"/>
                </a:xfrm>
                <a:prstGeom prst="rect">
                  <a:avLst/>
                </a:prstGeom>
                <a:solidFill>
                  <a:srgbClr val="800000"/>
                </a:solidFill>
                <a:ln w="17463">
                  <a:solidFill>
                    <a:srgbClr val="808080"/>
                  </a:solidFill>
                  <a:miter lim="800000"/>
                  <a:headEnd/>
                  <a:tailEnd/>
                </a:ln>
              </p:spPr>
              <p:txBody>
                <a:bodyPr/>
                <a:lstStyle/>
                <a:p>
                  <a:endParaRPr lang="de-DE"/>
                </a:p>
              </p:txBody>
            </p:sp>
            <p:sp>
              <p:nvSpPr>
                <p:cNvPr id="349226" name="Rectangle 42">
                  <a:extLst>
                    <a:ext uri="{FF2B5EF4-FFF2-40B4-BE49-F238E27FC236}">
                      <a16:creationId xmlns:a16="http://schemas.microsoft.com/office/drawing/2014/main" id="{86DF639B-6FA8-754F-9DD8-9DB226DA8260}"/>
                    </a:ext>
                  </a:extLst>
                </p:cNvPr>
                <p:cNvSpPr>
                  <a:spLocks noChangeAspect="1" noChangeArrowheads="1"/>
                </p:cNvSpPr>
                <p:nvPr/>
              </p:nvSpPr>
              <p:spPr bwMode="auto">
                <a:xfrm>
                  <a:off x="4424" y="2105"/>
                  <a:ext cx="35" cy="1097"/>
                </a:xfrm>
                <a:prstGeom prst="rect">
                  <a:avLst/>
                </a:prstGeom>
                <a:solidFill>
                  <a:srgbClr val="800000"/>
                </a:solidFill>
                <a:ln w="17463">
                  <a:solidFill>
                    <a:srgbClr val="808080"/>
                  </a:solidFill>
                  <a:miter lim="800000"/>
                  <a:headEnd/>
                  <a:tailEnd/>
                </a:ln>
              </p:spPr>
              <p:txBody>
                <a:bodyPr/>
                <a:lstStyle/>
                <a:p>
                  <a:endParaRPr lang="de-DE"/>
                </a:p>
              </p:txBody>
            </p:sp>
            <p:sp>
              <p:nvSpPr>
                <p:cNvPr id="349227" name="Rectangle 43">
                  <a:extLst>
                    <a:ext uri="{FF2B5EF4-FFF2-40B4-BE49-F238E27FC236}">
                      <a16:creationId xmlns:a16="http://schemas.microsoft.com/office/drawing/2014/main" id="{5AD270FF-BB45-124A-AF04-AC4BB391F1FB}"/>
                    </a:ext>
                  </a:extLst>
                </p:cNvPr>
                <p:cNvSpPr>
                  <a:spLocks noChangeAspect="1" noChangeArrowheads="1"/>
                </p:cNvSpPr>
                <p:nvPr/>
              </p:nvSpPr>
              <p:spPr bwMode="auto">
                <a:xfrm>
                  <a:off x="4248" y="2105"/>
                  <a:ext cx="35" cy="1097"/>
                </a:xfrm>
                <a:prstGeom prst="rect">
                  <a:avLst/>
                </a:prstGeom>
                <a:solidFill>
                  <a:srgbClr val="800000"/>
                </a:solidFill>
                <a:ln w="17463">
                  <a:solidFill>
                    <a:srgbClr val="808080"/>
                  </a:solidFill>
                  <a:miter lim="800000"/>
                  <a:headEnd/>
                  <a:tailEnd/>
                </a:ln>
              </p:spPr>
              <p:txBody>
                <a:bodyPr/>
                <a:lstStyle/>
                <a:p>
                  <a:endParaRPr lang="de-DE"/>
                </a:p>
              </p:txBody>
            </p:sp>
          </p:grpSp>
        </p:grpSp>
        <p:sp>
          <p:nvSpPr>
            <p:cNvPr id="349228" name="Text Box 44">
              <a:extLst>
                <a:ext uri="{FF2B5EF4-FFF2-40B4-BE49-F238E27FC236}">
                  <a16:creationId xmlns:a16="http://schemas.microsoft.com/office/drawing/2014/main" id="{A34FBF3D-AB88-D044-90E7-B97F0DDF461D}"/>
                </a:ext>
              </a:extLst>
            </p:cNvPr>
            <p:cNvSpPr txBox="1">
              <a:spLocks noChangeAspect="1" noChangeArrowheads="1"/>
            </p:cNvSpPr>
            <p:nvPr/>
          </p:nvSpPr>
          <p:spPr bwMode="auto">
            <a:xfrm rot="-5400000">
              <a:off x="3572" y="2290"/>
              <a:ext cx="1062" cy="296"/>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700" b="1">
                  <a:latin typeface="Arial" panose="020B0604020202020204" pitchFamily="34" charset="0"/>
                </a:rPr>
                <a:t>W-Besoldung:</a:t>
              </a:r>
            </a:p>
            <a:p>
              <a:r>
                <a:rPr lang="de-DE" altLang="de-DE" sz="1700" b="1">
                  <a:latin typeface="Arial" panose="020B0604020202020204" pitchFamily="34" charset="0"/>
                </a:rPr>
                <a:t>ProfBesoldreformG</a:t>
              </a:r>
            </a:p>
          </p:txBody>
        </p:sp>
      </p:grpSp>
      <p:sp>
        <p:nvSpPr>
          <p:cNvPr id="349229" name="AutoShape 45">
            <a:extLst>
              <a:ext uri="{FF2B5EF4-FFF2-40B4-BE49-F238E27FC236}">
                <a16:creationId xmlns:a16="http://schemas.microsoft.com/office/drawing/2014/main" id="{01DE7643-3D63-AE44-BDBF-5537C1AC3EAE}"/>
              </a:ext>
            </a:extLst>
          </p:cNvPr>
          <p:cNvSpPr>
            <a:spLocks noChangeArrowheads="1"/>
          </p:cNvSpPr>
          <p:nvPr/>
        </p:nvSpPr>
        <p:spPr bwMode="auto">
          <a:xfrm rot="-1730771">
            <a:off x="7219950" y="3354388"/>
            <a:ext cx="1905000" cy="485775"/>
          </a:xfrm>
          <a:prstGeom prst="leftArrow">
            <a:avLst>
              <a:gd name="adj1" fmla="val 50000"/>
              <a:gd name="adj2" fmla="val 98039"/>
            </a:avLst>
          </a:prstGeom>
          <a:solidFill>
            <a:schemeClr val="accent1"/>
          </a:solidFill>
          <a:ln w="7620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fill="hold" nodeType="afterEffect">
                                  <p:stCondLst>
                                    <p:cond delay="1000"/>
                                  </p:stCondLst>
                                  <p:childTnLst>
                                    <p:set>
                                      <p:cBhvr>
                                        <p:cTn id="6" dur="1" fill="hold">
                                          <p:stCondLst>
                                            <p:cond delay="0"/>
                                          </p:stCondLst>
                                        </p:cTn>
                                        <p:tgtEl>
                                          <p:spTgt spid="349187"/>
                                        </p:tgtEl>
                                        <p:attrNameLst>
                                          <p:attrName>style.visibility</p:attrName>
                                        </p:attrNameLst>
                                      </p:cBhvr>
                                      <p:to>
                                        <p:strVal val="visible"/>
                                      </p:to>
                                    </p:set>
                                    <p:anim calcmode="lin" valueType="num">
                                      <p:cBhvr>
                                        <p:cTn id="7" dur="1000" fill="hold"/>
                                        <p:tgtEl>
                                          <p:spTgt spid="349187"/>
                                        </p:tgtEl>
                                        <p:attrNameLst>
                                          <p:attrName>ppt_w</p:attrName>
                                        </p:attrNameLst>
                                      </p:cBhvr>
                                      <p:tavLst>
                                        <p:tav tm="0">
                                          <p:val>
                                            <p:fltVal val="0"/>
                                          </p:val>
                                        </p:tav>
                                        <p:tav tm="100000">
                                          <p:val>
                                            <p:strVal val="#ppt_w"/>
                                          </p:val>
                                        </p:tav>
                                      </p:tavLst>
                                    </p:anim>
                                    <p:anim calcmode="lin" valueType="num">
                                      <p:cBhvr>
                                        <p:cTn id="8" dur="1000" fill="hold"/>
                                        <p:tgtEl>
                                          <p:spTgt spid="349187"/>
                                        </p:tgtEl>
                                        <p:attrNameLst>
                                          <p:attrName>ppt_h</p:attrName>
                                        </p:attrNameLst>
                                      </p:cBhvr>
                                      <p:tavLst>
                                        <p:tav tm="0">
                                          <p:val>
                                            <p:fltVal val="0"/>
                                          </p:val>
                                        </p:tav>
                                        <p:tav tm="100000">
                                          <p:val>
                                            <p:strVal val="#ppt_h"/>
                                          </p:val>
                                        </p:tav>
                                      </p:tavLst>
                                    </p:anim>
                                    <p:anim calcmode="lin" valueType="num">
                                      <p:cBhvr>
                                        <p:cTn id="9" dur="1000" fill="hold"/>
                                        <p:tgtEl>
                                          <p:spTgt spid="349187"/>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4918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nodeType="clickEffect">
                                  <p:stCondLst>
                                    <p:cond delay="0"/>
                                  </p:stCondLst>
                                  <p:childTnLst>
                                    <p:set>
                                      <p:cBhvr>
                                        <p:cTn id="14" dur="1" fill="hold">
                                          <p:stCondLst>
                                            <p:cond delay="0"/>
                                          </p:stCondLst>
                                        </p:cTn>
                                        <p:tgtEl>
                                          <p:spTgt spid="349196"/>
                                        </p:tgtEl>
                                        <p:attrNameLst>
                                          <p:attrName>style.visibility</p:attrName>
                                        </p:attrNameLst>
                                      </p:cBhvr>
                                      <p:to>
                                        <p:strVal val="visible"/>
                                      </p:to>
                                    </p:set>
                                    <p:animEffect transition="in" filter="dissolve">
                                      <p:cBhvr>
                                        <p:cTn id="15" dur="500"/>
                                        <p:tgtEl>
                                          <p:spTgt spid="349196"/>
                                        </p:tgtEl>
                                      </p:cBhvr>
                                    </p:animEffect>
                                  </p:childTnLst>
                                </p:cTn>
                              </p:par>
                            </p:childTnLst>
                          </p:cTn>
                        </p:par>
                        <p:par>
                          <p:cTn id="16" fill="hold" nodeType="afterGroup">
                            <p:stCondLst>
                              <p:cond delay="500"/>
                            </p:stCondLst>
                            <p:childTnLst>
                              <p:par>
                                <p:cTn id="17" presetID="9" presetClass="entr" presetSubtype="0" fill="hold" nodeType="afterEffect">
                                  <p:stCondLst>
                                    <p:cond delay="0"/>
                                  </p:stCondLst>
                                  <p:childTnLst>
                                    <p:set>
                                      <p:cBhvr>
                                        <p:cTn id="18" dur="1" fill="hold">
                                          <p:stCondLst>
                                            <p:cond delay="0"/>
                                          </p:stCondLst>
                                        </p:cTn>
                                        <p:tgtEl>
                                          <p:spTgt spid="349207"/>
                                        </p:tgtEl>
                                        <p:attrNameLst>
                                          <p:attrName>style.visibility</p:attrName>
                                        </p:attrNameLst>
                                      </p:cBhvr>
                                      <p:to>
                                        <p:strVal val="visible"/>
                                      </p:to>
                                    </p:set>
                                    <p:animEffect transition="in" filter="dissolve">
                                      <p:cBhvr>
                                        <p:cTn id="19" dur="500"/>
                                        <p:tgtEl>
                                          <p:spTgt spid="349207"/>
                                        </p:tgtEl>
                                      </p:cBhvr>
                                    </p:animEffect>
                                  </p:childTnLst>
                                </p:cTn>
                              </p:par>
                            </p:childTnLst>
                          </p:cTn>
                        </p:par>
                        <p:par>
                          <p:cTn id="20" fill="hold" nodeType="afterGroup">
                            <p:stCondLst>
                              <p:cond delay="1000"/>
                            </p:stCondLst>
                            <p:childTnLst>
                              <p:par>
                                <p:cTn id="21" presetID="9" presetClass="entr" presetSubtype="0" fill="hold" nodeType="afterEffect">
                                  <p:stCondLst>
                                    <p:cond delay="0"/>
                                  </p:stCondLst>
                                  <p:childTnLst>
                                    <p:set>
                                      <p:cBhvr>
                                        <p:cTn id="22" dur="1" fill="hold">
                                          <p:stCondLst>
                                            <p:cond delay="0"/>
                                          </p:stCondLst>
                                        </p:cTn>
                                        <p:tgtEl>
                                          <p:spTgt spid="349218"/>
                                        </p:tgtEl>
                                        <p:attrNameLst>
                                          <p:attrName>style.visibility</p:attrName>
                                        </p:attrNameLst>
                                      </p:cBhvr>
                                      <p:to>
                                        <p:strVal val="visible"/>
                                      </p:to>
                                    </p:set>
                                    <p:animEffect transition="in" filter="dissolve">
                                      <p:cBhvr>
                                        <p:cTn id="23" dur="500"/>
                                        <p:tgtEl>
                                          <p:spTgt spid="34921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349195"/>
                                        </p:tgtEl>
                                        <p:attrNameLst>
                                          <p:attrName>style.visibility</p:attrName>
                                        </p:attrNameLst>
                                      </p:cBhvr>
                                      <p:to>
                                        <p:strVal val="visible"/>
                                      </p:to>
                                    </p:set>
                                    <p:animEffect transition="in" filter="wipe(down)">
                                      <p:cBhvr>
                                        <p:cTn id="28" dur="500"/>
                                        <p:tgtEl>
                                          <p:spTgt spid="349195"/>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3" presetClass="entr" presetSubtype="16" fill="hold" nodeType="clickEffect">
                                  <p:stCondLst>
                                    <p:cond delay="0"/>
                                  </p:stCondLst>
                                  <p:childTnLst>
                                    <p:set>
                                      <p:cBhvr>
                                        <p:cTn id="32" dur="1" fill="hold">
                                          <p:stCondLst>
                                            <p:cond delay="0"/>
                                          </p:stCondLst>
                                        </p:cTn>
                                        <p:tgtEl>
                                          <p:spTgt spid="349229"/>
                                        </p:tgtEl>
                                        <p:attrNameLst>
                                          <p:attrName>style.visibility</p:attrName>
                                        </p:attrNameLst>
                                      </p:cBhvr>
                                      <p:to>
                                        <p:strVal val="visible"/>
                                      </p:to>
                                    </p:set>
                                    <p:anim calcmode="lin" valueType="num">
                                      <p:cBhvr>
                                        <p:cTn id="33" dur="500" fill="hold"/>
                                        <p:tgtEl>
                                          <p:spTgt spid="349229"/>
                                        </p:tgtEl>
                                        <p:attrNameLst>
                                          <p:attrName>ppt_w</p:attrName>
                                        </p:attrNameLst>
                                      </p:cBhvr>
                                      <p:tavLst>
                                        <p:tav tm="0">
                                          <p:val>
                                            <p:fltVal val="0"/>
                                          </p:val>
                                        </p:tav>
                                        <p:tav tm="100000">
                                          <p:val>
                                            <p:strVal val="#ppt_w"/>
                                          </p:val>
                                        </p:tav>
                                      </p:tavLst>
                                    </p:anim>
                                    <p:anim calcmode="lin" valueType="num">
                                      <p:cBhvr>
                                        <p:cTn id="34" dur="500" fill="hold"/>
                                        <p:tgtEl>
                                          <p:spTgt spid="34922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9195" grpId="0" animBg="1"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Foliennummernplatzhalter 2">
            <a:extLst>
              <a:ext uri="{FF2B5EF4-FFF2-40B4-BE49-F238E27FC236}">
                <a16:creationId xmlns:a16="http://schemas.microsoft.com/office/drawing/2014/main" id="{EF4148F3-801E-4D4D-A5C4-D96EFDCF0C92}"/>
              </a:ext>
            </a:extLst>
          </p:cNvPr>
          <p:cNvSpPr>
            <a:spLocks noGrp="1"/>
          </p:cNvSpPr>
          <p:nvPr>
            <p:ph type="sldNum" sz="quarter" idx="10"/>
          </p:nvPr>
        </p:nvSpPr>
        <p:spPr/>
        <p:txBody>
          <a:bodyPr/>
          <a:lstStyle/>
          <a:p>
            <a:fld id="{392884F8-CA2D-364D-8719-601BA84D4F69}" type="slidenum">
              <a:rPr lang="en-US" altLang="de-DE"/>
              <a:pPr/>
              <a:t>38</a:t>
            </a:fld>
            <a:endParaRPr lang="en-US" altLang="de-DE" b="0"/>
          </a:p>
        </p:txBody>
      </p:sp>
      <p:sp>
        <p:nvSpPr>
          <p:cNvPr id="354316" name="Rectangle 12">
            <a:extLst>
              <a:ext uri="{FF2B5EF4-FFF2-40B4-BE49-F238E27FC236}">
                <a16:creationId xmlns:a16="http://schemas.microsoft.com/office/drawing/2014/main" id="{331F3779-135E-9741-9A45-B41FBFD321D7}"/>
              </a:ext>
            </a:extLst>
          </p:cNvPr>
          <p:cNvSpPr>
            <a:spLocks noChangeArrowheads="1"/>
          </p:cNvSpPr>
          <p:nvPr/>
        </p:nvSpPr>
        <p:spPr bwMode="auto">
          <a:xfrm>
            <a:off x="973138" y="3068638"/>
            <a:ext cx="3598862" cy="360362"/>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1000" b="1">
                <a:latin typeface="Arial" panose="020B0604020202020204" pitchFamily="34" charset="0"/>
              </a:rPr>
              <a:t>Diskretionäre  oder formelgebundene </a:t>
            </a:r>
          </a:p>
          <a:p>
            <a:r>
              <a:rPr lang="de-DE" altLang="de-DE" sz="1000" b="1">
                <a:latin typeface="Arial" panose="020B0604020202020204" pitchFamily="34" charset="0"/>
              </a:rPr>
              <a:t>Vergabe von Leistungsbzügen?</a:t>
            </a:r>
          </a:p>
        </p:txBody>
      </p:sp>
      <p:sp>
        <p:nvSpPr>
          <p:cNvPr id="354306" name="Rectangle 2">
            <a:extLst>
              <a:ext uri="{FF2B5EF4-FFF2-40B4-BE49-F238E27FC236}">
                <a16:creationId xmlns:a16="http://schemas.microsoft.com/office/drawing/2014/main" id="{31949E0A-E4EC-3E48-97B0-F38615D14769}"/>
              </a:ext>
            </a:extLst>
          </p:cNvPr>
          <p:cNvSpPr>
            <a:spLocks noGrp="1" noChangeArrowheads="1"/>
          </p:cNvSpPr>
          <p:nvPr>
            <p:ph type="title"/>
          </p:nvPr>
        </p:nvSpPr>
        <p:spPr>
          <a:xfrm>
            <a:off x="0" y="0"/>
            <a:ext cx="7543800" cy="990600"/>
          </a:xfrm>
        </p:spPr>
        <p:txBody>
          <a:bodyPr/>
          <a:lstStyle/>
          <a:p>
            <a:r>
              <a:rPr lang="de-DE" altLang="de-DE" sz="3600"/>
              <a:t>Umsetzung: Fragen über Fragen</a:t>
            </a:r>
          </a:p>
        </p:txBody>
      </p:sp>
      <p:sp>
        <p:nvSpPr>
          <p:cNvPr id="354307" name="Rectangle 3">
            <a:extLst>
              <a:ext uri="{FF2B5EF4-FFF2-40B4-BE49-F238E27FC236}">
                <a16:creationId xmlns:a16="http://schemas.microsoft.com/office/drawing/2014/main" id="{C523F7C5-70B6-E243-8E1E-C5031D585CCE}"/>
              </a:ext>
            </a:extLst>
          </p:cNvPr>
          <p:cNvSpPr>
            <a:spLocks noChangeArrowheads="1"/>
          </p:cNvSpPr>
          <p:nvPr/>
        </p:nvSpPr>
        <p:spPr bwMode="auto">
          <a:xfrm>
            <a:off x="457200" y="2286000"/>
            <a:ext cx="3598863" cy="3603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1000" b="1">
                <a:latin typeface="Arial" panose="020B0604020202020204" pitchFamily="34" charset="0"/>
              </a:rPr>
              <a:t>Was bedeutet Einhaltung des Vergaberahmens ?</a:t>
            </a:r>
          </a:p>
          <a:p>
            <a:r>
              <a:rPr lang="de-DE" altLang="de-DE" sz="1000" b="1">
                <a:latin typeface="Arial" panose="020B0604020202020204" pitchFamily="34" charset="0"/>
              </a:rPr>
              <a:t>Für das Land - Für die Hochschule</a:t>
            </a:r>
          </a:p>
        </p:txBody>
      </p:sp>
      <p:sp>
        <p:nvSpPr>
          <p:cNvPr id="354308" name="Rectangle 4">
            <a:extLst>
              <a:ext uri="{FF2B5EF4-FFF2-40B4-BE49-F238E27FC236}">
                <a16:creationId xmlns:a16="http://schemas.microsoft.com/office/drawing/2014/main" id="{D644CFBB-B922-AC4D-913C-526C584D9272}"/>
              </a:ext>
            </a:extLst>
          </p:cNvPr>
          <p:cNvSpPr>
            <a:spLocks noChangeArrowheads="1"/>
          </p:cNvSpPr>
          <p:nvPr/>
        </p:nvSpPr>
        <p:spPr bwMode="auto">
          <a:xfrm>
            <a:off x="304800" y="3678238"/>
            <a:ext cx="3598863" cy="360362"/>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sz="1000" b="1">
                <a:latin typeface="Arial" panose="020B0604020202020204" pitchFamily="34" charset="0"/>
              </a:rPr>
              <a:t>Wie werden Personalmittel auf die Hochschulen verteilt?</a:t>
            </a:r>
          </a:p>
        </p:txBody>
      </p:sp>
      <p:sp>
        <p:nvSpPr>
          <p:cNvPr id="354309" name="Rectangle 5">
            <a:extLst>
              <a:ext uri="{FF2B5EF4-FFF2-40B4-BE49-F238E27FC236}">
                <a16:creationId xmlns:a16="http://schemas.microsoft.com/office/drawing/2014/main" id="{42FADDEA-7083-144B-8D2A-C56E41CC2248}"/>
              </a:ext>
            </a:extLst>
          </p:cNvPr>
          <p:cNvSpPr>
            <a:spLocks noChangeArrowheads="1"/>
          </p:cNvSpPr>
          <p:nvPr/>
        </p:nvSpPr>
        <p:spPr bwMode="auto">
          <a:xfrm>
            <a:off x="381000" y="4876800"/>
            <a:ext cx="3598863" cy="3603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1000" b="1">
                <a:latin typeface="Arial" panose="020B0604020202020204" pitchFamily="34" charset="0"/>
              </a:rPr>
              <a:t>Wie werden die Hochschuleitungen bezahlt und </a:t>
            </a:r>
          </a:p>
          <a:p>
            <a:r>
              <a:rPr lang="de-DE" altLang="de-DE" sz="1000" b="1">
                <a:latin typeface="Arial" panose="020B0604020202020204" pitchFamily="34" charset="0"/>
              </a:rPr>
              <a:t>wer entscheidet darüber?</a:t>
            </a:r>
          </a:p>
        </p:txBody>
      </p:sp>
      <p:sp>
        <p:nvSpPr>
          <p:cNvPr id="354310" name="Rectangle 6">
            <a:extLst>
              <a:ext uri="{FF2B5EF4-FFF2-40B4-BE49-F238E27FC236}">
                <a16:creationId xmlns:a16="http://schemas.microsoft.com/office/drawing/2014/main" id="{6F3EF0FC-29F8-BF49-AF9E-FA92CE37EDCC}"/>
              </a:ext>
            </a:extLst>
          </p:cNvPr>
          <p:cNvSpPr>
            <a:spLocks noChangeArrowheads="1"/>
          </p:cNvSpPr>
          <p:nvPr/>
        </p:nvSpPr>
        <p:spPr bwMode="auto">
          <a:xfrm>
            <a:off x="685800" y="6248400"/>
            <a:ext cx="3598863" cy="3603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sz="1000" b="1">
                <a:latin typeface="Arial" panose="020B0604020202020204" pitchFamily="34" charset="0"/>
              </a:rPr>
              <a:t>Soll es für Berufungszulagen einen extra Fonds geben?</a:t>
            </a:r>
          </a:p>
        </p:txBody>
      </p:sp>
      <p:sp>
        <p:nvSpPr>
          <p:cNvPr id="354311" name="Rectangle 7">
            <a:extLst>
              <a:ext uri="{FF2B5EF4-FFF2-40B4-BE49-F238E27FC236}">
                <a16:creationId xmlns:a16="http://schemas.microsoft.com/office/drawing/2014/main" id="{13E1607A-EF62-6D48-B5A6-7775863D6C55}"/>
              </a:ext>
            </a:extLst>
          </p:cNvPr>
          <p:cNvSpPr>
            <a:spLocks noChangeArrowheads="1"/>
          </p:cNvSpPr>
          <p:nvPr/>
        </p:nvSpPr>
        <p:spPr bwMode="auto">
          <a:xfrm>
            <a:off x="4249738" y="2763838"/>
            <a:ext cx="3598862" cy="360362"/>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1000" b="1">
                <a:latin typeface="Arial" panose="020B0604020202020204" pitchFamily="34" charset="0"/>
              </a:rPr>
              <a:t>Soll der Vergaberahmen einmalig erhöht werden?</a:t>
            </a:r>
          </a:p>
        </p:txBody>
      </p:sp>
      <p:sp>
        <p:nvSpPr>
          <p:cNvPr id="354312" name="Rectangle 8">
            <a:extLst>
              <a:ext uri="{FF2B5EF4-FFF2-40B4-BE49-F238E27FC236}">
                <a16:creationId xmlns:a16="http://schemas.microsoft.com/office/drawing/2014/main" id="{507197C2-04D2-B042-96B8-1816F8DDB6F3}"/>
              </a:ext>
            </a:extLst>
          </p:cNvPr>
          <p:cNvSpPr>
            <a:spLocks noChangeArrowheads="1"/>
          </p:cNvSpPr>
          <p:nvPr/>
        </p:nvSpPr>
        <p:spPr bwMode="auto">
          <a:xfrm>
            <a:off x="4097338" y="3581400"/>
            <a:ext cx="3598862" cy="3603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1000" b="1">
                <a:latin typeface="Arial" panose="020B0604020202020204" pitchFamily="34" charset="0"/>
              </a:rPr>
              <a:t>Soll der Vergaberahmen jährlich erhöht werden?</a:t>
            </a:r>
          </a:p>
        </p:txBody>
      </p:sp>
      <p:sp>
        <p:nvSpPr>
          <p:cNvPr id="354314" name="Rectangle 10">
            <a:extLst>
              <a:ext uri="{FF2B5EF4-FFF2-40B4-BE49-F238E27FC236}">
                <a16:creationId xmlns:a16="http://schemas.microsoft.com/office/drawing/2014/main" id="{5956C36E-6E82-434A-8DBE-A0A7400DAD94}"/>
              </a:ext>
            </a:extLst>
          </p:cNvPr>
          <p:cNvSpPr>
            <a:spLocks noChangeArrowheads="1"/>
          </p:cNvSpPr>
          <p:nvPr/>
        </p:nvSpPr>
        <p:spPr bwMode="auto">
          <a:xfrm>
            <a:off x="4249738" y="5943600"/>
            <a:ext cx="3598862" cy="3603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1000" b="1">
                <a:latin typeface="Arial" panose="020B0604020202020204" pitchFamily="34" charset="0"/>
              </a:rPr>
              <a:t>Wie erfolgt die Verteilung der Leistungsbezüge innerhalb</a:t>
            </a:r>
            <a:br>
              <a:rPr lang="de-DE" altLang="de-DE" sz="1000" b="1">
                <a:latin typeface="Arial" panose="020B0604020202020204" pitchFamily="34" charset="0"/>
              </a:rPr>
            </a:br>
            <a:r>
              <a:rPr lang="de-DE" altLang="de-DE" sz="1000" b="1">
                <a:latin typeface="Arial" panose="020B0604020202020204" pitchFamily="34" charset="0"/>
              </a:rPr>
              <a:t>der Hochschule?</a:t>
            </a:r>
          </a:p>
        </p:txBody>
      </p:sp>
      <p:sp>
        <p:nvSpPr>
          <p:cNvPr id="354315" name="Rectangle 11">
            <a:extLst>
              <a:ext uri="{FF2B5EF4-FFF2-40B4-BE49-F238E27FC236}">
                <a16:creationId xmlns:a16="http://schemas.microsoft.com/office/drawing/2014/main" id="{B6B28C64-F8DC-8240-B62A-3FA9AF79A93D}"/>
              </a:ext>
            </a:extLst>
          </p:cNvPr>
          <p:cNvSpPr>
            <a:spLocks noChangeArrowheads="1"/>
          </p:cNvSpPr>
          <p:nvPr/>
        </p:nvSpPr>
        <p:spPr bwMode="auto">
          <a:xfrm>
            <a:off x="1143000" y="1676400"/>
            <a:ext cx="3598863" cy="3603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sz="1000" b="1">
                <a:latin typeface="Arial" panose="020B0604020202020204" pitchFamily="34" charset="0"/>
              </a:rPr>
              <a:t>Wer entscheidet über die Vergabe von Leistungsbezügen?</a:t>
            </a:r>
          </a:p>
        </p:txBody>
      </p:sp>
      <p:sp>
        <p:nvSpPr>
          <p:cNvPr id="354317" name="Rectangle 13">
            <a:extLst>
              <a:ext uri="{FF2B5EF4-FFF2-40B4-BE49-F238E27FC236}">
                <a16:creationId xmlns:a16="http://schemas.microsoft.com/office/drawing/2014/main" id="{27B9B94B-A6E2-6749-8886-F00F345CF1E6}"/>
              </a:ext>
            </a:extLst>
          </p:cNvPr>
          <p:cNvSpPr>
            <a:spLocks noChangeArrowheads="1"/>
          </p:cNvSpPr>
          <p:nvPr/>
        </p:nvSpPr>
        <p:spPr bwMode="auto">
          <a:xfrm>
            <a:off x="1184275" y="4267200"/>
            <a:ext cx="3598863" cy="3603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1000" b="1">
                <a:latin typeface="Arial" panose="020B0604020202020204" pitchFamily="34" charset="0"/>
              </a:rPr>
              <a:t>Wie lassen sich Hochschulprofile durch  die </a:t>
            </a:r>
          </a:p>
          <a:p>
            <a:r>
              <a:rPr lang="de-DE" altLang="de-DE" sz="1000" b="1">
                <a:latin typeface="Arial" panose="020B0604020202020204" pitchFamily="34" charset="0"/>
              </a:rPr>
              <a:t>Vergabe von Leistungsbezügen ausdrücken und fördern?</a:t>
            </a:r>
          </a:p>
        </p:txBody>
      </p:sp>
      <p:sp>
        <p:nvSpPr>
          <p:cNvPr id="354318" name="Rectangle 14">
            <a:extLst>
              <a:ext uri="{FF2B5EF4-FFF2-40B4-BE49-F238E27FC236}">
                <a16:creationId xmlns:a16="http://schemas.microsoft.com/office/drawing/2014/main" id="{1FA2750C-0BF3-1B4B-A69C-DEB22FED8AC7}"/>
              </a:ext>
            </a:extLst>
          </p:cNvPr>
          <p:cNvSpPr>
            <a:spLocks noChangeArrowheads="1"/>
          </p:cNvSpPr>
          <p:nvPr/>
        </p:nvSpPr>
        <p:spPr bwMode="auto">
          <a:xfrm>
            <a:off x="744538" y="5486400"/>
            <a:ext cx="3598862" cy="3603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1000" b="1">
                <a:latin typeface="Arial" panose="020B0604020202020204" pitchFamily="34" charset="0"/>
              </a:rPr>
              <a:t>Welche nicht-monetären Leistungsanreize </a:t>
            </a:r>
          </a:p>
          <a:p>
            <a:r>
              <a:rPr lang="de-DE" altLang="de-DE" sz="1000" b="1">
                <a:latin typeface="Arial" panose="020B0604020202020204" pitchFamily="34" charset="0"/>
              </a:rPr>
              <a:t> sind zu bedenken?</a:t>
            </a:r>
          </a:p>
        </p:txBody>
      </p:sp>
      <p:sp>
        <p:nvSpPr>
          <p:cNvPr id="354319" name="Rectangle 15">
            <a:extLst>
              <a:ext uri="{FF2B5EF4-FFF2-40B4-BE49-F238E27FC236}">
                <a16:creationId xmlns:a16="http://schemas.microsoft.com/office/drawing/2014/main" id="{6A1F430F-0760-4F4F-BE22-BF3D5A7A0E34}"/>
              </a:ext>
            </a:extLst>
          </p:cNvPr>
          <p:cNvSpPr>
            <a:spLocks noChangeArrowheads="1"/>
          </p:cNvSpPr>
          <p:nvPr/>
        </p:nvSpPr>
        <p:spPr bwMode="auto">
          <a:xfrm>
            <a:off x="4572000" y="1981200"/>
            <a:ext cx="3598863" cy="3603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sz="1000" b="1">
                <a:latin typeface="Arial" panose="020B0604020202020204" pitchFamily="34" charset="0"/>
              </a:rPr>
              <a:t>Sollen Leistungsbezüge befristet oder unbefristet vergeben</a:t>
            </a:r>
            <a:br>
              <a:rPr lang="de-DE" altLang="de-DE" sz="1000" b="1">
                <a:latin typeface="Arial" panose="020B0604020202020204" pitchFamily="34" charset="0"/>
              </a:rPr>
            </a:br>
            <a:r>
              <a:rPr lang="de-DE" altLang="de-DE" sz="1000" b="1">
                <a:latin typeface="Arial" panose="020B0604020202020204" pitchFamily="34" charset="0"/>
              </a:rPr>
              <a:t>werden und an Besoldungsanpassungen teilnehmen?</a:t>
            </a:r>
          </a:p>
        </p:txBody>
      </p:sp>
      <p:sp>
        <p:nvSpPr>
          <p:cNvPr id="354321" name="Rectangle 17">
            <a:extLst>
              <a:ext uri="{FF2B5EF4-FFF2-40B4-BE49-F238E27FC236}">
                <a16:creationId xmlns:a16="http://schemas.microsoft.com/office/drawing/2014/main" id="{5F0DD403-157F-8A4B-828F-7714142227CB}"/>
              </a:ext>
            </a:extLst>
          </p:cNvPr>
          <p:cNvSpPr>
            <a:spLocks noChangeArrowheads="1"/>
          </p:cNvSpPr>
          <p:nvPr/>
        </p:nvSpPr>
        <p:spPr bwMode="auto">
          <a:xfrm>
            <a:off x="5181600" y="4114800"/>
            <a:ext cx="3598863" cy="3603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1000" b="1">
                <a:latin typeface="Arial" panose="020B0604020202020204" pitchFamily="34" charset="0"/>
              </a:rPr>
              <a:t>Werden W2-/W3-Professuren gleichermaßen an Unis und</a:t>
            </a:r>
            <a:br>
              <a:rPr lang="de-DE" altLang="de-DE" sz="1000" b="1">
                <a:latin typeface="Arial" panose="020B0604020202020204" pitchFamily="34" charset="0"/>
              </a:rPr>
            </a:br>
            <a:r>
              <a:rPr lang="de-DE" altLang="de-DE" sz="1000" b="1">
                <a:latin typeface="Arial" panose="020B0604020202020204" pitchFamily="34" charset="0"/>
              </a:rPr>
              <a:t>FH‘s geschaffen?</a:t>
            </a:r>
          </a:p>
        </p:txBody>
      </p:sp>
      <p:sp>
        <p:nvSpPr>
          <p:cNvPr id="354322" name="Rectangle 18">
            <a:extLst>
              <a:ext uri="{FF2B5EF4-FFF2-40B4-BE49-F238E27FC236}">
                <a16:creationId xmlns:a16="http://schemas.microsoft.com/office/drawing/2014/main" id="{45CC2070-AFC6-4942-BEEE-95E5C65E1BA7}"/>
              </a:ext>
            </a:extLst>
          </p:cNvPr>
          <p:cNvSpPr>
            <a:spLocks noChangeArrowheads="1"/>
          </p:cNvSpPr>
          <p:nvPr/>
        </p:nvSpPr>
        <p:spPr bwMode="auto">
          <a:xfrm>
            <a:off x="4724400" y="4953000"/>
            <a:ext cx="3598863" cy="3603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1000" b="1">
                <a:latin typeface="Arial" panose="020B0604020202020204" pitchFamily="34" charset="0"/>
              </a:rPr>
              <a:t>Sollen Leistungsbezüge ruhegehaltsfähig sein?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54319"/>
                                        </p:tgtEl>
                                        <p:attrNameLst>
                                          <p:attrName>style.visibility</p:attrName>
                                        </p:attrNameLst>
                                      </p:cBhvr>
                                      <p:to>
                                        <p:strVal val="visible"/>
                                      </p:to>
                                    </p:set>
                                    <p:animEffect transition="in" filter="box(out)">
                                      <p:cBhvr>
                                        <p:cTn id="7" dur="500"/>
                                        <p:tgtEl>
                                          <p:spTgt spid="354319"/>
                                        </p:tgtEl>
                                      </p:cBhvr>
                                    </p:animEffect>
                                  </p:childTnLst>
                                </p:cTn>
                              </p:par>
                            </p:childTnLst>
                          </p:cTn>
                        </p:par>
                        <p:par>
                          <p:cTn id="8" fill="hold" nodeType="afterGroup">
                            <p:stCondLst>
                              <p:cond delay="500"/>
                            </p:stCondLst>
                            <p:childTnLst>
                              <p:par>
                                <p:cTn id="9" presetID="4" presetClass="entr" presetSubtype="32" fill="hold" grpId="0" nodeType="afterEffect">
                                  <p:stCondLst>
                                    <p:cond delay="0"/>
                                  </p:stCondLst>
                                  <p:childTnLst>
                                    <p:set>
                                      <p:cBhvr>
                                        <p:cTn id="10" dur="1" fill="hold">
                                          <p:stCondLst>
                                            <p:cond delay="0"/>
                                          </p:stCondLst>
                                        </p:cTn>
                                        <p:tgtEl>
                                          <p:spTgt spid="354307"/>
                                        </p:tgtEl>
                                        <p:attrNameLst>
                                          <p:attrName>style.visibility</p:attrName>
                                        </p:attrNameLst>
                                      </p:cBhvr>
                                      <p:to>
                                        <p:strVal val="visible"/>
                                      </p:to>
                                    </p:set>
                                    <p:animEffect transition="in" filter="box(out)">
                                      <p:cBhvr>
                                        <p:cTn id="11" dur="500"/>
                                        <p:tgtEl>
                                          <p:spTgt spid="354307"/>
                                        </p:tgtEl>
                                      </p:cBhvr>
                                    </p:animEffect>
                                  </p:childTnLst>
                                </p:cTn>
                              </p:par>
                            </p:childTnLst>
                          </p:cTn>
                        </p:par>
                        <p:par>
                          <p:cTn id="12" fill="hold" nodeType="afterGroup">
                            <p:stCondLst>
                              <p:cond delay="1000"/>
                            </p:stCondLst>
                            <p:childTnLst>
                              <p:par>
                                <p:cTn id="13" presetID="4" presetClass="entr" presetSubtype="32" fill="hold" grpId="0" nodeType="afterEffect">
                                  <p:stCondLst>
                                    <p:cond delay="0"/>
                                  </p:stCondLst>
                                  <p:childTnLst>
                                    <p:set>
                                      <p:cBhvr>
                                        <p:cTn id="14" dur="1" fill="hold">
                                          <p:stCondLst>
                                            <p:cond delay="0"/>
                                          </p:stCondLst>
                                        </p:cTn>
                                        <p:tgtEl>
                                          <p:spTgt spid="354315"/>
                                        </p:tgtEl>
                                        <p:attrNameLst>
                                          <p:attrName>style.visibility</p:attrName>
                                        </p:attrNameLst>
                                      </p:cBhvr>
                                      <p:to>
                                        <p:strVal val="visible"/>
                                      </p:to>
                                    </p:set>
                                    <p:animEffect transition="in" filter="box(out)">
                                      <p:cBhvr>
                                        <p:cTn id="15" dur="500"/>
                                        <p:tgtEl>
                                          <p:spTgt spid="354315"/>
                                        </p:tgtEl>
                                      </p:cBhvr>
                                    </p:animEffect>
                                  </p:childTnLst>
                                </p:cTn>
                              </p:par>
                            </p:childTnLst>
                          </p:cTn>
                        </p:par>
                        <p:par>
                          <p:cTn id="16" fill="hold" nodeType="afterGroup">
                            <p:stCondLst>
                              <p:cond delay="1500"/>
                            </p:stCondLst>
                            <p:childTnLst>
                              <p:par>
                                <p:cTn id="17" presetID="4" presetClass="entr" presetSubtype="32" fill="hold" grpId="0" nodeType="afterEffect">
                                  <p:stCondLst>
                                    <p:cond delay="0"/>
                                  </p:stCondLst>
                                  <p:childTnLst>
                                    <p:set>
                                      <p:cBhvr>
                                        <p:cTn id="18" dur="1" fill="hold">
                                          <p:stCondLst>
                                            <p:cond delay="0"/>
                                          </p:stCondLst>
                                        </p:cTn>
                                        <p:tgtEl>
                                          <p:spTgt spid="354311"/>
                                        </p:tgtEl>
                                        <p:attrNameLst>
                                          <p:attrName>style.visibility</p:attrName>
                                        </p:attrNameLst>
                                      </p:cBhvr>
                                      <p:to>
                                        <p:strVal val="visible"/>
                                      </p:to>
                                    </p:set>
                                    <p:animEffect transition="in" filter="box(out)">
                                      <p:cBhvr>
                                        <p:cTn id="19" dur="500"/>
                                        <p:tgtEl>
                                          <p:spTgt spid="354311"/>
                                        </p:tgtEl>
                                      </p:cBhvr>
                                    </p:animEffect>
                                  </p:childTnLst>
                                </p:cTn>
                              </p:par>
                            </p:childTnLst>
                          </p:cTn>
                        </p:par>
                        <p:par>
                          <p:cTn id="20" fill="hold" nodeType="afterGroup">
                            <p:stCondLst>
                              <p:cond delay="2000"/>
                            </p:stCondLst>
                            <p:childTnLst>
                              <p:par>
                                <p:cTn id="21" presetID="4" presetClass="entr" presetSubtype="32" fill="hold" grpId="0" nodeType="afterEffect">
                                  <p:stCondLst>
                                    <p:cond delay="0"/>
                                  </p:stCondLst>
                                  <p:childTnLst>
                                    <p:set>
                                      <p:cBhvr>
                                        <p:cTn id="22" dur="1" fill="hold">
                                          <p:stCondLst>
                                            <p:cond delay="0"/>
                                          </p:stCondLst>
                                        </p:cTn>
                                        <p:tgtEl>
                                          <p:spTgt spid="354308"/>
                                        </p:tgtEl>
                                        <p:attrNameLst>
                                          <p:attrName>style.visibility</p:attrName>
                                        </p:attrNameLst>
                                      </p:cBhvr>
                                      <p:to>
                                        <p:strVal val="visible"/>
                                      </p:to>
                                    </p:set>
                                    <p:animEffect transition="in" filter="box(out)">
                                      <p:cBhvr>
                                        <p:cTn id="23" dur="500"/>
                                        <p:tgtEl>
                                          <p:spTgt spid="354308"/>
                                        </p:tgtEl>
                                      </p:cBhvr>
                                    </p:animEffect>
                                  </p:childTnLst>
                                </p:cTn>
                              </p:par>
                            </p:childTnLst>
                          </p:cTn>
                        </p:par>
                        <p:par>
                          <p:cTn id="24" fill="hold" nodeType="afterGroup">
                            <p:stCondLst>
                              <p:cond delay="2500"/>
                            </p:stCondLst>
                            <p:childTnLst>
                              <p:par>
                                <p:cTn id="25" presetID="4" presetClass="entr" presetSubtype="32" fill="hold" grpId="0" nodeType="afterEffect">
                                  <p:stCondLst>
                                    <p:cond delay="0"/>
                                  </p:stCondLst>
                                  <p:childTnLst>
                                    <p:set>
                                      <p:cBhvr>
                                        <p:cTn id="26" dur="1" fill="hold">
                                          <p:stCondLst>
                                            <p:cond delay="0"/>
                                          </p:stCondLst>
                                        </p:cTn>
                                        <p:tgtEl>
                                          <p:spTgt spid="354312"/>
                                        </p:tgtEl>
                                        <p:attrNameLst>
                                          <p:attrName>style.visibility</p:attrName>
                                        </p:attrNameLst>
                                      </p:cBhvr>
                                      <p:to>
                                        <p:strVal val="visible"/>
                                      </p:to>
                                    </p:set>
                                    <p:animEffect transition="in" filter="box(out)">
                                      <p:cBhvr>
                                        <p:cTn id="27" dur="500"/>
                                        <p:tgtEl>
                                          <p:spTgt spid="354312"/>
                                        </p:tgtEl>
                                      </p:cBhvr>
                                    </p:animEffect>
                                  </p:childTnLst>
                                </p:cTn>
                              </p:par>
                            </p:childTnLst>
                          </p:cTn>
                        </p:par>
                        <p:par>
                          <p:cTn id="28" fill="hold" nodeType="afterGroup">
                            <p:stCondLst>
                              <p:cond delay="3000"/>
                            </p:stCondLst>
                            <p:childTnLst>
                              <p:par>
                                <p:cTn id="29" presetID="4" presetClass="entr" presetSubtype="32" fill="hold" grpId="0" nodeType="afterEffect">
                                  <p:stCondLst>
                                    <p:cond delay="0"/>
                                  </p:stCondLst>
                                  <p:childTnLst>
                                    <p:set>
                                      <p:cBhvr>
                                        <p:cTn id="30" dur="1" fill="hold">
                                          <p:stCondLst>
                                            <p:cond delay="0"/>
                                          </p:stCondLst>
                                        </p:cTn>
                                        <p:tgtEl>
                                          <p:spTgt spid="354316"/>
                                        </p:tgtEl>
                                        <p:attrNameLst>
                                          <p:attrName>style.visibility</p:attrName>
                                        </p:attrNameLst>
                                      </p:cBhvr>
                                      <p:to>
                                        <p:strVal val="visible"/>
                                      </p:to>
                                    </p:set>
                                    <p:animEffect transition="in" filter="box(out)">
                                      <p:cBhvr>
                                        <p:cTn id="31" dur="500"/>
                                        <p:tgtEl>
                                          <p:spTgt spid="354316"/>
                                        </p:tgtEl>
                                      </p:cBhvr>
                                    </p:animEffect>
                                  </p:childTnLst>
                                </p:cTn>
                              </p:par>
                            </p:childTnLst>
                          </p:cTn>
                        </p:par>
                        <p:par>
                          <p:cTn id="32" fill="hold" nodeType="afterGroup">
                            <p:stCondLst>
                              <p:cond delay="3500"/>
                            </p:stCondLst>
                            <p:childTnLst>
                              <p:par>
                                <p:cTn id="33" presetID="4" presetClass="entr" presetSubtype="32" fill="hold" grpId="0" nodeType="afterEffect">
                                  <p:stCondLst>
                                    <p:cond delay="0"/>
                                  </p:stCondLst>
                                  <p:childTnLst>
                                    <p:set>
                                      <p:cBhvr>
                                        <p:cTn id="34" dur="1" fill="hold">
                                          <p:stCondLst>
                                            <p:cond delay="0"/>
                                          </p:stCondLst>
                                        </p:cTn>
                                        <p:tgtEl>
                                          <p:spTgt spid="354309"/>
                                        </p:tgtEl>
                                        <p:attrNameLst>
                                          <p:attrName>style.visibility</p:attrName>
                                        </p:attrNameLst>
                                      </p:cBhvr>
                                      <p:to>
                                        <p:strVal val="visible"/>
                                      </p:to>
                                    </p:set>
                                    <p:animEffect transition="in" filter="box(out)">
                                      <p:cBhvr>
                                        <p:cTn id="35" dur="500"/>
                                        <p:tgtEl>
                                          <p:spTgt spid="354309"/>
                                        </p:tgtEl>
                                      </p:cBhvr>
                                    </p:animEffect>
                                  </p:childTnLst>
                                </p:cTn>
                              </p:par>
                            </p:childTnLst>
                          </p:cTn>
                        </p:par>
                        <p:par>
                          <p:cTn id="36" fill="hold" nodeType="afterGroup">
                            <p:stCondLst>
                              <p:cond delay="4000"/>
                            </p:stCondLst>
                            <p:childTnLst>
                              <p:par>
                                <p:cTn id="37" presetID="4" presetClass="entr" presetSubtype="32" fill="hold" grpId="0" nodeType="afterEffect">
                                  <p:stCondLst>
                                    <p:cond delay="0"/>
                                  </p:stCondLst>
                                  <p:childTnLst>
                                    <p:set>
                                      <p:cBhvr>
                                        <p:cTn id="38" dur="1" fill="hold">
                                          <p:stCondLst>
                                            <p:cond delay="0"/>
                                          </p:stCondLst>
                                        </p:cTn>
                                        <p:tgtEl>
                                          <p:spTgt spid="354321"/>
                                        </p:tgtEl>
                                        <p:attrNameLst>
                                          <p:attrName>style.visibility</p:attrName>
                                        </p:attrNameLst>
                                      </p:cBhvr>
                                      <p:to>
                                        <p:strVal val="visible"/>
                                      </p:to>
                                    </p:set>
                                    <p:animEffect transition="in" filter="box(out)">
                                      <p:cBhvr>
                                        <p:cTn id="39" dur="500"/>
                                        <p:tgtEl>
                                          <p:spTgt spid="354321"/>
                                        </p:tgtEl>
                                      </p:cBhvr>
                                    </p:animEffect>
                                  </p:childTnLst>
                                </p:cTn>
                              </p:par>
                            </p:childTnLst>
                          </p:cTn>
                        </p:par>
                        <p:par>
                          <p:cTn id="40" fill="hold" nodeType="afterGroup">
                            <p:stCondLst>
                              <p:cond delay="4500"/>
                            </p:stCondLst>
                            <p:childTnLst>
                              <p:par>
                                <p:cTn id="41" presetID="4" presetClass="entr" presetSubtype="32" fill="hold" grpId="0" nodeType="afterEffect">
                                  <p:stCondLst>
                                    <p:cond delay="0"/>
                                  </p:stCondLst>
                                  <p:childTnLst>
                                    <p:set>
                                      <p:cBhvr>
                                        <p:cTn id="42" dur="1" fill="hold">
                                          <p:stCondLst>
                                            <p:cond delay="0"/>
                                          </p:stCondLst>
                                        </p:cTn>
                                        <p:tgtEl>
                                          <p:spTgt spid="354317"/>
                                        </p:tgtEl>
                                        <p:attrNameLst>
                                          <p:attrName>style.visibility</p:attrName>
                                        </p:attrNameLst>
                                      </p:cBhvr>
                                      <p:to>
                                        <p:strVal val="visible"/>
                                      </p:to>
                                    </p:set>
                                    <p:animEffect transition="in" filter="box(out)">
                                      <p:cBhvr>
                                        <p:cTn id="43" dur="500"/>
                                        <p:tgtEl>
                                          <p:spTgt spid="354317"/>
                                        </p:tgtEl>
                                      </p:cBhvr>
                                    </p:animEffect>
                                  </p:childTnLst>
                                </p:cTn>
                              </p:par>
                            </p:childTnLst>
                          </p:cTn>
                        </p:par>
                        <p:par>
                          <p:cTn id="44" fill="hold" nodeType="afterGroup">
                            <p:stCondLst>
                              <p:cond delay="5000"/>
                            </p:stCondLst>
                            <p:childTnLst>
                              <p:par>
                                <p:cTn id="45" presetID="4" presetClass="entr" presetSubtype="32" fill="hold" grpId="0" nodeType="afterEffect">
                                  <p:stCondLst>
                                    <p:cond delay="0"/>
                                  </p:stCondLst>
                                  <p:childTnLst>
                                    <p:set>
                                      <p:cBhvr>
                                        <p:cTn id="46" dur="1" fill="hold">
                                          <p:stCondLst>
                                            <p:cond delay="0"/>
                                          </p:stCondLst>
                                        </p:cTn>
                                        <p:tgtEl>
                                          <p:spTgt spid="354314"/>
                                        </p:tgtEl>
                                        <p:attrNameLst>
                                          <p:attrName>style.visibility</p:attrName>
                                        </p:attrNameLst>
                                      </p:cBhvr>
                                      <p:to>
                                        <p:strVal val="visible"/>
                                      </p:to>
                                    </p:set>
                                    <p:animEffect transition="in" filter="box(out)">
                                      <p:cBhvr>
                                        <p:cTn id="47" dur="500"/>
                                        <p:tgtEl>
                                          <p:spTgt spid="354314"/>
                                        </p:tgtEl>
                                      </p:cBhvr>
                                    </p:animEffect>
                                  </p:childTnLst>
                                </p:cTn>
                              </p:par>
                            </p:childTnLst>
                          </p:cTn>
                        </p:par>
                        <p:par>
                          <p:cTn id="48" fill="hold" nodeType="afterGroup">
                            <p:stCondLst>
                              <p:cond delay="5500"/>
                            </p:stCondLst>
                            <p:childTnLst>
                              <p:par>
                                <p:cTn id="49" presetID="4" presetClass="entr" presetSubtype="32" fill="hold" grpId="0" nodeType="afterEffect">
                                  <p:stCondLst>
                                    <p:cond delay="0"/>
                                  </p:stCondLst>
                                  <p:childTnLst>
                                    <p:set>
                                      <p:cBhvr>
                                        <p:cTn id="50" dur="1" fill="hold">
                                          <p:stCondLst>
                                            <p:cond delay="0"/>
                                          </p:stCondLst>
                                        </p:cTn>
                                        <p:tgtEl>
                                          <p:spTgt spid="354310"/>
                                        </p:tgtEl>
                                        <p:attrNameLst>
                                          <p:attrName>style.visibility</p:attrName>
                                        </p:attrNameLst>
                                      </p:cBhvr>
                                      <p:to>
                                        <p:strVal val="visible"/>
                                      </p:to>
                                    </p:set>
                                    <p:animEffect transition="in" filter="box(out)">
                                      <p:cBhvr>
                                        <p:cTn id="51" dur="500"/>
                                        <p:tgtEl>
                                          <p:spTgt spid="354310"/>
                                        </p:tgtEl>
                                      </p:cBhvr>
                                    </p:animEffect>
                                  </p:childTnLst>
                                </p:cTn>
                              </p:par>
                            </p:childTnLst>
                          </p:cTn>
                        </p:par>
                        <p:par>
                          <p:cTn id="52" fill="hold" nodeType="afterGroup">
                            <p:stCondLst>
                              <p:cond delay="6000"/>
                            </p:stCondLst>
                            <p:childTnLst>
                              <p:par>
                                <p:cTn id="53" presetID="4" presetClass="entr" presetSubtype="32" fill="hold" grpId="0" nodeType="afterEffect">
                                  <p:stCondLst>
                                    <p:cond delay="0"/>
                                  </p:stCondLst>
                                  <p:childTnLst>
                                    <p:set>
                                      <p:cBhvr>
                                        <p:cTn id="54" dur="1" fill="hold">
                                          <p:stCondLst>
                                            <p:cond delay="0"/>
                                          </p:stCondLst>
                                        </p:cTn>
                                        <p:tgtEl>
                                          <p:spTgt spid="354322"/>
                                        </p:tgtEl>
                                        <p:attrNameLst>
                                          <p:attrName>style.visibility</p:attrName>
                                        </p:attrNameLst>
                                      </p:cBhvr>
                                      <p:to>
                                        <p:strVal val="visible"/>
                                      </p:to>
                                    </p:set>
                                    <p:animEffect transition="in" filter="box(out)">
                                      <p:cBhvr>
                                        <p:cTn id="55" dur="500"/>
                                        <p:tgtEl>
                                          <p:spTgt spid="354322"/>
                                        </p:tgtEl>
                                      </p:cBhvr>
                                    </p:animEffect>
                                  </p:childTnLst>
                                </p:cTn>
                              </p:par>
                            </p:childTnLst>
                          </p:cTn>
                        </p:par>
                        <p:par>
                          <p:cTn id="56" fill="hold" nodeType="afterGroup">
                            <p:stCondLst>
                              <p:cond delay="6500"/>
                            </p:stCondLst>
                            <p:childTnLst>
                              <p:par>
                                <p:cTn id="57" presetID="4" presetClass="entr" presetSubtype="32" fill="hold" grpId="0" nodeType="afterEffect">
                                  <p:stCondLst>
                                    <p:cond delay="0"/>
                                  </p:stCondLst>
                                  <p:childTnLst>
                                    <p:set>
                                      <p:cBhvr>
                                        <p:cTn id="58" dur="1" fill="hold">
                                          <p:stCondLst>
                                            <p:cond delay="0"/>
                                          </p:stCondLst>
                                        </p:cTn>
                                        <p:tgtEl>
                                          <p:spTgt spid="354318"/>
                                        </p:tgtEl>
                                        <p:attrNameLst>
                                          <p:attrName>style.visibility</p:attrName>
                                        </p:attrNameLst>
                                      </p:cBhvr>
                                      <p:to>
                                        <p:strVal val="visible"/>
                                      </p:to>
                                    </p:set>
                                    <p:animEffect transition="in" filter="box(out)">
                                      <p:cBhvr>
                                        <p:cTn id="59" dur="500"/>
                                        <p:tgtEl>
                                          <p:spTgt spid="3543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4316" grpId="0" animBg="1" autoUpdateAnimBg="0"/>
      <p:bldP spid="354307" grpId="0" animBg="1" autoUpdateAnimBg="0"/>
      <p:bldP spid="354308" grpId="0" animBg="1" autoUpdateAnimBg="0"/>
      <p:bldP spid="354309" grpId="0" animBg="1" autoUpdateAnimBg="0"/>
      <p:bldP spid="354310" grpId="0" animBg="1" autoUpdateAnimBg="0"/>
      <p:bldP spid="354311" grpId="0" animBg="1" autoUpdateAnimBg="0"/>
      <p:bldP spid="354312" grpId="0" animBg="1" autoUpdateAnimBg="0"/>
      <p:bldP spid="354314" grpId="0" animBg="1" autoUpdateAnimBg="0"/>
      <p:bldP spid="354315" grpId="0" animBg="1" autoUpdateAnimBg="0"/>
      <p:bldP spid="354317" grpId="0" animBg="1" autoUpdateAnimBg="0"/>
      <p:bldP spid="354318" grpId="0" animBg="1" autoUpdateAnimBg="0"/>
      <p:bldP spid="354319" grpId="0" animBg="1" autoUpdateAnimBg="0"/>
      <p:bldP spid="354321" grpId="0" animBg="1" autoUpdateAnimBg="0"/>
      <p:bldP spid="354322" grpId="0" animBg="1"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 name="Foliennummernplatzhalter 2">
            <a:extLst>
              <a:ext uri="{FF2B5EF4-FFF2-40B4-BE49-F238E27FC236}">
                <a16:creationId xmlns:a16="http://schemas.microsoft.com/office/drawing/2014/main" id="{BAE38ED0-66E5-0A44-A3AD-0C982A5D6AA7}"/>
              </a:ext>
            </a:extLst>
          </p:cNvPr>
          <p:cNvSpPr>
            <a:spLocks noGrp="1"/>
          </p:cNvSpPr>
          <p:nvPr>
            <p:ph type="sldNum" sz="quarter" idx="10"/>
          </p:nvPr>
        </p:nvSpPr>
        <p:spPr/>
        <p:txBody>
          <a:bodyPr/>
          <a:lstStyle/>
          <a:p>
            <a:fld id="{7751F7E6-4E4C-F944-9458-96047A246FF9}" type="slidenum">
              <a:rPr lang="en-US" altLang="de-DE"/>
              <a:pPr/>
              <a:t>39</a:t>
            </a:fld>
            <a:endParaRPr lang="en-US" altLang="de-DE" b="0"/>
          </a:p>
        </p:txBody>
      </p:sp>
      <p:sp>
        <p:nvSpPr>
          <p:cNvPr id="356354" name="Rectangle 2">
            <a:extLst>
              <a:ext uri="{FF2B5EF4-FFF2-40B4-BE49-F238E27FC236}">
                <a16:creationId xmlns:a16="http://schemas.microsoft.com/office/drawing/2014/main" id="{763E7963-2532-634E-B140-AB18903D39D7}"/>
              </a:ext>
            </a:extLst>
          </p:cNvPr>
          <p:cNvSpPr>
            <a:spLocks noGrp="1" noChangeArrowheads="1"/>
          </p:cNvSpPr>
          <p:nvPr>
            <p:ph type="title"/>
          </p:nvPr>
        </p:nvSpPr>
        <p:spPr/>
        <p:txBody>
          <a:bodyPr/>
          <a:lstStyle/>
          <a:p>
            <a:r>
              <a:rPr lang="de-DE" altLang="de-DE"/>
              <a:t>Drei Fragenkomplexe</a:t>
            </a:r>
          </a:p>
        </p:txBody>
      </p:sp>
      <p:sp>
        <p:nvSpPr>
          <p:cNvPr id="356355" name="Rectangle 3">
            <a:extLst>
              <a:ext uri="{FF2B5EF4-FFF2-40B4-BE49-F238E27FC236}">
                <a16:creationId xmlns:a16="http://schemas.microsoft.com/office/drawing/2014/main" id="{8F803AF2-0C7A-F341-8382-03F8F348DCCE}"/>
              </a:ext>
            </a:extLst>
          </p:cNvPr>
          <p:cNvSpPr>
            <a:spLocks noChangeArrowheads="1"/>
          </p:cNvSpPr>
          <p:nvPr/>
        </p:nvSpPr>
        <p:spPr bwMode="auto">
          <a:xfrm>
            <a:off x="4114800" y="1600200"/>
            <a:ext cx="4572000" cy="990600"/>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13500000" algn="ctr" rotWithShape="0">
                    <a:srgbClr val="0000FF">
                      <a:gamma/>
                      <a:shade val="60000"/>
                      <a:invGamma/>
                    </a:srgbClr>
                  </a:outerShdw>
                </a:effectLst>
              </a14:hiddenEffects>
            </a:ext>
          </a:extLst>
        </p:spPr>
        <p:txBody>
          <a:bodyPr wrap="none" anchor="ctr">
            <a:flatTx/>
          </a:bodyPr>
          <a:lstStyle>
            <a:lvl1pPr algn="l">
              <a:defRPr sz="2400">
                <a:solidFill>
                  <a:schemeClr val="tx1"/>
                </a:solidFill>
                <a:latin typeface="Times New Roman" panose="02020603050405020304" pitchFamily="18" charset="0"/>
              </a:defRPr>
            </a:lvl1pPr>
            <a:lvl2pPr marL="190500" algn="l">
              <a:defRPr sz="2400">
                <a:solidFill>
                  <a:schemeClr val="tx1"/>
                </a:solidFill>
                <a:latin typeface="Times New Roman" panose="02020603050405020304" pitchFamily="18" charset="0"/>
              </a:defRPr>
            </a:lvl2pPr>
            <a:lvl3pPr algn="l">
              <a:defRPr sz="2400">
                <a:solidFill>
                  <a:schemeClr val="tx1"/>
                </a:solidFill>
                <a:latin typeface="Times New Roman" panose="02020603050405020304" pitchFamily="18" charset="0"/>
              </a:defRPr>
            </a:lvl3pPr>
            <a:lvl4pPr algn="l">
              <a:defRPr sz="2400">
                <a:solidFill>
                  <a:schemeClr val="tx1"/>
                </a:solidFill>
                <a:latin typeface="Times New Roman" panose="02020603050405020304" pitchFamily="18" charset="0"/>
              </a:defRPr>
            </a:lvl4pPr>
            <a:lvl5pPr algn="l">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lvl="1" algn="ctr">
              <a:lnSpc>
                <a:spcPct val="110000"/>
              </a:lnSpc>
              <a:buFont typeface="Wingdings" pitchFamily="2" charset="2"/>
              <a:buNone/>
            </a:pPr>
            <a:r>
              <a:rPr lang="de-DE" altLang="de-DE" b="1">
                <a:latin typeface="Arial" panose="020B0604020202020204" pitchFamily="34" charset="0"/>
              </a:rPr>
              <a:t>Entscheidungsgegenstände</a:t>
            </a:r>
          </a:p>
        </p:txBody>
      </p:sp>
      <p:sp>
        <p:nvSpPr>
          <p:cNvPr id="356356" name="Rectangle 4">
            <a:extLst>
              <a:ext uri="{FF2B5EF4-FFF2-40B4-BE49-F238E27FC236}">
                <a16:creationId xmlns:a16="http://schemas.microsoft.com/office/drawing/2014/main" id="{7AA480CB-0A8F-2C45-B0FB-0241E6658BDF}"/>
              </a:ext>
            </a:extLst>
          </p:cNvPr>
          <p:cNvSpPr>
            <a:spLocks noChangeArrowheads="1"/>
          </p:cNvSpPr>
          <p:nvPr/>
        </p:nvSpPr>
        <p:spPr bwMode="auto">
          <a:xfrm>
            <a:off x="4114800" y="3581400"/>
            <a:ext cx="4572000" cy="914400"/>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13500000" algn="ctr" rotWithShape="0">
                    <a:srgbClr val="0000FF">
                      <a:gamma/>
                      <a:shade val="60000"/>
                      <a:invGamma/>
                    </a:srgbClr>
                  </a:outerShdw>
                </a:effectLst>
              </a14:hiddenEffects>
            </a:ext>
          </a:extLst>
        </p:spPr>
        <p:txBody>
          <a:bodyPr wrap="none" anchor="ctr">
            <a:flatTx/>
          </a:bodyPr>
          <a:lstStyle>
            <a:lvl1pPr algn="l">
              <a:defRPr sz="2400">
                <a:solidFill>
                  <a:schemeClr val="tx1"/>
                </a:solidFill>
                <a:latin typeface="Times New Roman" panose="02020603050405020304" pitchFamily="18" charset="0"/>
              </a:defRPr>
            </a:lvl1pPr>
            <a:lvl2pPr marL="190500" algn="l">
              <a:defRPr sz="2400">
                <a:solidFill>
                  <a:schemeClr val="tx1"/>
                </a:solidFill>
                <a:latin typeface="Times New Roman" panose="02020603050405020304" pitchFamily="18" charset="0"/>
              </a:defRPr>
            </a:lvl2pPr>
            <a:lvl3pPr algn="l">
              <a:defRPr sz="2400">
                <a:solidFill>
                  <a:schemeClr val="tx1"/>
                </a:solidFill>
                <a:latin typeface="Times New Roman" panose="02020603050405020304" pitchFamily="18" charset="0"/>
              </a:defRPr>
            </a:lvl3pPr>
            <a:lvl4pPr algn="l">
              <a:defRPr sz="2400">
                <a:solidFill>
                  <a:schemeClr val="tx1"/>
                </a:solidFill>
                <a:latin typeface="Times New Roman" panose="02020603050405020304" pitchFamily="18" charset="0"/>
              </a:defRPr>
            </a:lvl4pPr>
            <a:lvl5pPr algn="l">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lvl="1" algn="ctr">
              <a:lnSpc>
                <a:spcPct val="110000"/>
              </a:lnSpc>
              <a:buFont typeface="Wingdings" pitchFamily="2" charset="2"/>
              <a:buNone/>
            </a:pPr>
            <a:r>
              <a:rPr lang="de-DE" altLang="de-DE" b="1">
                <a:latin typeface="Arial" panose="020B0604020202020204" pitchFamily="34" charset="0"/>
              </a:rPr>
              <a:t>Entscheidungsebene und</a:t>
            </a:r>
          </a:p>
          <a:p>
            <a:pPr lvl="1" algn="ctr">
              <a:lnSpc>
                <a:spcPct val="110000"/>
              </a:lnSpc>
              <a:buFont typeface="Wingdings" pitchFamily="2" charset="2"/>
              <a:buNone/>
            </a:pPr>
            <a:r>
              <a:rPr lang="de-DE" altLang="de-DE" b="1">
                <a:latin typeface="Arial" panose="020B0604020202020204" pitchFamily="34" charset="0"/>
              </a:rPr>
              <a:t>Entscheidungsorgane</a:t>
            </a:r>
          </a:p>
        </p:txBody>
      </p:sp>
      <p:sp>
        <p:nvSpPr>
          <p:cNvPr id="356357" name="Rectangle 5">
            <a:extLst>
              <a:ext uri="{FF2B5EF4-FFF2-40B4-BE49-F238E27FC236}">
                <a16:creationId xmlns:a16="http://schemas.microsoft.com/office/drawing/2014/main" id="{9A3DDA3F-7D6C-0C41-A0AA-368EBCAC3BC1}"/>
              </a:ext>
            </a:extLst>
          </p:cNvPr>
          <p:cNvSpPr>
            <a:spLocks noChangeArrowheads="1"/>
          </p:cNvSpPr>
          <p:nvPr/>
        </p:nvSpPr>
        <p:spPr bwMode="auto">
          <a:xfrm>
            <a:off x="4127500" y="5257800"/>
            <a:ext cx="4572000" cy="914400"/>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13500000" algn="ctr" rotWithShape="0">
                    <a:srgbClr val="0000FF">
                      <a:gamma/>
                      <a:shade val="60000"/>
                      <a:invGamma/>
                    </a:srgbClr>
                  </a:outerShdw>
                </a:effectLst>
              </a14:hiddenEffects>
            </a:ext>
          </a:extLst>
        </p:spPr>
        <p:txBody>
          <a:bodyPr wrap="none" anchor="ctr">
            <a:flatTx/>
          </a:bodyPr>
          <a:lstStyle>
            <a:lvl1pPr algn="l">
              <a:tabLst>
                <a:tab pos="190500" algn="l"/>
              </a:tabLst>
              <a:defRPr sz="2400">
                <a:solidFill>
                  <a:schemeClr val="tx1"/>
                </a:solidFill>
                <a:latin typeface="Times New Roman" panose="02020603050405020304" pitchFamily="18" charset="0"/>
              </a:defRPr>
            </a:lvl1pPr>
            <a:lvl2pPr marL="190500" algn="l">
              <a:tabLst>
                <a:tab pos="190500" algn="l"/>
              </a:tabLst>
              <a:defRPr sz="2400">
                <a:solidFill>
                  <a:schemeClr val="tx1"/>
                </a:solidFill>
                <a:latin typeface="Times New Roman" panose="02020603050405020304" pitchFamily="18" charset="0"/>
              </a:defRPr>
            </a:lvl2pPr>
            <a:lvl3pPr algn="l">
              <a:tabLst>
                <a:tab pos="190500" algn="l"/>
              </a:tabLst>
              <a:defRPr sz="2400">
                <a:solidFill>
                  <a:schemeClr val="tx1"/>
                </a:solidFill>
                <a:latin typeface="Times New Roman" panose="02020603050405020304" pitchFamily="18" charset="0"/>
              </a:defRPr>
            </a:lvl3pPr>
            <a:lvl4pPr algn="l">
              <a:tabLst>
                <a:tab pos="190500" algn="l"/>
              </a:tabLst>
              <a:defRPr sz="2400">
                <a:solidFill>
                  <a:schemeClr val="tx1"/>
                </a:solidFill>
                <a:latin typeface="Times New Roman" panose="02020603050405020304" pitchFamily="18" charset="0"/>
              </a:defRPr>
            </a:lvl4pPr>
            <a:lvl5pPr algn="l">
              <a:tabLst>
                <a:tab pos="190500"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190500"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190500"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190500"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190500" algn="l"/>
              </a:tabLst>
              <a:defRPr sz="2400">
                <a:solidFill>
                  <a:schemeClr val="tx1"/>
                </a:solidFill>
                <a:latin typeface="Times New Roman" panose="02020603050405020304" pitchFamily="18" charset="0"/>
              </a:defRPr>
            </a:lvl9pPr>
          </a:lstStyle>
          <a:p>
            <a:pPr lvl="1" algn="ctr">
              <a:buFont typeface="Wingdings" pitchFamily="2" charset="2"/>
              <a:buNone/>
            </a:pPr>
            <a:r>
              <a:rPr lang="de-DE" altLang="de-DE" b="1">
                <a:latin typeface="Arial" panose="020B0604020202020204" pitchFamily="34" charset="0"/>
              </a:rPr>
              <a:t>Entscheidungsverfahren</a:t>
            </a:r>
          </a:p>
        </p:txBody>
      </p:sp>
      <p:grpSp>
        <p:nvGrpSpPr>
          <p:cNvPr id="356358" name="Group 6">
            <a:extLst>
              <a:ext uri="{FF2B5EF4-FFF2-40B4-BE49-F238E27FC236}">
                <a16:creationId xmlns:a16="http://schemas.microsoft.com/office/drawing/2014/main" id="{6DBCB86A-5F3B-C248-8BF6-194BB597C243}"/>
              </a:ext>
            </a:extLst>
          </p:cNvPr>
          <p:cNvGrpSpPr>
            <a:grpSpLocks/>
          </p:cNvGrpSpPr>
          <p:nvPr/>
        </p:nvGrpSpPr>
        <p:grpSpPr bwMode="auto">
          <a:xfrm>
            <a:off x="139700" y="1219200"/>
            <a:ext cx="3746500" cy="1524000"/>
            <a:chOff x="88" y="768"/>
            <a:chExt cx="2360" cy="960"/>
          </a:xfrm>
        </p:grpSpPr>
        <p:sp>
          <p:nvSpPr>
            <p:cNvPr id="356359" name="Oval 7">
              <a:extLst>
                <a:ext uri="{FF2B5EF4-FFF2-40B4-BE49-F238E27FC236}">
                  <a16:creationId xmlns:a16="http://schemas.microsoft.com/office/drawing/2014/main" id="{85DB3C2F-56CC-5B42-878E-F5F5F1DEE668}"/>
                </a:ext>
              </a:extLst>
            </p:cNvPr>
            <p:cNvSpPr>
              <a:spLocks noChangeArrowheads="1"/>
            </p:cNvSpPr>
            <p:nvPr/>
          </p:nvSpPr>
          <p:spPr bwMode="auto">
            <a:xfrm>
              <a:off x="88" y="768"/>
              <a:ext cx="1304" cy="960"/>
            </a:xfrm>
            <a:prstGeom prst="ellipse">
              <a:avLst/>
            </a:prstGeom>
            <a:solidFill>
              <a:srgbClr val="FF0000"/>
            </a:solidFill>
            <a:ln>
              <a:noFill/>
            </a:ln>
            <a:effectLst>
              <a:prstShdw prst="shdw17" dist="17961" dir="2700000">
                <a:srgbClr val="FF0000">
                  <a:gamma/>
                  <a:shade val="60000"/>
                  <a:invGamma/>
                </a:srgbClr>
              </a:prstShdw>
            </a:effectLst>
            <a:extLst>
              <a:ext uri="{91240B29-F687-4F45-9708-019B960494DF}">
                <a14:hiddenLine xmlns:a14="http://schemas.microsoft.com/office/drawing/2010/main" w="9525">
                  <a:solidFill>
                    <a:schemeClr val="accent1"/>
                  </a:solidFill>
                  <a:round/>
                  <a:headEnd/>
                  <a:tailEnd/>
                </a14:hiddenLine>
              </a:ext>
            </a:extLst>
          </p:spPr>
          <p:txBody>
            <a:bodyPr wrap="none" anchor="ctr"/>
            <a:lstStyle/>
            <a:p>
              <a:r>
                <a:rPr lang="de-DE" altLang="de-DE" sz="2600" b="1">
                  <a:latin typeface="Arial" panose="020B0604020202020204" pitchFamily="34" charset="0"/>
                </a:rPr>
                <a:t>WAS ?</a:t>
              </a:r>
            </a:p>
          </p:txBody>
        </p:sp>
        <p:sp>
          <p:nvSpPr>
            <p:cNvPr id="356360" name="AutoShape 8">
              <a:extLst>
                <a:ext uri="{FF2B5EF4-FFF2-40B4-BE49-F238E27FC236}">
                  <a16:creationId xmlns:a16="http://schemas.microsoft.com/office/drawing/2014/main" id="{E56DAE8A-1510-4249-95A3-BE79D1DAD108}"/>
                </a:ext>
              </a:extLst>
            </p:cNvPr>
            <p:cNvSpPr>
              <a:spLocks noChangeArrowheads="1"/>
            </p:cNvSpPr>
            <p:nvPr/>
          </p:nvSpPr>
          <p:spPr bwMode="auto">
            <a:xfrm>
              <a:off x="1728" y="1104"/>
              <a:ext cx="720" cy="432"/>
            </a:xfrm>
            <a:prstGeom prst="rightArrow">
              <a:avLst>
                <a:gd name="adj1" fmla="val 50000"/>
                <a:gd name="adj2" fmla="val 41667"/>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grpSp>
      <p:grpSp>
        <p:nvGrpSpPr>
          <p:cNvPr id="356361" name="Group 9">
            <a:extLst>
              <a:ext uri="{FF2B5EF4-FFF2-40B4-BE49-F238E27FC236}">
                <a16:creationId xmlns:a16="http://schemas.microsoft.com/office/drawing/2014/main" id="{DDEB4A18-1BE6-A34B-A5BA-3B0D141B8E44}"/>
              </a:ext>
            </a:extLst>
          </p:cNvPr>
          <p:cNvGrpSpPr>
            <a:grpSpLocks/>
          </p:cNvGrpSpPr>
          <p:nvPr/>
        </p:nvGrpSpPr>
        <p:grpSpPr bwMode="auto">
          <a:xfrm>
            <a:off x="139700" y="3124200"/>
            <a:ext cx="3746500" cy="1600200"/>
            <a:chOff x="88" y="1968"/>
            <a:chExt cx="2360" cy="1008"/>
          </a:xfrm>
        </p:grpSpPr>
        <p:sp>
          <p:nvSpPr>
            <p:cNvPr id="356362" name="Oval 10">
              <a:extLst>
                <a:ext uri="{FF2B5EF4-FFF2-40B4-BE49-F238E27FC236}">
                  <a16:creationId xmlns:a16="http://schemas.microsoft.com/office/drawing/2014/main" id="{ACE5AE69-7952-454E-8DE1-502086C7E628}"/>
                </a:ext>
              </a:extLst>
            </p:cNvPr>
            <p:cNvSpPr>
              <a:spLocks noChangeArrowheads="1"/>
            </p:cNvSpPr>
            <p:nvPr/>
          </p:nvSpPr>
          <p:spPr bwMode="auto">
            <a:xfrm>
              <a:off x="88" y="1968"/>
              <a:ext cx="1304" cy="1008"/>
            </a:xfrm>
            <a:prstGeom prst="ellipse">
              <a:avLst/>
            </a:prstGeom>
            <a:solidFill>
              <a:srgbClr val="FF0000"/>
            </a:solidFill>
            <a:ln>
              <a:noFill/>
            </a:ln>
            <a:effectLst>
              <a:prstShdw prst="shdw17" dist="17961" dir="2700000">
                <a:srgbClr val="FF0000">
                  <a:gamma/>
                  <a:shade val="60000"/>
                  <a:invGamma/>
                </a:srgbClr>
              </a:prstShdw>
            </a:effectLst>
            <a:extLst>
              <a:ext uri="{91240B29-F687-4F45-9708-019B960494DF}">
                <a14:hiddenLine xmlns:a14="http://schemas.microsoft.com/office/drawing/2010/main" w="9525">
                  <a:solidFill>
                    <a:schemeClr val="accent1"/>
                  </a:solidFill>
                  <a:round/>
                  <a:headEnd/>
                  <a:tailEnd/>
                </a14:hiddenLine>
              </a:ext>
            </a:extLst>
          </p:spPr>
          <p:txBody>
            <a:bodyPr wrap="none" anchor="ctr"/>
            <a:lstStyle/>
            <a:p>
              <a:r>
                <a:rPr lang="de-DE" altLang="de-DE" sz="2600" b="1">
                  <a:latin typeface="Arial" panose="020B0604020202020204" pitchFamily="34" charset="0"/>
                </a:rPr>
                <a:t>WER ?</a:t>
              </a:r>
            </a:p>
          </p:txBody>
        </p:sp>
        <p:sp>
          <p:nvSpPr>
            <p:cNvPr id="356363" name="AutoShape 11">
              <a:extLst>
                <a:ext uri="{FF2B5EF4-FFF2-40B4-BE49-F238E27FC236}">
                  <a16:creationId xmlns:a16="http://schemas.microsoft.com/office/drawing/2014/main" id="{E78E03A8-28EA-4449-99A9-5A349EAF308A}"/>
                </a:ext>
              </a:extLst>
            </p:cNvPr>
            <p:cNvSpPr>
              <a:spLocks noChangeArrowheads="1"/>
            </p:cNvSpPr>
            <p:nvPr/>
          </p:nvSpPr>
          <p:spPr bwMode="auto">
            <a:xfrm>
              <a:off x="1728" y="2256"/>
              <a:ext cx="720" cy="432"/>
            </a:xfrm>
            <a:prstGeom prst="rightArrow">
              <a:avLst>
                <a:gd name="adj1" fmla="val 50000"/>
                <a:gd name="adj2" fmla="val 41667"/>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grpSp>
      <p:grpSp>
        <p:nvGrpSpPr>
          <p:cNvPr id="356364" name="Group 12">
            <a:extLst>
              <a:ext uri="{FF2B5EF4-FFF2-40B4-BE49-F238E27FC236}">
                <a16:creationId xmlns:a16="http://schemas.microsoft.com/office/drawing/2014/main" id="{35618967-0A9D-6C48-A9DF-C5632F3FA0C2}"/>
              </a:ext>
            </a:extLst>
          </p:cNvPr>
          <p:cNvGrpSpPr>
            <a:grpSpLocks/>
          </p:cNvGrpSpPr>
          <p:nvPr/>
        </p:nvGrpSpPr>
        <p:grpSpPr bwMode="auto">
          <a:xfrm>
            <a:off x="228600" y="4953000"/>
            <a:ext cx="3657600" cy="1447800"/>
            <a:chOff x="144" y="3120"/>
            <a:chExt cx="2304" cy="912"/>
          </a:xfrm>
        </p:grpSpPr>
        <p:sp>
          <p:nvSpPr>
            <p:cNvPr id="356365" name="Oval 13">
              <a:extLst>
                <a:ext uri="{FF2B5EF4-FFF2-40B4-BE49-F238E27FC236}">
                  <a16:creationId xmlns:a16="http://schemas.microsoft.com/office/drawing/2014/main" id="{31F40023-AF6F-6B42-833E-FB30759AEB78}"/>
                </a:ext>
              </a:extLst>
            </p:cNvPr>
            <p:cNvSpPr>
              <a:spLocks noChangeArrowheads="1"/>
            </p:cNvSpPr>
            <p:nvPr/>
          </p:nvSpPr>
          <p:spPr bwMode="auto">
            <a:xfrm>
              <a:off x="144" y="3120"/>
              <a:ext cx="1296" cy="912"/>
            </a:xfrm>
            <a:prstGeom prst="ellipse">
              <a:avLst/>
            </a:prstGeom>
            <a:solidFill>
              <a:srgbClr val="FF0000"/>
            </a:solidFill>
            <a:ln>
              <a:noFill/>
            </a:ln>
            <a:effectLst>
              <a:prstShdw prst="shdw17" dist="17961" dir="2700000">
                <a:srgbClr val="FF0000">
                  <a:gamma/>
                  <a:shade val="60000"/>
                  <a:invGamma/>
                </a:srgbClr>
              </a:prstShdw>
            </a:effectLst>
            <a:extLst>
              <a:ext uri="{91240B29-F687-4F45-9708-019B960494DF}">
                <a14:hiddenLine xmlns:a14="http://schemas.microsoft.com/office/drawing/2010/main" w="9525">
                  <a:solidFill>
                    <a:schemeClr val="accent1"/>
                  </a:solidFill>
                  <a:round/>
                  <a:headEnd/>
                  <a:tailEnd/>
                </a14:hiddenLine>
              </a:ext>
            </a:extLst>
          </p:spPr>
          <p:txBody>
            <a:bodyPr wrap="none" anchor="ctr"/>
            <a:lstStyle/>
            <a:p>
              <a:r>
                <a:rPr lang="de-DE" altLang="de-DE" sz="2600" b="1">
                  <a:latin typeface="Arial" panose="020B0604020202020204" pitchFamily="34" charset="0"/>
                </a:rPr>
                <a:t>WIE ?</a:t>
              </a:r>
            </a:p>
          </p:txBody>
        </p:sp>
        <p:sp>
          <p:nvSpPr>
            <p:cNvPr id="356366" name="AutoShape 14">
              <a:extLst>
                <a:ext uri="{FF2B5EF4-FFF2-40B4-BE49-F238E27FC236}">
                  <a16:creationId xmlns:a16="http://schemas.microsoft.com/office/drawing/2014/main" id="{43CF5540-54E8-3F42-8FEC-6E3633537024}"/>
                </a:ext>
              </a:extLst>
            </p:cNvPr>
            <p:cNvSpPr>
              <a:spLocks noChangeArrowheads="1"/>
            </p:cNvSpPr>
            <p:nvPr/>
          </p:nvSpPr>
          <p:spPr bwMode="auto">
            <a:xfrm>
              <a:off x="1728" y="3456"/>
              <a:ext cx="720" cy="432"/>
            </a:xfrm>
            <a:prstGeom prst="rightArrow">
              <a:avLst>
                <a:gd name="adj1" fmla="val 50000"/>
                <a:gd name="adj2" fmla="val 41667"/>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356358"/>
                                        </p:tgtEl>
                                        <p:attrNameLst>
                                          <p:attrName>style.visibility</p:attrName>
                                        </p:attrNameLst>
                                      </p:cBhvr>
                                      <p:to>
                                        <p:strVal val="visible"/>
                                      </p:to>
                                    </p:set>
                                    <p:animEffect transition="in" filter="box(out)">
                                      <p:cBhvr>
                                        <p:cTn id="7" dur="500"/>
                                        <p:tgtEl>
                                          <p:spTgt spid="3563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56355"/>
                                        </p:tgtEl>
                                        <p:attrNameLst>
                                          <p:attrName>style.visibility</p:attrName>
                                        </p:attrNameLst>
                                      </p:cBhvr>
                                      <p:to>
                                        <p:strVal val="visible"/>
                                      </p:to>
                                    </p:set>
                                    <p:animEffect transition="in" filter="box(out)">
                                      <p:cBhvr>
                                        <p:cTn id="12" dur="500"/>
                                        <p:tgtEl>
                                          <p:spTgt spid="35635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356361"/>
                                        </p:tgtEl>
                                        <p:attrNameLst>
                                          <p:attrName>style.visibility</p:attrName>
                                        </p:attrNameLst>
                                      </p:cBhvr>
                                      <p:to>
                                        <p:strVal val="visible"/>
                                      </p:to>
                                    </p:set>
                                    <p:animEffect transition="in" filter="box(out)">
                                      <p:cBhvr>
                                        <p:cTn id="17" dur="500"/>
                                        <p:tgtEl>
                                          <p:spTgt spid="35636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56356"/>
                                        </p:tgtEl>
                                        <p:attrNameLst>
                                          <p:attrName>style.visibility</p:attrName>
                                        </p:attrNameLst>
                                      </p:cBhvr>
                                      <p:to>
                                        <p:strVal val="visible"/>
                                      </p:to>
                                    </p:set>
                                    <p:animEffect transition="in" filter="box(out)">
                                      <p:cBhvr>
                                        <p:cTn id="22" dur="500"/>
                                        <p:tgtEl>
                                          <p:spTgt spid="35635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nodeType="clickEffect">
                                  <p:stCondLst>
                                    <p:cond delay="0"/>
                                  </p:stCondLst>
                                  <p:childTnLst>
                                    <p:set>
                                      <p:cBhvr>
                                        <p:cTn id="26" dur="1" fill="hold">
                                          <p:stCondLst>
                                            <p:cond delay="0"/>
                                          </p:stCondLst>
                                        </p:cTn>
                                        <p:tgtEl>
                                          <p:spTgt spid="356364"/>
                                        </p:tgtEl>
                                        <p:attrNameLst>
                                          <p:attrName>style.visibility</p:attrName>
                                        </p:attrNameLst>
                                      </p:cBhvr>
                                      <p:to>
                                        <p:strVal val="visible"/>
                                      </p:to>
                                    </p:set>
                                    <p:animEffect transition="in" filter="box(out)">
                                      <p:cBhvr>
                                        <p:cTn id="27" dur="500"/>
                                        <p:tgtEl>
                                          <p:spTgt spid="35636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356357"/>
                                        </p:tgtEl>
                                        <p:attrNameLst>
                                          <p:attrName>style.visibility</p:attrName>
                                        </p:attrNameLst>
                                      </p:cBhvr>
                                      <p:to>
                                        <p:strVal val="visible"/>
                                      </p:to>
                                    </p:set>
                                    <p:animEffect transition="in" filter="box(out)">
                                      <p:cBhvr>
                                        <p:cTn id="32" dur="500"/>
                                        <p:tgtEl>
                                          <p:spTgt spid="3563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6355" grpId="0" animBg="1" autoUpdateAnimBg="0"/>
      <p:bldP spid="356356" grpId="0" animBg="1" autoUpdateAnimBg="0"/>
      <p:bldP spid="356357"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Foliennummernplatzhalter 2">
            <a:extLst>
              <a:ext uri="{FF2B5EF4-FFF2-40B4-BE49-F238E27FC236}">
                <a16:creationId xmlns:a16="http://schemas.microsoft.com/office/drawing/2014/main" id="{2BA5271C-839C-AB47-A43A-63530EFF60D2}"/>
              </a:ext>
            </a:extLst>
          </p:cNvPr>
          <p:cNvSpPr>
            <a:spLocks noGrp="1"/>
          </p:cNvSpPr>
          <p:nvPr>
            <p:ph type="sldNum" sz="quarter" idx="10"/>
          </p:nvPr>
        </p:nvSpPr>
        <p:spPr/>
        <p:txBody>
          <a:bodyPr/>
          <a:lstStyle/>
          <a:p>
            <a:fld id="{C74BB4E7-E387-FE48-BC76-E1EA60504FE8}" type="slidenum">
              <a:rPr lang="en-US" altLang="de-DE"/>
              <a:pPr/>
              <a:t>4</a:t>
            </a:fld>
            <a:endParaRPr lang="en-US" altLang="de-DE" b="0"/>
          </a:p>
        </p:txBody>
      </p:sp>
      <p:sp>
        <p:nvSpPr>
          <p:cNvPr id="353282" name="Rectangle 2">
            <a:extLst>
              <a:ext uri="{FF2B5EF4-FFF2-40B4-BE49-F238E27FC236}">
                <a16:creationId xmlns:a16="http://schemas.microsoft.com/office/drawing/2014/main" id="{32416C89-9820-A14F-9C7B-D2DD1044BBC6}"/>
              </a:ext>
            </a:extLst>
          </p:cNvPr>
          <p:cNvSpPr>
            <a:spLocks noGrp="1" noChangeArrowheads="1"/>
          </p:cNvSpPr>
          <p:nvPr>
            <p:ph type="title"/>
          </p:nvPr>
        </p:nvSpPr>
        <p:spPr/>
        <p:txBody>
          <a:bodyPr/>
          <a:lstStyle/>
          <a:p>
            <a:r>
              <a:rPr lang="de-DE" altLang="de-DE" sz="3600"/>
              <a:t>Gefahren</a:t>
            </a:r>
          </a:p>
        </p:txBody>
      </p:sp>
      <p:sp>
        <p:nvSpPr>
          <p:cNvPr id="353283" name="Rectangle 3">
            <a:extLst>
              <a:ext uri="{FF2B5EF4-FFF2-40B4-BE49-F238E27FC236}">
                <a16:creationId xmlns:a16="http://schemas.microsoft.com/office/drawing/2014/main" id="{10D83DCA-11FF-674C-AFB7-B716F8FDDF31}"/>
              </a:ext>
            </a:extLst>
          </p:cNvPr>
          <p:cNvSpPr>
            <a:spLocks noChangeArrowheads="1"/>
          </p:cNvSpPr>
          <p:nvPr/>
        </p:nvSpPr>
        <p:spPr bwMode="auto">
          <a:xfrm>
            <a:off x="533400" y="3779838"/>
            <a:ext cx="7848600" cy="792162"/>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Fixierung auf formale Kriterienkataloge</a:t>
            </a:r>
          </a:p>
        </p:txBody>
      </p:sp>
      <p:sp>
        <p:nvSpPr>
          <p:cNvPr id="353284" name="Rectangle 4">
            <a:extLst>
              <a:ext uri="{FF2B5EF4-FFF2-40B4-BE49-F238E27FC236}">
                <a16:creationId xmlns:a16="http://schemas.microsoft.com/office/drawing/2014/main" id="{2CAADF0D-6E34-8745-B365-22519E3683EB}"/>
              </a:ext>
            </a:extLst>
          </p:cNvPr>
          <p:cNvSpPr>
            <a:spLocks noChangeArrowheads="1"/>
          </p:cNvSpPr>
          <p:nvPr/>
        </p:nvSpPr>
        <p:spPr bwMode="auto">
          <a:xfrm>
            <a:off x="533400" y="5380038"/>
            <a:ext cx="7848600" cy="792162"/>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Ausblendung nicht-monetärer Anreize</a:t>
            </a:r>
          </a:p>
        </p:txBody>
      </p:sp>
      <p:sp>
        <p:nvSpPr>
          <p:cNvPr id="353286" name="Rectangle 6">
            <a:extLst>
              <a:ext uri="{FF2B5EF4-FFF2-40B4-BE49-F238E27FC236}">
                <a16:creationId xmlns:a16="http://schemas.microsoft.com/office/drawing/2014/main" id="{558DABA1-798C-3E40-8CB6-1188A9131EDA}"/>
              </a:ext>
            </a:extLst>
          </p:cNvPr>
          <p:cNvSpPr>
            <a:spLocks noChangeArrowheads="1"/>
          </p:cNvSpPr>
          <p:nvPr/>
        </p:nvSpPr>
        <p:spPr bwMode="auto">
          <a:xfrm>
            <a:off x="533400" y="2027238"/>
            <a:ext cx="7848600" cy="792162"/>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Verregelung der Vergabeverfahren</a:t>
            </a:r>
          </a:p>
        </p:txBody>
      </p:sp>
      <p:sp>
        <p:nvSpPr>
          <p:cNvPr id="353287" name="Oval 7">
            <a:extLst>
              <a:ext uri="{FF2B5EF4-FFF2-40B4-BE49-F238E27FC236}">
                <a16:creationId xmlns:a16="http://schemas.microsoft.com/office/drawing/2014/main" id="{EF1B8D0B-1644-BA48-AC91-C3FA6C60EB40}"/>
              </a:ext>
            </a:extLst>
          </p:cNvPr>
          <p:cNvSpPr>
            <a:spLocks noChangeArrowheads="1"/>
          </p:cNvSpPr>
          <p:nvPr/>
        </p:nvSpPr>
        <p:spPr bwMode="auto">
          <a:xfrm>
            <a:off x="762000" y="2438400"/>
            <a:ext cx="7162800" cy="3429000"/>
          </a:xfrm>
          <a:prstGeom prst="ellipse">
            <a:avLst/>
          </a:prstGeom>
          <a:solidFill>
            <a:srgbClr val="FFFF00"/>
          </a:solidFill>
          <a:ln>
            <a:noFill/>
          </a:ln>
          <a:effectLst/>
          <a:scene3d>
            <a:camera prst="legacyObliqueTopRight"/>
            <a:lightRig rig="legacyFlat3" dir="b"/>
          </a:scene3d>
          <a:sp3d extrusionH="430200" prstMaterial="legacyMatte">
            <a:bevelT w="13500" h="13500" prst="angle"/>
            <a:bevelB w="13500" h="13500" prst="angle"/>
            <a:extrusionClr>
              <a:srgbClr val="FFFF00"/>
            </a:extrusionClr>
            <a:contourClr>
              <a:srgbClr val="FFFF00"/>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17961" dir="2700000" algn="ctr" rotWithShape="0">
                    <a:srgbClr val="FFFF00">
                      <a:gamma/>
                      <a:shade val="60000"/>
                      <a:invGamma/>
                    </a:srgbClr>
                  </a:outerShdw>
                </a:effectLst>
              </a14:hiddenEffects>
            </a:ext>
          </a:extLst>
        </p:spPr>
        <p:txBody>
          <a:bodyPr wrap="none" anchor="ctr">
            <a:flatTx/>
          </a:bodyPr>
          <a:lstStyle/>
          <a:p>
            <a:r>
              <a:rPr lang="de-DE" altLang="de-DE" sz="3600" b="1">
                <a:latin typeface="Arial" panose="020B0604020202020204" pitchFamily="34" charset="0"/>
              </a:rPr>
              <a:t>Überlegt vorgehen, </a:t>
            </a:r>
          </a:p>
          <a:p>
            <a:r>
              <a:rPr lang="de-DE" altLang="de-DE" sz="3600" b="1">
                <a:latin typeface="Arial" panose="020B0604020202020204" pitchFamily="34" charset="0"/>
              </a:rPr>
              <a:t>um Chancen zu nutzen und </a:t>
            </a:r>
          </a:p>
          <a:p>
            <a:r>
              <a:rPr lang="de-DE" altLang="de-DE" sz="3600" b="1">
                <a:latin typeface="Arial" panose="020B0604020202020204" pitchFamily="34" charset="0"/>
              </a:rPr>
              <a:t>Risiken zu vermeiden!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53286"/>
                                        </p:tgtEl>
                                        <p:attrNameLst>
                                          <p:attrName>style.visibility</p:attrName>
                                        </p:attrNameLst>
                                      </p:cBhvr>
                                      <p:to>
                                        <p:strVal val="visible"/>
                                      </p:to>
                                    </p:set>
                                    <p:animEffect transition="in" filter="box(out)">
                                      <p:cBhvr>
                                        <p:cTn id="7" dur="500"/>
                                        <p:tgtEl>
                                          <p:spTgt spid="3532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53283"/>
                                        </p:tgtEl>
                                        <p:attrNameLst>
                                          <p:attrName>style.visibility</p:attrName>
                                        </p:attrNameLst>
                                      </p:cBhvr>
                                      <p:to>
                                        <p:strVal val="visible"/>
                                      </p:to>
                                    </p:set>
                                    <p:animEffect transition="in" filter="box(out)">
                                      <p:cBhvr>
                                        <p:cTn id="12" dur="500"/>
                                        <p:tgtEl>
                                          <p:spTgt spid="35328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53284"/>
                                        </p:tgtEl>
                                        <p:attrNameLst>
                                          <p:attrName>style.visibility</p:attrName>
                                        </p:attrNameLst>
                                      </p:cBhvr>
                                      <p:to>
                                        <p:strVal val="visible"/>
                                      </p:to>
                                    </p:set>
                                    <p:animEffect transition="in" filter="box(out)">
                                      <p:cBhvr>
                                        <p:cTn id="17" dur="500"/>
                                        <p:tgtEl>
                                          <p:spTgt spid="35328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53287"/>
                                        </p:tgtEl>
                                        <p:attrNameLst>
                                          <p:attrName>style.visibility</p:attrName>
                                        </p:attrNameLst>
                                      </p:cBhvr>
                                      <p:to>
                                        <p:strVal val="visible"/>
                                      </p:to>
                                    </p:set>
                                    <p:animEffect transition="in" filter="box(out)">
                                      <p:cBhvr>
                                        <p:cTn id="22" dur="500"/>
                                        <p:tgtEl>
                                          <p:spTgt spid="3532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3283" grpId="0" animBg="1" autoUpdateAnimBg="0"/>
      <p:bldP spid="353284" grpId="0" animBg="1" autoUpdateAnimBg="0"/>
      <p:bldP spid="353286" grpId="0" animBg="1" autoUpdateAnimBg="0"/>
      <p:bldP spid="353287" grpId="0" animBg="1"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Foliennummernplatzhalter 2">
            <a:extLst>
              <a:ext uri="{FF2B5EF4-FFF2-40B4-BE49-F238E27FC236}">
                <a16:creationId xmlns:a16="http://schemas.microsoft.com/office/drawing/2014/main" id="{5FEF47C5-D61D-9049-92D7-518EB94C9E88}"/>
              </a:ext>
            </a:extLst>
          </p:cNvPr>
          <p:cNvSpPr>
            <a:spLocks noGrp="1"/>
          </p:cNvSpPr>
          <p:nvPr>
            <p:ph type="sldNum" sz="quarter" idx="10"/>
          </p:nvPr>
        </p:nvSpPr>
        <p:spPr/>
        <p:txBody>
          <a:bodyPr/>
          <a:lstStyle/>
          <a:p>
            <a:fld id="{19968246-83FD-CD42-B164-EA851B966A56}" type="slidenum">
              <a:rPr lang="en-US" altLang="de-DE"/>
              <a:pPr/>
              <a:t>40</a:t>
            </a:fld>
            <a:endParaRPr lang="en-US" altLang="de-DE" b="0"/>
          </a:p>
        </p:txBody>
      </p:sp>
      <p:sp>
        <p:nvSpPr>
          <p:cNvPr id="371714" name="Rectangle 2">
            <a:extLst>
              <a:ext uri="{FF2B5EF4-FFF2-40B4-BE49-F238E27FC236}">
                <a16:creationId xmlns:a16="http://schemas.microsoft.com/office/drawing/2014/main" id="{026BB2E8-F711-1E4E-BC3A-078F54C01599}"/>
              </a:ext>
            </a:extLst>
          </p:cNvPr>
          <p:cNvSpPr>
            <a:spLocks noGrp="1" noChangeArrowheads="1"/>
          </p:cNvSpPr>
          <p:nvPr>
            <p:ph type="title"/>
          </p:nvPr>
        </p:nvSpPr>
        <p:spPr/>
        <p:txBody>
          <a:bodyPr/>
          <a:lstStyle/>
          <a:p>
            <a:r>
              <a:rPr lang="de-DE" altLang="de-DE" sz="3200"/>
              <a:t>Verhältnis W2/W3: Entscheidungsfaktoren</a:t>
            </a:r>
            <a:endParaRPr lang="de-DE" altLang="de-DE" sz="3600"/>
          </a:p>
        </p:txBody>
      </p:sp>
      <p:sp>
        <p:nvSpPr>
          <p:cNvPr id="371715" name="Rectangle 3">
            <a:extLst>
              <a:ext uri="{FF2B5EF4-FFF2-40B4-BE49-F238E27FC236}">
                <a16:creationId xmlns:a16="http://schemas.microsoft.com/office/drawing/2014/main" id="{7257948A-17FA-564A-B0ED-38591B4EBF8A}"/>
              </a:ext>
            </a:extLst>
          </p:cNvPr>
          <p:cNvSpPr>
            <a:spLocks noChangeArrowheads="1"/>
          </p:cNvSpPr>
          <p:nvPr/>
        </p:nvSpPr>
        <p:spPr bwMode="auto">
          <a:xfrm>
            <a:off x="990600" y="1905000"/>
            <a:ext cx="7197725" cy="7921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Einstufung von Fachhochschulprofessoren</a:t>
            </a:r>
          </a:p>
          <a:p>
            <a:r>
              <a:rPr lang="de-DE" altLang="de-DE" b="1">
                <a:latin typeface="Arial" panose="020B0604020202020204" pitchFamily="34" charset="0"/>
              </a:rPr>
              <a:t>und bisherigen C3 Professuren an Unis</a:t>
            </a:r>
          </a:p>
        </p:txBody>
      </p:sp>
      <p:sp>
        <p:nvSpPr>
          <p:cNvPr id="371716" name="Rectangle 4">
            <a:extLst>
              <a:ext uri="{FF2B5EF4-FFF2-40B4-BE49-F238E27FC236}">
                <a16:creationId xmlns:a16="http://schemas.microsoft.com/office/drawing/2014/main" id="{86C15B95-22A3-1C49-B102-7F6EEB1870DA}"/>
              </a:ext>
            </a:extLst>
          </p:cNvPr>
          <p:cNvSpPr>
            <a:spLocks noChangeArrowheads="1"/>
          </p:cNvSpPr>
          <p:nvPr/>
        </p:nvSpPr>
        <p:spPr bwMode="auto">
          <a:xfrm>
            <a:off x="990600" y="2946400"/>
            <a:ext cx="7197725" cy="7921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Mittel für Leistungsbezüge als Restgröße</a:t>
            </a:r>
          </a:p>
        </p:txBody>
      </p:sp>
      <p:sp>
        <p:nvSpPr>
          <p:cNvPr id="371717" name="Rectangle 5">
            <a:extLst>
              <a:ext uri="{FF2B5EF4-FFF2-40B4-BE49-F238E27FC236}">
                <a16:creationId xmlns:a16="http://schemas.microsoft.com/office/drawing/2014/main" id="{E4EFE081-50B0-0644-A999-0C58BEE009D9}"/>
              </a:ext>
            </a:extLst>
          </p:cNvPr>
          <p:cNvSpPr>
            <a:spLocks noChangeArrowheads="1"/>
          </p:cNvSpPr>
          <p:nvPr/>
        </p:nvSpPr>
        <p:spPr bwMode="auto">
          <a:xfrm>
            <a:off x="990600" y="3987800"/>
            <a:ext cx="7197725" cy="7921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Organisationskultur</a:t>
            </a:r>
          </a:p>
        </p:txBody>
      </p:sp>
      <p:sp>
        <p:nvSpPr>
          <p:cNvPr id="371718" name="Rectangle 6">
            <a:extLst>
              <a:ext uri="{FF2B5EF4-FFF2-40B4-BE49-F238E27FC236}">
                <a16:creationId xmlns:a16="http://schemas.microsoft.com/office/drawing/2014/main" id="{2168FEDA-E70B-D849-931D-10F518890C1B}"/>
              </a:ext>
            </a:extLst>
          </p:cNvPr>
          <p:cNvSpPr>
            <a:spLocks noChangeArrowheads="1"/>
          </p:cNvSpPr>
          <p:nvPr/>
        </p:nvSpPr>
        <p:spPr bwMode="auto">
          <a:xfrm>
            <a:off x="990600" y="5029200"/>
            <a:ext cx="7197725" cy="7921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Entscheidungsverfahren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71715"/>
                                        </p:tgtEl>
                                        <p:attrNameLst>
                                          <p:attrName>style.visibility</p:attrName>
                                        </p:attrNameLst>
                                      </p:cBhvr>
                                      <p:to>
                                        <p:strVal val="visible"/>
                                      </p:to>
                                    </p:set>
                                    <p:animEffect transition="in" filter="box(out)">
                                      <p:cBhvr>
                                        <p:cTn id="7" dur="500"/>
                                        <p:tgtEl>
                                          <p:spTgt spid="3717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71716"/>
                                        </p:tgtEl>
                                        <p:attrNameLst>
                                          <p:attrName>style.visibility</p:attrName>
                                        </p:attrNameLst>
                                      </p:cBhvr>
                                      <p:to>
                                        <p:strVal val="visible"/>
                                      </p:to>
                                    </p:set>
                                    <p:animEffect transition="in" filter="box(out)">
                                      <p:cBhvr>
                                        <p:cTn id="12" dur="500"/>
                                        <p:tgtEl>
                                          <p:spTgt spid="3717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71717"/>
                                        </p:tgtEl>
                                        <p:attrNameLst>
                                          <p:attrName>style.visibility</p:attrName>
                                        </p:attrNameLst>
                                      </p:cBhvr>
                                      <p:to>
                                        <p:strVal val="visible"/>
                                      </p:to>
                                    </p:set>
                                    <p:animEffect transition="in" filter="box(out)">
                                      <p:cBhvr>
                                        <p:cTn id="17" dur="500"/>
                                        <p:tgtEl>
                                          <p:spTgt spid="37171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71718"/>
                                        </p:tgtEl>
                                        <p:attrNameLst>
                                          <p:attrName>style.visibility</p:attrName>
                                        </p:attrNameLst>
                                      </p:cBhvr>
                                      <p:to>
                                        <p:strVal val="visible"/>
                                      </p:to>
                                    </p:set>
                                    <p:animEffect transition="in" filter="box(out)">
                                      <p:cBhvr>
                                        <p:cTn id="22" dur="500"/>
                                        <p:tgtEl>
                                          <p:spTgt spid="3717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1715" grpId="0" animBg="1" autoUpdateAnimBg="0"/>
      <p:bldP spid="371716" grpId="0" animBg="1" autoUpdateAnimBg="0"/>
      <p:bldP spid="371717" grpId="0" animBg="1" autoUpdateAnimBg="0"/>
      <p:bldP spid="371718" grpId="0" animBg="1"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 name="Foliennummernplatzhalter 2">
            <a:extLst>
              <a:ext uri="{FF2B5EF4-FFF2-40B4-BE49-F238E27FC236}">
                <a16:creationId xmlns:a16="http://schemas.microsoft.com/office/drawing/2014/main" id="{03D6471D-9A84-2B47-A692-E8526E75C67F}"/>
              </a:ext>
            </a:extLst>
          </p:cNvPr>
          <p:cNvSpPr>
            <a:spLocks noGrp="1"/>
          </p:cNvSpPr>
          <p:nvPr>
            <p:ph type="sldNum" sz="quarter" idx="10"/>
          </p:nvPr>
        </p:nvSpPr>
        <p:spPr/>
        <p:txBody>
          <a:bodyPr/>
          <a:lstStyle/>
          <a:p>
            <a:fld id="{ECBBC56B-3A02-4B49-BECA-D067BED1A4AD}" type="slidenum">
              <a:rPr lang="en-US" altLang="de-DE"/>
              <a:pPr/>
              <a:t>41</a:t>
            </a:fld>
            <a:endParaRPr lang="en-US" altLang="de-DE" b="0"/>
          </a:p>
        </p:txBody>
      </p:sp>
      <p:sp>
        <p:nvSpPr>
          <p:cNvPr id="277506" name="Rectangle 2">
            <a:extLst>
              <a:ext uri="{FF2B5EF4-FFF2-40B4-BE49-F238E27FC236}">
                <a16:creationId xmlns:a16="http://schemas.microsoft.com/office/drawing/2014/main" id="{1A20D568-6E92-9E4D-9E40-834E796DE338}"/>
              </a:ext>
            </a:extLst>
          </p:cNvPr>
          <p:cNvSpPr>
            <a:spLocks noGrp="1" noChangeArrowheads="1"/>
          </p:cNvSpPr>
          <p:nvPr>
            <p:ph type="title"/>
          </p:nvPr>
        </p:nvSpPr>
        <p:spPr/>
        <p:txBody>
          <a:bodyPr/>
          <a:lstStyle/>
          <a:p>
            <a:r>
              <a:rPr lang="de-DE" altLang="de-DE" sz="3600"/>
              <a:t>Funktionszulagen</a:t>
            </a:r>
          </a:p>
        </p:txBody>
      </p:sp>
      <p:grpSp>
        <p:nvGrpSpPr>
          <p:cNvPr id="277513" name="Group 9">
            <a:extLst>
              <a:ext uri="{FF2B5EF4-FFF2-40B4-BE49-F238E27FC236}">
                <a16:creationId xmlns:a16="http://schemas.microsoft.com/office/drawing/2014/main" id="{F87889F7-90A3-B64F-8CEB-5F825B8E122B}"/>
              </a:ext>
            </a:extLst>
          </p:cNvPr>
          <p:cNvGrpSpPr>
            <a:grpSpLocks/>
          </p:cNvGrpSpPr>
          <p:nvPr/>
        </p:nvGrpSpPr>
        <p:grpSpPr bwMode="auto">
          <a:xfrm>
            <a:off x="152400" y="2713038"/>
            <a:ext cx="8610600" cy="3184525"/>
            <a:chOff x="96" y="1709"/>
            <a:chExt cx="5424" cy="2006"/>
          </a:xfrm>
        </p:grpSpPr>
        <p:sp>
          <p:nvSpPr>
            <p:cNvPr id="277507" name="Rectangle 3">
              <a:extLst>
                <a:ext uri="{FF2B5EF4-FFF2-40B4-BE49-F238E27FC236}">
                  <a16:creationId xmlns:a16="http://schemas.microsoft.com/office/drawing/2014/main" id="{096143A6-41B7-D442-96D1-9F4D87C2DF31}"/>
                </a:ext>
              </a:extLst>
            </p:cNvPr>
            <p:cNvSpPr>
              <a:spLocks noChangeArrowheads="1"/>
            </p:cNvSpPr>
            <p:nvPr/>
          </p:nvSpPr>
          <p:spPr bwMode="auto">
            <a:xfrm>
              <a:off x="96" y="1709"/>
              <a:ext cx="5424" cy="499"/>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2600" b="1">
                  <a:latin typeface="Arial" panose="020B0604020202020204" pitchFamily="34" charset="0"/>
                </a:rPr>
                <a:t>Abschließender Katalog von Ämtern</a:t>
              </a:r>
            </a:p>
            <a:p>
              <a:r>
                <a:rPr lang="de-DE" altLang="de-DE" sz="2200" b="1">
                  <a:latin typeface="Arial" panose="020B0604020202020204" pitchFamily="34" charset="0"/>
                </a:rPr>
                <a:t>Hochschulspezifisch </a:t>
              </a:r>
              <a:endParaRPr lang="de-DE" altLang="de-DE" b="1">
                <a:latin typeface="Arial" panose="020B0604020202020204" pitchFamily="34" charset="0"/>
              </a:endParaRPr>
            </a:p>
          </p:txBody>
        </p:sp>
        <p:sp>
          <p:nvSpPr>
            <p:cNvPr id="277508" name="Rectangle 4">
              <a:extLst>
                <a:ext uri="{FF2B5EF4-FFF2-40B4-BE49-F238E27FC236}">
                  <a16:creationId xmlns:a16="http://schemas.microsoft.com/office/drawing/2014/main" id="{0AB6D0E0-3A73-3549-A41B-E3C3AC989827}"/>
                </a:ext>
              </a:extLst>
            </p:cNvPr>
            <p:cNvSpPr>
              <a:spLocks noChangeArrowheads="1"/>
            </p:cNvSpPr>
            <p:nvPr/>
          </p:nvSpPr>
          <p:spPr bwMode="auto">
            <a:xfrm>
              <a:off x="96" y="2429"/>
              <a:ext cx="5424" cy="499"/>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2600" b="1">
                  <a:latin typeface="Arial" panose="020B0604020202020204" pitchFamily="34" charset="0"/>
                </a:rPr>
                <a:t>Differenzierung nach Aufgabenumfang</a:t>
              </a:r>
              <a:endParaRPr lang="de-DE" altLang="de-DE" b="1">
                <a:latin typeface="Arial" panose="020B0604020202020204" pitchFamily="34" charset="0"/>
              </a:endParaRPr>
            </a:p>
          </p:txBody>
        </p:sp>
        <p:sp>
          <p:nvSpPr>
            <p:cNvPr id="277509" name="Rectangle 5">
              <a:extLst>
                <a:ext uri="{FF2B5EF4-FFF2-40B4-BE49-F238E27FC236}">
                  <a16:creationId xmlns:a16="http://schemas.microsoft.com/office/drawing/2014/main" id="{BFB977FF-F163-1344-AEFF-EE215E1B93DF}"/>
                </a:ext>
              </a:extLst>
            </p:cNvPr>
            <p:cNvSpPr>
              <a:spLocks noChangeArrowheads="1"/>
            </p:cNvSpPr>
            <p:nvPr/>
          </p:nvSpPr>
          <p:spPr bwMode="auto">
            <a:xfrm>
              <a:off x="96" y="3216"/>
              <a:ext cx="5424" cy="499"/>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2600" b="1">
                  <a:latin typeface="Arial" panose="020B0604020202020204" pitchFamily="34" charset="0"/>
                </a:rPr>
                <a:t>Bei Hochschulleitungen</a:t>
              </a:r>
            </a:p>
            <a:p>
              <a:r>
                <a:rPr lang="de-DE" altLang="de-DE" sz="2600" b="1">
                  <a:latin typeface="Arial" panose="020B0604020202020204" pitchFamily="34" charset="0"/>
                </a:rPr>
                <a:t> verhandelbare + erfolgsabhängige Komponenten</a:t>
              </a:r>
              <a:endParaRPr lang="de-DE" altLang="de-DE" b="1">
                <a:latin typeface="Arial" panose="020B0604020202020204" pitchFamily="34" charset="0"/>
              </a:endParaRPr>
            </a:p>
          </p:txBody>
        </p:sp>
      </p:grpSp>
      <p:grpSp>
        <p:nvGrpSpPr>
          <p:cNvPr id="277512" name="Group 8">
            <a:extLst>
              <a:ext uri="{FF2B5EF4-FFF2-40B4-BE49-F238E27FC236}">
                <a16:creationId xmlns:a16="http://schemas.microsoft.com/office/drawing/2014/main" id="{6DFEB899-5F5D-5A46-A6C6-891F3D4977EA}"/>
              </a:ext>
            </a:extLst>
          </p:cNvPr>
          <p:cNvGrpSpPr>
            <a:grpSpLocks/>
          </p:cNvGrpSpPr>
          <p:nvPr/>
        </p:nvGrpSpPr>
        <p:grpSpPr bwMode="auto">
          <a:xfrm>
            <a:off x="1676400" y="1371600"/>
            <a:ext cx="5638800" cy="914400"/>
            <a:chOff x="1056" y="864"/>
            <a:chExt cx="3552" cy="576"/>
          </a:xfrm>
        </p:grpSpPr>
        <p:sp>
          <p:nvSpPr>
            <p:cNvPr id="277510" name="Rectangle 6">
              <a:extLst>
                <a:ext uri="{FF2B5EF4-FFF2-40B4-BE49-F238E27FC236}">
                  <a16:creationId xmlns:a16="http://schemas.microsoft.com/office/drawing/2014/main" id="{1DF5AF33-0FF7-334A-A976-F63DFA814B6A}"/>
                </a:ext>
              </a:extLst>
            </p:cNvPr>
            <p:cNvSpPr>
              <a:spLocks noChangeArrowheads="1"/>
            </p:cNvSpPr>
            <p:nvPr/>
          </p:nvSpPr>
          <p:spPr bwMode="auto">
            <a:xfrm>
              <a:off x="1056" y="864"/>
              <a:ext cx="3552" cy="576"/>
            </a:xfrm>
            <a:prstGeom prst="rect">
              <a:avLst/>
            </a:prstGeom>
            <a:solidFill>
              <a:schemeClr val="accent1"/>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277511" name="Text Box 7">
              <a:extLst>
                <a:ext uri="{FF2B5EF4-FFF2-40B4-BE49-F238E27FC236}">
                  <a16:creationId xmlns:a16="http://schemas.microsoft.com/office/drawing/2014/main" id="{D30E7AB1-4EE9-7B4B-B5BD-603BCF4DE100}"/>
                </a:ext>
              </a:extLst>
            </p:cNvPr>
            <p:cNvSpPr txBox="1">
              <a:spLocks noChangeArrowheads="1"/>
            </p:cNvSpPr>
            <p:nvPr/>
          </p:nvSpPr>
          <p:spPr bwMode="auto">
            <a:xfrm>
              <a:off x="1527" y="892"/>
              <a:ext cx="2536" cy="499"/>
            </a:xfrm>
            <a:prstGeom prst="rect">
              <a:avLst/>
            </a:prstGeom>
            <a:solidFill>
              <a:schemeClr val="accent1"/>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b="1">
                  <a:latin typeface="Arial" panose="020B0604020202020204" pitchFamily="34" charset="0"/>
                </a:rPr>
                <a:t>„Vor die Klammer“</a:t>
              </a:r>
            </a:p>
            <a:p>
              <a:r>
                <a:rPr lang="de-DE" altLang="de-DE" sz="2200" b="1">
                  <a:latin typeface="Arial" panose="020B0604020202020204" pitchFamily="34" charset="0"/>
                </a:rPr>
                <a:t>Feste Preise, Vorab-Zusagen</a:t>
              </a:r>
              <a:endParaRPr lang="de-DE" altLang="de-DE"/>
            </a:p>
          </p:txBody>
        </p:sp>
      </p:grpSp>
      <p:grpSp>
        <p:nvGrpSpPr>
          <p:cNvPr id="277514" name="Group 10">
            <a:extLst>
              <a:ext uri="{FF2B5EF4-FFF2-40B4-BE49-F238E27FC236}">
                <a16:creationId xmlns:a16="http://schemas.microsoft.com/office/drawing/2014/main" id="{38D41F6C-D228-DD42-B515-C671EAA615FC}"/>
              </a:ext>
            </a:extLst>
          </p:cNvPr>
          <p:cNvGrpSpPr>
            <a:grpSpLocks/>
          </p:cNvGrpSpPr>
          <p:nvPr/>
        </p:nvGrpSpPr>
        <p:grpSpPr bwMode="auto">
          <a:xfrm>
            <a:off x="2362200" y="3429000"/>
            <a:ext cx="4267200" cy="2133600"/>
            <a:chOff x="3264" y="3312"/>
            <a:chExt cx="1872" cy="720"/>
          </a:xfrm>
        </p:grpSpPr>
        <p:sp>
          <p:nvSpPr>
            <p:cNvPr id="277515" name="Oval 11">
              <a:extLst>
                <a:ext uri="{FF2B5EF4-FFF2-40B4-BE49-F238E27FC236}">
                  <a16:creationId xmlns:a16="http://schemas.microsoft.com/office/drawing/2014/main" id="{A4109735-AC07-3246-8AD4-8F2996D425D1}"/>
                </a:ext>
              </a:extLst>
            </p:cNvPr>
            <p:cNvSpPr>
              <a:spLocks noChangeArrowheads="1"/>
            </p:cNvSpPr>
            <p:nvPr/>
          </p:nvSpPr>
          <p:spPr bwMode="auto">
            <a:xfrm>
              <a:off x="3264" y="3312"/>
              <a:ext cx="1872" cy="720"/>
            </a:xfrm>
            <a:prstGeom prst="ellipse">
              <a:avLst/>
            </a:prstGeom>
            <a:solidFill>
              <a:srgbClr val="00FFCC"/>
            </a:solidFill>
            <a:ln>
              <a:noFill/>
            </a:ln>
            <a:effectLst/>
            <a:extLst>
              <a:ext uri="{91240B29-F687-4F45-9708-019B960494DF}">
                <a14:hiddenLine xmlns:a14="http://schemas.microsoft.com/office/drawing/2010/main" w="76200">
                  <a:solidFill>
                    <a:schemeClr val="accent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277516" name="Text Box 12">
              <a:extLst>
                <a:ext uri="{FF2B5EF4-FFF2-40B4-BE49-F238E27FC236}">
                  <a16:creationId xmlns:a16="http://schemas.microsoft.com/office/drawing/2014/main" id="{F09477BD-548B-D647-A438-1F4734458EAE}"/>
                </a:ext>
              </a:extLst>
            </p:cNvPr>
            <p:cNvSpPr txBox="1">
              <a:spLocks noChangeArrowheads="1"/>
            </p:cNvSpPr>
            <p:nvPr/>
          </p:nvSpPr>
          <p:spPr bwMode="auto">
            <a:xfrm>
              <a:off x="3422" y="3547"/>
              <a:ext cx="1575" cy="253"/>
            </a:xfrm>
            <a:prstGeom prst="rect">
              <a:avLst/>
            </a:prstGeom>
            <a:solidFill>
              <a:srgbClr val="00FFCC"/>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nSpc>
                  <a:spcPct val="90000"/>
                </a:lnSpc>
              </a:pPr>
              <a:r>
                <a:rPr lang="de-DE" altLang="de-DE" b="1">
                  <a:solidFill>
                    <a:srgbClr val="000000"/>
                  </a:solidFill>
                  <a:latin typeface="Arial" panose="020B0604020202020204" pitchFamily="34" charset="0"/>
                </a:rPr>
                <a:t>Nichtmonetäre Anreize </a:t>
              </a:r>
            </a:p>
            <a:p>
              <a:pPr>
                <a:lnSpc>
                  <a:spcPct val="90000"/>
                </a:lnSpc>
              </a:pPr>
              <a:r>
                <a:rPr lang="de-DE" altLang="de-DE" b="1">
                  <a:solidFill>
                    <a:schemeClr val="folHlink"/>
                  </a:solidFill>
                  <a:latin typeface="Arial" panose="020B0604020202020204" pitchFamily="34" charset="0"/>
                </a:rPr>
                <a:t>nutzen</a:t>
              </a:r>
              <a:endParaRPr lang="de-DE" altLang="de-DE" sz="2000">
                <a:latin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77506"/>
                                        </p:tgtEl>
                                        <p:attrNameLst>
                                          <p:attrName>style.visibility</p:attrName>
                                        </p:attrNameLst>
                                      </p:cBhvr>
                                      <p:to>
                                        <p:strVal val="visible"/>
                                      </p:to>
                                    </p:set>
                                    <p:animEffect transition="in" filter="box(out)">
                                      <p:cBhvr>
                                        <p:cTn id="7" dur="500"/>
                                        <p:tgtEl>
                                          <p:spTgt spid="2775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277512"/>
                                        </p:tgtEl>
                                        <p:attrNameLst>
                                          <p:attrName>style.visibility</p:attrName>
                                        </p:attrNameLst>
                                      </p:cBhvr>
                                      <p:to>
                                        <p:strVal val="visible"/>
                                      </p:to>
                                    </p:set>
                                    <p:animEffect transition="in" filter="box(out)">
                                      <p:cBhvr>
                                        <p:cTn id="12" dur="500"/>
                                        <p:tgtEl>
                                          <p:spTgt spid="2775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277513"/>
                                        </p:tgtEl>
                                        <p:attrNameLst>
                                          <p:attrName>style.visibility</p:attrName>
                                        </p:attrNameLst>
                                      </p:cBhvr>
                                      <p:to>
                                        <p:strVal val="visible"/>
                                      </p:to>
                                    </p:set>
                                    <p:animEffect transition="in" filter="box(out)">
                                      <p:cBhvr>
                                        <p:cTn id="17" dur="500"/>
                                        <p:tgtEl>
                                          <p:spTgt spid="27751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nodeType="clickEffect">
                                  <p:stCondLst>
                                    <p:cond delay="0"/>
                                  </p:stCondLst>
                                  <p:childTnLst>
                                    <p:set>
                                      <p:cBhvr>
                                        <p:cTn id="21" dur="1" fill="hold">
                                          <p:stCondLst>
                                            <p:cond delay="0"/>
                                          </p:stCondLst>
                                        </p:cTn>
                                        <p:tgtEl>
                                          <p:spTgt spid="277514"/>
                                        </p:tgtEl>
                                        <p:attrNameLst>
                                          <p:attrName>style.visibility</p:attrName>
                                        </p:attrNameLst>
                                      </p:cBhvr>
                                      <p:to>
                                        <p:strVal val="visible"/>
                                      </p:to>
                                    </p:set>
                                    <p:animEffect transition="in" filter="box(out)">
                                      <p:cBhvr>
                                        <p:cTn id="22" dur="500"/>
                                        <p:tgtEl>
                                          <p:spTgt spid="2775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506"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Foliennummernplatzhalter 2">
            <a:extLst>
              <a:ext uri="{FF2B5EF4-FFF2-40B4-BE49-F238E27FC236}">
                <a16:creationId xmlns:a16="http://schemas.microsoft.com/office/drawing/2014/main" id="{0E57B454-5B44-AC48-94FD-E7137D9A58D6}"/>
              </a:ext>
            </a:extLst>
          </p:cNvPr>
          <p:cNvSpPr>
            <a:spLocks noGrp="1"/>
          </p:cNvSpPr>
          <p:nvPr>
            <p:ph type="sldNum" sz="quarter" idx="10"/>
          </p:nvPr>
        </p:nvSpPr>
        <p:spPr/>
        <p:txBody>
          <a:bodyPr/>
          <a:lstStyle/>
          <a:p>
            <a:fld id="{A8FD9214-940E-CC48-A3E1-9865778F1080}" type="slidenum">
              <a:rPr lang="en-US" altLang="de-DE"/>
              <a:pPr/>
              <a:t>42</a:t>
            </a:fld>
            <a:endParaRPr lang="en-US" altLang="de-DE" b="0"/>
          </a:p>
        </p:txBody>
      </p:sp>
      <p:sp>
        <p:nvSpPr>
          <p:cNvPr id="327682" name="Rectangle 2">
            <a:extLst>
              <a:ext uri="{FF2B5EF4-FFF2-40B4-BE49-F238E27FC236}">
                <a16:creationId xmlns:a16="http://schemas.microsoft.com/office/drawing/2014/main" id="{8674D561-4989-A647-9CBB-FF8D0F6FFC63}"/>
              </a:ext>
            </a:extLst>
          </p:cNvPr>
          <p:cNvSpPr>
            <a:spLocks noGrp="1" noChangeArrowheads="1"/>
          </p:cNvSpPr>
          <p:nvPr>
            <p:ph type="title"/>
          </p:nvPr>
        </p:nvSpPr>
        <p:spPr/>
        <p:txBody>
          <a:bodyPr/>
          <a:lstStyle/>
          <a:p>
            <a:r>
              <a:rPr lang="de-DE" altLang="de-DE" sz="3600"/>
              <a:t>Berufungs- und Bleibezulagen</a:t>
            </a:r>
          </a:p>
        </p:txBody>
      </p:sp>
      <p:grpSp>
        <p:nvGrpSpPr>
          <p:cNvPr id="327683" name="Group 3">
            <a:extLst>
              <a:ext uri="{FF2B5EF4-FFF2-40B4-BE49-F238E27FC236}">
                <a16:creationId xmlns:a16="http://schemas.microsoft.com/office/drawing/2014/main" id="{9D7B3D43-8F0A-5E4E-A063-3ABA1DB0001F}"/>
              </a:ext>
            </a:extLst>
          </p:cNvPr>
          <p:cNvGrpSpPr>
            <a:grpSpLocks/>
          </p:cNvGrpSpPr>
          <p:nvPr/>
        </p:nvGrpSpPr>
        <p:grpSpPr bwMode="auto">
          <a:xfrm>
            <a:off x="152400" y="2835275"/>
            <a:ext cx="8610600" cy="3184525"/>
            <a:chOff x="96" y="1709"/>
            <a:chExt cx="5424" cy="2006"/>
          </a:xfrm>
        </p:grpSpPr>
        <p:sp>
          <p:nvSpPr>
            <p:cNvPr id="327684" name="Rectangle 4">
              <a:extLst>
                <a:ext uri="{FF2B5EF4-FFF2-40B4-BE49-F238E27FC236}">
                  <a16:creationId xmlns:a16="http://schemas.microsoft.com/office/drawing/2014/main" id="{CF5010A6-5B92-B846-BA5A-2A9A2A66247C}"/>
                </a:ext>
              </a:extLst>
            </p:cNvPr>
            <p:cNvSpPr>
              <a:spLocks noChangeArrowheads="1"/>
            </p:cNvSpPr>
            <p:nvPr/>
          </p:nvSpPr>
          <p:spPr bwMode="auto">
            <a:xfrm>
              <a:off x="96" y="1709"/>
              <a:ext cx="5424" cy="499"/>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sz="2600" b="1">
                  <a:solidFill>
                    <a:srgbClr val="00FFCC"/>
                  </a:solidFill>
                  <a:latin typeface="Arial" panose="020B0604020202020204" pitchFamily="34" charset="0"/>
                </a:rPr>
                <a:t>             Zuständigkeiten: </a:t>
              </a:r>
              <a:r>
                <a:rPr lang="de-DE" altLang="de-DE" sz="2200" b="1">
                  <a:latin typeface="Arial" panose="020B0604020202020204" pitchFamily="34" charset="0"/>
                </a:rPr>
                <a:t>Hochschulleitung/Zentrale </a:t>
              </a:r>
            </a:p>
            <a:p>
              <a:pPr algn="l"/>
              <a:r>
                <a:rPr lang="de-DE" altLang="de-DE" sz="2200" b="1">
                  <a:latin typeface="Arial" panose="020B0604020202020204" pitchFamily="34" charset="0"/>
                </a:rPr>
                <a:t>				    Rolle der Fachbereiche/Dekane?</a:t>
              </a:r>
              <a:endParaRPr lang="de-DE" altLang="de-DE" b="1">
                <a:latin typeface="Arial" panose="020B0604020202020204" pitchFamily="34" charset="0"/>
              </a:endParaRPr>
            </a:p>
          </p:txBody>
        </p:sp>
        <p:sp>
          <p:nvSpPr>
            <p:cNvPr id="327685" name="Rectangle 5">
              <a:extLst>
                <a:ext uri="{FF2B5EF4-FFF2-40B4-BE49-F238E27FC236}">
                  <a16:creationId xmlns:a16="http://schemas.microsoft.com/office/drawing/2014/main" id="{123D0B8C-0D35-0244-8F33-CC2A938E22A9}"/>
                </a:ext>
              </a:extLst>
            </p:cNvPr>
            <p:cNvSpPr>
              <a:spLocks noChangeArrowheads="1"/>
            </p:cNvSpPr>
            <p:nvPr/>
          </p:nvSpPr>
          <p:spPr bwMode="auto">
            <a:xfrm>
              <a:off x="96" y="2429"/>
              <a:ext cx="5424" cy="499"/>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2600" b="1">
                  <a:solidFill>
                    <a:srgbClr val="00FFCC"/>
                  </a:solidFill>
                  <a:latin typeface="Arial" panose="020B0604020202020204" pitchFamily="34" charset="0"/>
                </a:rPr>
                <a:t>Budgetierung: </a:t>
              </a:r>
              <a:r>
                <a:rPr lang="de-DE" altLang="de-DE" sz="2200" b="1">
                  <a:latin typeface="Arial" panose="020B0604020202020204" pitchFamily="34" charset="0"/>
                </a:rPr>
                <a:t>Kontingentierung? (De)Zentralisierung?</a:t>
              </a:r>
            </a:p>
            <a:p>
              <a:r>
                <a:rPr lang="de-DE" altLang="de-DE" sz="2200" b="1">
                  <a:latin typeface="Arial" panose="020B0604020202020204" pitchFamily="34" charset="0"/>
                </a:rPr>
                <a:t>(Durch Hochschulrat?)</a:t>
              </a:r>
              <a:endParaRPr lang="de-DE" altLang="de-DE" b="1">
                <a:latin typeface="Arial" panose="020B0604020202020204" pitchFamily="34" charset="0"/>
              </a:endParaRPr>
            </a:p>
          </p:txBody>
        </p:sp>
        <p:sp>
          <p:nvSpPr>
            <p:cNvPr id="327686" name="Rectangle 6">
              <a:extLst>
                <a:ext uri="{FF2B5EF4-FFF2-40B4-BE49-F238E27FC236}">
                  <a16:creationId xmlns:a16="http://schemas.microsoft.com/office/drawing/2014/main" id="{520B2BAC-5683-6041-B049-7A8417572407}"/>
                </a:ext>
              </a:extLst>
            </p:cNvPr>
            <p:cNvSpPr>
              <a:spLocks noChangeArrowheads="1"/>
            </p:cNvSpPr>
            <p:nvPr/>
          </p:nvSpPr>
          <p:spPr bwMode="auto">
            <a:xfrm>
              <a:off x="96" y="3216"/>
              <a:ext cx="5424" cy="499"/>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2600" b="1">
                  <a:solidFill>
                    <a:srgbClr val="00FFCC"/>
                  </a:solidFill>
                  <a:latin typeface="Arial" panose="020B0604020202020204" pitchFamily="34" charset="0"/>
                </a:rPr>
                <a:t>Verteilung: </a:t>
              </a:r>
              <a:r>
                <a:rPr lang="de-DE" altLang="de-DE" sz="2200" b="1">
                  <a:latin typeface="Arial" panose="020B0604020202020204" pitchFamily="34" charset="0"/>
                </a:rPr>
                <a:t>Wieviel Spreizung wird gewollt ?</a:t>
              </a:r>
              <a:endParaRPr lang="de-DE" altLang="de-DE" b="1">
                <a:latin typeface="Arial" panose="020B0604020202020204" pitchFamily="34" charset="0"/>
              </a:endParaRPr>
            </a:p>
          </p:txBody>
        </p:sp>
      </p:grpSp>
      <p:sp>
        <p:nvSpPr>
          <p:cNvPr id="327697" name="Oval 17">
            <a:extLst>
              <a:ext uri="{FF2B5EF4-FFF2-40B4-BE49-F238E27FC236}">
                <a16:creationId xmlns:a16="http://schemas.microsoft.com/office/drawing/2014/main" id="{837569C8-AB9C-CD4E-9F27-D1C362CF44A8}"/>
              </a:ext>
            </a:extLst>
          </p:cNvPr>
          <p:cNvSpPr>
            <a:spLocks noChangeArrowheads="1"/>
          </p:cNvSpPr>
          <p:nvPr/>
        </p:nvSpPr>
        <p:spPr bwMode="auto">
          <a:xfrm>
            <a:off x="2362200" y="1295400"/>
            <a:ext cx="4191000" cy="1524000"/>
          </a:xfrm>
          <a:prstGeom prst="ellipse">
            <a:avLst/>
          </a:prstGeom>
          <a:solidFill>
            <a:schemeClr val="accent1"/>
          </a:solidFill>
          <a:ln>
            <a:noFill/>
          </a:ln>
          <a:effectLst/>
          <a:extLst>
            <a:ext uri="{91240B29-F687-4F45-9708-019B960494DF}">
              <a14:hiddenLine xmlns:a14="http://schemas.microsoft.com/office/drawing/2010/main" w="76200">
                <a:solidFill>
                  <a:schemeClr val="accent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sz="2200">
                <a:latin typeface="Arial" panose="020B0604020202020204" pitchFamily="34" charset="0"/>
              </a:rPr>
              <a:t>Für alle Professoren</a:t>
            </a:r>
          </a:p>
          <a:p>
            <a:r>
              <a:rPr lang="de-DE" altLang="de-DE" sz="2200">
                <a:latin typeface="Arial" panose="020B0604020202020204" pitchFamily="34" charset="0"/>
              </a:rPr>
              <a:t>weitere Möglichkeiten</a:t>
            </a:r>
          </a:p>
          <a:p>
            <a:r>
              <a:rPr lang="de-DE" altLang="de-DE" sz="2200">
                <a:latin typeface="Arial" panose="020B0604020202020204" pitchFamily="34" charset="0"/>
              </a:rPr>
              <a:t>zur Gehaltsdifferenzierung</a:t>
            </a:r>
            <a:endParaRPr lang="de-DE" altLang="de-DE" sz="2200">
              <a:solidFill>
                <a:schemeClr val="folHlink"/>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27682"/>
                                        </p:tgtEl>
                                        <p:attrNameLst>
                                          <p:attrName>style.visibility</p:attrName>
                                        </p:attrNameLst>
                                      </p:cBhvr>
                                      <p:to>
                                        <p:strVal val="visible"/>
                                      </p:to>
                                    </p:set>
                                    <p:animEffect transition="in" filter="box(out)">
                                      <p:cBhvr>
                                        <p:cTn id="7" dur="500"/>
                                        <p:tgtEl>
                                          <p:spTgt spid="3276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27697"/>
                                        </p:tgtEl>
                                        <p:attrNameLst>
                                          <p:attrName>style.visibility</p:attrName>
                                        </p:attrNameLst>
                                      </p:cBhvr>
                                      <p:to>
                                        <p:strVal val="visible"/>
                                      </p:to>
                                    </p:set>
                                    <p:animEffect transition="in" filter="box(out)">
                                      <p:cBhvr>
                                        <p:cTn id="12" dur="500"/>
                                        <p:tgtEl>
                                          <p:spTgt spid="32769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327683"/>
                                        </p:tgtEl>
                                        <p:attrNameLst>
                                          <p:attrName>style.visibility</p:attrName>
                                        </p:attrNameLst>
                                      </p:cBhvr>
                                      <p:to>
                                        <p:strVal val="visible"/>
                                      </p:to>
                                    </p:set>
                                    <p:animEffect transition="in" filter="box(out)">
                                      <p:cBhvr>
                                        <p:cTn id="17" dur="500"/>
                                        <p:tgtEl>
                                          <p:spTgt spid="3276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682" grpId="0" autoUpdateAnimBg="0"/>
      <p:bldP spid="327697" grpId="0" animBg="1"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Foliennummernplatzhalter 2">
            <a:extLst>
              <a:ext uri="{FF2B5EF4-FFF2-40B4-BE49-F238E27FC236}">
                <a16:creationId xmlns:a16="http://schemas.microsoft.com/office/drawing/2014/main" id="{0B9DCC5A-AA85-024F-B744-4E4542191DFF}"/>
              </a:ext>
            </a:extLst>
          </p:cNvPr>
          <p:cNvSpPr>
            <a:spLocks noGrp="1"/>
          </p:cNvSpPr>
          <p:nvPr>
            <p:ph type="sldNum" sz="quarter" idx="10"/>
          </p:nvPr>
        </p:nvSpPr>
        <p:spPr/>
        <p:txBody>
          <a:bodyPr/>
          <a:lstStyle/>
          <a:p>
            <a:fld id="{94958CCA-EC44-0C48-97EA-DBD0EE15BAC8}" type="slidenum">
              <a:rPr lang="en-US" altLang="de-DE"/>
              <a:pPr/>
              <a:t>43</a:t>
            </a:fld>
            <a:endParaRPr lang="en-US" altLang="de-DE" b="0"/>
          </a:p>
        </p:txBody>
      </p:sp>
      <p:sp>
        <p:nvSpPr>
          <p:cNvPr id="329730" name="Rectangle 2">
            <a:extLst>
              <a:ext uri="{FF2B5EF4-FFF2-40B4-BE49-F238E27FC236}">
                <a16:creationId xmlns:a16="http://schemas.microsoft.com/office/drawing/2014/main" id="{02EC79E1-3C9B-B547-AC35-CA41C2271B89}"/>
              </a:ext>
            </a:extLst>
          </p:cNvPr>
          <p:cNvSpPr>
            <a:spLocks noGrp="1" noChangeArrowheads="1"/>
          </p:cNvSpPr>
          <p:nvPr>
            <p:ph type="title"/>
          </p:nvPr>
        </p:nvSpPr>
        <p:spPr/>
        <p:txBody>
          <a:bodyPr/>
          <a:lstStyle/>
          <a:p>
            <a:r>
              <a:rPr lang="de-DE" altLang="de-DE" sz="3600"/>
              <a:t>Leistungszulagen i.e.S.: Optionen</a:t>
            </a:r>
          </a:p>
        </p:txBody>
      </p:sp>
      <p:grpSp>
        <p:nvGrpSpPr>
          <p:cNvPr id="329744" name="Group 16">
            <a:extLst>
              <a:ext uri="{FF2B5EF4-FFF2-40B4-BE49-F238E27FC236}">
                <a16:creationId xmlns:a16="http://schemas.microsoft.com/office/drawing/2014/main" id="{860B16A6-1169-6B44-A456-F62D971A9F4C}"/>
              </a:ext>
            </a:extLst>
          </p:cNvPr>
          <p:cNvGrpSpPr>
            <a:grpSpLocks/>
          </p:cNvGrpSpPr>
          <p:nvPr/>
        </p:nvGrpSpPr>
        <p:grpSpPr bwMode="auto">
          <a:xfrm>
            <a:off x="228600" y="1646238"/>
            <a:ext cx="8458200" cy="4449762"/>
            <a:chOff x="144" y="1008"/>
            <a:chExt cx="5328" cy="2803"/>
          </a:xfrm>
        </p:grpSpPr>
        <p:sp>
          <p:nvSpPr>
            <p:cNvPr id="329732" name="Rectangle 4">
              <a:extLst>
                <a:ext uri="{FF2B5EF4-FFF2-40B4-BE49-F238E27FC236}">
                  <a16:creationId xmlns:a16="http://schemas.microsoft.com/office/drawing/2014/main" id="{040979CA-604D-154E-B710-69C3920D2875}"/>
                </a:ext>
              </a:extLst>
            </p:cNvPr>
            <p:cNvSpPr>
              <a:spLocks noChangeArrowheads="1"/>
            </p:cNvSpPr>
            <p:nvPr/>
          </p:nvSpPr>
          <p:spPr bwMode="auto">
            <a:xfrm>
              <a:off x="240" y="1008"/>
              <a:ext cx="4800" cy="499"/>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2600" b="1">
                  <a:solidFill>
                    <a:srgbClr val="00FFCC"/>
                  </a:solidFill>
                  <a:latin typeface="Arial" panose="020B0604020202020204" pitchFamily="34" charset="0"/>
                </a:rPr>
                <a:t>Zuständigkeit: </a:t>
              </a:r>
              <a:r>
                <a:rPr lang="de-DE" altLang="de-DE" sz="2200" b="1">
                  <a:latin typeface="Arial" panose="020B0604020202020204" pitchFamily="34" charset="0"/>
                </a:rPr>
                <a:t>Hochschulleitung, Hochschulrat, </a:t>
              </a:r>
            </a:p>
            <a:p>
              <a:r>
                <a:rPr lang="de-DE" altLang="de-DE" sz="2200" b="1">
                  <a:latin typeface="Arial" panose="020B0604020202020204" pitchFamily="34" charset="0"/>
                </a:rPr>
                <a:t>		         Dekane, besondere Kommissionen</a:t>
              </a:r>
              <a:endParaRPr lang="de-DE" altLang="de-DE" b="1">
                <a:latin typeface="Arial" panose="020B0604020202020204" pitchFamily="34" charset="0"/>
              </a:endParaRPr>
            </a:p>
          </p:txBody>
        </p:sp>
        <p:sp>
          <p:nvSpPr>
            <p:cNvPr id="329739" name="Rectangle 11">
              <a:extLst>
                <a:ext uri="{FF2B5EF4-FFF2-40B4-BE49-F238E27FC236}">
                  <a16:creationId xmlns:a16="http://schemas.microsoft.com/office/drawing/2014/main" id="{047C4492-2F9D-2B4C-98D5-24EE3E10CE53}"/>
                </a:ext>
              </a:extLst>
            </p:cNvPr>
            <p:cNvSpPr>
              <a:spLocks noChangeArrowheads="1"/>
            </p:cNvSpPr>
            <p:nvPr/>
          </p:nvSpPr>
          <p:spPr bwMode="auto">
            <a:xfrm>
              <a:off x="144" y="2525"/>
              <a:ext cx="4944" cy="499"/>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solidFill>
                    <a:srgbClr val="00FFCC"/>
                  </a:solidFill>
                  <a:latin typeface="Arial" panose="020B0604020202020204" pitchFamily="34" charset="0"/>
                </a:rPr>
                <a:t>Rhythmus: </a:t>
              </a:r>
              <a:r>
                <a:rPr lang="de-DE" altLang="de-DE" sz="2200" b="1">
                  <a:latin typeface="Arial" panose="020B0604020202020204" pitchFamily="34" charset="0"/>
                </a:rPr>
                <a:t>Regelmäßig, anlassbezogen</a:t>
              </a:r>
              <a:endParaRPr lang="de-DE" altLang="de-DE" b="1">
                <a:latin typeface="Arial" panose="020B0604020202020204" pitchFamily="34" charset="0"/>
              </a:endParaRPr>
            </a:p>
          </p:txBody>
        </p:sp>
        <p:sp>
          <p:nvSpPr>
            <p:cNvPr id="329742" name="Rectangle 14">
              <a:extLst>
                <a:ext uri="{FF2B5EF4-FFF2-40B4-BE49-F238E27FC236}">
                  <a16:creationId xmlns:a16="http://schemas.microsoft.com/office/drawing/2014/main" id="{05635F5C-F14D-674A-888A-7EB84211F666}"/>
                </a:ext>
              </a:extLst>
            </p:cNvPr>
            <p:cNvSpPr>
              <a:spLocks noChangeArrowheads="1"/>
            </p:cNvSpPr>
            <p:nvPr/>
          </p:nvSpPr>
          <p:spPr bwMode="auto">
            <a:xfrm>
              <a:off x="528" y="1757"/>
              <a:ext cx="4944" cy="499"/>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lnSpc>
                  <a:spcPct val="80000"/>
                </a:lnSpc>
              </a:pPr>
              <a:r>
                <a:rPr lang="de-DE" altLang="de-DE" sz="2600" b="1">
                  <a:solidFill>
                    <a:srgbClr val="00FFCC"/>
                  </a:solidFill>
                  <a:latin typeface="Arial" panose="020B0604020202020204" pitchFamily="34" charset="0"/>
                </a:rPr>
                <a:t>Entscheidungsprozess: </a:t>
              </a:r>
              <a:r>
                <a:rPr lang="de-DE" altLang="de-DE" sz="2000" b="1">
                  <a:latin typeface="Arial" panose="020B0604020202020204" pitchFamily="34" charset="0"/>
                </a:rPr>
                <a:t>Antrags- oder vorschlagsbasiert,</a:t>
              </a:r>
            </a:p>
            <a:p>
              <a:pPr algn="l">
                <a:lnSpc>
                  <a:spcPct val="80000"/>
                </a:lnSpc>
              </a:pPr>
              <a:r>
                <a:rPr lang="de-DE" altLang="de-DE" sz="2000" b="1">
                  <a:latin typeface="Arial" panose="020B0604020202020204" pitchFamily="34" charset="0"/>
                </a:rPr>
                <a:t>                                                       von Amts wegen (Reviews), </a:t>
              </a:r>
            </a:p>
            <a:p>
              <a:pPr algn="l">
                <a:lnSpc>
                  <a:spcPct val="80000"/>
                </a:lnSpc>
              </a:pPr>
              <a:r>
                <a:rPr lang="de-DE" altLang="de-DE" sz="2000" b="1">
                  <a:latin typeface="Arial" panose="020B0604020202020204" pitchFamily="34" charset="0"/>
                </a:rPr>
                <a:t>                                                       individuelle Gehaltsgespräche</a:t>
              </a:r>
              <a:endParaRPr lang="de-DE" altLang="de-DE" b="1">
                <a:latin typeface="Arial" panose="020B0604020202020204" pitchFamily="34" charset="0"/>
              </a:endParaRPr>
            </a:p>
          </p:txBody>
        </p:sp>
        <p:sp>
          <p:nvSpPr>
            <p:cNvPr id="329743" name="Rectangle 15">
              <a:extLst>
                <a:ext uri="{FF2B5EF4-FFF2-40B4-BE49-F238E27FC236}">
                  <a16:creationId xmlns:a16="http://schemas.microsoft.com/office/drawing/2014/main" id="{13CD97F1-481D-6C46-8125-A150E66E11F6}"/>
                </a:ext>
              </a:extLst>
            </p:cNvPr>
            <p:cNvSpPr>
              <a:spLocks noChangeArrowheads="1"/>
            </p:cNvSpPr>
            <p:nvPr/>
          </p:nvSpPr>
          <p:spPr bwMode="auto">
            <a:xfrm>
              <a:off x="480" y="3312"/>
              <a:ext cx="4944" cy="499"/>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solidFill>
                    <a:srgbClr val="00FFCC"/>
                  </a:solidFill>
                  <a:latin typeface="Arial" panose="020B0604020202020204" pitchFamily="34" charset="0"/>
                </a:rPr>
                <a:t>Gesichtspunkte: </a:t>
              </a:r>
              <a:r>
                <a:rPr lang="de-DE" altLang="de-DE" sz="2200" b="1">
                  <a:latin typeface="Arial" panose="020B0604020202020204" pitchFamily="34" charset="0"/>
                </a:rPr>
                <a:t>Definierte Leistungsbereiche -</a:t>
              </a:r>
            </a:p>
            <a:p>
              <a:r>
                <a:rPr lang="de-DE" altLang="de-DE" sz="2200" b="1">
                  <a:latin typeface="Arial" panose="020B0604020202020204" pitchFamily="34" charset="0"/>
                </a:rPr>
                <a:t>quantifizierbare Kriterien oder (Punkt)Bewertungen</a:t>
              </a:r>
              <a:endParaRPr lang="de-DE" altLang="de-DE" b="1">
                <a:latin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29730"/>
                                        </p:tgtEl>
                                        <p:attrNameLst>
                                          <p:attrName>style.visibility</p:attrName>
                                        </p:attrNameLst>
                                      </p:cBhvr>
                                      <p:to>
                                        <p:strVal val="visible"/>
                                      </p:to>
                                    </p:set>
                                    <p:animEffect transition="in" filter="box(out)">
                                      <p:cBhvr>
                                        <p:cTn id="7" dur="500"/>
                                        <p:tgtEl>
                                          <p:spTgt spid="3297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329744"/>
                                        </p:tgtEl>
                                        <p:attrNameLst>
                                          <p:attrName>style.visibility</p:attrName>
                                        </p:attrNameLst>
                                      </p:cBhvr>
                                      <p:to>
                                        <p:strVal val="visible"/>
                                      </p:to>
                                    </p:set>
                                    <p:animEffect transition="in" filter="box(out)">
                                      <p:cBhvr>
                                        <p:cTn id="12" dur="500"/>
                                        <p:tgtEl>
                                          <p:spTgt spid="3297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9730" grpId="0"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Foliennummernplatzhalter 2">
            <a:extLst>
              <a:ext uri="{FF2B5EF4-FFF2-40B4-BE49-F238E27FC236}">
                <a16:creationId xmlns:a16="http://schemas.microsoft.com/office/drawing/2014/main" id="{251FA21F-64A7-B743-92F4-8ED391F6FFDA}"/>
              </a:ext>
            </a:extLst>
          </p:cNvPr>
          <p:cNvSpPr>
            <a:spLocks noGrp="1"/>
          </p:cNvSpPr>
          <p:nvPr>
            <p:ph type="sldNum" sz="quarter" idx="10"/>
          </p:nvPr>
        </p:nvSpPr>
        <p:spPr/>
        <p:txBody>
          <a:bodyPr/>
          <a:lstStyle/>
          <a:p>
            <a:fld id="{6A057571-BF1F-B449-9209-45E847C5A523}" type="slidenum">
              <a:rPr lang="en-US" altLang="de-DE"/>
              <a:pPr/>
              <a:t>44</a:t>
            </a:fld>
            <a:endParaRPr lang="en-US" altLang="de-DE" b="0"/>
          </a:p>
        </p:txBody>
      </p:sp>
      <p:sp>
        <p:nvSpPr>
          <p:cNvPr id="334850" name="Rectangle 2">
            <a:extLst>
              <a:ext uri="{FF2B5EF4-FFF2-40B4-BE49-F238E27FC236}">
                <a16:creationId xmlns:a16="http://schemas.microsoft.com/office/drawing/2014/main" id="{FC063F7E-5DA0-6547-B1BD-E36340A97D39}"/>
              </a:ext>
            </a:extLst>
          </p:cNvPr>
          <p:cNvSpPr>
            <a:spLocks noGrp="1" noChangeArrowheads="1"/>
          </p:cNvSpPr>
          <p:nvPr>
            <p:ph type="title"/>
          </p:nvPr>
        </p:nvSpPr>
        <p:spPr/>
        <p:txBody>
          <a:bodyPr/>
          <a:lstStyle/>
          <a:p>
            <a:r>
              <a:rPr lang="de-DE" altLang="de-DE" sz="3600"/>
              <a:t>Leistungszulagen i.e.S.:</a:t>
            </a:r>
            <a:br>
              <a:rPr lang="de-DE" altLang="de-DE" sz="3600"/>
            </a:br>
            <a:r>
              <a:rPr lang="de-DE" altLang="de-DE" sz="3600"/>
              <a:t>Optionen</a:t>
            </a:r>
          </a:p>
        </p:txBody>
      </p:sp>
      <p:grpSp>
        <p:nvGrpSpPr>
          <p:cNvPr id="334858" name="Group 10">
            <a:extLst>
              <a:ext uri="{FF2B5EF4-FFF2-40B4-BE49-F238E27FC236}">
                <a16:creationId xmlns:a16="http://schemas.microsoft.com/office/drawing/2014/main" id="{5E86C616-3C30-3249-AE6A-97CEF2628227}"/>
              </a:ext>
            </a:extLst>
          </p:cNvPr>
          <p:cNvGrpSpPr>
            <a:grpSpLocks/>
          </p:cNvGrpSpPr>
          <p:nvPr/>
        </p:nvGrpSpPr>
        <p:grpSpPr bwMode="auto">
          <a:xfrm>
            <a:off x="304800" y="1752600"/>
            <a:ext cx="8382000" cy="4343400"/>
            <a:chOff x="192" y="1104"/>
            <a:chExt cx="5280" cy="2736"/>
          </a:xfrm>
        </p:grpSpPr>
        <p:sp>
          <p:nvSpPr>
            <p:cNvPr id="334852" name="Rectangle 4">
              <a:extLst>
                <a:ext uri="{FF2B5EF4-FFF2-40B4-BE49-F238E27FC236}">
                  <a16:creationId xmlns:a16="http://schemas.microsoft.com/office/drawing/2014/main" id="{8198CF11-861B-5D46-B9EF-DB5ECBE5862D}"/>
                </a:ext>
              </a:extLst>
            </p:cNvPr>
            <p:cNvSpPr>
              <a:spLocks noChangeArrowheads="1"/>
            </p:cNvSpPr>
            <p:nvPr/>
          </p:nvSpPr>
          <p:spPr bwMode="auto">
            <a:xfrm>
              <a:off x="240" y="1104"/>
              <a:ext cx="4800" cy="720"/>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2600" b="1">
                  <a:solidFill>
                    <a:srgbClr val="00FFCC"/>
                  </a:solidFill>
                  <a:latin typeface="Arial" panose="020B0604020202020204" pitchFamily="34" charset="0"/>
                </a:rPr>
                <a:t>Zulagenart: </a:t>
              </a:r>
              <a:r>
                <a:rPr lang="de-DE" altLang="de-DE" sz="2200" b="1">
                  <a:latin typeface="Arial" panose="020B0604020202020204" pitchFamily="34" charset="0"/>
                </a:rPr>
                <a:t> Einmal-Prämien, variable Gehaltsbestand-</a:t>
              </a:r>
            </a:p>
            <a:p>
              <a:r>
                <a:rPr lang="de-DE" altLang="de-DE" sz="2200" b="1">
                  <a:latin typeface="Arial" panose="020B0604020202020204" pitchFamily="34" charset="0"/>
                </a:rPr>
                <a:t>         teile, monatliche Zulagen (befristet oder unbefristet)</a:t>
              </a:r>
              <a:endParaRPr lang="de-DE" altLang="de-DE" b="1">
                <a:latin typeface="Arial" panose="020B0604020202020204" pitchFamily="34" charset="0"/>
              </a:endParaRPr>
            </a:p>
          </p:txBody>
        </p:sp>
        <p:sp>
          <p:nvSpPr>
            <p:cNvPr id="334853" name="Rectangle 5">
              <a:extLst>
                <a:ext uri="{FF2B5EF4-FFF2-40B4-BE49-F238E27FC236}">
                  <a16:creationId xmlns:a16="http://schemas.microsoft.com/office/drawing/2014/main" id="{3CC4C5DA-D160-464A-954A-DA52FAF13B0B}"/>
                </a:ext>
              </a:extLst>
            </p:cNvPr>
            <p:cNvSpPr>
              <a:spLocks noChangeArrowheads="1"/>
            </p:cNvSpPr>
            <p:nvPr/>
          </p:nvSpPr>
          <p:spPr bwMode="auto">
            <a:xfrm>
              <a:off x="192" y="3168"/>
              <a:ext cx="4944" cy="672"/>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solidFill>
                    <a:srgbClr val="00FFCC"/>
                  </a:solidFill>
                  <a:latin typeface="Arial" panose="020B0604020202020204" pitchFamily="34" charset="0"/>
                </a:rPr>
                <a:t>Einbettung: </a:t>
              </a:r>
              <a:r>
                <a:rPr lang="de-DE" altLang="de-DE" sz="2200" b="1">
                  <a:latin typeface="Arial" panose="020B0604020202020204" pitchFamily="34" charset="0"/>
                </a:rPr>
                <a:t>Jährliches Berichtswesen</a:t>
              </a:r>
              <a:r>
                <a:rPr lang="de-DE" altLang="de-DE" b="1">
                  <a:solidFill>
                    <a:srgbClr val="00FFCC"/>
                  </a:solidFill>
                  <a:latin typeface="Arial" panose="020B0604020202020204" pitchFamily="34" charset="0"/>
                </a:rPr>
                <a:t> </a:t>
              </a:r>
            </a:p>
            <a:p>
              <a:r>
                <a:rPr lang="de-DE" altLang="de-DE" sz="2200" b="1">
                  <a:latin typeface="Arial" panose="020B0604020202020204" pitchFamily="34" charset="0"/>
                </a:rPr>
                <a:t>                               Berufungs- und Bleibezulagen  </a:t>
              </a:r>
            </a:p>
          </p:txBody>
        </p:sp>
        <p:sp>
          <p:nvSpPr>
            <p:cNvPr id="334854" name="Rectangle 6">
              <a:extLst>
                <a:ext uri="{FF2B5EF4-FFF2-40B4-BE49-F238E27FC236}">
                  <a16:creationId xmlns:a16="http://schemas.microsoft.com/office/drawing/2014/main" id="{61AD3A22-BA08-6441-8C5A-B1E562735DB6}"/>
                </a:ext>
              </a:extLst>
            </p:cNvPr>
            <p:cNvSpPr>
              <a:spLocks noChangeArrowheads="1"/>
            </p:cNvSpPr>
            <p:nvPr/>
          </p:nvSpPr>
          <p:spPr bwMode="auto">
            <a:xfrm>
              <a:off x="528" y="2160"/>
              <a:ext cx="4944" cy="624"/>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2600" b="1">
                  <a:solidFill>
                    <a:srgbClr val="00FFCC"/>
                  </a:solidFill>
                  <a:latin typeface="Arial" panose="020B0604020202020204" pitchFamily="34" charset="0"/>
                </a:rPr>
                <a:t>Bemessung: </a:t>
              </a:r>
              <a:r>
                <a:rPr lang="de-DE" altLang="de-DE" sz="2200" b="1">
                  <a:latin typeface="Arial" panose="020B0604020202020204" pitchFamily="34" charset="0"/>
                </a:rPr>
                <a:t>ohne Vorgaben, Festbeträge,</a:t>
              </a:r>
            </a:p>
            <a:p>
              <a:r>
                <a:rPr lang="de-DE" altLang="de-DE" sz="2200" b="1">
                  <a:latin typeface="Arial" panose="020B0604020202020204" pitchFamily="34" charset="0"/>
                </a:rPr>
                <a:t>   Zulagenstufen</a:t>
              </a:r>
              <a:endParaRPr lang="de-DE" altLang="de-DE" b="1">
                <a:latin typeface="Arial" panose="020B0604020202020204" pitchFamily="34" charset="0"/>
              </a:endParaRPr>
            </a:p>
          </p:txBody>
        </p:sp>
      </p:grpSp>
      <p:sp>
        <p:nvSpPr>
          <p:cNvPr id="334857" name="Oval 9">
            <a:extLst>
              <a:ext uri="{FF2B5EF4-FFF2-40B4-BE49-F238E27FC236}">
                <a16:creationId xmlns:a16="http://schemas.microsoft.com/office/drawing/2014/main" id="{BF52D87E-1DC1-404E-A946-2BA77786299F}"/>
              </a:ext>
            </a:extLst>
          </p:cNvPr>
          <p:cNvSpPr>
            <a:spLocks noChangeArrowheads="1"/>
          </p:cNvSpPr>
          <p:nvPr/>
        </p:nvSpPr>
        <p:spPr bwMode="auto">
          <a:xfrm>
            <a:off x="2971800" y="2895600"/>
            <a:ext cx="4800600" cy="2057400"/>
          </a:xfrm>
          <a:prstGeom prst="ellipse">
            <a:avLst/>
          </a:prstGeom>
          <a:solidFill>
            <a:srgbClr val="00FFCC"/>
          </a:solidFill>
          <a:ln>
            <a:noFill/>
          </a:ln>
          <a:effectLst/>
          <a:extLst>
            <a:ext uri="{91240B29-F687-4F45-9708-019B960494DF}">
              <a14:hiddenLine xmlns:a14="http://schemas.microsoft.com/office/drawing/2010/main" w="76200">
                <a:solidFill>
                  <a:schemeClr val="accent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b="1">
                <a:solidFill>
                  <a:srgbClr val="000000"/>
                </a:solidFill>
                <a:latin typeface="Arial" panose="020B0604020202020204" pitchFamily="34" charset="0"/>
              </a:rPr>
              <a:t>Vielfältige</a:t>
            </a:r>
          </a:p>
          <a:p>
            <a:r>
              <a:rPr lang="de-DE" altLang="de-DE" b="1">
                <a:solidFill>
                  <a:srgbClr val="000000"/>
                </a:solidFill>
                <a:latin typeface="Arial" panose="020B0604020202020204" pitchFamily="34" charset="0"/>
              </a:rPr>
              <a:t>Kombinationsmöglichkeiten </a:t>
            </a:r>
          </a:p>
          <a:p>
            <a:r>
              <a:rPr lang="de-DE" altLang="de-DE" b="1">
                <a:solidFill>
                  <a:srgbClr val="000000"/>
                </a:solidFill>
                <a:latin typeface="Arial" panose="020B0604020202020204" pitchFamily="34" charset="0"/>
                <a:sym typeface="Symbol" pitchFamily="2" charset="2"/>
              </a:rPr>
              <a:t> Entscheidungsbedarf</a:t>
            </a:r>
          </a:p>
          <a:p>
            <a:r>
              <a:rPr lang="de-DE" altLang="de-DE" b="1">
                <a:solidFill>
                  <a:srgbClr val="000000"/>
                </a:solidFill>
                <a:latin typeface="Arial" panose="020B0604020202020204" pitchFamily="34" charset="0"/>
                <a:sym typeface="Symbol" pitchFamily="2" charset="2"/>
              </a:rPr>
              <a:t>„</a:t>
            </a:r>
            <a:r>
              <a:rPr lang="en-GB" altLang="de-DE" b="1">
                <a:solidFill>
                  <a:srgbClr val="000000"/>
                </a:solidFill>
                <a:latin typeface="Arial" panose="020B0604020202020204" pitchFamily="34" charset="0"/>
                <a:sym typeface="Symbol" pitchFamily="2" charset="2"/>
              </a:rPr>
              <a:t>Structure follows</a:t>
            </a:r>
          </a:p>
          <a:p>
            <a:r>
              <a:rPr lang="en-GB" altLang="de-DE" b="1">
                <a:solidFill>
                  <a:srgbClr val="000000"/>
                </a:solidFill>
                <a:latin typeface="Arial" panose="020B0604020202020204" pitchFamily="34" charset="0"/>
                <a:sym typeface="Symbol" pitchFamily="2" charset="2"/>
              </a:rPr>
              <a:t>Strategy</a:t>
            </a:r>
            <a:r>
              <a:rPr lang="de-DE" altLang="de-DE" b="1">
                <a:solidFill>
                  <a:srgbClr val="000000"/>
                </a:solidFill>
                <a:latin typeface="Arial" panose="020B0604020202020204" pitchFamily="34" charset="0"/>
                <a:sym typeface="Symbol" pitchFamily="2" charset="2"/>
              </a:rPr>
              <a:t>“</a:t>
            </a:r>
            <a:endParaRPr lang="de-DE" altLang="de-DE">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34850"/>
                                        </p:tgtEl>
                                        <p:attrNameLst>
                                          <p:attrName>style.visibility</p:attrName>
                                        </p:attrNameLst>
                                      </p:cBhvr>
                                      <p:to>
                                        <p:strVal val="visible"/>
                                      </p:to>
                                    </p:set>
                                    <p:animEffect transition="in" filter="box(out)">
                                      <p:cBhvr>
                                        <p:cTn id="7" dur="500"/>
                                        <p:tgtEl>
                                          <p:spTgt spid="3348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334858"/>
                                        </p:tgtEl>
                                        <p:attrNameLst>
                                          <p:attrName>style.visibility</p:attrName>
                                        </p:attrNameLst>
                                      </p:cBhvr>
                                      <p:to>
                                        <p:strVal val="visible"/>
                                      </p:to>
                                    </p:set>
                                    <p:animEffect transition="in" filter="box(out)">
                                      <p:cBhvr>
                                        <p:cTn id="12" dur="500"/>
                                        <p:tgtEl>
                                          <p:spTgt spid="33485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34857"/>
                                        </p:tgtEl>
                                        <p:attrNameLst>
                                          <p:attrName>style.visibility</p:attrName>
                                        </p:attrNameLst>
                                      </p:cBhvr>
                                      <p:to>
                                        <p:strVal val="visible"/>
                                      </p:to>
                                    </p:set>
                                    <p:animEffect transition="in" filter="box(out)">
                                      <p:cBhvr>
                                        <p:cTn id="17" dur="500"/>
                                        <p:tgtEl>
                                          <p:spTgt spid="3348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4850" grpId="0" autoUpdateAnimBg="0"/>
      <p:bldP spid="334857" grpId="0" animBg="1"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liennummernplatzhalter 2">
            <a:extLst>
              <a:ext uri="{FF2B5EF4-FFF2-40B4-BE49-F238E27FC236}">
                <a16:creationId xmlns:a16="http://schemas.microsoft.com/office/drawing/2014/main" id="{352310CE-9995-D64A-B604-F4206B0A018D}"/>
              </a:ext>
            </a:extLst>
          </p:cNvPr>
          <p:cNvSpPr>
            <a:spLocks noGrp="1"/>
          </p:cNvSpPr>
          <p:nvPr>
            <p:ph type="sldNum" sz="quarter" idx="10"/>
          </p:nvPr>
        </p:nvSpPr>
        <p:spPr/>
        <p:txBody>
          <a:bodyPr/>
          <a:lstStyle/>
          <a:p>
            <a:fld id="{42DF4EFC-7534-FA45-8248-42F298F83F66}" type="slidenum">
              <a:rPr lang="en-US" altLang="de-DE"/>
              <a:pPr/>
              <a:t>45</a:t>
            </a:fld>
            <a:endParaRPr lang="en-US" altLang="de-DE" b="0"/>
          </a:p>
        </p:txBody>
      </p:sp>
      <p:sp>
        <p:nvSpPr>
          <p:cNvPr id="344066" name="Rectangle 2">
            <a:extLst>
              <a:ext uri="{FF2B5EF4-FFF2-40B4-BE49-F238E27FC236}">
                <a16:creationId xmlns:a16="http://schemas.microsoft.com/office/drawing/2014/main" id="{B6BB8851-431C-C14E-8EE5-E120864AFEF9}"/>
              </a:ext>
            </a:extLst>
          </p:cNvPr>
          <p:cNvSpPr>
            <a:spLocks noGrp="1" noChangeArrowheads="1"/>
          </p:cNvSpPr>
          <p:nvPr>
            <p:ph type="title"/>
          </p:nvPr>
        </p:nvSpPr>
        <p:spPr/>
        <p:txBody>
          <a:bodyPr/>
          <a:lstStyle/>
          <a:p>
            <a:r>
              <a:rPr lang="de-DE" altLang="de-DE" sz="3600"/>
              <a:t>Stufenmodell: Merkmale</a:t>
            </a:r>
            <a:endParaRPr lang="de-DE" altLang="de-DE"/>
          </a:p>
        </p:txBody>
      </p:sp>
      <p:sp>
        <p:nvSpPr>
          <p:cNvPr id="344067" name="AutoShape 3">
            <a:extLst>
              <a:ext uri="{FF2B5EF4-FFF2-40B4-BE49-F238E27FC236}">
                <a16:creationId xmlns:a16="http://schemas.microsoft.com/office/drawing/2014/main" id="{B03244C7-DE89-B74D-A361-FA4F8057388B}"/>
              </a:ext>
            </a:extLst>
          </p:cNvPr>
          <p:cNvSpPr>
            <a:spLocks noChangeArrowheads="1"/>
          </p:cNvSpPr>
          <p:nvPr/>
        </p:nvSpPr>
        <p:spPr bwMode="auto">
          <a:xfrm>
            <a:off x="152400" y="1447800"/>
            <a:ext cx="8382000" cy="5105400"/>
          </a:xfrm>
          <a:prstGeom prst="octagon">
            <a:avLst>
              <a:gd name="adj" fmla="val 29287"/>
            </a:avLst>
          </a:prstGeom>
          <a:solidFill>
            <a:srgbClr val="0000FF"/>
          </a:solidFill>
          <a:ln>
            <a:noFill/>
          </a:ln>
          <a:effectLst>
            <a:outerShdw dist="107763" dir="18900000" algn="ctr" rotWithShape="0">
              <a:schemeClr val="bg2"/>
            </a:outerShdw>
          </a:effectLst>
          <a:extLst>
            <a:ext uri="{91240B29-F687-4F45-9708-019B960494DF}">
              <a14:hiddenLine xmlns:a14="http://schemas.microsoft.com/office/drawing/2010/main" w="76200">
                <a:solidFill>
                  <a:schemeClr val="accent1"/>
                </a:solidFill>
                <a:miter lim="800000"/>
                <a:headEnd/>
                <a:tailEnd/>
              </a14:hiddenLine>
            </a:ext>
          </a:extLst>
        </p:spPr>
        <p:txBody>
          <a:bodyPr wrap="none" anchor="ctr"/>
          <a:lstStyle>
            <a:lvl1pPr marL="292100" algn="l">
              <a:defRPr sz="2400">
                <a:solidFill>
                  <a:schemeClr val="tx1"/>
                </a:solidFill>
                <a:latin typeface="Times New Roman" panose="02020603050405020304" pitchFamily="18" charset="0"/>
              </a:defRPr>
            </a:lvl1pPr>
            <a:lvl2pPr marL="482600" algn="l">
              <a:defRPr sz="2400">
                <a:solidFill>
                  <a:schemeClr val="tx1"/>
                </a:solidFill>
                <a:latin typeface="Times New Roman" panose="02020603050405020304" pitchFamily="18" charset="0"/>
              </a:defRPr>
            </a:lvl2pPr>
            <a:lvl3pPr algn="l">
              <a:defRPr sz="2400">
                <a:solidFill>
                  <a:schemeClr val="tx1"/>
                </a:solidFill>
                <a:latin typeface="Times New Roman" panose="02020603050405020304" pitchFamily="18" charset="0"/>
              </a:defRPr>
            </a:lvl3pPr>
            <a:lvl4pPr algn="l">
              <a:defRPr sz="2400">
                <a:solidFill>
                  <a:schemeClr val="tx1"/>
                </a:solidFill>
                <a:latin typeface="Times New Roman" panose="02020603050405020304" pitchFamily="18" charset="0"/>
              </a:defRPr>
            </a:lvl4pPr>
            <a:lvl5pPr algn="l">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buFontTx/>
              <a:buChar char="•"/>
            </a:pPr>
            <a:r>
              <a:rPr lang="de-DE" altLang="de-DE" sz="2200" b="1">
                <a:latin typeface="Arial" panose="020B0604020202020204" pitchFamily="34" charset="0"/>
              </a:rPr>
              <a:t> </a:t>
            </a:r>
            <a:r>
              <a:rPr lang="de-DE" altLang="de-DE" b="1">
                <a:latin typeface="Arial" panose="020B0604020202020204" pitchFamily="34" charset="0"/>
              </a:rPr>
              <a:t>System unbefristeter Zulagenstufen </a:t>
            </a:r>
          </a:p>
          <a:p>
            <a:r>
              <a:rPr lang="de-DE" altLang="de-DE" b="1">
                <a:latin typeface="Arial" panose="020B0604020202020204" pitchFamily="34" charset="0"/>
              </a:rPr>
              <a:t>  mit definierten Leistungsniveaus</a:t>
            </a:r>
          </a:p>
          <a:p>
            <a:pPr>
              <a:buFontTx/>
              <a:buChar char="•"/>
            </a:pPr>
            <a:r>
              <a:rPr lang="de-DE" altLang="de-DE" b="1">
                <a:latin typeface="Arial" panose="020B0604020202020204" pitchFamily="34" charset="0"/>
              </a:rPr>
              <a:t> „Höherstufung“ auf 2 Wegen: B&amp;B</a:t>
            </a:r>
          </a:p>
          <a:p>
            <a:r>
              <a:rPr lang="de-DE" altLang="de-DE" b="1">
                <a:latin typeface="Arial" panose="020B0604020202020204" pitchFamily="34" charset="0"/>
              </a:rPr>
              <a:t>   oder Antrag auf Leistungszulage </a:t>
            </a:r>
          </a:p>
          <a:p>
            <a:endParaRPr lang="de-DE" altLang="de-DE" sz="2200" b="1">
              <a:latin typeface="Arial" panose="020B0604020202020204" pitchFamily="34" charset="0"/>
            </a:endParaRPr>
          </a:p>
          <a:p>
            <a:pPr>
              <a:buFontTx/>
              <a:buChar char="•"/>
            </a:pPr>
            <a:r>
              <a:rPr lang="de-DE" altLang="de-DE" sz="2000" b="1">
                <a:latin typeface="Arial" panose="020B0604020202020204" pitchFamily="34" charset="0"/>
              </a:rPr>
              <a:t> Regelmäßiges Antragsverfahren im 2-3-Jahrestakt</a:t>
            </a:r>
          </a:p>
          <a:p>
            <a:pPr>
              <a:buFontTx/>
              <a:buChar char="•"/>
            </a:pPr>
            <a:r>
              <a:rPr lang="de-DE" altLang="de-DE" sz="2000" b="1">
                <a:latin typeface="Arial" panose="020B0604020202020204" pitchFamily="34" charset="0"/>
              </a:rPr>
              <a:t> Leistungsberichte als Grundlage</a:t>
            </a:r>
          </a:p>
          <a:p>
            <a:pPr>
              <a:buFontTx/>
              <a:buChar char="•"/>
            </a:pPr>
            <a:r>
              <a:rPr lang="de-DE" altLang="de-DE" sz="2000" b="1">
                <a:latin typeface="Arial" panose="020B0604020202020204" pitchFamily="34" charset="0"/>
              </a:rPr>
              <a:t> Keine automatische Altersprogression</a:t>
            </a:r>
          </a:p>
          <a:p>
            <a:pPr>
              <a:buFontTx/>
              <a:buChar char="•"/>
            </a:pPr>
            <a:r>
              <a:rPr lang="de-DE" altLang="de-DE" sz="2000" b="1">
                <a:latin typeface="Arial" panose="020B0604020202020204" pitchFamily="34" charset="0"/>
              </a:rPr>
              <a:t> Votum der Dekane, Entscheidung durch Hochschulleitung</a:t>
            </a:r>
          </a:p>
          <a:p>
            <a:pPr>
              <a:buFontTx/>
              <a:buChar char="•"/>
            </a:pPr>
            <a:r>
              <a:rPr lang="de-DE" altLang="de-DE" sz="2000" b="1">
                <a:latin typeface="Arial" panose="020B0604020202020204" pitchFamily="34" charset="0"/>
              </a:rPr>
              <a:t> Beratende Kommission auf zentraler Ebene </a:t>
            </a:r>
          </a:p>
          <a:p>
            <a:pPr>
              <a:buFontTx/>
              <a:buChar char="•"/>
            </a:pPr>
            <a:r>
              <a:rPr lang="de-DE" altLang="de-DE" sz="2000" b="1">
                <a:latin typeface="Arial" panose="020B0604020202020204" pitchFamily="34" charset="0"/>
              </a:rPr>
              <a:t> Stufensprünge möglich, nach oben offen</a:t>
            </a:r>
          </a:p>
          <a:p>
            <a:pPr>
              <a:buFontTx/>
              <a:buChar char="•"/>
            </a:pPr>
            <a:r>
              <a:rPr lang="de-DE" altLang="de-DE" sz="2000" b="1">
                <a:latin typeface="Arial" panose="020B0604020202020204" pitchFamily="34" charset="0"/>
              </a:rPr>
              <a:t> Mittelvorbehalt, Zahl möglicher </a:t>
            </a:r>
          </a:p>
          <a:p>
            <a:r>
              <a:rPr lang="de-DE" altLang="de-DE" sz="2000" b="1">
                <a:latin typeface="Arial" panose="020B0604020202020204" pitchFamily="34" charset="0"/>
              </a:rPr>
              <a:t>  Höherstufungen aktiv kommunizieren</a:t>
            </a:r>
            <a:endParaRPr lang="de-DE" altLang="de-DE" sz="2000">
              <a:solidFill>
                <a:schemeClr val="tx2"/>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44066"/>
                                        </p:tgtEl>
                                        <p:attrNameLst>
                                          <p:attrName>style.visibility</p:attrName>
                                        </p:attrNameLst>
                                      </p:cBhvr>
                                      <p:to>
                                        <p:strVal val="visible"/>
                                      </p:to>
                                    </p:set>
                                    <p:animEffect transition="in" filter="box(out)">
                                      <p:cBhvr>
                                        <p:cTn id="7" dur="500"/>
                                        <p:tgtEl>
                                          <p:spTgt spid="3440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44067"/>
                                        </p:tgtEl>
                                        <p:attrNameLst>
                                          <p:attrName>style.visibility</p:attrName>
                                        </p:attrNameLst>
                                      </p:cBhvr>
                                      <p:to>
                                        <p:strVal val="visible"/>
                                      </p:to>
                                    </p:set>
                                    <p:animEffect transition="in" filter="box(out)">
                                      <p:cBhvr>
                                        <p:cTn id="12" dur="500"/>
                                        <p:tgtEl>
                                          <p:spTgt spid="3440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4066" grpId="0" autoUpdateAnimBg="0"/>
      <p:bldP spid="344067" grpId="0" animBg="1"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 name="Foliennummernplatzhalter 2">
            <a:extLst>
              <a:ext uri="{FF2B5EF4-FFF2-40B4-BE49-F238E27FC236}">
                <a16:creationId xmlns:a16="http://schemas.microsoft.com/office/drawing/2014/main" id="{C8B6DE6A-1B5C-ED44-BAB2-AEA0AB5A8F24}"/>
              </a:ext>
            </a:extLst>
          </p:cNvPr>
          <p:cNvSpPr>
            <a:spLocks noGrp="1"/>
          </p:cNvSpPr>
          <p:nvPr>
            <p:ph type="sldNum" sz="quarter" idx="10"/>
          </p:nvPr>
        </p:nvSpPr>
        <p:spPr/>
        <p:txBody>
          <a:bodyPr/>
          <a:lstStyle/>
          <a:p>
            <a:fld id="{AB2F2D77-52CB-E04B-94E3-C4E535A90215}" type="slidenum">
              <a:rPr lang="en-US" altLang="de-DE"/>
              <a:pPr/>
              <a:t>46</a:t>
            </a:fld>
            <a:endParaRPr lang="en-US" altLang="de-DE" b="0"/>
          </a:p>
        </p:txBody>
      </p:sp>
      <p:sp>
        <p:nvSpPr>
          <p:cNvPr id="392194" name="Rectangle 2">
            <a:extLst>
              <a:ext uri="{FF2B5EF4-FFF2-40B4-BE49-F238E27FC236}">
                <a16:creationId xmlns:a16="http://schemas.microsoft.com/office/drawing/2014/main" id="{358E31FA-1F2F-7E47-8208-780FF6BD804F}"/>
              </a:ext>
            </a:extLst>
          </p:cNvPr>
          <p:cNvSpPr>
            <a:spLocks noGrp="1" noChangeArrowheads="1"/>
          </p:cNvSpPr>
          <p:nvPr>
            <p:ph type="title"/>
          </p:nvPr>
        </p:nvSpPr>
        <p:spPr>
          <a:noFill/>
          <a:ln/>
        </p:spPr>
        <p:txBody>
          <a:bodyPr/>
          <a:lstStyle/>
          <a:p>
            <a:pPr>
              <a:lnSpc>
                <a:spcPct val="90000"/>
              </a:lnSpc>
            </a:pPr>
            <a:r>
              <a:rPr lang="de-DE" altLang="de-DE" sz="3600"/>
              <a:t>Modell für Leistungszulagen: </a:t>
            </a:r>
            <a:br>
              <a:rPr lang="de-DE" altLang="de-DE" sz="3600"/>
            </a:br>
            <a:r>
              <a:rPr lang="de-DE" altLang="de-DE" sz="3600"/>
              <a:t>Beispiel Oxford - Kriterien (I)</a:t>
            </a:r>
            <a:endParaRPr lang="de-DE" altLang="de-DE"/>
          </a:p>
        </p:txBody>
      </p:sp>
      <p:sp>
        <p:nvSpPr>
          <p:cNvPr id="392200" name="Rectangle 8">
            <a:extLst>
              <a:ext uri="{FF2B5EF4-FFF2-40B4-BE49-F238E27FC236}">
                <a16:creationId xmlns:a16="http://schemas.microsoft.com/office/drawing/2014/main" id="{19337D48-31FB-1348-867E-A595824712C8}"/>
              </a:ext>
            </a:extLst>
          </p:cNvPr>
          <p:cNvSpPr>
            <a:spLocks noChangeArrowheads="1"/>
          </p:cNvSpPr>
          <p:nvPr/>
        </p:nvSpPr>
        <p:spPr bwMode="auto">
          <a:xfrm>
            <a:off x="457200" y="1371600"/>
            <a:ext cx="1524000" cy="838200"/>
          </a:xfrm>
          <a:prstGeom prst="rect">
            <a:avLst/>
          </a:prstGeom>
          <a:solidFill>
            <a:srgbClr val="A50021"/>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sz="2000"/>
              <a:t>Level 5</a:t>
            </a:r>
          </a:p>
        </p:txBody>
      </p:sp>
      <p:sp>
        <p:nvSpPr>
          <p:cNvPr id="392201" name="Rectangle 9">
            <a:extLst>
              <a:ext uri="{FF2B5EF4-FFF2-40B4-BE49-F238E27FC236}">
                <a16:creationId xmlns:a16="http://schemas.microsoft.com/office/drawing/2014/main" id="{819695EF-F2E1-3942-906B-DC5A49C13BB2}"/>
              </a:ext>
            </a:extLst>
          </p:cNvPr>
          <p:cNvSpPr>
            <a:spLocks noChangeArrowheads="1"/>
          </p:cNvSpPr>
          <p:nvPr/>
        </p:nvSpPr>
        <p:spPr bwMode="auto">
          <a:xfrm>
            <a:off x="457200" y="2476500"/>
            <a:ext cx="1524000" cy="838200"/>
          </a:xfrm>
          <a:prstGeom prst="rect">
            <a:avLst/>
          </a:prstGeom>
          <a:solidFill>
            <a:srgbClr val="A50021"/>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sz="2000"/>
              <a:t>Level 4</a:t>
            </a:r>
          </a:p>
        </p:txBody>
      </p:sp>
      <p:sp>
        <p:nvSpPr>
          <p:cNvPr id="392202" name="Rectangle 10">
            <a:extLst>
              <a:ext uri="{FF2B5EF4-FFF2-40B4-BE49-F238E27FC236}">
                <a16:creationId xmlns:a16="http://schemas.microsoft.com/office/drawing/2014/main" id="{6BCF3782-BEE9-224E-86A3-C1C2E9495741}"/>
              </a:ext>
            </a:extLst>
          </p:cNvPr>
          <p:cNvSpPr>
            <a:spLocks noChangeArrowheads="1"/>
          </p:cNvSpPr>
          <p:nvPr/>
        </p:nvSpPr>
        <p:spPr bwMode="auto">
          <a:xfrm>
            <a:off x="457200" y="3581400"/>
            <a:ext cx="1524000" cy="838200"/>
          </a:xfrm>
          <a:prstGeom prst="rect">
            <a:avLst/>
          </a:prstGeom>
          <a:solidFill>
            <a:srgbClr val="A50021"/>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sz="2000"/>
              <a:t>Level 3</a:t>
            </a:r>
          </a:p>
        </p:txBody>
      </p:sp>
      <p:sp>
        <p:nvSpPr>
          <p:cNvPr id="392203" name="Rectangle 11">
            <a:extLst>
              <a:ext uri="{FF2B5EF4-FFF2-40B4-BE49-F238E27FC236}">
                <a16:creationId xmlns:a16="http://schemas.microsoft.com/office/drawing/2014/main" id="{CA13A798-ACA5-4E4B-947F-F00C8912B52A}"/>
              </a:ext>
            </a:extLst>
          </p:cNvPr>
          <p:cNvSpPr>
            <a:spLocks noChangeArrowheads="1"/>
          </p:cNvSpPr>
          <p:nvPr/>
        </p:nvSpPr>
        <p:spPr bwMode="auto">
          <a:xfrm>
            <a:off x="457200" y="4686300"/>
            <a:ext cx="1524000" cy="838200"/>
          </a:xfrm>
          <a:prstGeom prst="rect">
            <a:avLst/>
          </a:prstGeom>
          <a:solidFill>
            <a:srgbClr val="A50021"/>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sz="2000"/>
              <a:t>Level 2</a:t>
            </a:r>
          </a:p>
        </p:txBody>
      </p:sp>
      <p:sp>
        <p:nvSpPr>
          <p:cNvPr id="392204" name="Rectangle 12">
            <a:extLst>
              <a:ext uri="{FF2B5EF4-FFF2-40B4-BE49-F238E27FC236}">
                <a16:creationId xmlns:a16="http://schemas.microsoft.com/office/drawing/2014/main" id="{797303A8-72E3-6542-8E0C-973F251A7119}"/>
              </a:ext>
            </a:extLst>
          </p:cNvPr>
          <p:cNvSpPr>
            <a:spLocks noChangeArrowheads="1"/>
          </p:cNvSpPr>
          <p:nvPr/>
        </p:nvSpPr>
        <p:spPr bwMode="auto">
          <a:xfrm>
            <a:off x="457200" y="5791200"/>
            <a:ext cx="1524000" cy="838200"/>
          </a:xfrm>
          <a:prstGeom prst="rect">
            <a:avLst/>
          </a:prstGeom>
          <a:solidFill>
            <a:srgbClr val="A50021"/>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sz="2000"/>
              <a:t>Level 1</a:t>
            </a:r>
          </a:p>
        </p:txBody>
      </p:sp>
      <p:sp>
        <p:nvSpPr>
          <p:cNvPr id="392205" name="Rectangle 13">
            <a:extLst>
              <a:ext uri="{FF2B5EF4-FFF2-40B4-BE49-F238E27FC236}">
                <a16:creationId xmlns:a16="http://schemas.microsoft.com/office/drawing/2014/main" id="{B5DB8ED4-E2CA-0441-A516-1B799213BE86}"/>
              </a:ext>
            </a:extLst>
          </p:cNvPr>
          <p:cNvSpPr>
            <a:spLocks noChangeArrowheads="1"/>
          </p:cNvSpPr>
          <p:nvPr/>
        </p:nvSpPr>
        <p:spPr bwMode="auto">
          <a:xfrm>
            <a:off x="2247900" y="1371600"/>
            <a:ext cx="6286500" cy="838200"/>
          </a:xfrm>
          <a:prstGeom prst="rect">
            <a:avLst/>
          </a:prstGeom>
          <a:solidFill>
            <a:schemeClr val="accent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36000" rIns="36000" bIns="36000" anchor="ctr"/>
          <a:lstStyle/>
          <a:p>
            <a:pPr>
              <a:lnSpc>
                <a:spcPct val="80000"/>
              </a:lnSpc>
            </a:pPr>
            <a:r>
              <a:rPr lang="en-GB" altLang="de-DE" sz="2000"/>
              <a:t>„individuals whose academic distinction is of the highest quality, with a world-wide reputation which is universally acknowledged across the broadest subject areas“</a:t>
            </a:r>
          </a:p>
        </p:txBody>
      </p:sp>
      <p:sp>
        <p:nvSpPr>
          <p:cNvPr id="392206" name="Rectangle 14">
            <a:extLst>
              <a:ext uri="{FF2B5EF4-FFF2-40B4-BE49-F238E27FC236}">
                <a16:creationId xmlns:a16="http://schemas.microsoft.com/office/drawing/2014/main" id="{83110899-825F-1E48-954B-370732ED4F6F}"/>
              </a:ext>
            </a:extLst>
          </p:cNvPr>
          <p:cNvSpPr>
            <a:spLocks noChangeArrowheads="1"/>
          </p:cNvSpPr>
          <p:nvPr/>
        </p:nvSpPr>
        <p:spPr bwMode="auto">
          <a:xfrm>
            <a:off x="2247900" y="2514600"/>
            <a:ext cx="6286500" cy="838200"/>
          </a:xfrm>
          <a:prstGeom prst="rect">
            <a:avLst/>
          </a:prstGeom>
          <a:solidFill>
            <a:schemeClr val="accent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36000" rIns="36000" bIns="36000" anchor="ctr"/>
          <a:lstStyle/>
          <a:p>
            <a:pPr>
              <a:lnSpc>
                <a:spcPct val="80000"/>
              </a:lnSpc>
            </a:pPr>
            <a:r>
              <a:rPr lang="en-GB" altLang="de-DE" sz="2000"/>
              <a:t>„very high academic distinction and very significant international reputation, seminal contribution to their broad discipline“</a:t>
            </a:r>
          </a:p>
        </p:txBody>
      </p:sp>
      <p:sp>
        <p:nvSpPr>
          <p:cNvPr id="392207" name="Rectangle 15">
            <a:extLst>
              <a:ext uri="{FF2B5EF4-FFF2-40B4-BE49-F238E27FC236}">
                <a16:creationId xmlns:a16="http://schemas.microsoft.com/office/drawing/2014/main" id="{FC387C37-81FC-FE4C-9B5D-2425BC434A00}"/>
              </a:ext>
            </a:extLst>
          </p:cNvPr>
          <p:cNvSpPr>
            <a:spLocks noChangeArrowheads="1"/>
          </p:cNvSpPr>
          <p:nvPr/>
        </p:nvSpPr>
        <p:spPr bwMode="auto">
          <a:xfrm>
            <a:off x="2247900" y="3606800"/>
            <a:ext cx="6286500" cy="838200"/>
          </a:xfrm>
          <a:prstGeom prst="rect">
            <a:avLst/>
          </a:prstGeom>
          <a:solidFill>
            <a:schemeClr val="accent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36000" rIns="36000" bIns="36000" anchor="ctr"/>
          <a:lstStyle/>
          <a:p>
            <a:pPr>
              <a:lnSpc>
                <a:spcPct val="80000"/>
              </a:lnSpc>
            </a:pPr>
            <a:r>
              <a:rPr lang="de-DE" altLang="de-DE" sz="2000"/>
              <a:t>„</a:t>
            </a:r>
            <a:r>
              <a:rPr lang="en-GB" altLang="de-DE" sz="2000"/>
              <a:t>considerable academic distinction, even when measured against the overall Oxford context, often the leading international authorities in their particular field“</a:t>
            </a:r>
            <a:endParaRPr lang="de-DE" altLang="de-DE" sz="2000"/>
          </a:p>
        </p:txBody>
      </p:sp>
      <p:sp>
        <p:nvSpPr>
          <p:cNvPr id="392208" name="Rectangle 16">
            <a:extLst>
              <a:ext uri="{FF2B5EF4-FFF2-40B4-BE49-F238E27FC236}">
                <a16:creationId xmlns:a16="http://schemas.microsoft.com/office/drawing/2014/main" id="{096D80D0-1E48-3F4C-9E2B-56A444D0215A}"/>
              </a:ext>
            </a:extLst>
          </p:cNvPr>
          <p:cNvSpPr>
            <a:spLocks noChangeArrowheads="1"/>
          </p:cNvSpPr>
          <p:nvPr/>
        </p:nvSpPr>
        <p:spPr bwMode="auto">
          <a:xfrm>
            <a:off x="2247900" y="4724400"/>
            <a:ext cx="6286500" cy="838200"/>
          </a:xfrm>
          <a:prstGeom prst="rect">
            <a:avLst/>
          </a:prstGeom>
          <a:solidFill>
            <a:schemeClr val="accent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36000" rIns="36000" bIns="36000" anchor="ctr"/>
          <a:lstStyle/>
          <a:p>
            <a:r>
              <a:rPr lang="en-GB" altLang="de-DE" sz="2000"/>
              <a:t>„distinguished academic record clearly well in excess of that which is prerequisite for appointment to an Oxford post“</a:t>
            </a:r>
            <a:endParaRPr lang="de-DE" altLang="de-DE" sz="2000"/>
          </a:p>
        </p:txBody>
      </p:sp>
      <p:sp>
        <p:nvSpPr>
          <p:cNvPr id="392209" name="Rectangle 17">
            <a:extLst>
              <a:ext uri="{FF2B5EF4-FFF2-40B4-BE49-F238E27FC236}">
                <a16:creationId xmlns:a16="http://schemas.microsoft.com/office/drawing/2014/main" id="{F430270B-0515-6141-A2D4-6BDCD99495E1}"/>
              </a:ext>
            </a:extLst>
          </p:cNvPr>
          <p:cNvSpPr>
            <a:spLocks noChangeArrowheads="1"/>
          </p:cNvSpPr>
          <p:nvPr/>
        </p:nvSpPr>
        <p:spPr bwMode="auto">
          <a:xfrm>
            <a:off x="2247900" y="5829300"/>
            <a:ext cx="6286500" cy="838200"/>
          </a:xfrm>
          <a:prstGeom prst="rect">
            <a:avLst/>
          </a:prstGeom>
          <a:solidFill>
            <a:schemeClr val="accent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36000" rIns="36000" bIns="36000" anchor="ctr"/>
          <a:lstStyle/>
          <a:p>
            <a:r>
              <a:rPr lang="de-DE" altLang="de-DE" sz="2000"/>
              <a:t>„</a:t>
            </a:r>
            <a:r>
              <a:rPr lang="en-GB" altLang="de-DE" sz="2000"/>
              <a:t>academic distinction which goes beyond the normal expectation the University has of its professors and readers</a:t>
            </a:r>
            <a:r>
              <a:rPr lang="de-DE" altLang="de-DE" sz="2000"/>
              <a:t>“</a:t>
            </a:r>
          </a:p>
        </p:txBody>
      </p:sp>
      <p:sp>
        <p:nvSpPr>
          <p:cNvPr id="392219" name="Oval 27">
            <a:extLst>
              <a:ext uri="{FF2B5EF4-FFF2-40B4-BE49-F238E27FC236}">
                <a16:creationId xmlns:a16="http://schemas.microsoft.com/office/drawing/2014/main" id="{86CDF94E-9941-6649-86E7-54A9009128B0}"/>
              </a:ext>
            </a:extLst>
          </p:cNvPr>
          <p:cNvSpPr>
            <a:spLocks noChangeArrowheads="1"/>
          </p:cNvSpPr>
          <p:nvPr/>
        </p:nvSpPr>
        <p:spPr bwMode="auto">
          <a:xfrm>
            <a:off x="4648200" y="3098800"/>
            <a:ext cx="4191000" cy="2692400"/>
          </a:xfrm>
          <a:prstGeom prst="ellipse">
            <a:avLst/>
          </a:prstGeom>
          <a:solidFill>
            <a:srgbClr val="66FFCC"/>
          </a:solidFill>
          <a:ln>
            <a:noFill/>
          </a:ln>
          <a:effectLst/>
          <a:extLst>
            <a:ext uri="{91240B29-F687-4F45-9708-019B960494DF}">
              <a14:hiddenLine xmlns:a14="http://schemas.microsoft.com/office/drawing/2010/main" w="76200">
                <a:solidFill>
                  <a:schemeClr val="accent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36000" rIns="36000" bIns="36000" anchor="ctr"/>
          <a:lstStyle/>
          <a:p>
            <a:r>
              <a:rPr lang="de-DE" altLang="de-DE" b="1">
                <a:solidFill>
                  <a:schemeClr val="folHlink"/>
                </a:solidFill>
              </a:rPr>
              <a:t>Ausschließlich Forschungsleistung entscheidet über Leistungszulagen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92194"/>
                                        </p:tgtEl>
                                        <p:attrNameLst>
                                          <p:attrName>style.visibility</p:attrName>
                                        </p:attrNameLst>
                                      </p:cBhvr>
                                      <p:to>
                                        <p:strVal val="visible"/>
                                      </p:to>
                                    </p:set>
                                    <p:animEffect transition="in" filter="box(out)">
                                      <p:cBhvr>
                                        <p:cTn id="7" dur="500"/>
                                        <p:tgtEl>
                                          <p:spTgt spid="3921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2194" grpId="0"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Foliennummernplatzhalter 2">
            <a:extLst>
              <a:ext uri="{FF2B5EF4-FFF2-40B4-BE49-F238E27FC236}">
                <a16:creationId xmlns:a16="http://schemas.microsoft.com/office/drawing/2014/main" id="{49C62E70-0D19-B448-B7A8-4E3DDF096973}"/>
              </a:ext>
            </a:extLst>
          </p:cNvPr>
          <p:cNvSpPr>
            <a:spLocks noGrp="1"/>
          </p:cNvSpPr>
          <p:nvPr>
            <p:ph type="sldNum" sz="quarter" idx="10"/>
          </p:nvPr>
        </p:nvSpPr>
        <p:spPr/>
        <p:txBody>
          <a:bodyPr/>
          <a:lstStyle/>
          <a:p>
            <a:fld id="{550197BA-CC39-ED4B-B8E1-C457AC677023}" type="slidenum">
              <a:rPr lang="en-US" altLang="de-DE"/>
              <a:pPr/>
              <a:t>47</a:t>
            </a:fld>
            <a:endParaRPr lang="en-US" altLang="de-DE" b="0"/>
          </a:p>
        </p:txBody>
      </p:sp>
      <p:sp>
        <p:nvSpPr>
          <p:cNvPr id="393218" name="Rectangle 2">
            <a:extLst>
              <a:ext uri="{FF2B5EF4-FFF2-40B4-BE49-F238E27FC236}">
                <a16:creationId xmlns:a16="http://schemas.microsoft.com/office/drawing/2014/main" id="{2E5838C2-A1A1-4C44-AA08-11F16FF82110}"/>
              </a:ext>
            </a:extLst>
          </p:cNvPr>
          <p:cNvSpPr>
            <a:spLocks noGrp="1" noChangeArrowheads="1"/>
          </p:cNvSpPr>
          <p:nvPr>
            <p:ph type="title"/>
          </p:nvPr>
        </p:nvSpPr>
        <p:spPr>
          <a:noFill/>
          <a:ln/>
        </p:spPr>
        <p:txBody>
          <a:bodyPr/>
          <a:lstStyle/>
          <a:p>
            <a:pPr>
              <a:lnSpc>
                <a:spcPct val="90000"/>
              </a:lnSpc>
            </a:pPr>
            <a:r>
              <a:rPr lang="de-DE" altLang="de-DE" sz="3600"/>
              <a:t>Modell für Leistungszulagen: </a:t>
            </a:r>
            <a:br>
              <a:rPr lang="de-DE" altLang="de-DE" sz="3600"/>
            </a:br>
            <a:r>
              <a:rPr lang="de-DE" altLang="de-DE" sz="3600"/>
              <a:t>Beispiel Oxford - Kriterien (II)</a:t>
            </a:r>
            <a:endParaRPr lang="de-DE" altLang="de-DE"/>
          </a:p>
        </p:txBody>
      </p:sp>
      <p:sp>
        <p:nvSpPr>
          <p:cNvPr id="393219" name="Rectangle 3">
            <a:extLst>
              <a:ext uri="{FF2B5EF4-FFF2-40B4-BE49-F238E27FC236}">
                <a16:creationId xmlns:a16="http://schemas.microsoft.com/office/drawing/2014/main" id="{1D898D09-18D5-454C-A1E2-1AE01EAFF30D}"/>
              </a:ext>
            </a:extLst>
          </p:cNvPr>
          <p:cNvSpPr>
            <a:spLocks noChangeArrowheads="1"/>
          </p:cNvSpPr>
          <p:nvPr/>
        </p:nvSpPr>
        <p:spPr bwMode="auto">
          <a:xfrm>
            <a:off x="457200" y="1600200"/>
            <a:ext cx="1524000" cy="4724400"/>
          </a:xfrm>
          <a:prstGeom prst="rect">
            <a:avLst/>
          </a:prstGeom>
          <a:solidFill>
            <a:srgbClr val="A50021"/>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de-DE" altLang="de-DE"/>
              <a:t>Keine Zulage</a:t>
            </a:r>
          </a:p>
        </p:txBody>
      </p:sp>
      <p:sp>
        <p:nvSpPr>
          <p:cNvPr id="393224" name="Rectangle 8">
            <a:extLst>
              <a:ext uri="{FF2B5EF4-FFF2-40B4-BE49-F238E27FC236}">
                <a16:creationId xmlns:a16="http://schemas.microsoft.com/office/drawing/2014/main" id="{C0E1D645-2A86-7245-B2D0-215F23335053}"/>
              </a:ext>
            </a:extLst>
          </p:cNvPr>
          <p:cNvSpPr>
            <a:spLocks noChangeArrowheads="1"/>
          </p:cNvSpPr>
          <p:nvPr/>
        </p:nvSpPr>
        <p:spPr bwMode="auto">
          <a:xfrm>
            <a:off x="2247900" y="1600200"/>
            <a:ext cx="6286500" cy="4724400"/>
          </a:xfrm>
          <a:prstGeom prst="rect">
            <a:avLst/>
          </a:prstGeom>
          <a:solidFill>
            <a:schemeClr val="accent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36000" rIns="36000" bIns="36000" anchor="ctr"/>
          <a:lstStyle/>
          <a:p>
            <a:pPr>
              <a:lnSpc>
                <a:spcPct val="120000"/>
              </a:lnSpc>
            </a:pPr>
            <a:r>
              <a:rPr lang="en-GB" altLang="de-DE"/>
              <a:t>„ The University expects all of its professors and readers to be academically distinguished, with an international reputation and research record which is outstanding in comparison with the majority of academic staff in the United Kingdom. It also expects all of its professors and readers to contribute fully and well to all relevant aspects of the academic work of the University. Meeting these baseline expectations does not itself justify the making of a distinction award.  “</a:t>
            </a:r>
          </a:p>
        </p:txBody>
      </p:sp>
      <p:sp>
        <p:nvSpPr>
          <p:cNvPr id="393233" name="Oval 17">
            <a:extLst>
              <a:ext uri="{FF2B5EF4-FFF2-40B4-BE49-F238E27FC236}">
                <a16:creationId xmlns:a16="http://schemas.microsoft.com/office/drawing/2014/main" id="{5DBFD055-B08E-7947-B86E-9D15CBAD1791}"/>
              </a:ext>
            </a:extLst>
          </p:cNvPr>
          <p:cNvSpPr>
            <a:spLocks noChangeArrowheads="1"/>
          </p:cNvSpPr>
          <p:nvPr/>
        </p:nvSpPr>
        <p:spPr bwMode="auto">
          <a:xfrm>
            <a:off x="4800600" y="3048000"/>
            <a:ext cx="4191000" cy="2692400"/>
          </a:xfrm>
          <a:prstGeom prst="ellipse">
            <a:avLst/>
          </a:prstGeom>
          <a:solidFill>
            <a:srgbClr val="66FFCC"/>
          </a:solidFill>
          <a:ln>
            <a:noFill/>
          </a:ln>
          <a:effectLst/>
          <a:extLst>
            <a:ext uri="{91240B29-F687-4F45-9708-019B960494DF}">
              <a14:hiddenLine xmlns:a14="http://schemas.microsoft.com/office/drawing/2010/main" w="76200">
                <a:solidFill>
                  <a:schemeClr val="accent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36000" rIns="36000" bIns="36000" anchor="ctr"/>
          <a:lstStyle/>
          <a:p>
            <a:r>
              <a:rPr lang="de-DE" altLang="de-DE" b="1">
                <a:solidFill>
                  <a:schemeClr val="folHlink"/>
                </a:solidFill>
              </a:rPr>
              <a:t>Internationale Reputation und herausragende Forschungsleistung als „Normalfall“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93218"/>
                                        </p:tgtEl>
                                        <p:attrNameLst>
                                          <p:attrName>style.visibility</p:attrName>
                                        </p:attrNameLst>
                                      </p:cBhvr>
                                      <p:to>
                                        <p:strVal val="visible"/>
                                      </p:to>
                                    </p:set>
                                    <p:animEffect transition="in" filter="box(out)">
                                      <p:cBhvr>
                                        <p:cTn id="7" dur="500"/>
                                        <p:tgtEl>
                                          <p:spTgt spid="393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3218" grpId="0"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Foliennummernplatzhalter 2">
            <a:extLst>
              <a:ext uri="{FF2B5EF4-FFF2-40B4-BE49-F238E27FC236}">
                <a16:creationId xmlns:a16="http://schemas.microsoft.com/office/drawing/2014/main" id="{4B8CCB02-44CF-CD46-A05D-DA90454EFF61}"/>
              </a:ext>
            </a:extLst>
          </p:cNvPr>
          <p:cNvSpPr>
            <a:spLocks noGrp="1"/>
          </p:cNvSpPr>
          <p:nvPr>
            <p:ph type="sldNum" sz="quarter" idx="10"/>
          </p:nvPr>
        </p:nvSpPr>
        <p:spPr/>
        <p:txBody>
          <a:bodyPr/>
          <a:lstStyle/>
          <a:p>
            <a:fld id="{F5A9A159-66D4-4447-A0C2-49865F38B776}" type="slidenum">
              <a:rPr lang="en-US" altLang="de-DE"/>
              <a:pPr/>
              <a:t>48</a:t>
            </a:fld>
            <a:endParaRPr lang="en-US" altLang="de-DE" b="0"/>
          </a:p>
        </p:txBody>
      </p:sp>
      <p:sp>
        <p:nvSpPr>
          <p:cNvPr id="391172" name="Rectangle 4">
            <a:extLst>
              <a:ext uri="{FF2B5EF4-FFF2-40B4-BE49-F238E27FC236}">
                <a16:creationId xmlns:a16="http://schemas.microsoft.com/office/drawing/2014/main" id="{8D61EC26-8AC0-2641-9095-DE8C94D9944B}"/>
              </a:ext>
            </a:extLst>
          </p:cNvPr>
          <p:cNvSpPr>
            <a:spLocks noGrp="1" noChangeArrowheads="1"/>
          </p:cNvSpPr>
          <p:nvPr>
            <p:ph type="title"/>
          </p:nvPr>
        </p:nvSpPr>
        <p:spPr>
          <a:noFill/>
          <a:ln/>
        </p:spPr>
        <p:txBody>
          <a:bodyPr/>
          <a:lstStyle/>
          <a:p>
            <a:pPr>
              <a:lnSpc>
                <a:spcPct val="90000"/>
              </a:lnSpc>
            </a:pPr>
            <a:r>
              <a:rPr lang="de-DE" altLang="de-DE" sz="3600"/>
              <a:t>Modell für Leistungszulagen: </a:t>
            </a:r>
            <a:br>
              <a:rPr lang="de-DE" altLang="de-DE" sz="3600"/>
            </a:br>
            <a:r>
              <a:rPr lang="de-DE" altLang="de-DE" sz="3600"/>
              <a:t>Beispiel Oxford (II)</a:t>
            </a:r>
            <a:endParaRPr lang="de-DE" altLang="de-DE"/>
          </a:p>
        </p:txBody>
      </p:sp>
      <p:sp>
        <p:nvSpPr>
          <p:cNvPr id="391174" name="Rectangle 6">
            <a:extLst>
              <a:ext uri="{FF2B5EF4-FFF2-40B4-BE49-F238E27FC236}">
                <a16:creationId xmlns:a16="http://schemas.microsoft.com/office/drawing/2014/main" id="{33729DC8-735B-1C4D-AB85-24D5B3D07D44}"/>
              </a:ext>
            </a:extLst>
          </p:cNvPr>
          <p:cNvSpPr>
            <a:spLocks noChangeArrowheads="1"/>
          </p:cNvSpPr>
          <p:nvPr/>
        </p:nvSpPr>
        <p:spPr bwMode="auto">
          <a:xfrm>
            <a:off x="381000" y="1646238"/>
            <a:ext cx="7620000" cy="792162"/>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anchor="ctr">
            <a:flatTx/>
          </a:bodyPr>
          <a:lstStyle/>
          <a:p>
            <a:r>
              <a:rPr lang="de-DE" altLang="de-DE" sz="2000" b="1">
                <a:solidFill>
                  <a:srgbClr val="00FFCC"/>
                </a:solidFill>
                <a:latin typeface="Arial" panose="020B0604020202020204" pitchFamily="34" charset="0"/>
              </a:rPr>
              <a:t>Einspruchsmöglichkeit: </a:t>
            </a:r>
            <a:r>
              <a:rPr lang="de-DE" altLang="de-DE" sz="2000" b="1">
                <a:latin typeface="Arial" panose="020B0604020202020204" pitchFamily="34" charset="0"/>
              </a:rPr>
              <a:t>Nein. Bei Ablehnung Gespräch mit Vice-Chancellor möglich</a:t>
            </a:r>
          </a:p>
        </p:txBody>
      </p:sp>
      <p:sp>
        <p:nvSpPr>
          <p:cNvPr id="391175" name="Rectangle 7">
            <a:extLst>
              <a:ext uri="{FF2B5EF4-FFF2-40B4-BE49-F238E27FC236}">
                <a16:creationId xmlns:a16="http://schemas.microsoft.com/office/drawing/2014/main" id="{BD7B9188-CAEE-C24A-8D18-8A7DA38AAAC7}"/>
              </a:ext>
            </a:extLst>
          </p:cNvPr>
          <p:cNvSpPr>
            <a:spLocks noChangeArrowheads="1"/>
          </p:cNvSpPr>
          <p:nvPr/>
        </p:nvSpPr>
        <p:spPr bwMode="auto">
          <a:xfrm>
            <a:off x="228600" y="4054475"/>
            <a:ext cx="7848600" cy="7921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anchor="ctr">
            <a:flatTx/>
          </a:bodyPr>
          <a:lstStyle/>
          <a:p>
            <a:r>
              <a:rPr lang="de-DE" altLang="de-DE" sz="2000" b="1">
                <a:solidFill>
                  <a:srgbClr val="00FFCC"/>
                </a:solidFill>
                <a:latin typeface="Arial" panose="020B0604020202020204" pitchFamily="34" charset="0"/>
              </a:rPr>
              <a:t>Funktionszulagen: </a:t>
            </a:r>
            <a:r>
              <a:rPr lang="de-DE" altLang="de-DE" sz="2000" b="1">
                <a:latin typeface="Arial" panose="020B0604020202020204" pitchFamily="34" charset="0"/>
              </a:rPr>
              <a:t>Für Dekane - differenziert nach FB-größe (vs. Leistungsbezug)</a:t>
            </a:r>
          </a:p>
        </p:txBody>
      </p:sp>
      <p:sp>
        <p:nvSpPr>
          <p:cNvPr id="391176" name="Rectangle 8">
            <a:extLst>
              <a:ext uri="{FF2B5EF4-FFF2-40B4-BE49-F238E27FC236}">
                <a16:creationId xmlns:a16="http://schemas.microsoft.com/office/drawing/2014/main" id="{36ACB4FB-ABD2-3E44-9260-001606E49ABF}"/>
              </a:ext>
            </a:extLst>
          </p:cNvPr>
          <p:cNvSpPr>
            <a:spLocks noChangeArrowheads="1"/>
          </p:cNvSpPr>
          <p:nvPr/>
        </p:nvSpPr>
        <p:spPr bwMode="auto">
          <a:xfrm>
            <a:off x="838200" y="2835275"/>
            <a:ext cx="7848600" cy="7921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anchor="ctr">
            <a:flatTx/>
          </a:bodyPr>
          <a:lstStyle/>
          <a:p>
            <a:pPr algn="l">
              <a:lnSpc>
                <a:spcPct val="80000"/>
              </a:lnSpc>
            </a:pPr>
            <a:r>
              <a:rPr lang="de-DE" altLang="de-DE" sz="2000" b="1">
                <a:solidFill>
                  <a:srgbClr val="00FFCC"/>
                </a:solidFill>
                <a:latin typeface="Arial" panose="020B0604020202020204" pitchFamily="34" charset="0"/>
              </a:rPr>
              <a:t>Berufungs- und Bleibezulagen: </a:t>
            </a:r>
            <a:r>
              <a:rPr lang="de-DE" altLang="de-DE" sz="2000" b="1">
                <a:latin typeface="Arial" panose="020B0604020202020204" pitchFamily="34" charset="0"/>
              </a:rPr>
              <a:t>In das Stufensystem integriert</a:t>
            </a:r>
          </a:p>
        </p:txBody>
      </p:sp>
      <p:sp>
        <p:nvSpPr>
          <p:cNvPr id="391177" name="Rectangle 9">
            <a:extLst>
              <a:ext uri="{FF2B5EF4-FFF2-40B4-BE49-F238E27FC236}">
                <a16:creationId xmlns:a16="http://schemas.microsoft.com/office/drawing/2014/main" id="{666F0ABB-0731-ED47-BEE2-B8A1655F4A87}"/>
              </a:ext>
            </a:extLst>
          </p:cNvPr>
          <p:cNvSpPr>
            <a:spLocks noChangeArrowheads="1"/>
          </p:cNvSpPr>
          <p:nvPr/>
        </p:nvSpPr>
        <p:spPr bwMode="auto">
          <a:xfrm>
            <a:off x="762000" y="5303838"/>
            <a:ext cx="7848600" cy="792162"/>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anchor="ctr">
            <a:flatTx/>
          </a:bodyPr>
          <a:lstStyle/>
          <a:p>
            <a:r>
              <a:rPr lang="de-DE" altLang="de-DE" sz="2000" b="1">
                <a:solidFill>
                  <a:srgbClr val="00FFCC"/>
                </a:solidFill>
                <a:latin typeface="Arial" panose="020B0604020202020204" pitchFamily="34" charset="0"/>
              </a:rPr>
              <a:t>Marktabhängige Gehaltsstruktur: </a:t>
            </a:r>
            <a:r>
              <a:rPr lang="de-DE" altLang="de-DE" sz="2000" b="1">
                <a:latin typeface="Arial" panose="020B0604020202020204" pitchFamily="34" charset="0"/>
              </a:rPr>
              <a:t>Prinzipiell nicht - seit kurzem Ausnahmen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91172"/>
                                        </p:tgtEl>
                                        <p:attrNameLst>
                                          <p:attrName>style.visibility</p:attrName>
                                        </p:attrNameLst>
                                      </p:cBhvr>
                                      <p:to>
                                        <p:strVal val="visible"/>
                                      </p:to>
                                    </p:set>
                                    <p:animEffect transition="in" filter="box(out)">
                                      <p:cBhvr>
                                        <p:cTn id="7" dur="500"/>
                                        <p:tgtEl>
                                          <p:spTgt spid="3911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91176"/>
                                        </p:tgtEl>
                                        <p:attrNameLst>
                                          <p:attrName>style.visibility</p:attrName>
                                        </p:attrNameLst>
                                      </p:cBhvr>
                                      <p:to>
                                        <p:strVal val="visible"/>
                                      </p:to>
                                    </p:set>
                                    <p:animEffect transition="in" filter="box(out)">
                                      <p:cBhvr>
                                        <p:cTn id="12" dur="500"/>
                                        <p:tgtEl>
                                          <p:spTgt spid="39117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91177"/>
                                        </p:tgtEl>
                                        <p:attrNameLst>
                                          <p:attrName>style.visibility</p:attrName>
                                        </p:attrNameLst>
                                      </p:cBhvr>
                                      <p:to>
                                        <p:strVal val="visible"/>
                                      </p:to>
                                    </p:set>
                                    <p:animEffect transition="in" filter="box(out)">
                                      <p:cBhvr>
                                        <p:cTn id="17" dur="500"/>
                                        <p:tgtEl>
                                          <p:spTgt spid="39117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91174"/>
                                        </p:tgtEl>
                                        <p:attrNameLst>
                                          <p:attrName>style.visibility</p:attrName>
                                        </p:attrNameLst>
                                      </p:cBhvr>
                                      <p:to>
                                        <p:strVal val="visible"/>
                                      </p:to>
                                    </p:set>
                                    <p:animEffect transition="in" filter="box(out)">
                                      <p:cBhvr>
                                        <p:cTn id="22" dur="500"/>
                                        <p:tgtEl>
                                          <p:spTgt spid="39117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391175"/>
                                        </p:tgtEl>
                                        <p:attrNameLst>
                                          <p:attrName>style.visibility</p:attrName>
                                        </p:attrNameLst>
                                      </p:cBhvr>
                                      <p:to>
                                        <p:strVal val="visible"/>
                                      </p:to>
                                    </p:set>
                                    <p:animEffect transition="in" filter="box(out)">
                                      <p:cBhvr>
                                        <p:cTn id="27" dur="500"/>
                                        <p:tgtEl>
                                          <p:spTgt spid="3911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1172" grpId="0" autoUpdateAnimBg="0"/>
      <p:bldP spid="391174" grpId="0" animBg="1" autoUpdateAnimBg="0"/>
      <p:bldP spid="391175" grpId="0" animBg="1" autoUpdateAnimBg="0"/>
      <p:bldP spid="391176" grpId="0" animBg="1" autoUpdateAnimBg="0"/>
      <p:bldP spid="391177" grpId="0" animBg="1"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Foliennummernplatzhalter 2">
            <a:extLst>
              <a:ext uri="{FF2B5EF4-FFF2-40B4-BE49-F238E27FC236}">
                <a16:creationId xmlns:a16="http://schemas.microsoft.com/office/drawing/2014/main" id="{591A97EC-499B-FD4D-A971-868E0739FCC3}"/>
              </a:ext>
            </a:extLst>
          </p:cNvPr>
          <p:cNvSpPr>
            <a:spLocks noGrp="1"/>
          </p:cNvSpPr>
          <p:nvPr>
            <p:ph type="sldNum" sz="quarter" idx="10"/>
          </p:nvPr>
        </p:nvSpPr>
        <p:spPr/>
        <p:txBody>
          <a:bodyPr/>
          <a:lstStyle/>
          <a:p>
            <a:fld id="{11995DD7-53EC-B549-AD60-D9E8ED03909A}" type="slidenum">
              <a:rPr lang="en-US" altLang="de-DE"/>
              <a:pPr/>
              <a:t>49</a:t>
            </a:fld>
            <a:endParaRPr lang="en-US" altLang="de-DE" b="0"/>
          </a:p>
        </p:txBody>
      </p:sp>
      <p:sp>
        <p:nvSpPr>
          <p:cNvPr id="345090" name="Rectangle 2">
            <a:extLst>
              <a:ext uri="{FF2B5EF4-FFF2-40B4-BE49-F238E27FC236}">
                <a16:creationId xmlns:a16="http://schemas.microsoft.com/office/drawing/2014/main" id="{68654D38-DB1A-BB4B-A3CB-0AD966DF6580}"/>
              </a:ext>
            </a:extLst>
          </p:cNvPr>
          <p:cNvSpPr>
            <a:spLocks noGrp="1" noChangeArrowheads="1"/>
          </p:cNvSpPr>
          <p:nvPr>
            <p:ph type="title"/>
          </p:nvPr>
        </p:nvSpPr>
        <p:spPr/>
        <p:txBody>
          <a:bodyPr/>
          <a:lstStyle/>
          <a:p>
            <a:r>
              <a:rPr lang="de-DE" altLang="de-DE" sz="3600"/>
              <a:t>Stufenmodell: Vor- und Nachteile</a:t>
            </a:r>
            <a:endParaRPr lang="de-DE" altLang="de-DE"/>
          </a:p>
        </p:txBody>
      </p:sp>
      <p:grpSp>
        <p:nvGrpSpPr>
          <p:cNvPr id="345097" name="Group 9">
            <a:extLst>
              <a:ext uri="{FF2B5EF4-FFF2-40B4-BE49-F238E27FC236}">
                <a16:creationId xmlns:a16="http://schemas.microsoft.com/office/drawing/2014/main" id="{A0F74695-E7CF-9A48-971D-85DCCB35AEFE}"/>
              </a:ext>
            </a:extLst>
          </p:cNvPr>
          <p:cNvGrpSpPr>
            <a:grpSpLocks/>
          </p:cNvGrpSpPr>
          <p:nvPr/>
        </p:nvGrpSpPr>
        <p:grpSpPr bwMode="auto">
          <a:xfrm>
            <a:off x="4800600" y="1371600"/>
            <a:ext cx="3810000" cy="3048000"/>
            <a:chOff x="3024" y="864"/>
            <a:chExt cx="2400" cy="1920"/>
          </a:xfrm>
        </p:grpSpPr>
        <p:sp>
          <p:nvSpPr>
            <p:cNvPr id="345092" name="Rectangle 4">
              <a:extLst>
                <a:ext uri="{FF2B5EF4-FFF2-40B4-BE49-F238E27FC236}">
                  <a16:creationId xmlns:a16="http://schemas.microsoft.com/office/drawing/2014/main" id="{A56F2880-C117-6A41-B888-655CE04D2A34}"/>
                </a:ext>
              </a:extLst>
            </p:cNvPr>
            <p:cNvSpPr>
              <a:spLocks noChangeArrowheads="1"/>
            </p:cNvSpPr>
            <p:nvPr/>
          </p:nvSpPr>
          <p:spPr bwMode="auto">
            <a:xfrm>
              <a:off x="3024" y="864"/>
              <a:ext cx="2400" cy="1920"/>
            </a:xfrm>
            <a:prstGeom prst="rect">
              <a:avLst/>
            </a:prstGeom>
            <a:solidFill>
              <a:srgbClr val="FFFFFF"/>
            </a:solidFill>
            <a:ln w="76200">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a:endParaRPr lang="de-DE" altLang="de-DE" sz="2200" b="1">
                <a:solidFill>
                  <a:schemeClr val="accent1"/>
                </a:solidFill>
                <a:latin typeface="Arial" panose="020B0604020202020204" pitchFamily="34" charset="0"/>
              </a:endParaRPr>
            </a:p>
            <a:p>
              <a:pPr algn="l"/>
              <a:r>
                <a:rPr lang="de-DE" altLang="de-DE" sz="2200" b="1">
                  <a:solidFill>
                    <a:schemeClr val="folHlink"/>
                  </a:solidFill>
                  <a:latin typeface="Arial" panose="020B0604020202020204" pitchFamily="34" charset="0"/>
                </a:rPr>
                <a:t>- Schwerfälligkeit</a:t>
              </a:r>
            </a:p>
            <a:p>
              <a:pPr algn="l"/>
              <a:r>
                <a:rPr lang="de-DE" altLang="de-DE" sz="2200" b="1">
                  <a:solidFill>
                    <a:schemeClr val="folHlink"/>
                  </a:solidFill>
                  <a:latin typeface="Arial" panose="020B0604020202020204" pitchFamily="34" charset="0"/>
                </a:rPr>
                <a:t>- Erwartungshaltungen</a:t>
              </a:r>
            </a:p>
            <a:p>
              <a:pPr algn="l"/>
              <a:r>
                <a:rPr lang="de-DE" altLang="de-DE" sz="2200" b="1">
                  <a:solidFill>
                    <a:schemeClr val="folHlink"/>
                  </a:solidFill>
                  <a:latin typeface="Arial" panose="020B0604020202020204" pitchFamily="34" charset="0"/>
                </a:rPr>
                <a:t>- langfristiges Management</a:t>
              </a:r>
            </a:p>
          </p:txBody>
        </p:sp>
        <p:sp>
          <p:nvSpPr>
            <p:cNvPr id="345094" name="Rectangle 6">
              <a:extLst>
                <a:ext uri="{FF2B5EF4-FFF2-40B4-BE49-F238E27FC236}">
                  <a16:creationId xmlns:a16="http://schemas.microsoft.com/office/drawing/2014/main" id="{FD495793-0B28-794D-A797-AC844234EF11}"/>
                </a:ext>
              </a:extLst>
            </p:cNvPr>
            <p:cNvSpPr>
              <a:spLocks noChangeArrowheads="1"/>
            </p:cNvSpPr>
            <p:nvPr/>
          </p:nvSpPr>
          <p:spPr bwMode="auto">
            <a:xfrm>
              <a:off x="3888" y="1152"/>
              <a:ext cx="624" cy="96"/>
            </a:xfrm>
            <a:prstGeom prst="rect">
              <a:avLst/>
            </a:prstGeom>
            <a:solidFill>
              <a:srgbClr val="FFFFFF"/>
            </a:solidFill>
            <a:ln w="76200">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grpSp>
      <p:grpSp>
        <p:nvGrpSpPr>
          <p:cNvPr id="345098" name="Group 10">
            <a:extLst>
              <a:ext uri="{FF2B5EF4-FFF2-40B4-BE49-F238E27FC236}">
                <a16:creationId xmlns:a16="http://schemas.microsoft.com/office/drawing/2014/main" id="{9C785FCF-0106-7B4B-85EE-377C3E24920E}"/>
              </a:ext>
            </a:extLst>
          </p:cNvPr>
          <p:cNvGrpSpPr>
            <a:grpSpLocks/>
          </p:cNvGrpSpPr>
          <p:nvPr/>
        </p:nvGrpSpPr>
        <p:grpSpPr bwMode="auto">
          <a:xfrm>
            <a:off x="152400" y="1371600"/>
            <a:ext cx="4191000" cy="5257800"/>
            <a:chOff x="96" y="864"/>
            <a:chExt cx="2640" cy="3312"/>
          </a:xfrm>
        </p:grpSpPr>
        <p:sp>
          <p:nvSpPr>
            <p:cNvPr id="345091" name="Rectangle 3">
              <a:extLst>
                <a:ext uri="{FF2B5EF4-FFF2-40B4-BE49-F238E27FC236}">
                  <a16:creationId xmlns:a16="http://schemas.microsoft.com/office/drawing/2014/main" id="{C7F8CA10-396D-FC48-8F4C-667EB4690D37}"/>
                </a:ext>
              </a:extLst>
            </p:cNvPr>
            <p:cNvSpPr>
              <a:spLocks noChangeArrowheads="1"/>
            </p:cNvSpPr>
            <p:nvPr/>
          </p:nvSpPr>
          <p:spPr bwMode="auto">
            <a:xfrm>
              <a:off x="96" y="864"/>
              <a:ext cx="2640" cy="3312"/>
            </a:xfrm>
            <a:prstGeom prst="rect">
              <a:avLst/>
            </a:prstGeom>
            <a:solidFill>
              <a:srgbClr val="FFFFFF"/>
            </a:solidFill>
            <a:ln w="76200">
              <a:solidFill>
                <a:srgbClr val="00FF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a:endParaRPr lang="de-DE" altLang="de-DE" sz="2200" b="1">
                <a:solidFill>
                  <a:schemeClr val="folHlink"/>
                </a:solidFill>
                <a:latin typeface="Arial" panose="020B0604020202020204" pitchFamily="34" charset="0"/>
              </a:endParaRPr>
            </a:p>
            <a:p>
              <a:pPr algn="l"/>
              <a:endParaRPr lang="de-DE" altLang="de-DE" sz="2200" b="1">
                <a:solidFill>
                  <a:schemeClr val="folHlink"/>
                </a:solidFill>
                <a:latin typeface="Arial" panose="020B0604020202020204" pitchFamily="34" charset="0"/>
              </a:endParaRPr>
            </a:p>
            <a:p>
              <a:pPr algn="l"/>
              <a:r>
                <a:rPr lang="de-DE" altLang="de-DE" sz="2200" b="1">
                  <a:solidFill>
                    <a:schemeClr val="folHlink"/>
                  </a:solidFill>
                  <a:latin typeface="Arial" panose="020B0604020202020204" pitchFamily="34" charset="0"/>
                </a:rPr>
                <a:t>+ Regelhaftigkeit/Transparenz</a:t>
              </a:r>
            </a:p>
            <a:p>
              <a:pPr algn="l"/>
              <a:r>
                <a:rPr lang="de-DE" altLang="de-DE" sz="2200" b="1">
                  <a:solidFill>
                    <a:schemeClr val="folHlink"/>
                  </a:solidFill>
                  <a:latin typeface="Arial" panose="020B0604020202020204" pitchFamily="34" charset="0"/>
                </a:rPr>
                <a:t>+ Bildet Erfahrungs- und </a:t>
              </a:r>
            </a:p>
            <a:p>
              <a:pPr algn="l"/>
              <a:r>
                <a:rPr lang="de-DE" altLang="de-DE" sz="2200" b="1">
                  <a:solidFill>
                    <a:schemeClr val="folHlink"/>
                  </a:solidFill>
                  <a:latin typeface="Arial" panose="020B0604020202020204" pitchFamily="34" charset="0"/>
                </a:rPr>
                <a:t>   Leistungszuwachs ab</a:t>
              </a:r>
            </a:p>
            <a:p>
              <a:pPr algn="l"/>
              <a:r>
                <a:rPr lang="de-DE" altLang="de-DE" sz="2200" b="1">
                  <a:solidFill>
                    <a:schemeClr val="folHlink"/>
                  </a:solidFill>
                  <a:latin typeface="Arial" panose="020B0604020202020204" pitchFamily="34" charset="0"/>
                </a:rPr>
                <a:t>+ Integration mit Berufungs- </a:t>
              </a:r>
            </a:p>
            <a:p>
              <a:pPr algn="l"/>
              <a:r>
                <a:rPr lang="de-DE" altLang="de-DE" sz="2200" b="1">
                  <a:solidFill>
                    <a:schemeClr val="folHlink"/>
                  </a:solidFill>
                  <a:latin typeface="Arial" panose="020B0604020202020204" pitchFamily="34" charset="0"/>
                </a:rPr>
                <a:t>   und Bleibezulagen</a:t>
              </a:r>
            </a:p>
            <a:p>
              <a:pPr algn="l"/>
              <a:r>
                <a:rPr lang="de-DE" altLang="de-DE" sz="2200" b="1">
                  <a:solidFill>
                    <a:schemeClr val="folHlink"/>
                  </a:solidFill>
                  <a:latin typeface="Arial" panose="020B0604020202020204" pitchFamily="34" charset="0"/>
                </a:rPr>
                <a:t>+ „Scheinbewerbungen“ </a:t>
              </a:r>
            </a:p>
            <a:p>
              <a:pPr algn="l"/>
              <a:r>
                <a:rPr lang="de-DE" altLang="de-DE" sz="2200" b="1">
                  <a:solidFill>
                    <a:schemeClr val="folHlink"/>
                  </a:solidFill>
                  <a:latin typeface="Arial" panose="020B0604020202020204" pitchFamily="34" charset="0"/>
                </a:rPr>
                <a:t>   unnötig</a:t>
              </a:r>
            </a:p>
            <a:p>
              <a:pPr algn="l"/>
              <a:r>
                <a:rPr lang="de-DE" altLang="de-DE" sz="2200" b="1">
                  <a:solidFill>
                    <a:schemeClr val="folHlink"/>
                  </a:solidFill>
                  <a:latin typeface="Arial" panose="020B0604020202020204" pitchFamily="34" charset="0"/>
                </a:rPr>
                <a:t>+ International verbreitet</a:t>
              </a:r>
            </a:p>
            <a:p>
              <a:pPr algn="l"/>
              <a:r>
                <a:rPr lang="de-DE" altLang="de-DE" sz="2200" b="1">
                  <a:solidFill>
                    <a:schemeClr val="folHlink"/>
                  </a:solidFill>
                  <a:latin typeface="Arial" panose="020B0604020202020204" pitchFamily="34" charset="0"/>
                </a:rPr>
                <a:t>+ Erlaubt strategische </a:t>
              </a:r>
            </a:p>
            <a:p>
              <a:pPr algn="l"/>
              <a:r>
                <a:rPr lang="de-DE" altLang="de-DE" sz="2200" b="1">
                  <a:solidFill>
                    <a:schemeClr val="folHlink"/>
                  </a:solidFill>
                  <a:latin typeface="Arial" panose="020B0604020202020204" pitchFamily="34" charset="0"/>
                </a:rPr>
                <a:t>   Einbettung</a:t>
              </a:r>
            </a:p>
          </p:txBody>
        </p:sp>
        <p:sp>
          <p:nvSpPr>
            <p:cNvPr id="345095" name="AutoShape 7">
              <a:extLst>
                <a:ext uri="{FF2B5EF4-FFF2-40B4-BE49-F238E27FC236}">
                  <a16:creationId xmlns:a16="http://schemas.microsoft.com/office/drawing/2014/main" id="{FAB0B79F-8E05-354C-AEC2-B8A16DEEF0BA}"/>
                </a:ext>
              </a:extLst>
            </p:cNvPr>
            <p:cNvSpPr>
              <a:spLocks noChangeArrowheads="1"/>
            </p:cNvSpPr>
            <p:nvPr/>
          </p:nvSpPr>
          <p:spPr bwMode="auto">
            <a:xfrm>
              <a:off x="1248" y="960"/>
              <a:ext cx="432" cy="384"/>
            </a:xfrm>
            <a:prstGeom prst="plus">
              <a:avLst>
                <a:gd name="adj" fmla="val 25000"/>
              </a:avLst>
            </a:prstGeom>
            <a:solidFill>
              <a:srgbClr val="FFFFFF"/>
            </a:solidFill>
            <a:ln w="76200">
              <a:solidFill>
                <a:srgbClr val="00FF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45090"/>
                                        </p:tgtEl>
                                        <p:attrNameLst>
                                          <p:attrName>style.visibility</p:attrName>
                                        </p:attrNameLst>
                                      </p:cBhvr>
                                      <p:to>
                                        <p:strVal val="visible"/>
                                      </p:to>
                                    </p:set>
                                    <p:animEffect transition="in" filter="box(out)">
                                      <p:cBhvr>
                                        <p:cTn id="7" dur="500"/>
                                        <p:tgtEl>
                                          <p:spTgt spid="3450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345098"/>
                                        </p:tgtEl>
                                        <p:attrNameLst>
                                          <p:attrName>style.visibility</p:attrName>
                                        </p:attrNameLst>
                                      </p:cBhvr>
                                      <p:to>
                                        <p:strVal val="visible"/>
                                      </p:to>
                                    </p:set>
                                    <p:animEffect transition="in" filter="box(out)">
                                      <p:cBhvr>
                                        <p:cTn id="12" dur="500"/>
                                        <p:tgtEl>
                                          <p:spTgt spid="34509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345097"/>
                                        </p:tgtEl>
                                        <p:attrNameLst>
                                          <p:attrName>style.visibility</p:attrName>
                                        </p:attrNameLst>
                                      </p:cBhvr>
                                      <p:to>
                                        <p:strVal val="visible"/>
                                      </p:to>
                                    </p:set>
                                    <p:animEffect transition="in" filter="box(out)">
                                      <p:cBhvr>
                                        <p:cTn id="17" dur="500"/>
                                        <p:tgtEl>
                                          <p:spTgt spid="3450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090"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2">
            <a:extLst>
              <a:ext uri="{FF2B5EF4-FFF2-40B4-BE49-F238E27FC236}">
                <a16:creationId xmlns:a16="http://schemas.microsoft.com/office/drawing/2014/main" id="{0F9AC8C2-590B-2441-8777-F9C0E2201EE7}"/>
              </a:ext>
            </a:extLst>
          </p:cNvPr>
          <p:cNvSpPr>
            <a:spLocks noGrp="1"/>
          </p:cNvSpPr>
          <p:nvPr>
            <p:ph type="sldNum" sz="quarter" idx="10"/>
          </p:nvPr>
        </p:nvSpPr>
        <p:spPr/>
        <p:txBody>
          <a:bodyPr/>
          <a:lstStyle/>
          <a:p>
            <a:fld id="{05A3DA10-6EAD-A440-AD0F-F5B6794B1D0E}" type="slidenum">
              <a:rPr lang="en-US" altLang="de-DE"/>
              <a:pPr/>
              <a:t>5</a:t>
            </a:fld>
            <a:endParaRPr lang="en-US" altLang="de-DE" b="0"/>
          </a:p>
        </p:txBody>
      </p:sp>
      <p:sp>
        <p:nvSpPr>
          <p:cNvPr id="355330" name="Rectangle 1026">
            <a:extLst>
              <a:ext uri="{FF2B5EF4-FFF2-40B4-BE49-F238E27FC236}">
                <a16:creationId xmlns:a16="http://schemas.microsoft.com/office/drawing/2014/main" id="{C6D92886-C923-724A-B810-57A92A01865B}"/>
              </a:ext>
            </a:extLst>
          </p:cNvPr>
          <p:cNvSpPr>
            <a:spLocks noGrp="1" noChangeArrowheads="1"/>
          </p:cNvSpPr>
          <p:nvPr>
            <p:ph type="title"/>
          </p:nvPr>
        </p:nvSpPr>
        <p:spPr>
          <a:xfrm>
            <a:off x="0" y="0"/>
            <a:ext cx="7543800" cy="990600"/>
          </a:xfrm>
        </p:spPr>
        <p:txBody>
          <a:bodyPr/>
          <a:lstStyle/>
          <a:p>
            <a:r>
              <a:rPr lang="de-DE" altLang="de-DE"/>
              <a:t>Folgerungen</a:t>
            </a:r>
          </a:p>
        </p:txBody>
      </p:sp>
      <p:sp>
        <p:nvSpPr>
          <p:cNvPr id="355331" name="Rectangle 1027">
            <a:extLst>
              <a:ext uri="{FF2B5EF4-FFF2-40B4-BE49-F238E27FC236}">
                <a16:creationId xmlns:a16="http://schemas.microsoft.com/office/drawing/2014/main" id="{57439D11-40C4-0B4E-964F-332FFCB25120}"/>
              </a:ext>
            </a:extLst>
          </p:cNvPr>
          <p:cNvSpPr>
            <a:spLocks noChangeArrowheads="1"/>
          </p:cNvSpPr>
          <p:nvPr/>
        </p:nvSpPr>
        <p:spPr bwMode="auto">
          <a:xfrm>
            <a:off x="990600" y="1447800"/>
            <a:ext cx="7391400" cy="1066800"/>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3600" b="1">
                <a:latin typeface="Arial" panose="020B0604020202020204" pitchFamily="34" charset="0"/>
              </a:rPr>
              <a:t>Besoldungsreform beginnt erst !</a:t>
            </a:r>
          </a:p>
        </p:txBody>
      </p:sp>
      <p:sp>
        <p:nvSpPr>
          <p:cNvPr id="355332" name="Rectangle 1028">
            <a:extLst>
              <a:ext uri="{FF2B5EF4-FFF2-40B4-BE49-F238E27FC236}">
                <a16:creationId xmlns:a16="http://schemas.microsoft.com/office/drawing/2014/main" id="{44282BAD-C3DA-FC43-835A-5379B26D51DA}"/>
              </a:ext>
            </a:extLst>
          </p:cNvPr>
          <p:cNvSpPr>
            <a:spLocks noChangeArrowheads="1"/>
          </p:cNvSpPr>
          <p:nvPr/>
        </p:nvSpPr>
        <p:spPr bwMode="auto">
          <a:xfrm>
            <a:off x="990600" y="2819400"/>
            <a:ext cx="7391400" cy="3810000"/>
          </a:xfrm>
          <a:prstGeom prst="rect">
            <a:avLst/>
          </a:prstGeom>
          <a:solidFill>
            <a:schemeClr val="accent1"/>
          </a:solidFill>
          <a:ln>
            <a:noFill/>
          </a:ln>
          <a:effectLst/>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wrap="none" anchor="ctr">
            <a:flatTx/>
          </a:bodyPr>
          <a:lstStyle/>
          <a:p>
            <a:r>
              <a:rPr lang="de-DE" altLang="de-DE" sz="3600" b="1">
                <a:latin typeface="Arial" panose="020B0604020202020204" pitchFamily="34" charset="0"/>
              </a:rPr>
              <a:t>Entscheidung </a:t>
            </a:r>
          </a:p>
          <a:p>
            <a:r>
              <a:rPr lang="de-DE" altLang="de-DE" sz="3600" b="1">
                <a:latin typeface="Arial" panose="020B0604020202020204" pitchFamily="34" charset="0"/>
              </a:rPr>
              <a:t>über Erfolg oder Misserfolg </a:t>
            </a:r>
          </a:p>
          <a:p>
            <a:r>
              <a:rPr lang="de-DE" altLang="de-DE" sz="3600" b="1">
                <a:latin typeface="Arial" panose="020B0604020202020204" pitchFamily="34" charset="0"/>
              </a:rPr>
              <a:t>fällt bei Umsetzung </a:t>
            </a:r>
          </a:p>
          <a:p>
            <a:r>
              <a:rPr lang="de-DE" altLang="de-DE" sz="3600" b="1">
                <a:latin typeface="Arial" panose="020B0604020202020204" pitchFamily="34" charset="0"/>
              </a:rPr>
              <a:t>in den Ländern und </a:t>
            </a:r>
          </a:p>
          <a:p>
            <a:r>
              <a:rPr lang="de-DE" altLang="de-DE" sz="3600" b="1">
                <a:latin typeface="Arial" panose="020B0604020202020204" pitchFamily="34" charset="0"/>
              </a:rPr>
              <a:t>den Hochschulen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55331"/>
                                        </p:tgtEl>
                                        <p:attrNameLst>
                                          <p:attrName>style.visibility</p:attrName>
                                        </p:attrNameLst>
                                      </p:cBhvr>
                                      <p:to>
                                        <p:strVal val="visible"/>
                                      </p:to>
                                    </p:set>
                                    <p:animEffect transition="in" filter="box(out)">
                                      <p:cBhvr>
                                        <p:cTn id="7" dur="500"/>
                                        <p:tgtEl>
                                          <p:spTgt spid="3553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55332"/>
                                        </p:tgtEl>
                                        <p:attrNameLst>
                                          <p:attrName>style.visibility</p:attrName>
                                        </p:attrNameLst>
                                      </p:cBhvr>
                                      <p:to>
                                        <p:strVal val="visible"/>
                                      </p:to>
                                    </p:set>
                                    <p:animEffect transition="in" filter="box(out)">
                                      <p:cBhvr>
                                        <p:cTn id="12" dur="500"/>
                                        <p:tgtEl>
                                          <p:spTgt spid="3553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5331" grpId="0" animBg="1" autoUpdateAnimBg="0"/>
      <p:bldP spid="355332" grpId="0" animBg="1"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Foliennummernplatzhalter 2">
            <a:extLst>
              <a:ext uri="{FF2B5EF4-FFF2-40B4-BE49-F238E27FC236}">
                <a16:creationId xmlns:a16="http://schemas.microsoft.com/office/drawing/2014/main" id="{B28290EC-8B76-2143-98B5-7D5C0B4764A4}"/>
              </a:ext>
            </a:extLst>
          </p:cNvPr>
          <p:cNvSpPr>
            <a:spLocks noGrp="1"/>
          </p:cNvSpPr>
          <p:nvPr>
            <p:ph type="sldNum" sz="quarter" idx="10"/>
          </p:nvPr>
        </p:nvSpPr>
        <p:spPr/>
        <p:txBody>
          <a:bodyPr/>
          <a:lstStyle/>
          <a:p>
            <a:fld id="{FE1B4215-6E9B-B546-A69B-B022141EDC6C}" type="slidenum">
              <a:rPr lang="en-US" altLang="de-DE"/>
              <a:pPr/>
              <a:t>50</a:t>
            </a:fld>
            <a:endParaRPr lang="en-US" altLang="de-DE" b="0"/>
          </a:p>
        </p:txBody>
      </p:sp>
      <p:sp>
        <p:nvSpPr>
          <p:cNvPr id="382978" name="Rectangle 2">
            <a:extLst>
              <a:ext uri="{FF2B5EF4-FFF2-40B4-BE49-F238E27FC236}">
                <a16:creationId xmlns:a16="http://schemas.microsoft.com/office/drawing/2014/main" id="{C198265D-43F1-954C-9C38-6610E1C2A8A6}"/>
              </a:ext>
            </a:extLst>
          </p:cNvPr>
          <p:cNvSpPr>
            <a:spLocks noChangeArrowheads="1"/>
          </p:cNvSpPr>
          <p:nvPr/>
        </p:nvSpPr>
        <p:spPr bwMode="auto">
          <a:xfrm>
            <a:off x="838200" y="1447800"/>
            <a:ext cx="7391400" cy="762000"/>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3600" b="1">
                <a:latin typeface="Arial" panose="020B0604020202020204" pitchFamily="34" charset="0"/>
              </a:rPr>
              <a:t>Formelmodell</a:t>
            </a:r>
          </a:p>
        </p:txBody>
      </p:sp>
      <p:sp>
        <p:nvSpPr>
          <p:cNvPr id="382979" name="Rectangle 3">
            <a:extLst>
              <a:ext uri="{FF2B5EF4-FFF2-40B4-BE49-F238E27FC236}">
                <a16:creationId xmlns:a16="http://schemas.microsoft.com/office/drawing/2014/main" id="{F1785F10-EEA0-6448-BB4B-488B5B66A165}"/>
              </a:ext>
            </a:extLst>
          </p:cNvPr>
          <p:cNvSpPr>
            <a:spLocks noGrp="1" noChangeArrowheads="1"/>
          </p:cNvSpPr>
          <p:nvPr>
            <p:ph type="title"/>
          </p:nvPr>
        </p:nvSpPr>
        <p:spPr>
          <a:xfrm>
            <a:off x="152400" y="152400"/>
            <a:ext cx="6400800" cy="762000"/>
          </a:xfrm>
          <a:noFill/>
          <a:ln/>
          <a:extLst>
            <a:ext uri="{909E8E84-426E-40DD-AFC4-6F175D3DCCD1}">
              <a14:hiddenFill xmlns:a14="http://schemas.microsoft.com/office/drawing/2010/main">
                <a:solidFill>
                  <a:schemeClr val="tx2"/>
                </a:solidFill>
              </a14:hiddenFill>
            </a:ext>
          </a:extLst>
        </p:spPr>
        <p:txBody>
          <a:bodyPr/>
          <a:lstStyle/>
          <a:p>
            <a:r>
              <a:rPr lang="de-DE" altLang="de-DE" sz="3600"/>
              <a:t>Entscheidungsverfahren</a:t>
            </a:r>
          </a:p>
        </p:txBody>
      </p:sp>
      <p:sp>
        <p:nvSpPr>
          <p:cNvPr id="382980" name="Rectangle 4">
            <a:extLst>
              <a:ext uri="{FF2B5EF4-FFF2-40B4-BE49-F238E27FC236}">
                <a16:creationId xmlns:a16="http://schemas.microsoft.com/office/drawing/2014/main" id="{4911930A-EAA0-EA40-BC27-5964B24DD44E}"/>
              </a:ext>
            </a:extLst>
          </p:cNvPr>
          <p:cNvSpPr>
            <a:spLocks noChangeArrowheads="1"/>
          </p:cNvSpPr>
          <p:nvPr/>
        </p:nvSpPr>
        <p:spPr bwMode="auto">
          <a:xfrm>
            <a:off x="2819400" y="3886200"/>
            <a:ext cx="5410200" cy="611188"/>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Rechtssicherheit</a:t>
            </a:r>
          </a:p>
        </p:txBody>
      </p:sp>
      <p:sp>
        <p:nvSpPr>
          <p:cNvPr id="382981" name="Rectangle 5">
            <a:extLst>
              <a:ext uri="{FF2B5EF4-FFF2-40B4-BE49-F238E27FC236}">
                <a16:creationId xmlns:a16="http://schemas.microsoft.com/office/drawing/2014/main" id="{3659BB12-613F-A844-B41E-61FA12023D6D}"/>
              </a:ext>
            </a:extLst>
          </p:cNvPr>
          <p:cNvSpPr>
            <a:spLocks noChangeArrowheads="1"/>
          </p:cNvSpPr>
          <p:nvPr/>
        </p:nvSpPr>
        <p:spPr bwMode="auto">
          <a:xfrm>
            <a:off x="2819400" y="4724400"/>
            <a:ext cx="5410200" cy="611188"/>
          </a:xfrm>
          <a:prstGeom prst="rect">
            <a:avLst/>
          </a:prstGeom>
          <a:solidFill>
            <a:schemeClr val="accent1"/>
          </a:solidFill>
          <a:ln>
            <a:noFill/>
          </a:ln>
          <a:effectLst/>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wrap="none" anchor="ctr">
            <a:flatTx/>
          </a:bodyPr>
          <a:lstStyle/>
          <a:p>
            <a:r>
              <a:rPr lang="de-DE" altLang="de-DE" b="1">
                <a:latin typeface="Arial" panose="020B0604020202020204" pitchFamily="34" charset="0"/>
              </a:rPr>
              <a:t>Fachkulturen</a:t>
            </a:r>
          </a:p>
        </p:txBody>
      </p:sp>
      <p:sp>
        <p:nvSpPr>
          <p:cNvPr id="382982" name="Rectangle 6">
            <a:extLst>
              <a:ext uri="{FF2B5EF4-FFF2-40B4-BE49-F238E27FC236}">
                <a16:creationId xmlns:a16="http://schemas.microsoft.com/office/drawing/2014/main" id="{DD163F1E-63C1-5F42-BD8A-361092BC4960}"/>
              </a:ext>
            </a:extLst>
          </p:cNvPr>
          <p:cNvSpPr>
            <a:spLocks noChangeArrowheads="1"/>
          </p:cNvSpPr>
          <p:nvPr/>
        </p:nvSpPr>
        <p:spPr bwMode="auto">
          <a:xfrm>
            <a:off x="2819400" y="3048000"/>
            <a:ext cx="5410200" cy="611188"/>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b="1">
                <a:latin typeface="Arial" panose="020B0604020202020204" pitchFamily="34" charset="0"/>
              </a:rPr>
              <a:t>Katalog Leistungsparameter</a:t>
            </a:r>
          </a:p>
        </p:txBody>
      </p:sp>
      <p:sp>
        <p:nvSpPr>
          <p:cNvPr id="382983" name="Rectangle 7">
            <a:extLst>
              <a:ext uri="{FF2B5EF4-FFF2-40B4-BE49-F238E27FC236}">
                <a16:creationId xmlns:a16="http://schemas.microsoft.com/office/drawing/2014/main" id="{C30D7A4B-116C-8D4D-827C-39111D4E8E4B}"/>
              </a:ext>
            </a:extLst>
          </p:cNvPr>
          <p:cNvSpPr>
            <a:spLocks noChangeArrowheads="1"/>
          </p:cNvSpPr>
          <p:nvPr/>
        </p:nvSpPr>
        <p:spPr bwMode="auto">
          <a:xfrm>
            <a:off x="2819400" y="5562600"/>
            <a:ext cx="5410200" cy="611188"/>
          </a:xfrm>
          <a:prstGeom prst="rect">
            <a:avLst/>
          </a:prstGeom>
          <a:solidFill>
            <a:schemeClr val="accent1"/>
          </a:solidFill>
          <a:ln>
            <a:noFill/>
          </a:ln>
          <a:effectLst/>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wrap="none" anchor="ctr">
            <a:flatTx/>
          </a:bodyPr>
          <a:lstStyle/>
          <a:p>
            <a:r>
              <a:rPr lang="de-DE" altLang="de-DE" b="1">
                <a:latin typeface="Arial" panose="020B0604020202020204" pitchFamily="34" charset="0"/>
              </a:rPr>
              <a:t>Profile der Hochschulen</a:t>
            </a:r>
          </a:p>
        </p:txBody>
      </p:sp>
      <p:sp>
        <p:nvSpPr>
          <p:cNvPr id="382984" name="Oval 8">
            <a:extLst>
              <a:ext uri="{FF2B5EF4-FFF2-40B4-BE49-F238E27FC236}">
                <a16:creationId xmlns:a16="http://schemas.microsoft.com/office/drawing/2014/main" id="{9C6F067D-ED82-144C-98E1-5D35189E95FF}"/>
              </a:ext>
            </a:extLst>
          </p:cNvPr>
          <p:cNvSpPr>
            <a:spLocks noChangeArrowheads="1"/>
          </p:cNvSpPr>
          <p:nvPr/>
        </p:nvSpPr>
        <p:spPr bwMode="auto">
          <a:xfrm>
            <a:off x="228600" y="2590800"/>
            <a:ext cx="2286000" cy="3581400"/>
          </a:xfrm>
          <a:prstGeom prst="ellipse">
            <a:avLst/>
          </a:prstGeom>
          <a:solidFill>
            <a:srgbClr val="FFFF00"/>
          </a:solidFill>
          <a:ln w="76200">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b="1">
                <a:solidFill>
                  <a:schemeClr val="folHlink"/>
                </a:solidFill>
                <a:latin typeface="Arial" panose="020B0604020202020204" pitchFamily="34" charset="0"/>
              </a:rPr>
              <a:t>Zulagen </a:t>
            </a:r>
          </a:p>
          <a:p>
            <a:r>
              <a:rPr lang="de-DE" altLang="de-DE" b="1">
                <a:solidFill>
                  <a:schemeClr val="folHlink"/>
                </a:solidFill>
                <a:latin typeface="Arial" panose="020B0604020202020204" pitchFamily="34" charset="0"/>
              </a:rPr>
              <a:t>werden nach </a:t>
            </a:r>
          </a:p>
          <a:p>
            <a:r>
              <a:rPr lang="de-DE" altLang="de-DE" b="1">
                <a:solidFill>
                  <a:schemeClr val="folHlink"/>
                </a:solidFill>
                <a:latin typeface="Arial" panose="020B0604020202020204" pitchFamily="34" charset="0"/>
              </a:rPr>
              <a:t>quantifizier-</a:t>
            </a:r>
          </a:p>
          <a:p>
            <a:r>
              <a:rPr lang="de-DE" altLang="de-DE" b="1">
                <a:solidFill>
                  <a:schemeClr val="folHlink"/>
                </a:solidFill>
                <a:latin typeface="Arial" panose="020B0604020202020204" pitchFamily="34" charset="0"/>
              </a:rPr>
              <a:t>baren</a:t>
            </a:r>
          </a:p>
          <a:p>
            <a:r>
              <a:rPr lang="de-DE" altLang="de-DE" b="1">
                <a:solidFill>
                  <a:schemeClr val="folHlink"/>
                </a:solidFill>
                <a:latin typeface="Arial" panose="020B0604020202020204" pitchFamily="34" charset="0"/>
              </a:rPr>
              <a:t>Kriterien </a:t>
            </a:r>
          </a:p>
          <a:p>
            <a:r>
              <a:rPr lang="de-DE" altLang="de-DE" b="1">
                <a:solidFill>
                  <a:schemeClr val="folHlink"/>
                </a:solidFill>
                <a:latin typeface="Arial" panose="020B0604020202020204" pitchFamily="34" charset="0"/>
              </a:rPr>
              <a:t>vergeben</a:t>
            </a:r>
            <a:endParaRPr lang="de-DE" altLang="de-DE" b="1">
              <a:solidFill>
                <a:schemeClr val="folHlink"/>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82979"/>
                                        </p:tgtEl>
                                        <p:attrNameLst>
                                          <p:attrName>style.visibility</p:attrName>
                                        </p:attrNameLst>
                                      </p:cBhvr>
                                      <p:to>
                                        <p:strVal val="visible"/>
                                      </p:to>
                                    </p:set>
                                    <p:animEffect transition="in" filter="box(out)">
                                      <p:cBhvr>
                                        <p:cTn id="7" dur="500"/>
                                        <p:tgtEl>
                                          <p:spTgt spid="38297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82978"/>
                                        </p:tgtEl>
                                        <p:attrNameLst>
                                          <p:attrName>style.visibility</p:attrName>
                                        </p:attrNameLst>
                                      </p:cBhvr>
                                      <p:to>
                                        <p:strVal val="visible"/>
                                      </p:to>
                                    </p:set>
                                    <p:animEffect transition="in" filter="box(out)">
                                      <p:cBhvr>
                                        <p:cTn id="12" dur="500"/>
                                        <p:tgtEl>
                                          <p:spTgt spid="38297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7" presetClass="entr" presetSubtype="10" fill="hold" grpId="0" nodeType="clickEffect">
                                  <p:stCondLst>
                                    <p:cond delay="0"/>
                                  </p:stCondLst>
                                  <p:childTnLst>
                                    <p:set>
                                      <p:cBhvr>
                                        <p:cTn id="16" dur="1" fill="hold">
                                          <p:stCondLst>
                                            <p:cond delay="0"/>
                                          </p:stCondLst>
                                        </p:cTn>
                                        <p:tgtEl>
                                          <p:spTgt spid="382984"/>
                                        </p:tgtEl>
                                        <p:attrNameLst>
                                          <p:attrName>style.visibility</p:attrName>
                                        </p:attrNameLst>
                                      </p:cBhvr>
                                      <p:to>
                                        <p:strVal val="visible"/>
                                      </p:to>
                                    </p:set>
                                    <p:anim calcmode="lin" valueType="num">
                                      <p:cBhvr>
                                        <p:cTn id="17" dur="500" fill="hold"/>
                                        <p:tgtEl>
                                          <p:spTgt spid="382984"/>
                                        </p:tgtEl>
                                        <p:attrNameLst>
                                          <p:attrName>ppt_w</p:attrName>
                                        </p:attrNameLst>
                                      </p:cBhvr>
                                      <p:tavLst>
                                        <p:tav tm="0">
                                          <p:val>
                                            <p:fltVal val="0"/>
                                          </p:val>
                                        </p:tav>
                                        <p:tav tm="100000">
                                          <p:val>
                                            <p:strVal val="#ppt_w"/>
                                          </p:val>
                                        </p:tav>
                                      </p:tavLst>
                                    </p:anim>
                                    <p:anim calcmode="lin" valueType="num">
                                      <p:cBhvr>
                                        <p:cTn id="18" dur="500" fill="hold"/>
                                        <p:tgtEl>
                                          <p:spTgt spid="382984"/>
                                        </p:tgtEl>
                                        <p:attrNameLst>
                                          <p:attrName>ppt_h</p:attrName>
                                        </p:attrNameLst>
                                      </p:cBhvr>
                                      <p:tavLst>
                                        <p:tav tm="0">
                                          <p:val>
                                            <p:strVal val="#ppt_h"/>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32" fill="hold" grpId="0" nodeType="clickEffect">
                                  <p:stCondLst>
                                    <p:cond delay="0"/>
                                  </p:stCondLst>
                                  <p:childTnLst>
                                    <p:set>
                                      <p:cBhvr>
                                        <p:cTn id="22" dur="1" fill="hold">
                                          <p:stCondLst>
                                            <p:cond delay="0"/>
                                          </p:stCondLst>
                                        </p:cTn>
                                        <p:tgtEl>
                                          <p:spTgt spid="382982"/>
                                        </p:tgtEl>
                                        <p:attrNameLst>
                                          <p:attrName>style.visibility</p:attrName>
                                        </p:attrNameLst>
                                      </p:cBhvr>
                                      <p:to>
                                        <p:strVal val="visible"/>
                                      </p:to>
                                    </p:set>
                                    <p:animEffect transition="in" filter="box(out)">
                                      <p:cBhvr>
                                        <p:cTn id="23" dur="500"/>
                                        <p:tgtEl>
                                          <p:spTgt spid="382982"/>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ntr" presetSubtype="32" fill="hold" grpId="0" nodeType="clickEffect">
                                  <p:stCondLst>
                                    <p:cond delay="0"/>
                                  </p:stCondLst>
                                  <p:childTnLst>
                                    <p:set>
                                      <p:cBhvr>
                                        <p:cTn id="27" dur="1" fill="hold">
                                          <p:stCondLst>
                                            <p:cond delay="0"/>
                                          </p:stCondLst>
                                        </p:cTn>
                                        <p:tgtEl>
                                          <p:spTgt spid="382980"/>
                                        </p:tgtEl>
                                        <p:attrNameLst>
                                          <p:attrName>style.visibility</p:attrName>
                                        </p:attrNameLst>
                                      </p:cBhvr>
                                      <p:to>
                                        <p:strVal val="visible"/>
                                      </p:to>
                                    </p:set>
                                    <p:animEffect transition="in" filter="box(out)">
                                      <p:cBhvr>
                                        <p:cTn id="28" dur="500"/>
                                        <p:tgtEl>
                                          <p:spTgt spid="38298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4" presetClass="entr" presetSubtype="32" fill="hold" grpId="0" nodeType="clickEffect">
                                  <p:stCondLst>
                                    <p:cond delay="0"/>
                                  </p:stCondLst>
                                  <p:childTnLst>
                                    <p:set>
                                      <p:cBhvr>
                                        <p:cTn id="32" dur="1" fill="hold">
                                          <p:stCondLst>
                                            <p:cond delay="0"/>
                                          </p:stCondLst>
                                        </p:cTn>
                                        <p:tgtEl>
                                          <p:spTgt spid="382981"/>
                                        </p:tgtEl>
                                        <p:attrNameLst>
                                          <p:attrName>style.visibility</p:attrName>
                                        </p:attrNameLst>
                                      </p:cBhvr>
                                      <p:to>
                                        <p:strVal val="visible"/>
                                      </p:to>
                                    </p:set>
                                    <p:animEffect transition="in" filter="box(out)">
                                      <p:cBhvr>
                                        <p:cTn id="33" dur="500"/>
                                        <p:tgtEl>
                                          <p:spTgt spid="382981"/>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ntr" presetSubtype="32" fill="hold" grpId="0" nodeType="clickEffect">
                                  <p:stCondLst>
                                    <p:cond delay="0"/>
                                  </p:stCondLst>
                                  <p:childTnLst>
                                    <p:set>
                                      <p:cBhvr>
                                        <p:cTn id="37" dur="1" fill="hold">
                                          <p:stCondLst>
                                            <p:cond delay="0"/>
                                          </p:stCondLst>
                                        </p:cTn>
                                        <p:tgtEl>
                                          <p:spTgt spid="382983"/>
                                        </p:tgtEl>
                                        <p:attrNameLst>
                                          <p:attrName>style.visibility</p:attrName>
                                        </p:attrNameLst>
                                      </p:cBhvr>
                                      <p:to>
                                        <p:strVal val="visible"/>
                                      </p:to>
                                    </p:set>
                                    <p:animEffect transition="in" filter="box(out)">
                                      <p:cBhvr>
                                        <p:cTn id="38" dur="500"/>
                                        <p:tgtEl>
                                          <p:spTgt spid="3829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2978" grpId="0" animBg="1" autoUpdateAnimBg="0"/>
      <p:bldP spid="382979" grpId="0" autoUpdateAnimBg="0"/>
      <p:bldP spid="382980" grpId="0" animBg="1" autoUpdateAnimBg="0"/>
      <p:bldP spid="382981" grpId="0" animBg="1" autoUpdateAnimBg="0"/>
      <p:bldP spid="382982" grpId="0" animBg="1" autoUpdateAnimBg="0"/>
      <p:bldP spid="382983" grpId="0" animBg="1" autoUpdateAnimBg="0"/>
      <p:bldP spid="382984" grpId="0" animBg="1"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Foliennummernplatzhalter 2">
            <a:extLst>
              <a:ext uri="{FF2B5EF4-FFF2-40B4-BE49-F238E27FC236}">
                <a16:creationId xmlns:a16="http://schemas.microsoft.com/office/drawing/2014/main" id="{D423E508-390E-5748-9234-8CC94C210A51}"/>
              </a:ext>
            </a:extLst>
          </p:cNvPr>
          <p:cNvSpPr>
            <a:spLocks noGrp="1"/>
          </p:cNvSpPr>
          <p:nvPr>
            <p:ph type="sldNum" sz="quarter" idx="10"/>
          </p:nvPr>
        </p:nvSpPr>
        <p:spPr/>
        <p:txBody>
          <a:bodyPr/>
          <a:lstStyle/>
          <a:p>
            <a:fld id="{7D096F43-BDD1-7346-B70F-11B4031E7E3F}" type="slidenum">
              <a:rPr lang="en-US" altLang="de-DE"/>
              <a:pPr/>
              <a:t>51</a:t>
            </a:fld>
            <a:endParaRPr lang="en-US" altLang="de-DE" b="0"/>
          </a:p>
        </p:txBody>
      </p:sp>
      <p:sp>
        <p:nvSpPr>
          <p:cNvPr id="384002" name="Rectangle 1026">
            <a:extLst>
              <a:ext uri="{FF2B5EF4-FFF2-40B4-BE49-F238E27FC236}">
                <a16:creationId xmlns:a16="http://schemas.microsoft.com/office/drawing/2014/main" id="{6CD49F33-3274-EB43-BF24-50D58C0A25B2}"/>
              </a:ext>
            </a:extLst>
          </p:cNvPr>
          <p:cNvSpPr>
            <a:spLocks noChangeArrowheads="1"/>
          </p:cNvSpPr>
          <p:nvPr/>
        </p:nvSpPr>
        <p:spPr bwMode="auto">
          <a:xfrm>
            <a:off x="838200" y="1447800"/>
            <a:ext cx="7391400" cy="762000"/>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3600" b="1">
                <a:latin typeface="Arial" panose="020B0604020202020204" pitchFamily="34" charset="0"/>
              </a:rPr>
              <a:t>Abwägungsmodell</a:t>
            </a:r>
          </a:p>
        </p:txBody>
      </p:sp>
      <p:sp>
        <p:nvSpPr>
          <p:cNvPr id="384004" name="Rectangle 1028">
            <a:extLst>
              <a:ext uri="{FF2B5EF4-FFF2-40B4-BE49-F238E27FC236}">
                <a16:creationId xmlns:a16="http://schemas.microsoft.com/office/drawing/2014/main" id="{41C4FE79-43D0-BB43-846D-0A55C215CBD3}"/>
              </a:ext>
            </a:extLst>
          </p:cNvPr>
          <p:cNvSpPr>
            <a:spLocks noChangeArrowheads="1"/>
          </p:cNvSpPr>
          <p:nvPr/>
        </p:nvSpPr>
        <p:spPr bwMode="auto">
          <a:xfrm>
            <a:off x="2819400" y="3352800"/>
            <a:ext cx="5410200" cy="457200"/>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individuelle Lösungen</a:t>
            </a:r>
          </a:p>
        </p:txBody>
      </p:sp>
      <p:sp>
        <p:nvSpPr>
          <p:cNvPr id="384005" name="Rectangle 1029">
            <a:extLst>
              <a:ext uri="{FF2B5EF4-FFF2-40B4-BE49-F238E27FC236}">
                <a16:creationId xmlns:a16="http://schemas.microsoft.com/office/drawing/2014/main" id="{1FB4B8BD-70E9-3C4A-9A66-E8F03FBB2249}"/>
              </a:ext>
            </a:extLst>
          </p:cNvPr>
          <p:cNvSpPr>
            <a:spLocks noChangeArrowheads="1"/>
          </p:cNvSpPr>
          <p:nvPr/>
        </p:nvSpPr>
        <p:spPr bwMode="auto">
          <a:xfrm>
            <a:off x="2819400" y="4191000"/>
            <a:ext cx="5410200" cy="457200"/>
          </a:xfrm>
          <a:prstGeom prst="rect">
            <a:avLst/>
          </a:prstGeom>
          <a:solidFill>
            <a:schemeClr val="accent1"/>
          </a:solidFill>
          <a:ln>
            <a:noFill/>
          </a:ln>
          <a:effectLst/>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wrap="none" anchor="ctr">
            <a:flatTx/>
          </a:bodyPr>
          <a:lstStyle/>
          <a:p>
            <a:pPr algn="l"/>
            <a:r>
              <a:rPr lang="de-DE" altLang="de-DE" b="1">
                <a:latin typeface="Arial" panose="020B0604020202020204" pitchFamily="34" charset="0"/>
              </a:rPr>
              <a:t>Rechtssicherheit</a:t>
            </a:r>
          </a:p>
        </p:txBody>
      </p:sp>
      <p:sp>
        <p:nvSpPr>
          <p:cNvPr id="384006" name="Rectangle 1030">
            <a:extLst>
              <a:ext uri="{FF2B5EF4-FFF2-40B4-BE49-F238E27FC236}">
                <a16:creationId xmlns:a16="http://schemas.microsoft.com/office/drawing/2014/main" id="{B0663FCF-93B4-8A49-A17C-71E161CB770A}"/>
              </a:ext>
            </a:extLst>
          </p:cNvPr>
          <p:cNvSpPr>
            <a:spLocks noChangeArrowheads="1"/>
          </p:cNvSpPr>
          <p:nvPr/>
        </p:nvSpPr>
        <p:spPr bwMode="auto">
          <a:xfrm>
            <a:off x="2819400" y="2514600"/>
            <a:ext cx="5410200" cy="457200"/>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große Flexibilität</a:t>
            </a:r>
          </a:p>
        </p:txBody>
      </p:sp>
      <p:sp>
        <p:nvSpPr>
          <p:cNvPr id="384007" name="Rectangle 1031">
            <a:extLst>
              <a:ext uri="{FF2B5EF4-FFF2-40B4-BE49-F238E27FC236}">
                <a16:creationId xmlns:a16="http://schemas.microsoft.com/office/drawing/2014/main" id="{093C3B5F-33FE-1F40-BF45-AA2193438068}"/>
              </a:ext>
            </a:extLst>
          </p:cNvPr>
          <p:cNvSpPr>
            <a:spLocks noChangeArrowheads="1"/>
          </p:cNvSpPr>
          <p:nvPr/>
        </p:nvSpPr>
        <p:spPr bwMode="auto">
          <a:xfrm>
            <a:off x="2819400" y="5029200"/>
            <a:ext cx="5410200" cy="457200"/>
          </a:xfrm>
          <a:prstGeom prst="rect">
            <a:avLst/>
          </a:prstGeom>
          <a:solidFill>
            <a:schemeClr val="accent1"/>
          </a:solidFill>
          <a:ln>
            <a:noFill/>
          </a:ln>
          <a:effectLst/>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wrap="none" anchor="ctr">
            <a:flatTx/>
          </a:bodyPr>
          <a:lstStyle/>
          <a:p>
            <a:pPr algn="l"/>
            <a:r>
              <a:rPr lang="de-DE" altLang="de-DE" b="1">
                <a:latin typeface="Arial" panose="020B0604020202020204" pitchFamily="34" charset="0"/>
              </a:rPr>
              <a:t>Entscheidungsfähigkeit</a:t>
            </a:r>
          </a:p>
        </p:txBody>
      </p:sp>
      <p:sp>
        <p:nvSpPr>
          <p:cNvPr id="384008" name="Oval 1032">
            <a:extLst>
              <a:ext uri="{FF2B5EF4-FFF2-40B4-BE49-F238E27FC236}">
                <a16:creationId xmlns:a16="http://schemas.microsoft.com/office/drawing/2014/main" id="{4B2388F7-69B4-6646-ACCC-A23FE8613761}"/>
              </a:ext>
            </a:extLst>
          </p:cNvPr>
          <p:cNvSpPr>
            <a:spLocks noChangeArrowheads="1"/>
          </p:cNvSpPr>
          <p:nvPr/>
        </p:nvSpPr>
        <p:spPr bwMode="auto">
          <a:xfrm>
            <a:off x="381000" y="2362200"/>
            <a:ext cx="2133600" cy="3048000"/>
          </a:xfrm>
          <a:prstGeom prst="ellipse">
            <a:avLst/>
          </a:prstGeom>
          <a:solidFill>
            <a:srgbClr val="FFFF00"/>
          </a:solidFill>
          <a:ln w="76200">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ltLang="de-DE" b="1">
              <a:solidFill>
                <a:schemeClr val="folHlink"/>
              </a:solidFill>
              <a:latin typeface="Arial" panose="020B0604020202020204" pitchFamily="34" charset="0"/>
            </a:endParaRPr>
          </a:p>
          <a:p>
            <a:r>
              <a:rPr lang="de-DE" altLang="de-DE" b="1">
                <a:solidFill>
                  <a:schemeClr val="folHlink"/>
                </a:solidFill>
                <a:latin typeface="Arial" panose="020B0604020202020204" pitchFamily="34" charset="0"/>
              </a:rPr>
              <a:t>Entscheidung</a:t>
            </a:r>
          </a:p>
          <a:p>
            <a:r>
              <a:rPr lang="de-DE" altLang="de-DE" b="1">
                <a:solidFill>
                  <a:schemeClr val="folHlink"/>
                </a:solidFill>
                <a:latin typeface="Arial" panose="020B0604020202020204" pitchFamily="34" charset="0"/>
              </a:rPr>
              <a:t>nach </a:t>
            </a:r>
          </a:p>
          <a:p>
            <a:r>
              <a:rPr lang="de-DE" altLang="de-DE" b="1">
                <a:solidFill>
                  <a:schemeClr val="folHlink"/>
                </a:solidFill>
                <a:latin typeface="Arial" panose="020B0604020202020204" pitchFamily="34" charset="0"/>
              </a:rPr>
              <a:t>qualitativen</a:t>
            </a:r>
          </a:p>
          <a:p>
            <a:r>
              <a:rPr lang="de-DE" altLang="de-DE" b="1">
                <a:solidFill>
                  <a:schemeClr val="folHlink"/>
                </a:solidFill>
                <a:latin typeface="Arial" panose="020B0604020202020204" pitchFamily="34" charset="0"/>
              </a:rPr>
              <a:t>Faktoren</a:t>
            </a:r>
            <a:endParaRPr lang="de-DE" altLang="de-DE" b="1">
              <a:solidFill>
                <a:schemeClr val="folHlink"/>
              </a:solidFill>
            </a:endParaRPr>
          </a:p>
        </p:txBody>
      </p:sp>
      <p:sp>
        <p:nvSpPr>
          <p:cNvPr id="384014" name="Rectangle 1038">
            <a:extLst>
              <a:ext uri="{FF2B5EF4-FFF2-40B4-BE49-F238E27FC236}">
                <a16:creationId xmlns:a16="http://schemas.microsoft.com/office/drawing/2014/main" id="{199363D2-D7A7-A54B-AF12-A5FBFF6F62C1}"/>
              </a:ext>
            </a:extLst>
          </p:cNvPr>
          <p:cNvSpPr>
            <a:spLocks noGrp="1" noChangeArrowheads="1"/>
          </p:cNvSpPr>
          <p:nvPr>
            <p:ph type="title"/>
          </p:nvPr>
        </p:nvSpPr>
        <p:spPr>
          <a:xfrm>
            <a:off x="152400" y="152400"/>
            <a:ext cx="6400800" cy="762000"/>
          </a:xfrm>
          <a:noFill/>
          <a:ln/>
          <a:extLst>
            <a:ext uri="{909E8E84-426E-40DD-AFC4-6F175D3DCCD1}">
              <a14:hiddenFill xmlns:a14="http://schemas.microsoft.com/office/drawing/2010/main">
                <a:solidFill>
                  <a:schemeClr val="tx2"/>
                </a:solidFill>
              </a14:hiddenFill>
            </a:ext>
          </a:extLst>
        </p:spPr>
        <p:txBody>
          <a:bodyPr/>
          <a:lstStyle/>
          <a:p>
            <a:r>
              <a:rPr lang="de-DE" altLang="de-DE" sz="3600"/>
              <a:t>Entscheidungsverfahren</a:t>
            </a:r>
          </a:p>
        </p:txBody>
      </p:sp>
      <p:sp>
        <p:nvSpPr>
          <p:cNvPr id="384015" name="Rectangle 1039">
            <a:extLst>
              <a:ext uri="{FF2B5EF4-FFF2-40B4-BE49-F238E27FC236}">
                <a16:creationId xmlns:a16="http://schemas.microsoft.com/office/drawing/2014/main" id="{C65573EC-ADE3-0149-A959-89F40FCF59AD}"/>
              </a:ext>
            </a:extLst>
          </p:cNvPr>
          <p:cNvSpPr>
            <a:spLocks noChangeArrowheads="1"/>
          </p:cNvSpPr>
          <p:nvPr/>
        </p:nvSpPr>
        <p:spPr bwMode="auto">
          <a:xfrm>
            <a:off x="838200" y="5791200"/>
            <a:ext cx="7391400" cy="609600"/>
          </a:xfrm>
          <a:prstGeom prst="rect">
            <a:avLst/>
          </a:prstGeom>
          <a:solidFill>
            <a:schemeClr val="accent1"/>
          </a:solidFill>
          <a:ln>
            <a:noFill/>
          </a:ln>
          <a:effectLst/>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anchor="ctr">
            <a:flatTx/>
          </a:bodyPr>
          <a:lstStyle/>
          <a:p>
            <a:pPr>
              <a:lnSpc>
                <a:spcPct val="80000"/>
              </a:lnSpc>
            </a:pPr>
            <a:r>
              <a:rPr lang="de-DE" altLang="de-DE" b="1">
                <a:latin typeface="Arial" panose="020B0604020202020204" pitchFamily="34" charset="0"/>
              </a:rPr>
              <a:t>Bei Kombination mit Antragsverfahren: Überschaubarkeit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84002"/>
                                        </p:tgtEl>
                                        <p:attrNameLst>
                                          <p:attrName>style.visibility</p:attrName>
                                        </p:attrNameLst>
                                      </p:cBhvr>
                                      <p:to>
                                        <p:strVal val="visible"/>
                                      </p:to>
                                    </p:set>
                                    <p:animEffect transition="in" filter="box(out)">
                                      <p:cBhvr>
                                        <p:cTn id="7" dur="500"/>
                                        <p:tgtEl>
                                          <p:spTgt spid="3840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84014"/>
                                        </p:tgtEl>
                                        <p:attrNameLst>
                                          <p:attrName>style.visibility</p:attrName>
                                        </p:attrNameLst>
                                      </p:cBhvr>
                                      <p:to>
                                        <p:strVal val="visible"/>
                                      </p:to>
                                    </p:set>
                                    <p:animEffect transition="in" filter="box(out)">
                                      <p:cBhvr>
                                        <p:cTn id="12" dur="500"/>
                                        <p:tgtEl>
                                          <p:spTgt spid="38401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84015"/>
                                        </p:tgtEl>
                                        <p:attrNameLst>
                                          <p:attrName>style.visibility</p:attrName>
                                        </p:attrNameLst>
                                      </p:cBhvr>
                                      <p:to>
                                        <p:strVal val="visible"/>
                                      </p:to>
                                    </p:set>
                                    <p:animEffect transition="in" filter="box(out)">
                                      <p:cBhvr>
                                        <p:cTn id="17" dur="500"/>
                                        <p:tgtEl>
                                          <p:spTgt spid="38401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7" presetClass="entr" presetSubtype="10" fill="hold" grpId="0" nodeType="clickEffect">
                                  <p:stCondLst>
                                    <p:cond delay="0"/>
                                  </p:stCondLst>
                                  <p:childTnLst>
                                    <p:set>
                                      <p:cBhvr>
                                        <p:cTn id="21" dur="1" fill="hold">
                                          <p:stCondLst>
                                            <p:cond delay="0"/>
                                          </p:stCondLst>
                                        </p:cTn>
                                        <p:tgtEl>
                                          <p:spTgt spid="384008"/>
                                        </p:tgtEl>
                                        <p:attrNameLst>
                                          <p:attrName>style.visibility</p:attrName>
                                        </p:attrNameLst>
                                      </p:cBhvr>
                                      <p:to>
                                        <p:strVal val="visible"/>
                                      </p:to>
                                    </p:set>
                                    <p:anim calcmode="lin" valueType="num">
                                      <p:cBhvr>
                                        <p:cTn id="22" dur="500" fill="hold"/>
                                        <p:tgtEl>
                                          <p:spTgt spid="384008"/>
                                        </p:tgtEl>
                                        <p:attrNameLst>
                                          <p:attrName>ppt_w</p:attrName>
                                        </p:attrNameLst>
                                      </p:cBhvr>
                                      <p:tavLst>
                                        <p:tav tm="0">
                                          <p:val>
                                            <p:fltVal val="0"/>
                                          </p:val>
                                        </p:tav>
                                        <p:tav tm="100000">
                                          <p:val>
                                            <p:strVal val="#ppt_w"/>
                                          </p:val>
                                        </p:tav>
                                      </p:tavLst>
                                    </p:anim>
                                    <p:anim calcmode="lin" valueType="num">
                                      <p:cBhvr>
                                        <p:cTn id="23" dur="500" fill="hold"/>
                                        <p:tgtEl>
                                          <p:spTgt spid="384008"/>
                                        </p:tgtEl>
                                        <p:attrNameLst>
                                          <p:attrName>ppt_h</p:attrName>
                                        </p:attrNameLst>
                                      </p:cBhvr>
                                      <p:tavLst>
                                        <p:tav tm="0">
                                          <p:val>
                                            <p:strVal val="#ppt_h"/>
                                          </p:val>
                                        </p:tav>
                                        <p:tav tm="100000">
                                          <p:val>
                                            <p:strVal val="#ppt_h"/>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ntr" presetSubtype="32" fill="hold" grpId="0" nodeType="clickEffect">
                                  <p:stCondLst>
                                    <p:cond delay="0"/>
                                  </p:stCondLst>
                                  <p:childTnLst>
                                    <p:set>
                                      <p:cBhvr>
                                        <p:cTn id="27" dur="1" fill="hold">
                                          <p:stCondLst>
                                            <p:cond delay="0"/>
                                          </p:stCondLst>
                                        </p:cTn>
                                        <p:tgtEl>
                                          <p:spTgt spid="384006"/>
                                        </p:tgtEl>
                                        <p:attrNameLst>
                                          <p:attrName>style.visibility</p:attrName>
                                        </p:attrNameLst>
                                      </p:cBhvr>
                                      <p:to>
                                        <p:strVal val="visible"/>
                                      </p:to>
                                    </p:set>
                                    <p:animEffect transition="in" filter="box(out)">
                                      <p:cBhvr>
                                        <p:cTn id="28" dur="500"/>
                                        <p:tgtEl>
                                          <p:spTgt spid="384006"/>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4" presetClass="entr" presetSubtype="32" fill="hold" grpId="0" nodeType="clickEffect">
                                  <p:stCondLst>
                                    <p:cond delay="0"/>
                                  </p:stCondLst>
                                  <p:childTnLst>
                                    <p:set>
                                      <p:cBhvr>
                                        <p:cTn id="32" dur="1" fill="hold">
                                          <p:stCondLst>
                                            <p:cond delay="0"/>
                                          </p:stCondLst>
                                        </p:cTn>
                                        <p:tgtEl>
                                          <p:spTgt spid="384004"/>
                                        </p:tgtEl>
                                        <p:attrNameLst>
                                          <p:attrName>style.visibility</p:attrName>
                                        </p:attrNameLst>
                                      </p:cBhvr>
                                      <p:to>
                                        <p:strVal val="visible"/>
                                      </p:to>
                                    </p:set>
                                    <p:animEffect transition="in" filter="box(out)">
                                      <p:cBhvr>
                                        <p:cTn id="33" dur="500"/>
                                        <p:tgtEl>
                                          <p:spTgt spid="384004"/>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ntr" presetSubtype="32" fill="hold" grpId="0" nodeType="clickEffect">
                                  <p:stCondLst>
                                    <p:cond delay="0"/>
                                  </p:stCondLst>
                                  <p:childTnLst>
                                    <p:set>
                                      <p:cBhvr>
                                        <p:cTn id="37" dur="1" fill="hold">
                                          <p:stCondLst>
                                            <p:cond delay="0"/>
                                          </p:stCondLst>
                                        </p:cTn>
                                        <p:tgtEl>
                                          <p:spTgt spid="384005"/>
                                        </p:tgtEl>
                                        <p:attrNameLst>
                                          <p:attrName>style.visibility</p:attrName>
                                        </p:attrNameLst>
                                      </p:cBhvr>
                                      <p:to>
                                        <p:strVal val="visible"/>
                                      </p:to>
                                    </p:set>
                                    <p:animEffect transition="in" filter="box(out)">
                                      <p:cBhvr>
                                        <p:cTn id="38" dur="500"/>
                                        <p:tgtEl>
                                          <p:spTgt spid="384005"/>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4" presetClass="entr" presetSubtype="32" fill="hold" grpId="0" nodeType="clickEffect">
                                  <p:stCondLst>
                                    <p:cond delay="0"/>
                                  </p:stCondLst>
                                  <p:childTnLst>
                                    <p:set>
                                      <p:cBhvr>
                                        <p:cTn id="42" dur="1" fill="hold">
                                          <p:stCondLst>
                                            <p:cond delay="0"/>
                                          </p:stCondLst>
                                        </p:cTn>
                                        <p:tgtEl>
                                          <p:spTgt spid="384007"/>
                                        </p:tgtEl>
                                        <p:attrNameLst>
                                          <p:attrName>style.visibility</p:attrName>
                                        </p:attrNameLst>
                                      </p:cBhvr>
                                      <p:to>
                                        <p:strVal val="visible"/>
                                      </p:to>
                                    </p:set>
                                    <p:animEffect transition="in" filter="box(out)">
                                      <p:cBhvr>
                                        <p:cTn id="43" dur="500"/>
                                        <p:tgtEl>
                                          <p:spTgt spid="3840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4002" grpId="0" animBg="1" autoUpdateAnimBg="0"/>
      <p:bldP spid="384004" grpId="0" animBg="1" autoUpdateAnimBg="0"/>
      <p:bldP spid="384005" grpId="0" animBg="1" autoUpdateAnimBg="0"/>
      <p:bldP spid="384006" grpId="0" animBg="1" autoUpdateAnimBg="0"/>
      <p:bldP spid="384007" grpId="0" animBg="1" autoUpdateAnimBg="0"/>
      <p:bldP spid="384008" grpId="0" animBg="1" autoUpdateAnimBg="0"/>
      <p:bldP spid="384014" grpId="0" autoUpdateAnimBg="0"/>
      <p:bldP spid="384015" grpId="0" animBg="1"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 name="Foliennummernplatzhalter 2">
            <a:extLst>
              <a:ext uri="{FF2B5EF4-FFF2-40B4-BE49-F238E27FC236}">
                <a16:creationId xmlns:a16="http://schemas.microsoft.com/office/drawing/2014/main" id="{0198D369-E238-B04E-BCE7-AA056B426E56}"/>
              </a:ext>
            </a:extLst>
          </p:cNvPr>
          <p:cNvSpPr>
            <a:spLocks noGrp="1"/>
          </p:cNvSpPr>
          <p:nvPr>
            <p:ph type="sldNum" sz="quarter" idx="10"/>
          </p:nvPr>
        </p:nvSpPr>
        <p:spPr/>
        <p:txBody>
          <a:bodyPr/>
          <a:lstStyle/>
          <a:p>
            <a:fld id="{0C061EAB-15B0-F547-BBED-957689044200}" type="slidenum">
              <a:rPr lang="en-US" altLang="de-DE"/>
              <a:pPr/>
              <a:t>52</a:t>
            </a:fld>
            <a:endParaRPr lang="en-US" altLang="de-DE" b="0"/>
          </a:p>
        </p:txBody>
      </p:sp>
      <p:sp>
        <p:nvSpPr>
          <p:cNvPr id="373762" name="Rectangle 2">
            <a:extLst>
              <a:ext uri="{FF2B5EF4-FFF2-40B4-BE49-F238E27FC236}">
                <a16:creationId xmlns:a16="http://schemas.microsoft.com/office/drawing/2014/main" id="{172EBF31-69F1-184C-BE6B-53AC68A2086E}"/>
              </a:ext>
            </a:extLst>
          </p:cNvPr>
          <p:cNvSpPr>
            <a:spLocks noGrp="1" noChangeArrowheads="1"/>
          </p:cNvSpPr>
          <p:nvPr>
            <p:ph type="title"/>
          </p:nvPr>
        </p:nvSpPr>
        <p:spPr/>
        <p:txBody>
          <a:bodyPr/>
          <a:lstStyle/>
          <a:p>
            <a:r>
              <a:rPr lang="de-DE" altLang="de-DE" sz="3200"/>
              <a:t>W für Hochschulleitungen:</a:t>
            </a:r>
            <a:br>
              <a:rPr lang="de-DE" altLang="de-DE" sz="3200"/>
            </a:br>
            <a:r>
              <a:rPr lang="de-DE" altLang="de-DE" sz="3200"/>
              <a:t>Gestaltungsfragen</a:t>
            </a:r>
            <a:endParaRPr lang="de-DE" altLang="de-DE" sz="3600"/>
          </a:p>
        </p:txBody>
      </p:sp>
      <p:sp>
        <p:nvSpPr>
          <p:cNvPr id="373764" name="Rectangle 4">
            <a:extLst>
              <a:ext uri="{FF2B5EF4-FFF2-40B4-BE49-F238E27FC236}">
                <a16:creationId xmlns:a16="http://schemas.microsoft.com/office/drawing/2014/main" id="{86E9D892-4B95-6543-9852-D2DA4BF744EB}"/>
              </a:ext>
            </a:extLst>
          </p:cNvPr>
          <p:cNvSpPr>
            <a:spLocks noChangeArrowheads="1"/>
          </p:cNvSpPr>
          <p:nvPr/>
        </p:nvSpPr>
        <p:spPr bwMode="auto">
          <a:xfrm>
            <a:off x="3048000" y="4767263"/>
            <a:ext cx="5638800" cy="719137"/>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sz="2000" b="1">
                <a:latin typeface="Arial" panose="020B0604020202020204" pitchFamily="34" charset="0"/>
              </a:rPr>
              <a:t>Funktions-, Leistungs-,</a:t>
            </a:r>
          </a:p>
          <a:p>
            <a:pPr algn="l"/>
            <a:r>
              <a:rPr lang="de-DE" altLang="de-DE" sz="2000" b="1">
                <a:latin typeface="Arial" panose="020B0604020202020204" pitchFamily="34" charset="0"/>
              </a:rPr>
              <a:t>und Berufungs- und Bleibezulagen?</a:t>
            </a:r>
            <a:endParaRPr lang="de-DE" altLang="de-DE" b="1">
              <a:latin typeface="Arial" panose="020B0604020202020204" pitchFamily="34" charset="0"/>
            </a:endParaRPr>
          </a:p>
        </p:txBody>
      </p:sp>
      <p:grpSp>
        <p:nvGrpSpPr>
          <p:cNvPr id="373768" name="Group 8">
            <a:extLst>
              <a:ext uri="{FF2B5EF4-FFF2-40B4-BE49-F238E27FC236}">
                <a16:creationId xmlns:a16="http://schemas.microsoft.com/office/drawing/2014/main" id="{45A927F3-10C2-FF40-9B5E-EFD8589C2A50}"/>
              </a:ext>
            </a:extLst>
          </p:cNvPr>
          <p:cNvGrpSpPr>
            <a:grpSpLocks/>
          </p:cNvGrpSpPr>
          <p:nvPr/>
        </p:nvGrpSpPr>
        <p:grpSpPr bwMode="auto">
          <a:xfrm>
            <a:off x="295275" y="1990725"/>
            <a:ext cx="2344738" cy="685800"/>
            <a:chOff x="173" y="1008"/>
            <a:chExt cx="1319" cy="672"/>
          </a:xfrm>
        </p:grpSpPr>
        <p:sp>
          <p:nvSpPr>
            <p:cNvPr id="373769" name="Oval 9">
              <a:extLst>
                <a:ext uri="{FF2B5EF4-FFF2-40B4-BE49-F238E27FC236}">
                  <a16:creationId xmlns:a16="http://schemas.microsoft.com/office/drawing/2014/main" id="{A51D5193-783C-A140-AEFE-487C8F771F5E}"/>
                </a:ext>
              </a:extLst>
            </p:cNvPr>
            <p:cNvSpPr>
              <a:spLocks noChangeArrowheads="1"/>
            </p:cNvSpPr>
            <p:nvPr/>
          </p:nvSpPr>
          <p:spPr bwMode="auto">
            <a:xfrm>
              <a:off x="192" y="1008"/>
              <a:ext cx="1296" cy="672"/>
            </a:xfrm>
            <a:prstGeom prst="ellipse">
              <a:avLst/>
            </a:prstGeom>
            <a:solidFill>
              <a:schemeClr val="accent1"/>
            </a:solidFill>
            <a:ln w="76200">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73770" name="Text Box 10">
              <a:extLst>
                <a:ext uri="{FF2B5EF4-FFF2-40B4-BE49-F238E27FC236}">
                  <a16:creationId xmlns:a16="http://schemas.microsoft.com/office/drawing/2014/main" id="{D8848A77-E833-324F-B4A0-F8FAB6398833}"/>
                </a:ext>
              </a:extLst>
            </p:cNvPr>
            <p:cNvSpPr txBox="1">
              <a:spLocks noChangeArrowheads="1"/>
            </p:cNvSpPr>
            <p:nvPr/>
          </p:nvSpPr>
          <p:spPr bwMode="auto">
            <a:xfrm>
              <a:off x="173" y="1120"/>
              <a:ext cx="1319" cy="38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spcBef>
                  <a:spcPct val="50000"/>
                </a:spcBef>
              </a:pPr>
              <a:r>
                <a:rPr lang="de-DE" altLang="de-DE" sz="2000" b="1">
                  <a:latin typeface="Arial" panose="020B0604020202020204" pitchFamily="34" charset="0"/>
                </a:rPr>
                <a:t>Vergabeverfahren</a:t>
              </a:r>
            </a:p>
          </p:txBody>
        </p:sp>
      </p:grpSp>
      <p:grpSp>
        <p:nvGrpSpPr>
          <p:cNvPr id="373771" name="Group 11">
            <a:extLst>
              <a:ext uri="{FF2B5EF4-FFF2-40B4-BE49-F238E27FC236}">
                <a16:creationId xmlns:a16="http://schemas.microsoft.com/office/drawing/2014/main" id="{5451B488-2C9C-3945-A355-05D6E5C7C360}"/>
              </a:ext>
            </a:extLst>
          </p:cNvPr>
          <p:cNvGrpSpPr>
            <a:grpSpLocks/>
          </p:cNvGrpSpPr>
          <p:nvPr/>
        </p:nvGrpSpPr>
        <p:grpSpPr bwMode="auto">
          <a:xfrm>
            <a:off x="381000" y="4691063"/>
            <a:ext cx="2286000" cy="685800"/>
            <a:chOff x="192" y="1008"/>
            <a:chExt cx="1296" cy="672"/>
          </a:xfrm>
        </p:grpSpPr>
        <p:sp>
          <p:nvSpPr>
            <p:cNvPr id="373772" name="Oval 12">
              <a:extLst>
                <a:ext uri="{FF2B5EF4-FFF2-40B4-BE49-F238E27FC236}">
                  <a16:creationId xmlns:a16="http://schemas.microsoft.com/office/drawing/2014/main" id="{00551539-A627-B84C-A14B-FDCBC9339CF9}"/>
                </a:ext>
              </a:extLst>
            </p:cNvPr>
            <p:cNvSpPr>
              <a:spLocks noChangeArrowheads="1"/>
            </p:cNvSpPr>
            <p:nvPr/>
          </p:nvSpPr>
          <p:spPr bwMode="auto">
            <a:xfrm>
              <a:off x="192" y="1008"/>
              <a:ext cx="1296" cy="672"/>
            </a:xfrm>
            <a:prstGeom prst="ellipse">
              <a:avLst/>
            </a:prstGeom>
            <a:solidFill>
              <a:schemeClr val="accent1"/>
            </a:solidFill>
            <a:ln w="76200">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73773" name="Text Box 13">
              <a:extLst>
                <a:ext uri="{FF2B5EF4-FFF2-40B4-BE49-F238E27FC236}">
                  <a16:creationId xmlns:a16="http://schemas.microsoft.com/office/drawing/2014/main" id="{803EC663-68AD-354D-B317-D2FE037E2A92}"/>
                </a:ext>
              </a:extLst>
            </p:cNvPr>
            <p:cNvSpPr txBox="1">
              <a:spLocks noChangeArrowheads="1"/>
            </p:cNvSpPr>
            <p:nvPr/>
          </p:nvSpPr>
          <p:spPr bwMode="auto">
            <a:xfrm>
              <a:off x="277" y="1118"/>
              <a:ext cx="1105" cy="38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spcBef>
                  <a:spcPct val="50000"/>
                </a:spcBef>
              </a:pPr>
              <a:r>
                <a:rPr lang="de-DE" altLang="de-DE" sz="2000" b="1">
                  <a:latin typeface="Arial" panose="020B0604020202020204" pitchFamily="34" charset="0"/>
                </a:rPr>
                <a:t>Ausgestaltung</a:t>
              </a:r>
            </a:p>
          </p:txBody>
        </p:sp>
      </p:grpSp>
      <p:grpSp>
        <p:nvGrpSpPr>
          <p:cNvPr id="373774" name="Group 14">
            <a:extLst>
              <a:ext uri="{FF2B5EF4-FFF2-40B4-BE49-F238E27FC236}">
                <a16:creationId xmlns:a16="http://schemas.microsoft.com/office/drawing/2014/main" id="{537957DF-908B-014A-BA30-961350FF3450}"/>
              </a:ext>
            </a:extLst>
          </p:cNvPr>
          <p:cNvGrpSpPr>
            <a:grpSpLocks/>
          </p:cNvGrpSpPr>
          <p:nvPr/>
        </p:nvGrpSpPr>
        <p:grpSpPr bwMode="auto">
          <a:xfrm>
            <a:off x="3048000" y="2066925"/>
            <a:ext cx="5638800" cy="1633538"/>
            <a:chOff x="1920" y="2352"/>
            <a:chExt cx="3552" cy="1029"/>
          </a:xfrm>
        </p:grpSpPr>
        <p:sp>
          <p:nvSpPr>
            <p:cNvPr id="373775" name="Rectangle 15">
              <a:extLst>
                <a:ext uri="{FF2B5EF4-FFF2-40B4-BE49-F238E27FC236}">
                  <a16:creationId xmlns:a16="http://schemas.microsoft.com/office/drawing/2014/main" id="{53246285-7190-D54B-936A-3A77EDEB5F86}"/>
                </a:ext>
              </a:extLst>
            </p:cNvPr>
            <p:cNvSpPr>
              <a:spLocks noChangeArrowheads="1"/>
            </p:cNvSpPr>
            <p:nvPr/>
          </p:nvSpPr>
          <p:spPr bwMode="auto">
            <a:xfrm>
              <a:off x="1920" y="2928"/>
              <a:ext cx="3552" cy="45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sz="2000" b="1">
                  <a:latin typeface="Arial" panose="020B0604020202020204" pitchFamily="34" charset="0"/>
                </a:rPr>
                <a:t>Bei Delegation an Hochschulen:</a:t>
              </a:r>
            </a:p>
            <a:p>
              <a:pPr algn="l"/>
              <a:r>
                <a:rPr lang="de-DE" altLang="de-DE" sz="2000" b="1">
                  <a:latin typeface="Arial" panose="020B0604020202020204" pitchFamily="34" charset="0"/>
                </a:rPr>
                <a:t>Welche Organe - Hochschulrat?</a:t>
              </a:r>
            </a:p>
          </p:txBody>
        </p:sp>
        <p:sp>
          <p:nvSpPr>
            <p:cNvPr id="373776" name="Rectangle 16">
              <a:extLst>
                <a:ext uri="{FF2B5EF4-FFF2-40B4-BE49-F238E27FC236}">
                  <a16:creationId xmlns:a16="http://schemas.microsoft.com/office/drawing/2014/main" id="{F4E1D460-81DC-BE43-9216-2542428D7F69}"/>
                </a:ext>
              </a:extLst>
            </p:cNvPr>
            <p:cNvSpPr>
              <a:spLocks noChangeArrowheads="1"/>
            </p:cNvSpPr>
            <p:nvPr/>
          </p:nvSpPr>
          <p:spPr bwMode="auto">
            <a:xfrm>
              <a:off x="1920" y="2352"/>
              <a:ext cx="3552" cy="45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sz="2000" b="1">
                  <a:latin typeface="Arial" panose="020B0604020202020204" pitchFamily="34" charset="0"/>
                </a:rPr>
                <a:t>Entscheidungsebene: </a:t>
              </a:r>
            </a:p>
            <a:p>
              <a:pPr algn="l"/>
              <a:r>
                <a:rPr lang="de-DE" altLang="de-DE" sz="2000" b="1">
                  <a:latin typeface="Arial" panose="020B0604020202020204" pitchFamily="34" charset="0"/>
                </a:rPr>
                <a:t>Ministerium oder Hochschulen?</a:t>
              </a:r>
              <a:endParaRPr lang="de-DE" altLang="de-DE" b="1">
                <a:latin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373768"/>
                                        </p:tgtEl>
                                        <p:attrNameLst>
                                          <p:attrName>style.visibility</p:attrName>
                                        </p:attrNameLst>
                                      </p:cBhvr>
                                      <p:to>
                                        <p:strVal val="visible"/>
                                      </p:to>
                                    </p:set>
                                    <p:animEffect transition="in" filter="box(out)">
                                      <p:cBhvr>
                                        <p:cTn id="7" dur="500"/>
                                        <p:tgtEl>
                                          <p:spTgt spid="3737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373774"/>
                                        </p:tgtEl>
                                        <p:attrNameLst>
                                          <p:attrName>style.visibility</p:attrName>
                                        </p:attrNameLst>
                                      </p:cBhvr>
                                      <p:to>
                                        <p:strVal val="visible"/>
                                      </p:to>
                                    </p:set>
                                    <p:animEffect transition="in" filter="box(out)">
                                      <p:cBhvr>
                                        <p:cTn id="12" dur="500"/>
                                        <p:tgtEl>
                                          <p:spTgt spid="37377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373771"/>
                                        </p:tgtEl>
                                        <p:attrNameLst>
                                          <p:attrName>style.visibility</p:attrName>
                                        </p:attrNameLst>
                                      </p:cBhvr>
                                      <p:to>
                                        <p:strVal val="visible"/>
                                      </p:to>
                                    </p:set>
                                    <p:animEffect transition="in" filter="box(out)">
                                      <p:cBhvr>
                                        <p:cTn id="17" dur="500"/>
                                        <p:tgtEl>
                                          <p:spTgt spid="37377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73764"/>
                                        </p:tgtEl>
                                        <p:attrNameLst>
                                          <p:attrName>style.visibility</p:attrName>
                                        </p:attrNameLst>
                                      </p:cBhvr>
                                      <p:to>
                                        <p:strVal val="visible"/>
                                      </p:to>
                                    </p:set>
                                    <p:animEffect transition="in" filter="box(out)">
                                      <p:cBhvr>
                                        <p:cTn id="22" dur="500"/>
                                        <p:tgtEl>
                                          <p:spTgt spid="3737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3764" grpId="0" animBg="1" autoUpdateAnimBg="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Foliennummernplatzhalter 2">
            <a:extLst>
              <a:ext uri="{FF2B5EF4-FFF2-40B4-BE49-F238E27FC236}">
                <a16:creationId xmlns:a16="http://schemas.microsoft.com/office/drawing/2014/main" id="{C89F0254-94A4-0349-B023-B525375E927A}"/>
              </a:ext>
            </a:extLst>
          </p:cNvPr>
          <p:cNvSpPr>
            <a:spLocks noGrp="1"/>
          </p:cNvSpPr>
          <p:nvPr>
            <p:ph type="sldNum" sz="quarter" idx="10"/>
          </p:nvPr>
        </p:nvSpPr>
        <p:spPr/>
        <p:txBody>
          <a:bodyPr/>
          <a:lstStyle/>
          <a:p>
            <a:fld id="{86FCB537-DBD4-4944-B78D-144F278AEA65}" type="slidenum">
              <a:rPr lang="en-US" altLang="de-DE"/>
              <a:pPr/>
              <a:t>53</a:t>
            </a:fld>
            <a:endParaRPr lang="en-US" altLang="de-DE" b="0"/>
          </a:p>
        </p:txBody>
      </p:sp>
      <p:grpSp>
        <p:nvGrpSpPr>
          <p:cNvPr id="275468" name="Group 12">
            <a:extLst>
              <a:ext uri="{FF2B5EF4-FFF2-40B4-BE49-F238E27FC236}">
                <a16:creationId xmlns:a16="http://schemas.microsoft.com/office/drawing/2014/main" id="{EED4F7D9-0792-3142-8B55-FEFA29CC19ED}"/>
              </a:ext>
            </a:extLst>
          </p:cNvPr>
          <p:cNvGrpSpPr>
            <a:grpSpLocks/>
          </p:cNvGrpSpPr>
          <p:nvPr/>
        </p:nvGrpSpPr>
        <p:grpSpPr bwMode="auto">
          <a:xfrm>
            <a:off x="1143000" y="1295400"/>
            <a:ext cx="6858000" cy="1066800"/>
            <a:chOff x="720" y="912"/>
            <a:chExt cx="4320" cy="672"/>
          </a:xfrm>
        </p:grpSpPr>
        <p:sp>
          <p:nvSpPr>
            <p:cNvPr id="275459" name="Oval 3">
              <a:extLst>
                <a:ext uri="{FF2B5EF4-FFF2-40B4-BE49-F238E27FC236}">
                  <a16:creationId xmlns:a16="http://schemas.microsoft.com/office/drawing/2014/main" id="{4DBE809B-A28D-CF4F-A4D1-7D4A056B9083}"/>
                </a:ext>
              </a:extLst>
            </p:cNvPr>
            <p:cNvSpPr>
              <a:spLocks noChangeArrowheads="1"/>
            </p:cNvSpPr>
            <p:nvPr/>
          </p:nvSpPr>
          <p:spPr bwMode="auto">
            <a:xfrm>
              <a:off x="720" y="912"/>
              <a:ext cx="4320" cy="672"/>
            </a:xfrm>
            <a:prstGeom prst="ellipse">
              <a:avLst/>
            </a:prstGeom>
            <a:solidFill>
              <a:schemeClr val="accent1"/>
            </a:solidFill>
            <a:ln w="76200">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275460" name="Text Box 4">
              <a:extLst>
                <a:ext uri="{FF2B5EF4-FFF2-40B4-BE49-F238E27FC236}">
                  <a16:creationId xmlns:a16="http://schemas.microsoft.com/office/drawing/2014/main" id="{19DE4B82-8923-2D4E-9191-69CF31D9A11C}"/>
                </a:ext>
              </a:extLst>
            </p:cNvPr>
            <p:cNvSpPr txBox="1">
              <a:spLocks noChangeArrowheads="1"/>
            </p:cNvSpPr>
            <p:nvPr/>
          </p:nvSpPr>
          <p:spPr bwMode="auto">
            <a:xfrm>
              <a:off x="1734" y="1075"/>
              <a:ext cx="2466" cy="26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spcBef>
                  <a:spcPct val="50000"/>
                </a:spcBef>
              </a:pPr>
              <a:r>
                <a:rPr lang="de-DE" altLang="de-DE" sz="2200">
                  <a:latin typeface="Arial" panose="020B0604020202020204" pitchFamily="34" charset="0"/>
                </a:rPr>
                <a:t> Subsidiarität und Wettbewerb</a:t>
              </a:r>
            </a:p>
          </p:txBody>
        </p:sp>
      </p:grpSp>
      <p:grpSp>
        <p:nvGrpSpPr>
          <p:cNvPr id="275475" name="Group 19">
            <a:extLst>
              <a:ext uri="{FF2B5EF4-FFF2-40B4-BE49-F238E27FC236}">
                <a16:creationId xmlns:a16="http://schemas.microsoft.com/office/drawing/2014/main" id="{F0F12078-3FB1-304D-ADB3-BE6795A7763A}"/>
              </a:ext>
            </a:extLst>
          </p:cNvPr>
          <p:cNvGrpSpPr>
            <a:grpSpLocks/>
          </p:cNvGrpSpPr>
          <p:nvPr/>
        </p:nvGrpSpPr>
        <p:grpSpPr bwMode="auto">
          <a:xfrm>
            <a:off x="0" y="2590800"/>
            <a:ext cx="8645525" cy="3657600"/>
            <a:chOff x="0" y="1632"/>
            <a:chExt cx="5446" cy="2304"/>
          </a:xfrm>
        </p:grpSpPr>
        <p:grpSp>
          <p:nvGrpSpPr>
            <p:cNvPr id="275470" name="Group 14">
              <a:extLst>
                <a:ext uri="{FF2B5EF4-FFF2-40B4-BE49-F238E27FC236}">
                  <a16:creationId xmlns:a16="http://schemas.microsoft.com/office/drawing/2014/main" id="{F0CE6488-A7ED-9343-A1A2-2C77379088CB}"/>
                </a:ext>
              </a:extLst>
            </p:cNvPr>
            <p:cNvGrpSpPr>
              <a:grpSpLocks/>
            </p:cNvGrpSpPr>
            <p:nvPr/>
          </p:nvGrpSpPr>
          <p:grpSpPr bwMode="auto">
            <a:xfrm>
              <a:off x="0" y="1632"/>
              <a:ext cx="1914" cy="2304"/>
              <a:chOff x="67" y="1776"/>
              <a:chExt cx="1914" cy="2304"/>
            </a:xfrm>
          </p:grpSpPr>
          <p:sp>
            <p:nvSpPr>
              <p:cNvPr id="275461" name="Rectangle 5">
                <a:extLst>
                  <a:ext uri="{FF2B5EF4-FFF2-40B4-BE49-F238E27FC236}">
                    <a16:creationId xmlns:a16="http://schemas.microsoft.com/office/drawing/2014/main" id="{0AB5198D-D680-994F-B2D5-28630436E4B7}"/>
                  </a:ext>
                </a:extLst>
              </p:cNvPr>
              <p:cNvSpPr>
                <a:spLocks noChangeArrowheads="1"/>
              </p:cNvSpPr>
              <p:nvPr/>
            </p:nvSpPr>
            <p:spPr bwMode="auto">
              <a:xfrm>
                <a:off x="336" y="1776"/>
                <a:ext cx="1392" cy="2304"/>
              </a:xfrm>
              <a:prstGeom prst="rect">
                <a:avLst/>
              </a:prstGeom>
              <a:solidFill>
                <a:srgbClr val="0000FF"/>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275464" name="Text Box 8">
                <a:extLst>
                  <a:ext uri="{FF2B5EF4-FFF2-40B4-BE49-F238E27FC236}">
                    <a16:creationId xmlns:a16="http://schemas.microsoft.com/office/drawing/2014/main" id="{02D24C22-FE57-8342-8A93-D8E573179B7D}"/>
                  </a:ext>
                </a:extLst>
              </p:cNvPr>
              <p:cNvSpPr txBox="1">
                <a:spLocks noChangeArrowheads="1"/>
              </p:cNvSpPr>
              <p:nvPr/>
            </p:nvSpPr>
            <p:spPr bwMode="auto">
              <a:xfrm>
                <a:off x="67" y="2311"/>
                <a:ext cx="1914" cy="115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nSpc>
                    <a:spcPct val="55000"/>
                  </a:lnSpc>
                  <a:spcBef>
                    <a:spcPct val="50000"/>
                  </a:spcBef>
                </a:pPr>
                <a:r>
                  <a:rPr lang="de-DE" altLang="de-DE" b="1">
                    <a:latin typeface="Arial" panose="020B0604020202020204" pitchFamily="34" charset="0"/>
                  </a:rPr>
                  <a:t> Zuständigkeit </a:t>
                </a:r>
              </a:p>
              <a:p>
                <a:pPr>
                  <a:lnSpc>
                    <a:spcPct val="55000"/>
                  </a:lnSpc>
                  <a:spcBef>
                    <a:spcPct val="50000"/>
                  </a:spcBef>
                </a:pPr>
                <a:r>
                  <a:rPr lang="de-DE" altLang="de-DE" b="1">
                    <a:latin typeface="Arial" panose="020B0604020202020204" pitchFamily="34" charset="0"/>
                  </a:rPr>
                  <a:t>für die </a:t>
                </a:r>
              </a:p>
              <a:p>
                <a:pPr>
                  <a:lnSpc>
                    <a:spcPct val="55000"/>
                  </a:lnSpc>
                  <a:spcBef>
                    <a:spcPct val="50000"/>
                  </a:spcBef>
                </a:pPr>
                <a:r>
                  <a:rPr lang="de-DE" altLang="de-DE" b="1">
                    <a:latin typeface="Arial" panose="020B0604020202020204" pitchFamily="34" charset="0"/>
                  </a:rPr>
                  <a:t>Vergabe</a:t>
                </a:r>
              </a:p>
              <a:p>
                <a:pPr>
                  <a:lnSpc>
                    <a:spcPct val="55000"/>
                  </a:lnSpc>
                  <a:spcBef>
                    <a:spcPct val="50000"/>
                  </a:spcBef>
                </a:pPr>
                <a:r>
                  <a:rPr lang="de-DE" altLang="de-DE" b="1">
                    <a:latin typeface="Arial" panose="020B0604020202020204" pitchFamily="34" charset="0"/>
                  </a:rPr>
                  <a:t>an die </a:t>
                </a:r>
              </a:p>
              <a:p>
                <a:pPr>
                  <a:lnSpc>
                    <a:spcPct val="55000"/>
                  </a:lnSpc>
                  <a:spcBef>
                    <a:spcPct val="50000"/>
                  </a:spcBef>
                </a:pPr>
                <a:r>
                  <a:rPr lang="de-DE" altLang="de-DE" b="1">
                    <a:latin typeface="Arial" panose="020B0604020202020204" pitchFamily="34" charset="0"/>
                  </a:rPr>
                  <a:t>Hochschulen</a:t>
                </a:r>
                <a:endParaRPr lang="de-DE" altLang="de-DE" sz="2000">
                  <a:latin typeface="Arial" panose="020B0604020202020204" pitchFamily="34" charset="0"/>
                </a:endParaRPr>
              </a:p>
            </p:txBody>
          </p:sp>
        </p:grpSp>
        <p:grpSp>
          <p:nvGrpSpPr>
            <p:cNvPr id="275467" name="Group 11">
              <a:extLst>
                <a:ext uri="{FF2B5EF4-FFF2-40B4-BE49-F238E27FC236}">
                  <a16:creationId xmlns:a16="http://schemas.microsoft.com/office/drawing/2014/main" id="{C1698CBD-8E60-A041-8768-210ABFA89FE5}"/>
                </a:ext>
              </a:extLst>
            </p:cNvPr>
            <p:cNvGrpSpPr>
              <a:grpSpLocks/>
            </p:cNvGrpSpPr>
            <p:nvPr/>
          </p:nvGrpSpPr>
          <p:grpSpPr bwMode="auto">
            <a:xfrm>
              <a:off x="2112" y="1632"/>
              <a:ext cx="1440" cy="2304"/>
              <a:chOff x="2112" y="1776"/>
              <a:chExt cx="1440" cy="2304"/>
            </a:xfrm>
          </p:grpSpPr>
          <p:sp>
            <p:nvSpPr>
              <p:cNvPr id="275462" name="Rectangle 6">
                <a:extLst>
                  <a:ext uri="{FF2B5EF4-FFF2-40B4-BE49-F238E27FC236}">
                    <a16:creationId xmlns:a16="http://schemas.microsoft.com/office/drawing/2014/main" id="{44FDD85A-BA72-0C48-8C61-D68B6476E886}"/>
                  </a:ext>
                </a:extLst>
              </p:cNvPr>
              <p:cNvSpPr>
                <a:spLocks noChangeArrowheads="1"/>
              </p:cNvSpPr>
              <p:nvPr/>
            </p:nvSpPr>
            <p:spPr bwMode="auto">
              <a:xfrm>
                <a:off x="2112" y="1776"/>
                <a:ext cx="1440" cy="2304"/>
              </a:xfrm>
              <a:prstGeom prst="rect">
                <a:avLst/>
              </a:prstGeom>
              <a:solidFill>
                <a:srgbClr val="0000FF"/>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275465" name="Text Box 9">
                <a:extLst>
                  <a:ext uri="{FF2B5EF4-FFF2-40B4-BE49-F238E27FC236}">
                    <a16:creationId xmlns:a16="http://schemas.microsoft.com/office/drawing/2014/main" id="{ED8B6B43-34BC-3D49-86EB-94D71EB52328}"/>
                  </a:ext>
                </a:extLst>
              </p:cNvPr>
              <p:cNvSpPr txBox="1">
                <a:spLocks noChangeArrowheads="1"/>
              </p:cNvSpPr>
              <p:nvPr/>
            </p:nvSpPr>
            <p:spPr bwMode="auto">
              <a:xfrm>
                <a:off x="2160" y="2271"/>
                <a:ext cx="1363" cy="10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nSpc>
                    <a:spcPct val="50000"/>
                  </a:lnSpc>
                  <a:spcBef>
                    <a:spcPct val="50000"/>
                  </a:spcBef>
                </a:pPr>
                <a:r>
                  <a:rPr lang="de-DE" altLang="de-DE" b="1">
                    <a:latin typeface="Arial" panose="020B0604020202020204" pitchFamily="34" charset="0"/>
                  </a:rPr>
                  <a:t>Zuständigkeit</a:t>
                </a:r>
              </a:p>
              <a:p>
                <a:pPr>
                  <a:lnSpc>
                    <a:spcPct val="50000"/>
                  </a:lnSpc>
                  <a:spcBef>
                    <a:spcPct val="50000"/>
                  </a:spcBef>
                </a:pPr>
                <a:r>
                  <a:rPr lang="de-DE" altLang="de-DE" b="1">
                    <a:latin typeface="Arial" panose="020B0604020202020204" pitchFamily="34" charset="0"/>
                  </a:rPr>
                  <a:t>auch für</a:t>
                </a:r>
              </a:p>
              <a:p>
                <a:pPr>
                  <a:lnSpc>
                    <a:spcPct val="50000"/>
                  </a:lnSpc>
                  <a:spcBef>
                    <a:spcPct val="50000"/>
                  </a:spcBef>
                </a:pPr>
                <a:r>
                  <a:rPr lang="de-DE" altLang="de-DE" b="1">
                    <a:latin typeface="Arial" panose="020B0604020202020204" pitchFamily="34" charset="0"/>
                  </a:rPr>
                  <a:t>B&amp;B und</a:t>
                </a:r>
              </a:p>
              <a:p>
                <a:pPr>
                  <a:lnSpc>
                    <a:spcPct val="50000"/>
                  </a:lnSpc>
                  <a:spcBef>
                    <a:spcPct val="50000"/>
                  </a:spcBef>
                </a:pPr>
                <a:r>
                  <a:rPr lang="de-DE" altLang="de-DE" b="1">
                    <a:latin typeface="Arial" panose="020B0604020202020204" pitchFamily="34" charset="0"/>
                  </a:rPr>
                  <a:t>Leistungs-</a:t>
                </a:r>
              </a:p>
              <a:p>
                <a:pPr>
                  <a:lnSpc>
                    <a:spcPct val="50000"/>
                  </a:lnSpc>
                  <a:spcBef>
                    <a:spcPct val="50000"/>
                  </a:spcBef>
                </a:pPr>
                <a:r>
                  <a:rPr lang="de-DE" altLang="de-DE" b="1">
                    <a:latin typeface="Arial" panose="020B0604020202020204" pitchFamily="34" charset="0"/>
                  </a:rPr>
                  <a:t>gehälter</a:t>
                </a:r>
              </a:p>
            </p:txBody>
          </p:sp>
        </p:grpSp>
        <p:grpSp>
          <p:nvGrpSpPr>
            <p:cNvPr id="275469" name="Group 13">
              <a:extLst>
                <a:ext uri="{FF2B5EF4-FFF2-40B4-BE49-F238E27FC236}">
                  <a16:creationId xmlns:a16="http://schemas.microsoft.com/office/drawing/2014/main" id="{1A127123-5E7B-AA40-9BE4-FCEC9211CBA0}"/>
                </a:ext>
              </a:extLst>
            </p:cNvPr>
            <p:cNvGrpSpPr>
              <a:grpSpLocks/>
            </p:cNvGrpSpPr>
            <p:nvPr/>
          </p:nvGrpSpPr>
          <p:grpSpPr bwMode="auto">
            <a:xfrm>
              <a:off x="3888" y="1632"/>
              <a:ext cx="1558" cy="2304"/>
              <a:chOff x="3914" y="1776"/>
              <a:chExt cx="1558" cy="2304"/>
            </a:xfrm>
          </p:grpSpPr>
          <p:sp>
            <p:nvSpPr>
              <p:cNvPr id="275463" name="Rectangle 7">
                <a:extLst>
                  <a:ext uri="{FF2B5EF4-FFF2-40B4-BE49-F238E27FC236}">
                    <a16:creationId xmlns:a16="http://schemas.microsoft.com/office/drawing/2014/main" id="{B5E1694C-BAC9-A84D-AA7E-076F52F69010}"/>
                  </a:ext>
                </a:extLst>
              </p:cNvPr>
              <p:cNvSpPr>
                <a:spLocks noChangeArrowheads="1"/>
              </p:cNvSpPr>
              <p:nvPr/>
            </p:nvSpPr>
            <p:spPr bwMode="auto">
              <a:xfrm>
                <a:off x="3936" y="1776"/>
                <a:ext cx="1488" cy="2304"/>
              </a:xfrm>
              <a:prstGeom prst="rect">
                <a:avLst/>
              </a:prstGeom>
              <a:solidFill>
                <a:srgbClr val="0000FF"/>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275466" name="Text Box 10">
                <a:extLst>
                  <a:ext uri="{FF2B5EF4-FFF2-40B4-BE49-F238E27FC236}">
                    <a16:creationId xmlns:a16="http://schemas.microsoft.com/office/drawing/2014/main" id="{7FCC99E3-0A29-9A49-9330-F7131A1EA1DA}"/>
                  </a:ext>
                </a:extLst>
              </p:cNvPr>
              <p:cNvSpPr txBox="1">
                <a:spLocks noChangeArrowheads="1"/>
              </p:cNvSpPr>
              <p:nvPr/>
            </p:nvSpPr>
            <p:spPr bwMode="auto">
              <a:xfrm>
                <a:off x="3914" y="1936"/>
                <a:ext cx="1558" cy="17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nSpc>
                    <a:spcPct val="90000"/>
                  </a:lnSpc>
                  <a:spcBef>
                    <a:spcPct val="50000"/>
                  </a:spcBef>
                </a:pPr>
                <a:endParaRPr lang="de-DE" altLang="de-DE" sz="2200" b="1">
                  <a:latin typeface="Arial" panose="020B0604020202020204" pitchFamily="34" charset="0"/>
                </a:endParaRPr>
              </a:p>
              <a:p>
                <a:endParaRPr lang="de-DE" altLang="de-DE" b="1">
                  <a:latin typeface="Arial" panose="020B0604020202020204" pitchFamily="34" charset="0"/>
                </a:endParaRPr>
              </a:p>
              <a:p>
                <a:r>
                  <a:rPr lang="de-DE" altLang="de-DE" b="1">
                    <a:latin typeface="Arial" panose="020B0604020202020204" pitchFamily="34" charset="0"/>
                  </a:rPr>
                  <a:t>Keine Kontingente </a:t>
                </a:r>
              </a:p>
              <a:p>
                <a:r>
                  <a:rPr lang="de-DE" altLang="de-DE" b="1">
                    <a:latin typeface="Arial" panose="020B0604020202020204" pitchFamily="34" charset="0"/>
                  </a:rPr>
                  <a:t>für</a:t>
                </a:r>
              </a:p>
              <a:p>
                <a:r>
                  <a:rPr lang="de-DE" altLang="de-DE" b="1">
                    <a:latin typeface="Arial" panose="020B0604020202020204" pitchFamily="34" charset="0"/>
                  </a:rPr>
                  <a:t>Zulagenarten </a:t>
                </a:r>
              </a:p>
              <a:p>
                <a:pPr>
                  <a:spcBef>
                    <a:spcPct val="50000"/>
                  </a:spcBef>
                </a:pPr>
                <a:endParaRPr lang="de-DE" altLang="de-DE" b="1">
                  <a:latin typeface="Arial" panose="020B0604020202020204" pitchFamily="34" charset="0"/>
                </a:endParaRPr>
              </a:p>
            </p:txBody>
          </p:sp>
        </p:grpSp>
      </p:grpSp>
      <p:sp>
        <p:nvSpPr>
          <p:cNvPr id="275474" name="Oval 18">
            <a:extLst>
              <a:ext uri="{FF2B5EF4-FFF2-40B4-BE49-F238E27FC236}">
                <a16:creationId xmlns:a16="http://schemas.microsoft.com/office/drawing/2014/main" id="{A50C4047-8D98-2041-9D37-A2185AF2F3FE}"/>
              </a:ext>
            </a:extLst>
          </p:cNvPr>
          <p:cNvSpPr>
            <a:spLocks noChangeArrowheads="1"/>
          </p:cNvSpPr>
          <p:nvPr/>
        </p:nvSpPr>
        <p:spPr bwMode="auto">
          <a:xfrm>
            <a:off x="1524000" y="4876800"/>
            <a:ext cx="6248400" cy="1828800"/>
          </a:xfrm>
          <a:prstGeom prst="ellipse">
            <a:avLst/>
          </a:prstGeom>
          <a:solidFill>
            <a:srgbClr val="66FFCC"/>
          </a:solidFill>
          <a:ln>
            <a:noFill/>
          </a:ln>
          <a:effectLst/>
          <a:extLst>
            <a:ext uri="{91240B29-F687-4F45-9708-019B960494DF}">
              <a14:hiddenLine xmlns:a14="http://schemas.microsoft.com/office/drawing/2010/main" w="76200">
                <a:solidFill>
                  <a:schemeClr val="accent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b="1">
                <a:solidFill>
                  <a:schemeClr val="folHlink"/>
                </a:solidFill>
                <a:latin typeface="Arial" panose="020B0604020202020204" pitchFamily="34" charset="0"/>
              </a:rPr>
              <a:t>Hochschulspezifische Ausgestaltung</a:t>
            </a:r>
          </a:p>
          <a:p>
            <a:r>
              <a:rPr lang="de-DE" altLang="de-DE" b="1">
                <a:solidFill>
                  <a:schemeClr val="folHlink"/>
                </a:solidFill>
                <a:latin typeface="Arial" panose="020B0604020202020204" pitchFamily="34" charset="0"/>
              </a:rPr>
              <a:t>durch Ordnungen/Satzungen</a:t>
            </a:r>
            <a:endParaRPr lang="de-DE" altLang="de-DE">
              <a:solidFill>
                <a:schemeClr val="folHlink"/>
              </a:solidFill>
            </a:endParaRPr>
          </a:p>
        </p:txBody>
      </p:sp>
      <p:sp>
        <p:nvSpPr>
          <p:cNvPr id="275476" name="Rectangle 20">
            <a:extLst>
              <a:ext uri="{FF2B5EF4-FFF2-40B4-BE49-F238E27FC236}">
                <a16:creationId xmlns:a16="http://schemas.microsoft.com/office/drawing/2014/main" id="{60A24008-51EF-5846-B1C5-8B950981B9F4}"/>
              </a:ext>
            </a:extLst>
          </p:cNvPr>
          <p:cNvSpPr>
            <a:spLocks noChangeArrowheads="1"/>
          </p:cNvSpPr>
          <p:nvPr/>
        </p:nvSpPr>
        <p:spPr bwMode="auto">
          <a:xfrm>
            <a:off x="152400" y="0"/>
            <a:ext cx="7391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l">
              <a:defRPr sz="4000" b="1">
                <a:solidFill>
                  <a:schemeClr val="folHlink"/>
                </a:solidFill>
                <a:latin typeface="Arial" panose="020B0604020202020204" pitchFamily="34" charset="0"/>
              </a:defRPr>
            </a:lvl1pPr>
            <a:lvl2pPr algn="l">
              <a:defRPr sz="4000" b="1">
                <a:solidFill>
                  <a:schemeClr val="folHlink"/>
                </a:solidFill>
                <a:latin typeface="Arial" panose="020B0604020202020204" pitchFamily="34" charset="0"/>
              </a:defRPr>
            </a:lvl2pPr>
            <a:lvl3pPr algn="l">
              <a:defRPr sz="4000" b="1">
                <a:solidFill>
                  <a:schemeClr val="folHlink"/>
                </a:solidFill>
                <a:latin typeface="Arial" panose="020B0604020202020204" pitchFamily="34" charset="0"/>
              </a:defRPr>
            </a:lvl3pPr>
            <a:lvl4pPr algn="l">
              <a:defRPr sz="4000" b="1">
                <a:solidFill>
                  <a:schemeClr val="folHlink"/>
                </a:solidFill>
                <a:latin typeface="Arial" panose="020B0604020202020204" pitchFamily="34" charset="0"/>
              </a:defRPr>
            </a:lvl4pPr>
            <a:lvl5pPr algn="l">
              <a:defRPr sz="4000" b="1">
                <a:solidFill>
                  <a:schemeClr val="folHlink"/>
                </a:solidFill>
                <a:latin typeface="Arial" panose="020B0604020202020204" pitchFamily="34" charset="0"/>
              </a:defRPr>
            </a:lvl5pPr>
            <a:lvl6pPr marL="457200" eaLnBrk="0" fontAlgn="base" hangingPunct="0">
              <a:spcBef>
                <a:spcPct val="0"/>
              </a:spcBef>
              <a:spcAft>
                <a:spcPct val="0"/>
              </a:spcAft>
              <a:defRPr sz="4000" b="1">
                <a:solidFill>
                  <a:schemeClr val="folHlink"/>
                </a:solidFill>
                <a:latin typeface="Arial" panose="020B0604020202020204" pitchFamily="34" charset="0"/>
              </a:defRPr>
            </a:lvl6pPr>
            <a:lvl7pPr marL="914400" eaLnBrk="0" fontAlgn="base" hangingPunct="0">
              <a:spcBef>
                <a:spcPct val="0"/>
              </a:spcBef>
              <a:spcAft>
                <a:spcPct val="0"/>
              </a:spcAft>
              <a:defRPr sz="4000" b="1">
                <a:solidFill>
                  <a:schemeClr val="folHlink"/>
                </a:solidFill>
                <a:latin typeface="Arial" panose="020B0604020202020204" pitchFamily="34" charset="0"/>
              </a:defRPr>
            </a:lvl7pPr>
            <a:lvl8pPr marL="1371600" eaLnBrk="0" fontAlgn="base" hangingPunct="0">
              <a:spcBef>
                <a:spcPct val="0"/>
              </a:spcBef>
              <a:spcAft>
                <a:spcPct val="0"/>
              </a:spcAft>
              <a:defRPr sz="4000" b="1">
                <a:solidFill>
                  <a:schemeClr val="folHlink"/>
                </a:solidFill>
                <a:latin typeface="Arial" panose="020B0604020202020204" pitchFamily="34" charset="0"/>
              </a:defRPr>
            </a:lvl8pPr>
            <a:lvl9pPr marL="1828800" eaLnBrk="0" fontAlgn="base" hangingPunct="0">
              <a:spcBef>
                <a:spcPct val="0"/>
              </a:spcBef>
              <a:spcAft>
                <a:spcPct val="0"/>
              </a:spcAft>
              <a:defRPr sz="4000" b="1">
                <a:solidFill>
                  <a:schemeClr val="folHlink"/>
                </a:solidFill>
                <a:latin typeface="Arial" panose="020B0604020202020204" pitchFamily="34" charset="0"/>
              </a:defRPr>
            </a:lvl9pPr>
          </a:lstStyle>
          <a:p>
            <a:r>
              <a:rPr lang="de-DE" altLang="de-DE" sz="3600"/>
              <a:t>Leistungsbezüge: gestalten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275468"/>
                                        </p:tgtEl>
                                        <p:attrNameLst>
                                          <p:attrName>style.visibility</p:attrName>
                                        </p:attrNameLst>
                                      </p:cBhvr>
                                      <p:to>
                                        <p:strVal val="visible"/>
                                      </p:to>
                                    </p:set>
                                    <p:animEffect transition="in" filter="box(out)">
                                      <p:cBhvr>
                                        <p:cTn id="7" dur="500"/>
                                        <p:tgtEl>
                                          <p:spTgt spid="2754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nodeType="clickEffect">
                                  <p:stCondLst>
                                    <p:cond delay="0"/>
                                  </p:stCondLst>
                                  <p:childTnLst>
                                    <p:set>
                                      <p:cBhvr>
                                        <p:cTn id="11" dur="1" fill="hold">
                                          <p:stCondLst>
                                            <p:cond delay="0"/>
                                          </p:stCondLst>
                                        </p:cTn>
                                        <p:tgtEl>
                                          <p:spTgt spid="275475"/>
                                        </p:tgtEl>
                                        <p:attrNameLst>
                                          <p:attrName>style.visibility</p:attrName>
                                        </p:attrNameLst>
                                      </p:cBhvr>
                                      <p:to>
                                        <p:strVal val="visible"/>
                                      </p:to>
                                    </p:set>
                                    <p:animEffect transition="in" filter="blinds(vertical)">
                                      <p:cBhvr>
                                        <p:cTn id="12" dur="500"/>
                                        <p:tgtEl>
                                          <p:spTgt spid="27547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275474"/>
                                        </p:tgtEl>
                                        <p:attrNameLst>
                                          <p:attrName>style.visibility</p:attrName>
                                        </p:attrNameLst>
                                      </p:cBhvr>
                                      <p:to>
                                        <p:strVal val="visible"/>
                                      </p:to>
                                    </p:set>
                                    <p:animEffect transition="in" filter="box(out)">
                                      <p:cBhvr>
                                        <p:cTn id="17" dur="500"/>
                                        <p:tgtEl>
                                          <p:spTgt spid="2754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5474" grpId="0" animBg="1"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Foliennummernplatzhalter 2">
            <a:extLst>
              <a:ext uri="{FF2B5EF4-FFF2-40B4-BE49-F238E27FC236}">
                <a16:creationId xmlns:a16="http://schemas.microsoft.com/office/drawing/2014/main" id="{AC3419AD-082D-A743-9704-1506D7E0F602}"/>
              </a:ext>
            </a:extLst>
          </p:cNvPr>
          <p:cNvSpPr>
            <a:spLocks noGrp="1"/>
          </p:cNvSpPr>
          <p:nvPr>
            <p:ph type="sldNum" sz="quarter" idx="10"/>
          </p:nvPr>
        </p:nvSpPr>
        <p:spPr/>
        <p:txBody>
          <a:bodyPr/>
          <a:lstStyle/>
          <a:p>
            <a:fld id="{A74C9BFA-6411-8C4F-89B2-56AD1E29306F}" type="slidenum">
              <a:rPr lang="en-US" altLang="de-DE"/>
              <a:pPr/>
              <a:t>6</a:t>
            </a:fld>
            <a:endParaRPr lang="en-US" altLang="de-DE" b="0"/>
          </a:p>
        </p:txBody>
      </p:sp>
      <p:sp>
        <p:nvSpPr>
          <p:cNvPr id="357378" name="Rectangle 2">
            <a:extLst>
              <a:ext uri="{FF2B5EF4-FFF2-40B4-BE49-F238E27FC236}">
                <a16:creationId xmlns:a16="http://schemas.microsoft.com/office/drawing/2014/main" id="{47B453A7-76FD-7242-BC78-C0D7EA948777}"/>
              </a:ext>
            </a:extLst>
          </p:cNvPr>
          <p:cNvSpPr>
            <a:spLocks noGrp="1" noChangeArrowheads="1"/>
          </p:cNvSpPr>
          <p:nvPr>
            <p:ph type="title"/>
          </p:nvPr>
        </p:nvSpPr>
        <p:spPr/>
        <p:txBody>
          <a:bodyPr/>
          <a:lstStyle/>
          <a:p>
            <a:r>
              <a:rPr lang="de-DE" altLang="de-DE" sz="3600"/>
              <a:t>Drei Gestaltungsbereiche</a:t>
            </a:r>
          </a:p>
        </p:txBody>
      </p:sp>
      <p:grpSp>
        <p:nvGrpSpPr>
          <p:cNvPr id="357379" name="Group 3">
            <a:extLst>
              <a:ext uri="{FF2B5EF4-FFF2-40B4-BE49-F238E27FC236}">
                <a16:creationId xmlns:a16="http://schemas.microsoft.com/office/drawing/2014/main" id="{38F261B6-CAC5-B544-8F3E-A8FEC7377318}"/>
              </a:ext>
            </a:extLst>
          </p:cNvPr>
          <p:cNvGrpSpPr>
            <a:grpSpLocks noChangeAspect="1"/>
          </p:cNvGrpSpPr>
          <p:nvPr/>
        </p:nvGrpSpPr>
        <p:grpSpPr bwMode="auto">
          <a:xfrm>
            <a:off x="2895600" y="2057400"/>
            <a:ext cx="4495800" cy="4724400"/>
            <a:chOff x="1440" y="1104"/>
            <a:chExt cx="2832" cy="2976"/>
          </a:xfrm>
        </p:grpSpPr>
        <p:sp>
          <p:nvSpPr>
            <p:cNvPr id="357380" name="Rectangle 4">
              <a:extLst>
                <a:ext uri="{FF2B5EF4-FFF2-40B4-BE49-F238E27FC236}">
                  <a16:creationId xmlns:a16="http://schemas.microsoft.com/office/drawing/2014/main" id="{8EF16B94-0F7E-E24D-8795-C16B382B38E6}"/>
                </a:ext>
              </a:extLst>
            </p:cNvPr>
            <p:cNvSpPr>
              <a:spLocks noChangeAspect="1" noChangeArrowheads="1"/>
            </p:cNvSpPr>
            <p:nvPr/>
          </p:nvSpPr>
          <p:spPr bwMode="auto">
            <a:xfrm>
              <a:off x="1632" y="3024"/>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381" name="Rectangle 5">
              <a:extLst>
                <a:ext uri="{FF2B5EF4-FFF2-40B4-BE49-F238E27FC236}">
                  <a16:creationId xmlns:a16="http://schemas.microsoft.com/office/drawing/2014/main" id="{35BD4A2F-E3E0-B54A-B852-D4FD7EB82CAF}"/>
                </a:ext>
              </a:extLst>
            </p:cNvPr>
            <p:cNvSpPr>
              <a:spLocks noChangeAspect="1" noChangeArrowheads="1"/>
            </p:cNvSpPr>
            <p:nvPr/>
          </p:nvSpPr>
          <p:spPr bwMode="auto">
            <a:xfrm>
              <a:off x="2448" y="3024"/>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382" name="Rectangle 6">
              <a:extLst>
                <a:ext uri="{FF2B5EF4-FFF2-40B4-BE49-F238E27FC236}">
                  <a16:creationId xmlns:a16="http://schemas.microsoft.com/office/drawing/2014/main" id="{A2ACEAC7-D305-0747-8980-00BA741BAD13}"/>
                </a:ext>
              </a:extLst>
            </p:cNvPr>
            <p:cNvSpPr>
              <a:spLocks noChangeAspect="1" noChangeArrowheads="1"/>
            </p:cNvSpPr>
            <p:nvPr/>
          </p:nvSpPr>
          <p:spPr bwMode="auto">
            <a:xfrm>
              <a:off x="1824" y="2832"/>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383" name="Rectangle 7">
              <a:extLst>
                <a:ext uri="{FF2B5EF4-FFF2-40B4-BE49-F238E27FC236}">
                  <a16:creationId xmlns:a16="http://schemas.microsoft.com/office/drawing/2014/main" id="{E73A2135-CF6F-E445-B8BA-DCD7968BA584}"/>
                </a:ext>
              </a:extLst>
            </p:cNvPr>
            <p:cNvSpPr>
              <a:spLocks noChangeAspect="1" noChangeArrowheads="1"/>
            </p:cNvSpPr>
            <p:nvPr/>
          </p:nvSpPr>
          <p:spPr bwMode="auto">
            <a:xfrm>
              <a:off x="2640" y="2832"/>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384" name="Rectangle 8">
              <a:extLst>
                <a:ext uri="{FF2B5EF4-FFF2-40B4-BE49-F238E27FC236}">
                  <a16:creationId xmlns:a16="http://schemas.microsoft.com/office/drawing/2014/main" id="{1E981121-F4C1-504F-9E00-87CF81560CD4}"/>
                </a:ext>
              </a:extLst>
            </p:cNvPr>
            <p:cNvSpPr>
              <a:spLocks noChangeAspect="1" noChangeArrowheads="1"/>
            </p:cNvSpPr>
            <p:nvPr/>
          </p:nvSpPr>
          <p:spPr bwMode="auto">
            <a:xfrm>
              <a:off x="1824" y="1968"/>
              <a:ext cx="816" cy="864"/>
            </a:xfrm>
            <a:prstGeom prst="rect">
              <a:avLst/>
            </a:prstGeom>
            <a:solidFill>
              <a:srgbClr val="FF3300"/>
            </a:solidFill>
            <a:ln w="9525">
              <a:miter lim="800000"/>
              <a:headEnd/>
              <a:tailEnd/>
            </a:ln>
            <a:effectLst/>
            <a:scene3d>
              <a:camera prst="legacyObliqueTopRight"/>
              <a:lightRig rig="legacyFlat3" dir="b"/>
            </a:scene3d>
            <a:sp3d extrusionH="887400" prstMaterial="legacyWireframe">
              <a:bevelT w="13500" h="13500" prst="angle"/>
              <a:bevelB w="13500" h="13500" prst="angle"/>
              <a:extrusionClr>
                <a:srgbClr val="FF3300"/>
              </a:extrusionClr>
              <a:contourClr>
                <a:srgbClr val="FF3300"/>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385" name="Rectangle 9">
              <a:extLst>
                <a:ext uri="{FF2B5EF4-FFF2-40B4-BE49-F238E27FC236}">
                  <a16:creationId xmlns:a16="http://schemas.microsoft.com/office/drawing/2014/main" id="{132B2F34-A9DA-B547-82C3-EF15214A4254}"/>
                </a:ext>
              </a:extLst>
            </p:cNvPr>
            <p:cNvSpPr>
              <a:spLocks noChangeAspect="1" noChangeArrowheads="1"/>
            </p:cNvSpPr>
            <p:nvPr/>
          </p:nvSpPr>
          <p:spPr bwMode="auto">
            <a:xfrm>
              <a:off x="1632" y="2160"/>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386" name="Rectangle 10">
              <a:extLst>
                <a:ext uri="{FF2B5EF4-FFF2-40B4-BE49-F238E27FC236}">
                  <a16:creationId xmlns:a16="http://schemas.microsoft.com/office/drawing/2014/main" id="{11661A06-A41D-A84A-8657-4D2EE68E8C60}"/>
                </a:ext>
              </a:extLst>
            </p:cNvPr>
            <p:cNvSpPr>
              <a:spLocks noChangeAspect="1" noChangeArrowheads="1"/>
            </p:cNvSpPr>
            <p:nvPr/>
          </p:nvSpPr>
          <p:spPr bwMode="auto">
            <a:xfrm>
              <a:off x="2448" y="2160"/>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387" name="Rectangle 11">
              <a:extLst>
                <a:ext uri="{FF2B5EF4-FFF2-40B4-BE49-F238E27FC236}">
                  <a16:creationId xmlns:a16="http://schemas.microsoft.com/office/drawing/2014/main" id="{9829E349-FD0F-CD45-9773-0651E8BA76A0}"/>
                </a:ext>
              </a:extLst>
            </p:cNvPr>
            <p:cNvSpPr>
              <a:spLocks noChangeAspect="1" noChangeArrowheads="1"/>
            </p:cNvSpPr>
            <p:nvPr/>
          </p:nvSpPr>
          <p:spPr bwMode="auto">
            <a:xfrm>
              <a:off x="2640" y="1968"/>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388" name="Rectangle 12">
              <a:extLst>
                <a:ext uri="{FF2B5EF4-FFF2-40B4-BE49-F238E27FC236}">
                  <a16:creationId xmlns:a16="http://schemas.microsoft.com/office/drawing/2014/main" id="{533707F9-C348-3741-ACBB-640742311184}"/>
                </a:ext>
              </a:extLst>
            </p:cNvPr>
            <p:cNvSpPr>
              <a:spLocks noChangeAspect="1" noChangeArrowheads="1"/>
            </p:cNvSpPr>
            <p:nvPr/>
          </p:nvSpPr>
          <p:spPr bwMode="auto">
            <a:xfrm>
              <a:off x="3264" y="3024"/>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389" name="Rectangle 13">
              <a:extLst>
                <a:ext uri="{FF2B5EF4-FFF2-40B4-BE49-F238E27FC236}">
                  <a16:creationId xmlns:a16="http://schemas.microsoft.com/office/drawing/2014/main" id="{4DF63F77-C3E3-2749-837B-5B2CED351922}"/>
                </a:ext>
              </a:extLst>
            </p:cNvPr>
            <p:cNvSpPr>
              <a:spLocks noChangeAspect="1" noChangeArrowheads="1"/>
            </p:cNvSpPr>
            <p:nvPr/>
          </p:nvSpPr>
          <p:spPr bwMode="auto">
            <a:xfrm>
              <a:off x="3456" y="2832"/>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390" name="Rectangle 14">
              <a:extLst>
                <a:ext uri="{FF2B5EF4-FFF2-40B4-BE49-F238E27FC236}">
                  <a16:creationId xmlns:a16="http://schemas.microsoft.com/office/drawing/2014/main" id="{03EAE0D6-7391-2748-9906-AA87B06ABC9A}"/>
                </a:ext>
              </a:extLst>
            </p:cNvPr>
            <p:cNvSpPr>
              <a:spLocks noChangeAspect="1" noChangeArrowheads="1"/>
            </p:cNvSpPr>
            <p:nvPr/>
          </p:nvSpPr>
          <p:spPr bwMode="auto">
            <a:xfrm>
              <a:off x="3264" y="2160"/>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391" name="Rectangle 15">
              <a:extLst>
                <a:ext uri="{FF2B5EF4-FFF2-40B4-BE49-F238E27FC236}">
                  <a16:creationId xmlns:a16="http://schemas.microsoft.com/office/drawing/2014/main" id="{A3A9C828-5234-C742-AF49-E2099B28C0A6}"/>
                </a:ext>
              </a:extLst>
            </p:cNvPr>
            <p:cNvSpPr>
              <a:spLocks noChangeAspect="1" noChangeArrowheads="1"/>
            </p:cNvSpPr>
            <p:nvPr/>
          </p:nvSpPr>
          <p:spPr bwMode="auto">
            <a:xfrm>
              <a:off x="3456" y="1968"/>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392" name="Rectangle 16">
              <a:extLst>
                <a:ext uri="{FF2B5EF4-FFF2-40B4-BE49-F238E27FC236}">
                  <a16:creationId xmlns:a16="http://schemas.microsoft.com/office/drawing/2014/main" id="{5622457F-0986-7945-8BDC-009DCAD3C253}"/>
                </a:ext>
              </a:extLst>
            </p:cNvPr>
            <p:cNvSpPr>
              <a:spLocks noChangeAspect="1" noChangeArrowheads="1"/>
            </p:cNvSpPr>
            <p:nvPr/>
          </p:nvSpPr>
          <p:spPr bwMode="auto">
            <a:xfrm>
              <a:off x="1440" y="321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393" name="Rectangle 17">
              <a:extLst>
                <a:ext uri="{FF2B5EF4-FFF2-40B4-BE49-F238E27FC236}">
                  <a16:creationId xmlns:a16="http://schemas.microsoft.com/office/drawing/2014/main" id="{F463EFAC-F1EB-9A48-90A5-9797EC160B67}"/>
                </a:ext>
              </a:extLst>
            </p:cNvPr>
            <p:cNvSpPr>
              <a:spLocks noChangeAspect="1" noChangeArrowheads="1"/>
            </p:cNvSpPr>
            <p:nvPr/>
          </p:nvSpPr>
          <p:spPr bwMode="auto">
            <a:xfrm>
              <a:off x="2256" y="321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394" name="Rectangle 18">
              <a:extLst>
                <a:ext uri="{FF2B5EF4-FFF2-40B4-BE49-F238E27FC236}">
                  <a16:creationId xmlns:a16="http://schemas.microsoft.com/office/drawing/2014/main" id="{37F85FC4-2B09-744A-B953-38E6D6D609EC}"/>
                </a:ext>
              </a:extLst>
            </p:cNvPr>
            <p:cNvSpPr>
              <a:spLocks noChangeAspect="1" noChangeArrowheads="1"/>
            </p:cNvSpPr>
            <p:nvPr/>
          </p:nvSpPr>
          <p:spPr bwMode="auto">
            <a:xfrm>
              <a:off x="1440" y="2352"/>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395" name="Rectangle 19">
              <a:extLst>
                <a:ext uri="{FF2B5EF4-FFF2-40B4-BE49-F238E27FC236}">
                  <a16:creationId xmlns:a16="http://schemas.microsoft.com/office/drawing/2014/main" id="{3751E765-E2A0-6848-92DD-28B834F6DB02}"/>
                </a:ext>
              </a:extLst>
            </p:cNvPr>
            <p:cNvSpPr>
              <a:spLocks noChangeAspect="1" noChangeArrowheads="1"/>
            </p:cNvSpPr>
            <p:nvPr/>
          </p:nvSpPr>
          <p:spPr bwMode="auto">
            <a:xfrm>
              <a:off x="2256" y="2352"/>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396" name="Rectangle 20">
              <a:extLst>
                <a:ext uri="{FF2B5EF4-FFF2-40B4-BE49-F238E27FC236}">
                  <a16:creationId xmlns:a16="http://schemas.microsoft.com/office/drawing/2014/main" id="{36299351-90AE-E348-9B84-3DF1AD5EDF8C}"/>
                </a:ext>
              </a:extLst>
            </p:cNvPr>
            <p:cNvSpPr>
              <a:spLocks noChangeAspect="1" noChangeArrowheads="1"/>
            </p:cNvSpPr>
            <p:nvPr/>
          </p:nvSpPr>
          <p:spPr bwMode="auto">
            <a:xfrm>
              <a:off x="3072" y="321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397" name="Rectangle 21">
              <a:extLst>
                <a:ext uri="{FF2B5EF4-FFF2-40B4-BE49-F238E27FC236}">
                  <a16:creationId xmlns:a16="http://schemas.microsoft.com/office/drawing/2014/main" id="{2749F700-429A-C842-9B87-0FF2EF8391FA}"/>
                </a:ext>
              </a:extLst>
            </p:cNvPr>
            <p:cNvSpPr>
              <a:spLocks noChangeAspect="1" noChangeArrowheads="1"/>
            </p:cNvSpPr>
            <p:nvPr/>
          </p:nvSpPr>
          <p:spPr bwMode="auto">
            <a:xfrm>
              <a:off x="3072" y="2352"/>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398" name="Rectangle 22">
              <a:extLst>
                <a:ext uri="{FF2B5EF4-FFF2-40B4-BE49-F238E27FC236}">
                  <a16:creationId xmlns:a16="http://schemas.microsoft.com/office/drawing/2014/main" id="{356C747B-D2FA-5F47-A1F7-F7E42F722C55}"/>
                </a:ext>
              </a:extLst>
            </p:cNvPr>
            <p:cNvSpPr>
              <a:spLocks noChangeAspect="1" noChangeArrowheads="1"/>
            </p:cNvSpPr>
            <p:nvPr/>
          </p:nvSpPr>
          <p:spPr bwMode="auto">
            <a:xfrm>
              <a:off x="1824" y="1104"/>
              <a:ext cx="816" cy="864"/>
            </a:xfrm>
            <a:prstGeom prst="rect">
              <a:avLst/>
            </a:prstGeom>
            <a:solidFill>
              <a:srgbClr val="FF3300"/>
            </a:solidFill>
            <a:ln w="9525">
              <a:miter lim="800000"/>
              <a:headEnd/>
              <a:tailEnd/>
            </a:ln>
            <a:effectLst/>
            <a:scene3d>
              <a:camera prst="legacyObliqueTopRight"/>
              <a:lightRig rig="legacyFlat3" dir="b"/>
            </a:scene3d>
            <a:sp3d extrusionH="887400" prstMaterial="legacyWireframe">
              <a:bevelT w="13500" h="13500" prst="angle"/>
              <a:bevelB w="13500" h="13500" prst="angle"/>
              <a:extrusionClr>
                <a:srgbClr val="FF3300"/>
              </a:extrusionClr>
              <a:contourClr>
                <a:srgbClr val="FF3300"/>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399" name="Rectangle 23">
              <a:extLst>
                <a:ext uri="{FF2B5EF4-FFF2-40B4-BE49-F238E27FC236}">
                  <a16:creationId xmlns:a16="http://schemas.microsoft.com/office/drawing/2014/main" id="{5A0E7F0E-3CF5-1747-8A2D-8A5FBFDC9DA3}"/>
                </a:ext>
              </a:extLst>
            </p:cNvPr>
            <p:cNvSpPr>
              <a:spLocks noChangeAspect="1" noChangeArrowheads="1"/>
            </p:cNvSpPr>
            <p:nvPr/>
          </p:nvSpPr>
          <p:spPr bwMode="auto">
            <a:xfrm>
              <a:off x="1632" y="129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400" name="Rectangle 24">
              <a:extLst>
                <a:ext uri="{FF2B5EF4-FFF2-40B4-BE49-F238E27FC236}">
                  <a16:creationId xmlns:a16="http://schemas.microsoft.com/office/drawing/2014/main" id="{02FC46B7-D1B0-EC41-B52B-1D0C44DA4D9E}"/>
                </a:ext>
              </a:extLst>
            </p:cNvPr>
            <p:cNvSpPr>
              <a:spLocks noChangeAspect="1" noChangeArrowheads="1"/>
            </p:cNvSpPr>
            <p:nvPr/>
          </p:nvSpPr>
          <p:spPr bwMode="auto">
            <a:xfrm>
              <a:off x="2448" y="129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401" name="Rectangle 25">
              <a:extLst>
                <a:ext uri="{FF2B5EF4-FFF2-40B4-BE49-F238E27FC236}">
                  <a16:creationId xmlns:a16="http://schemas.microsoft.com/office/drawing/2014/main" id="{486DCA12-8B18-2643-82C8-58C353AC2C86}"/>
                </a:ext>
              </a:extLst>
            </p:cNvPr>
            <p:cNvSpPr>
              <a:spLocks noChangeAspect="1" noChangeArrowheads="1"/>
            </p:cNvSpPr>
            <p:nvPr/>
          </p:nvSpPr>
          <p:spPr bwMode="auto">
            <a:xfrm>
              <a:off x="2640" y="1104"/>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402" name="Rectangle 26">
              <a:extLst>
                <a:ext uri="{FF2B5EF4-FFF2-40B4-BE49-F238E27FC236}">
                  <a16:creationId xmlns:a16="http://schemas.microsoft.com/office/drawing/2014/main" id="{0CCDCE3E-A036-6848-B111-8C796CC0627B}"/>
                </a:ext>
              </a:extLst>
            </p:cNvPr>
            <p:cNvSpPr>
              <a:spLocks noChangeAspect="1" noChangeArrowheads="1"/>
            </p:cNvSpPr>
            <p:nvPr/>
          </p:nvSpPr>
          <p:spPr bwMode="auto">
            <a:xfrm>
              <a:off x="3264" y="129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403" name="Rectangle 27">
              <a:extLst>
                <a:ext uri="{FF2B5EF4-FFF2-40B4-BE49-F238E27FC236}">
                  <a16:creationId xmlns:a16="http://schemas.microsoft.com/office/drawing/2014/main" id="{DFE3E54F-4122-7948-86FF-FD2DCCAC8BC7}"/>
                </a:ext>
              </a:extLst>
            </p:cNvPr>
            <p:cNvSpPr>
              <a:spLocks noChangeAspect="1" noChangeArrowheads="1"/>
            </p:cNvSpPr>
            <p:nvPr/>
          </p:nvSpPr>
          <p:spPr bwMode="auto">
            <a:xfrm>
              <a:off x="3456" y="1104"/>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404" name="Rectangle 28">
              <a:extLst>
                <a:ext uri="{FF2B5EF4-FFF2-40B4-BE49-F238E27FC236}">
                  <a16:creationId xmlns:a16="http://schemas.microsoft.com/office/drawing/2014/main" id="{053D9918-2A26-8946-944B-65DA0C4AB9EF}"/>
                </a:ext>
              </a:extLst>
            </p:cNvPr>
            <p:cNvSpPr>
              <a:spLocks noChangeAspect="1" noChangeArrowheads="1"/>
            </p:cNvSpPr>
            <p:nvPr/>
          </p:nvSpPr>
          <p:spPr bwMode="auto">
            <a:xfrm>
              <a:off x="1440" y="1488"/>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405" name="Rectangle 29">
              <a:extLst>
                <a:ext uri="{FF2B5EF4-FFF2-40B4-BE49-F238E27FC236}">
                  <a16:creationId xmlns:a16="http://schemas.microsoft.com/office/drawing/2014/main" id="{571AB050-AF86-8748-B6FB-C40B9F3C4634}"/>
                </a:ext>
              </a:extLst>
            </p:cNvPr>
            <p:cNvSpPr>
              <a:spLocks noChangeAspect="1" noChangeArrowheads="1"/>
            </p:cNvSpPr>
            <p:nvPr/>
          </p:nvSpPr>
          <p:spPr bwMode="auto">
            <a:xfrm>
              <a:off x="2256" y="1488"/>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57406" name="Rectangle 30">
              <a:extLst>
                <a:ext uri="{FF2B5EF4-FFF2-40B4-BE49-F238E27FC236}">
                  <a16:creationId xmlns:a16="http://schemas.microsoft.com/office/drawing/2014/main" id="{86D0CEDC-1E2D-2B4D-B596-5E25554FB96F}"/>
                </a:ext>
              </a:extLst>
            </p:cNvPr>
            <p:cNvSpPr>
              <a:spLocks noChangeAspect="1" noChangeArrowheads="1"/>
            </p:cNvSpPr>
            <p:nvPr/>
          </p:nvSpPr>
          <p:spPr bwMode="auto">
            <a:xfrm>
              <a:off x="3072" y="1488"/>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grpSp>
      <p:sp>
        <p:nvSpPr>
          <p:cNvPr id="357407" name="Line 31">
            <a:extLst>
              <a:ext uri="{FF2B5EF4-FFF2-40B4-BE49-F238E27FC236}">
                <a16:creationId xmlns:a16="http://schemas.microsoft.com/office/drawing/2014/main" id="{A4AD88AD-6F6B-C441-ADF3-2BFF6C62FFBF}"/>
              </a:ext>
            </a:extLst>
          </p:cNvPr>
          <p:cNvSpPr>
            <a:spLocks noChangeShapeType="1"/>
          </p:cNvSpPr>
          <p:nvPr/>
        </p:nvSpPr>
        <p:spPr bwMode="auto">
          <a:xfrm flipV="1">
            <a:off x="2895600" y="1752600"/>
            <a:ext cx="914400" cy="914400"/>
          </a:xfrm>
          <a:prstGeom prst="line">
            <a:avLst/>
          </a:prstGeom>
          <a:noFill/>
          <a:ln w="1143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57408" name="Line 32">
            <a:extLst>
              <a:ext uri="{FF2B5EF4-FFF2-40B4-BE49-F238E27FC236}">
                <a16:creationId xmlns:a16="http://schemas.microsoft.com/office/drawing/2014/main" id="{2BB2B560-D5AB-D64E-9462-DC07D98424F4}"/>
              </a:ext>
            </a:extLst>
          </p:cNvPr>
          <p:cNvSpPr>
            <a:spLocks noChangeShapeType="1"/>
          </p:cNvSpPr>
          <p:nvPr/>
        </p:nvSpPr>
        <p:spPr bwMode="auto">
          <a:xfrm flipV="1">
            <a:off x="2895600" y="2667000"/>
            <a:ext cx="0" cy="4156075"/>
          </a:xfrm>
          <a:prstGeom prst="line">
            <a:avLst/>
          </a:prstGeom>
          <a:noFill/>
          <a:ln w="1016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57409" name="Line 33">
            <a:extLst>
              <a:ext uri="{FF2B5EF4-FFF2-40B4-BE49-F238E27FC236}">
                <a16:creationId xmlns:a16="http://schemas.microsoft.com/office/drawing/2014/main" id="{39F60BD6-037D-C848-88BE-A42DB2C10B5C}"/>
              </a:ext>
            </a:extLst>
          </p:cNvPr>
          <p:cNvSpPr>
            <a:spLocks noChangeShapeType="1"/>
          </p:cNvSpPr>
          <p:nvPr/>
        </p:nvSpPr>
        <p:spPr bwMode="auto">
          <a:xfrm>
            <a:off x="3810000" y="1752600"/>
            <a:ext cx="3886200" cy="0"/>
          </a:xfrm>
          <a:prstGeom prst="line">
            <a:avLst/>
          </a:prstGeom>
          <a:noFill/>
          <a:ln w="101600">
            <a:solidFill>
              <a:srgbClr val="2E763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57410" name="Text Box 34">
            <a:extLst>
              <a:ext uri="{FF2B5EF4-FFF2-40B4-BE49-F238E27FC236}">
                <a16:creationId xmlns:a16="http://schemas.microsoft.com/office/drawing/2014/main" id="{504067A4-DD67-D446-AC88-20890DC8497B}"/>
              </a:ext>
            </a:extLst>
          </p:cNvPr>
          <p:cNvSpPr txBox="1">
            <a:spLocks noChangeArrowheads="1"/>
          </p:cNvSpPr>
          <p:nvPr/>
        </p:nvSpPr>
        <p:spPr bwMode="auto">
          <a:xfrm>
            <a:off x="1066800" y="3276600"/>
            <a:ext cx="1717675"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2"/>
                </a:solidFill>
                <a:latin typeface="Arial" panose="020B0604020202020204" pitchFamily="34" charset="0"/>
              </a:rPr>
              <a:t>Vergaberahmen</a:t>
            </a:r>
          </a:p>
        </p:txBody>
      </p:sp>
      <p:sp>
        <p:nvSpPr>
          <p:cNvPr id="357411" name="Text Box 35">
            <a:extLst>
              <a:ext uri="{FF2B5EF4-FFF2-40B4-BE49-F238E27FC236}">
                <a16:creationId xmlns:a16="http://schemas.microsoft.com/office/drawing/2014/main" id="{23C73C8B-E49F-3B47-A4C1-6882286746F9}"/>
              </a:ext>
            </a:extLst>
          </p:cNvPr>
          <p:cNvSpPr txBox="1">
            <a:spLocks noChangeArrowheads="1"/>
          </p:cNvSpPr>
          <p:nvPr/>
        </p:nvSpPr>
        <p:spPr bwMode="auto">
          <a:xfrm>
            <a:off x="4114800" y="1371600"/>
            <a:ext cx="862013"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rgbClr val="2E763F"/>
                </a:solidFill>
                <a:latin typeface="Arial" panose="020B0604020202020204" pitchFamily="34" charset="0"/>
              </a:rPr>
              <a:t>Formel</a:t>
            </a:r>
          </a:p>
        </p:txBody>
      </p:sp>
      <p:sp>
        <p:nvSpPr>
          <p:cNvPr id="357412" name="Text Box 36">
            <a:extLst>
              <a:ext uri="{FF2B5EF4-FFF2-40B4-BE49-F238E27FC236}">
                <a16:creationId xmlns:a16="http://schemas.microsoft.com/office/drawing/2014/main" id="{85D38DDA-150E-9946-8170-C5C7C7D977BE}"/>
              </a:ext>
            </a:extLst>
          </p:cNvPr>
          <p:cNvSpPr txBox="1">
            <a:spLocks noChangeArrowheads="1"/>
          </p:cNvSpPr>
          <p:nvPr/>
        </p:nvSpPr>
        <p:spPr bwMode="auto">
          <a:xfrm>
            <a:off x="2438400" y="1676400"/>
            <a:ext cx="668338"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1"/>
                </a:solidFill>
                <a:latin typeface="Arial" panose="020B0604020202020204" pitchFamily="34" charset="0"/>
              </a:rPr>
              <a:t>Land</a:t>
            </a:r>
            <a:endParaRPr lang="de-DE" altLang="de-DE" sz="1600" b="1">
              <a:solidFill>
                <a:srgbClr val="0000FF"/>
              </a:solidFill>
              <a:latin typeface="Arial" panose="020B0604020202020204" pitchFamily="34" charset="0"/>
            </a:endParaRPr>
          </a:p>
        </p:txBody>
      </p:sp>
      <p:sp>
        <p:nvSpPr>
          <p:cNvPr id="357413" name="Text Box 37">
            <a:extLst>
              <a:ext uri="{FF2B5EF4-FFF2-40B4-BE49-F238E27FC236}">
                <a16:creationId xmlns:a16="http://schemas.microsoft.com/office/drawing/2014/main" id="{0E06F195-9223-234A-B52B-3BEBFDA85E69}"/>
              </a:ext>
            </a:extLst>
          </p:cNvPr>
          <p:cNvSpPr txBox="1">
            <a:spLocks noChangeArrowheads="1"/>
          </p:cNvSpPr>
          <p:nvPr/>
        </p:nvSpPr>
        <p:spPr bwMode="auto">
          <a:xfrm>
            <a:off x="1752600" y="1981200"/>
            <a:ext cx="13335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1"/>
                </a:solidFill>
                <a:latin typeface="Arial" panose="020B0604020202020204" pitchFamily="34" charset="0"/>
              </a:rPr>
              <a:t>Hochschule</a:t>
            </a:r>
          </a:p>
        </p:txBody>
      </p:sp>
      <p:sp>
        <p:nvSpPr>
          <p:cNvPr id="357414" name="Text Box 38">
            <a:extLst>
              <a:ext uri="{FF2B5EF4-FFF2-40B4-BE49-F238E27FC236}">
                <a16:creationId xmlns:a16="http://schemas.microsoft.com/office/drawing/2014/main" id="{3F9F8A1B-11D1-804B-8B96-3A696A509BE9}"/>
              </a:ext>
            </a:extLst>
          </p:cNvPr>
          <p:cNvSpPr txBox="1">
            <a:spLocks noChangeArrowheads="1"/>
          </p:cNvSpPr>
          <p:nvPr/>
        </p:nvSpPr>
        <p:spPr bwMode="auto">
          <a:xfrm>
            <a:off x="1311275" y="2286000"/>
            <a:ext cx="1379538"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1"/>
                </a:solidFill>
                <a:latin typeface="Arial" panose="020B0604020202020204" pitchFamily="34" charset="0"/>
              </a:rPr>
              <a:t>Fachbereich</a:t>
            </a:r>
            <a:endParaRPr lang="de-DE" altLang="de-DE" sz="1600" b="1">
              <a:solidFill>
                <a:srgbClr val="0000FF"/>
              </a:solidFill>
              <a:latin typeface="Arial" panose="020B0604020202020204" pitchFamily="34" charset="0"/>
            </a:endParaRPr>
          </a:p>
        </p:txBody>
      </p:sp>
      <p:sp>
        <p:nvSpPr>
          <p:cNvPr id="357415" name="Text Box 39">
            <a:extLst>
              <a:ext uri="{FF2B5EF4-FFF2-40B4-BE49-F238E27FC236}">
                <a16:creationId xmlns:a16="http://schemas.microsoft.com/office/drawing/2014/main" id="{E2951FA8-B363-F143-B84C-E98EC1A4A512}"/>
              </a:ext>
            </a:extLst>
          </p:cNvPr>
          <p:cNvSpPr txBox="1">
            <a:spLocks noChangeArrowheads="1"/>
          </p:cNvSpPr>
          <p:nvPr/>
        </p:nvSpPr>
        <p:spPr bwMode="auto">
          <a:xfrm>
            <a:off x="1368425" y="4648200"/>
            <a:ext cx="9652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2"/>
                </a:solidFill>
                <a:latin typeface="Arial" panose="020B0604020202020204" pitchFamily="34" charset="0"/>
              </a:rPr>
              <a:t>W2 / W3</a:t>
            </a:r>
          </a:p>
        </p:txBody>
      </p:sp>
      <p:sp>
        <p:nvSpPr>
          <p:cNvPr id="357416" name="Text Box 40">
            <a:extLst>
              <a:ext uri="{FF2B5EF4-FFF2-40B4-BE49-F238E27FC236}">
                <a16:creationId xmlns:a16="http://schemas.microsoft.com/office/drawing/2014/main" id="{6A23A6D7-8DFA-184F-9D6B-A86BC80C9368}"/>
              </a:ext>
            </a:extLst>
          </p:cNvPr>
          <p:cNvSpPr txBox="1">
            <a:spLocks noChangeArrowheads="1"/>
          </p:cNvSpPr>
          <p:nvPr/>
        </p:nvSpPr>
        <p:spPr bwMode="auto">
          <a:xfrm>
            <a:off x="1247775" y="5973763"/>
            <a:ext cx="1211263" cy="581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2"/>
                </a:solidFill>
                <a:latin typeface="Arial" panose="020B0604020202020204" pitchFamily="34" charset="0"/>
              </a:rPr>
              <a:t>Leistungs-</a:t>
            </a:r>
          </a:p>
          <a:p>
            <a:r>
              <a:rPr lang="de-DE" altLang="de-DE" sz="1600" b="1">
                <a:solidFill>
                  <a:schemeClr val="accent2"/>
                </a:solidFill>
                <a:latin typeface="Arial" panose="020B0604020202020204" pitchFamily="34" charset="0"/>
              </a:rPr>
              <a:t>zulage</a:t>
            </a:r>
          </a:p>
        </p:txBody>
      </p:sp>
      <p:sp>
        <p:nvSpPr>
          <p:cNvPr id="357417" name="Text Box 41">
            <a:extLst>
              <a:ext uri="{FF2B5EF4-FFF2-40B4-BE49-F238E27FC236}">
                <a16:creationId xmlns:a16="http://schemas.microsoft.com/office/drawing/2014/main" id="{9162930A-7B76-DD4F-BAF2-1697D8A10214}"/>
              </a:ext>
            </a:extLst>
          </p:cNvPr>
          <p:cNvSpPr txBox="1">
            <a:spLocks noChangeArrowheads="1"/>
          </p:cNvSpPr>
          <p:nvPr/>
        </p:nvSpPr>
        <p:spPr bwMode="auto">
          <a:xfrm>
            <a:off x="5300663" y="1371600"/>
            <a:ext cx="108585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rgbClr val="2E763F"/>
                </a:solidFill>
                <a:latin typeface="Arial" panose="020B0604020202020204" pitchFamily="34" charset="0"/>
              </a:rPr>
              <a:t>Abwägen</a:t>
            </a:r>
          </a:p>
        </p:txBody>
      </p:sp>
      <p:sp>
        <p:nvSpPr>
          <p:cNvPr id="357418" name="Text Box 42">
            <a:extLst>
              <a:ext uri="{FF2B5EF4-FFF2-40B4-BE49-F238E27FC236}">
                <a16:creationId xmlns:a16="http://schemas.microsoft.com/office/drawing/2014/main" id="{A91510E4-0C1D-0E4F-9CC8-A90A2F3CF563}"/>
              </a:ext>
            </a:extLst>
          </p:cNvPr>
          <p:cNvSpPr txBox="1">
            <a:spLocks noChangeArrowheads="1"/>
          </p:cNvSpPr>
          <p:nvPr/>
        </p:nvSpPr>
        <p:spPr bwMode="auto">
          <a:xfrm>
            <a:off x="6718300" y="1371600"/>
            <a:ext cx="8382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rgbClr val="2E763F"/>
                </a:solidFill>
                <a:latin typeface="Arial" panose="020B0604020202020204" pitchFamily="34" charset="0"/>
              </a:rPr>
              <a:t>Antrag</a:t>
            </a:r>
          </a:p>
        </p:txBody>
      </p:sp>
      <p:sp>
        <p:nvSpPr>
          <p:cNvPr id="357419" name="Text Box 43">
            <a:extLst>
              <a:ext uri="{FF2B5EF4-FFF2-40B4-BE49-F238E27FC236}">
                <a16:creationId xmlns:a16="http://schemas.microsoft.com/office/drawing/2014/main" id="{0C4E2FA0-9CDE-C947-A963-436D2230A11B}"/>
              </a:ext>
            </a:extLst>
          </p:cNvPr>
          <p:cNvSpPr txBox="1">
            <a:spLocks noChangeArrowheads="1"/>
          </p:cNvSpPr>
          <p:nvPr/>
        </p:nvSpPr>
        <p:spPr bwMode="auto">
          <a:xfrm rot="-5395298">
            <a:off x="-979487" y="4711700"/>
            <a:ext cx="3575050" cy="396875"/>
          </a:xfrm>
          <a:prstGeom prst="rect">
            <a:avLst/>
          </a:prstGeom>
          <a:solidFill>
            <a:schemeClr val="tx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2000" b="1">
                <a:solidFill>
                  <a:schemeClr val="accent2"/>
                </a:solidFill>
                <a:latin typeface="Arial" panose="020B0604020202020204" pitchFamily="34" charset="0"/>
              </a:rPr>
              <a:t>Entscheidungsgegenstände</a:t>
            </a:r>
          </a:p>
        </p:txBody>
      </p:sp>
      <p:sp>
        <p:nvSpPr>
          <p:cNvPr id="357420" name="Text Box 44">
            <a:extLst>
              <a:ext uri="{FF2B5EF4-FFF2-40B4-BE49-F238E27FC236}">
                <a16:creationId xmlns:a16="http://schemas.microsoft.com/office/drawing/2014/main" id="{FC671CA4-C727-A44D-B53D-CC1F9F77EFFB}"/>
              </a:ext>
            </a:extLst>
          </p:cNvPr>
          <p:cNvSpPr txBox="1">
            <a:spLocks noChangeArrowheads="1"/>
          </p:cNvSpPr>
          <p:nvPr/>
        </p:nvSpPr>
        <p:spPr bwMode="auto">
          <a:xfrm rot="-2539219">
            <a:off x="173038" y="1704975"/>
            <a:ext cx="2741612" cy="396875"/>
          </a:xfrm>
          <a:prstGeom prst="rect">
            <a:avLst/>
          </a:prstGeom>
          <a:solidFill>
            <a:schemeClr val="tx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2000" b="1">
                <a:solidFill>
                  <a:schemeClr val="accent1"/>
                </a:solidFill>
                <a:latin typeface="Arial" panose="020B0604020202020204" pitchFamily="34" charset="0"/>
              </a:rPr>
              <a:t>Entscheidungsebene</a:t>
            </a:r>
          </a:p>
        </p:txBody>
      </p:sp>
      <p:sp>
        <p:nvSpPr>
          <p:cNvPr id="357421" name="Text Box 45">
            <a:extLst>
              <a:ext uri="{FF2B5EF4-FFF2-40B4-BE49-F238E27FC236}">
                <a16:creationId xmlns:a16="http://schemas.microsoft.com/office/drawing/2014/main" id="{47758D52-EC36-8941-B767-C6BE82713D52}"/>
              </a:ext>
            </a:extLst>
          </p:cNvPr>
          <p:cNvSpPr txBox="1">
            <a:spLocks noChangeArrowheads="1"/>
          </p:cNvSpPr>
          <p:nvPr/>
        </p:nvSpPr>
        <p:spPr bwMode="auto">
          <a:xfrm>
            <a:off x="4217988" y="1036638"/>
            <a:ext cx="3163887" cy="396875"/>
          </a:xfrm>
          <a:prstGeom prst="rect">
            <a:avLst/>
          </a:prstGeom>
          <a:solidFill>
            <a:schemeClr val="tx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2000" b="1">
                <a:solidFill>
                  <a:srgbClr val="2E763F"/>
                </a:solidFill>
                <a:latin typeface="Arial" panose="020B0604020202020204" pitchFamily="34" charset="0"/>
              </a:rPr>
              <a:t>Entscheidungsverfahren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 name="Foliennummernplatzhalter 2">
            <a:extLst>
              <a:ext uri="{FF2B5EF4-FFF2-40B4-BE49-F238E27FC236}">
                <a16:creationId xmlns:a16="http://schemas.microsoft.com/office/drawing/2014/main" id="{A4B922A9-7175-2B4B-82E5-B8F1040D24F7}"/>
              </a:ext>
            </a:extLst>
          </p:cNvPr>
          <p:cNvSpPr>
            <a:spLocks noGrp="1"/>
          </p:cNvSpPr>
          <p:nvPr>
            <p:ph type="sldNum" sz="quarter" idx="10"/>
          </p:nvPr>
        </p:nvSpPr>
        <p:spPr/>
        <p:txBody>
          <a:bodyPr/>
          <a:lstStyle/>
          <a:p>
            <a:fld id="{1275F994-0128-294A-95A0-018A1BF19ABA}" type="slidenum">
              <a:rPr lang="en-US" altLang="de-DE"/>
              <a:pPr/>
              <a:t>7</a:t>
            </a:fld>
            <a:endParaRPr lang="en-US" altLang="de-DE" b="0"/>
          </a:p>
        </p:txBody>
      </p:sp>
      <p:sp>
        <p:nvSpPr>
          <p:cNvPr id="358402" name="Rectangle 2">
            <a:extLst>
              <a:ext uri="{FF2B5EF4-FFF2-40B4-BE49-F238E27FC236}">
                <a16:creationId xmlns:a16="http://schemas.microsoft.com/office/drawing/2014/main" id="{E0F4480A-ACB2-4A46-8F8A-B0BD334FDA21}"/>
              </a:ext>
            </a:extLst>
          </p:cNvPr>
          <p:cNvSpPr>
            <a:spLocks noChangeArrowheads="1"/>
          </p:cNvSpPr>
          <p:nvPr/>
        </p:nvSpPr>
        <p:spPr bwMode="auto">
          <a:xfrm>
            <a:off x="152400" y="1371600"/>
            <a:ext cx="4267200" cy="1020763"/>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wrap="none" anchor="ctr"/>
          <a:lstStyle/>
          <a:p>
            <a:pPr algn="l"/>
            <a:r>
              <a:rPr lang="de-DE" altLang="de-DE" sz="2000" b="1">
                <a:latin typeface="Arial" panose="020B0604020202020204" pitchFamily="34" charset="0"/>
              </a:rPr>
              <a:t>Landesebene</a:t>
            </a:r>
          </a:p>
          <a:p>
            <a:pPr algn="l"/>
            <a:r>
              <a:rPr lang="de-DE" altLang="de-DE" sz="2000" b="1">
                <a:latin typeface="Arial" panose="020B0604020202020204" pitchFamily="34" charset="0"/>
              </a:rPr>
              <a:t>(= hochschulübergreifende </a:t>
            </a:r>
          </a:p>
          <a:p>
            <a:pPr algn="l"/>
            <a:r>
              <a:rPr lang="de-DE" altLang="de-DE" sz="2000" b="1">
                <a:latin typeface="Arial" panose="020B0604020202020204" pitchFamily="34" charset="0"/>
              </a:rPr>
              <a:t>Regelungen)</a:t>
            </a:r>
          </a:p>
        </p:txBody>
      </p:sp>
      <p:sp>
        <p:nvSpPr>
          <p:cNvPr id="358403" name="Rectangle 3">
            <a:extLst>
              <a:ext uri="{FF2B5EF4-FFF2-40B4-BE49-F238E27FC236}">
                <a16:creationId xmlns:a16="http://schemas.microsoft.com/office/drawing/2014/main" id="{693B8DE0-BA5C-4C4C-9BF9-A015366FCB2F}"/>
              </a:ext>
            </a:extLst>
          </p:cNvPr>
          <p:cNvSpPr>
            <a:spLocks noChangeArrowheads="1"/>
          </p:cNvSpPr>
          <p:nvPr/>
        </p:nvSpPr>
        <p:spPr bwMode="auto">
          <a:xfrm>
            <a:off x="4724400" y="1371600"/>
            <a:ext cx="4191000" cy="944563"/>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wrap="none" anchor="ctr"/>
          <a:lstStyle/>
          <a:p>
            <a:pPr algn="l"/>
            <a:r>
              <a:rPr lang="de-DE" altLang="de-DE" sz="2000" b="1">
                <a:latin typeface="Arial" panose="020B0604020202020204" pitchFamily="34" charset="0"/>
              </a:rPr>
              <a:t>Hochschulebene</a:t>
            </a:r>
          </a:p>
          <a:p>
            <a:pPr algn="l"/>
            <a:r>
              <a:rPr lang="de-DE" altLang="de-DE" sz="2000" b="1">
                <a:latin typeface="Arial" panose="020B0604020202020204" pitchFamily="34" charset="0"/>
              </a:rPr>
              <a:t>(= hochschulinterne Regelungen)</a:t>
            </a:r>
          </a:p>
        </p:txBody>
      </p:sp>
      <p:sp>
        <p:nvSpPr>
          <p:cNvPr id="358404" name="Rectangle 4">
            <a:extLst>
              <a:ext uri="{FF2B5EF4-FFF2-40B4-BE49-F238E27FC236}">
                <a16:creationId xmlns:a16="http://schemas.microsoft.com/office/drawing/2014/main" id="{7AD2441E-D81B-3D4B-948E-EE1093B393E2}"/>
              </a:ext>
            </a:extLst>
          </p:cNvPr>
          <p:cNvSpPr>
            <a:spLocks noChangeArrowheads="1"/>
          </p:cNvSpPr>
          <p:nvPr/>
        </p:nvSpPr>
        <p:spPr bwMode="auto">
          <a:xfrm>
            <a:off x="152400" y="2667000"/>
            <a:ext cx="4191000" cy="7921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Wissenschaftsministerien</a:t>
            </a:r>
          </a:p>
        </p:txBody>
      </p:sp>
      <p:sp>
        <p:nvSpPr>
          <p:cNvPr id="358405" name="Rectangle 5">
            <a:extLst>
              <a:ext uri="{FF2B5EF4-FFF2-40B4-BE49-F238E27FC236}">
                <a16:creationId xmlns:a16="http://schemas.microsoft.com/office/drawing/2014/main" id="{FEBE1B8F-4FFB-854E-8EFE-F07867249144}"/>
              </a:ext>
            </a:extLst>
          </p:cNvPr>
          <p:cNvSpPr>
            <a:spLocks noChangeArrowheads="1"/>
          </p:cNvSpPr>
          <p:nvPr/>
        </p:nvSpPr>
        <p:spPr bwMode="auto">
          <a:xfrm>
            <a:off x="152400" y="3657600"/>
            <a:ext cx="4191000" cy="7921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Finanzministerien</a:t>
            </a:r>
          </a:p>
        </p:txBody>
      </p:sp>
      <p:sp>
        <p:nvSpPr>
          <p:cNvPr id="358406" name="Rectangle 6">
            <a:extLst>
              <a:ext uri="{FF2B5EF4-FFF2-40B4-BE49-F238E27FC236}">
                <a16:creationId xmlns:a16="http://schemas.microsoft.com/office/drawing/2014/main" id="{860A1ABF-473D-D44A-96CA-F0F752E711BE}"/>
              </a:ext>
            </a:extLst>
          </p:cNvPr>
          <p:cNvSpPr>
            <a:spLocks noChangeArrowheads="1"/>
          </p:cNvSpPr>
          <p:nvPr/>
        </p:nvSpPr>
        <p:spPr bwMode="auto">
          <a:xfrm>
            <a:off x="152400" y="4648200"/>
            <a:ext cx="4191000" cy="7921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Innenministerien </a:t>
            </a:r>
          </a:p>
        </p:txBody>
      </p:sp>
      <p:sp>
        <p:nvSpPr>
          <p:cNvPr id="358407" name="Rectangle 7">
            <a:extLst>
              <a:ext uri="{FF2B5EF4-FFF2-40B4-BE49-F238E27FC236}">
                <a16:creationId xmlns:a16="http://schemas.microsoft.com/office/drawing/2014/main" id="{74525575-CFCA-6449-8130-4EDC6B04FEE2}"/>
              </a:ext>
            </a:extLst>
          </p:cNvPr>
          <p:cNvSpPr>
            <a:spLocks noChangeArrowheads="1"/>
          </p:cNvSpPr>
          <p:nvPr/>
        </p:nvSpPr>
        <p:spPr bwMode="auto">
          <a:xfrm>
            <a:off x="4724400" y="2636838"/>
            <a:ext cx="4191000" cy="563562"/>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Hochschulleitung</a:t>
            </a:r>
          </a:p>
        </p:txBody>
      </p:sp>
      <p:sp>
        <p:nvSpPr>
          <p:cNvPr id="358408" name="Rectangle 8">
            <a:extLst>
              <a:ext uri="{FF2B5EF4-FFF2-40B4-BE49-F238E27FC236}">
                <a16:creationId xmlns:a16="http://schemas.microsoft.com/office/drawing/2014/main" id="{16114B10-3B42-5E46-B596-5DEDF86993EF}"/>
              </a:ext>
            </a:extLst>
          </p:cNvPr>
          <p:cNvSpPr>
            <a:spLocks noChangeArrowheads="1"/>
          </p:cNvSpPr>
          <p:nvPr/>
        </p:nvSpPr>
        <p:spPr bwMode="auto">
          <a:xfrm>
            <a:off x="4724400" y="3429000"/>
            <a:ext cx="4191000" cy="533400"/>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Dekane</a:t>
            </a:r>
          </a:p>
        </p:txBody>
      </p:sp>
      <p:sp>
        <p:nvSpPr>
          <p:cNvPr id="358409" name="Rectangle 9">
            <a:extLst>
              <a:ext uri="{FF2B5EF4-FFF2-40B4-BE49-F238E27FC236}">
                <a16:creationId xmlns:a16="http://schemas.microsoft.com/office/drawing/2014/main" id="{1DA96282-99F1-104D-985C-7F10D4528682}"/>
              </a:ext>
            </a:extLst>
          </p:cNvPr>
          <p:cNvSpPr>
            <a:spLocks noChangeArrowheads="1"/>
          </p:cNvSpPr>
          <p:nvPr/>
        </p:nvSpPr>
        <p:spPr bwMode="auto">
          <a:xfrm>
            <a:off x="4724400" y="4191000"/>
            <a:ext cx="4191000" cy="533400"/>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Hochschulrat</a:t>
            </a:r>
          </a:p>
        </p:txBody>
      </p:sp>
      <p:sp>
        <p:nvSpPr>
          <p:cNvPr id="358410" name="Rectangle 10">
            <a:extLst>
              <a:ext uri="{FF2B5EF4-FFF2-40B4-BE49-F238E27FC236}">
                <a16:creationId xmlns:a16="http://schemas.microsoft.com/office/drawing/2014/main" id="{B08A775F-117E-9848-A050-CF983CE1D327}"/>
              </a:ext>
            </a:extLst>
          </p:cNvPr>
          <p:cNvSpPr>
            <a:spLocks noChangeArrowheads="1"/>
          </p:cNvSpPr>
          <p:nvPr/>
        </p:nvSpPr>
        <p:spPr bwMode="auto">
          <a:xfrm>
            <a:off x="4724400" y="4953000"/>
            <a:ext cx="4191000" cy="533400"/>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Kommissionen</a:t>
            </a:r>
          </a:p>
        </p:txBody>
      </p:sp>
      <p:sp>
        <p:nvSpPr>
          <p:cNvPr id="358411" name="Rectangle 11">
            <a:extLst>
              <a:ext uri="{FF2B5EF4-FFF2-40B4-BE49-F238E27FC236}">
                <a16:creationId xmlns:a16="http://schemas.microsoft.com/office/drawing/2014/main" id="{AA9FEA31-77DC-B74F-BC82-05390EC05435}"/>
              </a:ext>
            </a:extLst>
          </p:cNvPr>
          <p:cNvSpPr>
            <a:spLocks noChangeArrowheads="1"/>
          </p:cNvSpPr>
          <p:nvPr/>
        </p:nvSpPr>
        <p:spPr bwMode="auto">
          <a:xfrm>
            <a:off x="4724400" y="5638800"/>
            <a:ext cx="4191000" cy="533400"/>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Akademischer Senat</a:t>
            </a:r>
          </a:p>
        </p:txBody>
      </p:sp>
      <p:sp>
        <p:nvSpPr>
          <p:cNvPr id="358412" name="Rectangle 12">
            <a:extLst>
              <a:ext uri="{FF2B5EF4-FFF2-40B4-BE49-F238E27FC236}">
                <a16:creationId xmlns:a16="http://schemas.microsoft.com/office/drawing/2014/main" id="{E2D0B179-3B67-E344-ABA8-24D3473683E3}"/>
              </a:ext>
            </a:extLst>
          </p:cNvPr>
          <p:cNvSpPr>
            <a:spLocks noChangeArrowheads="1"/>
          </p:cNvSpPr>
          <p:nvPr/>
        </p:nvSpPr>
        <p:spPr bwMode="auto">
          <a:xfrm>
            <a:off x="4724400" y="6324600"/>
            <a:ext cx="4191000" cy="533400"/>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b="1">
                <a:latin typeface="Arial" panose="020B0604020202020204" pitchFamily="34" charset="0"/>
              </a:rPr>
              <a:t>Fachbereichsräte</a:t>
            </a:r>
          </a:p>
        </p:txBody>
      </p:sp>
      <p:sp>
        <p:nvSpPr>
          <p:cNvPr id="358413" name="Rectangle 13">
            <a:extLst>
              <a:ext uri="{FF2B5EF4-FFF2-40B4-BE49-F238E27FC236}">
                <a16:creationId xmlns:a16="http://schemas.microsoft.com/office/drawing/2014/main" id="{E2E1383B-820A-9E49-A611-C0A2734A3060}"/>
              </a:ext>
            </a:extLst>
          </p:cNvPr>
          <p:cNvSpPr>
            <a:spLocks noGrp="1" noChangeArrowheads="1"/>
          </p:cNvSpPr>
          <p:nvPr>
            <p:ph type="title"/>
          </p:nvPr>
        </p:nvSpPr>
        <p:spPr>
          <a:xfrm>
            <a:off x="152400" y="152400"/>
            <a:ext cx="6400800" cy="762000"/>
          </a:xfrm>
          <a:noFill/>
          <a:ln/>
          <a:extLst>
            <a:ext uri="{909E8E84-426E-40DD-AFC4-6F175D3DCCD1}">
              <a14:hiddenFill xmlns:a14="http://schemas.microsoft.com/office/drawing/2010/main">
                <a:solidFill>
                  <a:schemeClr val="tx2"/>
                </a:solidFill>
              </a14:hiddenFill>
            </a:ext>
          </a:extLst>
        </p:spPr>
        <p:txBody>
          <a:bodyPr/>
          <a:lstStyle/>
          <a:p>
            <a:r>
              <a:rPr lang="de-DE" altLang="de-DE" sz="3600"/>
              <a:t>Entscheidungsebene</a:t>
            </a:r>
          </a:p>
        </p:txBody>
      </p:sp>
      <p:sp>
        <p:nvSpPr>
          <p:cNvPr id="358414" name="AutoShape 14">
            <a:extLst>
              <a:ext uri="{FF2B5EF4-FFF2-40B4-BE49-F238E27FC236}">
                <a16:creationId xmlns:a16="http://schemas.microsoft.com/office/drawing/2014/main" id="{6291C53F-3C48-EF45-91BC-197BEDE5CCEA}"/>
              </a:ext>
            </a:extLst>
          </p:cNvPr>
          <p:cNvSpPr>
            <a:spLocks noChangeArrowheads="1"/>
          </p:cNvSpPr>
          <p:nvPr/>
        </p:nvSpPr>
        <p:spPr bwMode="auto">
          <a:xfrm>
            <a:off x="914400" y="5791200"/>
            <a:ext cx="3276600" cy="609600"/>
          </a:xfrm>
          <a:prstGeom prst="wedgeRoundRectCallout">
            <a:avLst>
              <a:gd name="adj1" fmla="val 126940"/>
              <a:gd name="adj2" fmla="val -648699"/>
              <a:gd name="adj3" fmla="val 16667"/>
            </a:avLst>
          </a:prstGeom>
          <a:solidFill>
            <a:srgbClr val="FFFF00"/>
          </a:solidFill>
          <a:ln w="2857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de-DE" altLang="de-DE">
                <a:solidFill>
                  <a:schemeClr val="folHlink"/>
                </a:solidFill>
                <a:latin typeface="Arial" panose="020B0604020202020204" pitchFamily="34" charset="0"/>
              </a:rPr>
              <a:t>Entscheidungsfähigkeit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358413"/>
                                        </p:tgtEl>
                                        <p:attrNameLst>
                                          <p:attrName>style.visibility</p:attrName>
                                        </p:attrNameLst>
                                      </p:cBhvr>
                                      <p:to>
                                        <p:strVal val="visible"/>
                                      </p:to>
                                    </p:set>
                                    <p:animEffect transition="in" filter="box(out)">
                                      <p:cBhvr>
                                        <p:cTn id="7" dur="500"/>
                                        <p:tgtEl>
                                          <p:spTgt spid="3584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58402"/>
                                        </p:tgtEl>
                                        <p:attrNameLst>
                                          <p:attrName>style.visibility</p:attrName>
                                        </p:attrNameLst>
                                      </p:cBhvr>
                                      <p:to>
                                        <p:strVal val="visible"/>
                                      </p:to>
                                    </p:set>
                                    <p:animEffect transition="in" filter="box(out)">
                                      <p:cBhvr>
                                        <p:cTn id="12" dur="500"/>
                                        <p:tgtEl>
                                          <p:spTgt spid="35840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58403"/>
                                        </p:tgtEl>
                                        <p:attrNameLst>
                                          <p:attrName>style.visibility</p:attrName>
                                        </p:attrNameLst>
                                      </p:cBhvr>
                                      <p:to>
                                        <p:strVal val="visible"/>
                                      </p:to>
                                    </p:set>
                                    <p:animEffect transition="in" filter="box(out)">
                                      <p:cBhvr>
                                        <p:cTn id="17" dur="500"/>
                                        <p:tgtEl>
                                          <p:spTgt spid="35840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58404"/>
                                        </p:tgtEl>
                                        <p:attrNameLst>
                                          <p:attrName>style.visibility</p:attrName>
                                        </p:attrNameLst>
                                      </p:cBhvr>
                                      <p:to>
                                        <p:strVal val="visible"/>
                                      </p:to>
                                    </p:set>
                                    <p:animEffect transition="in" filter="box(out)">
                                      <p:cBhvr>
                                        <p:cTn id="22" dur="500"/>
                                        <p:tgtEl>
                                          <p:spTgt spid="358404"/>
                                        </p:tgtEl>
                                      </p:cBhvr>
                                    </p:animEffect>
                                  </p:childTnLst>
                                </p:cTn>
                              </p:par>
                            </p:childTnLst>
                          </p:cTn>
                        </p:par>
                        <p:par>
                          <p:cTn id="23" fill="hold" nodeType="afterGroup">
                            <p:stCondLst>
                              <p:cond delay="500"/>
                            </p:stCondLst>
                            <p:childTnLst>
                              <p:par>
                                <p:cTn id="24" presetID="4" presetClass="entr" presetSubtype="32" fill="hold" grpId="0" nodeType="afterEffect">
                                  <p:stCondLst>
                                    <p:cond delay="0"/>
                                  </p:stCondLst>
                                  <p:childTnLst>
                                    <p:set>
                                      <p:cBhvr>
                                        <p:cTn id="25" dur="1" fill="hold">
                                          <p:stCondLst>
                                            <p:cond delay="0"/>
                                          </p:stCondLst>
                                        </p:cTn>
                                        <p:tgtEl>
                                          <p:spTgt spid="358405"/>
                                        </p:tgtEl>
                                        <p:attrNameLst>
                                          <p:attrName>style.visibility</p:attrName>
                                        </p:attrNameLst>
                                      </p:cBhvr>
                                      <p:to>
                                        <p:strVal val="visible"/>
                                      </p:to>
                                    </p:set>
                                    <p:animEffect transition="in" filter="box(out)">
                                      <p:cBhvr>
                                        <p:cTn id="26" dur="500"/>
                                        <p:tgtEl>
                                          <p:spTgt spid="358405"/>
                                        </p:tgtEl>
                                      </p:cBhvr>
                                    </p:animEffect>
                                  </p:childTnLst>
                                </p:cTn>
                              </p:par>
                            </p:childTnLst>
                          </p:cTn>
                        </p:par>
                        <p:par>
                          <p:cTn id="27" fill="hold" nodeType="afterGroup">
                            <p:stCondLst>
                              <p:cond delay="1000"/>
                            </p:stCondLst>
                            <p:childTnLst>
                              <p:par>
                                <p:cTn id="28" presetID="4" presetClass="entr" presetSubtype="32" fill="hold" grpId="0" nodeType="afterEffect">
                                  <p:stCondLst>
                                    <p:cond delay="0"/>
                                  </p:stCondLst>
                                  <p:childTnLst>
                                    <p:set>
                                      <p:cBhvr>
                                        <p:cTn id="29" dur="1" fill="hold">
                                          <p:stCondLst>
                                            <p:cond delay="0"/>
                                          </p:stCondLst>
                                        </p:cTn>
                                        <p:tgtEl>
                                          <p:spTgt spid="358406"/>
                                        </p:tgtEl>
                                        <p:attrNameLst>
                                          <p:attrName>style.visibility</p:attrName>
                                        </p:attrNameLst>
                                      </p:cBhvr>
                                      <p:to>
                                        <p:strVal val="visible"/>
                                      </p:to>
                                    </p:set>
                                    <p:animEffect transition="in" filter="box(out)">
                                      <p:cBhvr>
                                        <p:cTn id="30" dur="500"/>
                                        <p:tgtEl>
                                          <p:spTgt spid="358406"/>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32" fill="hold" grpId="0" nodeType="clickEffect">
                                  <p:stCondLst>
                                    <p:cond delay="0"/>
                                  </p:stCondLst>
                                  <p:childTnLst>
                                    <p:set>
                                      <p:cBhvr>
                                        <p:cTn id="34" dur="1" fill="hold">
                                          <p:stCondLst>
                                            <p:cond delay="0"/>
                                          </p:stCondLst>
                                        </p:cTn>
                                        <p:tgtEl>
                                          <p:spTgt spid="358407"/>
                                        </p:tgtEl>
                                        <p:attrNameLst>
                                          <p:attrName>style.visibility</p:attrName>
                                        </p:attrNameLst>
                                      </p:cBhvr>
                                      <p:to>
                                        <p:strVal val="visible"/>
                                      </p:to>
                                    </p:set>
                                    <p:animEffect transition="in" filter="box(out)">
                                      <p:cBhvr>
                                        <p:cTn id="35" dur="500"/>
                                        <p:tgtEl>
                                          <p:spTgt spid="358407"/>
                                        </p:tgtEl>
                                      </p:cBhvr>
                                    </p:animEffect>
                                  </p:childTnLst>
                                </p:cTn>
                              </p:par>
                            </p:childTnLst>
                          </p:cTn>
                        </p:par>
                        <p:par>
                          <p:cTn id="36" fill="hold" nodeType="afterGroup">
                            <p:stCondLst>
                              <p:cond delay="500"/>
                            </p:stCondLst>
                            <p:childTnLst>
                              <p:par>
                                <p:cTn id="37" presetID="4" presetClass="entr" presetSubtype="32" fill="hold" grpId="0" nodeType="afterEffect">
                                  <p:stCondLst>
                                    <p:cond delay="0"/>
                                  </p:stCondLst>
                                  <p:childTnLst>
                                    <p:set>
                                      <p:cBhvr>
                                        <p:cTn id="38" dur="1" fill="hold">
                                          <p:stCondLst>
                                            <p:cond delay="0"/>
                                          </p:stCondLst>
                                        </p:cTn>
                                        <p:tgtEl>
                                          <p:spTgt spid="358408"/>
                                        </p:tgtEl>
                                        <p:attrNameLst>
                                          <p:attrName>style.visibility</p:attrName>
                                        </p:attrNameLst>
                                      </p:cBhvr>
                                      <p:to>
                                        <p:strVal val="visible"/>
                                      </p:to>
                                    </p:set>
                                    <p:animEffect transition="in" filter="box(out)">
                                      <p:cBhvr>
                                        <p:cTn id="39" dur="500"/>
                                        <p:tgtEl>
                                          <p:spTgt spid="358408"/>
                                        </p:tgtEl>
                                      </p:cBhvr>
                                    </p:animEffect>
                                  </p:childTnLst>
                                </p:cTn>
                              </p:par>
                            </p:childTnLst>
                          </p:cTn>
                        </p:par>
                        <p:par>
                          <p:cTn id="40" fill="hold" nodeType="afterGroup">
                            <p:stCondLst>
                              <p:cond delay="1000"/>
                            </p:stCondLst>
                            <p:childTnLst>
                              <p:par>
                                <p:cTn id="41" presetID="4" presetClass="entr" presetSubtype="32" fill="hold" grpId="0" nodeType="afterEffect">
                                  <p:stCondLst>
                                    <p:cond delay="0"/>
                                  </p:stCondLst>
                                  <p:childTnLst>
                                    <p:set>
                                      <p:cBhvr>
                                        <p:cTn id="42" dur="1" fill="hold">
                                          <p:stCondLst>
                                            <p:cond delay="0"/>
                                          </p:stCondLst>
                                        </p:cTn>
                                        <p:tgtEl>
                                          <p:spTgt spid="358409"/>
                                        </p:tgtEl>
                                        <p:attrNameLst>
                                          <p:attrName>style.visibility</p:attrName>
                                        </p:attrNameLst>
                                      </p:cBhvr>
                                      <p:to>
                                        <p:strVal val="visible"/>
                                      </p:to>
                                    </p:set>
                                    <p:animEffect transition="in" filter="box(out)">
                                      <p:cBhvr>
                                        <p:cTn id="43" dur="500"/>
                                        <p:tgtEl>
                                          <p:spTgt spid="358409"/>
                                        </p:tgtEl>
                                      </p:cBhvr>
                                    </p:animEffect>
                                  </p:childTnLst>
                                </p:cTn>
                              </p:par>
                            </p:childTnLst>
                          </p:cTn>
                        </p:par>
                        <p:par>
                          <p:cTn id="44" fill="hold" nodeType="afterGroup">
                            <p:stCondLst>
                              <p:cond delay="1500"/>
                            </p:stCondLst>
                            <p:childTnLst>
                              <p:par>
                                <p:cTn id="45" presetID="4" presetClass="entr" presetSubtype="32" fill="hold" grpId="0" nodeType="afterEffect">
                                  <p:stCondLst>
                                    <p:cond delay="0"/>
                                  </p:stCondLst>
                                  <p:childTnLst>
                                    <p:set>
                                      <p:cBhvr>
                                        <p:cTn id="46" dur="1" fill="hold">
                                          <p:stCondLst>
                                            <p:cond delay="0"/>
                                          </p:stCondLst>
                                        </p:cTn>
                                        <p:tgtEl>
                                          <p:spTgt spid="358410"/>
                                        </p:tgtEl>
                                        <p:attrNameLst>
                                          <p:attrName>style.visibility</p:attrName>
                                        </p:attrNameLst>
                                      </p:cBhvr>
                                      <p:to>
                                        <p:strVal val="visible"/>
                                      </p:to>
                                    </p:set>
                                    <p:animEffect transition="in" filter="box(out)">
                                      <p:cBhvr>
                                        <p:cTn id="47" dur="500"/>
                                        <p:tgtEl>
                                          <p:spTgt spid="358410"/>
                                        </p:tgtEl>
                                      </p:cBhvr>
                                    </p:animEffect>
                                  </p:childTnLst>
                                </p:cTn>
                              </p:par>
                            </p:childTnLst>
                          </p:cTn>
                        </p:par>
                        <p:par>
                          <p:cTn id="48" fill="hold" nodeType="afterGroup">
                            <p:stCondLst>
                              <p:cond delay="2000"/>
                            </p:stCondLst>
                            <p:childTnLst>
                              <p:par>
                                <p:cTn id="49" presetID="4" presetClass="entr" presetSubtype="32" fill="hold" grpId="0" nodeType="afterEffect">
                                  <p:stCondLst>
                                    <p:cond delay="0"/>
                                  </p:stCondLst>
                                  <p:childTnLst>
                                    <p:set>
                                      <p:cBhvr>
                                        <p:cTn id="50" dur="1" fill="hold">
                                          <p:stCondLst>
                                            <p:cond delay="0"/>
                                          </p:stCondLst>
                                        </p:cTn>
                                        <p:tgtEl>
                                          <p:spTgt spid="358411"/>
                                        </p:tgtEl>
                                        <p:attrNameLst>
                                          <p:attrName>style.visibility</p:attrName>
                                        </p:attrNameLst>
                                      </p:cBhvr>
                                      <p:to>
                                        <p:strVal val="visible"/>
                                      </p:to>
                                    </p:set>
                                    <p:animEffect transition="in" filter="box(out)">
                                      <p:cBhvr>
                                        <p:cTn id="51" dur="500"/>
                                        <p:tgtEl>
                                          <p:spTgt spid="358411"/>
                                        </p:tgtEl>
                                      </p:cBhvr>
                                    </p:animEffect>
                                  </p:childTnLst>
                                </p:cTn>
                              </p:par>
                            </p:childTnLst>
                          </p:cTn>
                        </p:par>
                        <p:par>
                          <p:cTn id="52" fill="hold" nodeType="afterGroup">
                            <p:stCondLst>
                              <p:cond delay="2500"/>
                            </p:stCondLst>
                            <p:childTnLst>
                              <p:par>
                                <p:cTn id="53" presetID="4" presetClass="entr" presetSubtype="32" fill="hold" grpId="0" nodeType="afterEffect">
                                  <p:stCondLst>
                                    <p:cond delay="0"/>
                                  </p:stCondLst>
                                  <p:childTnLst>
                                    <p:set>
                                      <p:cBhvr>
                                        <p:cTn id="54" dur="1" fill="hold">
                                          <p:stCondLst>
                                            <p:cond delay="0"/>
                                          </p:stCondLst>
                                        </p:cTn>
                                        <p:tgtEl>
                                          <p:spTgt spid="358412"/>
                                        </p:tgtEl>
                                        <p:attrNameLst>
                                          <p:attrName>style.visibility</p:attrName>
                                        </p:attrNameLst>
                                      </p:cBhvr>
                                      <p:to>
                                        <p:strVal val="visible"/>
                                      </p:to>
                                    </p:set>
                                    <p:animEffect transition="in" filter="box(out)">
                                      <p:cBhvr>
                                        <p:cTn id="55" dur="500"/>
                                        <p:tgtEl>
                                          <p:spTgt spid="358412"/>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4" presetClass="entr" presetSubtype="32" fill="hold" grpId="0" nodeType="clickEffect">
                                  <p:stCondLst>
                                    <p:cond delay="0"/>
                                  </p:stCondLst>
                                  <p:childTnLst>
                                    <p:set>
                                      <p:cBhvr>
                                        <p:cTn id="59" dur="1" fill="hold">
                                          <p:stCondLst>
                                            <p:cond delay="0"/>
                                          </p:stCondLst>
                                        </p:cTn>
                                        <p:tgtEl>
                                          <p:spTgt spid="358414"/>
                                        </p:tgtEl>
                                        <p:attrNameLst>
                                          <p:attrName>style.visibility</p:attrName>
                                        </p:attrNameLst>
                                      </p:cBhvr>
                                      <p:to>
                                        <p:strVal val="visible"/>
                                      </p:to>
                                    </p:set>
                                    <p:animEffect transition="in" filter="box(out)">
                                      <p:cBhvr>
                                        <p:cTn id="60" dur="500"/>
                                        <p:tgtEl>
                                          <p:spTgt spid="358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02" grpId="0" animBg="1" autoUpdateAnimBg="0"/>
      <p:bldP spid="358403" grpId="0" animBg="1" autoUpdateAnimBg="0"/>
      <p:bldP spid="358404" grpId="0" animBg="1" autoUpdateAnimBg="0"/>
      <p:bldP spid="358405" grpId="0" animBg="1" autoUpdateAnimBg="0"/>
      <p:bldP spid="358406" grpId="0" animBg="1" autoUpdateAnimBg="0"/>
      <p:bldP spid="358407" grpId="0" animBg="1" autoUpdateAnimBg="0"/>
      <p:bldP spid="358408" grpId="0" animBg="1" autoUpdateAnimBg="0"/>
      <p:bldP spid="358409" grpId="0" animBg="1" autoUpdateAnimBg="0"/>
      <p:bldP spid="358410" grpId="0" animBg="1" autoUpdateAnimBg="0"/>
      <p:bldP spid="358411" grpId="0" animBg="1" autoUpdateAnimBg="0"/>
      <p:bldP spid="358412" grpId="0" animBg="1" autoUpdateAnimBg="0"/>
      <p:bldP spid="358413" grpId="0" autoUpdateAnimBg="0"/>
      <p:bldP spid="358414"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 name="Foliennummernplatzhalter 2">
            <a:extLst>
              <a:ext uri="{FF2B5EF4-FFF2-40B4-BE49-F238E27FC236}">
                <a16:creationId xmlns:a16="http://schemas.microsoft.com/office/drawing/2014/main" id="{9D426B38-A78C-4847-90B2-90C201F1EA17}"/>
              </a:ext>
            </a:extLst>
          </p:cNvPr>
          <p:cNvSpPr>
            <a:spLocks noGrp="1"/>
          </p:cNvSpPr>
          <p:nvPr>
            <p:ph type="sldNum" sz="quarter" idx="10"/>
          </p:nvPr>
        </p:nvSpPr>
        <p:spPr/>
        <p:txBody>
          <a:bodyPr/>
          <a:lstStyle/>
          <a:p>
            <a:fld id="{4009A940-D22F-D64E-878F-32D6DB93E586}" type="slidenum">
              <a:rPr lang="en-US" altLang="de-DE"/>
              <a:pPr/>
              <a:t>8</a:t>
            </a:fld>
            <a:endParaRPr lang="en-US" altLang="de-DE" b="0"/>
          </a:p>
        </p:txBody>
      </p:sp>
      <p:sp>
        <p:nvSpPr>
          <p:cNvPr id="359426" name="Rectangle 2">
            <a:extLst>
              <a:ext uri="{FF2B5EF4-FFF2-40B4-BE49-F238E27FC236}">
                <a16:creationId xmlns:a16="http://schemas.microsoft.com/office/drawing/2014/main" id="{A01BFC3C-824A-8A47-9E63-16AEA2A6D182}"/>
              </a:ext>
            </a:extLst>
          </p:cNvPr>
          <p:cNvSpPr>
            <a:spLocks noChangeArrowheads="1"/>
          </p:cNvSpPr>
          <p:nvPr/>
        </p:nvSpPr>
        <p:spPr bwMode="auto">
          <a:xfrm>
            <a:off x="152400" y="1371600"/>
            <a:ext cx="7391400" cy="619125"/>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pPr algn="l"/>
            <a:r>
              <a:rPr lang="de-DE" altLang="de-DE" sz="3600" b="1">
                <a:latin typeface="Arial" panose="020B0604020202020204" pitchFamily="34" charset="0"/>
              </a:rPr>
              <a:t>Prinzip</a:t>
            </a:r>
          </a:p>
        </p:txBody>
      </p:sp>
      <p:sp>
        <p:nvSpPr>
          <p:cNvPr id="359427" name="Rectangle 3">
            <a:extLst>
              <a:ext uri="{FF2B5EF4-FFF2-40B4-BE49-F238E27FC236}">
                <a16:creationId xmlns:a16="http://schemas.microsoft.com/office/drawing/2014/main" id="{E561B62B-7D34-6E4C-9AA8-A788B0660A02}"/>
              </a:ext>
            </a:extLst>
          </p:cNvPr>
          <p:cNvSpPr>
            <a:spLocks noChangeArrowheads="1"/>
          </p:cNvSpPr>
          <p:nvPr/>
        </p:nvSpPr>
        <p:spPr bwMode="auto">
          <a:xfrm>
            <a:off x="1219200" y="2286000"/>
            <a:ext cx="7391400" cy="6905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3600" b="1">
                <a:latin typeface="Arial" panose="020B0604020202020204" pitchFamily="34" charset="0"/>
              </a:rPr>
              <a:t>Subsidiarität</a:t>
            </a:r>
          </a:p>
        </p:txBody>
      </p:sp>
      <p:sp>
        <p:nvSpPr>
          <p:cNvPr id="359428" name="Rectangle 4">
            <a:extLst>
              <a:ext uri="{FF2B5EF4-FFF2-40B4-BE49-F238E27FC236}">
                <a16:creationId xmlns:a16="http://schemas.microsoft.com/office/drawing/2014/main" id="{B2FA2A1E-1C35-214A-86E6-52620F75BC86}"/>
              </a:ext>
            </a:extLst>
          </p:cNvPr>
          <p:cNvSpPr>
            <a:spLocks noChangeArrowheads="1"/>
          </p:cNvSpPr>
          <p:nvPr/>
        </p:nvSpPr>
        <p:spPr bwMode="auto">
          <a:xfrm>
            <a:off x="152400" y="4191000"/>
            <a:ext cx="7391400" cy="690563"/>
          </a:xfrm>
          <a:prstGeom prst="rect">
            <a:avLst/>
          </a:prstGeom>
          <a:solidFill>
            <a:schemeClr val="accent1"/>
          </a:solidFill>
          <a:ln>
            <a:noFill/>
          </a:ln>
          <a:effectLst/>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wrap="none" anchor="ctr">
            <a:flatTx/>
          </a:bodyPr>
          <a:lstStyle/>
          <a:p>
            <a:pPr algn="l"/>
            <a:r>
              <a:rPr lang="de-DE" altLang="de-DE" sz="3600" b="1">
                <a:latin typeface="Arial" panose="020B0604020202020204" pitchFamily="34" charset="0"/>
              </a:rPr>
              <a:t>objektive Restriktion</a:t>
            </a:r>
          </a:p>
        </p:txBody>
      </p:sp>
      <p:sp>
        <p:nvSpPr>
          <p:cNvPr id="359429" name="Rectangle 5">
            <a:extLst>
              <a:ext uri="{FF2B5EF4-FFF2-40B4-BE49-F238E27FC236}">
                <a16:creationId xmlns:a16="http://schemas.microsoft.com/office/drawing/2014/main" id="{17B28947-C852-6B4A-A56F-0656A50A61E7}"/>
              </a:ext>
            </a:extLst>
          </p:cNvPr>
          <p:cNvSpPr>
            <a:spLocks noChangeArrowheads="1"/>
          </p:cNvSpPr>
          <p:nvPr/>
        </p:nvSpPr>
        <p:spPr bwMode="auto">
          <a:xfrm>
            <a:off x="1219200" y="5105400"/>
            <a:ext cx="7391400" cy="690563"/>
          </a:xfrm>
          <a:prstGeom prst="rect">
            <a:avLst/>
          </a:prstGeom>
          <a:solidFill>
            <a:schemeClr val="accent1"/>
          </a:solidFill>
          <a:ln>
            <a:noFill/>
          </a:ln>
          <a:effectLst/>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wrap="none" anchor="ctr">
            <a:flatTx/>
          </a:bodyPr>
          <a:lstStyle/>
          <a:p>
            <a:r>
              <a:rPr lang="de-DE" altLang="de-DE" sz="3600" b="1">
                <a:latin typeface="Arial" panose="020B0604020202020204" pitchFamily="34" charset="0"/>
              </a:rPr>
              <a:t>Altersversorgung</a:t>
            </a:r>
          </a:p>
        </p:txBody>
      </p:sp>
      <p:sp>
        <p:nvSpPr>
          <p:cNvPr id="359430" name="AutoShape 6">
            <a:extLst>
              <a:ext uri="{FF2B5EF4-FFF2-40B4-BE49-F238E27FC236}">
                <a16:creationId xmlns:a16="http://schemas.microsoft.com/office/drawing/2014/main" id="{9297C89A-4A6A-C54F-AA58-B631378D8036}"/>
              </a:ext>
            </a:extLst>
          </p:cNvPr>
          <p:cNvSpPr>
            <a:spLocks noChangeArrowheads="1"/>
          </p:cNvSpPr>
          <p:nvPr/>
        </p:nvSpPr>
        <p:spPr bwMode="auto">
          <a:xfrm rot="-16186311">
            <a:off x="3834607" y="2563018"/>
            <a:ext cx="863600" cy="1827213"/>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accent1"/>
          </a:solidFill>
          <a:ln w="2857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endParaRPr lang="de-DE" altLang="de-DE">
              <a:solidFill>
                <a:srgbClr val="1B6F41"/>
              </a:solidFill>
            </a:endParaRPr>
          </a:p>
        </p:txBody>
      </p:sp>
      <p:sp>
        <p:nvSpPr>
          <p:cNvPr id="359431" name="AutoShape 7">
            <a:extLst>
              <a:ext uri="{FF2B5EF4-FFF2-40B4-BE49-F238E27FC236}">
                <a16:creationId xmlns:a16="http://schemas.microsoft.com/office/drawing/2014/main" id="{27D1A602-B954-0E49-9EF6-87F4FB6964A9}"/>
              </a:ext>
            </a:extLst>
          </p:cNvPr>
          <p:cNvSpPr>
            <a:spLocks noChangeArrowheads="1"/>
          </p:cNvSpPr>
          <p:nvPr/>
        </p:nvSpPr>
        <p:spPr bwMode="auto">
          <a:xfrm rot="-16186311">
            <a:off x="3910807" y="5382418"/>
            <a:ext cx="863600" cy="1827213"/>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accent1"/>
          </a:solidFill>
          <a:ln w="2857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59432" name="Rectangle 8">
            <a:extLst>
              <a:ext uri="{FF2B5EF4-FFF2-40B4-BE49-F238E27FC236}">
                <a16:creationId xmlns:a16="http://schemas.microsoft.com/office/drawing/2014/main" id="{7B6FB1B9-731A-7C42-9B00-B9C6E09EA8EA}"/>
              </a:ext>
            </a:extLst>
          </p:cNvPr>
          <p:cNvSpPr>
            <a:spLocks noChangeArrowheads="1"/>
          </p:cNvSpPr>
          <p:nvPr/>
        </p:nvSpPr>
        <p:spPr bwMode="auto">
          <a:xfrm>
            <a:off x="5335588" y="3200400"/>
            <a:ext cx="3275012" cy="690563"/>
          </a:xfrm>
          <a:prstGeom prst="rect">
            <a:avLst/>
          </a:prstGeom>
          <a:solidFill>
            <a:srgbClr val="0000FF"/>
          </a:solidFill>
          <a:ln>
            <a:noFill/>
          </a:ln>
          <a:effectLst/>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0000FF">
                      <a:gamma/>
                      <a:shade val="60000"/>
                      <a:invGamma/>
                    </a:srgbClr>
                  </a:outerShdw>
                </a:effectLst>
              </a14:hiddenEffects>
            </a:ext>
          </a:extLst>
        </p:spPr>
        <p:txBody>
          <a:bodyPr wrap="none" anchor="ctr">
            <a:flatTx/>
          </a:bodyPr>
          <a:lstStyle/>
          <a:p>
            <a:r>
              <a:rPr lang="de-DE" altLang="de-DE" sz="3600" b="1">
                <a:latin typeface="Arial" panose="020B0604020202020204" pitchFamily="34" charset="0"/>
              </a:rPr>
              <a:t>Hochschulen</a:t>
            </a:r>
          </a:p>
        </p:txBody>
      </p:sp>
      <p:sp>
        <p:nvSpPr>
          <p:cNvPr id="359433" name="Rectangle 9">
            <a:extLst>
              <a:ext uri="{FF2B5EF4-FFF2-40B4-BE49-F238E27FC236}">
                <a16:creationId xmlns:a16="http://schemas.microsoft.com/office/drawing/2014/main" id="{93154026-3F18-B740-BB39-7D6BF28A1EDF}"/>
              </a:ext>
            </a:extLst>
          </p:cNvPr>
          <p:cNvSpPr>
            <a:spLocks noChangeArrowheads="1"/>
          </p:cNvSpPr>
          <p:nvPr/>
        </p:nvSpPr>
        <p:spPr bwMode="auto">
          <a:xfrm>
            <a:off x="5334000" y="6019800"/>
            <a:ext cx="3276600" cy="690563"/>
          </a:xfrm>
          <a:prstGeom prst="rect">
            <a:avLst/>
          </a:prstGeom>
          <a:solidFill>
            <a:schemeClr val="accent1"/>
          </a:solidFill>
          <a:ln>
            <a:noFill/>
          </a:ln>
          <a:effectLst/>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wrap="none" anchor="ctr">
            <a:flatTx/>
          </a:bodyPr>
          <a:lstStyle/>
          <a:p>
            <a:r>
              <a:rPr lang="de-DE" altLang="de-DE" sz="3600" b="1">
                <a:latin typeface="Arial" panose="020B0604020202020204" pitchFamily="34" charset="0"/>
              </a:rPr>
              <a:t>Finanzminister</a:t>
            </a:r>
          </a:p>
        </p:txBody>
      </p:sp>
      <p:sp>
        <p:nvSpPr>
          <p:cNvPr id="359440" name="Rectangle 16">
            <a:extLst>
              <a:ext uri="{FF2B5EF4-FFF2-40B4-BE49-F238E27FC236}">
                <a16:creationId xmlns:a16="http://schemas.microsoft.com/office/drawing/2014/main" id="{31AF3BD7-8D66-6344-A850-3D9C2656FD95}"/>
              </a:ext>
            </a:extLst>
          </p:cNvPr>
          <p:cNvSpPr>
            <a:spLocks noGrp="1" noChangeArrowheads="1"/>
          </p:cNvSpPr>
          <p:nvPr>
            <p:ph type="title"/>
          </p:nvPr>
        </p:nvSpPr>
        <p:spPr>
          <a:xfrm>
            <a:off x="152400" y="152400"/>
            <a:ext cx="6400800" cy="762000"/>
          </a:xfrm>
          <a:noFill/>
          <a:ln/>
          <a:extLst>
            <a:ext uri="{909E8E84-426E-40DD-AFC4-6F175D3DCCD1}">
              <a14:hiddenFill xmlns:a14="http://schemas.microsoft.com/office/drawing/2010/main">
                <a:solidFill>
                  <a:schemeClr val="tx2"/>
                </a:solidFill>
              </a14:hiddenFill>
            </a:ext>
          </a:extLst>
        </p:spPr>
        <p:txBody>
          <a:bodyPr/>
          <a:lstStyle/>
          <a:p>
            <a:r>
              <a:rPr lang="de-DE" altLang="de-DE" sz="3600"/>
              <a:t>Entscheidungsebene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359440"/>
                                        </p:tgtEl>
                                        <p:attrNameLst>
                                          <p:attrName>style.visibility</p:attrName>
                                        </p:attrNameLst>
                                      </p:cBhvr>
                                      <p:to>
                                        <p:strVal val="visible"/>
                                      </p:to>
                                    </p:set>
                                    <p:animEffect transition="in" filter="box(out)">
                                      <p:cBhvr>
                                        <p:cTn id="7" dur="500"/>
                                        <p:tgtEl>
                                          <p:spTgt spid="35944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59426"/>
                                        </p:tgtEl>
                                        <p:attrNameLst>
                                          <p:attrName>style.visibility</p:attrName>
                                        </p:attrNameLst>
                                      </p:cBhvr>
                                      <p:to>
                                        <p:strVal val="visible"/>
                                      </p:to>
                                    </p:set>
                                    <p:animEffect transition="in" filter="box(out)">
                                      <p:cBhvr>
                                        <p:cTn id="12" dur="500"/>
                                        <p:tgtEl>
                                          <p:spTgt spid="35942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59427"/>
                                        </p:tgtEl>
                                        <p:attrNameLst>
                                          <p:attrName>style.visibility</p:attrName>
                                        </p:attrNameLst>
                                      </p:cBhvr>
                                      <p:to>
                                        <p:strVal val="visible"/>
                                      </p:to>
                                    </p:set>
                                    <p:animEffect transition="in" filter="box(out)">
                                      <p:cBhvr>
                                        <p:cTn id="17" dur="500"/>
                                        <p:tgtEl>
                                          <p:spTgt spid="35942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7" presetClass="entr" presetSubtype="8" fill="hold" grpId="0" nodeType="clickEffect">
                                  <p:stCondLst>
                                    <p:cond delay="0"/>
                                  </p:stCondLst>
                                  <p:childTnLst>
                                    <p:set>
                                      <p:cBhvr>
                                        <p:cTn id="21" dur="1" fill="hold">
                                          <p:stCondLst>
                                            <p:cond delay="0"/>
                                          </p:stCondLst>
                                        </p:cTn>
                                        <p:tgtEl>
                                          <p:spTgt spid="359430"/>
                                        </p:tgtEl>
                                        <p:attrNameLst>
                                          <p:attrName>style.visibility</p:attrName>
                                        </p:attrNameLst>
                                      </p:cBhvr>
                                      <p:to>
                                        <p:strVal val="visible"/>
                                      </p:to>
                                    </p:set>
                                    <p:anim calcmode="lin" valueType="num">
                                      <p:cBhvr>
                                        <p:cTn id="22" dur="500" fill="hold"/>
                                        <p:tgtEl>
                                          <p:spTgt spid="359430"/>
                                        </p:tgtEl>
                                        <p:attrNameLst>
                                          <p:attrName>ppt_x</p:attrName>
                                        </p:attrNameLst>
                                      </p:cBhvr>
                                      <p:tavLst>
                                        <p:tav tm="0">
                                          <p:val>
                                            <p:strVal val="#ppt_x-#ppt_w/2"/>
                                          </p:val>
                                        </p:tav>
                                        <p:tav tm="100000">
                                          <p:val>
                                            <p:strVal val="#ppt_x"/>
                                          </p:val>
                                        </p:tav>
                                      </p:tavLst>
                                    </p:anim>
                                    <p:anim calcmode="lin" valueType="num">
                                      <p:cBhvr>
                                        <p:cTn id="23" dur="500" fill="hold"/>
                                        <p:tgtEl>
                                          <p:spTgt spid="359430"/>
                                        </p:tgtEl>
                                        <p:attrNameLst>
                                          <p:attrName>ppt_y</p:attrName>
                                        </p:attrNameLst>
                                      </p:cBhvr>
                                      <p:tavLst>
                                        <p:tav tm="0">
                                          <p:val>
                                            <p:strVal val="#ppt_y"/>
                                          </p:val>
                                        </p:tav>
                                        <p:tav tm="100000">
                                          <p:val>
                                            <p:strVal val="#ppt_y"/>
                                          </p:val>
                                        </p:tav>
                                      </p:tavLst>
                                    </p:anim>
                                    <p:anim calcmode="lin" valueType="num">
                                      <p:cBhvr>
                                        <p:cTn id="24" dur="500" fill="hold"/>
                                        <p:tgtEl>
                                          <p:spTgt spid="359430"/>
                                        </p:tgtEl>
                                        <p:attrNameLst>
                                          <p:attrName>ppt_w</p:attrName>
                                        </p:attrNameLst>
                                      </p:cBhvr>
                                      <p:tavLst>
                                        <p:tav tm="0">
                                          <p:val>
                                            <p:fltVal val="0"/>
                                          </p:val>
                                        </p:tav>
                                        <p:tav tm="100000">
                                          <p:val>
                                            <p:strVal val="#ppt_w"/>
                                          </p:val>
                                        </p:tav>
                                      </p:tavLst>
                                    </p:anim>
                                    <p:anim calcmode="lin" valueType="num">
                                      <p:cBhvr>
                                        <p:cTn id="25" dur="500" fill="hold"/>
                                        <p:tgtEl>
                                          <p:spTgt spid="359430"/>
                                        </p:tgtEl>
                                        <p:attrNameLst>
                                          <p:attrName>ppt_h</p:attrName>
                                        </p:attrNameLst>
                                      </p:cBhvr>
                                      <p:tavLst>
                                        <p:tav tm="0">
                                          <p:val>
                                            <p:strVal val="#ppt_h"/>
                                          </p:val>
                                        </p:tav>
                                        <p:tav tm="100000">
                                          <p:val>
                                            <p:strVal val="#ppt_h"/>
                                          </p:val>
                                        </p:tav>
                                      </p:tavLst>
                                    </p:anim>
                                  </p:childTnLst>
                                </p:cTn>
                              </p:par>
                            </p:childTnLst>
                          </p:cTn>
                        </p:par>
                        <p:par>
                          <p:cTn id="26" fill="hold" nodeType="afterGroup">
                            <p:stCondLst>
                              <p:cond delay="500"/>
                            </p:stCondLst>
                            <p:childTnLst>
                              <p:par>
                                <p:cTn id="27" presetID="4" presetClass="entr" presetSubtype="32" fill="hold" grpId="0" nodeType="afterEffect">
                                  <p:stCondLst>
                                    <p:cond delay="0"/>
                                  </p:stCondLst>
                                  <p:childTnLst>
                                    <p:set>
                                      <p:cBhvr>
                                        <p:cTn id="28" dur="1" fill="hold">
                                          <p:stCondLst>
                                            <p:cond delay="0"/>
                                          </p:stCondLst>
                                        </p:cTn>
                                        <p:tgtEl>
                                          <p:spTgt spid="359432"/>
                                        </p:tgtEl>
                                        <p:attrNameLst>
                                          <p:attrName>style.visibility</p:attrName>
                                        </p:attrNameLst>
                                      </p:cBhvr>
                                      <p:to>
                                        <p:strVal val="visible"/>
                                      </p:to>
                                    </p:set>
                                    <p:animEffect transition="in" filter="box(out)">
                                      <p:cBhvr>
                                        <p:cTn id="29" dur="500"/>
                                        <p:tgtEl>
                                          <p:spTgt spid="359432"/>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32" fill="hold" grpId="0" nodeType="clickEffect">
                                  <p:stCondLst>
                                    <p:cond delay="0"/>
                                  </p:stCondLst>
                                  <p:childTnLst>
                                    <p:set>
                                      <p:cBhvr>
                                        <p:cTn id="33" dur="1" fill="hold">
                                          <p:stCondLst>
                                            <p:cond delay="0"/>
                                          </p:stCondLst>
                                        </p:cTn>
                                        <p:tgtEl>
                                          <p:spTgt spid="359428"/>
                                        </p:tgtEl>
                                        <p:attrNameLst>
                                          <p:attrName>style.visibility</p:attrName>
                                        </p:attrNameLst>
                                      </p:cBhvr>
                                      <p:to>
                                        <p:strVal val="visible"/>
                                      </p:to>
                                    </p:set>
                                    <p:animEffect transition="in" filter="box(out)">
                                      <p:cBhvr>
                                        <p:cTn id="34" dur="500"/>
                                        <p:tgtEl>
                                          <p:spTgt spid="359428"/>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 presetClass="entr" presetSubtype="32" fill="hold" grpId="0" nodeType="clickEffect">
                                  <p:stCondLst>
                                    <p:cond delay="0"/>
                                  </p:stCondLst>
                                  <p:childTnLst>
                                    <p:set>
                                      <p:cBhvr>
                                        <p:cTn id="38" dur="1" fill="hold">
                                          <p:stCondLst>
                                            <p:cond delay="0"/>
                                          </p:stCondLst>
                                        </p:cTn>
                                        <p:tgtEl>
                                          <p:spTgt spid="359429"/>
                                        </p:tgtEl>
                                        <p:attrNameLst>
                                          <p:attrName>style.visibility</p:attrName>
                                        </p:attrNameLst>
                                      </p:cBhvr>
                                      <p:to>
                                        <p:strVal val="visible"/>
                                      </p:to>
                                    </p:set>
                                    <p:animEffect transition="in" filter="box(out)">
                                      <p:cBhvr>
                                        <p:cTn id="39" dur="500"/>
                                        <p:tgtEl>
                                          <p:spTgt spid="359429"/>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7" presetClass="entr" presetSubtype="8" fill="hold" nodeType="clickEffect">
                                  <p:stCondLst>
                                    <p:cond delay="0"/>
                                  </p:stCondLst>
                                  <p:childTnLst>
                                    <p:set>
                                      <p:cBhvr>
                                        <p:cTn id="43" dur="1" fill="hold">
                                          <p:stCondLst>
                                            <p:cond delay="0"/>
                                          </p:stCondLst>
                                        </p:cTn>
                                        <p:tgtEl>
                                          <p:spTgt spid="359431"/>
                                        </p:tgtEl>
                                        <p:attrNameLst>
                                          <p:attrName>style.visibility</p:attrName>
                                        </p:attrNameLst>
                                      </p:cBhvr>
                                      <p:to>
                                        <p:strVal val="visible"/>
                                      </p:to>
                                    </p:set>
                                    <p:anim calcmode="lin" valueType="num">
                                      <p:cBhvr>
                                        <p:cTn id="44" dur="500" fill="hold"/>
                                        <p:tgtEl>
                                          <p:spTgt spid="359431"/>
                                        </p:tgtEl>
                                        <p:attrNameLst>
                                          <p:attrName>ppt_x</p:attrName>
                                        </p:attrNameLst>
                                      </p:cBhvr>
                                      <p:tavLst>
                                        <p:tav tm="0">
                                          <p:val>
                                            <p:strVal val="#ppt_x-#ppt_w/2"/>
                                          </p:val>
                                        </p:tav>
                                        <p:tav tm="100000">
                                          <p:val>
                                            <p:strVal val="#ppt_x"/>
                                          </p:val>
                                        </p:tav>
                                      </p:tavLst>
                                    </p:anim>
                                    <p:anim calcmode="lin" valueType="num">
                                      <p:cBhvr>
                                        <p:cTn id="45" dur="500" fill="hold"/>
                                        <p:tgtEl>
                                          <p:spTgt spid="359431"/>
                                        </p:tgtEl>
                                        <p:attrNameLst>
                                          <p:attrName>ppt_y</p:attrName>
                                        </p:attrNameLst>
                                      </p:cBhvr>
                                      <p:tavLst>
                                        <p:tav tm="0">
                                          <p:val>
                                            <p:strVal val="#ppt_y"/>
                                          </p:val>
                                        </p:tav>
                                        <p:tav tm="100000">
                                          <p:val>
                                            <p:strVal val="#ppt_y"/>
                                          </p:val>
                                        </p:tav>
                                      </p:tavLst>
                                    </p:anim>
                                    <p:anim calcmode="lin" valueType="num">
                                      <p:cBhvr>
                                        <p:cTn id="46" dur="500" fill="hold"/>
                                        <p:tgtEl>
                                          <p:spTgt spid="359431"/>
                                        </p:tgtEl>
                                        <p:attrNameLst>
                                          <p:attrName>ppt_w</p:attrName>
                                        </p:attrNameLst>
                                      </p:cBhvr>
                                      <p:tavLst>
                                        <p:tav tm="0">
                                          <p:val>
                                            <p:fltVal val="0"/>
                                          </p:val>
                                        </p:tav>
                                        <p:tav tm="100000">
                                          <p:val>
                                            <p:strVal val="#ppt_w"/>
                                          </p:val>
                                        </p:tav>
                                      </p:tavLst>
                                    </p:anim>
                                    <p:anim calcmode="lin" valueType="num">
                                      <p:cBhvr>
                                        <p:cTn id="47" dur="500" fill="hold"/>
                                        <p:tgtEl>
                                          <p:spTgt spid="359431"/>
                                        </p:tgtEl>
                                        <p:attrNameLst>
                                          <p:attrName>ppt_h</p:attrName>
                                        </p:attrNameLst>
                                      </p:cBhvr>
                                      <p:tavLst>
                                        <p:tav tm="0">
                                          <p:val>
                                            <p:strVal val="#ppt_h"/>
                                          </p:val>
                                        </p:tav>
                                        <p:tav tm="100000">
                                          <p:val>
                                            <p:strVal val="#ppt_h"/>
                                          </p:val>
                                        </p:tav>
                                      </p:tavLst>
                                    </p:anim>
                                  </p:childTnLst>
                                </p:cTn>
                              </p:par>
                            </p:childTnLst>
                          </p:cTn>
                        </p:par>
                        <p:par>
                          <p:cTn id="48" fill="hold" nodeType="afterGroup">
                            <p:stCondLst>
                              <p:cond delay="500"/>
                            </p:stCondLst>
                            <p:childTnLst>
                              <p:par>
                                <p:cTn id="49" presetID="4" presetClass="entr" presetSubtype="32" fill="hold" grpId="0" nodeType="afterEffect">
                                  <p:stCondLst>
                                    <p:cond delay="0"/>
                                  </p:stCondLst>
                                  <p:childTnLst>
                                    <p:set>
                                      <p:cBhvr>
                                        <p:cTn id="50" dur="1" fill="hold">
                                          <p:stCondLst>
                                            <p:cond delay="0"/>
                                          </p:stCondLst>
                                        </p:cTn>
                                        <p:tgtEl>
                                          <p:spTgt spid="359433"/>
                                        </p:tgtEl>
                                        <p:attrNameLst>
                                          <p:attrName>style.visibility</p:attrName>
                                        </p:attrNameLst>
                                      </p:cBhvr>
                                      <p:to>
                                        <p:strVal val="visible"/>
                                      </p:to>
                                    </p:set>
                                    <p:animEffect transition="in" filter="box(out)">
                                      <p:cBhvr>
                                        <p:cTn id="51" dur="500"/>
                                        <p:tgtEl>
                                          <p:spTgt spid="3594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9426" grpId="0" animBg="1" autoUpdateAnimBg="0"/>
      <p:bldP spid="359427" grpId="0" animBg="1" autoUpdateAnimBg="0"/>
      <p:bldP spid="359428" grpId="0" animBg="1" autoUpdateAnimBg="0"/>
      <p:bldP spid="359429" grpId="0" animBg="1" autoUpdateAnimBg="0"/>
      <p:bldP spid="359430" grpId="0" animBg="1" autoUpdateAnimBg="0"/>
      <p:bldP spid="359432" grpId="0" animBg="1" autoUpdateAnimBg="0"/>
      <p:bldP spid="359433" grpId="0" animBg="1" autoUpdateAnimBg="0"/>
      <p:bldP spid="359440"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Foliennummernplatzhalter 2">
            <a:extLst>
              <a:ext uri="{FF2B5EF4-FFF2-40B4-BE49-F238E27FC236}">
                <a16:creationId xmlns:a16="http://schemas.microsoft.com/office/drawing/2014/main" id="{7E76C83F-8674-1C40-B274-E3A82888E907}"/>
              </a:ext>
            </a:extLst>
          </p:cNvPr>
          <p:cNvSpPr>
            <a:spLocks noGrp="1"/>
          </p:cNvSpPr>
          <p:nvPr>
            <p:ph type="sldNum" sz="quarter" idx="10"/>
          </p:nvPr>
        </p:nvSpPr>
        <p:spPr/>
        <p:txBody>
          <a:bodyPr/>
          <a:lstStyle/>
          <a:p>
            <a:fld id="{BC5F451B-8659-3442-BD87-57F2D4035E77}" type="slidenum">
              <a:rPr lang="en-US" altLang="de-DE"/>
              <a:pPr/>
              <a:t>9</a:t>
            </a:fld>
            <a:endParaRPr lang="en-US" altLang="de-DE" b="0"/>
          </a:p>
        </p:txBody>
      </p:sp>
      <p:sp>
        <p:nvSpPr>
          <p:cNvPr id="398338" name="Rectangle 2">
            <a:extLst>
              <a:ext uri="{FF2B5EF4-FFF2-40B4-BE49-F238E27FC236}">
                <a16:creationId xmlns:a16="http://schemas.microsoft.com/office/drawing/2014/main" id="{B751CA37-4ADA-2C42-884F-E7EF429517BA}"/>
              </a:ext>
            </a:extLst>
          </p:cNvPr>
          <p:cNvSpPr>
            <a:spLocks noGrp="1" noChangeArrowheads="1"/>
          </p:cNvSpPr>
          <p:nvPr>
            <p:ph type="title"/>
          </p:nvPr>
        </p:nvSpPr>
        <p:spPr/>
        <p:txBody>
          <a:bodyPr/>
          <a:lstStyle/>
          <a:p>
            <a:r>
              <a:rPr lang="de-DE" altLang="de-DE" sz="3600"/>
              <a:t>Drei Gestaltungsbereiche</a:t>
            </a:r>
          </a:p>
        </p:txBody>
      </p:sp>
      <p:grpSp>
        <p:nvGrpSpPr>
          <p:cNvPr id="398339" name="Group 3">
            <a:extLst>
              <a:ext uri="{FF2B5EF4-FFF2-40B4-BE49-F238E27FC236}">
                <a16:creationId xmlns:a16="http://schemas.microsoft.com/office/drawing/2014/main" id="{86B142BE-67D0-F640-9353-B339FF0CB272}"/>
              </a:ext>
            </a:extLst>
          </p:cNvPr>
          <p:cNvGrpSpPr>
            <a:grpSpLocks noChangeAspect="1"/>
          </p:cNvGrpSpPr>
          <p:nvPr/>
        </p:nvGrpSpPr>
        <p:grpSpPr bwMode="auto">
          <a:xfrm>
            <a:off x="2895600" y="2057400"/>
            <a:ext cx="4495800" cy="4724400"/>
            <a:chOff x="1440" y="1104"/>
            <a:chExt cx="2832" cy="2976"/>
          </a:xfrm>
        </p:grpSpPr>
        <p:sp>
          <p:nvSpPr>
            <p:cNvPr id="398340" name="Rectangle 4">
              <a:extLst>
                <a:ext uri="{FF2B5EF4-FFF2-40B4-BE49-F238E27FC236}">
                  <a16:creationId xmlns:a16="http://schemas.microsoft.com/office/drawing/2014/main" id="{CE8DB065-3C26-5E44-B9C2-6646D967C154}"/>
                </a:ext>
              </a:extLst>
            </p:cNvPr>
            <p:cNvSpPr>
              <a:spLocks noChangeAspect="1" noChangeArrowheads="1"/>
            </p:cNvSpPr>
            <p:nvPr/>
          </p:nvSpPr>
          <p:spPr bwMode="auto">
            <a:xfrm>
              <a:off x="1632" y="3024"/>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41" name="Rectangle 5">
              <a:extLst>
                <a:ext uri="{FF2B5EF4-FFF2-40B4-BE49-F238E27FC236}">
                  <a16:creationId xmlns:a16="http://schemas.microsoft.com/office/drawing/2014/main" id="{6F125FC2-69B0-D443-8584-134906DCBB44}"/>
                </a:ext>
              </a:extLst>
            </p:cNvPr>
            <p:cNvSpPr>
              <a:spLocks noChangeAspect="1" noChangeArrowheads="1"/>
            </p:cNvSpPr>
            <p:nvPr/>
          </p:nvSpPr>
          <p:spPr bwMode="auto">
            <a:xfrm>
              <a:off x="2448" y="3024"/>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42" name="Rectangle 6">
              <a:extLst>
                <a:ext uri="{FF2B5EF4-FFF2-40B4-BE49-F238E27FC236}">
                  <a16:creationId xmlns:a16="http://schemas.microsoft.com/office/drawing/2014/main" id="{1863E8D3-2E17-7D4D-8233-EF2430467A10}"/>
                </a:ext>
              </a:extLst>
            </p:cNvPr>
            <p:cNvSpPr>
              <a:spLocks noChangeAspect="1" noChangeArrowheads="1"/>
            </p:cNvSpPr>
            <p:nvPr/>
          </p:nvSpPr>
          <p:spPr bwMode="auto">
            <a:xfrm>
              <a:off x="1824" y="2832"/>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43" name="Rectangle 7">
              <a:extLst>
                <a:ext uri="{FF2B5EF4-FFF2-40B4-BE49-F238E27FC236}">
                  <a16:creationId xmlns:a16="http://schemas.microsoft.com/office/drawing/2014/main" id="{7FEDB832-C151-1B43-976D-D9C6E7ABBA06}"/>
                </a:ext>
              </a:extLst>
            </p:cNvPr>
            <p:cNvSpPr>
              <a:spLocks noChangeAspect="1" noChangeArrowheads="1"/>
            </p:cNvSpPr>
            <p:nvPr/>
          </p:nvSpPr>
          <p:spPr bwMode="auto">
            <a:xfrm>
              <a:off x="2640" y="2832"/>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44" name="Rectangle 8">
              <a:extLst>
                <a:ext uri="{FF2B5EF4-FFF2-40B4-BE49-F238E27FC236}">
                  <a16:creationId xmlns:a16="http://schemas.microsoft.com/office/drawing/2014/main" id="{B3047A84-EFD4-4E41-A5E0-7192B383D6EB}"/>
                </a:ext>
              </a:extLst>
            </p:cNvPr>
            <p:cNvSpPr>
              <a:spLocks noChangeAspect="1" noChangeArrowheads="1"/>
            </p:cNvSpPr>
            <p:nvPr/>
          </p:nvSpPr>
          <p:spPr bwMode="auto">
            <a:xfrm>
              <a:off x="1824" y="1968"/>
              <a:ext cx="816" cy="864"/>
            </a:xfrm>
            <a:prstGeom prst="rect">
              <a:avLst/>
            </a:prstGeom>
            <a:solidFill>
              <a:srgbClr val="FF3300"/>
            </a:solidFill>
            <a:ln w="9525">
              <a:miter lim="800000"/>
              <a:headEnd/>
              <a:tailEnd/>
            </a:ln>
            <a:effectLst/>
            <a:scene3d>
              <a:camera prst="legacyObliqueTopRight"/>
              <a:lightRig rig="legacyFlat3" dir="b"/>
            </a:scene3d>
            <a:sp3d extrusionH="887400" prstMaterial="legacyWireframe">
              <a:bevelT w="13500" h="13500" prst="angle"/>
              <a:bevelB w="13500" h="13500" prst="angle"/>
              <a:extrusionClr>
                <a:srgbClr val="FF3300"/>
              </a:extrusionClr>
              <a:contourClr>
                <a:srgbClr val="FF3300"/>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45" name="Rectangle 9">
              <a:extLst>
                <a:ext uri="{FF2B5EF4-FFF2-40B4-BE49-F238E27FC236}">
                  <a16:creationId xmlns:a16="http://schemas.microsoft.com/office/drawing/2014/main" id="{89760FF9-DC41-3B4C-81DE-99F29E9BB720}"/>
                </a:ext>
              </a:extLst>
            </p:cNvPr>
            <p:cNvSpPr>
              <a:spLocks noChangeAspect="1" noChangeArrowheads="1"/>
            </p:cNvSpPr>
            <p:nvPr/>
          </p:nvSpPr>
          <p:spPr bwMode="auto">
            <a:xfrm>
              <a:off x="1632" y="2160"/>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46" name="Rectangle 10">
              <a:extLst>
                <a:ext uri="{FF2B5EF4-FFF2-40B4-BE49-F238E27FC236}">
                  <a16:creationId xmlns:a16="http://schemas.microsoft.com/office/drawing/2014/main" id="{BDB1D342-031A-5741-9EBD-F7FEE0D1CA48}"/>
                </a:ext>
              </a:extLst>
            </p:cNvPr>
            <p:cNvSpPr>
              <a:spLocks noChangeAspect="1" noChangeArrowheads="1"/>
            </p:cNvSpPr>
            <p:nvPr/>
          </p:nvSpPr>
          <p:spPr bwMode="auto">
            <a:xfrm>
              <a:off x="2448" y="2160"/>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47" name="Rectangle 11">
              <a:extLst>
                <a:ext uri="{FF2B5EF4-FFF2-40B4-BE49-F238E27FC236}">
                  <a16:creationId xmlns:a16="http://schemas.microsoft.com/office/drawing/2014/main" id="{72C4B0BB-9E62-0845-B160-6FBF9AE31A8C}"/>
                </a:ext>
              </a:extLst>
            </p:cNvPr>
            <p:cNvSpPr>
              <a:spLocks noChangeAspect="1" noChangeArrowheads="1"/>
            </p:cNvSpPr>
            <p:nvPr/>
          </p:nvSpPr>
          <p:spPr bwMode="auto">
            <a:xfrm>
              <a:off x="2640" y="1968"/>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48" name="Rectangle 12">
              <a:extLst>
                <a:ext uri="{FF2B5EF4-FFF2-40B4-BE49-F238E27FC236}">
                  <a16:creationId xmlns:a16="http://schemas.microsoft.com/office/drawing/2014/main" id="{3C444B36-6710-DA4E-8E4D-ED8ABD4FD48B}"/>
                </a:ext>
              </a:extLst>
            </p:cNvPr>
            <p:cNvSpPr>
              <a:spLocks noChangeAspect="1" noChangeArrowheads="1"/>
            </p:cNvSpPr>
            <p:nvPr/>
          </p:nvSpPr>
          <p:spPr bwMode="auto">
            <a:xfrm>
              <a:off x="3264" y="3024"/>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49" name="Rectangle 13">
              <a:extLst>
                <a:ext uri="{FF2B5EF4-FFF2-40B4-BE49-F238E27FC236}">
                  <a16:creationId xmlns:a16="http://schemas.microsoft.com/office/drawing/2014/main" id="{799BD166-5ACC-AF49-8F8D-888F006082F5}"/>
                </a:ext>
              </a:extLst>
            </p:cNvPr>
            <p:cNvSpPr>
              <a:spLocks noChangeAspect="1" noChangeArrowheads="1"/>
            </p:cNvSpPr>
            <p:nvPr/>
          </p:nvSpPr>
          <p:spPr bwMode="auto">
            <a:xfrm>
              <a:off x="3456" y="2832"/>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50" name="Rectangle 14">
              <a:extLst>
                <a:ext uri="{FF2B5EF4-FFF2-40B4-BE49-F238E27FC236}">
                  <a16:creationId xmlns:a16="http://schemas.microsoft.com/office/drawing/2014/main" id="{9990AE2E-B658-154E-B0CD-1160D5F3E902}"/>
                </a:ext>
              </a:extLst>
            </p:cNvPr>
            <p:cNvSpPr>
              <a:spLocks noChangeAspect="1" noChangeArrowheads="1"/>
            </p:cNvSpPr>
            <p:nvPr/>
          </p:nvSpPr>
          <p:spPr bwMode="auto">
            <a:xfrm>
              <a:off x="3264" y="2160"/>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51" name="Rectangle 15">
              <a:extLst>
                <a:ext uri="{FF2B5EF4-FFF2-40B4-BE49-F238E27FC236}">
                  <a16:creationId xmlns:a16="http://schemas.microsoft.com/office/drawing/2014/main" id="{13C96EE8-6C7E-EF44-91FE-4258297B652F}"/>
                </a:ext>
              </a:extLst>
            </p:cNvPr>
            <p:cNvSpPr>
              <a:spLocks noChangeAspect="1" noChangeArrowheads="1"/>
            </p:cNvSpPr>
            <p:nvPr/>
          </p:nvSpPr>
          <p:spPr bwMode="auto">
            <a:xfrm>
              <a:off x="3456" y="1968"/>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52" name="Rectangle 16">
              <a:extLst>
                <a:ext uri="{FF2B5EF4-FFF2-40B4-BE49-F238E27FC236}">
                  <a16:creationId xmlns:a16="http://schemas.microsoft.com/office/drawing/2014/main" id="{D2134A45-ACA8-3441-B02B-13C5F1961660}"/>
                </a:ext>
              </a:extLst>
            </p:cNvPr>
            <p:cNvSpPr>
              <a:spLocks noChangeAspect="1" noChangeArrowheads="1"/>
            </p:cNvSpPr>
            <p:nvPr/>
          </p:nvSpPr>
          <p:spPr bwMode="auto">
            <a:xfrm>
              <a:off x="1440" y="321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53" name="Rectangle 17">
              <a:extLst>
                <a:ext uri="{FF2B5EF4-FFF2-40B4-BE49-F238E27FC236}">
                  <a16:creationId xmlns:a16="http://schemas.microsoft.com/office/drawing/2014/main" id="{82028FA1-AB74-944D-84FA-FA7FB3DD369C}"/>
                </a:ext>
              </a:extLst>
            </p:cNvPr>
            <p:cNvSpPr>
              <a:spLocks noChangeAspect="1" noChangeArrowheads="1"/>
            </p:cNvSpPr>
            <p:nvPr/>
          </p:nvSpPr>
          <p:spPr bwMode="auto">
            <a:xfrm>
              <a:off x="2256" y="321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54" name="Rectangle 18">
              <a:extLst>
                <a:ext uri="{FF2B5EF4-FFF2-40B4-BE49-F238E27FC236}">
                  <a16:creationId xmlns:a16="http://schemas.microsoft.com/office/drawing/2014/main" id="{919EDA24-3444-DC46-A446-300C68548183}"/>
                </a:ext>
              </a:extLst>
            </p:cNvPr>
            <p:cNvSpPr>
              <a:spLocks noChangeAspect="1" noChangeArrowheads="1"/>
            </p:cNvSpPr>
            <p:nvPr/>
          </p:nvSpPr>
          <p:spPr bwMode="auto">
            <a:xfrm>
              <a:off x="1440" y="2352"/>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55" name="Rectangle 19">
              <a:extLst>
                <a:ext uri="{FF2B5EF4-FFF2-40B4-BE49-F238E27FC236}">
                  <a16:creationId xmlns:a16="http://schemas.microsoft.com/office/drawing/2014/main" id="{4F285AC3-DC18-B446-8E5D-F5D93A22BB1E}"/>
                </a:ext>
              </a:extLst>
            </p:cNvPr>
            <p:cNvSpPr>
              <a:spLocks noChangeAspect="1" noChangeArrowheads="1"/>
            </p:cNvSpPr>
            <p:nvPr/>
          </p:nvSpPr>
          <p:spPr bwMode="auto">
            <a:xfrm>
              <a:off x="2256" y="2352"/>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56" name="Rectangle 20">
              <a:extLst>
                <a:ext uri="{FF2B5EF4-FFF2-40B4-BE49-F238E27FC236}">
                  <a16:creationId xmlns:a16="http://schemas.microsoft.com/office/drawing/2014/main" id="{39DEE154-CA80-DA42-B423-E80C49260C85}"/>
                </a:ext>
              </a:extLst>
            </p:cNvPr>
            <p:cNvSpPr>
              <a:spLocks noChangeAspect="1" noChangeArrowheads="1"/>
            </p:cNvSpPr>
            <p:nvPr/>
          </p:nvSpPr>
          <p:spPr bwMode="auto">
            <a:xfrm>
              <a:off x="3072" y="321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57" name="Rectangle 21">
              <a:extLst>
                <a:ext uri="{FF2B5EF4-FFF2-40B4-BE49-F238E27FC236}">
                  <a16:creationId xmlns:a16="http://schemas.microsoft.com/office/drawing/2014/main" id="{F9462645-223D-6C4B-947C-06AA56E1D16C}"/>
                </a:ext>
              </a:extLst>
            </p:cNvPr>
            <p:cNvSpPr>
              <a:spLocks noChangeAspect="1" noChangeArrowheads="1"/>
            </p:cNvSpPr>
            <p:nvPr/>
          </p:nvSpPr>
          <p:spPr bwMode="auto">
            <a:xfrm>
              <a:off x="3072" y="2352"/>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58" name="Rectangle 22">
              <a:extLst>
                <a:ext uri="{FF2B5EF4-FFF2-40B4-BE49-F238E27FC236}">
                  <a16:creationId xmlns:a16="http://schemas.microsoft.com/office/drawing/2014/main" id="{D55F7B68-707E-214D-93C3-72C52DFEA7B0}"/>
                </a:ext>
              </a:extLst>
            </p:cNvPr>
            <p:cNvSpPr>
              <a:spLocks noChangeAspect="1" noChangeArrowheads="1"/>
            </p:cNvSpPr>
            <p:nvPr/>
          </p:nvSpPr>
          <p:spPr bwMode="auto">
            <a:xfrm>
              <a:off x="1824" y="1104"/>
              <a:ext cx="816" cy="864"/>
            </a:xfrm>
            <a:prstGeom prst="rect">
              <a:avLst/>
            </a:prstGeom>
            <a:solidFill>
              <a:srgbClr val="FF3300"/>
            </a:solidFill>
            <a:ln w="9525">
              <a:miter lim="800000"/>
              <a:headEnd/>
              <a:tailEnd/>
            </a:ln>
            <a:effectLst/>
            <a:scene3d>
              <a:camera prst="legacyObliqueTopRight"/>
              <a:lightRig rig="legacyFlat3" dir="b"/>
            </a:scene3d>
            <a:sp3d extrusionH="887400" prstMaterial="legacyWireframe">
              <a:bevelT w="13500" h="13500" prst="angle"/>
              <a:bevelB w="13500" h="13500" prst="angle"/>
              <a:extrusionClr>
                <a:srgbClr val="FF3300"/>
              </a:extrusionClr>
              <a:contourClr>
                <a:srgbClr val="FF3300"/>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59" name="Rectangle 23">
              <a:extLst>
                <a:ext uri="{FF2B5EF4-FFF2-40B4-BE49-F238E27FC236}">
                  <a16:creationId xmlns:a16="http://schemas.microsoft.com/office/drawing/2014/main" id="{4E50B49C-8BE2-5F48-9A7F-6891E1B34072}"/>
                </a:ext>
              </a:extLst>
            </p:cNvPr>
            <p:cNvSpPr>
              <a:spLocks noChangeAspect="1" noChangeArrowheads="1"/>
            </p:cNvSpPr>
            <p:nvPr/>
          </p:nvSpPr>
          <p:spPr bwMode="auto">
            <a:xfrm>
              <a:off x="1632" y="129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60" name="Rectangle 24">
              <a:extLst>
                <a:ext uri="{FF2B5EF4-FFF2-40B4-BE49-F238E27FC236}">
                  <a16:creationId xmlns:a16="http://schemas.microsoft.com/office/drawing/2014/main" id="{9C2955CB-C281-634B-AAE8-5E3ED4E8D533}"/>
                </a:ext>
              </a:extLst>
            </p:cNvPr>
            <p:cNvSpPr>
              <a:spLocks noChangeAspect="1" noChangeArrowheads="1"/>
            </p:cNvSpPr>
            <p:nvPr/>
          </p:nvSpPr>
          <p:spPr bwMode="auto">
            <a:xfrm>
              <a:off x="2448" y="129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61" name="Rectangle 25">
              <a:extLst>
                <a:ext uri="{FF2B5EF4-FFF2-40B4-BE49-F238E27FC236}">
                  <a16:creationId xmlns:a16="http://schemas.microsoft.com/office/drawing/2014/main" id="{BEEBA55B-D678-0946-BB17-88FAE2986E81}"/>
                </a:ext>
              </a:extLst>
            </p:cNvPr>
            <p:cNvSpPr>
              <a:spLocks noChangeAspect="1" noChangeArrowheads="1"/>
            </p:cNvSpPr>
            <p:nvPr/>
          </p:nvSpPr>
          <p:spPr bwMode="auto">
            <a:xfrm>
              <a:off x="2640" y="1104"/>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62" name="Rectangle 26">
              <a:extLst>
                <a:ext uri="{FF2B5EF4-FFF2-40B4-BE49-F238E27FC236}">
                  <a16:creationId xmlns:a16="http://schemas.microsoft.com/office/drawing/2014/main" id="{378DF78C-EBA7-9548-9BC2-DCE82096317D}"/>
                </a:ext>
              </a:extLst>
            </p:cNvPr>
            <p:cNvSpPr>
              <a:spLocks noChangeAspect="1" noChangeArrowheads="1"/>
            </p:cNvSpPr>
            <p:nvPr/>
          </p:nvSpPr>
          <p:spPr bwMode="auto">
            <a:xfrm>
              <a:off x="3264" y="1296"/>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63" name="Rectangle 27">
              <a:extLst>
                <a:ext uri="{FF2B5EF4-FFF2-40B4-BE49-F238E27FC236}">
                  <a16:creationId xmlns:a16="http://schemas.microsoft.com/office/drawing/2014/main" id="{77FD0227-E6A3-C742-A495-56DD895B8D38}"/>
                </a:ext>
              </a:extLst>
            </p:cNvPr>
            <p:cNvSpPr>
              <a:spLocks noChangeAspect="1" noChangeArrowheads="1"/>
            </p:cNvSpPr>
            <p:nvPr/>
          </p:nvSpPr>
          <p:spPr bwMode="auto">
            <a:xfrm>
              <a:off x="3456" y="1104"/>
              <a:ext cx="816" cy="864"/>
            </a:xfrm>
            <a:prstGeom prst="rect">
              <a:avLst/>
            </a:prstGeom>
            <a:noFill/>
            <a:ln w="9525">
              <a:solidFill>
                <a:schemeClr val="tx1"/>
              </a:solidFill>
              <a:miter lim="800000"/>
              <a:headEnd/>
              <a:tailEnd/>
            </a:ln>
            <a:effectLst/>
            <a:scene3d>
              <a:camera prst="legacyObliqueTopRight"/>
              <a:lightRig rig="legacyFlat3" dir="b"/>
            </a:scene3d>
            <a:sp3d extrusionH="8874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64" name="Rectangle 28">
              <a:extLst>
                <a:ext uri="{FF2B5EF4-FFF2-40B4-BE49-F238E27FC236}">
                  <a16:creationId xmlns:a16="http://schemas.microsoft.com/office/drawing/2014/main" id="{8F6BBED1-F299-E448-9B67-6F9200B521F2}"/>
                </a:ext>
              </a:extLst>
            </p:cNvPr>
            <p:cNvSpPr>
              <a:spLocks noChangeAspect="1" noChangeArrowheads="1"/>
            </p:cNvSpPr>
            <p:nvPr/>
          </p:nvSpPr>
          <p:spPr bwMode="auto">
            <a:xfrm>
              <a:off x="1440" y="1488"/>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65" name="Rectangle 29">
              <a:extLst>
                <a:ext uri="{FF2B5EF4-FFF2-40B4-BE49-F238E27FC236}">
                  <a16:creationId xmlns:a16="http://schemas.microsoft.com/office/drawing/2014/main" id="{593FB795-2B23-3649-A940-E2433674C9BF}"/>
                </a:ext>
              </a:extLst>
            </p:cNvPr>
            <p:cNvSpPr>
              <a:spLocks noChangeAspect="1" noChangeArrowheads="1"/>
            </p:cNvSpPr>
            <p:nvPr/>
          </p:nvSpPr>
          <p:spPr bwMode="auto">
            <a:xfrm>
              <a:off x="2256" y="1488"/>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sp>
          <p:nvSpPr>
            <p:cNvPr id="398366" name="Rectangle 30">
              <a:extLst>
                <a:ext uri="{FF2B5EF4-FFF2-40B4-BE49-F238E27FC236}">
                  <a16:creationId xmlns:a16="http://schemas.microsoft.com/office/drawing/2014/main" id="{A347A1E0-FF70-724F-ABFB-F8843D7C2252}"/>
                </a:ext>
              </a:extLst>
            </p:cNvPr>
            <p:cNvSpPr>
              <a:spLocks noChangeAspect="1" noChangeArrowheads="1"/>
            </p:cNvSpPr>
            <p:nvPr/>
          </p:nvSpPr>
          <p:spPr bwMode="auto">
            <a:xfrm>
              <a:off x="3072" y="1488"/>
              <a:ext cx="816" cy="864"/>
            </a:xfrm>
            <a:prstGeom prst="rect">
              <a:avLst/>
            </a:prstGeom>
            <a:noFill/>
            <a:ln w="9525">
              <a:solidFill>
                <a:schemeClr val="tx1"/>
              </a:solidFill>
              <a:miter lim="800000"/>
              <a:headEnd/>
              <a:tailEnd/>
            </a:ln>
            <a:effectLst/>
            <a:scene3d>
              <a:camera prst="legacyObliqueTopRight"/>
              <a:lightRig rig="legacyFlat3" dir="b"/>
            </a:scene3d>
            <a:sp3d extrusionH="849300" prstMaterial="legacyWireframe">
              <a:bevelT w="13500" h="13500" prst="angle"/>
              <a:bevelB w="13500" h="13500" prst="angle"/>
              <a:extrusionClr>
                <a:schemeClr val="tx1"/>
              </a:extrusionClr>
              <a:contourClr>
                <a:schemeClr val="tx1"/>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de-DE"/>
            </a:p>
          </p:txBody>
        </p:sp>
      </p:grpSp>
      <p:sp>
        <p:nvSpPr>
          <p:cNvPr id="398367" name="Line 31">
            <a:extLst>
              <a:ext uri="{FF2B5EF4-FFF2-40B4-BE49-F238E27FC236}">
                <a16:creationId xmlns:a16="http://schemas.microsoft.com/office/drawing/2014/main" id="{8C3F0DDE-E6D7-8A42-A41A-E9BA3388197F}"/>
              </a:ext>
            </a:extLst>
          </p:cNvPr>
          <p:cNvSpPr>
            <a:spLocks noChangeShapeType="1"/>
          </p:cNvSpPr>
          <p:nvPr/>
        </p:nvSpPr>
        <p:spPr bwMode="auto">
          <a:xfrm flipV="1">
            <a:off x="2895600" y="1752600"/>
            <a:ext cx="914400" cy="914400"/>
          </a:xfrm>
          <a:prstGeom prst="line">
            <a:avLst/>
          </a:prstGeom>
          <a:noFill/>
          <a:ln w="1143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98368" name="Line 32">
            <a:extLst>
              <a:ext uri="{FF2B5EF4-FFF2-40B4-BE49-F238E27FC236}">
                <a16:creationId xmlns:a16="http://schemas.microsoft.com/office/drawing/2014/main" id="{B99828E8-147D-A546-AE5B-09E564A73DA7}"/>
              </a:ext>
            </a:extLst>
          </p:cNvPr>
          <p:cNvSpPr>
            <a:spLocks noChangeShapeType="1"/>
          </p:cNvSpPr>
          <p:nvPr/>
        </p:nvSpPr>
        <p:spPr bwMode="auto">
          <a:xfrm flipV="1">
            <a:off x="2895600" y="2667000"/>
            <a:ext cx="0" cy="4156075"/>
          </a:xfrm>
          <a:prstGeom prst="line">
            <a:avLst/>
          </a:prstGeom>
          <a:noFill/>
          <a:ln w="1016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98369" name="Line 33">
            <a:extLst>
              <a:ext uri="{FF2B5EF4-FFF2-40B4-BE49-F238E27FC236}">
                <a16:creationId xmlns:a16="http://schemas.microsoft.com/office/drawing/2014/main" id="{FE8D3EA8-2773-FB42-A518-A311A6D22DF0}"/>
              </a:ext>
            </a:extLst>
          </p:cNvPr>
          <p:cNvSpPr>
            <a:spLocks noChangeShapeType="1"/>
          </p:cNvSpPr>
          <p:nvPr/>
        </p:nvSpPr>
        <p:spPr bwMode="auto">
          <a:xfrm>
            <a:off x="3810000" y="1752600"/>
            <a:ext cx="3886200" cy="0"/>
          </a:xfrm>
          <a:prstGeom prst="line">
            <a:avLst/>
          </a:prstGeom>
          <a:noFill/>
          <a:ln w="101600">
            <a:solidFill>
              <a:srgbClr val="2E763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398370" name="Text Box 34">
            <a:extLst>
              <a:ext uri="{FF2B5EF4-FFF2-40B4-BE49-F238E27FC236}">
                <a16:creationId xmlns:a16="http://schemas.microsoft.com/office/drawing/2014/main" id="{95054C36-1462-D44B-9512-489723A6FC91}"/>
              </a:ext>
            </a:extLst>
          </p:cNvPr>
          <p:cNvSpPr txBox="1">
            <a:spLocks noChangeArrowheads="1"/>
          </p:cNvSpPr>
          <p:nvPr/>
        </p:nvSpPr>
        <p:spPr bwMode="auto">
          <a:xfrm>
            <a:off x="1066800" y="3276600"/>
            <a:ext cx="1717675"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2"/>
                </a:solidFill>
                <a:latin typeface="Arial" panose="020B0604020202020204" pitchFamily="34" charset="0"/>
              </a:rPr>
              <a:t>Vergaberahmen</a:t>
            </a:r>
          </a:p>
        </p:txBody>
      </p:sp>
      <p:sp>
        <p:nvSpPr>
          <p:cNvPr id="398371" name="Text Box 35">
            <a:extLst>
              <a:ext uri="{FF2B5EF4-FFF2-40B4-BE49-F238E27FC236}">
                <a16:creationId xmlns:a16="http://schemas.microsoft.com/office/drawing/2014/main" id="{7C08EDDD-708B-3A4F-8027-E933ED4F7F80}"/>
              </a:ext>
            </a:extLst>
          </p:cNvPr>
          <p:cNvSpPr txBox="1">
            <a:spLocks noChangeArrowheads="1"/>
          </p:cNvSpPr>
          <p:nvPr/>
        </p:nvSpPr>
        <p:spPr bwMode="auto">
          <a:xfrm>
            <a:off x="4114800" y="1371600"/>
            <a:ext cx="862013"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rgbClr val="2E763F"/>
                </a:solidFill>
                <a:latin typeface="Arial" panose="020B0604020202020204" pitchFamily="34" charset="0"/>
              </a:rPr>
              <a:t>Formel</a:t>
            </a:r>
          </a:p>
        </p:txBody>
      </p:sp>
      <p:sp>
        <p:nvSpPr>
          <p:cNvPr id="398372" name="Text Box 36">
            <a:extLst>
              <a:ext uri="{FF2B5EF4-FFF2-40B4-BE49-F238E27FC236}">
                <a16:creationId xmlns:a16="http://schemas.microsoft.com/office/drawing/2014/main" id="{1E93F94B-9C39-1448-A8DB-0C9171FE0502}"/>
              </a:ext>
            </a:extLst>
          </p:cNvPr>
          <p:cNvSpPr txBox="1">
            <a:spLocks noChangeArrowheads="1"/>
          </p:cNvSpPr>
          <p:nvPr/>
        </p:nvSpPr>
        <p:spPr bwMode="auto">
          <a:xfrm>
            <a:off x="2438400" y="1676400"/>
            <a:ext cx="668338"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1"/>
                </a:solidFill>
                <a:latin typeface="Arial" panose="020B0604020202020204" pitchFamily="34" charset="0"/>
              </a:rPr>
              <a:t>Land</a:t>
            </a:r>
            <a:endParaRPr lang="de-DE" altLang="de-DE" sz="1600" b="1">
              <a:solidFill>
                <a:srgbClr val="0000FF"/>
              </a:solidFill>
              <a:latin typeface="Arial" panose="020B0604020202020204" pitchFamily="34" charset="0"/>
            </a:endParaRPr>
          </a:p>
        </p:txBody>
      </p:sp>
      <p:sp>
        <p:nvSpPr>
          <p:cNvPr id="398373" name="Text Box 37">
            <a:extLst>
              <a:ext uri="{FF2B5EF4-FFF2-40B4-BE49-F238E27FC236}">
                <a16:creationId xmlns:a16="http://schemas.microsoft.com/office/drawing/2014/main" id="{521F8AFD-9861-DF4B-9104-0B9D579D8BAE}"/>
              </a:ext>
            </a:extLst>
          </p:cNvPr>
          <p:cNvSpPr txBox="1">
            <a:spLocks noChangeArrowheads="1"/>
          </p:cNvSpPr>
          <p:nvPr/>
        </p:nvSpPr>
        <p:spPr bwMode="auto">
          <a:xfrm>
            <a:off x="1752600" y="1981200"/>
            <a:ext cx="13335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1"/>
                </a:solidFill>
                <a:latin typeface="Arial" panose="020B0604020202020204" pitchFamily="34" charset="0"/>
              </a:rPr>
              <a:t>Hochschule</a:t>
            </a:r>
          </a:p>
        </p:txBody>
      </p:sp>
      <p:sp>
        <p:nvSpPr>
          <p:cNvPr id="398374" name="Text Box 38">
            <a:extLst>
              <a:ext uri="{FF2B5EF4-FFF2-40B4-BE49-F238E27FC236}">
                <a16:creationId xmlns:a16="http://schemas.microsoft.com/office/drawing/2014/main" id="{BCB7AC01-B03C-9E48-BD5C-85CC5358CE3B}"/>
              </a:ext>
            </a:extLst>
          </p:cNvPr>
          <p:cNvSpPr txBox="1">
            <a:spLocks noChangeArrowheads="1"/>
          </p:cNvSpPr>
          <p:nvPr/>
        </p:nvSpPr>
        <p:spPr bwMode="auto">
          <a:xfrm>
            <a:off x="1311275" y="2286000"/>
            <a:ext cx="1379538"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1"/>
                </a:solidFill>
                <a:latin typeface="Arial" panose="020B0604020202020204" pitchFamily="34" charset="0"/>
              </a:rPr>
              <a:t>Fachbereich</a:t>
            </a:r>
            <a:endParaRPr lang="de-DE" altLang="de-DE" sz="1600" b="1">
              <a:solidFill>
                <a:srgbClr val="0000FF"/>
              </a:solidFill>
              <a:latin typeface="Arial" panose="020B0604020202020204" pitchFamily="34" charset="0"/>
            </a:endParaRPr>
          </a:p>
        </p:txBody>
      </p:sp>
      <p:sp>
        <p:nvSpPr>
          <p:cNvPr id="398375" name="Text Box 39">
            <a:extLst>
              <a:ext uri="{FF2B5EF4-FFF2-40B4-BE49-F238E27FC236}">
                <a16:creationId xmlns:a16="http://schemas.microsoft.com/office/drawing/2014/main" id="{B2C70AC3-F79B-C04A-90B2-72B196B40C98}"/>
              </a:ext>
            </a:extLst>
          </p:cNvPr>
          <p:cNvSpPr txBox="1">
            <a:spLocks noChangeArrowheads="1"/>
          </p:cNvSpPr>
          <p:nvPr/>
        </p:nvSpPr>
        <p:spPr bwMode="auto">
          <a:xfrm>
            <a:off x="1368425" y="4648200"/>
            <a:ext cx="9652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2"/>
                </a:solidFill>
                <a:latin typeface="Arial" panose="020B0604020202020204" pitchFamily="34" charset="0"/>
              </a:rPr>
              <a:t>W2 / W3</a:t>
            </a:r>
          </a:p>
        </p:txBody>
      </p:sp>
      <p:sp>
        <p:nvSpPr>
          <p:cNvPr id="398376" name="Text Box 40">
            <a:extLst>
              <a:ext uri="{FF2B5EF4-FFF2-40B4-BE49-F238E27FC236}">
                <a16:creationId xmlns:a16="http://schemas.microsoft.com/office/drawing/2014/main" id="{C2E8F32B-81BD-F34D-848A-DDE8625E2E1D}"/>
              </a:ext>
            </a:extLst>
          </p:cNvPr>
          <p:cNvSpPr txBox="1">
            <a:spLocks noChangeArrowheads="1"/>
          </p:cNvSpPr>
          <p:nvPr/>
        </p:nvSpPr>
        <p:spPr bwMode="auto">
          <a:xfrm>
            <a:off x="1247775" y="5973763"/>
            <a:ext cx="1211263" cy="581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chemeClr val="accent2"/>
                </a:solidFill>
                <a:latin typeface="Arial" panose="020B0604020202020204" pitchFamily="34" charset="0"/>
              </a:rPr>
              <a:t>Leistungs-</a:t>
            </a:r>
          </a:p>
          <a:p>
            <a:r>
              <a:rPr lang="de-DE" altLang="de-DE" sz="1600" b="1">
                <a:solidFill>
                  <a:schemeClr val="accent2"/>
                </a:solidFill>
                <a:latin typeface="Arial" panose="020B0604020202020204" pitchFamily="34" charset="0"/>
              </a:rPr>
              <a:t>zulage</a:t>
            </a:r>
          </a:p>
        </p:txBody>
      </p:sp>
      <p:sp>
        <p:nvSpPr>
          <p:cNvPr id="398377" name="Text Box 41">
            <a:extLst>
              <a:ext uri="{FF2B5EF4-FFF2-40B4-BE49-F238E27FC236}">
                <a16:creationId xmlns:a16="http://schemas.microsoft.com/office/drawing/2014/main" id="{DE714ECF-C6BF-5F43-9E8E-BBC7914C9353}"/>
              </a:ext>
            </a:extLst>
          </p:cNvPr>
          <p:cNvSpPr txBox="1">
            <a:spLocks noChangeArrowheads="1"/>
          </p:cNvSpPr>
          <p:nvPr/>
        </p:nvSpPr>
        <p:spPr bwMode="auto">
          <a:xfrm>
            <a:off x="5300663" y="1371600"/>
            <a:ext cx="108585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rgbClr val="2E763F"/>
                </a:solidFill>
                <a:latin typeface="Arial" panose="020B0604020202020204" pitchFamily="34" charset="0"/>
              </a:rPr>
              <a:t>Abwägen</a:t>
            </a:r>
          </a:p>
        </p:txBody>
      </p:sp>
      <p:sp>
        <p:nvSpPr>
          <p:cNvPr id="398378" name="Text Box 42">
            <a:extLst>
              <a:ext uri="{FF2B5EF4-FFF2-40B4-BE49-F238E27FC236}">
                <a16:creationId xmlns:a16="http://schemas.microsoft.com/office/drawing/2014/main" id="{4D22288D-372E-DD49-941B-1B5C17C12879}"/>
              </a:ext>
            </a:extLst>
          </p:cNvPr>
          <p:cNvSpPr txBox="1">
            <a:spLocks noChangeArrowheads="1"/>
          </p:cNvSpPr>
          <p:nvPr/>
        </p:nvSpPr>
        <p:spPr bwMode="auto">
          <a:xfrm>
            <a:off x="6718300" y="1371600"/>
            <a:ext cx="8382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1600" b="1">
                <a:solidFill>
                  <a:srgbClr val="2E763F"/>
                </a:solidFill>
                <a:latin typeface="Arial" panose="020B0604020202020204" pitchFamily="34" charset="0"/>
              </a:rPr>
              <a:t>Antrag</a:t>
            </a:r>
          </a:p>
        </p:txBody>
      </p:sp>
      <p:sp>
        <p:nvSpPr>
          <p:cNvPr id="398379" name="Text Box 43">
            <a:extLst>
              <a:ext uri="{FF2B5EF4-FFF2-40B4-BE49-F238E27FC236}">
                <a16:creationId xmlns:a16="http://schemas.microsoft.com/office/drawing/2014/main" id="{FED8D03F-F534-9640-8D51-930C69A54FFE}"/>
              </a:ext>
            </a:extLst>
          </p:cNvPr>
          <p:cNvSpPr txBox="1">
            <a:spLocks noChangeArrowheads="1"/>
          </p:cNvSpPr>
          <p:nvPr/>
        </p:nvSpPr>
        <p:spPr bwMode="auto">
          <a:xfrm rot="-5395298">
            <a:off x="-979487" y="4711700"/>
            <a:ext cx="3575050" cy="396875"/>
          </a:xfrm>
          <a:prstGeom prst="rect">
            <a:avLst/>
          </a:prstGeom>
          <a:solidFill>
            <a:schemeClr val="tx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2000" b="1">
                <a:solidFill>
                  <a:schemeClr val="accent2"/>
                </a:solidFill>
                <a:latin typeface="Arial" panose="020B0604020202020204" pitchFamily="34" charset="0"/>
              </a:rPr>
              <a:t>Entscheidungsgegenstände</a:t>
            </a:r>
          </a:p>
        </p:txBody>
      </p:sp>
      <p:sp>
        <p:nvSpPr>
          <p:cNvPr id="398380" name="Text Box 44">
            <a:extLst>
              <a:ext uri="{FF2B5EF4-FFF2-40B4-BE49-F238E27FC236}">
                <a16:creationId xmlns:a16="http://schemas.microsoft.com/office/drawing/2014/main" id="{7FEB6270-9BB0-D74F-9BE9-DAB9ED419390}"/>
              </a:ext>
            </a:extLst>
          </p:cNvPr>
          <p:cNvSpPr txBox="1">
            <a:spLocks noChangeArrowheads="1"/>
          </p:cNvSpPr>
          <p:nvPr/>
        </p:nvSpPr>
        <p:spPr bwMode="auto">
          <a:xfrm rot="-2539219">
            <a:off x="173038" y="1704975"/>
            <a:ext cx="2741612" cy="396875"/>
          </a:xfrm>
          <a:prstGeom prst="rect">
            <a:avLst/>
          </a:prstGeom>
          <a:solidFill>
            <a:schemeClr val="tx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2000" b="1">
                <a:solidFill>
                  <a:schemeClr val="accent1"/>
                </a:solidFill>
                <a:latin typeface="Arial" panose="020B0604020202020204" pitchFamily="34" charset="0"/>
              </a:rPr>
              <a:t>Entscheidungsebene</a:t>
            </a:r>
          </a:p>
        </p:txBody>
      </p:sp>
      <p:sp>
        <p:nvSpPr>
          <p:cNvPr id="398381" name="Text Box 45">
            <a:extLst>
              <a:ext uri="{FF2B5EF4-FFF2-40B4-BE49-F238E27FC236}">
                <a16:creationId xmlns:a16="http://schemas.microsoft.com/office/drawing/2014/main" id="{C25C37BA-6111-FF4A-9F97-3440EED7B195}"/>
              </a:ext>
            </a:extLst>
          </p:cNvPr>
          <p:cNvSpPr txBox="1">
            <a:spLocks noChangeArrowheads="1"/>
          </p:cNvSpPr>
          <p:nvPr/>
        </p:nvSpPr>
        <p:spPr bwMode="auto">
          <a:xfrm>
            <a:off x="4217988" y="1036638"/>
            <a:ext cx="3163887" cy="396875"/>
          </a:xfrm>
          <a:prstGeom prst="rect">
            <a:avLst/>
          </a:prstGeom>
          <a:solidFill>
            <a:schemeClr val="tx2"/>
          </a:solidFill>
          <a:ln>
            <a:noFill/>
          </a:ln>
          <a:effectLst/>
          <a:extLst>
            <a:ext uri="{91240B29-F687-4F45-9708-019B960494DF}">
              <a14:hiddenLine xmlns:a14="http://schemas.microsoft.com/office/drawing/2010/main" w="76200">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de-DE" altLang="de-DE" sz="2000" b="1">
                <a:solidFill>
                  <a:srgbClr val="2E763F"/>
                </a:solidFill>
                <a:latin typeface="Arial" panose="020B0604020202020204" pitchFamily="34" charset="0"/>
              </a:rPr>
              <a:t>Entscheidungsverfahren</a:t>
            </a:r>
          </a:p>
        </p:txBody>
      </p:sp>
    </p:spTree>
  </p:cSld>
  <p:clrMapOvr>
    <a:masterClrMapping/>
  </p:clrMapOvr>
</p:sld>
</file>

<file path=ppt/theme/theme1.xml><?xml version="1.0" encoding="utf-8"?>
<a:theme xmlns:a="http://schemas.openxmlformats.org/drawingml/2006/main" name="Leere Präsentation">
  <a:themeElements>
    <a:clrScheme name="Leere Präsentation 9">
      <a:dk1>
        <a:srgbClr val="777777"/>
      </a:dk1>
      <a:lt1>
        <a:srgbClr val="FFFFFF"/>
      </a:lt1>
      <a:dk2>
        <a:srgbClr val="969696"/>
      </a:dk2>
      <a:lt2>
        <a:srgbClr val="FFFFFF"/>
      </a:lt2>
      <a:accent1>
        <a:srgbClr val="F00E34"/>
      </a:accent1>
      <a:accent2>
        <a:srgbClr val="293BA5"/>
      </a:accent2>
      <a:accent3>
        <a:srgbClr val="C9C9C9"/>
      </a:accent3>
      <a:accent4>
        <a:srgbClr val="DADADA"/>
      </a:accent4>
      <a:accent5>
        <a:srgbClr val="F6AAAE"/>
      </a:accent5>
      <a:accent6>
        <a:srgbClr val="243595"/>
      </a:accent6>
      <a:hlink>
        <a:srgbClr val="2AAA64"/>
      </a:hlink>
      <a:folHlink>
        <a:srgbClr val="000000"/>
      </a:folHlink>
    </a:clrScheme>
    <a:fontScheme name="Leere Prä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76200" cap="flat" cmpd="sng" algn="ctr">
          <a:solidFill>
            <a:schemeClr val="accent1"/>
          </a:solidFill>
          <a:prstDash val="solid"/>
          <a:round/>
          <a:headEnd type="none" w="med" len="me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de-DE"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76200" cap="flat" cmpd="sng" algn="ctr">
          <a:solidFill>
            <a:schemeClr val="accent1"/>
          </a:solidFill>
          <a:prstDash val="solid"/>
          <a:round/>
          <a:headEnd type="none" w="med" len="me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de-DE"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Leere Prä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eere Prä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eere Prä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eere Prä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eere Prä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eere Prä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eere Prä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Leere Präsentation 8">
        <a:dk1>
          <a:srgbClr val="777777"/>
        </a:dk1>
        <a:lt1>
          <a:srgbClr val="FFFFFF"/>
        </a:lt1>
        <a:dk2>
          <a:srgbClr val="969696"/>
        </a:dk2>
        <a:lt2>
          <a:srgbClr val="FFFFFF"/>
        </a:lt2>
        <a:accent1>
          <a:srgbClr val="F00E34"/>
        </a:accent1>
        <a:accent2>
          <a:srgbClr val="293BA5"/>
        </a:accent2>
        <a:accent3>
          <a:srgbClr val="C9C9C9"/>
        </a:accent3>
        <a:accent4>
          <a:srgbClr val="DADADA"/>
        </a:accent4>
        <a:accent5>
          <a:srgbClr val="F6AAAE"/>
        </a:accent5>
        <a:accent6>
          <a:srgbClr val="243595"/>
        </a:accent6>
        <a:hlink>
          <a:srgbClr val="2AAA64"/>
        </a:hlink>
        <a:folHlink>
          <a:srgbClr val="FFFFFF"/>
        </a:folHlink>
      </a:clrScheme>
      <a:clrMap bg1="dk2" tx1="lt1" bg2="dk1" tx2="lt2" accent1="accent1" accent2="accent2" accent3="accent3" accent4="accent4" accent5="accent5" accent6="accent6" hlink="hlink" folHlink="folHlink"/>
    </a:extraClrScheme>
    <a:extraClrScheme>
      <a:clrScheme name="Leere Präsentation 9">
        <a:dk1>
          <a:srgbClr val="777777"/>
        </a:dk1>
        <a:lt1>
          <a:srgbClr val="FFFFFF"/>
        </a:lt1>
        <a:dk2>
          <a:srgbClr val="969696"/>
        </a:dk2>
        <a:lt2>
          <a:srgbClr val="FFFFFF"/>
        </a:lt2>
        <a:accent1>
          <a:srgbClr val="F00E34"/>
        </a:accent1>
        <a:accent2>
          <a:srgbClr val="293BA5"/>
        </a:accent2>
        <a:accent3>
          <a:srgbClr val="C9C9C9"/>
        </a:accent3>
        <a:accent4>
          <a:srgbClr val="DADADA"/>
        </a:accent4>
        <a:accent5>
          <a:srgbClr val="F6AAAE"/>
        </a:accent5>
        <a:accent6>
          <a:srgbClr val="243595"/>
        </a:accent6>
        <a:hlink>
          <a:srgbClr val="2AAA64"/>
        </a:hlink>
        <a:folHlink>
          <a:srgbClr val="0000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C:\Programme\Microsoft Office\Vorlagen\Leere Präsentation.pot</Template>
  <TotalTime>0</TotalTime>
  <Words>2192</Words>
  <Application>Microsoft Macintosh PowerPoint</Application>
  <PresentationFormat>Bildschirmpräsentation (4:3)</PresentationFormat>
  <Paragraphs>672</Paragraphs>
  <Slides>53</Slides>
  <Notes>3</Notes>
  <HiddenSlides>0</HiddenSlides>
  <MMClips>0</MMClips>
  <ScaleCrop>false</ScaleCrop>
  <HeadingPairs>
    <vt:vector size="8" baseType="variant">
      <vt:variant>
        <vt:lpstr>Verwendete Schriftarten</vt:lpstr>
      </vt:variant>
      <vt:variant>
        <vt:i4>5</vt:i4>
      </vt:variant>
      <vt:variant>
        <vt:lpstr>Design</vt:lpstr>
      </vt:variant>
      <vt:variant>
        <vt:i4>1</vt:i4>
      </vt:variant>
      <vt:variant>
        <vt:lpstr>Eingebettete OLE-Server</vt:lpstr>
      </vt:variant>
      <vt:variant>
        <vt:i4>1</vt:i4>
      </vt:variant>
      <vt:variant>
        <vt:lpstr>Folientitel</vt:lpstr>
      </vt:variant>
      <vt:variant>
        <vt:i4>53</vt:i4>
      </vt:variant>
    </vt:vector>
  </HeadingPairs>
  <TitlesOfParts>
    <vt:vector size="60" baseType="lpstr">
      <vt:lpstr>Times New Roman</vt:lpstr>
      <vt:lpstr>Arial</vt:lpstr>
      <vt:lpstr>Webdings</vt:lpstr>
      <vt:lpstr>Symbol</vt:lpstr>
      <vt:lpstr>Wingdings</vt:lpstr>
      <vt:lpstr>Leere Präsentation</vt:lpstr>
      <vt:lpstr>Microsoft Clip Gallery</vt:lpstr>
      <vt:lpstr>PowerPoint-Präsentation</vt:lpstr>
      <vt:lpstr>Professorenbesoldung</vt:lpstr>
      <vt:lpstr>Kernelemente der Reform</vt:lpstr>
      <vt:lpstr>Gefahren</vt:lpstr>
      <vt:lpstr>Folgerungen</vt:lpstr>
      <vt:lpstr>Drei Gestaltungsbereiche</vt:lpstr>
      <vt:lpstr>Entscheidungsebene</vt:lpstr>
      <vt:lpstr>Entscheidungsebene</vt:lpstr>
      <vt:lpstr>Drei Gestaltungsbereiche</vt:lpstr>
      <vt:lpstr>Entscheidungsgegenstände</vt:lpstr>
      <vt:lpstr>PowerPoint-Präsentation</vt:lpstr>
      <vt:lpstr>Vergaberahmen: Verstehen</vt:lpstr>
      <vt:lpstr>Vergaberahmen: Verstehen</vt:lpstr>
      <vt:lpstr>Vergaberahmen: Verstehen</vt:lpstr>
      <vt:lpstr>Vergaberahmen: Gestalten</vt:lpstr>
      <vt:lpstr>PowerPoint-Präsentation</vt:lpstr>
      <vt:lpstr>W2/W3: Verstehen </vt:lpstr>
      <vt:lpstr>W2/W3: Gestalten</vt:lpstr>
      <vt:lpstr>Verhältnis W2/W3: Optionen</vt:lpstr>
      <vt:lpstr>Alternative:  Delegation W2/W3 an Hochschulen</vt:lpstr>
      <vt:lpstr>PowerPoint-Präsentation</vt:lpstr>
      <vt:lpstr>Leistungsbezüge: Verstehen </vt:lpstr>
      <vt:lpstr>Funktionszulagen</vt:lpstr>
      <vt:lpstr>Berufungszulagen</vt:lpstr>
      <vt:lpstr>Leistungszulagen i.e.S.</vt:lpstr>
      <vt:lpstr>Drei Gestaltungsbereiche</vt:lpstr>
      <vt:lpstr>Leistungsbezüge: Internationale Erfahrungen</vt:lpstr>
      <vt:lpstr>Leistungsbezüge: Internationale Erfahrungen</vt:lpstr>
      <vt:lpstr>Formel oder Abwägung?</vt:lpstr>
      <vt:lpstr>individuell oder Stufung?</vt:lpstr>
      <vt:lpstr>Regel oder Antrag?</vt:lpstr>
      <vt:lpstr>Modell für Leistungszulagen:  Beispiel Oxford</vt:lpstr>
      <vt:lpstr>Modell für Leistungszulagen:  Beispiel Oxford - Kriterien (I)</vt:lpstr>
      <vt:lpstr>Modell für Leistungszulagen:  Beispiel Oxford - Kriterien (II)</vt:lpstr>
      <vt:lpstr>Drei Gestaltungsbereiche</vt:lpstr>
      <vt:lpstr>PowerPoint-Präsentation</vt:lpstr>
      <vt:lpstr>Elemente der Dienstrechtsreform</vt:lpstr>
      <vt:lpstr>Umsetzung: Fragen über Fragen</vt:lpstr>
      <vt:lpstr>Drei Fragenkomplexe</vt:lpstr>
      <vt:lpstr>Verhältnis W2/W3: Entscheidungsfaktoren</vt:lpstr>
      <vt:lpstr>Funktionszulagen</vt:lpstr>
      <vt:lpstr>Berufungs- und Bleibezulagen</vt:lpstr>
      <vt:lpstr>Leistungszulagen i.e.S.: Optionen</vt:lpstr>
      <vt:lpstr>Leistungszulagen i.e.S.: Optionen</vt:lpstr>
      <vt:lpstr>Stufenmodell: Merkmale</vt:lpstr>
      <vt:lpstr>Modell für Leistungszulagen:  Beispiel Oxford - Kriterien (I)</vt:lpstr>
      <vt:lpstr>Modell für Leistungszulagen:  Beispiel Oxford - Kriterien (II)</vt:lpstr>
      <vt:lpstr>Modell für Leistungszulagen:  Beispiel Oxford (II)</vt:lpstr>
      <vt:lpstr>Stufenmodell: Vor- und Nachteile</vt:lpstr>
      <vt:lpstr>Entscheidungsverfahren</vt:lpstr>
      <vt:lpstr>Entscheidungsverfahren</vt:lpstr>
      <vt:lpstr>W für Hochschulleitungen: Gestaltungsfragen</vt:lpstr>
      <vt:lpstr>PowerPoint-Präsentation</vt:lpstr>
    </vt:vector>
  </TitlesOfParts>
  <Company>Bertelsmann Stiftung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Kein Folientitel</dc:title>
  <dc:creator>Bertelsmann Stiftung</dc:creator>
  <cp:lastModifiedBy>Detlef Müller-Böling</cp:lastModifiedBy>
  <cp:revision>355</cp:revision>
  <cp:lastPrinted>2002-08-22T16:10:22Z</cp:lastPrinted>
  <dcterms:created xsi:type="dcterms:W3CDTF">2001-03-08T15:06:45Z</dcterms:created>
  <dcterms:modified xsi:type="dcterms:W3CDTF">2022-02-05T13:37:13Z</dcterms:modified>
</cp:coreProperties>
</file>