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30"/>
  </p:notesMasterIdLst>
  <p:sldIdLst>
    <p:sldId id="336" r:id="rId2"/>
    <p:sldId id="438" r:id="rId3"/>
    <p:sldId id="439" r:id="rId4"/>
    <p:sldId id="441" r:id="rId5"/>
    <p:sldId id="443" r:id="rId6"/>
    <p:sldId id="490" r:id="rId7"/>
    <p:sldId id="445" r:id="rId8"/>
    <p:sldId id="446" r:id="rId9"/>
    <p:sldId id="447" r:id="rId10"/>
    <p:sldId id="491" r:id="rId11"/>
    <p:sldId id="494" r:id="rId12"/>
    <p:sldId id="450" r:id="rId13"/>
    <p:sldId id="451" r:id="rId14"/>
    <p:sldId id="452" r:id="rId15"/>
    <p:sldId id="453" r:id="rId16"/>
    <p:sldId id="454" r:id="rId17"/>
    <p:sldId id="455" r:id="rId18"/>
    <p:sldId id="456" r:id="rId19"/>
    <p:sldId id="458" r:id="rId20"/>
    <p:sldId id="460" r:id="rId21"/>
    <p:sldId id="463" r:id="rId22"/>
    <p:sldId id="464" r:id="rId23"/>
    <p:sldId id="466" r:id="rId24"/>
    <p:sldId id="467" r:id="rId25"/>
    <p:sldId id="468" r:id="rId26"/>
    <p:sldId id="492" r:id="rId27"/>
    <p:sldId id="495" r:id="rId28"/>
    <p:sldId id="493" r:id="rId29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2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211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2226"/>
    </p:cViewPr>
  </p:sorterViewPr>
  <p:notesViewPr>
    <p:cSldViewPr>
      <p:cViewPr varScale="1">
        <p:scale>
          <a:sx n="52" d="100"/>
          <a:sy n="52" d="100"/>
        </p:scale>
        <p:origin x="-181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01D44E5-B2E5-1745-B7A7-EDCA03802AF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effectLst/>
              </a:defRPr>
            </a:lvl1pPr>
          </a:lstStyle>
          <a:p>
            <a:endParaRPr lang="de-DE" altLang="de-DE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31AE142-0E41-3F4E-9EE6-C3D991E79D9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</a:defRPr>
            </a:lvl1pPr>
          </a:lstStyle>
          <a:p>
            <a:endParaRPr lang="de-DE" altLang="de-DE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A5A37FBE-F451-BB4C-BD78-458A27CAA4DC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934D39D1-897B-404F-BC78-4AC153D6F71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Textformatierung des Masters zu bearbeiten.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BB42AC91-9E3F-BD48-89EF-39AE56C01DE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effectLst/>
              </a:defRPr>
            </a:lvl1pPr>
          </a:lstStyle>
          <a:p>
            <a:endParaRPr lang="de-DE" altLang="de-DE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B44AE35-FCBD-EE4E-A12C-8F92BDA4E2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</a:defRPr>
            </a:lvl1pPr>
          </a:lstStyle>
          <a:p>
            <a:fld id="{66150791-6B87-C846-B63D-C4325C391441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C0F3E8D-2573-0740-8080-53B348CE22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0E57EE-4308-3B4B-A35D-983B1CCA3A30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347138" name="Rectangle 2">
            <a:extLst>
              <a:ext uri="{FF2B5EF4-FFF2-40B4-BE49-F238E27FC236}">
                <a16:creationId xmlns:a16="http://schemas.microsoft.com/office/drawing/2014/main" id="{EC15FFDA-0723-FC4C-B58E-E4AAE7C5314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7139" name="Rectangle 3">
            <a:extLst>
              <a:ext uri="{FF2B5EF4-FFF2-40B4-BE49-F238E27FC236}">
                <a16:creationId xmlns:a16="http://schemas.microsoft.com/office/drawing/2014/main" id="{EFF9186B-3419-A647-9AE6-D3F7A60D39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B765AA3-9B05-734A-9D0E-A2F46B9DCF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84B6A7-F343-D84D-9E28-938176C33F1A}" type="slidenum">
              <a:rPr lang="de-DE" altLang="de-DE"/>
              <a:pPr/>
              <a:t>28</a:t>
            </a:fld>
            <a:endParaRPr lang="de-DE" altLang="de-DE"/>
          </a:p>
        </p:txBody>
      </p:sp>
      <p:sp>
        <p:nvSpPr>
          <p:cNvPr id="408578" name="Rectangle 2">
            <a:extLst>
              <a:ext uri="{FF2B5EF4-FFF2-40B4-BE49-F238E27FC236}">
                <a16:creationId xmlns:a16="http://schemas.microsoft.com/office/drawing/2014/main" id="{FCA83D86-E0AD-844D-AB49-9446665A222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8579" name="Rectangle 3">
            <a:extLst>
              <a:ext uri="{FF2B5EF4-FFF2-40B4-BE49-F238E27FC236}">
                <a16:creationId xmlns:a16="http://schemas.microsoft.com/office/drawing/2014/main" id="{E47CEAC1-0A9A-0142-BB13-167F4E8BC8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5CD827-57D1-F045-9A18-E19824FD29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C3EDC0E-4323-E14A-B58E-F87AA1B3A6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76F0E78-B4FA-E048-893A-391BBBD79E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3279130-F668-0740-A97C-30370E45CB38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880189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7FEEBA-B3A5-A84B-AF82-5D8031870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1CE3371-969A-9547-8AF5-A50CEA14F9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FBBC95D-08BD-7946-8246-88F6735912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5CB9D94-5054-D449-A209-DF08200F621C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1217896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F5ACDB1-D8D1-7145-A8A0-F4FCAA7647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05600" y="0"/>
            <a:ext cx="220980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0B1F83F-3CCD-3A48-9F20-6F12D2773A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" y="0"/>
            <a:ext cx="647700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DD0CF66-1AFB-2E44-B4EC-1C57BDC521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7F597EC-9476-2F47-A5A7-A61A6182635C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4115865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B09AB1-5987-3645-B52B-CAA23F973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E4AD66C-C21C-1249-AC6B-C4F5DF9E5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D06EBF8-F69E-2846-9C01-162F9DCB608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FDE5670-0AF0-D247-A679-AF080006576E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852967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F25ED4-94D3-AA47-BF08-B2905CC89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5987D16-A197-474F-942C-A98437A305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CE96CBD-C007-DF47-A657-8214D573F6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8A1D51E-1C1F-214B-9136-F8C5CD12563A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4290464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CEE428-AC2B-5E45-95DC-5ECCBD9AA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6CE5C0C-EDE4-3649-AFE7-CDC6D76ECB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91C3026-FF2C-6E45-841F-C920D268FA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2C79798-2044-4F46-86DA-F6BC62381C0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29E263B-6693-C648-918B-84C9BAC800D6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3290287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EC03F1-8011-2140-8459-62F292009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3590524-5562-4F48-B568-E4776FC177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9CAF3E0-3772-2A4D-A0A4-84F8ABD5AE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3CC6E29-39CC-8C4F-A0E0-F240DBA7BD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F5056CD-BA87-0C45-9806-63BF0336B3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BE8B0E7-2BA2-FC40-B825-4ED633AAC9F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B62486F-E652-704A-9553-0C5EC6C39648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2855002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98EC2C-DFCB-3A40-90D2-A81950DC6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7A7D8517-2506-1E45-9906-340BD60BE9A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56A395A-0BF8-1B4D-890A-86196D0BC8A8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1938824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13EE73B9-FD0F-7440-9C0D-87A59B639EC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42D9E1B-9F10-D748-98DD-A378911D7D95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3298424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88B90D-8047-A043-813D-4F43BB498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D9FFA7E-4A14-F148-9DF8-D6EAEA998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DBB62CA-5C91-064A-B3E8-4B33CC3FB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0D87004-ABA8-9442-A710-1AE9B9DD908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159B61D-28E0-854C-81D9-FB5E31AA335E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3009576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3BB8FA-B764-4B48-8187-C4290496B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58B9E5E-939E-4A4E-817B-EBF3EAB0A9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52D314B-2874-FC41-9A45-CCE0BABBBC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2F69248-067A-B34F-AA1A-FD946BA3D0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380E799-3BBE-EB41-B356-AD1735A49524}" type="slidenum">
              <a:rPr lang="en-US" altLang="de-DE"/>
              <a:pPr/>
              <a:t>‹Nr.›</a:t>
            </a:fld>
            <a:endParaRPr lang="en-US" altLang="de-DE" b="0"/>
          </a:p>
        </p:txBody>
      </p:sp>
    </p:spTree>
    <p:extLst>
      <p:ext uri="{BB962C8B-B14F-4D97-AF65-F5344CB8AC3E}">
        <p14:creationId xmlns:p14="http://schemas.microsoft.com/office/powerpoint/2010/main" val="350461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>
            <a:extLst>
              <a:ext uri="{FF2B5EF4-FFF2-40B4-BE49-F238E27FC236}">
                <a16:creationId xmlns:a16="http://schemas.microsoft.com/office/drawing/2014/main" id="{3C6A69CE-62B4-3245-98A7-FCD9572C1D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B5852640-B238-CC41-9875-B4A2F4DA54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7391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EFA414D-BDAB-FD46-8319-576FB4CFA2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Master-Textformat zu bearbeiten.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AD71C1FB-68AF-F844-9686-2829085D31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90600"/>
            <a:ext cx="7248525" cy="1524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C6FEFFE-F1D9-C24A-971E-804147F7290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324600"/>
            <a:ext cx="533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C6FDD1B0-69EF-F04B-89E5-F4477B89215B}" type="slidenum">
              <a:rPr lang="en-US" altLang="de-DE"/>
              <a:pPr/>
              <a:t>‹Nr.›</a:t>
            </a:fld>
            <a:endParaRPr lang="en-US" altLang="de-DE" b="0"/>
          </a:p>
        </p:txBody>
      </p:sp>
      <p:sp>
        <p:nvSpPr>
          <p:cNvPr id="1039" name="Text Box 15">
            <a:extLst>
              <a:ext uri="{FF2B5EF4-FFF2-40B4-BE49-F238E27FC236}">
                <a16:creationId xmlns:a16="http://schemas.microsoft.com/office/drawing/2014/main" id="{4A6F147C-7C9C-FB4B-8F04-392B9B6673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altLang="de-DE" sz="1800" b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www.che.de</a:t>
            </a:r>
            <a:endParaRPr lang="de-DE" altLang="de-DE" sz="1400" b="0">
              <a:effectLst/>
              <a:latin typeface="Arial" panose="020B0604020202020204" pitchFamily="34" charset="0"/>
            </a:endParaRPr>
          </a:p>
        </p:txBody>
      </p:sp>
      <p:pic>
        <p:nvPicPr>
          <p:cNvPr id="1040" name="Picture 16">
            <a:extLst>
              <a:ext uri="{FF2B5EF4-FFF2-40B4-BE49-F238E27FC236}">
                <a16:creationId xmlns:a16="http://schemas.microsoft.com/office/drawing/2014/main" id="{033EFF55-1BC4-D740-8B41-C06F30BEE4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813" y="169863"/>
            <a:ext cx="1295400" cy="69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folHlink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folHlink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2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2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DAF9C10F-EA2C-E54B-8F12-97391CCA54D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1080F0-5E34-B04C-9F1D-95140A4003F2}" type="slidenum">
              <a:rPr lang="en-US" altLang="de-DE"/>
              <a:pPr/>
              <a:t>1</a:t>
            </a:fld>
            <a:endParaRPr lang="en-US" altLang="de-DE" b="0"/>
          </a:p>
        </p:txBody>
      </p:sp>
      <p:sp>
        <p:nvSpPr>
          <p:cNvPr id="231431" name="Text Box 2055">
            <a:extLst>
              <a:ext uri="{FF2B5EF4-FFF2-40B4-BE49-F238E27FC236}">
                <a16:creationId xmlns:a16="http://schemas.microsoft.com/office/drawing/2014/main" id="{941836CE-9073-0947-BDBD-9EA5C7BC60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000" y="2028825"/>
            <a:ext cx="8751888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altLang="de-DE" sz="32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Eckpfeiler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altLang="de-DE" sz="32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des Professorenbesoldungsreformgesetzes</a:t>
            </a:r>
            <a:endParaRPr lang="de-DE" altLang="de-DE" sz="3600">
              <a:solidFill>
                <a:srgbClr val="0000FF"/>
              </a:solidFill>
              <a:effectLst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de-DE" altLang="de-DE" sz="2000" b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de-DE" altLang="de-DE" sz="2000" b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Prof. Dr. Detlef Müller-Böling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altLang="de-DE" sz="2000" b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Workshop zu Gestaltungmöglichkeiten in Niedersachsen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altLang="de-DE" sz="2000" b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18. September 2002</a:t>
            </a:r>
            <a:endParaRPr lang="de-DE" altLang="de-DE" sz="52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endParaRPr lang="de-DE" altLang="de-DE" sz="2000" b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2">
            <a:extLst>
              <a:ext uri="{FF2B5EF4-FFF2-40B4-BE49-F238E27FC236}">
                <a16:creationId xmlns:a16="http://schemas.microsoft.com/office/drawing/2014/main" id="{C33351B8-998A-DB4D-9BBC-4CF62E7E278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4463B-EB0E-5C45-B2F1-EC1FBF479FC4}" type="slidenum">
              <a:rPr lang="en-US" altLang="de-DE"/>
              <a:pPr/>
              <a:t>10</a:t>
            </a:fld>
            <a:endParaRPr lang="en-US" altLang="de-DE" b="0"/>
          </a:p>
        </p:txBody>
      </p:sp>
      <p:sp>
        <p:nvSpPr>
          <p:cNvPr id="405512" name="Rectangle 8">
            <a:extLst>
              <a:ext uri="{FF2B5EF4-FFF2-40B4-BE49-F238E27FC236}">
                <a16:creationId xmlns:a16="http://schemas.microsoft.com/office/drawing/2014/main" id="{2DB7D161-9E21-3C48-8EB0-4EEF1E57DD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6400800" cy="762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txBody>
          <a:bodyPr/>
          <a:lstStyle/>
          <a:p>
            <a:r>
              <a:rPr lang="de-DE" altLang="de-DE" sz="3600"/>
              <a:t>Worauf es ankommt</a:t>
            </a:r>
          </a:p>
        </p:txBody>
      </p:sp>
      <p:sp>
        <p:nvSpPr>
          <p:cNvPr id="405515" name="Rectangle 11">
            <a:extLst>
              <a:ext uri="{FF2B5EF4-FFF2-40B4-BE49-F238E27FC236}">
                <a16:creationId xmlns:a16="http://schemas.microsoft.com/office/drawing/2014/main" id="{DA81BD76-011D-6C48-94EE-182B36B6A4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286000"/>
            <a:ext cx="7010400" cy="10668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Entscheidungsfähigkeit</a:t>
            </a:r>
            <a:r>
              <a:rPr lang="de-DE" altLang="de-DE" sz="3600">
                <a:effectLst/>
                <a:latin typeface="Arial" panose="020B0604020202020204" pitchFamily="34" charset="0"/>
              </a:rPr>
              <a:t> </a:t>
            </a:r>
          </a:p>
          <a:p>
            <a:r>
              <a:rPr lang="de-DE" altLang="de-DE" sz="2800">
                <a:effectLst/>
                <a:latin typeface="Arial" panose="020B0604020202020204" pitchFamily="34" charset="0"/>
              </a:rPr>
              <a:t>der Hochschulen gefordert</a:t>
            </a:r>
            <a:endParaRPr lang="de-DE" altLang="de-DE" sz="3600">
              <a:effectLst/>
              <a:latin typeface="Arial" panose="020B0604020202020204" pitchFamily="34" charset="0"/>
            </a:endParaRPr>
          </a:p>
        </p:txBody>
      </p:sp>
      <p:sp>
        <p:nvSpPr>
          <p:cNvPr id="405516" name="Rectangle 12">
            <a:extLst>
              <a:ext uri="{FF2B5EF4-FFF2-40B4-BE49-F238E27FC236}">
                <a16:creationId xmlns:a16="http://schemas.microsoft.com/office/drawing/2014/main" id="{F5D0C698-4D17-FE43-A6E7-05D49B4CD9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962400"/>
            <a:ext cx="7391400" cy="17526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Ausgestaltung </a:t>
            </a:r>
          </a:p>
          <a:p>
            <a:r>
              <a:rPr lang="de-DE" altLang="de-DE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der Professorenbesoldung</a:t>
            </a:r>
          </a:p>
          <a:p>
            <a:r>
              <a:rPr lang="de-DE" altLang="de-DE" sz="2800">
                <a:effectLst/>
                <a:latin typeface="Arial" panose="020B0604020202020204" pitchFamily="34" charset="0"/>
              </a:rPr>
              <a:t>impliziert strategische Entscheidungen</a:t>
            </a:r>
            <a:endParaRPr lang="de-DE" altLang="de-DE" sz="3600"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05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05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5515" grpId="0" animBg="1" autoUpdateAnimBg="0"/>
      <p:bldP spid="405516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oliennummernplatzhalter 2">
            <a:extLst>
              <a:ext uri="{FF2B5EF4-FFF2-40B4-BE49-F238E27FC236}">
                <a16:creationId xmlns:a16="http://schemas.microsoft.com/office/drawing/2014/main" id="{F2910C05-C9DE-0A47-90A4-5473CA864B3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929450-1515-6840-84F3-C6650D72D3EF}" type="slidenum">
              <a:rPr lang="en-US" altLang="de-DE"/>
              <a:pPr/>
              <a:t>11</a:t>
            </a:fld>
            <a:endParaRPr lang="en-US" altLang="de-DE" b="0"/>
          </a:p>
        </p:txBody>
      </p:sp>
      <p:sp>
        <p:nvSpPr>
          <p:cNvPr id="409602" name="Rectangle 2">
            <a:extLst>
              <a:ext uri="{FF2B5EF4-FFF2-40B4-BE49-F238E27FC236}">
                <a16:creationId xmlns:a16="http://schemas.microsoft.com/office/drawing/2014/main" id="{1F9A28B6-B4E0-5D4B-AAE0-981EF4DF41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= drei Gestaltungsbereiche</a:t>
            </a:r>
          </a:p>
        </p:txBody>
      </p:sp>
      <p:grpSp>
        <p:nvGrpSpPr>
          <p:cNvPr id="409603" name="Group 3">
            <a:extLst>
              <a:ext uri="{FF2B5EF4-FFF2-40B4-BE49-F238E27FC236}">
                <a16:creationId xmlns:a16="http://schemas.microsoft.com/office/drawing/2014/main" id="{5C442386-242E-3745-91AE-84C7A293E16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895600" y="2057400"/>
            <a:ext cx="4495800" cy="4724400"/>
            <a:chOff x="1440" y="1104"/>
            <a:chExt cx="2832" cy="2976"/>
          </a:xfrm>
        </p:grpSpPr>
        <p:sp>
          <p:nvSpPr>
            <p:cNvPr id="409604" name="Rectangle 4">
              <a:extLst>
                <a:ext uri="{FF2B5EF4-FFF2-40B4-BE49-F238E27FC236}">
                  <a16:creationId xmlns:a16="http://schemas.microsoft.com/office/drawing/2014/main" id="{46879A94-7E8D-3F4D-88DA-3C50FDDB4E9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32" y="302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09605" name="Rectangle 5">
              <a:extLst>
                <a:ext uri="{FF2B5EF4-FFF2-40B4-BE49-F238E27FC236}">
                  <a16:creationId xmlns:a16="http://schemas.microsoft.com/office/drawing/2014/main" id="{7BE55E38-B13C-EA4D-B475-349A1B94213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448" y="302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09606" name="Rectangle 6">
              <a:extLst>
                <a:ext uri="{FF2B5EF4-FFF2-40B4-BE49-F238E27FC236}">
                  <a16:creationId xmlns:a16="http://schemas.microsoft.com/office/drawing/2014/main" id="{76FABC42-F597-E743-9001-7E1ABCDED0E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24" y="283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09607" name="Rectangle 7">
              <a:extLst>
                <a:ext uri="{FF2B5EF4-FFF2-40B4-BE49-F238E27FC236}">
                  <a16:creationId xmlns:a16="http://schemas.microsoft.com/office/drawing/2014/main" id="{0BE4AA5F-2386-9C42-90D0-3C47D3951FF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40" y="283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09608" name="Rectangle 8">
              <a:extLst>
                <a:ext uri="{FF2B5EF4-FFF2-40B4-BE49-F238E27FC236}">
                  <a16:creationId xmlns:a16="http://schemas.microsoft.com/office/drawing/2014/main" id="{CF40067D-41B4-BF44-9FAB-EAE1D41456D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24" y="1968"/>
              <a:ext cx="816" cy="864"/>
            </a:xfrm>
            <a:prstGeom prst="rect">
              <a:avLst/>
            </a:prstGeom>
            <a:solidFill>
              <a:srgbClr val="FF33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rgbClr val="FF3300"/>
              </a:extrusionClr>
              <a:contourClr>
                <a:srgbClr val="FF3300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09609" name="Rectangle 9">
              <a:extLst>
                <a:ext uri="{FF2B5EF4-FFF2-40B4-BE49-F238E27FC236}">
                  <a16:creationId xmlns:a16="http://schemas.microsoft.com/office/drawing/2014/main" id="{0E3F5630-DCCA-7648-9841-CC60F65D309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32" y="2160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09610" name="Rectangle 10">
              <a:extLst>
                <a:ext uri="{FF2B5EF4-FFF2-40B4-BE49-F238E27FC236}">
                  <a16:creationId xmlns:a16="http://schemas.microsoft.com/office/drawing/2014/main" id="{61C6A0BE-75D4-3F4B-AC95-7A3AC578DA3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448" y="2160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09611" name="Rectangle 11">
              <a:extLst>
                <a:ext uri="{FF2B5EF4-FFF2-40B4-BE49-F238E27FC236}">
                  <a16:creationId xmlns:a16="http://schemas.microsoft.com/office/drawing/2014/main" id="{19432114-F7DC-944D-9B68-F4BD08365BF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40" y="196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09612" name="Rectangle 12">
              <a:extLst>
                <a:ext uri="{FF2B5EF4-FFF2-40B4-BE49-F238E27FC236}">
                  <a16:creationId xmlns:a16="http://schemas.microsoft.com/office/drawing/2014/main" id="{07E66FE9-C222-A74F-BA65-E5492B6253D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264" y="302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09613" name="Rectangle 13">
              <a:extLst>
                <a:ext uri="{FF2B5EF4-FFF2-40B4-BE49-F238E27FC236}">
                  <a16:creationId xmlns:a16="http://schemas.microsoft.com/office/drawing/2014/main" id="{F53291EE-817A-3645-B08F-93E21F7B3F1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56" y="283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09614" name="Rectangle 14">
              <a:extLst>
                <a:ext uri="{FF2B5EF4-FFF2-40B4-BE49-F238E27FC236}">
                  <a16:creationId xmlns:a16="http://schemas.microsoft.com/office/drawing/2014/main" id="{FB7AB100-61A9-354B-91F1-4D50D2746C3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264" y="2160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09615" name="Rectangle 15">
              <a:extLst>
                <a:ext uri="{FF2B5EF4-FFF2-40B4-BE49-F238E27FC236}">
                  <a16:creationId xmlns:a16="http://schemas.microsoft.com/office/drawing/2014/main" id="{CAF2C1A3-86F3-8149-8F3D-AF7D75995CA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56" y="196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09616" name="Rectangle 16">
              <a:extLst>
                <a:ext uri="{FF2B5EF4-FFF2-40B4-BE49-F238E27FC236}">
                  <a16:creationId xmlns:a16="http://schemas.microsoft.com/office/drawing/2014/main" id="{94700FF0-A10F-9C4B-82D9-A83E7BF3B96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40" y="321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09617" name="Rectangle 17">
              <a:extLst>
                <a:ext uri="{FF2B5EF4-FFF2-40B4-BE49-F238E27FC236}">
                  <a16:creationId xmlns:a16="http://schemas.microsoft.com/office/drawing/2014/main" id="{BD58BC16-CFB3-9041-988E-6070D05E485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56" y="321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09618" name="Rectangle 18">
              <a:extLst>
                <a:ext uri="{FF2B5EF4-FFF2-40B4-BE49-F238E27FC236}">
                  <a16:creationId xmlns:a16="http://schemas.microsoft.com/office/drawing/2014/main" id="{63EB9B7D-88E5-5944-AAC5-27C25509ED9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40" y="235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09619" name="Rectangle 19">
              <a:extLst>
                <a:ext uri="{FF2B5EF4-FFF2-40B4-BE49-F238E27FC236}">
                  <a16:creationId xmlns:a16="http://schemas.microsoft.com/office/drawing/2014/main" id="{3C545A59-0AB2-5243-8EFC-BF4B97C85BE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56" y="235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09620" name="Rectangle 20">
              <a:extLst>
                <a:ext uri="{FF2B5EF4-FFF2-40B4-BE49-F238E27FC236}">
                  <a16:creationId xmlns:a16="http://schemas.microsoft.com/office/drawing/2014/main" id="{BDF25C27-5431-AC43-BF2D-D8EA69366A5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72" y="321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09621" name="Rectangle 21">
              <a:extLst>
                <a:ext uri="{FF2B5EF4-FFF2-40B4-BE49-F238E27FC236}">
                  <a16:creationId xmlns:a16="http://schemas.microsoft.com/office/drawing/2014/main" id="{F25E8B64-8210-0544-A3F2-8DE428AC1CE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72" y="235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09622" name="Rectangle 22">
              <a:extLst>
                <a:ext uri="{FF2B5EF4-FFF2-40B4-BE49-F238E27FC236}">
                  <a16:creationId xmlns:a16="http://schemas.microsoft.com/office/drawing/2014/main" id="{ABF5B5C2-2FA9-4140-8FD4-DBE0DD053A0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24" y="1104"/>
              <a:ext cx="816" cy="864"/>
            </a:xfrm>
            <a:prstGeom prst="rect">
              <a:avLst/>
            </a:prstGeom>
            <a:solidFill>
              <a:srgbClr val="FF33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rgbClr val="FF3300"/>
              </a:extrusionClr>
              <a:contourClr>
                <a:srgbClr val="FF3300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09623" name="Rectangle 23">
              <a:extLst>
                <a:ext uri="{FF2B5EF4-FFF2-40B4-BE49-F238E27FC236}">
                  <a16:creationId xmlns:a16="http://schemas.microsoft.com/office/drawing/2014/main" id="{722119C5-9F0D-9A4B-BBD1-17BB274AE46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32" y="129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09624" name="Rectangle 24">
              <a:extLst>
                <a:ext uri="{FF2B5EF4-FFF2-40B4-BE49-F238E27FC236}">
                  <a16:creationId xmlns:a16="http://schemas.microsoft.com/office/drawing/2014/main" id="{949FF73D-1657-3542-B812-BF46F2695FA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448" y="129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09625" name="Rectangle 25">
              <a:extLst>
                <a:ext uri="{FF2B5EF4-FFF2-40B4-BE49-F238E27FC236}">
                  <a16:creationId xmlns:a16="http://schemas.microsoft.com/office/drawing/2014/main" id="{4521519B-5344-AA40-B991-8F0BA49ADF5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40" y="110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09626" name="Rectangle 26">
              <a:extLst>
                <a:ext uri="{FF2B5EF4-FFF2-40B4-BE49-F238E27FC236}">
                  <a16:creationId xmlns:a16="http://schemas.microsoft.com/office/drawing/2014/main" id="{3343BDA8-AA67-BA44-B2ED-CD8D3C459C9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264" y="129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09627" name="Rectangle 27">
              <a:extLst>
                <a:ext uri="{FF2B5EF4-FFF2-40B4-BE49-F238E27FC236}">
                  <a16:creationId xmlns:a16="http://schemas.microsoft.com/office/drawing/2014/main" id="{5E04166E-76AB-D542-9D49-A6DC195702B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56" y="110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09628" name="Rectangle 28">
              <a:extLst>
                <a:ext uri="{FF2B5EF4-FFF2-40B4-BE49-F238E27FC236}">
                  <a16:creationId xmlns:a16="http://schemas.microsoft.com/office/drawing/2014/main" id="{4011C848-75C8-8548-94BD-261DC0CC4AD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40" y="148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09629" name="Rectangle 29">
              <a:extLst>
                <a:ext uri="{FF2B5EF4-FFF2-40B4-BE49-F238E27FC236}">
                  <a16:creationId xmlns:a16="http://schemas.microsoft.com/office/drawing/2014/main" id="{DAFA91B5-0611-CD46-807E-FDBCC2829E4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56" y="148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09630" name="Rectangle 30">
              <a:extLst>
                <a:ext uri="{FF2B5EF4-FFF2-40B4-BE49-F238E27FC236}">
                  <a16:creationId xmlns:a16="http://schemas.microsoft.com/office/drawing/2014/main" id="{2FD88D09-B180-5C48-B494-FDD2606CF45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72" y="148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</p:grpSp>
      <p:sp>
        <p:nvSpPr>
          <p:cNvPr id="409631" name="Line 31">
            <a:extLst>
              <a:ext uri="{FF2B5EF4-FFF2-40B4-BE49-F238E27FC236}">
                <a16:creationId xmlns:a16="http://schemas.microsoft.com/office/drawing/2014/main" id="{3C64889B-1A0F-B442-BF7D-433A4901A41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1752600"/>
            <a:ext cx="914400" cy="914400"/>
          </a:xfrm>
          <a:prstGeom prst="line">
            <a:avLst/>
          </a:prstGeom>
          <a:noFill/>
          <a:ln w="1143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9632" name="Line 32">
            <a:extLst>
              <a:ext uri="{FF2B5EF4-FFF2-40B4-BE49-F238E27FC236}">
                <a16:creationId xmlns:a16="http://schemas.microsoft.com/office/drawing/2014/main" id="{DBF83EDB-10AF-5840-B799-BEEA37A468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2667000"/>
            <a:ext cx="0" cy="4156075"/>
          </a:xfrm>
          <a:prstGeom prst="line">
            <a:avLst/>
          </a:prstGeom>
          <a:noFill/>
          <a:ln w="1016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9633" name="Line 33">
            <a:extLst>
              <a:ext uri="{FF2B5EF4-FFF2-40B4-BE49-F238E27FC236}">
                <a16:creationId xmlns:a16="http://schemas.microsoft.com/office/drawing/2014/main" id="{6781E623-088C-7D47-951A-5DCB8D08CD4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1752600"/>
            <a:ext cx="3886200" cy="0"/>
          </a:xfrm>
          <a:prstGeom prst="line">
            <a:avLst/>
          </a:prstGeom>
          <a:noFill/>
          <a:ln w="101600">
            <a:solidFill>
              <a:srgbClr val="00FF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9634" name="Text Box 34">
            <a:extLst>
              <a:ext uri="{FF2B5EF4-FFF2-40B4-BE49-F238E27FC236}">
                <a16:creationId xmlns:a16="http://schemas.microsoft.com/office/drawing/2014/main" id="{34A7C040-7005-694A-A620-640F7D453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276600"/>
            <a:ext cx="1717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chemeClr val="accent2"/>
                </a:solidFill>
                <a:effectLst/>
                <a:latin typeface="Arial" panose="020B0604020202020204" pitchFamily="34" charset="0"/>
              </a:rPr>
              <a:t>Vergaberahmen</a:t>
            </a:r>
          </a:p>
        </p:txBody>
      </p:sp>
      <p:sp>
        <p:nvSpPr>
          <p:cNvPr id="409635" name="Text Box 35">
            <a:extLst>
              <a:ext uri="{FF2B5EF4-FFF2-40B4-BE49-F238E27FC236}">
                <a16:creationId xmlns:a16="http://schemas.microsoft.com/office/drawing/2014/main" id="{91E50277-0347-E44E-B99E-34B6F28164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1371600"/>
            <a:ext cx="8620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rgbClr val="00FFCC"/>
                </a:solidFill>
                <a:effectLst/>
                <a:latin typeface="Arial" panose="020B0604020202020204" pitchFamily="34" charset="0"/>
              </a:rPr>
              <a:t>Formel</a:t>
            </a:r>
            <a:endParaRPr lang="de-DE" altLang="de-DE" sz="1600">
              <a:solidFill>
                <a:srgbClr val="2E763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9636" name="Text Box 36">
            <a:extLst>
              <a:ext uri="{FF2B5EF4-FFF2-40B4-BE49-F238E27FC236}">
                <a16:creationId xmlns:a16="http://schemas.microsoft.com/office/drawing/2014/main" id="{1CC919A1-4B2C-A64B-B465-6D2661C315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676400"/>
            <a:ext cx="6683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Land</a:t>
            </a:r>
            <a:endParaRPr lang="de-DE" altLang="de-DE" sz="1600">
              <a:solidFill>
                <a:srgbClr val="0000F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9637" name="Text Box 37">
            <a:extLst>
              <a:ext uri="{FF2B5EF4-FFF2-40B4-BE49-F238E27FC236}">
                <a16:creationId xmlns:a16="http://schemas.microsoft.com/office/drawing/2014/main" id="{789B229A-C6F5-2C43-B63F-B11B261D7D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981200"/>
            <a:ext cx="13335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Hochschule</a:t>
            </a:r>
          </a:p>
        </p:txBody>
      </p:sp>
      <p:sp>
        <p:nvSpPr>
          <p:cNvPr id="409638" name="Text Box 38">
            <a:extLst>
              <a:ext uri="{FF2B5EF4-FFF2-40B4-BE49-F238E27FC236}">
                <a16:creationId xmlns:a16="http://schemas.microsoft.com/office/drawing/2014/main" id="{DCDC7FAB-C520-F440-A7C1-70841BFF37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1275" y="2286000"/>
            <a:ext cx="13795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Fachbereich</a:t>
            </a:r>
            <a:endParaRPr lang="de-DE" altLang="de-DE" sz="1600">
              <a:solidFill>
                <a:srgbClr val="0000F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9639" name="Text Box 39">
            <a:extLst>
              <a:ext uri="{FF2B5EF4-FFF2-40B4-BE49-F238E27FC236}">
                <a16:creationId xmlns:a16="http://schemas.microsoft.com/office/drawing/2014/main" id="{BF038B7F-1893-4C46-8170-2B66FAC513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8425" y="4648200"/>
            <a:ext cx="965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chemeClr val="accent2"/>
                </a:solidFill>
                <a:effectLst/>
                <a:latin typeface="Arial" panose="020B0604020202020204" pitchFamily="34" charset="0"/>
              </a:rPr>
              <a:t>W2 / W3</a:t>
            </a:r>
          </a:p>
        </p:txBody>
      </p:sp>
      <p:sp>
        <p:nvSpPr>
          <p:cNvPr id="409640" name="Text Box 40">
            <a:extLst>
              <a:ext uri="{FF2B5EF4-FFF2-40B4-BE49-F238E27FC236}">
                <a16:creationId xmlns:a16="http://schemas.microsoft.com/office/drawing/2014/main" id="{51FBCA9A-8C91-9E44-9EB9-EF81E2008B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7775" y="5973763"/>
            <a:ext cx="12112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chemeClr val="accent2"/>
                </a:solidFill>
                <a:effectLst/>
                <a:latin typeface="Arial" panose="020B0604020202020204" pitchFamily="34" charset="0"/>
              </a:rPr>
              <a:t>Leistungs-</a:t>
            </a:r>
          </a:p>
          <a:p>
            <a:r>
              <a:rPr lang="de-DE" altLang="de-DE" sz="1600">
                <a:solidFill>
                  <a:schemeClr val="accent2"/>
                </a:solidFill>
                <a:effectLst/>
                <a:latin typeface="Arial" panose="020B0604020202020204" pitchFamily="34" charset="0"/>
              </a:rPr>
              <a:t>bezüge</a:t>
            </a:r>
          </a:p>
        </p:txBody>
      </p:sp>
      <p:sp>
        <p:nvSpPr>
          <p:cNvPr id="409641" name="Text Box 41">
            <a:extLst>
              <a:ext uri="{FF2B5EF4-FFF2-40B4-BE49-F238E27FC236}">
                <a16:creationId xmlns:a16="http://schemas.microsoft.com/office/drawing/2014/main" id="{96BF9EA6-2547-F34A-9A3E-E1D06D21A4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0663" y="1371600"/>
            <a:ext cx="1085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rgbClr val="00FFCC"/>
                </a:solidFill>
                <a:effectLst/>
                <a:latin typeface="Arial" panose="020B0604020202020204" pitchFamily="34" charset="0"/>
              </a:rPr>
              <a:t>Abwägen</a:t>
            </a:r>
            <a:endParaRPr lang="de-DE" altLang="de-DE" sz="1600">
              <a:solidFill>
                <a:srgbClr val="2E763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9642" name="Text Box 42">
            <a:extLst>
              <a:ext uri="{FF2B5EF4-FFF2-40B4-BE49-F238E27FC236}">
                <a16:creationId xmlns:a16="http://schemas.microsoft.com/office/drawing/2014/main" id="{CC8C1E50-79CD-3E40-A44F-2444E61E3B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8300" y="13716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rgbClr val="00FFCC"/>
                </a:solidFill>
                <a:effectLst/>
                <a:latin typeface="Arial" panose="020B0604020202020204" pitchFamily="34" charset="0"/>
              </a:rPr>
              <a:t>Antrag</a:t>
            </a:r>
            <a:endParaRPr lang="de-DE" altLang="de-DE" sz="1600">
              <a:solidFill>
                <a:srgbClr val="2E763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9643" name="Text Box 43">
            <a:extLst>
              <a:ext uri="{FF2B5EF4-FFF2-40B4-BE49-F238E27FC236}">
                <a16:creationId xmlns:a16="http://schemas.microsoft.com/office/drawing/2014/main" id="{6551935E-7097-A347-9D52-F5104B3D8CF6}"/>
              </a:ext>
            </a:extLst>
          </p:cNvPr>
          <p:cNvSpPr txBox="1">
            <a:spLocks noChangeArrowheads="1"/>
          </p:cNvSpPr>
          <p:nvPr/>
        </p:nvSpPr>
        <p:spPr bwMode="auto">
          <a:xfrm rot="-5395298">
            <a:off x="-979487" y="4711700"/>
            <a:ext cx="3575050" cy="3968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2000">
                <a:solidFill>
                  <a:schemeClr val="accent2"/>
                </a:solidFill>
                <a:effectLst/>
                <a:latin typeface="Arial" panose="020B0604020202020204" pitchFamily="34" charset="0"/>
              </a:rPr>
              <a:t>Entscheidungsgegenstände</a:t>
            </a:r>
          </a:p>
        </p:txBody>
      </p:sp>
      <p:sp>
        <p:nvSpPr>
          <p:cNvPr id="409644" name="Text Box 44">
            <a:extLst>
              <a:ext uri="{FF2B5EF4-FFF2-40B4-BE49-F238E27FC236}">
                <a16:creationId xmlns:a16="http://schemas.microsoft.com/office/drawing/2014/main" id="{9C927D30-260E-7A4C-A3A9-800E02D759A7}"/>
              </a:ext>
            </a:extLst>
          </p:cNvPr>
          <p:cNvSpPr txBox="1">
            <a:spLocks noChangeArrowheads="1"/>
          </p:cNvSpPr>
          <p:nvPr/>
        </p:nvSpPr>
        <p:spPr bwMode="auto">
          <a:xfrm rot="-2539219">
            <a:off x="173038" y="1704975"/>
            <a:ext cx="2741612" cy="3968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200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Entscheidungsebene</a:t>
            </a:r>
          </a:p>
        </p:txBody>
      </p:sp>
      <p:sp>
        <p:nvSpPr>
          <p:cNvPr id="409645" name="Text Box 45">
            <a:extLst>
              <a:ext uri="{FF2B5EF4-FFF2-40B4-BE49-F238E27FC236}">
                <a16:creationId xmlns:a16="http://schemas.microsoft.com/office/drawing/2014/main" id="{3258D22E-7D3D-7840-BE63-7F99ED5286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7988" y="1036638"/>
            <a:ext cx="31638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2000">
                <a:solidFill>
                  <a:srgbClr val="00FFCC"/>
                </a:solidFill>
                <a:effectLst/>
                <a:latin typeface="Arial" panose="020B0604020202020204" pitchFamily="34" charset="0"/>
              </a:rPr>
              <a:t>Entscheidungsverfahren</a:t>
            </a:r>
            <a:endParaRPr lang="de-DE" altLang="de-DE" sz="2000">
              <a:solidFill>
                <a:srgbClr val="2E763F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2">
            <a:extLst>
              <a:ext uri="{FF2B5EF4-FFF2-40B4-BE49-F238E27FC236}">
                <a16:creationId xmlns:a16="http://schemas.microsoft.com/office/drawing/2014/main" id="{34302663-2206-9247-9CA1-D709D6F2B6F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9E2C29-508E-5E48-A410-923B197C9DF0}" type="slidenum">
              <a:rPr lang="en-US" altLang="de-DE"/>
              <a:pPr/>
              <a:t>12</a:t>
            </a:fld>
            <a:endParaRPr lang="en-US" altLang="de-DE" b="0"/>
          </a:p>
        </p:txBody>
      </p:sp>
      <p:sp>
        <p:nvSpPr>
          <p:cNvPr id="362498" name="Rectangle 2">
            <a:extLst>
              <a:ext uri="{FF2B5EF4-FFF2-40B4-BE49-F238E27FC236}">
                <a16:creationId xmlns:a16="http://schemas.microsoft.com/office/drawing/2014/main" id="{BF1FCA6A-FABB-E04F-9DF3-4BBE9571DE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grpSp>
        <p:nvGrpSpPr>
          <p:cNvPr id="362499" name="Group 3">
            <a:extLst>
              <a:ext uri="{FF2B5EF4-FFF2-40B4-BE49-F238E27FC236}">
                <a16:creationId xmlns:a16="http://schemas.microsoft.com/office/drawing/2014/main" id="{1A27C6E0-5111-844F-958F-CBA13BA1AD0E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1524000"/>
            <a:ext cx="8575675" cy="4757738"/>
            <a:chOff x="288" y="1152"/>
            <a:chExt cx="5402" cy="2997"/>
          </a:xfrm>
        </p:grpSpPr>
        <p:sp>
          <p:nvSpPr>
            <p:cNvPr id="362500" name="Text Box 4">
              <a:extLst>
                <a:ext uri="{FF2B5EF4-FFF2-40B4-BE49-F238E27FC236}">
                  <a16:creationId xmlns:a16="http://schemas.microsoft.com/office/drawing/2014/main" id="{4F62146F-E173-674D-8810-09D4CA3898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1152"/>
              <a:ext cx="3258" cy="5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sz="520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Vergaberahmen</a:t>
              </a:r>
            </a:p>
          </p:txBody>
        </p:sp>
        <p:graphicFrame>
          <p:nvGraphicFramePr>
            <p:cNvPr id="362501" name="Object 5">
              <a:extLst>
                <a:ext uri="{FF2B5EF4-FFF2-40B4-BE49-F238E27FC236}">
                  <a16:creationId xmlns:a16="http://schemas.microsoft.com/office/drawing/2014/main" id="{BB772D61-7B77-1C43-A8D2-D14E6F1FBD3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880" y="1529"/>
            <a:ext cx="816" cy="24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2506" name="Clip" r:id="rId3" imgW="7454900" imgH="22618700" progId="MS_ClipArt_Gallery.2">
                    <p:embed/>
                  </p:oleObj>
                </mc:Choice>
                <mc:Fallback>
                  <p:oleObj name="Clip" r:id="rId3" imgW="7454900" imgH="22618700" progId="MS_ClipArt_Gallery.2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0" y="1529"/>
                          <a:ext cx="816" cy="24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2502" name="Object 6">
              <a:extLst>
                <a:ext uri="{FF2B5EF4-FFF2-40B4-BE49-F238E27FC236}">
                  <a16:creationId xmlns:a16="http://schemas.microsoft.com/office/drawing/2014/main" id="{2EBD7DCA-CEE9-904E-B589-4949C0C29E6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640" y="1632"/>
            <a:ext cx="1170" cy="25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2507" name="Clip" r:id="rId5" imgW="10693400" imgH="23012400" progId="MS_ClipArt_Gallery.2">
                    <p:embed/>
                  </p:oleObj>
                </mc:Choice>
                <mc:Fallback>
                  <p:oleObj name="Clip" r:id="rId5" imgW="10693400" imgH="23012400" progId="MS_ClipArt_Gallery.2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40" y="1632"/>
                          <a:ext cx="1170" cy="25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2503" name="Object 7">
              <a:extLst>
                <a:ext uri="{FF2B5EF4-FFF2-40B4-BE49-F238E27FC236}">
                  <a16:creationId xmlns:a16="http://schemas.microsoft.com/office/drawing/2014/main" id="{A6E0C18D-8238-9644-B2BF-A98DC92FA58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242" y="1413"/>
            <a:ext cx="2448" cy="24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2508" name="Clip" r:id="rId7" imgW="22377400" imgH="22720300" progId="MS_ClipArt_Gallery.2">
                    <p:embed/>
                  </p:oleObj>
                </mc:Choice>
                <mc:Fallback>
                  <p:oleObj name="Clip" r:id="rId7" imgW="22377400" imgH="22720300" progId="MS_ClipArt_Gallery.2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42" y="1413"/>
                          <a:ext cx="2448" cy="24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62504" name="Text Box 8">
            <a:extLst>
              <a:ext uri="{FF2B5EF4-FFF2-40B4-BE49-F238E27FC236}">
                <a16:creationId xmlns:a16="http://schemas.microsoft.com/office/drawing/2014/main" id="{49C7CD17-B75C-2449-9A38-030744920C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733800"/>
            <a:ext cx="2865438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4800" b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verstehen</a:t>
            </a:r>
          </a:p>
        </p:txBody>
      </p:sp>
      <p:sp>
        <p:nvSpPr>
          <p:cNvPr id="362505" name="Text Box 9">
            <a:extLst>
              <a:ext uri="{FF2B5EF4-FFF2-40B4-BE49-F238E27FC236}">
                <a16:creationId xmlns:a16="http://schemas.microsoft.com/office/drawing/2014/main" id="{2E870560-EE95-6944-B42E-B34E7693EC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8438" y="5349875"/>
            <a:ext cx="2662237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4800" b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gestalten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62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62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62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2504" grpId="0" autoUpdateAnimBg="0"/>
      <p:bldP spid="362505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2">
            <a:extLst>
              <a:ext uri="{FF2B5EF4-FFF2-40B4-BE49-F238E27FC236}">
                <a16:creationId xmlns:a16="http://schemas.microsoft.com/office/drawing/2014/main" id="{5525C2A8-00C4-6648-918B-67F99B52F03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2AEA1-88BE-3340-B74C-B99477C96885}" type="slidenum">
              <a:rPr lang="en-US" altLang="de-DE"/>
              <a:pPr/>
              <a:t>13</a:t>
            </a:fld>
            <a:endParaRPr lang="en-US" altLang="de-DE" b="0"/>
          </a:p>
        </p:txBody>
      </p:sp>
      <p:sp>
        <p:nvSpPr>
          <p:cNvPr id="363522" name="Rectangle 2">
            <a:extLst>
              <a:ext uri="{FF2B5EF4-FFF2-40B4-BE49-F238E27FC236}">
                <a16:creationId xmlns:a16="http://schemas.microsoft.com/office/drawing/2014/main" id="{1A1F35B1-A2E1-C648-925E-3E64E6ABBF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 i="1"/>
              <a:t>Vergaberahmen</a:t>
            </a:r>
            <a:r>
              <a:rPr lang="de-DE" altLang="de-DE" sz="3600"/>
              <a:t>: Verstehen 1</a:t>
            </a:r>
          </a:p>
        </p:txBody>
      </p:sp>
      <p:sp>
        <p:nvSpPr>
          <p:cNvPr id="363525" name="Oval 5">
            <a:extLst>
              <a:ext uri="{FF2B5EF4-FFF2-40B4-BE49-F238E27FC236}">
                <a16:creationId xmlns:a16="http://schemas.microsoft.com/office/drawing/2014/main" id="{031550EF-9D21-AC40-A5C7-E3C0BB61FE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590800"/>
            <a:ext cx="2667000" cy="2133600"/>
          </a:xfrm>
          <a:prstGeom prst="ellipse">
            <a:avLst/>
          </a:prstGeom>
          <a:solidFill>
            <a:srgbClr val="00FFCC"/>
          </a:solidFill>
          <a:ln w="76200">
            <a:solidFill>
              <a:srgbClr val="00FF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Ziele des</a:t>
            </a:r>
          </a:p>
          <a:p>
            <a:r>
              <a:rPr lang="de-DE" altLang="de-DE" sz="2800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Bundes-</a:t>
            </a:r>
          </a:p>
          <a:p>
            <a:r>
              <a:rPr lang="de-DE" altLang="de-DE" sz="2800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gesetzgebers</a:t>
            </a:r>
          </a:p>
        </p:txBody>
      </p:sp>
      <p:sp>
        <p:nvSpPr>
          <p:cNvPr id="363528" name="Rectangle 8">
            <a:extLst>
              <a:ext uri="{FF2B5EF4-FFF2-40B4-BE49-F238E27FC236}">
                <a16:creationId xmlns:a16="http://schemas.microsoft.com/office/drawing/2014/main" id="{21989289-8E11-0E49-9FEE-69EB191B2D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1981200"/>
            <a:ext cx="4191000" cy="838200"/>
          </a:xfrm>
          <a:prstGeom prst="rect">
            <a:avLst/>
          </a:prstGeom>
          <a:solidFill>
            <a:srgbClr val="FF0000"/>
          </a:solidFill>
          <a:ln w="76200">
            <a:solidFill>
              <a:schemeClr val="accent1"/>
            </a:solidFill>
            <a:miter lim="800000"/>
            <a:headEnd/>
            <a:tailEnd/>
          </a:ln>
          <a:effectLst>
            <a:outerShdw sy="50000" kx="-2453608" rotWithShape="0">
              <a:schemeClr val="bg2"/>
            </a:outerShdw>
          </a:effectLst>
        </p:spPr>
        <p:txBody>
          <a:bodyPr wrap="none" anchor="ctr"/>
          <a:lstStyle/>
          <a:p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Schutz vor Absenkung</a:t>
            </a:r>
          </a:p>
          <a:p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der Professorenbesoldung</a:t>
            </a:r>
            <a:endParaRPr lang="de-DE" altLang="de-DE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63530" name="Rectangle 10">
            <a:extLst>
              <a:ext uri="{FF2B5EF4-FFF2-40B4-BE49-F238E27FC236}">
                <a16:creationId xmlns:a16="http://schemas.microsoft.com/office/drawing/2014/main" id="{61EBDECD-C4B0-4541-A941-7A1CF86CBA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3505200"/>
            <a:ext cx="4191000" cy="838200"/>
          </a:xfrm>
          <a:prstGeom prst="rect">
            <a:avLst/>
          </a:prstGeom>
          <a:solidFill>
            <a:srgbClr val="FF0000"/>
          </a:solidFill>
          <a:ln w="76200">
            <a:solidFill>
              <a:schemeClr val="accent1"/>
            </a:solidFill>
            <a:miter lim="800000"/>
            <a:headEnd/>
            <a:tailEnd/>
          </a:ln>
          <a:effectLst>
            <a:outerShdw sy="50000" kx="-2453608" rotWithShape="0">
              <a:schemeClr val="bg2"/>
            </a:outerShdw>
          </a:effectLst>
        </p:spPr>
        <p:txBody>
          <a:bodyPr wrap="none" anchor="ctr"/>
          <a:lstStyle/>
          <a:p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Kostenneutralität</a:t>
            </a:r>
          </a:p>
          <a:p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der Reform</a:t>
            </a:r>
            <a:endParaRPr lang="de-DE" altLang="de-DE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63531" name="Rectangle 11">
            <a:extLst>
              <a:ext uri="{FF2B5EF4-FFF2-40B4-BE49-F238E27FC236}">
                <a16:creationId xmlns:a16="http://schemas.microsoft.com/office/drawing/2014/main" id="{26585109-80B3-6F4F-B6D9-C2CBD98780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953000"/>
            <a:ext cx="4191000" cy="838200"/>
          </a:xfrm>
          <a:prstGeom prst="rect">
            <a:avLst/>
          </a:prstGeom>
          <a:solidFill>
            <a:srgbClr val="FF0000"/>
          </a:solidFill>
          <a:ln w="76200">
            <a:solidFill>
              <a:schemeClr val="accent1"/>
            </a:solidFill>
            <a:miter lim="800000"/>
            <a:headEnd/>
            <a:tailEnd/>
          </a:ln>
          <a:effectLst>
            <a:outerShdw sy="50000" kx="-2453608" rotWithShape="0">
              <a:schemeClr val="bg2"/>
            </a:outerShdw>
          </a:effectLst>
        </p:spPr>
        <p:txBody>
          <a:bodyPr wrap="none" anchor="ctr"/>
          <a:lstStyle/>
          <a:p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Wettbewerbsbegrenzung</a:t>
            </a:r>
          </a:p>
          <a:p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zwischen den Ländern</a:t>
            </a:r>
            <a:endParaRPr lang="de-DE" altLang="de-DE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3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3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3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3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3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63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3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3525" grpId="0" animBg="1" autoUpdateAnimBg="0"/>
      <p:bldP spid="363528" grpId="0" animBg="1" autoUpdateAnimBg="0"/>
      <p:bldP spid="363530" grpId="0" animBg="1" autoUpdateAnimBg="0"/>
      <p:bldP spid="363531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2">
            <a:extLst>
              <a:ext uri="{FF2B5EF4-FFF2-40B4-BE49-F238E27FC236}">
                <a16:creationId xmlns:a16="http://schemas.microsoft.com/office/drawing/2014/main" id="{EC90056D-59EA-BD45-9D71-05AD764C7E5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397F26-75EF-504D-961B-DD744BF7B96B}" type="slidenum">
              <a:rPr lang="en-US" altLang="de-DE"/>
              <a:pPr/>
              <a:t>14</a:t>
            </a:fld>
            <a:endParaRPr lang="en-US" altLang="de-DE" b="0"/>
          </a:p>
        </p:txBody>
      </p:sp>
      <p:sp>
        <p:nvSpPr>
          <p:cNvPr id="364546" name="Rectangle 2">
            <a:extLst>
              <a:ext uri="{FF2B5EF4-FFF2-40B4-BE49-F238E27FC236}">
                <a16:creationId xmlns:a16="http://schemas.microsoft.com/office/drawing/2014/main" id="{4E75BB6A-018D-A84F-AE67-8D178F0F20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 i="1"/>
              <a:t>Vergaberahmen</a:t>
            </a:r>
            <a:r>
              <a:rPr lang="de-DE" altLang="de-DE" sz="3600"/>
              <a:t>: Verstehen 2</a:t>
            </a:r>
          </a:p>
        </p:txBody>
      </p:sp>
      <p:sp>
        <p:nvSpPr>
          <p:cNvPr id="364547" name="Rectangle 3">
            <a:extLst>
              <a:ext uri="{FF2B5EF4-FFF2-40B4-BE49-F238E27FC236}">
                <a16:creationId xmlns:a16="http://schemas.microsoft.com/office/drawing/2014/main" id="{5422AF2A-2A31-EC42-AD31-C3152DC196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371600"/>
            <a:ext cx="8839200" cy="10795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de-DE" altLang="de-DE">
                <a:effectLst/>
                <a:latin typeface="Arial" panose="020B0604020202020204" pitchFamily="34" charset="0"/>
              </a:rPr>
              <a:t>Vergaberahmen = Resultante aus Besoldungsdurchschnitt</a:t>
            </a:r>
          </a:p>
          <a:p>
            <a:pPr algn="l"/>
            <a:r>
              <a:rPr lang="de-DE" altLang="de-DE">
                <a:effectLst/>
                <a:latin typeface="Arial" panose="020B0604020202020204" pitchFamily="34" charset="0"/>
              </a:rPr>
              <a:t>C-Ø (2001) x n (2003) - (</a:t>
            </a:r>
            <a:r>
              <a:rPr lang="de-DE" altLang="de-DE">
                <a:effectLst/>
                <a:latin typeface="Arial" panose="020B0604020202020204" pitchFamily="34" charset="0"/>
                <a:sym typeface="Symbol" pitchFamily="2" charset="2"/>
              </a:rPr>
              <a:t> </a:t>
            </a:r>
            <a:r>
              <a:rPr lang="de-DE" altLang="de-DE">
                <a:effectLst/>
                <a:latin typeface="Arial" panose="020B0604020202020204" pitchFamily="34" charset="0"/>
              </a:rPr>
              <a:t>C- u. W-Grundgehälter (2003)) </a:t>
            </a:r>
          </a:p>
        </p:txBody>
      </p:sp>
      <p:sp>
        <p:nvSpPr>
          <p:cNvPr id="364548" name="Rectangle 4">
            <a:extLst>
              <a:ext uri="{FF2B5EF4-FFF2-40B4-BE49-F238E27FC236}">
                <a16:creationId xmlns:a16="http://schemas.microsoft.com/office/drawing/2014/main" id="{32452EF6-4C15-E94B-BD64-4DF29973D6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819400"/>
            <a:ext cx="1524000" cy="3505200"/>
          </a:xfrm>
          <a:prstGeom prst="rect">
            <a:avLst/>
          </a:prstGeom>
          <a:solidFill>
            <a:srgbClr val="FFFF00"/>
          </a:solidFill>
          <a:ln w="762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>
                <a:solidFill>
                  <a:schemeClr val="folHlink"/>
                </a:solidFill>
                <a:effectLst/>
                <a:latin typeface="Arial" panose="020B0604020202020204" pitchFamily="34" charset="0"/>
                <a:sym typeface="Symbol" pitchFamily="2" charset="2"/>
              </a:rPr>
              <a:t></a:t>
            </a:r>
            <a:r>
              <a:rPr lang="de-DE" altLang="de-DE" b="0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endParaRPr lang="de-DE" altLang="de-DE" b="0">
              <a:solidFill>
                <a:schemeClr val="folHlink"/>
              </a:solidFill>
              <a:effectLst/>
              <a:latin typeface="Arial" panose="020B0604020202020204" pitchFamily="34" charset="0"/>
            </a:endParaRPr>
          </a:p>
          <a:p>
            <a:r>
              <a:rPr lang="de-DE" altLang="de-DE" b="0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C-</a:t>
            </a:r>
          </a:p>
          <a:p>
            <a:r>
              <a:rPr lang="de-DE" altLang="de-DE" b="0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Gehälter</a:t>
            </a:r>
            <a:endParaRPr lang="de-DE" altLang="de-DE">
              <a:effectLst/>
              <a:latin typeface="Arial" panose="020B0604020202020204" pitchFamily="34" charset="0"/>
              <a:sym typeface="Symbol" pitchFamily="2" charset="2"/>
            </a:endParaRPr>
          </a:p>
        </p:txBody>
      </p:sp>
      <p:sp>
        <p:nvSpPr>
          <p:cNvPr id="364549" name="Rectangle 5">
            <a:extLst>
              <a:ext uri="{FF2B5EF4-FFF2-40B4-BE49-F238E27FC236}">
                <a16:creationId xmlns:a16="http://schemas.microsoft.com/office/drawing/2014/main" id="{F896E5D4-4432-F648-BE58-0EAD26C6B9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3810000"/>
            <a:ext cx="1524000" cy="2514600"/>
          </a:xfrm>
          <a:prstGeom prst="rect">
            <a:avLst/>
          </a:prstGeom>
          <a:solidFill>
            <a:srgbClr val="FFFF00"/>
          </a:solidFill>
          <a:ln w="762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>
                <a:solidFill>
                  <a:schemeClr val="folHlink"/>
                </a:solidFill>
                <a:effectLst/>
                <a:latin typeface="Arial" panose="020B0604020202020204" pitchFamily="34" charset="0"/>
                <a:sym typeface="Symbol" pitchFamily="2" charset="2"/>
              </a:rPr>
              <a:t></a:t>
            </a:r>
            <a:r>
              <a:rPr lang="de-DE" altLang="de-DE" b="0">
                <a:solidFill>
                  <a:schemeClr val="folHlink"/>
                </a:solidFill>
                <a:effectLst/>
              </a:rPr>
              <a:t> </a:t>
            </a:r>
          </a:p>
          <a:p>
            <a:r>
              <a:rPr lang="de-DE" altLang="de-DE" b="0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W- + C-</a:t>
            </a:r>
          </a:p>
          <a:p>
            <a:r>
              <a:rPr lang="de-DE" altLang="de-DE" b="0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Gehälter</a:t>
            </a:r>
          </a:p>
        </p:txBody>
      </p:sp>
      <p:sp>
        <p:nvSpPr>
          <p:cNvPr id="364550" name="Rectangle 6">
            <a:extLst>
              <a:ext uri="{FF2B5EF4-FFF2-40B4-BE49-F238E27FC236}">
                <a16:creationId xmlns:a16="http://schemas.microsoft.com/office/drawing/2014/main" id="{3F79C03F-5E22-FB4F-B48B-342E3749EE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2819400"/>
            <a:ext cx="1524000" cy="914400"/>
          </a:xfrm>
          <a:prstGeom prst="rect">
            <a:avLst/>
          </a:prstGeom>
          <a:solidFill>
            <a:srgbClr val="FFFF00"/>
          </a:solidFill>
          <a:ln w="762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b="0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Vergabe-</a:t>
            </a:r>
          </a:p>
          <a:p>
            <a:r>
              <a:rPr lang="de-DE" altLang="de-DE" b="0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rahmen</a:t>
            </a:r>
          </a:p>
        </p:txBody>
      </p:sp>
      <p:sp>
        <p:nvSpPr>
          <p:cNvPr id="364551" name="Oval 7">
            <a:extLst>
              <a:ext uri="{FF2B5EF4-FFF2-40B4-BE49-F238E27FC236}">
                <a16:creationId xmlns:a16="http://schemas.microsoft.com/office/drawing/2014/main" id="{9052C35F-B9E0-F046-9CDB-8E9FCD8D08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2819400"/>
            <a:ext cx="3581400" cy="1371600"/>
          </a:xfrm>
          <a:prstGeom prst="ellipse">
            <a:avLst/>
          </a:prstGeom>
          <a:solidFill>
            <a:srgbClr val="FFFF00"/>
          </a:solidFill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nicht ex ante ermittelbar,</a:t>
            </a:r>
          </a:p>
          <a:p>
            <a:r>
              <a:rPr lang="de-DE" altLang="de-DE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nicht steuerbar</a:t>
            </a:r>
          </a:p>
        </p:txBody>
      </p:sp>
      <p:sp>
        <p:nvSpPr>
          <p:cNvPr id="364552" name="Oval 8">
            <a:extLst>
              <a:ext uri="{FF2B5EF4-FFF2-40B4-BE49-F238E27FC236}">
                <a16:creationId xmlns:a16="http://schemas.microsoft.com/office/drawing/2014/main" id="{AF62C62B-AAF7-F343-983E-72EEFFF2DC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724400"/>
            <a:ext cx="2895600" cy="1752600"/>
          </a:xfrm>
          <a:prstGeom prst="ellipse">
            <a:avLst/>
          </a:prstGeom>
          <a:solidFill>
            <a:srgbClr val="FFFF00"/>
          </a:solidFill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Einfluss:</a:t>
            </a:r>
          </a:p>
          <a:p>
            <a:r>
              <a:rPr lang="de-DE" altLang="de-DE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Altersstruktur</a:t>
            </a:r>
          </a:p>
          <a:p>
            <a:r>
              <a:rPr lang="de-DE" altLang="de-DE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Risikofreude</a:t>
            </a:r>
          </a:p>
          <a:p>
            <a:r>
              <a:rPr lang="de-DE" altLang="de-DE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Mobilität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64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64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64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645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645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64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64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645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645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64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4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45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645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645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45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645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645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4547" grpId="0" animBg="1" autoUpdateAnimBg="0"/>
      <p:bldP spid="364548" grpId="0" animBg="1" autoUpdateAnimBg="0"/>
      <p:bldP spid="364549" grpId="0" animBg="1" autoUpdateAnimBg="0"/>
      <p:bldP spid="364550" grpId="0" animBg="1" autoUpdateAnimBg="0"/>
      <p:bldP spid="364551" grpId="0" animBg="1" autoUpdateAnimBg="0"/>
      <p:bldP spid="364552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2">
            <a:extLst>
              <a:ext uri="{FF2B5EF4-FFF2-40B4-BE49-F238E27FC236}">
                <a16:creationId xmlns:a16="http://schemas.microsoft.com/office/drawing/2014/main" id="{61A3D937-6E3F-AA49-BA01-B337F6A80A6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5B3CE-F731-5948-BB40-83459A576855}" type="slidenum">
              <a:rPr lang="en-US" altLang="de-DE"/>
              <a:pPr/>
              <a:t>15</a:t>
            </a:fld>
            <a:endParaRPr lang="en-US" altLang="de-DE" b="0"/>
          </a:p>
        </p:txBody>
      </p:sp>
      <p:sp>
        <p:nvSpPr>
          <p:cNvPr id="365570" name="Rectangle 2">
            <a:extLst>
              <a:ext uri="{FF2B5EF4-FFF2-40B4-BE49-F238E27FC236}">
                <a16:creationId xmlns:a16="http://schemas.microsoft.com/office/drawing/2014/main" id="{BDA4AC79-F178-3F4F-9BB6-A6C4FDDC83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 i="1"/>
              <a:t>Vergaberahmen</a:t>
            </a:r>
            <a:r>
              <a:rPr lang="de-DE" altLang="de-DE" sz="3600"/>
              <a:t>: Verstehen 3</a:t>
            </a:r>
          </a:p>
        </p:txBody>
      </p:sp>
      <p:sp>
        <p:nvSpPr>
          <p:cNvPr id="365571" name="Rectangle 3">
            <a:extLst>
              <a:ext uri="{FF2B5EF4-FFF2-40B4-BE49-F238E27FC236}">
                <a16:creationId xmlns:a16="http://schemas.microsoft.com/office/drawing/2014/main" id="{E64002FE-971E-BF47-831F-E6C8EEEEB8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862263"/>
            <a:ext cx="8686800" cy="719137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>
                <a:effectLst/>
                <a:latin typeface="Arial" panose="020B0604020202020204" pitchFamily="34" charset="0"/>
              </a:rPr>
              <a:t>Einmalige Erhöhung auf höchsten Landesschnitt, </a:t>
            </a:r>
          </a:p>
          <a:p>
            <a:r>
              <a:rPr lang="de-DE" altLang="de-DE">
                <a:effectLst/>
                <a:latin typeface="Arial" panose="020B0604020202020204" pitchFamily="34" charset="0"/>
              </a:rPr>
              <a:t>danach jährlich Ø 2%, insges. bis zu 10% möglich </a:t>
            </a:r>
          </a:p>
        </p:txBody>
      </p:sp>
      <p:sp>
        <p:nvSpPr>
          <p:cNvPr id="365572" name="Rectangle 4">
            <a:extLst>
              <a:ext uri="{FF2B5EF4-FFF2-40B4-BE49-F238E27FC236}">
                <a16:creationId xmlns:a16="http://schemas.microsoft.com/office/drawing/2014/main" id="{4EB88911-81D3-8F45-AAAE-70845F3753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643063"/>
            <a:ext cx="8686800" cy="719137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>
                <a:effectLst/>
                <a:latin typeface="Arial" panose="020B0604020202020204" pitchFamily="34" charset="0"/>
              </a:rPr>
              <a:t>Einhaltung des Besoldungsschnitts:</a:t>
            </a:r>
          </a:p>
          <a:p>
            <a:r>
              <a:rPr lang="de-DE" altLang="de-DE">
                <a:effectLst/>
                <a:latin typeface="Arial" panose="020B0604020202020204" pitchFamily="34" charset="0"/>
              </a:rPr>
              <a:t>Auf Landesebene zwingend</a:t>
            </a:r>
          </a:p>
        </p:txBody>
      </p:sp>
      <p:sp>
        <p:nvSpPr>
          <p:cNvPr id="365573" name="Rectangle 5">
            <a:extLst>
              <a:ext uri="{FF2B5EF4-FFF2-40B4-BE49-F238E27FC236}">
                <a16:creationId xmlns:a16="http://schemas.microsoft.com/office/drawing/2014/main" id="{7CAEBF60-EF41-E84B-9827-1CD9A9251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038600"/>
            <a:ext cx="8686800" cy="71913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>
                <a:effectLst/>
                <a:latin typeface="Arial" panose="020B0604020202020204" pitchFamily="34" charset="0"/>
              </a:rPr>
              <a:t>Getrennte Bemessung für FHs und Unis</a:t>
            </a:r>
          </a:p>
        </p:txBody>
      </p:sp>
      <p:sp>
        <p:nvSpPr>
          <p:cNvPr id="365575" name="Rectangle 7">
            <a:extLst>
              <a:ext uri="{FF2B5EF4-FFF2-40B4-BE49-F238E27FC236}">
                <a16:creationId xmlns:a16="http://schemas.microsoft.com/office/drawing/2014/main" id="{62C7B98B-22A5-AC4D-AE81-91FD367968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5181600"/>
            <a:ext cx="8686800" cy="10668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>
                <a:effectLst/>
                <a:latin typeface="Arial" panose="020B0604020202020204" pitchFamily="34" charset="0"/>
              </a:rPr>
              <a:t>Maßstab Besoldungsdurchschnitt </a:t>
            </a:r>
          </a:p>
          <a:p>
            <a:r>
              <a:rPr lang="de-DE" altLang="de-DE">
                <a:effectLst/>
                <a:latin typeface="Arial" panose="020B0604020202020204" pitchFamily="34" charset="0"/>
              </a:rPr>
              <a:t>nimmt an regelm. Besoldungserhöhungen teil (dynamisiert)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65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65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65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65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5571" grpId="0" animBg="1" autoUpdateAnimBg="0"/>
      <p:bldP spid="365572" grpId="0" animBg="1" autoUpdateAnimBg="0"/>
      <p:bldP spid="365573" grpId="0" animBg="1" autoUpdateAnimBg="0"/>
      <p:bldP spid="365575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2">
            <a:extLst>
              <a:ext uri="{FF2B5EF4-FFF2-40B4-BE49-F238E27FC236}">
                <a16:creationId xmlns:a16="http://schemas.microsoft.com/office/drawing/2014/main" id="{AF1A4155-01F0-BE42-ACA1-8D2AFA4EE1E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4E182-ED13-D048-8DE2-9ABDEAB9E4E0}" type="slidenum">
              <a:rPr lang="en-US" altLang="de-DE"/>
              <a:pPr/>
              <a:t>16</a:t>
            </a:fld>
            <a:endParaRPr lang="en-US" altLang="de-DE" b="0"/>
          </a:p>
        </p:txBody>
      </p:sp>
      <p:sp>
        <p:nvSpPr>
          <p:cNvPr id="366595" name="Rectangle 3">
            <a:extLst>
              <a:ext uri="{FF2B5EF4-FFF2-40B4-BE49-F238E27FC236}">
                <a16:creationId xmlns:a16="http://schemas.microsoft.com/office/drawing/2014/main" id="{ED9EAB8F-78AA-2944-BCB9-F99194289C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391400" cy="990600"/>
          </a:xfrm>
        </p:spPr>
        <p:txBody>
          <a:bodyPr/>
          <a:lstStyle/>
          <a:p>
            <a:r>
              <a:rPr lang="de-DE" altLang="de-DE" sz="3600" i="1"/>
              <a:t>Vergaberahmen</a:t>
            </a:r>
            <a:r>
              <a:rPr lang="de-DE" altLang="de-DE" sz="3600"/>
              <a:t>: Gestalten</a:t>
            </a:r>
          </a:p>
        </p:txBody>
      </p:sp>
      <p:sp>
        <p:nvSpPr>
          <p:cNvPr id="366597" name="Rectangle 5">
            <a:extLst>
              <a:ext uri="{FF2B5EF4-FFF2-40B4-BE49-F238E27FC236}">
                <a16:creationId xmlns:a16="http://schemas.microsoft.com/office/drawing/2014/main" id="{4CC44353-B349-1F4B-B74F-30567ED629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947863"/>
            <a:ext cx="2667000" cy="719137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>
                <a:effectLst/>
                <a:latin typeface="Arial" panose="020B0604020202020204" pitchFamily="34" charset="0"/>
              </a:rPr>
              <a:t>Bemessung</a:t>
            </a:r>
          </a:p>
          <a:p>
            <a:r>
              <a:rPr lang="de-DE" altLang="de-DE">
                <a:effectLst/>
                <a:latin typeface="Arial" panose="020B0604020202020204" pitchFamily="34" charset="0"/>
              </a:rPr>
              <a:t>Landesebene</a:t>
            </a:r>
          </a:p>
        </p:txBody>
      </p:sp>
      <p:sp>
        <p:nvSpPr>
          <p:cNvPr id="366598" name="Oval 6">
            <a:extLst>
              <a:ext uri="{FF2B5EF4-FFF2-40B4-BE49-F238E27FC236}">
                <a16:creationId xmlns:a16="http://schemas.microsoft.com/office/drawing/2014/main" id="{4CAE42A2-4252-504F-85F2-5D766635D1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1371600"/>
            <a:ext cx="4032250" cy="1600200"/>
          </a:xfrm>
          <a:prstGeom prst="ellipse">
            <a:avLst/>
          </a:prstGeom>
          <a:solidFill>
            <a:srgbClr val="00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Berechnungsmodus</a:t>
            </a:r>
          </a:p>
          <a:p>
            <a:r>
              <a:rPr lang="de-DE" altLang="de-DE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Festsetzung</a:t>
            </a:r>
          </a:p>
          <a:p>
            <a:r>
              <a:rPr lang="de-DE" altLang="de-DE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Erhöhung</a:t>
            </a:r>
          </a:p>
        </p:txBody>
      </p:sp>
      <p:sp>
        <p:nvSpPr>
          <p:cNvPr id="366602" name="Rectangle 10">
            <a:extLst>
              <a:ext uri="{FF2B5EF4-FFF2-40B4-BE49-F238E27FC236}">
                <a16:creationId xmlns:a16="http://schemas.microsoft.com/office/drawing/2014/main" id="{431BF94D-4D1C-7E4D-B3A6-AF7CB84DF5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700463"/>
            <a:ext cx="2743200" cy="719137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>
                <a:effectLst/>
                <a:latin typeface="Arial" panose="020B0604020202020204" pitchFamily="34" charset="0"/>
              </a:rPr>
              <a:t>Verteilung auf </a:t>
            </a:r>
          </a:p>
          <a:p>
            <a:r>
              <a:rPr lang="de-DE" altLang="de-DE">
                <a:effectLst/>
                <a:latin typeface="Arial" panose="020B0604020202020204" pitchFamily="34" charset="0"/>
              </a:rPr>
              <a:t>Hochschulen</a:t>
            </a:r>
          </a:p>
        </p:txBody>
      </p:sp>
      <p:sp>
        <p:nvSpPr>
          <p:cNvPr id="366603" name="Oval 11">
            <a:extLst>
              <a:ext uri="{FF2B5EF4-FFF2-40B4-BE49-F238E27FC236}">
                <a16:creationId xmlns:a16="http://schemas.microsoft.com/office/drawing/2014/main" id="{6B5E3932-BDB9-0245-8A1B-07A82698E8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750" y="3200400"/>
            <a:ext cx="4032250" cy="1600200"/>
          </a:xfrm>
          <a:prstGeom prst="ellipse">
            <a:avLst/>
          </a:prstGeom>
          <a:solidFill>
            <a:srgbClr val="00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unvermeidbar</a:t>
            </a:r>
          </a:p>
          <a:p>
            <a:r>
              <a:rPr lang="de-DE" altLang="de-DE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auf Basis Ist 2001?</a:t>
            </a:r>
          </a:p>
        </p:txBody>
      </p:sp>
      <p:grpSp>
        <p:nvGrpSpPr>
          <p:cNvPr id="366610" name="Group 18">
            <a:extLst>
              <a:ext uri="{FF2B5EF4-FFF2-40B4-BE49-F238E27FC236}">
                <a16:creationId xmlns:a16="http://schemas.microsoft.com/office/drawing/2014/main" id="{6DECFEC1-60BB-3E4F-B712-FE9BE1C8CD6F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4953000"/>
            <a:ext cx="7543800" cy="1676400"/>
            <a:chOff x="480" y="3120"/>
            <a:chExt cx="4752" cy="1056"/>
          </a:xfrm>
        </p:grpSpPr>
        <p:sp>
          <p:nvSpPr>
            <p:cNvPr id="366604" name="Oval 12">
              <a:extLst>
                <a:ext uri="{FF2B5EF4-FFF2-40B4-BE49-F238E27FC236}">
                  <a16:creationId xmlns:a16="http://schemas.microsoft.com/office/drawing/2014/main" id="{32FFB651-54EB-F941-87CD-B0FA85F049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3264"/>
              <a:ext cx="912" cy="864"/>
            </a:xfrm>
            <a:prstGeom prst="ellipse">
              <a:avLst/>
            </a:prstGeom>
            <a:solidFill>
              <a:srgbClr val="FFFF00"/>
            </a:solidFill>
            <a:ln w="76200"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00"/>
              </a:extrusionClr>
              <a:contourClr>
                <a:srgbClr val="FFFF00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r>
                <a:rPr lang="de-DE" altLang="de-DE" sz="28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Offene</a:t>
              </a:r>
            </a:p>
            <a:p>
              <a:r>
                <a:rPr lang="de-DE" altLang="de-DE" sz="28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Fragen</a:t>
              </a:r>
              <a:endParaRPr lang="de-DE" altLang="de-DE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66606" name="AutoShape 14">
              <a:extLst>
                <a:ext uri="{FF2B5EF4-FFF2-40B4-BE49-F238E27FC236}">
                  <a16:creationId xmlns:a16="http://schemas.microsoft.com/office/drawing/2014/main" id="{CF92F682-61C0-EE45-A0E2-A666227EA1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3120"/>
              <a:ext cx="1728" cy="105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>
                  <a:effectLst/>
                  <a:latin typeface="Arial" panose="020B0604020202020204" pitchFamily="34" charset="0"/>
                </a:rPr>
                <a:t>Wer</a:t>
              </a:r>
            </a:p>
            <a:p>
              <a:r>
                <a:rPr lang="de-DE" altLang="de-DE">
                  <a:effectLst/>
                  <a:latin typeface="Arial" panose="020B0604020202020204" pitchFamily="34" charset="0"/>
                </a:rPr>
                <a:t>verantwortet</a:t>
              </a:r>
            </a:p>
            <a:p>
              <a:r>
                <a:rPr lang="de-DE" altLang="de-DE">
                  <a:effectLst/>
                  <a:latin typeface="Arial" panose="020B0604020202020204" pitchFamily="34" charset="0"/>
                </a:rPr>
                <a:t>Einhaltung?</a:t>
              </a:r>
              <a:endParaRPr lang="de-DE" altLang="de-DE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66609" name="AutoShape 17">
              <a:extLst>
                <a:ext uri="{FF2B5EF4-FFF2-40B4-BE49-F238E27FC236}">
                  <a16:creationId xmlns:a16="http://schemas.microsoft.com/office/drawing/2014/main" id="{FBFF9BEB-9D93-0646-B80F-36F89B906D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3120"/>
              <a:ext cx="1728" cy="105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altLang="de-DE">
                  <a:effectLst/>
                  <a:latin typeface="Arial" panose="020B0604020202020204" pitchFamily="34" charset="0"/>
                </a:rPr>
                <a:t>Be-</a:t>
              </a:r>
            </a:p>
            <a:p>
              <a:r>
                <a:rPr lang="de-DE" altLang="de-DE">
                  <a:effectLst/>
                  <a:latin typeface="Arial" panose="020B0604020202020204" pitchFamily="34" charset="0"/>
                </a:rPr>
                <a:t>deutung</a:t>
              </a:r>
            </a:p>
            <a:p>
              <a:r>
                <a:rPr lang="de-DE" altLang="de-DE">
                  <a:effectLst/>
                  <a:latin typeface="Arial" panose="020B0604020202020204" pitchFamily="34" charset="0"/>
                </a:rPr>
                <a:t>für Global-</a:t>
              </a:r>
            </a:p>
            <a:p>
              <a:r>
                <a:rPr lang="de-DE" altLang="de-DE">
                  <a:effectLst/>
                  <a:latin typeface="Arial" panose="020B0604020202020204" pitchFamily="34" charset="0"/>
                </a:rPr>
                <a:t>haushalte?</a:t>
              </a:r>
            </a:p>
            <a:p>
              <a:endParaRPr lang="de-DE" altLang="de-DE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66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66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66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66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6597" grpId="0" animBg="1" autoUpdateAnimBg="0"/>
      <p:bldP spid="366598" grpId="0" animBg="1" autoUpdateAnimBg="0"/>
      <p:bldP spid="366602" grpId="0" animBg="1" autoUpdateAnimBg="0"/>
      <p:bldP spid="366603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2">
            <a:extLst>
              <a:ext uri="{FF2B5EF4-FFF2-40B4-BE49-F238E27FC236}">
                <a16:creationId xmlns:a16="http://schemas.microsoft.com/office/drawing/2014/main" id="{EFF70631-FFCA-8942-9385-9343DB2A0EE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3E4364-80D6-5243-A6CB-01A3F4E9C031}" type="slidenum">
              <a:rPr lang="en-US" altLang="de-DE"/>
              <a:pPr/>
              <a:t>17</a:t>
            </a:fld>
            <a:endParaRPr lang="en-US" altLang="de-DE" b="0"/>
          </a:p>
        </p:txBody>
      </p:sp>
      <p:sp>
        <p:nvSpPr>
          <p:cNvPr id="367618" name="Rectangle 2">
            <a:extLst>
              <a:ext uri="{FF2B5EF4-FFF2-40B4-BE49-F238E27FC236}">
                <a16:creationId xmlns:a16="http://schemas.microsoft.com/office/drawing/2014/main" id="{9086A711-9A6E-ED4C-8588-DE9696B4EF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grpSp>
        <p:nvGrpSpPr>
          <p:cNvPr id="367619" name="Group 3">
            <a:extLst>
              <a:ext uri="{FF2B5EF4-FFF2-40B4-BE49-F238E27FC236}">
                <a16:creationId xmlns:a16="http://schemas.microsoft.com/office/drawing/2014/main" id="{C25A2C70-EAE3-324C-BFF3-5C3CF2E25340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1447800"/>
            <a:ext cx="6429375" cy="4757738"/>
            <a:chOff x="1640" y="1152"/>
            <a:chExt cx="4050" cy="2997"/>
          </a:xfrm>
        </p:grpSpPr>
        <p:sp>
          <p:nvSpPr>
            <p:cNvPr id="367620" name="Text Box 4">
              <a:extLst>
                <a:ext uri="{FF2B5EF4-FFF2-40B4-BE49-F238E27FC236}">
                  <a16:creationId xmlns:a16="http://schemas.microsoft.com/office/drawing/2014/main" id="{B74DF077-6114-174E-800A-089F296EBA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1152"/>
              <a:ext cx="1480" cy="5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sz="520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W2/W3</a:t>
              </a:r>
              <a:endParaRPr lang="de-DE" altLang="de-DE" sz="2000" b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</p:txBody>
        </p:sp>
        <p:graphicFrame>
          <p:nvGraphicFramePr>
            <p:cNvPr id="367621" name="Object 5">
              <a:extLst>
                <a:ext uri="{FF2B5EF4-FFF2-40B4-BE49-F238E27FC236}">
                  <a16:creationId xmlns:a16="http://schemas.microsoft.com/office/drawing/2014/main" id="{0A456A61-160E-AF4B-ACA9-884E890B20C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880" y="1529"/>
            <a:ext cx="816" cy="24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648" name="Clip" r:id="rId3" imgW="7454900" imgH="22618700" progId="MS_ClipArt_Gallery.2">
                    <p:embed/>
                  </p:oleObj>
                </mc:Choice>
                <mc:Fallback>
                  <p:oleObj name="Clip" r:id="rId3" imgW="7454900" imgH="22618700" progId="MS_ClipArt_Gallery.2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0" y="1529"/>
                          <a:ext cx="816" cy="24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7622" name="Object 6">
              <a:extLst>
                <a:ext uri="{FF2B5EF4-FFF2-40B4-BE49-F238E27FC236}">
                  <a16:creationId xmlns:a16="http://schemas.microsoft.com/office/drawing/2014/main" id="{B6B6F53C-F43F-5E49-A18B-E82F9F89132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640" y="1632"/>
            <a:ext cx="1170" cy="25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649" name="Clip" r:id="rId5" imgW="10693400" imgH="23012400" progId="MS_ClipArt_Gallery.2">
                    <p:embed/>
                  </p:oleObj>
                </mc:Choice>
                <mc:Fallback>
                  <p:oleObj name="Clip" r:id="rId5" imgW="10693400" imgH="23012400" progId="MS_ClipArt_Gallery.2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40" y="1632"/>
                          <a:ext cx="1170" cy="25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7623" name="Object 7">
              <a:extLst>
                <a:ext uri="{FF2B5EF4-FFF2-40B4-BE49-F238E27FC236}">
                  <a16:creationId xmlns:a16="http://schemas.microsoft.com/office/drawing/2014/main" id="{C0C6F5BD-FA75-1D4F-A68C-B177062830F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242" y="1413"/>
            <a:ext cx="2448" cy="24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650" name="Clip" r:id="rId7" imgW="22377400" imgH="22720300" progId="MS_ClipArt_Gallery.2">
                    <p:embed/>
                  </p:oleObj>
                </mc:Choice>
                <mc:Fallback>
                  <p:oleObj name="Clip" r:id="rId7" imgW="22377400" imgH="22720300" progId="MS_ClipArt_Gallery.2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42" y="1413"/>
                          <a:ext cx="2448" cy="24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67624" name="Text Box 8">
            <a:extLst>
              <a:ext uri="{FF2B5EF4-FFF2-40B4-BE49-F238E27FC236}">
                <a16:creationId xmlns:a16="http://schemas.microsoft.com/office/drawing/2014/main" id="{BD3E264D-DD44-754C-A1D7-EC240ADB9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6400" y="4054475"/>
            <a:ext cx="2865438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4800" b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verstehen</a:t>
            </a:r>
          </a:p>
        </p:txBody>
      </p:sp>
      <p:sp>
        <p:nvSpPr>
          <p:cNvPr id="367625" name="Text Box 9">
            <a:extLst>
              <a:ext uri="{FF2B5EF4-FFF2-40B4-BE49-F238E27FC236}">
                <a16:creationId xmlns:a16="http://schemas.microsoft.com/office/drawing/2014/main" id="{B255FD44-867F-7342-AE8D-A7184CF5AD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8438" y="5349875"/>
            <a:ext cx="2662237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4800" b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gestalten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67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67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67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24" grpId="0" autoUpdateAnimBg="0"/>
      <p:bldP spid="367625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2">
            <a:extLst>
              <a:ext uri="{FF2B5EF4-FFF2-40B4-BE49-F238E27FC236}">
                <a16:creationId xmlns:a16="http://schemas.microsoft.com/office/drawing/2014/main" id="{550F0B2F-1FE2-FE44-9016-2E3520BBFB2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EBD8B-170A-574F-BBFF-7B05C35FB6B4}" type="slidenum">
              <a:rPr lang="en-US" altLang="de-DE"/>
              <a:pPr/>
              <a:t>18</a:t>
            </a:fld>
            <a:endParaRPr lang="en-US" altLang="de-DE" b="0"/>
          </a:p>
        </p:txBody>
      </p:sp>
      <p:sp>
        <p:nvSpPr>
          <p:cNvPr id="368642" name="Rectangle 2">
            <a:extLst>
              <a:ext uri="{FF2B5EF4-FFF2-40B4-BE49-F238E27FC236}">
                <a16:creationId xmlns:a16="http://schemas.microsoft.com/office/drawing/2014/main" id="{A7B1B5D5-1E10-D64B-BCEC-787CEEA716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 i="1"/>
              <a:t>W2/W3</a:t>
            </a:r>
            <a:r>
              <a:rPr lang="de-DE" altLang="de-DE" sz="3600"/>
              <a:t>: Verstehen </a:t>
            </a:r>
          </a:p>
        </p:txBody>
      </p:sp>
      <p:sp>
        <p:nvSpPr>
          <p:cNvPr id="368644" name="Rectangle 4">
            <a:extLst>
              <a:ext uri="{FF2B5EF4-FFF2-40B4-BE49-F238E27FC236}">
                <a16:creationId xmlns:a16="http://schemas.microsoft.com/office/drawing/2014/main" id="{D72CC988-1D89-E84A-9122-E6824B14B5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572000"/>
            <a:ext cx="7620000" cy="71913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>
                <a:effectLst/>
                <a:latin typeface="Arial" panose="020B0604020202020204" pitchFamily="34" charset="0"/>
              </a:rPr>
              <a:t>Auch Hochschulleitungen einbezogen</a:t>
            </a:r>
          </a:p>
        </p:txBody>
      </p:sp>
      <p:sp>
        <p:nvSpPr>
          <p:cNvPr id="368645" name="Rectangle 5">
            <a:extLst>
              <a:ext uri="{FF2B5EF4-FFF2-40B4-BE49-F238E27FC236}">
                <a16:creationId xmlns:a16="http://schemas.microsoft.com/office/drawing/2014/main" id="{84CA640E-2F46-D842-BE93-2746E60C58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828800"/>
            <a:ext cx="7696200" cy="71913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>
                <a:effectLst/>
                <a:latin typeface="Arial" panose="020B0604020202020204" pitchFamily="34" charset="0"/>
              </a:rPr>
              <a:t>Grundsätzlich an Fachhochschulen und Unis</a:t>
            </a:r>
          </a:p>
        </p:txBody>
      </p:sp>
      <p:sp>
        <p:nvSpPr>
          <p:cNvPr id="368647" name="AutoShape 7">
            <a:extLst>
              <a:ext uri="{FF2B5EF4-FFF2-40B4-BE49-F238E27FC236}">
                <a16:creationId xmlns:a16="http://schemas.microsoft.com/office/drawing/2014/main" id="{6740ACDC-FCC7-2D47-A867-41244895EFC2}"/>
              </a:ext>
            </a:extLst>
          </p:cNvPr>
          <p:cNvSpPr>
            <a:spLocks noChangeArrowheads="1"/>
          </p:cNvSpPr>
          <p:nvPr/>
        </p:nvSpPr>
        <p:spPr bwMode="auto">
          <a:xfrm rot="-16186311">
            <a:off x="1409700" y="2628900"/>
            <a:ext cx="609600" cy="1143000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accent1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 b="0">
              <a:solidFill>
                <a:srgbClr val="1B6F41"/>
              </a:solidFill>
              <a:effectLst/>
            </a:endParaRPr>
          </a:p>
        </p:txBody>
      </p:sp>
      <p:sp>
        <p:nvSpPr>
          <p:cNvPr id="368648" name="Rectangle 8">
            <a:extLst>
              <a:ext uri="{FF2B5EF4-FFF2-40B4-BE49-F238E27FC236}">
                <a16:creationId xmlns:a16="http://schemas.microsoft.com/office/drawing/2014/main" id="{FE54CF3F-7589-1A4E-915B-9B64781743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2862263"/>
            <a:ext cx="5105400" cy="1176337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200">
                <a:effectLst/>
                <a:latin typeface="Arial" panose="020B0604020202020204" pitchFamily="34" charset="0"/>
              </a:rPr>
              <a:t> Wer bringt Ämter aus?</a:t>
            </a:r>
          </a:p>
          <a:p>
            <a:r>
              <a:rPr lang="de-DE" altLang="de-DE" sz="2200">
                <a:effectLst/>
                <a:latin typeface="Arial" panose="020B0604020202020204" pitchFamily="34" charset="0"/>
              </a:rPr>
              <a:t>Anteile/Verhältnis W2 und W3?</a:t>
            </a:r>
          </a:p>
        </p:txBody>
      </p:sp>
      <p:sp>
        <p:nvSpPr>
          <p:cNvPr id="368649" name="AutoShape 9">
            <a:extLst>
              <a:ext uri="{FF2B5EF4-FFF2-40B4-BE49-F238E27FC236}">
                <a16:creationId xmlns:a16="http://schemas.microsoft.com/office/drawing/2014/main" id="{AE35C5F3-09CB-2245-B97C-77B97800151D}"/>
              </a:ext>
            </a:extLst>
          </p:cNvPr>
          <p:cNvSpPr>
            <a:spLocks noChangeArrowheads="1"/>
          </p:cNvSpPr>
          <p:nvPr/>
        </p:nvSpPr>
        <p:spPr bwMode="auto">
          <a:xfrm rot="-16186311">
            <a:off x="1409700" y="5372100"/>
            <a:ext cx="609600" cy="1143000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accent1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 b="0">
              <a:solidFill>
                <a:srgbClr val="1B6F41"/>
              </a:solidFill>
              <a:effectLst/>
            </a:endParaRPr>
          </a:p>
        </p:txBody>
      </p:sp>
      <p:sp>
        <p:nvSpPr>
          <p:cNvPr id="368650" name="Rectangle 10">
            <a:extLst>
              <a:ext uri="{FF2B5EF4-FFF2-40B4-BE49-F238E27FC236}">
                <a16:creationId xmlns:a16="http://schemas.microsoft.com/office/drawing/2014/main" id="{8936E4F1-DD4C-C44E-A239-9C35E683C3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5681663"/>
            <a:ext cx="5105400" cy="719137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200">
                <a:effectLst/>
                <a:latin typeface="Arial" panose="020B0604020202020204" pitchFamily="34" charset="0"/>
              </a:rPr>
              <a:t> Wer befindet darüber?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68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68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68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686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686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368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368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8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68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686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686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8" dur="500"/>
                                        <p:tgtEl>
                                          <p:spTgt spid="368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44" grpId="0" animBg="1" autoUpdateAnimBg="0"/>
      <p:bldP spid="368645" grpId="0" animBg="1" autoUpdateAnimBg="0"/>
      <p:bldP spid="368647" grpId="0" animBg="1" autoUpdateAnimBg="0"/>
      <p:bldP spid="368648" grpId="0" animBg="1" autoUpdateAnimBg="0"/>
      <p:bldP spid="368649" grpId="0" animBg="1" autoUpdateAnimBg="0"/>
      <p:bldP spid="368650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2">
            <a:extLst>
              <a:ext uri="{FF2B5EF4-FFF2-40B4-BE49-F238E27FC236}">
                <a16:creationId xmlns:a16="http://schemas.microsoft.com/office/drawing/2014/main" id="{AF280D6B-E6AE-964C-A428-C62FAB62F91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95EFB5-72E9-904A-AD20-31E5563DC764}" type="slidenum">
              <a:rPr lang="en-US" altLang="de-DE"/>
              <a:pPr/>
              <a:t>19</a:t>
            </a:fld>
            <a:endParaRPr lang="en-US" altLang="de-DE" b="0"/>
          </a:p>
        </p:txBody>
      </p:sp>
      <p:sp>
        <p:nvSpPr>
          <p:cNvPr id="370690" name="Rectangle 2">
            <a:extLst>
              <a:ext uri="{FF2B5EF4-FFF2-40B4-BE49-F238E27FC236}">
                <a16:creationId xmlns:a16="http://schemas.microsoft.com/office/drawing/2014/main" id="{54C98570-6ADD-394B-8646-3886FDE3DD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Option Landesvorgaben W2/W3</a:t>
            </a:r>
          </a:p>
        </p:txBody>
      </p:sp>
      <p:sp>
        <p:nvSpPr>
          <p:cNvPr id="370691" name="Rectangle 3">
            <a:extLst>
              <a:ext uri="{FF2B5EF4-FFF2-40B4-BE49-F238E27FC236}">
                <a16:creationId xmlns:a16="http://schemas.microsoft.com/office/drawing/2014/main" id="{0FDEF340-124B-BC4A-BCF2-169D09FA60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057400"/>
            <a:ext cx="7916863" cy="7921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>
                <a:effectLst/>
                <a:latin typeface="Arial" panose="020B0604020202020204" pitchFamily="34" charset="0"/>
              </a:rPr>
              <a:t>Unis: W2 </a:t>
            </a:r>
            <a:r>
              <a:rPr lang="de-DE" altLang="de-DE" i="1">
                <a:effectLst/>
                <a:latin typeface="Arial" panose="020B0604020202020204" pitchFamily="34" charset="0"/>
              </a:rPr>
              <a:t>und</a:t>
            </a:r>
            <a:r>
              <a:rPr lang="de-DE" altLang="de-DE">
                <a:effectLst/>
                <a:latin typeface="Arial" panose="020B0604020202020204" pitchFamily="34" charset="0"/>
              </a:rPr>
              <a:t> W3</a:t>
            </a:r>
          </a:p>
          <a:p>
            <a:r>
              <a:rPr lang="de-DE" altLang="de-DE">
                <a:effectLst/>
                <a:latin typeface="Arial" panose="020B0604020202020204" pitchFamily="34" charset="0"/>
              </a:rPr>
              <a:t> FHs: W2</a:t>
            </a:r>
          </a:p>
        </p:txBody>
      </p:sp>
      <p:sp>
        <p:nvSpPr>
          <p:cNvPr id="370692" name="Rectangle 4">
            <a:extLst>
              <a:ext uri="{FF2B5EF4-FFF2-40B4-BE49-F238E27FC236}">
                <a16:creationId xmlns:a16="http://schemas.microsoft.com/office/drawing/2014/main" id="{1A09CBBE-8A23-8944-8C94-8EB4415C13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149600"/>
            <a:ext cx="7916863" cy="7921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>
                <a:effectLst/>
                <a:latin typeface="Arial" panose="020B0604020202020204" pitchFamily="34" charset="0"/>
              </a:rPr>
              <a:t>Unis: W3</a:t>
            </a:r>
          </a:p>
          <a:p>
            <a:r>
              <a:rPr lang="de-DE" altLang="de-DE">
                <a:effectLst/>
                <a:latin typeface="Arial" panose="020B0604020202020204" pitchFamily="34" charset="0"/>
              </a:rPr>
              <a:t> FHs: W2</a:t>
            </a:r>
          </a:p>
        </p:txBody>
      </p:sp>
      <p:sp>
        <p:nvSpPr>
          <p:cNvPr id="370693" name="Rectangle 5">
            <a:extLst>
              <a:ext uri="{FF2B5EF4-FFF2-40B4-BE49-F238E27FC236}">
                <a16:creationId xmlns:a16="http://schemas.microsoft.com/office/drawing/2014/main" id="{A42D7CF2-8074-394B-BA9A-D21D74933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334000"/>
            <a:ext cx="7916863" cy="7921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>
                <a:effectLst/>
                <a:latin typeface="Arial" panose="020B0604020202020204" pitchFamily="34" charset="0"/>
              </a:rPr>
              <a:t>Unis und FHs: W2 und W3,</a:t>
            </a:r>
          </a:p>
          <a:p>
            <a:r>
              <a:rPr lang="de-DE" altLang="de-DE">
                <a:effectLst/>
                <a:latin typeface="Arial" panose="020B0604020202020204" pitchFamily="34" charset="0"/>
              </a:rPr>
              <a:t> aber mit verschiedenen Anteilen</a:t>
            </a:r>
          </a:p>
        </p:txBody>
      </p:sp>
      <p:sp>
        <p:nvSpPr>
          <p:cNvPr id="370694" name="Rectangle 6">
            <a:extLst>
              <a:ext uri="{FF2B5EF4-FFF2-40B4-BE49-F238E27FC236}">
                <a16:creationId xmlns:a16="http://schemas.microsoft.com/office/drawing/2014/main" id="{BF3AD189-74E3-E944-B474-79FE5A53D5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241800"/>
            <a:ext cx="7916863" cy="7921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>
                <a:effectLst/>
                <a:latin typeface="Arial" panose="020B0604020202020204" pitchFamily="34" charset="0"/>
              </a:rPr>
              <a:t>Unis: W3</a:t>
            </a:r>
          </a:p>
          <a:p>
            <a:r>
              <a:rPr lang="de-DE" altLang="de-DE">
                <a:effectLst/>
                <a:latin typeface="Arial" panose="020B0604020202020204" pitchFamily="34" charset="0"/>
              </a:rPr>
              <a:t> FHs: W2 und W3 (begrenzt)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70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70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70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70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0691" grpId="0" animBg="1" autoUpdateAnimBg="0"/>
      <p:bldP spid="370692" grpId="0" animBg="1" autoUpdateAnimBg="0"/>
      <p:bldP spid="370693" grpId="0" animBg="1" autoUpdateAnimBg="0"/>
      <p:bldP spid="370694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2">
            <a:extLst>
              <a:ext uri="{FF2B5EF4-FFF2-40B4-BE49-F238E27FC236}">
                <a16:creationId xmlns:a16="http://schemas.microsoft.com/office/drawing/2014/main" id="{D651F554-14B8-C04B-9D5E-A059D231247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89E546-00D4-CE46-9068-D680F3D5FFFB}" type="slidenum">
              <a:rPr lang="en-US" altLang="de-DE"/>
              <a:pPr/>
              <a:t>2</a:t>
            </a:fld>
            <a:endParaRPr lang="en-US" altLang="de-DE" b="0"/>
          </a:p>
        </p:txBody>
      </p:sp>
      <p:sp>
        <p:nvSpPr>
          <p:cNvPr id="350210" name="Rectangle 2">
            <a:extLst>
              <a:ext uri="{FF2B5EF4-FFF2-40B4-BE49-F238E27FC236}">
                <a16:creationId xmlns:a16="http://schemas.microsoft.com/office/drawing/2014/main" id="{6B9DB951-E3D1-CB45-8430-BE3DA448D1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Professorenbesoldung</a:t>
            </a:r>
          </a:p>
        </p:txBody>
      </p:sp>
      <p:sp>
        <p:nvSpPr>
          <p:cNvPr id="350211" name="Rectangle 3">
            <a:extLst>
              <a:ext uri="{FF2B5EF4-FFF2-40B4-BE49-F238E27FC236}">
                <a16:creationId xmlns:a16="http://schemas.microsoft.com/office/drawing/2014/main" id="{829374BD-DEB6-EB4C-A56F-06A7BA1FE3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181600"/>
            <a:ext cx="8610600" cy="7921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600">
                <a:effectLst/>
                <a:latin typeface="Arial" panose="020B0604020202020204" pitchFamily="34" charset="0"/>
              </a:rPr>
              <a:t>Profilbildung der Hochschulen</a:t>
            </a:r>
            <a:endParaRPr lang="de-DE" altLang="de-DE">
              <a:effectLst/>
              <a:latin typeface="Arial" panose="020B0604020202020204" pitchFamily="34" charset="0"/>
            </a:endParaRPr>
          </a:p>
        </p:txBody>
      </p:sp>
      <p:sp>
        <p:nvSpPr>
          <p:cNvPr id="350212" name="Rectangle 4">
            <a:extLst>
              <a:ext uri="{FF2B5EF4-FFF2-40B4-BE49-F238E27FC236}">
                <a16:creationId xmlns:a16="http://schemas.microsoft.com/office/drawing/2014/main" id="{897DF3EE-23C6-6445-AD9E-32188698F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743200"/>
            <a:ext cx="8610600" cy="7921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600">
                <a:effectLst/>
                <a:latin typeface="Arial" panose="020B0604020202020204" pitchFamily="34" charset="0"/>
              </a:rPr>
              <a:t>leistungs- und funktionsdifferenzierte Gehälter</a:t>
            </a:r>
            <a:endParaRPr lang="de-DE" altLang="de-DE">
              <a:effectLst/>
              <a:latin typeface="Arial" panose="020B0604020202020204" pitchFamily="34" charset="0"/>
            </a:endParaRPr>
          </a:p>
        </p:txBody>
      </p:sp>
      <p:sp>
        <p:nvSpPr>
          <p:cNvPr id="350213" name="Rectangle 5">
            <a:extLst>
              <a:ext uri="{FF2B5EF4-FFF2-40B4-BE49-F238E27FC236}">
                <a16:creationId xmlns:a16="http://schemas.microsoft.com/office/drawing/2014/main" id="{11761D55-2CEB-6B46-B896-524F83D2D8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962400"/>
            <a:ext cx="8610600" cy="7921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600">
                <a:effectLst/>
                <a:latin typeface="Arial" panose="020B0604020202020204" pitchFamily="34" charset="0"/>
              </a:rPr>
              <a:t>wettbewerbsfähige  Vergütungsstrukturen</a:t>
            </a:r>
            <a:endParaRPr lang="de-DE" altLang="de-DE">
              <a:effectLst/>
              <a:latin typeface="Arial" panose="020B0604020202020204" pitchFamily="34" charset="0"/>
            </a:endParaRPr>
          </a:p>
        </p:txBody>
      </p:sp>
      <p:grpSp>
        <p:nvGrpSpPr>
          <p:cNvPr id="350214" name="Group 6">
            <a:extLst>
              <a:ext uri="{FF2B5EF4-FFF2-40B4-BE49-F238E27FC236}">
                <a16:creationId xmlns:a16="http://schemas.microsoft.com/office/drawing/2014/main" id="{CF1B3D0B-CD4B-C84D-A723-EBB29FA79191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1371600"/>
            <a:ext cx="3124200" cy="914400"/>
            <a:chOff x="1056" y="864"/>
            <a:chExt cx="3552" cy="576"/>
          </a:xfrm>
        </p:grpSpPr>
        <p:sp>
          <p:nvSpPr>
            <p:cNvPr id="350215" name="Rectangle 7">
              <a:extLst>
                <a:ext uri="{FF2B5EF4-FFF2-40B4-BE49-F238E27FC236}">
                  <a16:creationId xmlns:a16="http://schemas.microsoft.com/office/drawing/2014/main" id="{DED25A3C-7FAB-8942-912E-0326CBD868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864"/>
              <a:ext cx="3552" cy="57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216" name="Text Box 8">
              <a:extLst>
                <a:ext uri="{FF2B5EF4-FFF2-40B4-BE49-F238E27FC236}">
                  <a16:creationId xmlns:a16="http://schemas.microsoft.com/office/drawing/2014/main" id="{FC7862C7-41E1-9B47-8B20-FEEEE42E02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4" y="960"/>
              <a:ext cx="1260" cy="36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3200">
                  <a:effectLst/>
                  <a:latin typeface="Arial" panose="020B0604020202020204" pitchFamily="34" charset="0"/>
                </a:rPr>
                <a:t>Ziele</a:t>
              </a:r>
              <a:endParaRPr lang="de-DE" altLang="de-DE" b="0">
                <a:effectLst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50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50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50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11" grpId="0" animBg="1" autoUpdateAnimBg="0"/>
      <p:bldP spid="350212" grpId="0" animBg="1" autoUpdateAnimBg="0"/>
      <p:bldP spid="350213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liennummernplatzhalter 2">
            <a:extLst>
              <a:ext uri="{FF2B5EF4-FFF2-40B4-BE49-F238E27FC236}">
                <a16:creationId xmlns:a16="http://schemas.microsoft.com/office/drawing/2014/main" id="{ECB30CB2-496B-E045-BC4A-E07C61D1A01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B0710-686D-504D-98F9-B39F46F76528}" type="slidenum">
              <a:rPr lang="en-US" altLang="de-DE"/>
              <a:pPr/>
              <a:t>20</a:t>
            </a:fld>
            <a:endParaRPr lang="en-US" altLang="de-DE" b="0"/>
          </a:p>
        </p:txBody>
      </p:sp>
      <p:sp>
        <p:nvSpPr>
          <p:cNvPr id="372738" name="Rectangle 2">
            <a:extLst>
              <a:ext uri="{FF2B5EF4-FFF2-40B4-BE49-F238E27FC236}">
                <a16:creationId xmlns:a16="http://schemas.microsoft.com/office/drawing/2014/main" id="{56F43528-45A0-D841-82F2-0A204D3DEA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400"/>
              <a:t>Option</a:t>
            </a:r>
            <a:br>
              <a:rPr lang="de-DE" altLang="de-DE" sz="3400"/>
            </a:br>
            <a:r>
              <a:rPr lang="de-DE" altLang="de-DE" sz="3400"/>
              <a:t>Entscheidung bei Hochschulen</a:t>
            </a:r>
          </a:p>
        </p:txBody>
      </p:sp>
      <p:sp>
        <p:nvSpPr>
          <p:cNvPr id="372739" name="Rectangle 3">
            <a:extLst>
              <a:ext uri="{FF2B5EF4-FFF2-40B4-BE49-F238E27FC236}">
                <a16:creationId xmlns:a16="http://schemas.microsoft.com/office/drawing/2014/main" id="{57C93E71-DC0E-8744-906B-C390105CA8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1371600"/>
            <a:ext cx="5410200" cy="61118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000">
                <a:effectLst/>
                <a:latin typeface="Arial" panose="020B0604020202020204" pitchFamily="34" charset="0"/>
              </a:rPr>
              <a:t>Dienstherreneigenschaft und </a:t>
            </a:r>
          </a:p>
          <a:p>
            <a:r>
              <a:rPr lang="de-DE" altLang="de-DE" sz="2000">
                <a:effectLst/>
                <a:latin typeface="Arial" panose="020B0604020202020204" pitchFamily="34" charset="0"/>
              </a:rPr>
              <a:t>eigene Stellenpläne</a:t>
            </a:r>
          </a:p>
        </p:txBody>
      </p:sp>
      <p:sp>
        <p:nvSpPr>
          <p:cNvPr id="372740" name="Rectangle 4">
            <a:extLst>
              <a:ext uri="{FF2B5EF4-FFF2-40B4-BE49-F238E27FC236}">
                <a16:creationId xmlns:a16="http://schemas.microsoft.com/office/drawing/2014/main" id="{02CA859A-032B-9E44-9C62-CB4DEB4A2F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200400"/>
            <a:ext cx="5410200" cy="61118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000">
                <a:effectLst/>
                <a:latin typeface="Arial" panose="020B0604020202020204" pitchFamily="34" charset="0"/>
              </a:rPr>
              <a:t>Orientierung an Aufgabenprofil </a:t>
            </a:r>
          </a:p>
          <a:p>
            <a:r>
              <a:rPr lang="de-DE" altLang="de-DE" sz="2000">
                <a:effectLst/>
                <a:latin typeface="Arial" panose="020B0604020202020204" pitchFamily="34" charset="0"/>
              </a:rPr>
              <a:t>und Organisationskultur</a:t>
            </a:r>
          </a:p>
        </p:txBody>
      </p:sp>
      <p:sp>
        <p:nvSpPr>
          <p:cNvPr id="372741" name="Rectangle 5">
            <a:extLst>
              <a:ext uri="{FF2B5EF4-FFF2-40B4-BE49-F238E27FC236}">
                <a16:creationId xmlns:a16="http://schemas.microsoft.com/office/drawing/2014/main" id="{3469A495-B46E-1B46-8F57-CB7A1B9136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962400"/>
            <a:ext cx="5410200" cy="61118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000">
                <a:effectLst/>
                <a:latin typeface="Arial" panose="020B0604020202020204" pitchFamily="34" charset="0"/>
              </a:rPr>
              <a:t>Fachhochschulen und Universitäten formal </a:t>
            </a:r>
          </a:p>
          <a:p>
            <a:r>
              <a:rPr lang="de-DE" altLang="de-DE" sz="2000">
                <a:effectLst/>
                <a:latin typeface="Arial" panose="020B0604020202020204" pitchFamily="34" charset="0"/>
              </a:rPr>
              <a:t>- nicht finanziell - gleichgestellt</a:t>
            </a:r>
          </a:p>
        </p:txBody>
      </p:sp>
      <p:sp>
        <p:nvSpPr>
          <p:cNvPr id="372742" name="Rectangle 6">
            <a:extLst>
              <a:ext uri="{FF2B5EF4-FFF2-40B4-BE49-F238E27FC236}">
                <a16:creationId xmlns:a16="http://schemas.microsoft.com/office/drawing/2014/main" id="{82F2F160-18DE-174B-97E8-E086AFA3F8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2438400"/>
            <a:ext cx="5410200" cy="61118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000">
                <a:effectLst/>
                <a:latin typeface="Arial" panose="020B0604020202020204" pitchFamily="34" charset="0"/>
              </a:rPr>
              <a:t>Größere Personal- und </a:t>
            </a:r>
          </a:p>
          <a:p>
            <a:r>
              <a:rPr lang="de-DE" altLang="de-DE" sz="2000">
                <a:effectLst/>
                <a:latin typeface="Arial" panose="020B0604020202020204" pitchFamily="34" charset="0"/>
              </a:rPr>
              <a:t>Finanzautonomie</a:t>
            </a:r>
          </a:p>
        </p:txBody>
      </p:sp>
      <p:sp>
        <p:nvSpPr>
          <p:cNvPr id="372743" name="Rectangle 7">
            <a:extLst>
              <a:ext uri="{FF2B5EF4-FFF2-40B4-BE49-F238E27FC236}">
                <a16:creationId xmlns:a16="http://schemas.microsoft.com/office/drawing/2014/main" id="{A4D54793-3CFB-9046-ADD3-A566A10CF1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953000"/>
            <a:ext cx="5410200" cy="61118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000">
                <a:effectLst/>
                <a:latin typeface="Arial" panose="020B0604020202020204" pitchFamily="34" charset="0"/>
              </a:rPr>
              <a:t>Konsequenzen für Altersruhegelder?</a:t>
            </a:r>
          </a:p>
        </p:txBody>
      </p:sp>
      <p:sp>
        <p:nvSpPr>
          <p:cNvPr id="372744" name="Rectangle 8">
            <a:extLst>
              <a:ext uri="{FF2B5EF4-FFF2-40B4-BE49-F238E27FC236}">
                <a16:creationId xmlns:a16="http://schemas.microsoft.com/office/drawing/2014/main" id="{66CD0E5B-00E5-824E-94C9-0C01ABAD59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5715000"/>
            <a:ext cx="5410200" cy="61118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000">
                <a:effectLst/>
                <a:latin typeface="Arial" panose="020B0604020202020204" pitchFamily="34" charset="0"/>
              </a:rPr>
              <a:t>Voraussetzungen für</a:t>
            </a:r>
          </a:p>
          <a:p>
            <a:r>
              <a:rPr lang="de-DE" altLang="de-DE" sz="2000">
                <a:effectLst/>
                <a:latin typeface="Arial" panose="020B0604020202020204" pitchFamily="34" charset="0"/>
              </a:rPr>
              <a:t>verantwortliche Handhabung?</a:t>
            </a:r>
          </a:p>
        </p:txBody>
      </p:sp>
      <p:grpSp>
        <p:nvGrpSpPr>
          <p:cNvPr id="372745" name="Group 9">
            <a:extLst>
              <a:ext uri="{FF2B5EF4-FFF2-40B4-BE49-F238E27FC236}">
                <a16:creationId xmlns:a16="http://schemas.microsoft.com/office/drawing/2014/main" id="{0FF33347-A1AB-C74F-BDD7-2AC08A2C1223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371600"/>
            <a:ext cx="2057400" cy="533400"/>
            <a:chOff x="192" y="1008"/>
            <a:chExt cx="1296" cy="672"/>
          </a:xfrm>
        </p:grpSpPr>
        <p:sp>
          <p:nvSpPr>
            <p:cNvPr id="372746" name="Oval 10">
              <a:extLst>
                <a:ext uri="{FF2B5EF4-FFF2-40B4-BE49-F238E27FC236}">
                  <a16:creationId xmlns:a16="http://schemas.microsoft.com/office/drawing/2014/main" id="{18FE5E1F-67ED-A84E-ACCD-25F2247B6B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1008"/>
              <a:ext cx="1296" cy="672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72747" name="Text Box 11">
              <a:extLst>
                <a:ext uri="{FF2B5EF4-FFF2-40B4-BE49-F238E27FC236}">
                  <a16:creationId xmlns:a16="http://schemas.microsoft.com/office/drawing/2014/main" id="{9D61BFAF-E59C-B646-8A53-82673F7191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1064"/>
              <a:ext cx="1264" cy="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000">
                  <a:effectLst/>
                  <a:latin typeface="Arial" panose="020B0604020202020204" pitchFamily="34" charset="0"/>
                </a:rPr>
                <a:t>Voraussetzung</a:t>
              </a:r>
            </a:p>
          </p:txBody>
        </p:sp>
      </p:grpSp>
      <p:grpSp>
        <p:nvGrpSpPr>
          <p:cNvPr id="372748" name="Group 12">
            <a:extLst>
              <a:ext uri="{FF2B5EF4-FFF2-40B4-BE49-F238E27FC236}">
                <a16:creationId xmlns:a16="http://schemas.microsoft.com/office/drawing/2014/main" id="{A4D0C23F-0899-8740-9942-63E4B0871D24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438400"/>
            <a:ext cx="2057400" cy="533400"/>
            <a:chOff x="192" y="1008"/>
            <a:chExt cx="1296" cy="672"/>
          </a:xfrm>
        </p:grpSpPr>
        <p:sp>
          <p:nvSpPr>
            <p:cNvPr id="372749" name="Oval 13">
              <a:extLst>
                <a:ext uri="{FF2B5EF4-FFF2-40B4-BE49-F238E27FC236}">
                  <a16:creationId xmlns:a16="http://schemas.microsoft.com/office/drawing/2014/main" id="{DAAB59D1-7E84-2349-A160-C9D7941D3F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1008"/>
              <a:ext cx="1296" cy="672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72750" name="Text Box 14">
              <a:extLst>
                <a:ext uri="{FF2B5EF4-FFF2-40B4-BE49-F238E27FC236}">
                  <a16:creationId xmlns:a16="http://schemas.microsoft.com/office/drawing/2014/main" id="{20B18E79-6A34-1047-9C38-28052193DF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5" y="1064"/>
              <a:ext cx="702" cy="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000">
                  <a:effectLst/>
                  <a:latin typeface="Arial" panose="020B0604020202020204" pitchFamily="34" charset="0"/>
                </a:rPr>
                <a:t>Vorteile</a:t>
              </a:r>
            </a:p>
          </p:txBody>
        </p:sp>
      </p:grpSp>
      <p:grpSp>
        <p:nvGrpSpPr>
          <p:cNvPr id="372751" name="Group 15">
            <a:extLst>
              <a:ext uri="{FF2B5EF4-FFF2-40B4-BE49-F238E27FC236}">
                <a16:creationId xmlns:a16="http://schemas.microsoft.com/office/drawing/2014/main" id="{13C8E6BF-0131-D549-A136-2A9A64792578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4876800"/>
            <a:ext cx="2057400" cy="533400"/>
            <a:chOff x="192" y="1008"/>
            <a:chExt cx="1296" cy="672"/>
          </a:xfrm>
        </p:grpSpPr>
        <p:sp>
          <p:nvSpPr>
            <p:cNvPr id="372752" name="Oval 16">
              <a:extLst>
                <a:ext uri="{FF2B5EF4-FFF2-40B4-BE49-F238E27FC236}">
                  <a16:creationId xmlns:a16="http://schemas.microsoft.com/office/drawing/2014/main" id="{EF02492A-BE4E-3546-AAA8-EA1832E06B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1008"/>
              <a:ext cx="1296" cy="672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72753" name="Text Box 17">
              <a:extLst>
                <a:ext uri="{FF2B5EF4-FFF2-40B4-BE49-F238E27FC236}">
                  <a16:creationId xmlns:a16="http://schemas.microsoft.com/office/drawing/2014/main" id="{BE6F1625-4844-CD45-8802-038B96D0E7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3" y="1064"/>
              <a:ext cx="650" cy="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000">
                  <a:effectLst/>
                  <a:latin typeface="Arial" panose="020B0604020202020204" pitchFamily="34" charset="0"/>
                </a:rPr>
                <a:t>Fragen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72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72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72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72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72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372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372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372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372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2739" grpId="0" animBg="1" autoUpdateAnimBg="0"/>
      <p:bldP spid="372740" grpId="0" animBg="1" autoUpdateAnimBg="0"/>
      <p:bldP spid="372741" grpId="0" animBg="1" autoUpdateAnimBg="0"/>
      <p:bldP spid="372742" grpId="0" animBg="1" autoUpdateAnimBg="0"/>
      <p:bldP spid="372743" grpId="0" animBg="1" autoUpdateAnimBg="0"/>
      <p:bldP spid="372744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2">
            <a:extLst>
              <a:ext uri="{FF2B5EF4-FFF2-40B4-BE49-F238E27FC236}">
                <a16:creationId xmlns:a16="http://schemas.microsoft.com/office/drawing/2014/main" id="{507923DC-7EB6-1247-B843-2F88DB69AA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095BD-B839-4540-9C28-79D9C0C8F5B9}" type="slidenum">
              <a:rPr lang="en-US" altLang="de-DE"/>
              <a:pPr/>
              <a:t>21</a:t>
            </a:fld>
            <a:endParaRPr lang="en-US" altLang="de-DE" b="0"/>
          </a:p>
        </p:txBody>
      </p:sp>
      <p:sp>
        <p:nvSpPr>
          <p:cNvPr id="375810" name="Rectangle 2">
            <a:extLst>
              <a:ext uri="{FF2B5EF4-FFF2-40B4-BE49-F238E27FC236}">
                <a16:creationId xmlns:a16="http://schemas.microsoft.com/office/drawing/2014/main" id="{24A71E3B-D3C2-D94B-A653-00701CB00A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grpSp>
        <p:nvGrpSpPr>
          <p:cNvPr id="375818" name="Group 10">
            <a:extLst>
              <a:ext uri="{FF2B5EF4-FFF2-40B4-BE49-F238E27FC236}">
                <a16:creationId xmlns:a16="http://schemas.microsoft.com/office/drawing/2014/main" id="{B1C78321-4EFC-6545-ABA2-3D84C0EBBDCD}"/>
              </a:ext>
            </a:extLst>
          </p:cNvPr>
          <p:cNvGrpSpPr>
            <a:grpSpLocks/>
          </p:cNvGrpSpPr>
          <p:nvPr/>
        </p:nvGrpSpPr>
        <p:grpSpPr bwMode="auto">
          <a:xfrm>
            <a:off x="1087438" y="1295400"/>
            <a:ext cx="7793037" cy="4910138"/>
            <a:chOff x="685" y="816"/>
            <a:chExt cx="4909" cy="3093"/>
          </a:xfrm>
        </p:grpSpPr>
        <p:sp>
          <p:nvSpPr>
            <p:cNvPr id="375812" name="Text Box 4">
              <a:extLst>
                <a:ext uri="{FF2B5EF4-FFF2-40B4-BE49-F238E27FC236}">
                  <a16:creationId xmlns:a16="http://schemas.microsoft.com/office/drawing/2014/main" id="{AF0BF0A7-0E6D-6F42-BC5E-36CD86CDDD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" y="816"/>
              <a:ext cx="3628" cy="5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sz="520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Leistungsbezüge </a:t>
              </a:r>
              <a:endParaRPr lang="de-DE" altLang="de-DE" sz="2000" b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</p:txBody>
        </p:sp>
        <p:graphicFrame>
          <p:nvGraphicFramePr>
            <p:cNvPr id="375813" name="Object 5">
              <a:extLst>
                <a:ext uri="{FF2B5EF4-FFF2-40B4-BE49-F238E27FC236}">
                  <a16:creationId xmlns:a16="http://schemas.microsoft.com/office/drawing/2014/main" id="{2454C2EC-1C86-3D48-AB28-1B3AA8E0B54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784" y="1289"/>
            <a:ext cx="816" cy="24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5819" name="Clip" r:id="rId3" imgW="7454900" imgH="22618700" progId="MS_ClipArt_Gallery.2">
                    <p:embed/>
                  </p:oleObj>
                </mc:Choice>
                <mc:Fallback>
                  <p:oleObj name="Clip" r:id="rId3" imgW="7454900" imgH="22618700" progId="MS_ClipArt_Gallery.2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84" y="1289"/>
                          <a:ext cx="816" cy="24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75814" name="Object 6">
              <a:extLst>
                <a:ext uri="{FF2B5EF4-FFF2-40B4-BE49-F238E27FC236}">
                  <a16:creationId xmlns:a16="http://schemas.microsoft.com/office/drawing/2014/main" id="{8DA3520B-F66C-9C40-8940-DA2CBE6E949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544" y="1392"/>
            <a:ext cx="1170" cy="25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5820" name="Clip" r:id="rId5" imgW="10693400" imgH="23012400" progId="MS_ClipArt_Gallery.2">
                    <p:embed/>
                  </p:oleObj>
                </mc:Choice>
                <mc:Fallback>
                  <p:oleObj name="Clip" r:id="rId5" imgW="10693400" imgH="23012400" progId="MS_ClipArt_Gallery.2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44" y="1392"/>
                          <a:ext cx="1170" cy="25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75815" name="Object 7">
              <a:extLst>
                <a:ext uri="{FF2B5EF4-FFF2-40B4-BE49-F238E27FC236}">
                  <a16:creationId xmlns:a16="http://schemas.microsoft.com/office/drawing/2014/main" id="{1F9E08BF-512C-3647-B97D-51A667E7057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146" y="1173"/>
            <a:ext cx="2448" cy="24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5821" name="Clip" r:id="rId7" imgW="22377400" imgH="22720300" progId="MS_ClipArt_Gallery.2">
                    <p:embed/>
                  </p:oleObj>
                </mc:Choice>
                <mc:Fallback>
                  <p:oleObj name="Clip" r:id="rId7" imgW="22377400" imgH="22720300" progId="MS_ClipArt_Gallery.2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46" y="1173"/>
                          <a:ext cx="2448" cy="24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75816" name="Text Box 8">
            <a:extLst>
              <a:ext uri="{FF2B5EF4-FFF2-40B4-BE49-F238E27FC236}">
                <a16:creationId xmlns:a16="http://schemas.microsoft.com/office/drawing/2014/main" id="{6A506269-A386-2047-91D8-D853A8CFC3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505200"/>
            <a:ext cx="2865438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4800" b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verstehen</a:t>
            </a:r>
          </a:p>
        </p:txBody>
      </p:sp>
      <p:sp>
        <p:nvSpPr>
          <p:cNvPr id="375817" name="Text Box 9">
            <a:extLst>
              <a:ext uri="{FF2B5EF4-FFF2-40B4-BE49-F238E27FC236}">
                <a16:creationId xmlns:a16="http://schemas.microsoft.com/office/drawing/2014/main" id="{16225E19-0553-464E-B1B3-EA6F04E3DE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4038" y="4800600"/>
            <a:ext cx="2662237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4800" b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gestalten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75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75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5816" grpId="0" autoUpdateAnimBg="0"/>
      <p:bldP spid="375817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2">
            <a:extLst>
              <a:ext uri="{FF2B5EF4-FFF2-40B4-BE49-F238E27FC236}">
                <a16:creationId xmlns:a16="http://schemas.microsoft.com/office/drawing/2014/main" id="{1D17F4A0-3317-9145-A74F-A325615DD6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CAA1FF-8C40-724E-B9A7-92D32DCFE06B}" type="slidenum">
              <a:rPr lang="en-US" altLang="de-DE"/>
              <a:pPr/>
              <a:t>22</a:t>
            </a:fld>
            <a:endParaRPr lang="en-US" altLang="de-DE" b="0"/>
          </a:p>
        </p:txBody>
      </p:sp>
      <p:sp>
        <p:nvSpPr>
          <p:cNvPr id="376834" name="Rectangle 2050">
            <a:extLst>
              <a:ext uri="{FF2B5EF4-FFF2-40B4-BE49-F238E27FC236}">
                <a16:creationId xmlns:a16="http://schemas.microsoft.com/office/drawing/2014/main" id="{88CC1A52-86A2-6C49-A1FB-2EB6DCD464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 i="1"/>
              <a:t>Leistungsbezüge</a:t>
            </a:r>
            <a:r>
              <a:rPr lang="de-DE" altLang="de-DE" sz="3600"/>
              <a:t>: Verstehen </a:t>
            </a:r>
          </a:p>
        </p:txBody>
      </p:sp>
      <p:sp>
        <p:nvSpPr>
          <p:cNvPr id="376836" name="Rectangle 2052">
            <a:extLst>
              <a:ext uri="{FF2B5EF4-FFF2-40B4-BE49-F238E27FC236}">
                <a16:creationId xmlns:a16="http://schemas.microsoft.com/office/drawing/2014/main" id="{B94FF724-399D-3740-A7E9-CF1A28673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5453063"/>
            <a:ext cx="7772400" cy="1023937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000">
                <a:effectLst/>
                <a:latin typeface="Arial" panose="020B0604020202020204" pitchFamily="34" charset="0"/>
              </a:rPr>
              <a:t>Unbefristete und wiederholt vergebene Leistungsbezüge</a:t>
            </a:r>
          </a:p>
          <a:p>
            <a:r>
              <a:rPr lang="de-DE" altLang="de-DE" sz="2000">
                <a:effectLst/>
                <a:latin typeface="Arial" panose="020B0604020202020204" pitchFamily="34" charset="0"/>
              </a:rPr>
              <a:t>bis zu 40% des Grundgehalts ruhegehaltsfähig,</a:t>
            </a:r>
          </a:p>
          <a:p>
            <a:r>
              <a:rPr lang="de-DE" altLang="de-DE" sz="2000">
                <a:effectLst/>
                <a:latin typeface="Arial" panose="020B0604020202020204" pitchFamily="34" charset="0"/>
              </a:rPr>
              <a:t>Erhöhung grundsätzlich möglich</a:t>
            </a:r>
          </a:p>
        </p:txBody>
      </p:sp>
      <p:sp>
        <p:nvSpPr>
          <p:cNvPr id="376837" name="Rectangle 2053">
            <a:extLst>
              <a:ext uri="{FF2B5EF4-FFF2-40B4-BE49-F238E27FC236}">
                <a16:creationId xmlns:a16="http://schemas.microsoft.com/office/drawing/2014/main" id="{FF70B62F-D177-A94F-BB87-BC011F45B6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114800"/>
            <a:ext cx="7848600" cy="10668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000">
                <a:effectLst/>
                <a:latin typeface="Arial" panose="020B0604020202020204" pitchFamily="34" charset="0"/>
              </a:rPr>
              <a:t>Funktions- Lb. stets befristet, dynamisiert und ruhegehaltsfähig, </a:t>
            </a:r>
          </a:p>
          <a:p>
            <a:r>
              <a:rPr lang="de-DE" altLang="de-DE" sz="2000">
                <a:effectLst/>
                <a:latin typeface="Arial" panose="020B0604020202020204" pitchFamily="34" charset="0"/>
              </a:rPr>
              <a:t>ansonsten befristet </a:t>
            </a:r>
            <a:r>
              <a:rPr lang="de-DE" altLang="de-DE" sz="2000" i="1">
                <a:effectLst/>
                <a:latin typeface="Arial" panose="020B0604020202020204" pitchFamily="34" charset="0"/>
              </a:rPr>
              <a:t>oder</a:t>
            </a:r>
            <a:r>
              <a:rPr lang="de-DE" altLang="de-DE" sz="2000">
                <a:effectLst/>
                <a:latin typeface="Arial" panose="020B0604020202020204" pitchFamily="34" charset="0"/>
              </a:rPr>
              <a:t> unbefristet,</a:t>
            </a:r>
          </a:p>
          <a:p>
            <a:r>
              <a:rPr lang="de-DE" altLang="de-DE" sz="2000">
                <a:effectLst/>
                <a:latin typeface="Arial" panose="020B0604020202020204" pitchFamily="34" charset="0"/>
              </a:rPr>
              <a:t>keine Teilhabe an Besoldungserhöhungen </a:t>
            </a:r>
            <a:r>
              <a:rPr lang="de-DE" altLang="de-DE" sz="2000" i="1">
                <a:effectLst/>
                <a:latin typeface="Arial" panose="020B0604020202020204" pitchFamily="34" charset="0"/>
              </a:rPr>
              <a:t>oder</a:t>
            </a:r>
            <a:r>
              <a:rPr lang="de-DE" altLang="de-DE" sz="2000">
                <a:effectLst/>
                <a:latin typeface="Arial" panose="020B0604020202020204" pitchFamily="34" charset="0"/>
              </a:rPr>
              <a:t> dynamisiert</a:t>
            </a:r>
          </a:p>
        </p:txBody>
      </p:sp>
      <p:sp>
        <p:nvSpPr>
          <p:cNvPr id="376840" name="Oval 2056">
            <a:extLst>
              <a:ext uri="{FF2B5EF4-FFF2-40B4-BE49-F238E27FC236}">
                <a16:creationId xmlns:a16="http://schemas.microsoft.com/office/drawing/2014/main" id="{265105E8-D4D4-4A4E-953B-88A60B34C4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1219200"/>
            <a:ext cx="2133600" cy="838200"/>
          </a:xfrm>
          <a:prstGeom prst="ellipse">
            <a:avLst/>
          </a:prstGeom>
          <a:solidFill>
            <a:srgbClr val="00FFCC"/>
          </a:solidFill>
          <a:ln w="76200">
            <a:solidFill>
              <a:srgbClr val="00FF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3200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3 Arten</a:t>
            </a:r>
            <a:endParaRPr lang="de-DE" altLang="de-DE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6842" name="Oval 2058">
            <a:extLst>
              <a:ext uri="{FF2B5EF4-FFF2-40B4-BE49-F238E27FC236}">
                <a16:creationId xmlns:a16="http://schemas.microsoft.com/office/drawing/2014/main" id="{5ADB0916-3E47-494E-8D06-8EAB127A1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752600"/>
            <a:ext cx="1828800" cy="1676400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Berufungs-</a:t>
            </a:r>
          </a:p>
          <a:p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und Bleibe- </a:t>
            </a:r>
          </a:p>
          <a:p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Leist.bez.</a:t>
            </a:r>
          </a:p>
        </p:txBody>
      </p:sp>
      <p:sp>
        <p:nvSpPr>
          <p:cNvPr id="376844" name="Oval 2060">
            <a:extLst>
              <a:ext uri="{FF2B5EF4-FFF2-40B4-BE49-F238E27FC236}">
                <a16:creationId xmlns:a16="http://schemas.microsoft.com/office/drawing/2014/main" id="{A9E38D69-9AC9-104E-B06A-5A4E23661A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362200"/>
            <a:ext cx="1676400" cy="1447800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Funktions-</a:t>
            </a:r>
          </a:p>
          <a:p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Leist.bez.</a:t>
            </a:r>
            <a:endParaRPr lang="de-DE" altLang="de-DE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6845" name="Oval 2061">
            <a:extLst>
              <a:ext uri="{FF2B5EF4-FFF2-40B4-BE49-F238E27FC236}">
                <a16:creationId xmlns:a16="http://schemas.microsoft.com/office/drawing/2014/main" id="{222FE1AD-42C7-BE4D-85D6-7783F9C466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1752600"/>
            <a:ext cx="1828800" cy="1676400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Besondere</a:t>
            </a:r>
          </a:p>
          <a:p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Leistungs-</a:t>
            </a:r>
          </a:p>
          <a:p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bezüge</a:t>
            </a:r>
            <a:endParaRPr lang="de-DE" altLang="de-DE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76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7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76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76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76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836" grpId="0" animBg="1" autoUpdateAnimBg="0"/>
      <p:bldP spid="376837" grpId="0" animBg="1" autoUpdateAnimBg="0"/>
      <p:bldP spid="376842" grpId="0" animBg="1" autoUpdateAnimBg="0"/>
      <p:bldP spid="376844" grpId="0" animBg="1" autoUpdateAnimBg="0"/>
      <p:bldP spid="376845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liennummernplatzhalter 2">
            <a:extLst>
              <a:ext uri="{FF2B5EF4-FFF2-40B4-BE49-F238E27FC236}">
                <a16:creationId xmlns:a16="http://schemas.microsoft.com/office/drawing/2014/main" id="{7CC28408-5ED1-DB4C-BB98-D5548A8C1BA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CF3B0B-EA46-1544-B9D1-7E5B2CA4A757}" type="slidenum">
              <a:rPr lang="en-US" altLang="de-DE"/>
              <a:pPr/>
              <a:t>23</a:t>
            </a:fld>
            <a:endParaRPr lang="en-US" altLang="de-DE" b="0"/>
          </a:p>
        </p:txBody>
      </p:sp>
      <p:sp>
        <p:nvSpPr>
          <p:cNvPr id="378882" name="Rectangle 1026">
            <a:extLst>
              <a:ext uri="{FF2B5EF4-FFF2-40B4-BE49-F238E27FC236}">
                <a16:creationId xmlns:a16="http://schemas.microsoft.com/office/drawing/2014/main" id="{54D2AE29-51B6-A049-83EF-0D4CA6A1E9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391400" cy="990600"/>
          </a:xfrm>
        </p:spPr>
        <p:txBody>
          <a:bodyPr/>
          <a:lstStyle/>
          <a:p>
            <a:r>
              <a:rPr lang="de-DE" altLang="de-DE" sz="3600"/>
              <a:t>Funktionszulagen gestalten</a:t>
            </a:r>
          </a:p>
        </p:txBody>
      </p:sp>
      <p:sp>
        <p:nvSpPr>
          <p:cNvPr id="378883" name="Rectangle 1027">
            <a:extLst>
              <a:ext uri="{FF2B5EF4-FFF2-40B4-BE49-F238E27FC236}">
                <a16:creationId xmlns:a16="http://schemas.microsoft.com/office/drawing/2014/main" id="{D849BFC5-92D6-F240-8A78-C1A11AB72C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2038" y="3429000"/>
            <a:ext cx="3890962" cy="12954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Welche Ämter?</a:t>
            </a:r>
          </a:p>
          <a:p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Abschließender Katalog?</a:t>
            </a:r>
          </a:p>
        </p:txBody>
      </p:sp>
      <p:sp>
        <p:nvSpPr>
          <p:cNvPr id="378884" name="Rectangle 1028">
            <a:extLst>
              <a:ext uri="{FF2B5EF4-FFF2-40B4-BE49-F238E27FC236}">
                <a16:creationId xmlns:a16="http://schemas.microsoft.com/office/drawing/2014/main" id="{DACEE067-106D-B949-8FBA-40C8366716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905000"/>
            <a:ext cx="3200400" cy="12954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Land</a:t>
            </a:r>
          </a:p>
          <a:p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Hochschulrat</a:t>
            </a:r>
          </a:p>
          <a:p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Hochschulleitungen</a:t>
            </a:r>
          </a:p>
        </p:txBody>
      </p:sp>
      <p:grpSp>
        <p:nvGrpSpPr>
          <p:cNvPr id="378896" name="Group 1040">
            <a:extLst>
              <a:ext uri="{FF2B5EF4-FFF2-40B4-BE49-F238E27FC236}">
                <a16:creationId xmlns:a16="http://schemas.microsoft.com/office/drawing/2014/main" id="{96362E26-7801-884E-8898-9D9973F93547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2057400"/>
            <a:ext cx="2971800" cy="914400"/>
            <a:chOff x="2352" y="1296"/>
            <a:chExt cx="1872" cy="576"/>
          </a:xfrm>
        </p:grpSpPr>
        <p:sp>
          <p:nvSpPr>
            <p:cNvPr id="378886" name="Oval 1030">
              <a:extLst>
                <a:ext uri="{FF2B5EF4-FFF2-40B4-BE49-F238E27FC236}">
                  <a16:creationId xmlns:a16="http://schemas.microsoft.com/office/drawing/2014/main" id="{40285C57-5757-BC40-A4AC-913BB24948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296"/>
              <a:ext cx="1872" cy="57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78887" name="Text Box 1031">
              <a:extLst>
                <a:ext uri="{FF2B5EF4-FFF2-40B4-BE49-F238E27FC236}">
                  <a16:creationId xmlns:a16="http://schemas.microsoft.com/office/drawing/2014/main" id="{0FAA7890-3631-2549-92BF-7655C96436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60" y="1449"/>
              <a:ext cx="1574" cy="26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200">
                  <a:effectLst/>
                  <a:latin typeface="Arial" panose="020B0604020202020204" pitchFamily="34" charset="0"/>
                </a:rPr>
                <a:t>WER</a:t>
              </a:r>
              <a:r>
                <a:rPr lang="de-DE" altLang="de-DE" sz="2200" b="0">
                  <a:effectLst/>
                  <a:latin typeface="Arial" panose="020B0604020202020204" pitchFamily="34" charset="0"/>
                </a:rPr>
                <a:t> entscheidet?</a:t>
              </a:r>
            </a:p>
          </p:txBody>
        </p:sp>
      </p:grpSp>
      <p:grpSp>
        <p:nvGrpSpPr>
          <p:cNvPr id="378897" name="Group 1041">
            <a:extLst>
              <a:ext uri="{FF2B5EF4-FFF2-40B4-BE49-F238E27FC236}">
                <a16:creationId xmlns:a16="http://schemas.microsoft.com/office/drawing/2014/main" id="{A3E73E78-C0D2-8E4A-A4D5-00B97ECDF7AA}"/>
              </a:ext>
            </a:extLst>
          </p:cNvPr>
          <p:cNvGrpSpPr>
            <a:grpSpLocks/>
          </p:cNvGrpSpPr>
          <p:nvPr/>
        </p:nvGrpSpPr>
        <p:grpSpPr bwMode="auto">
          <a:xfrm>
            <a:off x="1314450" y="3657600"/>
            <a:ext cx="3638550" cy="914400"/>
            <a:chOff x="828" y="2304"/>
            <a:chExt cx="2292" cy="576"/>
          </a:xfrm>
        </p:grpSpPr>
        <p:sp>
          <p:nvSpPr>
            <p:cNvPr id="378889" name="Oval 1033">
              <a:extLst>
                <a:ext uri="{FF2B5EF4-FFF2-40B4-BE49-F238E27FC236}">
                  <a16:creationId xmlns:a16="http://schemas.microsoft.com/office/drawing/2014/main" id="{CDA55EF5-96BE-914A-83A8-8F7755CE8A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8" y="2304"/>
              <a:ext cx="2292" cy="57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78890" name="Text Box 1034">
              <a:extLst>
                <a:ext uri="{FF2B5EF4-FFF2-40B4-BE49-F238E27FC236}">
                  <a16:creationId xmlns:a16="http://schemas.microsoft.com/office/drawing/2014/main" id="{6F8E7B42-DF6F-4E42-ADA3-6B1FB2449A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49" y="2457"/>
              <a:ext cx="1956" cy="26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200">
                  <a:effectLst/>
                  <a:latin typeface="Arial" panose="020B0604020202020204" pitchFamily="34" charset="0"/>
                </a:rPr>
                <a:t>WAS</a:t>
              </a:r>
              <a:r>
                <a:rPr lang="de-DE" altLang="de-DE" sz="2200" b="0">
                  <a:effectLst/>
                  <a:latin typeface="Arial" panose="020B0604020202020204" pitchFamily="34" charset="0"/>
                </a:rPr>
                <a:t> wird einbezogen?</a:t>
              </a:r>
            </a:p>
          </p:txBody>
        </p:sp>
      </p:grpSp>
      <p:sp>
        <p:nvSpPr>
          <p:cNvPr id="378891" name="Rectangle 1035">
            <a:extLst>
              <a:ext uri="{FF2B5EF4-FFF2-40B4-BE49-F238E27FC236}">
                <a16:creationId xmlns:a16="http://schemas.microsoft.com/office/drawing/2014/main" id="{D8719DE5-69E7-4543-967A-750B5F0BA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105400"/>
            <a:ext cx="3200400" cy="12954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Höhe?</a:t>
            </a:r>
          </a:p>
          <a:p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Festpreise?</a:t>
            </a:r>
          </a:p>
          <a:p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Erfolgsabhängigkeit?</a:t>
            </a:r>
          </a:p>
        </p:txBody>
      </p:sp>
      <p:grpSp>
        <p:nvGrpSpPr>
          <p:cNvPr id="378898" name="Group 1042">
            <a:extLst>
              <a:ext uri="{FF2B5EF4-FFF2-40B4-BE49-F238E27FC236}">
                <a16:creationId xmlns:a16="http://schemas.microsoft.com/office/drawing/2014/main" id="{16768C05-247A-D24B-9D22-7F8D5A382546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5257800"/>
            <a:ext cx="3124200" cy="914400"/>
            <a:chOff x="2352" y="3312"/>
            <a:chExt cx="1968" cy="576"/>
          </a:xfrm>
        </p:grpSpPr>
        <p:sp>
          <p:nvSpPr>
            <p:cNvPr id="378893" name="Oval 1037">
              <a:extLst>
                <a:ext uri="{FF2B5EF4-FFF2-40B4-BE49-F238E27FC236}">
                  <a16:creationId xmlns:a16="http://schemas.microsoft.com/office/drawing/2014/main" id="{4B12B076-E8A0-F04A-A849-A5CA1B45C6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3312"/>
              <a:ext cx="1968" cy="576"/>
            </a:xfrm>
            <a:prstGeom prst="ellipse">
              <a:avLst/>
            </a:prstGeom>
            <a:solidFill>
              <a:schemeClr val="accent1"/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78894" name="Text Box 1038">
              <a:extLst>
                <a:ext uri="{FF2B5EF4-FFF2-40B4-BE49-F238E27FC236}">
                  <a16:creationId xmlns:a16="http://schemas.microsoft.com/office/drawing/2014/main" id="{C3294C51-AD04-9440-B875-13A2D0D4E1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24" y="3465"/>
              <a:ext cx="1545" cy="26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2200">
                  <a:effectLst/>
                  <a:latin typeface="Arial" panose="020B0604020202020204" pitchFamily="34" charset="0"/>
                </a:rPr>
                <a:t>WIE </a:t>
              </a:r>
              <a:r>
                <a:rPr lang="de-DE" altLang="de-DE" sz="2200" b="0">
                  <a:effectLst/>
                  <a:latin typeface="Arial" panose="020B0604020202020204" pitchFamily="34" charset="0"/>
                </a:rPr>
                <a:t>wird belohnt?</a:t>
              </a:r>
            </a:p>
          </p:txBody>
        </p:sp>
      </p:grpSp>
      <p:sp>
        <p:nvSpPr>
          <p:cNvPr id="378895" name="Oval 1039">
            <a:extLst>
              <a:ext uri="{FF2B5EF4-FFF2-40B4-BE49-F238E27FC236}">
                <a16:creationId xmlns:a16="http://schemas.microsoft.com/office/drawing/2014/main" id="{7EA2BDF1-68F2-DA4D-8FB0-B105C147D8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838200"/>
            <a:ext cx="4267200" cy="914400"/>
          </a:xfrm>
          <a:prstGeom prst="ellipse">
            <a:avLst/>
          </a:prstGeom>
          <a:solidFill>
            <a:srgbClr val="FFFF00"/>
          </a:solidFill>
          <a:ln w="762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am unkompliziertesten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8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378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78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78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" dur="500"/>
                                        <p:tgtEl>
                                          <p:spTgt spid="378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78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78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378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83" grpId="0" animBg="1" autoUpdateAnimBg="0"/>
      <p:bldP spid="378884" grpId="0" animBg="1" autoUpdateAnimBg="0"/>
      <p:bldP spid="378891" grpId="0" animBg="1" autoUpdateAnimBg="0"/>
      <p:bldP spid="378895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2">
            <a:extLst>
              <a:ext uri="{FF2B5EF4-FFF2-40B4-BE49-F238E27FC236}">
                <a16:creationId xmlns:a16="http://schemas.microsoft.com/office/drawing/2014/main" id="{C2F85871-736C-9944-B060-D1B17CD3A15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C10A2-89B7-864A-B6FD-7D61916BAA6D}" type="slidenum">
              <a:rPr lang="en-US" altLang="de-DE"/>
              <a:pPr/>
              <a:t>24</a:t>
            </a:fld>
            <a:endParaRPr lang="en-US" altLang="de-DE" b="0"/>
          </a:p>
        </p:txBody>
      </p:sp>
      <p:sp>
        <p:nvSpPr>
          <p:cNvPr id="379906" name="Rectangle 1026">
            <a:extLst>
              <a:ext uri="{FF2B5EF4-FFF2-40B4-BE49-F238E27FC236}">
                <a16:creationId xmlns:a16="http://schemas.microsoft.com/office/drawing/2014/main" id="{2E630B4E-F9EA-BF40-9A17-9788D273E7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391400" cy="990600"/>
          </a:xfrm>
        </p:spPr>
        <p:txBody>
          <a:bodyPr/>
          <a:lstStyle/>
          <a:p>
            <a:r>
              <a:rPr lang="de-DE" altLang="de-DE" sz="3600"/>
              <a:t>Berufungszulagen gestalten</a:t>
            </a:r>
          </a:p>
        </p:txBody>
      </p:sp>
      <p:sp>
        <p:nvSpPr>
          <p:cNvPr id="379908" name="Rectangle 1028">
            <a:extLst>
              <a:ext uri="{FF2B5EF4-FFF2-40B4-BE49-F238E27FC236}">
                <a16:creationId xmlns:a16="http://schemas.microsoft.com/office/drawing/2014/main" id="{3178AD71-45AA-CF46-81D1-D656963266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2133600"/>
            <a:ext cx="3810000" cy="14478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762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2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Zuständig für Vergabe:</a:t>
            </a:r>
          </a:p>
          <a:p>
            <a:r>
              <a:rPr lang="de-DE" altLang="de-DE" sz="22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Land oder Hochschule?</a:t>
            </a:r>
            <a:endParaRPr lang="de-DE" altLang="de-DE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379931" name="Group 1051">
            <a:extLst>
              <a:ext uri="{FF2B5EF4-FFF2-40B4-BE49-F238E27FC236}">
                <a16:creationId xmlns:a16="http://schemas.microsoft.com/office/drawing/2014/main" id="{82EADDD9-43AC-4849-88C7-C5949D1B0849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4800600"/>
            <a:ext cx="8001000" cy="1371600"/>
            <a:chOff x="288" y="2736"/>
            <a:chExt cx="5040" cy="864"/>
          </a:xfrm>
        </p:grpSpPr>
        <p:sp>
          <p:nvSpPr>
            <p:cNvPr id="379914" name="Rectangle 1034">
              <a:extLst>
                <a:ext uri="{FF2B5EF4-FFF2-40B4-BE49-F238E27FC236}">
                  <a16:creationId xmlns:a16="http://schemas.microsoft.com/office/drawing/2014/main" id="{D34FDCA7-746C-4D4F-99BA-A902D81FFA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2784"/>
              <a:ext cx="2208" cy="816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76200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r>
                <a:rPr lang="de-DE" altLang="de-DE" sz="22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Befristung?</a:t>
              </a:r>
            </a:p>
            <a:p>
              <a:r>
                <a:rPr lang="de-DE" altLang="de-DE" sz="22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Ruhegehaltsfähig?</a:t>
              </a:r>
              <a:endParaRPr lang="de-DE" altLang="de-DE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79917" name="Rectangle 1037">
              <a:extLst>
                <a:ext uri="{FF2B5EF4-FFF2-40B4-BE49-F238E27FC236}">
                  <a16:creationId xmlns:a16="http://schemas.microsoft.com/office/drawing/2014/main" id="{BBF0CB15-939E-AF44-BA54-B344596F18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736"/>
              <a:ext cx="2208" cy="816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76200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r>
                <a:rPr lang="de-DE" altLang="de-DE" sz="22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Frei verhandelbar oder</a:t>
              </a:r>
            </a:p>
            <a:p>
              <a:r>
                <a:rPr lang="de-DE" altLang="de-DE" sz="22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Stufungen?</a:t>
              </a:r>
            </a:p>
            <a:p>
              <a:r>
                <a:rPr lang="de-DE" altLang="de-DE" sz="22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Zielvereinbarungen?</a:t>
              </a:r>
              <a:endParaRPr lang="de-DE" altLang="de-DE" sz="22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sp>
        <p:nvSpPr>
          <p:cNvPr id="379923" name="Oval 1043">
            <a:extLst>
              <a:ext uri="{FF2B5EF4-FFF2-40B4-BE49-F238E27FC236}">
                <a16:creationId xmlns:a16="http://schemas.microsoft.com/office/drawing/2014/main" id="{721B63B8-1592-8E48-B6BB-64A1DFAA70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2362200"/>
            <a:ext cx="1600200" cy="914400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6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Wer?</a:t>
            </a:r>
            <a:endParaRPr lang="de-DE" altLang="de-DE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9920" name="Oval 1040">
            <a:extLst>
              <a:ext uri="{FF2B5EF4-FFF2-40B4-BE49-F238E27FC236}">
                <a16:creationId xmlns:a16="http://schemas.microsoft.com/office/drawing/2014/main" id="{9FBF5805-2F8A-9E4D-ADFD-4402D2D86D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4114800"/>
            <a:ext cx="1600200" cy="914400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6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Wie?</a:t>
            </a:r>
            <a:endParaRPr lang="de-DE" altLang="de-DE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9933" name="Oval 1053">
            <a:extLst>
              <a:ext uri="{FF2B5EF4-FFF2-40B4-BE49-F238E27FC236}">
                <a16:creationId xmlns:a16="http://schemas.microsoft.com/office/drawing/2014/main" id="{81B9BD76-5AE8-2A4D-8F98-142368F40E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838200"/>
            <a:ext cx="4267200" cy="914400"/>
          </a:xfrm>
          <a:prstGeom prst="ellipse">
            <a:avLst/>
          </a:prstGeom>
          <a:solidFill>
            <a:srgbClr val="FFFF00"/>
          </a:solidFill>
          <a:ln w="762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Viele Dimensionen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9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79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9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9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379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79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908" grpId="0" animBg="1" autoUpdateAnimBg="0"/>
      <p:bldP spid="379923" grpId="0" animBg="1" autoUpdateAnimBg="0"/>
      <p:bldP spid="379920" grpId="0" animBg="1" autoUpdateAnimBg="0"/>
      <p:bldP spid="379933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liennummernplatzhalter 2">
            <a:extLst>
              <a:ext uri="{FF2B5EF4-FFF2-40B4-BE49-F238E27FC236}">
                <a16:creationId xmlns:a16="http://schemas.microsoft.com/office/drawing/2014/main" id="{04AE9A4A-7120-5443-8941-C6698456513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F907F5-C77C-DD42-8391-8A331E7D01D9}" type="slidenum">
              <a:rPr lang="en-US" altLang="de-DE"/>
              <a:pPr/>
              <a:t>25</a:t>
            </a:fld>
            <a:endParaRPr lang="en-US" altLang="de-DE" b="0"/>
          </a:p>
        </p:txBody>
      </p:sp>
      <p:sp>
        <p:nvSpPr>
          <p:cNvPr id="380930" name="Rectangle 1026">
            <a:extLst>
              <a:ext uri="{FF2B5EF4-FFF2-40B4-BE49-F238E27FC236}">
                <a16:creationId xmlns:a16="http://schemas.microsoft.com/office/drawing/2014/main" id="{7170E353-D7A1-4445-BA11-6C0FFB099F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391400" cy="990600"/>
          </a:xfrm>
        </p:spPr>
        <p:txBody>
          <a:bodyPr/>
          <a:lstStyle/>
          <a:p>
            <a:r>
              <a:rPr lang="de-DE" altLang="de-DE" sz="3600"/>
              <a:t>Leistungszulagen gestalten</a:t>
            </a:r>
          </a:p>
        </p:txBody>
      </p:sp>
      <p:sp>
        <p:nvSpPr>
          <p:cNvPr id="380932" name="Rectangle 1028">
            <a:extLst>
              <a:ext uri="{FF2B5EF4-FFF2-40B4-BE49-F238E27FC236}">
                <a16:creationId xmlns:a16="http://schemas.microsoft.com/office/drawing/2014/main" id="{134D1A69-95D6-EC4A-8FAB-1F24961C8B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817688"/>
            <a:ext cx="4006850" cy="773112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762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200">
                <a:effectLst/>
                <a:latin typeface="Arial" panose="020B0604020202020204" pitchFamily="34" charset="0"/>
              </a:rPr>
              <a:t>Entscheidungsebene</a:t>
            </a:r>
          </a:p>
          <a:p>
            <a:r>
              <a:rPr lang="de-DE" altLang="de-DE" sz="2200">
                <a:effectLst/>
                <a:latin typeface="Arial" panose="020B0604020202020204" pitchFamily="34" charset="0"/>
              </a:rPr>
              <a:t>innerhalb der Hochschule</a:t>
            </a:r>
            <a:endParaRPr lang="de-DE" altLang="de-DE">
              <a:effectLst/>
              <a:latin typeface="Arial" panose="020B0604020202020204" pitchFamily="34" charset="0"/>
            </a:endParaRPr>
          </a:p>
        </p:txBody>
      </p:sp>
      <p:sp>
        <p:nvSpPr>
          <p:cNvPr id="380934" name="Rectangle 1030">
            <a:extLst>
              <a:ext uri="{FF2B5EF4-FFF2-40B4-BE49-F238E27FC236}">
                <a16:creationId xmlns:a16="http://schemas.microsoft.com/office/drawing/2014/main" id="{72BE30BD-455B-3744-BF37-A47560494F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5350" y="2863850"/>
            <a:ext cx="3829050" cy="79375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762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200">
                <a:effectLst/>
                <a:latin typeface="Arial" panose="020B0604020202020204" pitchFamily="34" charset="0"/>
              </a:rPr>
              <a:t>Welche Leistungen zählen?</a:t>
            </a:r>
            <a:endParaRPr lang="de-DE" altLang="de-DE">
              <a:effectLst/>
              <a:latin typeface="Arial" panose="020B0604020202020204" pitchFamily="34" charset="0"/>
            </a:endParaRPr>
          </a:p>
        </p:txBody>
      </p:sp>
      <p:sp>
        <p:nvSpPr>
          <p:cNvPr id="380935" name="Oval 1031">
            <a:extLst>
              <a:ext uri="{FF2B5EF4-FFF2-40B4-BE49-F238E27FC236}">
                <a16:creationId xmlns:a16="http://schemas.microsoft.com/office/drawing/2014/main" id="{DB819859-0E66-2A41-88E5-EBBB2A51BD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676400"/>
            <a:ext cx="1371600" cy="892175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Wer?</a:t>
            </a:r>
            <a:endParaRPr lang="de-DE" altLang="de-DE">
              <a:effectLst/>
              <a:latin typeface="Arial" panose="020B0604020202020204" pitchFamily="34" charset="0"/>
            </a:endParaRPr>
          </a:p>
        </p:txBody>
      </p:sp>
      <p:grpSp>
        <p:nvGrpSpPr>
          <p:cNvPr id="380942" name="Group 1038">
            <a:extLst>
              <a:ext uri="{FF2B5EF4-FFF2-40B4-BE49-F238E27FC236}">
                <a16:creationId xmlns:a16="http://schemas.microsoft.com/office/drawing/2014/main" id="{5BFCF291-1774-C044-A2EE-73D3F427EEF3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4038600"/>
            <a:ext cx="8153400" cy="2362200"/>
            <a:chOff x="192" y="2544"/>
            <a:chExt cx="5136" cy="1488"/>
          </a:xfrm>
        </p:grpSpPr>
        <p:sp>
          <p:nvSpPr>
            <p:cNvPr id="380931" name="Rectangle 1027">
              <a:extLst>
                <a:ext uri="{FF2B5EF4-FFF2-40B4-BE49-F238E27FC236}">
                  <a16:creationId xmlns:a16="http://schemas.microsoft.com/office/drawing/2014/main" id="{F3B96BEA-3D88-984C-B294-1406E82865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3360"/>
              <a:ext cx="2208" cy="672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76200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r>
                <a:rPr lang="de-DE" altLang="de-DE" sz="2200">
                  <a:effectLst/>
                  <a:latin typeface="Arial" panose="020B0604020202020204" pitchFamily="34" charset="0"/>
                </a:rPr>
                <a:t>Befristung</a:t>
              </a:r>
            </a:p>
            <a:p>
              <a:r>
                <a:rPr lang="de-DE" altLang="de-DE" sz="2200">
                  <a:effectLst/>
                  <a:latin typeface="Arial" panose="020B0604020202020204" pitchFamily="34" charset="0"/>
                </a:rPr>
                <a:t>Dynamisierung</a:t>
              </a:r>
            </a:p>
            <a:p>
              <a:r>
                <a:rPr lang="de-DE" altLang="de-DE" sz="2200">
                  <a:effectLst/>
                  <a:latin typeface="Arial" panose="020B0604020202020204" pitchFamily="34" charset="0"/>
                </a:rPr>
                <a:t>Ruhegehaltsfähigkeit</a:t>
              </a:r>
            </a:p>
          </p:txBody>
        </p:sp>
        <p:sp>
          <p:nvSpPr>
            <p:cNvPr id="380933" name="Rectangle 1029">
              <a:extLst>
                <a:ext uri="{FF2B5EF4-FFF2-40B4-BE49-F238E27FC236}">
                  <a16:creationId xmlns:a16="http://schemas.microsoft.com/office/drawing/2014/main" id="{B4EB026D-CA26-1D49-9D71-FF2BC92239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5" y="3360"/>
              <a:ext cx="2133" cy="64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76200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r>
                <a:rPr lang="de-DE" altLang="de-DE" sz="2200">
                  <a:effectLst/>
                  <a:latin typeface="Arial" panose="020B0604020202020204" pitchFamily="34" charset="0"/>
                </a:rPr>
                <a:t>Bepreisung</a:t>
              </a:r>
            </a:p>
            <a:p>
              <a:r>
                <a:rPr lang="de-DE" altLang="de-DE" sz="2200">
                  <a:effectLst/>
                  <a:latin typeface="Arial" panose="020B0604020202020204" pitchFamily="34" charset="0"/>
                </a:rPr>
                <a:t>Einmalzahlung oder</a:t>
              </a:r>
            </a:p>
            <a:p>
              <a:r>
                <a:rPr lang="de-DE" altLang="de-DE" sz="2200">
                  <a:effectLst/>
                  <a:latin typeface="Arial" panose="020B0604020202020204" pitchFamily="34" charset="0"/>
                </a:rPr>
                <a:t>monatliche Zulagen</a:t>
              </a:r>
            </a:p>
          </p:txBody>
        </p:sp>
        <p:sp>
          <p:nvSpPr>
            <p:cNvPr id="380937" name="Rectangle 1033">
              <a:extLst>
                <a:ext uri="{FF2B5EF4-FFF2-40B4-BE49-F238E27FC236}">
                  <a16:creationId xmlns:a16="http://schemas.microsoft.com/office/drawing/2014/main" id="{81C84F07-4CD4-9C4F-869C-F1C15B0368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2544"/>
              <a:ext cx="2352" cy="64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FF"/>
              </a:extrusionClr>
              <a:contourClr>
                <a:srgbClr val="0000FF"/>
              </a:contourClr>
            </a:sp3d>
            <a:extLst>
              <a:ext uri="{91240B29-F687-4F45-9708-019B960494DF}">
                <a14:hiddenLine xmlns:a14="http://schemas.microsoft.com/office/drawing/2010/main" w="76200">
                  <a:noFill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r>
                <a:rPr lang="de-DE" altLang="de-DE" sz="2200">
                  <a:effectLst/>
                  <a:latin typeface="Arial" panose="020B0604020202020204" pitchFamily="34" charset="0"/>
                </a:rPr>
                <a:t>Kriterienkataloge</a:t>
              </a:r>
            </a:p>
            <a:p>
              <a:r>
                <a:rPr lang="de-DE" altLang="de-DE" sz="2200">
                  <a:effectLst/>
                  <a:latin typeface="Arial" panose="020B0604020202020204" pitchFamily="34" charset="0"/>
                </a:rPr>
                <a:t>Verfahrensregeln</a:t>
              </a:r>
            </a:p>
            <a:p>
              <a:r>
                <a:rPr lang="de-DE" altLang="de-DE" sz="2200">
                  <a:effectLst/>
                  <a:latin typeface="Arial" panose="020B0604020202020204" pitchFamily="34" charset="0"/>
                </a:rPr>
                <a:t>externe Gutachter</a:t>
              </a:r>
            </a:p>
          </p:txBody>
        </p:sp>
      </p:grpSp>
      <p:sp>
        <p:nvSpPr>
          <p:cNvPr id="380939" name="Oval 1035">
            <a:extLst>
              <a:ext uri="{FF2B5EF4-FFF2-40B4-BE49-F238E27FC236}">
                <a16:creationId xmlns:a16="http://schemas.microsoft.com/office/drawing/2014/main" id="{7035C9CE-390C-0440-B080-09C265808B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762000"/>
            <a:ext cx="4114800" cy="685800"/>
          </a:xfrm>
          <a:prstGeom prst="ellipse">
            <a:avLst/>
          </a:prstGeom>
          <a:solidFill>
            <a:srgbClr val="FFFF00"/>
          </a:solidFill>
          <a:ln w="762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neuralgischer Punkt</a:t>
            </a:r>
          </a:p>
        </p:txBody>
      </p:sp>
      <p:sp>
        <p:nvSpPr>
          <p:cNvPr id="380940" name="Oval 1036">
            <a:extLst>
              <a:ext uri="{FF2B5EF4-FFF2-40B4-BE49-F238E27FC236}">
                <a16:creationId xmlns:a16="http://schemas.microsoft.com/office/drawing/2014/main" id="{A223DBA0-04DB-264F-9896-EA1514BE4C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841625"/>
            <a:ext cx="1371600" cy="892175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6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Was?</a:t>
            </a:r>
            <a:endParaRPr lang="de-DE" altLang="de-DE">
              <a:effectLst/>
              <a:latin typeface="Arial" panose="020B0604020202020204" pitchFamily="34" charset="0"/>
            </a:endParaRPr>
          </a:p>
        </p:txBody>
      </p:sp>
      <p:sp>
        <p:nvSpPr>
          <p:cNvPr id="380941" name="Oval 1037">
            <a:extLst>
              <a:ext uri="{FF2B5EF4-FFF2-40B4-BE49-F238E27FC236}">
                <a16:creationId xmlns:a16="http://schemas.microsoft.com/office/drawing/2014/main" id="{80884A79-8363-064D-8D85-1B5148149C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5051425"/>
            <a:ext cx="1371600" cy="892175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Wie?</a:t>
            </a:r>
            <a:endParaRPr lang="de-DE" altLang="de-DE"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80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80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380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380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380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380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80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32" grpId="0" animBg="1" autoUpdateAnimBg="0"/>
      <p:bldP spid="380934" grpId="0" animBg="1" autoUpdateAnimBg="0"/>
      <p:bldP spid="380935" grpId="0" animBg="1" autoUpdateAnimBg="0"/>
      <p:bldP spid="380939" grpId="0" animBg="1" autoUpdateAnimBg="0"/>
      <p:bldP spid="380940" grpId="0" animBg="1" autoUpdateAnimBg="0"/>
      <p:bldP spid="380941" grpId="0" animBg="1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2">
            <a:extLst>
              <a:ext uri="{FF2B5EF4-FFF2-40B4-BE49-F238E27FC236}">
                <a16:creationId xmlns:a16="http://schemas.microsoft.com/office/drawing/2014/main" id="{8D628B28-6859-E943-91D8-B667CADF62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3447E-37CC-2846-8CB5-5B57694F2EE1}" type="slidenum">
              <a:rPr lang="en-US" altLang="de-DE"/>
              <a:pPr/>
              <a:t>26</a:t>
            </a:fld>
            <a:endParaRPr lang="en-US" altLang="de-DE" b="0"/>
          </a:p>
        </p:txBody>
      </p:sp>
      <p:sp>
        <p:nvSpPr>
          <p:cNvPr id="406530" name="Rectangle 2">
            <a:extLst>
              <a:ext uri="{FF2B5EF4-FFF2-40B4-BE49-F238E27FC236}">
                <a16:creationId xmlns:a16="http://schemas.microsoft.com/office/drawing/2014/main" id="{2B47927B-B677-5545-966A-2DCB9FA6F6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6400800" cy="762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txBody>
          <a:bodyPr/>
          <a:lstStyle/>
          <a:p>
            <a:r>
              <a:rPr lang="de-DE" altLang="de-DE" sz="3600"/>
              <a:t>Schlussfolgerungen</a:t>
            </a:r>
          </a:p>
        </p:txBody>
      </p:sp>
      <p:sp>
        <p:nvSpPr>
          <p:cNvPr id="406533" name="AutoShape 5">
            <a:extLst>
              <a:ext uri="{FF2B5EF4-FFF2-40B4-BE49-F238E27FC236}">
                <a16:creationId xmlns:a16="http://schemas.microsoft.com/office/drawing/2014/main" id="{AD4B8591-862F-DF46-9E40-169646BDAE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371600"/>
            <a:ext cx="2971800" cy="2667000"/>
          </a:xfrm>
          <a:prstGeom prst="octagon">
            <a:avLst>
              <a:gd name="adj" fmla="val 29287"/>
            </a:avLst>
          </a:prstGeom>
          <a:solidFill>
            <a:srgbClr val="00FFCC"/>
          </a:solidFill>
          <a:ln w="76200">
            <a:solidFill>
              <a:srgbClr val="00FFCC"/>
            </a:solidFill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 wrap="none" anchor="ctr"/>
          <a:lstStyle/>
          <a:p>
            <a:r>
              <a:rPr lang="de-DE" altLang="de-DE" sz="2600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Ausgestaltung</a:t>
            </a:r>
            <a:r>
              <a:rPr lang="de-DE" altLang="de-DE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:</a:t>
            </a:r>
          </a:p>
          <a:p>
            <a:r>
              <a:rPr lang="de-DE" altLang="de-DE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NS lässt </a:t>
            </a:r>
          </a:p>
          <a:p>
            <a:r>
              <a:rPr lang="de-DE" altLang="de-DE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Hochschulen große</a:t>
            </a:r>
          </a:p>
          <a:p>
            <a:r>
              <a:rPr lang="de-DE" altLang="de-DE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Spielräume</a:t>
            </a:r>
            <a:endParaRPr lang="de-DE" altLang="de-DE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6534" name="AutoShape 6">
            <a:extLst>
              <a:ext uri="{FF2B5EF4-FFF2-40B4-BE49-F238E27FC236}">
                <a16:creationId xmlns:a16="http://schemas.microsoft.com/office/drawing/2014/main" id="{7163F828-6F15-5141-8B8F-F054E3E04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1371600"/>
            <a:ext cx="2895600" cy="26670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>
            <a:noFill/>
          </a:ln>
          <a:effectLst>
            <a:outerShdw dist="107763" dir="189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Großer </a:t>
            </a:r>
          </a:p>
          <a:p>
            <a:r>
              <a:rPr lang="de-DE" altLang="de-DE" sz="26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Gestaltungsbedarf</a:t>
            </a:r>
            <a:endParaRPr lang="de-DE" altLang="de-DE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durch</a:t>
            </a:r>
          </a:p>
          <a:p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Hochschulen</a:t>
            </a:r>
            <a:endParaRPr lang="de-DE" altLang="de-DE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6535" name="AutoShape 7">
            <a:extLst>
              <a:ext uri="{FF2B5EF4-FFF2-40B4-BE49-F238E27FC236}">
                <a16:creationId xmlns:a16="http://schemas.microsoft.com/office/drawing/2014/main" id="{FEB2C749-4C9A-CF4C-86A8-D95A322B31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733800"/>
            <a:ext cx="2895600" cy="26670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76200">
            <a:solidFill>
              <a:schemeClr val="accent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r>
              <a:rPr lang="de-DE" altLang="de-DE" sz="26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Ziele</a:t>
            </a:r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klären:</a:t>
            </a:r>
          </a:p>
          <a:p>
            <a:r>
              <a:rPr lang="de-DE" altLang="de-DE" sz="22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Was will die</a:t>
            </a:r>
          </a:p>
          <a:p>
            <a:r>
              <a:rPr lang="de-DE" altLang="de-DE" sz="22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Hochschule als</a:t>
            </a:r>
          </a:p>
          <a:p>
            <a:r>
              <a:rPr lang="de-DE" altLang="de-DE" sz="22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„Leistung“ be-</a:t>
            </a:r>
          </a:p>
          <a:p>
            <a:r>
              <a:rPr lang="de-DE" altLang="de-DE" sz="22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lohnen, wieviel</a:t>
            </a:r>
          </a:p>
          <a:p>
            <a:r>
              <a:rPr lang="de-DE" altLang="de-DE" sz="22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Spreizung will</a:t>
            </a:r>
          </a:p>
          <a:p>
            <a:r>
              <a:rPr lang="de-DE" altLang="de-DE" sz="22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sie tolerieren?</a:t>
            </a:r>
            <a:endParaRPr lang="de-DE" altLang="de-DE" sz="2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6540" name="AutoShape 12">
            <a:extLst>
              <a:ext uri="{FF2B5EF4-FFF2-40B4-BE49-F238E27FC236}">
                <a16:creationId xmlns:a16="http://schemas.microsoft.com/office/drawing/2014/main" id="{E664165A-5A4E-554C-9A17-949B0484FC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4191000"/>
            <a:ext cx="1981200" cy="18288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762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Modelle &amp;</a:t>
            </a:r>
          </a:p>
          <a:p>
            <a:r>
              <a:rPr lang="de-DE" altLang="de-DE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Verfahren</a:t>
            </a:r>
            <a:endParaRPr lang="de-DE" altLang="de-DE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6541" name="AutoShape 13">
            <a:extLst>
              <a:ext uri="{FF2B5EF4-FFF2-40B4-BE49-F238E27FC236}">
                <a16:creationId xmlns:a16="http://schemas.microsoft.com/office/drawing/2014/main" id="{EEA6B757-A414-984B-BDCD-FEF42A16E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4876800"/>
            <a:ext cx="533400" cy="381000"/>
          </a:xfrm>
          <a:prstGeom prst="notchedRightArrow">
            <a:avLst>
              <a:gd name="adj1" fmla="val 50000"/>
              <a:gd name="adj2" fmla="val 35000"/>
            </a:avLst>
          </a:prstGeom>
          <a:solidFill>
            <a:srgbClr val="FF0000"/>
          </a:solidFill>
          <a:ln w="762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6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6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6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6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406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406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406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6533" grpId="0" animBg="1" autoUpdateAnimBg="0"/>
      <p:bldP spid="406534" grpId="0" animBg="1" autoUpdateAnimBg="0"/>
      <p:bldP spid="406535" grpId="0" animBg="1" autoUpdateAnimBg="0"/>
      <p:bldP spid="406540" grpId="0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oliennummernplatzhalter 2">
            <a:extLst>
              <a:ext uri="{FF2B5EF4-FFF2-40B4-BE49-F238E27FC236}">
                <a16:creationId xmlns:a16="http://schemas.microsoft.com/office/drawing/2014/main" id="{0C5CB919-D07B-B441-BB65-5DA14BE6B9B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BFE14-27F2-834D-A46A-C58C146D88F0}" type="slidenum">
              <a:rPr lang="en-US" altLang="de-DE"/>
              <a:pPr/>
              <a:t>27</a:t>
            </a:fld>
            <a:endParaRPr lang="en-US" altLang="de-DE" b="0"/>
          </a:p>
        </p:txBody>
      </p:sp>
      <p:sp>
        <p:nvSpPr>
          <p:cNvPr id="410626" name="Rectangle 2">
            <a:extLst>
              <a:ext uri="{FF2B5EF4-FFF2-40B4-BE49-F238E27FC236}">
                <a16:creationId xmlns:a16="http://schemas.microsoft.com/office/drawing/2014/main" id="{2A954900-46C8-D341-A760-BBFF1D3110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= drei Gestaltungsbereiche</a:t>
            </a:r>
          </a:p>
        </p:txBody>
      </p:sp>
      <p:grpSp>
        <p:nvGrpSpPr>
          <p:cNvPr id="410627" name="Group 3">
            <a:extLst>
              <a:ext uri="{FF2B5EF4-FFF2-40B4-BE49-F238E27FC236}">
                <a16:creationId xmlns:a16="http://schemas.microsoft.com/office/drawing/2014/main" id="{5D236EEE-EA50-174D-91D9-E2A45021533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895600" y="2057400"/>
            <a:ext cx="4495800" cy="4724400"/>
            <a:chOff x="1440" y="1104"/>
            <a:chExt cx="2832" cy="2976"/>
          </a:xfrm>
        </p:grpSpPr>
        <p:sp>
          <p:nvSpPr>
            <p:cNvPr id="410628" name="Rectangle 4">
              <a:extLst>
                <a:ext uri="{FF2B5EF4-FFF2-40B4-BE49-F238E27FC236}">
                  <a16:creationId xmlns:a16="http://schemas.microsoft.com/office/drawing/2014/main" id="{CC2BE4DF-DFB2-9441-AC21-C014A23C580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32" y="302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10629" name="Rectangle 5">
              <a:extLst>
                <a:ext uri="{FF2B5EF4-FFF2-40B4-BE49-F238E27FC236}">
                  <a16:creationId xmlns:a16="http://schemas.microsoft.com/office/drawing/2014/main" id="{AA4D77C6-A9E8-E142-AAF8-17CB5A5B64B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448" y="302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10630" name="Rectangle 6">
              <a:extLst>
                <a:ext uri="{FF2B5EF4-FFF2-40B4-BE49-F238E27FC236}">
                  <a16:creationId xmlns:a16="http://schemas.microsoft.com/office/drawing/2014/main" id="{C33D6C3C-5F1A-5C4C-AA28-EA5F0734ED6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24" y="283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10631" name="Rectangle 7">
              <a:extLst>
                <a:ext uri="{FF2B5EF4-FFF2-40B4-BE49-F238E27FC236}">
                  <a16:creationId xmlns:a16="http://schemas.microsoft.com/office/drawing/2014/main" id="{BC872AE8-DC3E-794D-991B-ADB0BB059DE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40" y="283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10632" name="Rectangle 8">
              <a:extLst>
                <a:ext uri="{FF2B5EF4-FFF2-40B4-BE49-F238E27FC236}">
                  <a16:creationId xmlns:a16="http://schemas.microsoft.com/office/drawing/2014/main" id="{01737D22-0647-FF4D-B8AC-0F5890173C6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24" y="1968"/>
              <a:ext cx="816" cy="864"/>
            </a:xfrm>
            <a:prstGeom prst="rect">
              <a:avLst/>
            </a:prstGeom>
            <a:solidFill>
              <a:srgbClr val="FF33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rgbClr val="FF3300"/>
              </a:extrusionClr>
              <a:contourClr>
                <a:srgbClr val="FF3300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10633" name="Rectangle 9">
              <a:extLst>
                <a:ext uri="{FF2B5EF4-FFF2-40B4-BE49-F238E27FC236}">
                  <a16:creationId xmlns:a16="http://schemas.microsoft.com/office/drawing/2014/main" id="{87142421-58A5-A344-9253-3D08C71EA82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32" y="2160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10634" name="Rectangle 10">
              <a:extLst>
                <a:ext uri="{FF2B5EF4-FFF2-40B4-BE49-F238E27FC236}">
                  <a16:creationId xmlns:a16="http://schemas.microsoft.com/office/drawing/2014/main" id="{6255859F-601C-CD4B-A046-1008146716A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448" y="2160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10635" name="Rectangle 11">
              <a:extLst>
                <a:ext uri="{FF2B5EF4-FFF2-40B4-BE49-F238E27FC236}">
                  <a16:creationId xmlns:a16="http://schemas.microsoft.com/office/drawing/2014/main" id="{B99E1A24-1D82-5F40-8A51-0C69FBA377C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40" y="196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10636" name="Rectangle 12">
              <a:extLst>
                <a:ext uri="{FF2B5EF4-FFF2-40B4-BE49-F238E27FC236}">
                  <a16:creationId xmlns:a16="http://schemas.microsoft.com/office/drawing/2014/main" id="{620B4BEE-BD4A-A446-9EDD-8549F1F73C7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264" y="302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10637" name="Rectangle 13">
              <a:extLst>
                <a:ext uri="{FF2B5EF4-FFF2-40B4-BE49-F238E27FC236}">
                  <a16:creationId xmlns:a16="http://schemas.microsoft.com/office/drawing/2014/main" id="{CCA2120D-CD9B-F441-BB78-0C1149EEF0B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56" y="283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10638" name="Rectangle 14">
              <a:extLst>
                <a:ext uri="{FF2B5EF4-FFF2-40B4-BE49-F238E27FC236}">
                  <a16:creationId xmlns:a16="http://schemas.microsoft.com/office/drawing/2014/main" id="{0662F421-7D37-0145-963B-9A171FD9447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264" y="2160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10639" name="Rectangle 15">
              <a:extLst>
                <a:ext uri="{FF2B5EF4-FFF2-40B4-BE49-F238E27FC236}">
                  <a16:creationId xmlns:a16="http://schemas.microsoft.com/office/drawing/2014/main" id="{6739FB3D-3AC3-164F-8143-7EB8C131F87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56" y="196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10640" name="Rectangle 16">
              <a:extLst>
                <a:ext uri="{FF2B5EF4-FFF2-40B4-BE49-F238E27FC236}">
                  <a16:creationId xmlns:a16="http://schemas.microsoft.com/office/drawing/2014/main" id="{D37C253F-355C-B94C-B2BC-8787A877B18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40" y="321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10641" name="Rectangle 17">
              <a:extLst>
                <a:ext uri="{FF2B5EF4-FFF2-40B4-BE49-F238E27FC236}">
                  <a16:creationId xmlns:a16="http://schemas.microsoft.com/office/drawing/2014/main" id="{193A9235-132C-A14D-9AE2-4B0C2AC1424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56" y="321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10642" name="Rectangle 18">
              <a:extLst>
                <a:ext uri="{FF2B5EF4-FFF2-40B4-BE49-F238E27FC236}">
                  <a16:creationId xmlns:a16="http://schemas.microsoft.com/office/drawing/2014/main" id="{55B12E12-D18A-2243-8618-F7984CEF72D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40" y="235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10643" name="Rectangle 19">
              <a:extLst>
                <a:ext uri="{FF2B5EF4-FFF2-40B4-BE49-F238E27FC236}">
                  <a16:creationId xmlns:a16="http://schemas.microsoft.com/office/drawing/2014/main" id="{EE015F0C-302C-644D-B16A-518EF7FC3ED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56" y="235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10644" name="Rectangle 20">
              <a:extLst>
                <a:ext uri="{FF2B5EF4-FFF2-40B4-BE49-F238E27FC236}">
                  <a16:creationId xmlns:a16="http://schemas.microsoft.com/office/drawing/2014/main" id="{9F815171-FB5D-EF40-BAC4-ED4DEEAF1F7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72" y="321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10645" name="Rectangle 21">
              <a:extLst>
                <a:ext uri="{FF2B5EF4-FFF2-40B4-BE49-F238E27FC236}">
                  <a16:creationId xmlns:a16="http://schemas.microsoft.com/office/drawing/2014/main" id="{F2A0566B-5404-CE42-BF1A-1A5C18A1855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72" y="235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10646" name="Rectangle 22">
              <a:extLst>
                <a:ext uri="{FF2B5EF4-FFF2-40B4-BE49-F238E27FC236}">
                  <a16:creationId xmlns:a16="http://schemas.microsoft.com/office/drawing/2014/main" id="{99FAE1F5-5E1A-B14E-9A6D-4FFE2AF3501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24" y="1104"/>
              <a:ext cx="816" cy="864"/>
            </a:xfrm>
            <a:prstGeom prst="rect">
              <a:avLst/>
            </a:prstGeom>
            <a:solidFill>
              <a:srgbClr val="FF33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rgbClr val="FF3300"/>
              </a:extrusionClr>
              <a:contourClr>
                <a:srgbClr val="FF3300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10647" name="Rectangle 23">
              <a:extLst>
                <a:ext uri="{FF2B5EF4-FFF2-40B4-BE49-F238E27FC236}">
                  <a16:creationId xmlns:a16="http://schemas.microsoft.com/office/drawing/2014/main" id="{34F0F451-B6F9-BE4D-A127-B6CCEE35397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32" y="129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10648" name="Rectangle 24">
              <a:extLst>
                <a:ext uri="{FF2B5EF4-FFF2-40B4-BE49-F238E27FC236}">
                  <a16:creationId xmlns:a16="http://schemas.microsoft.com/office/drawing/2014/main" id="{4CA29928-94C3-CC4E-9CB5-2C50A85BC50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448" y="129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10649" name="Rectangle 25">
              <a:extLst>
                <a:ext uri="{FF2B5EF4-FFF2-40B4-BE49-F238E27FC236}">
                  <a16:creationId xmlns:a16="http://schemas.microsoft.com/office/drawing/2014/main" id="{FE68B96F-935D-8A46-AA6D-3E223B51562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40" y="110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10650" name="Rectangle 26">
              <a:extLst>
                <a:ext uri="{FF2B5EF4-FFF2-40B4-BE49-F238E27FC236}">
                  <a16:creationId xmlns:a16="http://schemas.microsoft.com/office/drawing/2014/main" id="{B30D5E2B-E7AB-AC44-A5C5-0871E070CE2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264" y="129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10651" name="Rectangle 27">
              <a:extLst>
                <a:ext uri="{FF2B5EF4-FFF2-40B4-BE49-F238E27FC236}">
                  <a16:creationId xmlns:a16="http://schemas.microsoft.com/office/drawing/2014/main" id="{53792519-8F87-584A-84E3-1D93F548114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56" y="110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10652" name="Rectangle 28">
              <a:extLst>
                <a:ext uri="{FF2B5EF4-FFF2-40B4-BE49-F238E27FC236}">
                  <a16:creationId xmlns:a16="http://schemas.microsoft.com/office/drawing/2014/main" id="{53543F42-B29D-7F4A-99F4-0D861EA1CCA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40" y="148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10653" name="Rectangle 29">
              <a:extLst>
                <a:ext uri="{FF2B5EF4-FFF2-40B4-BE49-F238E27FC236}">
                  <a16:creationId xmlns:a16="http://schemas.microsoft.com/office/drawing/2014/main" id="{7550E94B-FB31-8B4D-825B-FCA9B3F7FD0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56" y="148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410654" name="Rectangle 30">
              <a:extLst>
                <a:ext uri="{FF2B5EF4-FFF2-40B4-BE49-F238E27FC236}">
                  <a16:creationId xmlns:a16="http://schemas.microsoft.com/office/drawing/2014/main" id="{E8C0A6E4-8046-FF48-BD44-9F74B13239A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72" y="148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</p:grpSp>
      <p:sp>
        <p:nvSpPr>
          <p:cNvPr id="410655" name="Line 31">
            <a:extLst>
              <a:ext uri="{FF2B5EF4-FFF2-40B4-BE49-F238E27FC236}">
                <a16:creationId xmlns:a16="http://schemas.microsoft.com/office/drawing/2014/main" id="{3200E61B-6EEA-BE48-8CF4-9E63C1DFF29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1752600"/>
            <a:ext cx="914400" cy="914400"/>
          </a:xfrm>
          <a:prstGeom prst="line">
            <a:avLst/>
          </a:prstGeom>
          <a:noFill/>
          <a:ln w="1143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10656" name="Line 32">
            <a:extLst>
              <a:ext uri="{FF2B5EF4-FFF2-40B4-BE49-F238E27FC236}">
                <a16:creationId xmlns:a16="http://schemas.microsoft.com/office/drawing/2014/main" id="{7268AE8E-102C-0F4C-9FE8-D0931B75FA0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2667000"/>
            <a:ext cx="0" cy="4156075"/>
          </a:xfrm>
          <a:prstGeom prst="line">
            <a:avLst/>
          </a:prstGeom>
          <a:noFill/>
          <a:ln w="1016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10657" name="Line 33">
            <a:extLst>
              <a:ext uri="{FF2B5EF4-FFF2-40B4-BE49-F238E27FC236}">
                <a16:creationId xmlns:a16="http://schemas.microsoft.com/office/drawing/2014/main" id="{CEC38264-AC26-C14F-B160-7210935235F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1752600"/>
            <a:ext cx="3886200" cy="0"/>
          </a:xfrm>
          <a:prstGeom prst="line">
            <a:avLst/>
          </a:prstGeom>
          <a:noFill/>
          <a:ln w="101600">
            <a:solidFill>
              <a:srgbClr val="00FF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10658" name="Text Box 34">
            <a:extLst>
              <a:ext uri="{FF2B5EF4-FFF2-40B4-BE49-F238E27FC236}">
                <a16:creationId xmlns:a16="http://schemas.microsoft.com/office/drawing/2014/main" id="{E38BA3AB-6A3B-9F43-A667-09A9617564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276600"/>
            <a:ext cx="1717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chemeClr val="accent2"/>
                </a:solidFill>
                <a:effectLst/>
                <a:latin typeface="Arial" panose="020B0604020202020204" pitchFamily="34" charset="0"/>
              </a:rPr>
              <a:t>Vergaberahmen</a:t>
            </a:r>
          </a:p>
        </p:txBody>
      </p:sp>
      <p:sp>
        <p:nvSpPr>
          <p:cNvPr id="410659" name="Text Box 35">
            <a:extLst>
              <a:ext uri="{FF2B5EF4-FFF2-40B4-BE49-F238E27FC236}">
                <a16:creationId xmlns:a16="http://schemas.microsoft.com/office/drawing/2014/main" id="{C5A10132-788E-DB44-AACA-ACD18C01B1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1371600"/>
            <a:ext cx="8620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rgbClr val="00FFCC"/>
                </a:solidFill>
                <a:effectLst/>
                <a:latin typeface="Arial" panose="020B0604020202020204" pitchFamily="34" charset="0"/>
              </a:rPr>
              <a:t>Formel</a:t>
            </a:r>
            <a:endParaRPr lang="de-DE" altLang="de-DE" sz="1600">
              <a:solidFill>
                <a:srgbClr val="2E763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0660" name="Text Box 36">
            <a:extLst>
              <a:ext uri="{FF2B5EF4-FFF2-40B4-BE49-F238E27FC236}">
                <a16:creationId xmlns:a16="http://schemas.microsoft.com/office/drawing/2014/main" id="{B6CB4362-9715-074E-B6F0-6978E1DCF4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676400"/>
            <a:ext cx="6683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Land</a:t>
            </a:r>
            <a:endParaRPr lang="de-DE" altLang="de-DE" sz="1600">
              <a:solidFill>
                <a:srgbClr val="0000F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0661" name="Text Box 37">
            <a:extLst>
              <a:ext uri="{FF2B5EF4-FFF2-40B4-BE49-F238E27FC236}">
                <a16:creationId xmlns:a16="http://schemas.microsoft.com/office/drawing/2014/main" id="{BA73AF67-F41D-2C43-8A9F-1A6A3099FB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981200"/>
            <a:ext cx="13335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Hochschule</a:t>
            </a:r>
          </a:p>
        </p:txBody>
      </p:sp>
      <p:sp>
        <p:nvSpPr>
          <p:cNvPr id="410662" name="Text Box 38">
            <a:extLst>
              <a:ext uri="{FF2B5EF4-FFF2-40B4-BE49-F238E27FC236}">
                <a16:creationId xmlns:a16="http://schemas.microsoft.com/office/drawing/2014/main" id="{BC32042E-8246-D446-B07A-F7CE716541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1275" y="2286000"/>
            <a:ext cx="13795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Fachbereich</a:t>
            </a:r>
            <a:endParaRPr lang="de-DE" altLang="de-DE" sz="1600">
              <a:solidFill>
                <a:srgbClr val="0000F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0663" name="Text Box 39">
            <a:extLst>
              <a:ext uri="{FF2B5EF4-FFF2-40B4-BE49-F238E27FC236}">
                <a16:creationId xmlns:a16="http://schemas.microsoft.com/office/drawing/2014/main" id="{2202C756-3878-6043-AE28-3CB9F9059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8425" y="4648200"/>
            <a:ext cx="965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chemeClr val="accent2"/>
                </a:solidFill>
                <a:effectLst/>
                <a:latin typeface="Arial" panose="020B0604020202020204" pitchFamily="34" charset="0"/>
              </a:rPr>
              <a:t>W2 / W3</a:t>
            </a:r>
          </a:p>
        </p:txBody>
      </p:sp>
      <p:sp>
        <p:nvSpPr>
          <p:cNvPr id="410664" name="Text Box 40">
            <a:extLst>
              <a:ext uri="{FF2B5EF4-FFF2-40B4-BE49-F238E27FC236}">
                <a16:creationId xmlns:a16="http://schemas.microsoft.com/office/drawing/2014/main" id="{6E24361E-0FDF-D54F-9034-EE34A3DED3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7775" y="5973763"/>
            <a:ext cx="12112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chemeClr val="accent2"/>
                </a:solidFill>
                <a:effectLst/>
                <a:latin typeface="Arial" panose="020B0604020202020204" pitchFamily="34" charset="0"/>
              </a:rPr>
              <a:t>Leistungs-</a:t>
            </a:r>
          </a:p>
          <a:p>
            <a:r>
              <a:rPr lang="de-DE" altLang="de-DE" sz="1600">
                <a:solidFill>
                  <a:schemeClr val="accent2"/>
                </a:solidFill>
                <a:effectLst/>
                <a:latin typeface="Arial" panose="020B0604020202020204" pitchFamily="34" charset="0"/>
              </a:rPr>
              <a:t>bezüge</a:t>
            </a:r>
          </a:p>
        </p:txBody>
      </p:sp>
      <p:sp>
        <p:nvSpPr>
          <p:cNvPr id="410665" name="Text Box 41">
            <a:extLst>
              <a:ext uri="{FF2B5EF4-FFF2-40B4-BE49-F238E27FC236}">
                <a16:creationId xmlns:a16="http://schemas.microsoft.com/office/drawing/2014/main" id="{59C1E140-6E50-8F4A-BDEA-F4FB78D362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0663" y="1371600"/>
            <a:ext cx="1085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rgbClr val="00FFCC"/>
                </a:solidFill>
                <a:effectLst/>
                <a:latin typeface="Arial" panose="020B0604020202020204" pitchFamily="34" charset="0"/>
              </a:rPr>
              <a:t>Abwägen</a:t>
            </a:r>
            <a:endParaRPr lang="de-DE" altLang="de-DE" sz="1600">
              <a:solidFill>
                <a:srgbClr val="2E763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0666" name="Text Box 42">
            <a:extLst>
              <a:ext uri="{FF2B5EF4-FFF2-40B4-BE49-F238E27FC236}">
                <a16:creationId xmlns:a16="http://schemas.microsoft.com/office/drawing/2014/main" id="{29B1CCC8-461C-6246-A259-02E539AFF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8300" y="13716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rgbClr val="00FFCC"/>
                </a:solidFill>
                <a:effectLst/>
                <a:latin typeface="Arial" panose="020B0604020202020204" pitchFamily="34" charset="0"/>
              </a:rPr>
              <a:t>Antrag</a:t>
            </a:r>
            <a:endParaRPr lang="de-DE" altLang="de-DE" sz="1600">
              <a:solidFill>
                <a:srgbClr val="2E763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0667" name="Text Box 43">
            <a:extLst>
              <a:ext uri="{FF2B5EF4-FFF2-40B4-BE49-F238E27FC236}">
                <a16:creationId xmlns:a16="http://schemas.microsoft.com/office/drawing/2014/main" id="{D607216B-F8AF-AD4E-9768-4395038827B1}"/>
              </a:ext>
            </a:extLst>
          </p:cNvPr>
          <p:cNvSpPr txBox="1">
            <a:spLocks noChangeArrowheads="1"/>
          </p:cNvSpPr>
          <p:nvPr/>
        </p:nvSpPr>
        <p:spPr bwMode="auto">
          <a:xfrm rot="-5395298">
            <a:off x="-979487" y="4711700"/>
            <a:ext cx="3575050" cy="3968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2000">
                <a:solidFill>
                  <a:schemeClr val="accent2"/>
                </a:solidFill>
                <a:effectLst/>
                <a:latin typeface="Arial" panose="020B0604020202020204" pitchFamily="34" charset="0"/>
              </a:rPr>
              <a:t>Entscheidungsgegenstände</a:t>
            </a:r>
          </a:p>
        </p:txBody>
      </p:sp>
      <p:sp>
        <p:nvSpPr>
          <p:cNvPr id="410668" name="Text Box 44">
            <a:extLst>
              <a:ext uri="{FF2B5EF4-FFF2-40B4-BE49-F238E27FC236}">
                <a16:creationId xmlns:a16="http://schemas.microsoft.com/office/drawing/2014/main" id="{1BD9E304-AC35-EE4F-BB9C-1623A1AB68A9}"/>
              </a:ext>
            </a:extLst>
          </p:cNvPr>
          <p:cNvSpPr txBox="1">
            <a:spLocks noChangeArrowheads="1"/>
          </p:cNvSpPr>
          <p:nvPr/>
        </p:nvSpPr>
        <p:spPr bwMode="auto">
          <a:xfrm rot="-2539219">
            <a:off x="173038" y="1704975"/>
            <a:ext cx="2741612" cy="3968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200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Entscheidungsebene</a:t>
            </a:r>
          </a:p>
        </p:txBody>
      </p:sp>
      <p:sp>
        <p:nvSpPr>
          <p:cNvPr id="410669" name="Text Box 45">
            <a:extLst>
              <a:ext uri="{FF2B5EF4-FFF2-40B4-BE49-F238E27FC236}">
                <a16:creationId xmlns:a16="http://schemas.microsoft.com/office/drawing/2014/main" id="{BC3D659C-5C42-144B-9CFE-D4A73D3C8D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7988" y="1036638"/>
            <a:ext cx="31638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2000">
                <a:solidFill>
                  <a:srgbClr val="00FFCC"/>
                </a:solidFill>
                <a:effectLst/>
                <a:latin typeface="Arial" panose="020B0604020202020204" pitchFamily="34" charset="0"/>
              </a:rPr>
              <a:t>Entscheidungsverfahren</a:t>
            </a:r>
            <a:endParaRPr lang="de-DE" altLang="de-DE" sz="2000">
              <a:solidFill>
                <a:srgbClr val="2E763F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512FE7A8-AF28-BE41-997E-7819C94476D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421A9-C224-EE45-BB89-46BC84D7611D}" type="slidenum">
              <a:rPr lang="en-US" altLang="de-DE"/>
              <a:pPr/>
              <a:t>28</a:t>
            </a:fld>
            <a:endParaRPr lang="en-US" altLang="de-DE" b="0"/>
          </a:p>
        </p:txBody>
      </p:sp>
      <p:sp>
        <p:nvSpPr>
          <p:cNvPr id="407554" name="Text Box 2">
            <a:extLst>
              <a:ext uri="{FF2B5EF4-FFF2-40B4-BE49-F238E27FC236}">
                <a16:creationId xmlns:a16="http://schemas.microsoft.com/office/drawing/2014/main" id="{F7618C23-B17A-D049-8D49-9D80BB3666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000" y="2028825"/>
            <a:ext cx="8751888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altLang="de-DE" sz="32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Eckpfeiler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altLang="de-DE" sz="32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des Professorenbesoldungsreformgesetzes</a:t>
            </a:r>
            <a:endParaRPr lang="de-DE" altLang="de-DE" sz="3600">
              <a:solidFill>
                <a:srgbClr val="0000FF"/>
              </a:solidFill>
              <a:effectLst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de-DE" altLang="de-DE" sz="2000" b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de-DE" altLang="de-DE" sz="2000" b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Prof. Dr. Detlef Müller-Böling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altLang="de-DE" sz="2000" b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Workshop zu Gestaltungmöglichkeiten in Niedersachsen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altLang="de-DE" sz="2000" b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18. September 2002</a:t>
            </a:r>
            <a:endParaRPr lang="de-DE" altLang="de-DE" sz="52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endParaRPr lang="de-DE" altLang="de-DE" sz="2000" b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oliennummernplatzhalter 2">
            <a:extLst>
              <a:ext uri="{FF2B5EF4-FFF2-40B4-BE49-F238E27FC236}">
                <a16:creationId xmlns:a16="http://schemas.microsoft.com/office/drawing/2014/main" id="{9807051C-6727-6645-B0E5-6525A4C7F98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6F58CD-E3BB-0A4E-A013-76B1C0FE8D29}" type="slidenum">
              <a:rPr lang="en-US" altLang="de-DE"/>
              <a:pPr/>
              <a:t>3</a:t>
            </a:fld>
            <a:endParaRPr lang="en-US" altLang="de-DE" b="0"/>
          </a:p>
        </p:txBody>
      </p:sp>
      <p:sp>
        <p:nvSpPr>
          <p:cNvPr id="351234" name="Rectangle 2">
            <a:extLst>
              <a:ext uri="{FF2B5EF4-FFF2-40B4-BE49-F238E27FC236}">
                <a16:creationId xmlns:a16="http://schemas.microsoft.com/office/drawing/2014/main" id="{C4EA0B7C-6DB2-2046-8798-E38AF08F90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Kernelemente der Reform</a:t>
            </a:r>
          </a:p>
        </p:txBody>
      </p:sp>
      <p:grpSp>
        <p:nvGrpSpPr>
          <p:cNvPr id="351235" name="Group 3">
            <a:extLst>
              <a:ext uri="{FF2B5EF4-FFF2-40B4-BE49-F238E27FC236}">
                <a16:creationId xmlns:a16="http://schemas.microsoft.com/office/drawing/2014/main" id="{83D76998-3A7C-5B48-A87A-703A21739424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447800"/>
            <a:ext cx="4267200" cy="1981200"/>
            <a:chOff x="96" y="912"/>
            <a:chExt cx="2688" cy="1248"/>
          </a:xfrm>
        </p:grpSpPr>
        <p:sp>
          <p:nvSpPr>
            <p:cNvPr id="351236" name="Oval 4">
              <a:extLst>
                <a:ext uri="{FF2B5EF4-FFF2-40B4-BE49-F238E27FC236}">
                  <a16:creationId xmlns:a16="http://schemas.microsoft.com/office/drawing/2014/main" id="{3A30A260-1BF4-B24B-8A3A-E6E57E3F2A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912"/>
              <a:ext cx="1728" cy="124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1237" name="Text Box 5">
              <a:extLst>
                <a:ext uri="{FF2B5EF4-FFF2-40B4-BE49-F238E27FC236}">
                  <a16:creationId xmlns:a16="http://schemas.microsoft.com/office/drawing/2014/main" id="{058F6331-7781-3048-8E60-E5EB9EE10A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5" y="1200"/>
              <a:ext cx="1589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sz="2000">
                  <a:effectLst/>
                  <a:latin typeface="Arial" panose="020B0604020202020204" pitchFamily="34" charset="0"/>
                </a:rPr>
                <a:t>Ämter W 2 (3.724 €)</a:t>
              </a:r>
            </a:p>
            <a:p>
              <a:r>
                <a:rPr lang="de-DE" altLang="de-DE" sz="2000">
                  <a:effectLst/>
                  <a:latin typeface="Arial" panose="020B0604020202020204" pitchFamily="34" charset="0"/>
                </a:rPr>
                <a:t>und W 3 (4.522 €)</a:t>
              </a:r>
            </a:p>
            <a:p>
              <a:r>
                <a:rPr lang="de-DE" altLang="de-DE" sz="1600">
                  <a:effectLst/>
                  <a:latin typeface="Arial" panose="020B0604020202020204" pitchFamily="34" charset="0"/>
                </a:rPr>
                <a:t>(auf Basis 2001)</a:t>
              </a:r>
              <a:endParaRPr lang="de-DE" altLang="de-DE"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1238" name="AutoShape 6">
              <a:extLst>
                <a:ext uri="{FF2B5EF4-FFF2-40B4-BE49-F238E27FC236}">
                  <a16:creationId xmlns:a16="http://schemas.microsoft.com/office/drawing/2014/main" id="{B7B8893F-05C4-BC48-BB9F-87C6658671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6" y="1296"/>
              <a:ext cx="768" cy="288"/>
            </a:xfrm>
            <a:prstGeom prst="rightArrow">
              <a:avLst>
                <a:gd name="adj1" fmla="val 50000"/>
                <a:gd name="adj2" fmla="val 66667"/>
              </a:avLst>
            </a:prstGeom>
            <a:solidFill>
              <a:schemeClr val="accent1"/>
            </a:solidFill>
            <a:ln w="762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51239" name="Group 7">
            <a:extLst>
              <a:ext uri="{FF2B5EF4-FFF2-40B4-BE49-F238E27FC236}">
                <a16:creationId xmlns:a16="http://schemas.microsoft.com/office/drawing/2014/main" id="{917DFB03-D1CA-6E4F-870D-C61DBC505345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1371600"/>
            <a:ext cx="3200400" cy="1143000"/>
            <a:chOff x="3120" y="864"/>
            <a:chExt cx="2016" cy="720"/>
          </a:xfrm>
        </p:grpSpPr>
        <p:sp>
          <p:nvSpPr>
            <p:cNvPr id="351240" name="Oval 8">
              <a:extLst>
                <a:ext uri="{FF2B5EF4-FFF2-40B4-BE49-F238E27FC236}">
                  <a16:creationId xmlns:a16="http://schemas.microsoft.com/office/drawing/2014/main" id="{8ACB0BE6-889E-114B-9A59-1681D51D2D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864"/>
              <a:ext cx="2016" cy="7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1241" name="Text Box 9">
              <a:extLst>
                <a:ext uri="{FF2B5EF4-FFF2-40B4-BE49-F238E27FC236}">
                  <a16:creationId xmlns:a16="http://schemas.microsoft.com/office/drawing/2014/main" id="{07D53085-F9C4-0647-A31E-B9BC17D6F9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64" y="959"/>
              <a:ext cx="1372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sz="1800">
                  <a:effectLst/>
                  <a:latin typeface="Arial" panose="020B0604020202020204" pitchFamily="34" charset="0"/>
                </a:rPr>
                <a:t>Leistungsbezüge</a:t>
              </a:r>
            </a:p>
            <a:p>
              <a:r>
                <a:rPr lang="de-DE" altLang="de-DE" sz="1800">
                  <a:effectLst/>
                  <a:latin typeface="Arial" panose="020B0604020202020204" pitchFamily="34" charset="0"/>
                </a:rPr>
                <a:t>statt</a:t>
              </a:r>
            </a:p>
            <a:p>
              <a:r>
                <a:rPr lang="de-DE" altLang="de-DE" sz="1800">
                  <a:effectLst/>
                  <a:latin typeface="Arial" panose="020B0604020202020204" pitchFamily="34" charset="0"/>
                </a:rPr>
                <a:t>Dienstaltersstufen</a:t>
              </a:r>
            </a:p>
          </p:txBody>
        </p:sp>
      </p:grpSp>
      <p:grpSp>
        <p:nvGrpSpPr>
          <p:cNvPr id="351242" name="Group 10">
            <a:extLst>
              <a:ext uri="{FF2B5EF4-FFF2-40B4-BE49-F238E27FC236}">
                <a16:creationId xmlns:a16="http://schemas.microsoft.com/office/drawing/2014/main" id="{08938BFF-7E95-6A4B-A467-F018F277BA57}"/>
              </a:ext>
            </a:extLst>
          </p:cNvPr>
          <p:cNvGrpSpPr>
            <a:grpSpLocks/>
          </p:cNvGrpSpPr>
          <p:nvPr/>
        </p:nvGrpSpPr>
        <p:grpSpPr bwMode="auto">
          <a:xfrm>
            <a:off x="5016500" y="2590800"/>
            <a:ext cx="3143250" cy="1219200"/>
            <a:chOff x="3160" y="1632"/>
            <a:chExt cx="1980" cy="768"/>
          </a:xfrm>
        </p:grpSpPr>
        <p:sp>
          <p:nvSpPr>
            <p:cNvPr id="351243" name="Oval 11">
              <a:extLst>
                <a:ext uri="{FF2B5EF4-FFF2-40B4-BE49-F238E27FC236}">
                  <a16:creationId xmlns:a16="http://schemas.microsoft.com/office/drawing/2014/main" id="{0DC9A5B9-B25F-1A47-A1D7-25458B183C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1632"/>
              <a:ext cx="1968" cy="76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1244" name="Text Box 12">
              <a:extLst>
                <a:ext uri="{FF2B5EF4-FFF2-40B4-BE49-F238E27FC236}">
                  <a16:creationId xmlns:a16="http://schemas.microsoft.com/office/drawing/2014/main" id="{9153569F-3DC0-AC49-9036-5BF5E850AC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0" y="1776"/>
              <a:ext cx="19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sz="1800">
                  <a:effectLst/>
                  <a:latin typeface="Arial" panose="020B0604020202020204" pitchFamily="34" charset="0"/>
                </a:rPr>
                <a:t>Berufungs-/Bleibever-</a:t>
              </a:r>
            </a:p>
            <a:p>
              <a:r>
                <a:rPr lang="de-DE" altLang="de-DE" sz="1800">
                  <a:effectLst/>
                  <a:latin typeface="Arial" panose="020B0604020202020204" pitchFamily="34" charset="0"/>
                </a:rPr>
                <a:t>handlungen für W2 </a:t>
              </a:r>
              <a:r>
                <a:rPr lang="de-DE" altLang="de-DE" sz="1800" i="1">
                  <a:effectLst/>
                  <a:latin typeface="Arial" panose="020B0604020202020204" pitchFamily="34" charset="0"/>
                </a:rPr>
                <a:t>und</a:t>
              </a:r>
              <a:r>
                <a:rPr lang="de-DE" altLang="de-DE" sz="1800">
                  <a:effectLst/>
                  <a:latin typeface="Arial" panose="020B0604020202020204" pitchFamily="34" charset="0"/>
                </a:rPr>
                <a:t> W3</a:t>
              </a:r>
            </a:p>
          </p:txBody>
        </p:sp>
      </p:grpSp>
      <p:grpSp>
        <p:nvGrpSpPr>
          <p:cNvPr id="351245" name="Group 13">
            <a:extLst>
              <a:ext uri="{FF2B5EF4-FFF2-40B4-BE49-F238E27FC236}">
                <a16:creationId xmlns:a16="http://schemas.microsoft.com/office/drawing/2014/main" id="{C9007464-727C-E341-A805-D51821F52DB7}"/>
              </a:ext>
            </a:extLst>
          </p:cNvPr>
          <p:cNvGrpSpPr>
            <a:grpSpLocks/>
          </p:cNvGrpSpPr>
          <p:nvPr/>
        </p:nvGrpSpPr>
        <p:grpSpPr bwMode="auto">
          <a:xfrm>
            <a:off x="5105400" y="3962400"/>
            <a:ext cx="3124200" cy="1143000"/>
            <a:chOff x="3216" y="2496"/>
            <a:chExt cx="1968" cy="720"/>
          </a:xfrm>
        </p:grpSpPr>
        <p:sp>
          <p:nvSpPr>
            <p:cNvPr id="351246" name="Oval 14">
              <a:extLst>
                <a:ext uri="{FF2B5EF4-FFF2-40B4-BE49-F238E27FC236}">
                  <a16:creationId xmlns:a16="http://schemas.microsoft.com/office/drawing/2014/main" id="{443EE36C-FBC3-5542-B3A7-60AE6D64D5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6" y="2496"/>
              <a:ext cx="1968" cy="7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8000" tIns="18000" rIns="18000" bIns="0" anchor="ctr"/>
            <a:lstStyle/>
            <a:p>
              <a:pPr>
                <a:lnSpc>
                  <a:spcPct val="80000"/>
                </a:lnSpc>
              </a:pPr>
              <a:endParaRPr lang="de-DE" altLang="de-DE">
                <a:effectLst/>
              </a:endParaRPr>
            </a:p>
          </p:txBody>
        </p:sp>
        <p:sp>
          <p:nvSpPr>
            <p:cNvPr id="351247" name="Text Box 15">
              <a:extLst>
                <a:ext uri="{FF2B5EF4-FFF2-40B4-BE49-F238E27FC236}">
                  <a16:creationId xmlns:a16="http://schemas.microsoft.com/office/drawing/2014/main" id="{90D7FD32-4B97-7148-BD5A-5925C30A4E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9" y="2668"/>
              <a:ext cx="1510" cy="2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8000" tIns="18000" rIns="18000" bIns="0" anchor="ctr">
              <a:spAutoFit/>
            </a:bodyPr>
            <a:lstStyle/>
            <a:p>
              <a:pPr>
                <a:lnSpc>
                  <a:spcPct val="80000"/>
                </a:lnSpc>
                <a:spcBef>
                  <a:spcPct val="5000"/>
                </a:spcBef>
              </a:pPr>
              <a:r>
                <a:rPr lang="de-DE" altLang="de-DE" sz="1800">
                  <a:effectLst/>
                  <a:latin typeface="Arial" panose="020B0604020202020204" pitchFamily="34" charset="0"/>
                </a:rPr>
                <a:t>Keine Stufungen</a:t>
              </a:r>
            </a:p>
            <a:p>
              <a:pPr>
                <a:lnSpc>
                  <a:spcPct val="80000"/>
                </a:lnSpc>
                <a:spcBef>
                  <a:spcPct val="5000"/>
                </a:spcBef>
              </a:pPr>
              <a:r>
                <a:rPr lang="de-DE" altLang="de-DE" sz="1800">
                  <a:effectLst/>
                  <a:latin typeface="Arial" panose="020B0604020202020204" pitchFamily="34" charset="0"/>
                </a:rPr>
                <a:t>„offene“  B 10 Grenze</a:t>
              </a:r>
            </a:p>
          </p:txBody>
        </p:sp>
      </p:grpSp>
      <p:grpSp>
        <p:nvGrpSpPr>
          <p:cNvPr id="351248" name="Group 16">
            <a:extLst>
              <a:ext uri="{FF2B5EF4-FFF2-40B4-BE49-F238E27FC236}">
                <a16:creationId xmlns:a16="http://schemas.microsoft.com/office/drawing/2014/main" id="{52B0EE2E-A57A-A54B-9E3E-152C38AD70BD}"/>
              </a:ext>
            </a:extLst>
          </p:cNvPr>
          <p:cNvGrpSpPr>
            <a:grpSpLocks/>
          </p:cNvGrpSpPr>
          <p:nvPr/>
        </p:nvGrpSpPr>
        <p:grpSpPr bwMode="auto">
          <a:xfrm>
            <a:off x="5181600" y="5257800"/>
            <a:ext cx="2971800" cy="1143000"/>
            <a:chOff x="3264" y="3312"/>
            <a:chExt cx="1872" cy="720"/>
          </a:xfrm>
        </p:grpSpPr>
        <p:sp>
          <p:nvSpPr>
            <p:cNvPr id="351249" name="Oval 17">
              <a:extLst>
                <a:ext uri="{FF2B5EF4-FFF2-40B4-BE49-F238E27FC236}">
                  <a16:creationId xmlns:a16="http://schemas.microsoft.com/office/drawing/2014/main" id="{A8948A50-14E8-3942-BF37-E91F10B033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3312"/>
              <a:ext cx="1872" cy="7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1250" name="Text Box 18">
              <a:extLst>
                <a:ext uri="{FF2B5EF4-FFF2-40B4-BE49-F238E27FC236}">
                  <a16:creationId xmlns:a16="http://schemas.microsoft.com/office/drawing/2014/main" id="{46F54C78-29F9-6F46-8AC7-4F50F0C92B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60" y="3474"/>
              <a:ext cx="14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sz="1800">
                  <a:effectLst/>
                  <a:latin typeface="Arial" panose="020B0604020202020204" pitchFamily="34" charset="0"/>
                </a:rPr>
                <a:t>Zulage aus </a:t>
              </a:r>
            </a:p>
            <a:p>
              <a:r>
                <a:rPr lang="de-DE" altLang="de-DE" sz="1800">
                  <a:effectLst/>
                  <a:latin typeface="Arial" panose="020B0604020202020204" pitchFamily="34" charset="0"/>
                </a:rPr>
                <a:t>privaten Drittmitteln</a:t>
              </a:r>
            </a:p>
          </p:txBody>
        </p:sp>
      </p:grpSp>
      <p:grpSp>
        <p:nvGrpSpPr>
          <p:cNvPr id="351251" name="Group 19">
            <a:extLst>
              <a:ext uri="{FF2B5EF4-FFF2-40B4-BE49-F238E27FC236}">
                <a16:creationId xmlns:a16="http://schemas.microsoft.com/office/drawing/2014/main" id="{D9F89B44-1844-7743-B28F-58ABA18A2250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3352800"/>
            <a:ext cx="2970213" cy="685800"/>
            <a:chOff x="816" y="2352"/>
            <a:chExt cx="1584" cy="432"/>
          </a:xfrm>
        </p:grpSpPr>
        <p:sp>
          <p:nvSpPr>
            <p:cNvPr id="351252" name="Rectangle 20">
              <a:extLst>
                <a:ext uri="{FF2B5EF4-FFF2-40B4-BE49-F238E27FC236}">
                  <a16:creationId xmlns:a16="http://schemas.microsoft.com/office/drawing/2014/main" id="{3966792A-54BE-C441-9046-6B1F78B964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352"/>
              <a:ext cx="1584" cy="43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1253" name="Text Box 21">
              <a:extLst>
                <a:ext uri="{FF2B5EF4-FFF2-40B4-BE49-F238E27FC236}">
                  <a16:creationId xmlns:a16="http://schemas.microsoft.com/office/drawing/2014/main" id="{476FA198-103F-4646-A914-670D717657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4" y="2370"/>
              <a:ext cx="1229" cy="40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de-DE" altLang="de-DE" sz="1800">
                  <a:solidFill>
                    <a:schemeClr val="folHlink"/>
                  </a:solidFill>
                  <a:effectLst/>
                  <a:latin typeface="Arial" panose="020B0604020202020204" pitchFamily="34" charset="0"/>
                </a:rPr>
                <a:t>Bestandsschutz</a:t>
              </a:r>
              <a:r>
                <a:rPr lang="de-DE" altLang="de-DE" sz="1800">
                  <a:effectLst/>
                  <a:latin typeface="Arial" panose="020B0604020202020204" pitchFamily="34" charset="0"/>
                </a:rPr>
                <a:t> </a:t>
              </a:r>
              <a:r>
                <a:rPr lang="de-DE" altLang="de-DE" sz="1800">
                  <a:solidFill>
                    <a:schemeClr val="folHlink"/>
                  </a:solidFill>
                  <a:effectLst/>
                  <a:latin typeface="Arial" panose="020B0604020202020204" pitchFamily="34" charset="0"/>
                </a:rPr>
                <a:t>für</a:t>
              </a:r>
              <a:endParaRPr lang="de-DE" altLang="de-DE" sz="1800">
                <a:effectLst/>
                <a:latin typeface="Arial" panose="020B0604020202020204" pitchFamily="34" charset="0"/>
              </a:endParaRPr>
            </a:p>
            <a:p>
              <a:r>
                <a:rPr lang="de-DE" altLang="de-DE" sz="1800">
                  <a:solidFill>
                    <a:schemeClr val="folHlink"/>
                  </a:solidFill>
                  <a:effectLst/>
                  <a:latin typeface="Arial" panose="020B0604020202020204" pitchFamily="34" charset="0"/>
                </a:rPr>
                <a:t>C-Professoren</a:t>
              </a:r>
              <a:endParaRPr lang="de-DE" altLang="de-DE" sz="1800"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351254" name="Group 22">
            <a:extLst>
              <a:ext uri="{FF2B5EF4-FFF2-40B4-BE49-F238E27FC236}">
                <a16:creationId xmlns:a16="http://schemas.microsoft.com/office/drawing/2014/main" id="{91486883-933F-4745-ABAE-982D0F2DBD58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5029200"/>
            <a:ext cx="3970338" cy="931863"/>
            <a:chOff x="96" y="3168"/>
            <a:chExt cx="2116" cy="587"/>
          </a:xfrm>
        </p:grpSpPr>
        <p:sp>
          <p:nvSpPr>
            <p:cNvPr id="351255" name="Rectangle 23">
              <a:extLst>
                <a:ext uri="{FF2B5EF4-FFF2-40B4-BE49-F238E27FC236}">
                  <a16:creationId xmlns:a16="http://schemas.microsoft.com/office/drawing/2014/main" id="{2810A7E3-885C-7241-8917-BF8D750032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3168"/>
              <a:ext cx="2112" cy="57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1256" name="Text Box 24">
              <a:extLst>
                <a:ext uri="{FF2B5EF4-FFF2-40B4-BE49-F238E27FC236}">
                  <a16:creationId xmlns:a16="http://schemas.microsoft.com/office/drawing/2014/main" id="{5EE6369B-C942-9946-B211-FA42123C35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178"/>
              <a:ext cx="2116" cy="577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de-DE" altLang="de-DE" sz="1800">
                  <a:solidFill>
                    <a:schemeClr val="folHlink"/>
                  </a:solidFill>
                  <a:effectLst/>
                  <a:latin typeface="Arial" panose="020B0604020202020204" pitchFamily="34" charset="0"/>
                </a:rPr>
                <a:t>Wettbewerbsregulierung  zwischen Ländern durch</a:t>
              </a:r>
            </a:p>
            <a:p>
              <a:r>
                <a:rPr lang="de-DE" altLang="de-DE" sz="1800">
                  <a:solidFill>
                    <a:schemeClr val="folHlink"/>
                  </a:solidFill>
                  <a:effectLst/>
                  <a:latin typeface="Arial" panose="020B0604020202020204" pitchFamily="34" charset="0"/>
                </a:rPr>
                <a:t>„Vergaberahmen“</a:t>
              </a:r>
              <a:endParaRPr lang="de-DE" altLang="de-DE" sz="1800"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351257" name="Group 25">
            <a:extLst>
              <a:ext uri="{FF2B5EF4-FFF2-40B4-BE49-F238E27FC236}">
                <a16:creationId xmlns:a16="http://schemas.microsoft.com/office/drawing/2014/main" id="{8DEA890D-5E87-3E4F-B1BA-698259CE0312}"/>
              </a:ext>
            </a:extLst>
          </p:cNvPr>
          <p:cNvGrpSpPr>
            <a:grpSpLocks/>
          </p:cNvGrpSpPr>
          <p:nvPr/>
        </p:nvGrpSpPr>
        <p:grpSpPr bwMode="auto">
          <a:xfrm>
            <a:off x="1296988" y="4191000"/>
            <a:ext cx="2970212" cy="685800"/>
            <a:chOff x="816" y="2352"/>
            <a:chExt cx="1584" cy="432"/>
          </a:xfrm>
        </p:grpSpPr>
        <p:sp>
          <p:nvSpPr>
            <p:cNvPr id="351258" name="Rectangle 26">
              <a:extLst>
                <a:ext uri="{FF2B5EF4-FFF2-40B4-BE49-F238E27FC236}">
                  <a16:creationId xmlns:a16="http://schemas.microsoft.com/office/drawing/2014/main" id="{169CF273-AF26-444B-A925-2D054F659A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352"/>
              <a:ext cx="1584" cy="43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1259" name="Text Box 27">
              <a:extLst>
                <a:ext uri="{FF2B5EF4-FFF2-40B4-BE49-F238E27FC236}">
                  <a16:creationId xmlns:a16="http://schemas.microsoft.com/office/drawing/2014/main" id="{4770BF84-3B1C-2347-A2F5-5AD7BA84A7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10" y="2457"/>
              <a:ext cx="1216" cy="231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76200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 sz="1800">
                  <a:solidFill>
                    <a:schemeClr val="folHlink"/>
                  </a:solidFill>
                  <a:effectLst/>
                  <a:latin typeface="Arial" panose="020B0604020202020204" pitchFamily="34" charset="0"/>
                </a:rPr>
                <a:t>Absenkungsschutz</a:t>
              </a:r>
              <a:endParaRPr lang="de-DE" altLang="de-DE" sz="1800">
                <a:effectLst/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51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51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51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51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51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351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351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351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2">
            <a:extLst>
              <a:ext uri="{FF2B5EF4-FFF2-40B4-BE49-F238E27FC236}">
                <a16:creationId xmlns:a16="http://schemas.microsoft.com/office/drawing/2014/main" id="{197796F9-E6A3-C144-9CB6-4968D372E55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B697BC-045D-2A44-840C-8DBF9AEC309A}" type="slidenum">
              <a:rPr lang="en-US" altLang="de-DE"/>
              <a:pPr/>
              <a:t>4</a:t>
            </a:fld>
            <a:endParaRPr lang="en-US" altLang="de-DE" b="0"/>
          </a:p>
        </p:txBody>
      </p:sp>
      <p:sp>
        <p:nvSpPr>
          <p:cNvPr id="353282" name="Rectangle 2">
            <a:extLst>
              <a:ext uri="{FF2B5EF4-FFF2-40B4-BE49-F238E27FC236}">
                <a16:creationId xmlns:a16="http://schemas.microsoft.com/office/drawing/2014/main" id="{58D8F5D6-FB67-B94F-97B2-B2E0451189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Gefahren</a:t>
            </a:r>
          </a:p>
        </p:txBody>
      </p:sp>
      <p:sp>
        <p:nvSpPr>
          <p:cNvPr id="353283" name="Rectangle 3">
            <a:extLst>
              <a:ext uri="{FF2B5EF4-FFF2-40B4-BE49-F238E27FC236}">
                <a16:creationId xmlns:a16="http://schemas.microsoft.com/office/drawing/2014/main" id="{0E836164-3E73-5E4C-9908-17F51DF75D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3551238"/>
            <a:ext cx="6934200" cy="79216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600">
                <a:effectLst/>
                <a:latin typeface="Arial" panose="020B0604020202020204" pitchFamily="34" charset="0"/>
              </a:rPr>
              <a:t>Fixierung auf formale Kriterienkataloge</a:t>
            </a:r>
            <a:endParaRPr lang="de-DE" altLang="de-DE">
              <a:effectLst/>
              <a:latin typeface="Arial" panose="020B0604020202020204" pitchFamily="34" charset="0"/>
            </a:endParaRPr>
          </a:p>
        </p:txBody>
      </p:sp>
      <p:sp>
        <p:nvSpPr>
          <p:cNvPr id="353284" name="Rectangle 4">
            <a:extLst>
              <a:ext uri="{FF2B5EF4-FFF2-40B4-BE49-F238E27FC236}">
                <a16:creationId xmlns:a16="http://schemas.microsoft.com/office/drawing/2014/main" id="{EAB05313-372D-E348-A08F-2869943FE4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999038"/>
            <a:ext cx="6934200" cy="79216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600">
                <a:effectLst/>
                <a:latin typeface="Arial" panose="020B0604020202020204" pitchFamily="34" charset="0"/>
              </a:rPr>
              <a:t>Ausblendung nicht-monetärer Anreize</a:t>
            </a:r>
            <a:endParaRPr lang="de-DE" altLang="de-DE">
              <a:effectLst/>
              <a:latin typeface="Arial" panose="020B0604020202020204" pitchFamily="34" charset="0"/>
            </a:endParaRPr>
          </a:p>
        </p:txBody>
      </p:sp>
      <p:sp>
        <p:nvSpPr>
          <p:cNvPr id="353286" name="Rectangle 6">
            <a:extLst>
              <a:ext uri="{FF2B5EF4-FFF2-40B4-BE49-F238E27FC236}">
                <a16:creationId xmlns:a16="http://schemas.microsoft.com/office/drawing/2014/main" id="{0DE783DD-FFEE-BC40-BC06-306366E45A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179638"/>
            <a:ext cx="7010400" cy="79216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600">
                <a:effectLst/>
                <a:latin typeface="Arial" panose="020B0604020202020204" pitchFamily="34" charset="0"/>
              </a:rPr>
              <a:t>Verregelung der Vergabeverfahren</a:t>
            </a:r>
            <a:endParaRPr lang="de-DE" altLang="de-DE"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53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53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53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3283" grpId="0" animBg="1" autoUpdateAnimBg="0"/>
      <p:bldP spid="353284" grpId="0" animBg="1" autoUpdateAnimBg="0"/>
      <p:bldP spid="353286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2">
            <a:extLst>
              <a:ext uri="{FF2B5EF4-FFF2-40B4-BE49-F238E27FC236}">
                <a16:creationId xmlns:a16="http://schemas.microsoft.com/office/drawing/2014/main" id="{1C5E1AAC-3E3D-9D40-A8F5-883359FC5C8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C68A5-6A14-4C4B-86B0-C98462F7E102}" type="slidenum">
              <a:rPr lang="en-US" altLang="de-DE"/>
              <a:pPr/>
              <a:t>5</a:t>
            </a:fld>
            <a:endParaRPr lang="en-US" altLang="de-DE" b="0"/>
          </a:p>
        </p:txBody>
      </p:sp>
      <p:sp>
        <p:nvSpPr>
          <p:cNvPr id="355330" name="Rectangle 1026">
            <a:extLst>
              <a:ext uri="{FF2B5EF4-FFF2-40B4-BE49-F238E27FC236}">
                <a16:creationId xmlns:a16="http://schemas.microsoft.com/office/drawing/2014/main" id="{6B771243-438B-1B41-A99F-1B2204112E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43800" cy="990600"/>
          </a:xfrm>
        </p:spPr>
        <p:txBody>
          <a:bodyPr/>
          <a:lstStyle/>
          <a:p>
            <a:r>
              <a:rPr lang="de-DE" altLang="de-DE"/>
              <a:t>Folgerungen</a:t>
            </a:r>
          </a:p>
        </p:txBody>
      </p:sp>
      <p:sp>
        <p:nvSpPr>
          <p:cNvPr id="355331" name="Rectangle 1027">
            <a:extLst>
              <a:ext uri="{FF2B5EF4-FFF2-40B4-BE49-F238E27FC236}">
                <a16:creationId xmlns:a16="http://schemas.microsoft.com/office/drawing/2014/main" id="{E6DF0475-3253-494E-B39E-90CE30AF1D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286000"/>
            <a:ext cx="7391400" cy="10668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600">
                <a:effectLst/>
                <a:latin typeface="Arial" panose="020B0604020202020204" pitchFamily="34" charset="0"/>
              </a:rPr>
              <a:t>Besoldungsreform beginnt erst</a:t>
            </a:r>
          </a:p>
        </p:txBody>
      </p:sp>
      <p:sp>
        <p:nvSpPr>
          <p:cNvPr id="355333" name="Rectangle 1029">
            <a:extLst>
              <a:ext uri="{FF2B5EF4-FFF2-40B4-BE49-F238E27FC236}">
                <a16:creationId xmlns:a16="http://schemas.microsoft.com/office/drawing/2014/main" id="{C38DA11F-943C-9E4D-97FA-C50F96E05C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495800"/>
            <a:ext cx="7391400" cy="10668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600">
                <a:effectLst/>
                <a:latin typeface="Arial" panose="020B0604020202020204" pitchFamily="34" charset="0"/>
              </a:rPr>
              <a:t>Umsetzung ist entscheidend</a:t>
            </a:r>
          </a:p>
        </p:txBody>
      </p:sp>
      <p:sp>
        <p:nvSpPr>
          <p:cNvPr id="355334" name="Oval 1030">
            <a:extLst>
              <a:ext uri="{FF2B5EF4-FFF2-40B4-BE49-F238E27FC236}">
                <a16:creationId xmlns:a16="http://schemas.microsoft.com/office/drawing/2014/main" id="{79E32232-63DB-D94B-B1F4-063EED2B03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2286000"/>
            <a:ext cx="5029200" cy="3276600"/>
          </a:xfrm>
          <a:prstGeom prst="ellipse">
            <a:avLst/>
          </a:prstGeom>
          <a:solidFill>
            <a:srgbClr val="66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25000"/>
              </a:spcBef>
            </a:pPr>
            <a:r>
              <a:rPr lang="de-DE" altLang="de-DE" sz="2800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Spielräume nutzen </a:t>
            </a:r>
          </a:p>
          <a:p>
            <a:pPr>
              <a:spcBef>
                <a:spcPct val="25000"/>
              </a:spcBef>
            </a:pPr>
            <a:r>
              <a:rPr lang="de-DE" altLang="de-DE" sz="2800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„Passende“ Modelle suchen</a:t>
            </a:r>
          </a:p>
          <a:p>
            <a:pPr>
              <a:spcBef>
                <a:spcPct val="20000"/>
              </a:spcBef>
            </a:pPr>
            <a:r>
              <a:rPr lang="de-DE" altLang="de-DE" sz="2800">
                <a:solidFill>
                  <a:schemeClr val="folHlink"/>
                </a:solidFill>
                <a:effectLst/>
                <a:latin typeface="Arial" panose="020B0604020202020204" pitchFamily="34" charset="0"/>
              </a:rPr>
              <a:t>Risiken im Blick behalten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55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55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5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1" grpId="0" animBg="1" autoUpdateAnimBg="0"/>
      <p:bldP spid="355333" grpId="0" animBg="1" autoUpdateAnimBg="0"/>
      <p:bldP spid="355334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liennummernplatzhalter 2">
            <a:extLst>
              <a:ext uri="{FF2B5EF4-FFF2-40B4-BE49-F238E27FC236}">
                <a16:creationId xmlns:a16="http://schemas.microsoft.com/office/drawing/2014/main" id="{1BCD89C1-4E55-9445-96F5-F50BB5DF94C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6B420-F458-4342-91B8-2BCAA7E8F817}" type="slidenum">
              <a:rPr lang="en-US" altLang="de-DE"/>
              <a:pPr/>
              <a:t>6</a:t>
            </a:fld>
            <a:endParaRPr lang="en-US" altLang="de-DE" b="0"/>
          </a:p>
        </p:txBody>
      </p:sp>
      <p:sp>
        <p:nvSpPr>
          <p:cNvPr id="404482" name="Rectangle 2">
            <a:extLst>
              <a:ext uri="{FF2B5EF4-FFF2-40B4-BE49-F238E27FC236}">
                <a16:creationId xmlns:a16="http://schemas.microsoft.com/office/drawing/2014/main" id="{BF7A58A3-8C15-8649-91B0-0F0C3D88D7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Drei Fragenkomplexe...</a:t>
            </a:r>
          </a:p>
        </p:txBody>
      </p:sp>
      <p:sp>
        <p:nvSpPr>
          <p:cNvPr id="404483" name="Rectangle 3">
            <a:extLst>
              <a:ext uri="{FF2B5EF4-FFF2-40B4-BE49-F238E27FC236}">
                <a16:creationId xmlns:a16="http://schemas.microsoft.com/office/drawing/2014/main" id="{6F6318BB-861E-5D41-B0EA-AA14DC11A6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1600200"/>
            <a:ext cx="4572000" cy="9906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905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 algn="ctr">
              <a:lnSpc>
                <a:spcPct val="110000"/>
              </a:lnSpc>
              <a:buFont typeface="Wingdings" pitchFamily="2" charset="2"/>
              <a:buNone/>
            </a:pPr>
            <a:r>
              <a:rPr lang="de-DE" altLang="de-DE">
                <a:effectLst/>
                <a:latin typeface="Arial" panose="020B0604020202020204" pitchFamily="34" charset="0"/>
              </a:rPr>
              <a:t>Entscheidungsgegenstände</a:t>
            </a:r>
          </a:p>
        </p:txBody>
      </p:sp>
      <p:sp>
        <p:nvSpPr>
          <p:cNvPr id="404484" name="Rectangle 4">
            <a:extLst>
              <a:ext uri="{FF2B5EF4-FFF2-40B4-BE49-F238E27FC236}">
                <a16:creationId xmlns:a16="http://schemas.microsoft.com/office/drawing/2014/main" id="{F8F7CA94-4354-094C-AAAE-2E51DB0A5C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3581400"/>
            <a:ext cx="4572000" cy="9144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90500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 algn="ctr">
              <a:lnSpc>
                <a:spcPct val="110000"/>
              </a:lnSpc>
              <a:buFont typeface="Wingdings" pitchFamily="2" charset="2"/>
              <a:buNone/>
            </a:pPr>
            <a:r>
              <a:rPr lang="de-DE" altLang="de-DE">
                <a:effectLst/>
                <a:latin typeface="Arial" panose="020B0604020202020204" pitchFamily="34" charset="0"/>
              </a:rPr>
              <a:t>Entscheidungsebene und</a:t>
            </a:r>
          </a:p>
          <a:p>
            <a:pPr lvl="1" algn="ctr">
              <a:lnSpc>
                <a:spcPct val="110000"/>
              </a:lnSpc>
              <a:buFont typeface="Wingdings" pitchFamily="2" charset="2"/>
              <a:buNone/>
            </a:pPr>
            <a:r>
              <a:rPr lang="de-DE" altLang="de-DE">
                <a:effectLst/>
                <a:latin typeface="Arial" panose="020B0604020202020204" pitchFamily="34" charset="0"/>
              </a:rPr>
              <a:t>Entscheidungsorgane</a:t>
            </a:r>
          </a:p>
        </p:txBody>
      </p:sp>
      <p:sp>
        <p:nvSpPr>
          <p:cNvPr id="404485" name="Rectangle 5">
            <a:extLst>
              <a:ext uri="{FF2B5EF4-FFF2-40B4-BE49-F238E27FC236}">
                <a16:creationId xmlns:a16="http://schemas.microsoft.com/office/drawing/2014/main" id="{1CCC9C46-1701-1247-AC06-C999038F30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7500" y="5257800"/>
            <a:ext cx="4572000" cy="9144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algn="l">
              <a:tabLst>
                <a:tab pos="19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90500" algn="l">
              <a:tabLst>
                <a:tab pos="19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tabLst>
                <a:tab pos="19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tabLst>
                <a:tab pos="19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tabLst>
                <a:tab pos="19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 algn="ctr">
              <a:buFont typeface="Wingdings" pitchFamily="2" charset="2"/>
              <a:buNone/>
            </a:pPr>
            <a:r>
              <a:rPr lang="de-DE" altLang="de-DE">
                <a:effectLst/>
                <a:latin typeface="Arial" panose="020B0604020202020204" pitchFamily="34" charset="0"/>
              </a:rPr>
              <a:t>Entscheidungsverfahren</a:t>
            </a:r>
          </a:p>
        </p:txBody>
      </p:sp>
      <p:grpSp>
        <p:nvGrpSpPr>
          <p:cNvPr id="404486" name="Group 6">
            <a:extLst>
              <a:ext uri="{FF2B5EF4-FFF2-40B4-BE49-F238E27FC236}">
                <a16:creationId xmlns:a16="http://schemas.microsoft.com/office/drawing/2014/main" id="{FD5AB724-BA76-1C41-92B9-0825F3EDAA49}"/>
              </a:ext>
            </a:extLst>
          </p:cNvPr>
          <p:cNvGrpSpPr>
            <a:grpSpLocks/>
          </p:cNvGrpSpPr>
          <p:nvPr/>
        </p:nvGrpSpPr>
        <p:grpSpPr bwMode="auto">
          <a:xfrm>
            <a:off x="139700" y="1219200"/>
            <a:ext cx="3746500" cy="1524000"/>
            <a:chOff x="88" y="768"/>
            <a:chExt cx="2360" cy="960"/>
          </a:xfrm>
        </p:grpSpPr>
        <p:sp>
          <p:nvSpPr>
            <p:cNvPr id="404487" name="Oval 7">
              <a:extLst>
                <a:ext uri="{FF2B5EF4-FFF2-40B4-BE49-F238E27FC236}">
                  <a16:creationId xmlns:a16="http://schemas.microsoft.com/office/drawing/2014/main" id="{5ACFF3E9-014D-F644-9D6F-C1A551FF3A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" y="768"/>
              <a:ext cx="1304" cy="96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prstShdw prst="shdw17" dist="17961" dir="2700000">
                <a:srgbClr val="FF0000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de-DE" altLang="de-DE" sz="2600">
                  <a:effectLst/>
                  <a:latin typeface="Arial" panose="020B0604020202020204" pitchFamily="34" charset="0"/>
                </a:rPr>
                <a:t>WAS ?</a:t>
              </a:r>
            </a:p>
          </p:txBody>
        </p:sp>
        <p:sp>
          <p:nvSpPr>
            <p:cNvPr id="404488" name="AutoShape 8">
              <a:extLst>
                <a:ext uri="{FF2B5EF4-FFF2-40B4-BE49-F238E27FC236}">
                  <a16:creationId xmlns:a16="http://schemas.microsoft.com/office/drawing/2014/main" id="{9963ABE6-5CE3-7743-A171-9FE54C0807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1104"/>
              <a:ext cx="720" cy="432"/>
            </a:xfrm>
            <a:prstGeom prst="rightArrow">
              <a:avLst>
                <a:gd name="adj1" fmla="val 50000"/>
                <a:gd name="adj2" fmla="val 41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404489" name="Group 9">
            <a:extLst>
              <a:ext uri="{FF2B5EF4-FFF2-40B4-BE49-F238E27FC236}">
                <a16:creationId xmlns:a16="http://schemas.microsoft.com/office/drawing/2014/main" id="{F0BCA190-4680-9C4D-944A-53F9CE31F975}"/>
              </a:ext>
            </a:extLst>
          </p:cNvPr>
          <p:cNvGrpSpPr>
            <a:grpSpLocks/>
          </p:cNvGrpSpPr>
          <p:nvPr/>
        </p:nvGrpSpPr>
        <p:grpSpPr bwMode="auto">
          <a:xfrm>
            <a:off x="139700" y="3124200"/>
            <a:ext cx="3746500" cy="1600200"/>
            <a:chOff x="88" y="1968"/>
            <a:chExt cx="2360" cy="1008"/>
          </a:xfrm>
        </p:grpSpPr>
        <p:sp>
          <p:nvSpPr>
            <p:cNvPr id="404490" name="Oval 10">
              <a:extLst>
                <a:ext uri="{FF2B5EF4-FFF2-40B4-BE49-F238E27FC236}">
                  <a16:creationId xmlns:a16="http://schemas.microsoft.com/office/drawing/2014/main" id="{706AA934-986F-F842-892F-75A240B13A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" y="1968"/>
              <a:ext cx="1304" cy="100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prstShdw prst="shdw17" dist="17961" dir="2700000">
                <a:srgbClr val="FF0000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de-DE" altLang="de-DE" sz="2600">
                  <a:effectLst/>
                  <a:latin typeface="Arial" panose="020B0604020202020204" pitchFamily="34" charset="0"/>
                </a:rPr>
                <a:t>WER ?</a:t>
              </a:r>
            </a:p>
          </p:txBody>
        </p:sp>
        <p:sp>
          <p:nvSpPr>
            <p:cNvPr id="404491" name="AutoShape 11">
              <a:extLst>
                <a:ext uri="{FF2B5EF4-FFF2-40B4-BE49-F238E27FC236}">
                  <a16:creationId xmlns:a16="http://schemas.microsoft.com/office/drawing/2014/main" id="{760D0B92-2C49-2C46-81CE-7E6F13A4AD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2256"/>
              <a:ext cx="720" cy="432"/>
            </a:xfrm>
            <a:prstGeom prst="rightArrow">
              <a:avLst>
                <a:gd name="adj1" fmla="val 50000"/>
                <a:gd name="adj2" fmla="val 41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404492" name="Group 12">
            <a:extLst>
              <a:ext uri="{FF2B5EF4-FFF2-40B4-BE49-F238E27FC236}">
                <a16:creationId xmlns:a16="http://schemas.microsoft.com/office/drawing/2014/main" id="{72F7D130-6A66-AE45-BF13-1EF15412373B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4953000"/>
            <a:ext cx="3657600" cy="1447800"/>
            <a:chOff x="144" y="3120"/>
            <a:chExt cx="2304" cy="912"/>
          </a:xfrm>
        </p:grpSpPr>
        <p:sp>
          <p:nvSpPr>
            <p:cNvPr id="404493" name="Oval 13">
              <a:extLst>
                <a:ext uri="{FF2B5EF4-FFF2-40B4-BE49-F238E27FC236}">
                  <a16:creationId xmlns:a16="http://schemas.microsoft.com/office/drawing/2014/main" id="{51637990-C0A5-5A46-8ED4-5BBDFDD1EB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3120"/>
              <a:ext cx="1296" cy="91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prstShdw prst="shdw17" dist="17961" dir="2700000">
                <a:srgbClr val="FF0000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de-DE" altLang="de-DE" sz="2600">
                  <a:effectLst/>
                  <a:latin typeface="Arial" panose="020B0604020202020204" pitchFamily="34" charset="0"/>
                </a:rPr>
                <a:t>WIE ?</a:t>
              </a:r>
            </a:p>
          </p:txBody>
        </p:sp>
        <p:sp>
          <p:nvSpPr>
            <p:cNvPr id="404494" name="AutoShape 14">
              <a:extLst>
                <a:ext uri="{FF2B5EF4-FFF2-40B4-BE49-F238E27FC236}">
                  <a16:creationId xmlns:a16="http://schemas.microsoft.com/office/drawing/2014/main" id="{EB4BCC9B-2476-2241-9B16-D82EAFB34A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3456"/>
              <a:ext cx="720" cy="432"/>
            </a:xfrm>
            <a:prstGeom prst="rightArrow">
              <a:avLst>
                <a:gd name="adj1" fmla="val 50000"/>
                <a:gd name="adj2" fmla="val 41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04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04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404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404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404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404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483" grpId="0" animBg="1" autoUpdateAnimBg="0"/>
      <p:bldP spid="404484" grpId="0" animBg="1" autoUpdateAnimBg="0"/>
      <p:bldP spid="404485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oliennummernplatzhalter 2">
            <a:extLst>
              <a:ext uri="{FF2B5EF4-FFF2-40B4-BE49-F238E27FC236}">
                <a16:creationId xmlns:a16="http://schemas.microsoft.com/office/drawing/2014/main" id="{328D87F5-7D43-D347-AE8D-07F2049ADB0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4E6B9-C251-8A40-8F4D-2814F9102550}" type="slidenum">
              <a:rPr lang="en-US" altLang="de-DE"/>
              <a:pPr/>
              <a:t>7</a:t>
            </a:fld>
            <a:endParaRPr lang="en-US" altLang="de-DE" b="0"/>
          </a:p>
        </p:txBody>
      </p:sp>
      <p:sp>
        <p:nvSpPr>
          <p:cNvPr id="357378" name="Rectangle 2">
            <a:extLst>
              <a:ext uri="{FF2B5EF4-FFF2-40B4-BE49-F238E27FC236}">
                <a16:creationId xmlns:a16="http://schemas.microsoft.com/office/drawing/2014/main" id="{7381259A-381C-494F-B8AB-1F12D5140A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600"/>
              <a:t>= drei Gestaltungsbereiche</a:t>
            </a:r>
          </a:p>
        </p:txBody>
      </p:sp>
      <p:grpSp>
        <p:nvGrpSpPr>
          <p:cNvPr id="357379" name="Group 3">
            <a:extLst>
              <a:ext uri="{FF2B5EF4-FFF2-40B4-BE49-F238E27FC236}">
                <a16:creationId xmlns:a16="http://schemas.microsoft.com/office/drawing/2014/main" id="{CEAB95CB-2A21-7C44-8EDE-6FAD33F9C77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895600" y="2057400"/>
            <a:ext cx="4495800" cy="4724400"/>
            <a:chOff x="1440" y="1104"/>
            <a:chExt cx="2832" cy="2976"/>
          </a:xfrm>
        </p:grpSpPr>
        <p:sp>
          <p:nvSpPr>
            <p:cNvPr id="357380" name="Rectangle 4">
              <a:extLst>
                <a:ext uri="{FF2B5EF4-FFF2-40B4-BE49-F238E27FC236}">
                  <a16:creationId xmlns:a16="http://schemas.microsoft.com/office/drawing/2014/main" id="{DDDD3FCB-15C9-E948-BE2D-C6D6E987CBF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32" y="302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57381" name="Rectangle 5">
              <a:extLst>
                <a:ext uri="{FF2B5EF4-FFF2-40B4-BE49-F238E27FC236}">
                  <a16:creationId xmlns:a16="http://schemas.microsoft.com/office/drawing/2014/main" id="{6E612EBB-3BDE-6B4E-94AA-2450A583EF2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448" y="302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57382" name="Rectangle 6">
              <a:extLst>
                <a:ext uri="{FF2B5EF4-FFF2-40B4-BE49-F238E27FC236}">
                  <a16:creationId xmlns:a16="http://schemas.microsoft.com/office/drawing/2014/main" id="{A9388FC8-B807-AF47-AF36-C06EBE4A22D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24" y="283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57383" name="Rectangle 7">
              <a:extLst>
                <a:ext uri="{FF2B5EF4-FFF2-40B4-BE49-F238E27FC236}">
                  <a16:creationId xmlns:a16="http://schemas.microsoft.com/office/drawing/2014/main" id="{B91478E1-F472-244A-A6BD-F9ADBC11EE3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40" y="283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57384" name="Rectangle 8">
              <a:extLst>
                <a:ext uri="{FF2B5EF4-FFF2-40B4-BE49-F238E27FC236}">
                  <a16:creationId xmlns:a16="http://schemas.microsoft.com/office/drawing/2014/main" id="{52637F25-C1E6-FA40-8994-EB98EEB40AC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24" y="1968"/>
              <a:ext cx="816" cy="864"/>
            </a:xfrm>
            <a:prstGeom prst="rect">
              <a:avLst/>
            </a:prstGeom>
            <a:solidFill>
              <a:srgbClr val="FF33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rgbClr val="FF3300"/>
              </a:extrusionClr>
              <a:contourClr>
                <a:srgbClr val="FF3300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57385" name="Rectangle 9">
              <a:extLst>
                <a:ext uri="{FF2B5EF4-FFF2-40B4-BE49-F238E27FC236}">
                  <a16:creationId xmlns:a16="http://schemas.microsoft.com/office/drawing/2014/main" id="{B19FD05C-A7AE-F749-B7E0-52DC211DF9A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32" y="2160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57386" name="Rectangle 10">
              <a:extLst>
                <a:ext uri="{FF2B5EF4-FFF2-40B4-BE49-F238E27FC236}">
                  <a16:creationId xmlns:a16="http://schemas.microsoft.com/office/drawing/2014/main" id="{95E9ADDF-D563-D64D-B76A-2DA719E8594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448" y="2160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57387" name="Rectangle 11">
              <a:extLst>
                <a:ext uri="{FF2B5EF4-FFF2-40B4-BE49-F238E27FC236}">
                  <a16:creationId xmlns:a16="http://schemas.microsoft.com/office/drawing/2014/main" id="{01FC3FF7-BA23-5043-B9CC-8F1258425C2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40" y="196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57388" name="Rectangle 12">
              <a:extLst>
                <a:ext uri="{FF2B5EF4-FFF2-40B4-BE49-F238E27FC236}">
                  <a16:creationId xmlns:a16="http://schemas.microsoft.com/office/drawing/2014/main" id="{D8C88560-7705-D243-8501-C9DA74D27CD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264" y="302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57389" name="Rectangle 13">
              <a:extLst>
                <a:ext uri="{FF2B5EF4-FFF2-40B4-BE49-F238E27FC236}">
                  <a16:creationId xmlns:a16="http://schemas.microsoft.com/office/drawing/2014/main" id="{1B356348-AA98-6246-8245-2311A86E5F5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56" y="283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57390" name="Rectangle 14">
              <a:extLst>
                <a:ext uri="{FF2B5EF4-FFF2-40B4-BE49-F238E27FC236}">
                  <a16:creationId xmlns:a16="http://schemas.microsoft.com/office/drawing/2014/main" id="{BBC065D0-208A-464A-BFDE-8FDC65F8A61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264" y="2160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57391" name="Rectangle 15">
              <a:extLst>
                <a:ext uri="{FF2B5EF4-FFF2-40B4-BE49-F238E27FC236}">
                  <a16:creationId xmlns:a16="http://schemas.microsoft.com/office/drawing/2014/main" id="{E77487AB-4DA9-4547-9C73-35F737995AE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56" y="196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57392" name="Rectangle 16">
              <a:extLst>
                <a:ext uri="{FF2B5EF4-FFF2-40B4-BE49-F238E27FC236}">
                  <a16:creationId xmlns:a16="http://schemas.microsoft.com/office/drawing/2014/main" id="{02CE7D56-C3B2-C246-AC76-6D4632F4416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40" y="321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57393" name="Rectangle 17">
              <a:extLst>
                <a:ext uri="{FF2B5EF4-FFF2-40B4-BE49-F238E27FC236}">
                  <a16:creationId xmlns:a16="http://schemas.microsoft.com/office/drawing/2014/main" id="{DE929184-B157-7749-8061-608D43DCA90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56" y="321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57394" name="Rectangle 18">
              <a:extLst>
                <a:ext uri="{FF2B5EF4-FFF2-40B4-BE49-F238E27FC236}">
                  <a16:creationId xmlns:a16="http://schemas.microsoft.com/office/drawing/2014/main" id="{80C5345E-4B78-9949-8F22-061AA031900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40" y="235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57395" name="Rectangle 19">
              <a:extLst>
                <a:ext uri="{FF2B5EF4-FFF2-40B4-BE49-F238E27FC236}">
                  <a16:creationId xmlns:a16="http://schemas.microsoft.com/office/drawing/2014/main" id="{C523CC8F-BEBE-5544-ADD9-64E8F9A6509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56" y="235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57396" name="Rectangle 20">
              <a:extLst>
                <a:ext uri="{FF2B5EF4-FFF2-40B4-BE49-F238E27FC236}">
                  <a16:creationId xmlns:a16="http://schemas.microsoft.com/office/drawing/2014/main" id="{5910D4C3-F876-514B-A9B3-43FEF9D5C52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72" y="321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57397" name="Rectangle 21">
              <a:extLst>
                <a:ext uri="{FF2B5EF4-FFF2-40B4-BE49-F238E27FC236}">
                  <a16:creationId xmlns:a16="http://schemas.microsoft.com/office/drawing/2014/main" id="{1C2CAA86-2DF5-8D47-AF95-D00D7A3562F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72" y="2352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57398" name="Rectangle 22">
              <a:extLst>
                <a:ext uri="{FF2B5EF4-FFF2-40B4-BE49-F238E27FC236}">
                  <a16:creationId xmlns:a16="http://schemas.microsoft.com/office/drawing/2014/main" id="{A7035F06-9C82-444A-96F7-807FB554B05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24" y="1104"/>
              <a:ext cx="816" cy="864"/>
            </a:xfrm>
            <a:prstGeom prst="rect">
              <a:avLst/>
            </a:prstGeom>
            <a:solidFill>
              <a:srgbClr val="FF33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rgbClr val="FF3300"/>
              </a:extrusionClr>
              <a:contourClr>
                <a:srgbClr val="FF3300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57399" name="Rectangle 23">
              <a:extLst>
                <a:ext uri="{FF2B5EF4-FFF2-40B4-BE49-F238E27FC236}">
                  <a16:creationId xmlns:a16="http://schemas.microsoft.com/office/drawing/2014/main" id="{A98DD283-DCA1-FC4F-B8F5-46841EA6603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632" y="129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57400" name="Rectangle 24">
              <a:extLst>
                <a:ext uri="{FF2B5EF4-FFF2-40B4-BE49-F238E27FC236}">
                  <a16:creationId xmlns:a16="http://schemas.microsoft.com/office/drawing/2014/main" id="{29B85B39-7288-7844-861F-086DA7BB1B9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448" y="129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57401" name="Rectangle 25">
              <a:extLst>
                <a:ext uri="{FF2B5EF4-FFF2-40B4-BE49-F238E27FC236}">
                  <a16:creationId xmlns:a16="http://schemas.microsoft.com/office/drawing/2014/main" id="{989E3EB2-6884-6B43-9380-9DAD03CA303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40" y="110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57402" name="Rectangle 26">
              <a:extLst>
                <a:ext uri="{FF2B5EF4-FFF2-40B4-BE49-F238E27FC236}">
                  <a16:creationId xmlns:a16="http://schemas.microsoft.com/office/drawing/2014/main" id="{DE274B55-6616-8345-881D-59A85B949F3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264" y="1296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57403" name="Rectangle 27">
              <a:extLst>
                <a:ext uri="{FF2B5EF4-FFF2-40B4-BE49-F238E27FC236}">
                  <a16:creationId xmlns:a16="http://schemas.microsoft.com/office/drawing/2014/main" id="{A7ACFDDB-6CFB-BD4D-B941-2E9C1B63930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56" y="1104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874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57404" name="Rectangle 28">
              <a:extLst>
                <a:ext uri="{FF2B5EF4-FFF2-40B4-BE49-F238E27FC236}">
                  <a16:creationId xmlns:a16="http://schemas.microsoft.com/office/drawing/2014/main" id="{E78F3259-F730-AE40-B50E-6AD14661221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40" y="148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57405" name="Rectangle 29">
              <a:extLst>
                <a:ext uri="{FF2B5EF4-FFF2-40B4-BE49-F238E27FC236}">
                  <a16:creationId xmlns:a16="http://schemas.microsoft.com/office/drawing/2014/main" id="{06328705-E993-CA44-9F90-0FF2DED36C9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56" y="148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  <p:sp>
          <p:nvSpPr>
            <p:cNvPr id="357406" name="Rectangle 30">
              <a:extLst>
                <a:ext uri="{FF2B5EF4-FFF2-40B4-BE49-F238E27FC236}">
                  <a16:creationId xmlns:a16="http://schemas.microsoft.com/office/drawing/2014/main" id="{AB5B9749-BC02-7041-AE68-580D31CFFD1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72" y="1488"/>
              <a:ext cx="816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849300" prstMaterial="legacyWireframe">
              <a:bevelT w="13500" h="13500" prst="angle"/>
              <a:bevelB w="13500" h="13500" prst="angle"/>
              <a:extrusionClr>
                <a:schemeClr val="tx1"/>
              </a:extrusionClr>
              <a:contourClr>
                <a:schemeClr val="tx1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de-DE"/>
            </a:p>
          </p:txBody>
        </p:sp>
      </p:grpSp>
      <p:sp>
        <p:nvSpPr>
          <p:cNvPr id="357407" name="Line 31">
            <a:extLst>
              <a:ext uri="{FF2B5EF4-FFF2-40B4-BE49-F238E27FC236}">
                <a16:creationId xmlns:a16="http://schemas.microsoft.com/office/drawing/2014/main" id="{BB57F270-110A-CF49-8558-3DFE9926219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1752600"/>
            <a:ext cx="914400" cy="914400"/>
          </a:xfrm>
          <a:prstGeom prst="line">
            <a:avLst/>
          </a:prstGeom>
          <a:noFill/>
          <a:ln w="1143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7408" name="Line 32">
            <a:extLst>
              <a:ext uri="{FF2B5EF4-FFF2-40B4-BE49-F238E27FC236}">
                <a16:creationId xmlns:a16="http://schemas.microsoft.com/office/drawing/2014/main" id="{47C43636-4EA0-274D-A247-8BA5DCA8996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2667000"/>
            <a:ext cx="0" cy="4156075"/>
          </a:xfrm>
          <a:prstGeom prst="line">
            <a:avLst/>
          </a:prstGeom>
          <a:noFill/>
          <a:ln w="1016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7409" name="Line 33">
            <a:extLst>
              <a:ext uri="{FF2B5EF4-FFF2-40B4-BE49-F238E27FC236}">
                <a16:creationId xmlns:a16="http://schemas.microsoft.com/office/drawing/2014/main" id="{7C88B310-8B54-824C-9F08-8A6A2B1D5C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1752600"/>
            <a:ext cx="3886200" cy="0"/>
          </a:xfrm>
          <a:prstGeom prst="line">
            <a:avLst/>
          </a:prstGeom>
          <a:noFill/>
          <a:ln w="101600">
            <a:solidFill>
              <a:srgbClr val="00FF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7410" name="Text Box 34">
            <a:extLst>
              <a:ext uri="{FF2B5EF4-FFF2-40B4-BE49-F238E27FC236}">
                <a16:creationId xmlns:a16="http://schemas.microsoft.com/office/drawing/2014/main" id="{4D059325-8E8C-F64D-95FB-4D7002890A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276600"/>
            <a:ext cx="1717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chemeClr val="accent2"/>
                </a:solidFill>
                <a:effectLst/>
                <a:latin typeface="Arial" panose="020B0604020202020204" pitchFamily="34" charset="0"/>
              </a:rPr>
              <a:t>Vergaberahmen</a:t>
            </a:r>
          </a:p>
        </p:txBody>
      </p:sp>
      <p:sp>
        <p:nvSpPr>
          <p:cNvPr id="357411" name="Text Box 35">
            <a:extLst>
              <a:ext uri="{FF2B5EF4-FFF2-40B4-BE49-F238E27FC236}">
                <a16:creationId xmlns:a16="http://schemas.microsoft.com/office/drawing/2014/main" id="{AC806EB9-D07F-F14F-ABB6-C94B680FB2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1371600"/>
            <a:ext cx="8620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rgbClr val="00FFCC"/>
                </a:solidFill>
                <a:effectLst/>
                <a:latin typeface="Arial" panose="020B0604020202020204" pitchFamily="34" charset="0"/>
              </a:rPr>
              <a:t>Formel</a:t>
            </a:r>
            <a:endParaRPr lang="de-DE" altLang="de-DE" sz="1600">
              <a:solidFill>
                <a:srgbClr val="2E763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7412" name="Text Box 36">
            <a:extLst>
              <a:ext uri="{FF2B5EF4-FFF2-40B4-BE49-F238E27FC236}">
                <a16:creationId xmlns:a16="http://schemas.microsoft.com/office/drawing/2014/main" id="{C79FB31E-332B-A54D-99A9-239CD7A150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676400"/>
            <a:ext cx="6683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Land</a:t>
            </a:r>
            <a:endParaRPr lang="de-DE" altLang="de-DE" sz="1600">
              <a:solidFill>
                <a:srgbClr val="0000F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7413" name="Text Box 37">
            <a:extLst>
              <a:ext uri="{FF2B5EF4-FFF2-40B4-BE49-F238E27FC236}">
                <a16:creationId xmlns:a16="http://schemas.microsoft.com/office/drawing/2014/main" id="{6640A14C-CA29-464D-80FA-59E87CAE6C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981200"/>
            <a:ext cx="13335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Hochschule</a:t>
            </a:r>
          </a:p>
        </p:txBody>
      </p:sp>
      <p:sp>
        <p:nvSpPr>
          <p:cNvPr id="357414" name="Text Box 38">
            <a:extLst>
              <a:ext uri="{FF2B5EF4-FFF2-40B4-BE49-F238E27FC236}">
                <a16:creationId xmlns:a16="http://schemas.microsoft.com/office/drawing/2014/main" id="{53DA35B3-7563-3D4C-9335-3ECFF1DBB9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1275" y="2286000"/>
            <a:ext cx="13795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Fachbereich</a:t>
            </a:r>
            <a:endParaRPr lang="de-DE" altLang="de-DE" sz="1600">
              <a:solidFill>
                <a:srgbClr val="0000F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7415" name="Text Box 39">
            <a:extLst>
              <a:ext uri="{FF2B5EF4-FFF2-40B4-BE49-F238E27FC236}">
                <a16:creationId xmlns:a16="http://schemas.microsoft.com/office/drawing/2014/main" id="{B7D4AAA2-A3CA-464F-A4EC-F12DAC553F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8425" y="4648200"/>
            <a:ext cx="965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chemeClr val="accent2"/>
                </a:solidFill>
                <a:effectLst/>
                <a:latin typeface="Arial" panose="020B0604020202020204" pitchFamily="34" charset="0"/>
              </a:rPr>
              <a:t>W2 / W3</a:t>
            </a:r>
          </a:p>
        </p:txBody>
      </p:sp>
      <p:sp>
        <p:nvSpPr>
          <p:cNvPr id="357416" name="Text Box 40">
            <a:extLst>
              <a:ext uri="{FF2B5EF4-FFF2-40B4-BE49-F238E27FC236}">
                <a16:creationId xmlns:a16="http://schemas.microsoft.com/office/drawing/2014/main" id="{C880569D-1422-534D-881B-1C9B523268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7775" y="5973763"/>
            <a:ext cx="12112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chemeClr val="accent2"/>
                </a:solidFill>
                <a:effectLst/>
                <a:latin typeface="Arial" panose="020B0604020202020204" pitchFamily="34" charset="0"/>
              </a:rPr>
              <a:t>Leistungs-</a:t>
            </a:r>
          </a:p>
          <a:p>
            <a:r>
              <a:rPr lang="de-DE" altLang="de-DE" sz="1600">
                <a:solidFill>
                  <a:schemeClr val="accent2"/>
                </a:solidFill>
                <a:effectLst/>
                <a:latin typeface="Arial" panose="020B0604020202020204" pitchFamily="34" charset="0"/>
              </a:rPr>
              <a:t>bezüge</a:t>
            </a:r>
          </a:p>
        </p:txBody>
      </p:sp>
      <p:sp>
        <p:nvSpPr>
          <p:cNvPr id="357417" name="Text Box 41">
            <a:extLst>
              <a:ext uri="{FF2B5EF4-FFF2-40B4-BE49-F238E27FC236}">
                <a16:creationId xmlns:a16="http://schemas.microsoft.com/office/drawing/2014/main" id="{C51AD0DD-78BC-E242-B3AB-2A9D9A47F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0663" y="1371600"/>
            <a:ext cx="1085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rgbClr val="00FFCC"/>
                </a:solidFill>
                <a:effectLst/>
                <a:latin typeface="Arial" panose="020B0604020202020204" pitchFamily="34" charset="0"/>
              </a:rPr>
              <a:t>Abwägen</a:t>
            </a:r>
            <a:endParaRPr lang="de-DE" altLang="de-DE" sz="1600">
              <a:solidFill>
                <a:srgbClr val="2E763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7418" name="Text Box 42">
            <a:extLst>
              <a:ext uri="{FF2B5EF4-FFF2-40B4-BE49-F238E27FC236}">
                <a16:creationId xmlns:a16="http://schemas.microsoft.com/office/drawing/2014/main" id="{4D9CAEF5-A650-434B-9E1E-4D46B649DA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8300" y="13716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1600">
                <a:solidFill>
                  <a:srgbClr val="00FFCC"/>
                </a:solidFill>
                <a:effectLst/>
                <a:latin typeface="Arial" panose="020B0604020202020204" pitchFamily="34" charset="0"/>
              </a:rPr>
              <a:t>Antrag</a:t>
            </a:r>
            <a:endParaRPr lang="de-DE" altLang="de-DE" sz="1600">
              <a:solidFill>
                <a:srgbClr val="2E763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7419" name="Text Box 43">
            <a:extLst>
              <a:ext uri="{FF2B5EF4-FFF2-40B4-BE49-F238E27FC236}">
                <a16:creationId xmlns:a16="http://schemas.microsoft.com/office/drawing/2014/main" id="{3DC50A87-B02A-1946-A097-C018F1767CBA}"/>
              </a:ext>
            </a:extLst>
          </p:cNvPr>
          <p:cNvSpPr txBox="1">
            <a:spLocks noChangeArrowheads="1"/>
          </p:cNvSpPr>
          <p:nvPr/>
        </p:nvSpPr>
        <p:spPr bwMode="auto">
          <a:xfrm rot="-5395298">
            <a:off x="-979487" y="4711700"/>
            <a:ext cx="3575050" cy="3968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2000">
                <a:solidFill>
                  <a:schemeClr val="accent2"/>
                </a:solidFill>
                <a:effectLst/>
                <a:latin typeface="Arial" panose="020B0604020202020204" pitchFamily="34" charset="0"/>
              </a:rPr>
              <a:t>Entscheidungsgegenstände</a:t>
            </a:r>
          </a:p>
        </p:txBody>
      </p:sp>
      <p:sp>
        <p:nvSpPr>
          <p:cNvPr id="357420" name="Text Box 44">
            <a:extLst>
              <a:ext uri="{FF2B5EF4-FFF2-40B4-BE49-F238E27FC236}">
                <a16:creationId xmlns:a16="http://schemas.microsoft.com/office/drawing/2014/main" id="{A9436E6D-0767-1845-A180-E01DF0B731BC}"/>
              </a:ext>
            </a:extLst>
          </p:cNvPr>
          <p:cNvSpPr txBox="1">
            <a:spLocks noChangeArrowheads="1"/>
          </p:cNvSpPr>
          <p:nvPr/>
        </p:nvSpPr>
        <p:spPr bwMode="auto">
          <a:xfrm rot="-2539219">
            <a:off x="173038" y="1704975"/>
            <a:ext cx="2741612" cy="3968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200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Entscheidungsebene</a:t>
            </a:r>
          </a:p>
        </p:txBody>
      </p:sp>
      <p:sp>
        <p:nvSpPr>
          <p:cNvPr id="357421" name="Text Box 45">
            <a:extLst>
              <a:ext uri="{FF2B5EF4-FFF2-40B4-BE49-F238E27FC236}">
                <a16:creationId xmlns:a16="http://schemas.microsoft.com/office/drawing/2014/main" id="{E7F14DE0-ACF0-EC4C-8BFA-DEE57F9740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7988" y="1036638"/>
            <a:ext cx="31638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de-DE" altLang="de-DE" sz="2000">
                <a:solidFill>
                  <a:srgbClr val="00FFCC"/>
                </a:solidFill>
                <a:effectLst/>
                <a:latin typeface="Arial" panose="020B0604020202020204" pitchFamily="34" charset="0"/>
              </a:rPr>
              <a:t>Entscheidungsverfahren</a:t>
            </a:r>
            <a:endParaRPr lang="de-DE" altLang="de-DE" sz="2000">
              <a:solidFill>
                <a:srgbClr val="2E763F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liennummernplatzhalter 2">
            <a:extLst>
              <a:ext uri="{FF2B5EF4-FFF2-40B4-BE49-F238E27FC236}">
                <a16:creationId xmlns:a16="http://schemas.microsoft.com/office/drawing/2014/main" id="{9C5AEAEF-286D-DC47-9172-CBEB39460A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537750-54A8-D04C-9E97-23CC227EF4C2}" type="slidenum">
              <a:rPr lang="en-US" altLang="de-DE"/>
              <a:pPr/>
              <a:t>8</a:t>
            </a:fld>
            <a:endParaRPr lang="en-US" altLang="de-DE" b="0"/>
          </a:p>
        </p:txBody>
      </p:sp>
      <p:sp>
        <p:nvSpPr>
          <p:cNvPr id="358402" name="Rectangle 2">
            <a:extLst>
              <a:ext uri="{FF2B5EF4-FFF2-40B4-BE49-F238E27FC236}">
                <a16:creationId xmlns:a16="http://schemas.microsoft.com/office/drawing/2014/main" id="{4FC2C78A-06C2-0C4E-8FA5-046D8E8481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371600"/>
            <a:ext cx="4267200" cy="10207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de-DE" altLang="de-DE" sz="2000">
                <a:effectLst/>
                <a:latin typeface="Arial" panose="020B0604020202020204" pitchFamily="34" charset="0"/>
              </a:rPr>
              <a:t>Landesebene</a:t>
            </a:r>
          </a:p>
          <a:p>
            <a:pPr algn="l"/>
            <a:r>
              <a:rPr lang="de-DE" altLang="de-DE" sz="2000">
                <a:effectLst/>
                <a:latin typeface="Arial" panose="020B0604020202020204" pitchFamily="34" charset="0"/>
              </a:rPr>
              <a:t>(= hochschulübergreifende </a:t>
            </a:r>
          </a:p>
          <a:p>
            <a:pPr algn="l"/>
            <a:r>
              <a:rPr lang="de-DE" altLang="de-DE" sz="2000">
                <a:effectLst/>
                <a:latin typeface="Arial" panose="020B0604020202020204" pitchFamily="34" charset="0"/>
              </a:rPr>
              <a:t>Regelungen)</a:t>
            </a:r>
          </a:p>
        </p:txBody>
      </p:sp>
      <p:sp>
        <p:nvSpPr>
          <p:cNvPr id="358403" name="Rectangle 3">
            <a:extLst>
              <a:ext uri="{FF2B5EF4-FFF2-40B4-BE49-F238E27FC236}">
                <a16:creationId xmlns:a16="http://schemas.microsoft.com/office/drawing/2014/main" id="{F3F08C4E-C98E-2C46-A656-940D809097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1371600"/>
            <a:ext cx="4191000" cy="944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de-DE" altLang="de-DE" sz="2000">
                <a:effectLst/>
                <a:latin typeface="Arial" panose="020B0604020202020204" pitchFamily="34" charset="0"/>
              </a:rPr>
              <a:t>Hochschulebene</a:t>
            </a:r>
          </a:p>
          <a:p>
            <a:pPr algn="l"/>
            <a:r>
              <a:rPr lang="de-DE" altLang="de-DE" sz="2000">
                <a:effectLst/>
                <a:latin typeface="Arial" panose="020B0604020202020204" pitchFamily="34" charset="0"/>
              </a:rPr>
              <a:t>(= hochschulinterne Regelungen)</a:t>
            </a:r>
          </a:p>
        </p:txBody>
      </p:sp>
      <p:sp>
        <p:nvSpPr>
          <p:cNvPr id="358404" name="Rectangle 4">
            <a:extLst>
              <a:ext uri="{FF2B5EF4-FFF2-40B4-BE49-F238E27FC236}">
                <a16:creationId xmlns:a16="http://schemas.microsoft.com/office/drawing/2014/main" id="{8E8B96FD-D6D2-E841-A7CA-E7092E280F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667000"/>
            <a:ext cx="4191000" cy="7921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>
                <a:effectLst/>
                <a:latin typeface="Arial" panose="020B0604020202020204" pitchFamily="34" charset="0"/>
              </a:rPr>
              <a:t>Wissenschaftsministerien</a:t>
            </a:r>
          </a:p>
        </p:txBody>
      </p:sp>
      <p:sp>
        <p:nvSpPr>
          <p:cNvPr id="358405" name="Rectangle 5">
            <a:extLst>
              <a:ext uri="{FF2B5EF4-FFF2-40B4-BE49-F238E27FC236}">
                <a16:creationId xmlns:a16="http://schemas.microsoft.com/office/drawing/2014/main" id="{112D1D3D-2DCB-D641-BB06-03D7A0490B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657600"/>
            <a:ext cx="4191000" cy="7921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>
                <a:effectLst/>
                <a:latin typeface="Arial" panose="020B0604020202020204" pitchFamily="34" charset="0"/>
              </a:rPr>
              <a:t>Finanzministerien</a:t>
            </a:r>
          </a:p>
        </p:txBody>
      </p:sp>
      <p:sp>
        <p:nvSpPr>
          <p:cNvPr id="358406" name="Rectangle 6">
            <a:extLst>
              <a:ext uri="{FF2B5EF4-FFF2-40B4-BE49-F238E27FC236}">
                <a16:creationId xmlns:a16="http://schemas.microsoft.com/office/drawing/2014/main" id="{7DDAFAB3-1EA4-324E-A672-0AAD4D7136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648200"/>
            <a:ext cx="4191000" cy="79216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>
                <a:effectLst/>
                <a:latin typeface="Arial" panose="020B0604020202020204" pitchFamily="34" charset="0"/>
              </a:rPr>
              <a:t>Innenministerien </a:t>
            </a:r>
          </a:p>
        </p:txBody>
      </p:sp>
      <p:sp>
        <p:nvSpPr>
          <p:cNvPr id="358407" name="Rectangle 7">
            <a:extLst>
              <a:ext uri="{FF2B5EF4-FFF2-40B4-BE49-F238E27FC236}">
                <a16:creationId xmlns:a16="http://schemas.microsoft.com/office/drawing/2014/main" id="{52129A44-6B26-B546-9A62-918CACCC43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636838"/>
            <a:ext cx="4191000" cy="563562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>
                <a:effectLst/>
                <a:latin typeface="Arial" panose="020B0604020202020204" pitchFamily="34" charset="0"/>
              </a:rPr>
              <a:t>Hochschulleitung</a:t>
            </a:r>
          </a:p>
        </p:txBody>
      </p:sp>
      <p:sp>
        <p:nvSpPr>
          <p:cNvPr id="358408" name="Rectangle 8">
            <a:extLst>
              <a:ext uri="{FF2B5EF4-FFF2-40B4-BE49-F238E27FC236}">
                <a16:creationId xmlns:a16="http://schemas.microsoft.com/office/drawing/2014/main" id="{847B1F46-66B2-9F4A-804A-D310E298F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3429000"/>
            <a:ext cx="4191000" cy="5334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>
                <a:effectLst/>
                <a:latin typeface="Arial" panose="020B0604020202020204" pitchFamily="34" charset="0"/>
              </a:rPr>
              <a:t>Dekane</a:t>
            </a:r>
          </a:p>
        </p:txBody>
      </p:sp>
      <p:sp>
        <p:nvSpPr>
          <p:cNvPr id="358409" name="Rectangle 9">
            <a:extLst>
              <a:ext uri="{FF2B5EF4-FFF2-40B4-BE49-F238E27FC236}">
                <a16:creationId xmlns:a16="http://schemas.microsoft.com/office/drawing/2014/main" id="{B65C49A8-9CCC-7B45-8956-43E3E812DC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191000"/>
            <a:ext cx="4191000" cy="5334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>
                <a:effectLst/>
                <a:latin typeface="Arial" panose="020B0604020202020204" pitchFamily="34" charset="0"/>
              </a:rPr>
              <a:t>Hochschulrat</a:t>
            </a:r>
          </a:p>
        </p:txBody>
      </p:sp>
      <p:sp>
        <p:nvSpPr>
          <p:cNvPr id="358410" name="Rectangle 10">
            <a:extLst>
              <a:ext uri="{FF2B5EF4-FFF2-40B4-BE49-F238E27FC236}">
                <a16:creationId xmlns:a16="http://schemas.microsoft.com/office/drawing/2014/main" id="{8F880290-7432-5040-8853-103759B2CB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953000"/>
            <a:ext cx="4191000" cy="5334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>
                <a:effectLst/>
                <a:latin typeface="Arial" panose="020B0604020202020204" pitchFamily="34" charset="0"/>
              </a:rPr>
              <a:t>Kommissionen</a:t>
            </a:r>
          </a:p>
        </p:txBody>
      </p:sp>
      <p:sp>
        <p:nvSpPr>
          <p:cNvPr id="358411" name="Rectangle 11">
            <a:extLst>
              <a:ext uri="{FF2B5EF4-FFF2-40B4-BE49-F238E27FC236}">
                <a16:creationId xmlns:a16="http://schemas.microsoft.com/office/drawing/2014/main" id="{F7686E89-C1B3-C442-8DC9-A02766D769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5638800"/>
            <a:ext cx="4191000" cy="5334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>
                <a:effectLst/>
                <a:latin typeface="Arial" panose="020B0604020202020204" pitchFamily="34" charset="0"/>
              </a:rPr>
              <a:t>Akademischer Senat</a:t>
            </a:r>
          </a:p>
        </p:txBody>
      </p:sp>
      <p:sp>
        <p:nvSpPr>
          <p:cNvPr id="358412" name="Rectangle 12">
            <a:extLst>
              <a:ext uri="{FF2B5EF4-FFF2-40B4-BE49-F238E27FC236}">
                <a16:creationId xmlns:a16="http://schemas.microsoft.com/office/drawing/2014/main" id="{778DE33C-501D-7E4C-B3B2-282260FBF2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6324600"/>
            <a:ext cx="4191000" cy="5334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r>
              <a:rPr lang="de-DE" altLang="de-DE">
                <a:effectLst/>
                <a:latin typeface="Arial" panose="020B0604020202020204" pitchFamily="34" charset="0"/>
              </a:rPr>
              <a:t>Fachbereichsräte</a:t>
            </a:r>
          </a:p>
        </p:txBody>
      </p:sp>
      <p:sp>
        <p:nvSpPr>
          <p:cNvPr id="358413" name="Rectangle 13">
            <a:extLst>
              <a:ext uri="{FF2B5EF4-FFF2-40B4-BE49-F238E27FC236}">
                <a16:creationId xmlns:a16="http://schemas.microsoft.com/office/drawing/2014/main" id="{E46A9B72-2E48-4A4B-B6AC-484EF44CCD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6400800" cy="762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txBody>
          <a:bodyPr/>
          <a:lstStyle/>
          <a:p>
            <a:r>
              <a:rPr lang="de-DE" altLang="de-DE" sz="3200"/>
              <a:t>A. Entscheidungs</a:t>
            </a:r>
            <a:r>
              <a:rPr lang="de-DE" altLang="de-DE" sz="3200" i="1"/>
              <a:t>ebene</a:t>
            </a:r>
            <a:r>
              <a:rPr lang="de-DE" altLang="de-DE" sz="3200"/>
              <a:t>: Wer entscheidet über was?</a:t>
            </a:r>
            <a:endParaRPr lang="de-DE" altLang="de-DE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58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58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58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358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358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358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358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8" dur="500"/>
                                        <p:tgtEl>
                                          <p:spTgt spid="358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358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6" dur="500"/>
                                        <p:tgtEl>
                                          <p:spTgt spid="358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0" dur="500"/>
                                        <p:tgtEl>
                                          <p:spTgt spid="358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02" grpId="0" animBg="1" autoUpdateAnimBg="0"/>
      <p:bldP spid="358403" grpId="0" animBg="1" autoUpdateAnimBg="0"/>
      <p:bldP spid="358404" grpId="0" animBg="1" autoUpdateAnimBg="0"/>
      <p:bldP spid="358405" grpId="0" animBg="1" autoUpdateAnimBg="0"/>
      <p:bldP spid="358406" grpId="0" animBg="1" autoUpdateAnimBg="0"/>
      <p:bldP spid="358407" grpId="0" animBg="1" autoUpdateAnimBg="0"/>
      <p:bldP spid="358408" grpId="0" animBg="1" autoUpdateAnimBg="0"/>
      <p:bldP spid="358409" grpId="0" animBg="1" autoUpdateAnimBg="0"/>
      <p:bldP spid="358410" grpId="0" animBg="1" autoUpdateAnimBg="0"/>
      <p:bldP spid="358411" grpId="0" animBg="1" autoUpdateAnimBg="0"/>
      <p:bldP spid="358412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2">
            <a:extLst>
              <a:ext uri="{FF2B5EF4-FFF2-40B4-BE49-F238E27FC236}">
                <a16:creationId xmlns:a16="http://schemas.microsoft.com/office/drawing/2014/main" id="{015AE560-2869-E94C-99A7-57A68A3692F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3D13BA-1E9F-BA4E-861C-D986FA4BAFD2}" type="slidenum">
              <a:rPr lang="en-US" altLang="de-DE"/>
              <a:pPr/>
              <a:t>9</a:t>
            </a:fld>
            <a:endParaRPr lang="en-US" altLang="de-DE" b="0"/>
          </a:p>
        </p:txBody>
      </p:sp>
      <p:sp>
        <p:nvSpPr>
          <p:cNvPr id="359440" name="Rectangle 16">
            <a:extLst>
              <a:ext uri="{FF2B5EF4-FFF2-40B4-BE49-F238E27FC236}">
                <a16:creationId xmlns:a16="http://schemas.microsoft.com/office/drawing/2014/main" id="{347A104C-BF90-8F4C-8AF5-D9F857DD8F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6400800" cy="762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txBody>
          <a:bodyPr/>
          <a:lstStyle/>
          <a:p>
            <a:r>
              <a:rPr lang="de-DE" altLang="de-DE" sz="3600"/>
              <a:t>Eckpunkte</a:t>
            </a:r>
          </a:p>
        </p:txBody>
      </p:sp>
      <p:sp>
        <p:nvSpPr>
          <p:cNvPr id="359427" name="Rectangle 3">
            <a:extLst>
              <a:ext uri="{FF2B5EF4-FFF2-40B4-BE49-F238E27FC236}">
                <a16:creationId xmlns:a16="http://schemas.microsoft.com/office/drawing/2014/main" id="{C4E934F6-929F-8B44-BF80-1791EA6FB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1676400"/>
            <a:ext cx="6248400" cy="4572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000">
                <a:effectLst/>
                <a:latin typeface="Arial" panose="020B0604020202020204" pitchFamily="34" charset="0"/>
              </a:rPr>
              <a:t>Subsidiarität</a:t>
            </a:r>
            <a:endParaRPr lang="de-DE" altLang="de-DE" sz="3600">
              <a:effectLst/>
              <a:latin typeface="Arial" panose="020B0604020202020204" pitchFamily="34" charset="0"/>
            </a:endParaRPr>
          </a:p>
        </p:txBody>
      </p:sp>
      <p:sp>
        <p:nvSpPr>
          <p:cNvPr id="359430" name="AutoShape 6">
            <a:extLst>
              <a:ext uri="{FF2B5EF4-FFF2-40B4-BE49-F238E27FC236}">
                <a16:creationId xmlns:a16="http://schemas.microsoft.com/office/drawing/2014/main" id="{A26AAA70-5A0A-4448-9B47-F59C16D93CEC}"/>
              </a:ext>
            </a:extLst>
          </p:cNvPr>
          <p:cNvSpPr>
            <a:spLocks noChangeArrowheads="1"/>
          </p:cNvSpPr>
          <p:nvPr/>
        </p:nvSpPr>
        <p:spPr bwMode="auto">
          <a:xfrm rot="-16186311">
            <a:off x="3619500" y="2019300"/>
            <a:ext cx="609600" cy="1143000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accent1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 b="0">
              <a:solidFill>
                <a:srgbClr val="1B6F41"/>
              </a:solidFill>
              <a:effectLst/>
            </a:endParaRPr>
          </a:p>
        </p:txBody>
      </p:sp>
      <p:sp>
        <p:nvSpPr>
          <p:cNvPr id="359432" name="Rectangle 8">
            <a:extLst>
              <a:ext uri="{FF2B5EF4-FFF2-40B4-BE49-F238E27FC236}">
                <a16:creationId xmlns:a16="http://schemas.microsoft.com/office/drawing/2014/main" id="{779793CD-4116-8640-9660-27DB477381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2514600"/>
            <a:ext cx="3275013" cy="5334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3000">
                <a:effectLst/>
                <a:latin typeface="Arial" panose="020B0604020202020204" pitchFamily="34" charset="0"/>
              </a:rPr>
              <a:t>Hochschulen</a:t>
            </a:r>
            <a:endParaRPr lang="de-DE" altLang="de-DE" sz="3600">
              <a:effectLst/>
              <a:latin typeface="Arial" panose="020B0604020202020204" pitchFamily="34" charset="0"/>
            </a:endParaRPr>
          </a:p>
        </p:txBody>
      </p:sp>
      <p:sp>
        <p:nvSpPr>
          <p:cNvPr id="359441" name="Oval 17">
            <a:extLst>
              <a:ext uri="{FF2B5EF4-FFF2-40B4-BE49-F238E27FC236}">
                <a16:creationId xmlns:a16="http://schemas.microsoft.com/office/drawing/2014/main" id="{927C795D-654C-B942-A853-54A9649522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219200"/>
            <a:ext cx="2133600" cy="990600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Prinzip</a:t>
            </a:r>
            <a:endParaRPr lang="de-DE" altLang="de-DE" b="0">
              <a:effectLst/>
            </a:endParaRPr>
          </a:p>
        </p:txBody>
      </p:sp>
      <p:sp>
        <p:nvSpPr>
          <p:cNvPr id="359447" name="Rectangle 23">
            <a:extLst>
              <a:ext uri="{FF2B5EF4-FFF2-40B4-BE49-F238E27FC236}">
                <a16:creationId xmlns:a16="http://schemas.microsoft.com/office/drawing/2014/main" id="{F4184C55-1536-464F-82D7-C9ED605EBF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3733800"/>
            <a:ext cx="6248400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00"/>
            </a:extrusionClr>
            <a:contourClr>
              <a:srgbClr val="FF00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600">
                <a:effectLst/>
                <a:latin typeface="Arial" panose="020B0604020202020204" pitchFamily="34" charset="0"/>
              </a:rPr>
              <a:t>Ruhegehaltsfähigkeit, Vergaberahmen</a:t>
            </a:r>
            <a:endParaRPr lang="de-DE" altLang="de-DE" sz="3600">
              <a:effectLst/>
              <a:latin typeface="Arial" panose="020B0604020202020204" pitchFamily="34" charset="0"/>
            </a:endParaRPr>
          </a:p>
        </p:txBody>
      </p:sp>
      <p:sp>
        <p:nvSpPr>
          <p:cNvPr id="359448" name="AutoShape 24">
            <a:extLst>
              <a:ext uri="{FF2B5EF4-FFF2-40B4-BE49-F238E27FC236}">
                <a16:creationId xmlns:a16="http://schemas.microsoft.com/office/drawing/2014/main" id="{70AAA596-E639-9F45-962C-E1D9BCAC11CD}"/>
              </a:ext>
            </a:extLst>
          </p:cNvPr>
          <p:cNvSpPr>
            <a:spLocks noChangeArrowheads="1"/>
          </p:cNvSpPr>
          <p:nvPr/>
        </p:nvSpPr>
        <p:spPr bwMode="auto">
          <a:xfrm rot="-16186311">
            <a:off x="3619500" y="4076700"/>
            <a:ext cx="609600" cy="1143000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accent1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 b="0">
              <a:solidFill>
                <a:srgbClr val="1B6F41"/>
              </a:solidFill>
              <a:effectLst/>
            </a:endParaRPr>
          </a:p>
        </p:txBody>
      </p:sp>
      <p:sp>
        <p:nvSpPr>
          <p:cNvPr id="359449" name="Rectangle 25">
            <a:extLst>
              <a:ext uri="{FF2B5EF4-FFF2-40B4-BE49-F238E27FC236}">
                <a16:creationId xmlns:a16="http://schemas.microsoft.com/office/drawing/2014/main" id="{77A043DD-8C42-E041-A0A3-27A99F04C7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495800"/>
            <a:ext cx="3275013" cy="5334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00"/>
            </a:extrusionClr>
            <a:contourClr>
              <a:srgbClr val="FF00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de-DE" altLang="de-DE" sz="2600">
                <a:effectLst/>
                <a:latin typeface="Arial" panose="020B0604020202020204" pitchFamily="34" charset="0"/>
              </a:rPr>
              <a:t>Staat (= Land)</a:t>
            </a:r>
            <a:endParaRPr lang="de-DE" altLang="de-DE" sz="3600">
              <a:effectLst/>
              <a:latin typeface="Arial" panose="020B0604020202020204" pitchFamily="34" charset="0"/>
            </a:endParaRPr>
          </a:p>
        </p:txBody>
      </p:sp>
      <p:sp>
        <p:nvSpPr>
          <p:cNvPr id="359450" name="Oval 26">
            <a:extLst>
              <a:ext uri="{FF2B5EF4-FFF2-40B4-BE49-F238E27FC236}">
                <a16:creationId xmlns:a16="http://schemas.microsoft.com/office/drawing/2014/main" id="{111A7117-032B-B745-951F-C2EC1B3D57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048000"/>
            <a:ext cx="2133600" cy="9906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6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Restriktionen</a:t>
            </a:r>
            <a:endParaRPr lang="de-DE" altLang="de-DE" b="0">
              <a:effectLst/>
            </a:endParaRPr>
          </a:p>
        </p:txBody>
      </p:sp>
      <p:sp>
        <p:nvSpPr>
          <p:cNvPr id="359455" name="Oval 31">
            <a:extLst>
              <a:ext uri="{FF2B5EF4-FFF2-40B4-BE49-F238E27FC236}">
                <a16:creationId xmlns:a16="http://schemas.microsoft.com/office/drawing/2014/main" id="{6E5CC757-2B8C-BE41-9C3C-8DF91C8F04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5105400"/>
            <a:ext cx="2895600" cy="1600200"/>
          </a:xfrm>
          <a:prstGeom prst="ellipse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 sz="2800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Vorgaben</a:t>
            </a:r>
            <a:endParaRPr lang="de-DE" altLang="de-DE" sz="2800">
              <a:solidFill>
                <a:srgbClr val="00FF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r>
              <a:rPr lang="de-DE" altLang="de-DE" sz="2800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Niedersachsen</a:t>
            </a:r>
            <a:endParaRPr lang="de-DE" altLang="de-DE" b="0">
              <a:solidFill>
                <a:srgbClr val="00FFCC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59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59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9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9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59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359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359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59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59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594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594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6" dur="500"/>
                                        <p:tgtEl>
                                          <p:spTgt spid="359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59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427" grpId="0" animBg="1" autoUpdateAnimBg="0"/>
      <p:bldP spid="359430" grpId="0" animBg="1" autoUpdateAnimBg="0"/>
      <p:bldP spid="359432" grpId="0" animBg="1" autoUpdateAnimBg="0"/>
      <p:bldP spid="359447" grpId="0" animBg="1" autoUpdateAnimBg="0"/>
      <p:bldP spid="359448" grpId="0" animBg="1" autoUpdateAnimBg="0"/>
      <p:bldP spid="359449" grpId="0" animBg="1" autoUpdateAnimBg="0"/>
      <p:bldP spid="359455" grpId="0" animBg="1" autoUpdateAnimBg="0"/>
    </p:bldLst>
  </p:timing>
</p:sld>
</file>

<file path=ppt/theme/theme1.xml><?xml version="1.0" encoding="utf-8"?>
<a:theme xmlns:a="http://schemas.openxmlformats.org/drawingml/2006/main" name="Leere Präsentation">
  <a:themeElements>
    <a:clrScheme name="Leere Präsentation 9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2AAA64"/>
      </a:hlink>
      <a:folHlink>
        <a:srgbClr val="000000"/>
      </a:folHlink>
    </a:clrScheme>
    <a:fontScheme name="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76200" cap="flat" cmpd="sng" algn="ctr">
          <a:solidFill>
            <a:schemeClr val="accent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76200" cap="flat" cmpd="sng" algn="ctr">
          <a:solidFill>
            <a:schemeClr val="accent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Office\Vorlagen\Leere Präsentation.pot</Template>
  <TotalTime>0</TotalTime>
  <Words>741</Words>
  <Application>Microsoft Macintosh PowerPoint</Application>
  <PresentationFormat>Bildschirmpräsentation (4:3)</PresentationFormat>
  <Paragraphs>324</Paragraphs>
  <Slides>28</Slides>
  <Notes>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28</vt:i4>
      </vt:variant>
    </vt:vector>
  </HeadingPairs>
  <TitlesOfParts>
    <vt:vector size="35" baseType="lpstr">
      <vt:lpstr>Times New Roman</vt:lpstr>
      <vt:lpstr>Arial</vt:lpstr>
      <vt:lpstr>Webdings</vt:lpstr>
      <vt:lpstr>Wingdings</vt:lpstr>
      <vt:lpstr>Symbol</vt:lpstr>
      <vt:lpstr>Leere Präsentation</vt:lpstr>
      <vt:lpstr>Microsoft Clip Gallery</vt:lpstr>
      <vt:lpstr>PowerPoint-Präsentation</vt:lpstr>
      <vt:lpstr>Professorenbesoldung</vt:lpstr>
      <vt:lpstr>Kernelemente der Reform</vt:lpstr>
      <vt:lpstr>Gefahren</vt:lpstr>
      <vt:lpstr>Folgerungen</vt:lpstr>
      <vt:lpstr>Drei Fragenkomplexe...</vt:lpstr>
      <vt:lpstr>= drei Gestaltungsbereiche</vt:lpstr>
      <vt:lpstr>A. Entscheidungsebene: Wer entscheidet über was?</vt:lpstr>
      <vt:lpstr>Eckpunkte</vt:lpstr>
      <vt:lpstr>Worauf es ankommt</vt:lpstr>
      <vt:lpstr>= drei Gestaltungsbereiche</vt:lpstr>
      <vt:lpstr>PowerPoint-Präsentation</vt:lpstr>
      <vt:lpstr>Vergaberahmen: Verstehen 1</vt:lpstr>
      <vt:lpstr>Vergaberahmen: Verstehen 2</vt:lpstr>
      <vt:lpstr>Vergaberahmen: Verstehen 3</vt:lpstr>
      <vt:lpstr>Vergaberahmen: Gestalten</vt:lpstr>
      <vt:lpstr>PowerPoint-Präsentation</vt:lpstr>
      <vt:lpstr>W2/W3: Verstehen </vt:lpstr>
      <vt:lpstr>Option Landesvorgaben W2/W3</vt:lpstr>
      <vt:lpstr>Option Entscheidung bei Hochschulen</vt:lpstr>
      <vt:lpstr>PowerPoint-Präsentation</vt:lpstr>
      <vt:lpstr>Leistungsbezüge: Verstehen </vt:lpstr>
      <vt:lpstr>Funktionszulagen gestalten</vt:lpstr>
      <vt:lpstr>Berufungszulagen gestalten</vt:lpstr>
      <vt:lpstr>Leistungszulagen gestalten</vt:lpstr>
      <vt:lpstr>Schlussfolgerungen</vt:lpstr>
      <vt:lpstr>= drei Gestaltungsbereiche</vt:lpstr>
      <vt:lpstr>PowerPoint-Präsentation</vt:lpstr>
    </vt:vector>
  </TitlesOfParts>
  <Company>Bertelsmann Stiftung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Bertelsmann Stiftung</dc:creator>
  <cp:lastModifiedBy>Detlef Müller-Böling</cp:lastModifiedBy>
  <cp:revision>384</cp:revision>
  <cp:lastPrinted>2002-08-22T16:10:22Z</cp:lastPrinted>
  <dcterms:created xsi:type="dcterms:W3CDTF">2001-03-08T15:06:45Z</dcterms:created>
  <dcterms:modified xsi:type="dcterms:W3CDTF">2022-02-26T13:10:00Z</dcterms:modified>
</cp:coreProperties>
</file>