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69696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96969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CACC"/>
          </a:solidFill>
        </a:fill>
      </a:tcStyle>
    </a:wholeTbl>
    <a:band2H>
      <a:tcTxStyle/>
      <a:tcStyle>
        <a:tcBdr/>
        <a:fill>
          <a:solidFill>
            <a:srgbClr val="FCE6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96969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96969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96969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EEE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96969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969696"/>
              </a:solidFill>
              <a:prstDash val="solid"/>
              <a:round/>
            </a:ln>
          </a:top>
          <a:bottom>
            <a:ln w="25400" cap="flat">
              <a:solidFill>
                <a:srgbClr val="96969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969696"/>
              </a:solidFill>
              <a:prstDash val="solid"/>
              <a:round/>
            </a:ln>
          </a:top>
          <a:bottom>
            <a:ln w="25400" cap="flat">
              <a:solidFill>
                <a:srgbClr val="96969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96969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CDC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969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969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6969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1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de-DE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Ost</c:v>
                </c:pt>
              </c:strCache>
            </c:strRef>
          </c:tx>
          <c:spPr>
            <a:solidFill>
              <a:schemeClr val="accent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3A21-5448-AE81-5824F494A0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A21-5448-AE81-5824F494A0D3}"/>
              </c:ext>
            </c:extLst>
          </c:dPt>
          <c:dPt>
            <c:idx val="2"/>
            <c:bubble3D val="0"/>
            <c:spPr>
              <a:solidFill>
                <a:srgbClr val="2AAA64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3A21-5448-AE81-5824F494A0D3}"/>
              </c:ext>
            </c:extLst>
          </c:dPt>
          <c:cat>
            <c:strRef>
              <c:f>Sheet1!$B$1:$D$1</c:f>
              <c:strCache>
                <c:ptCount val="3"/>
                <c:pt idx="0">
                  <c:v>1. Qrtl.</c:v>
                </c:pt>
                <c:pt idx="1">
                  <c:v>2. Qrtl.</c:v>
                </c:pt>
                <c:pt idx="2">
                  <c:v>3. Qrtl.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21-5448-AE81-5824F494A0D3}"/>
            </c:ext>
          </c:extLst>
        </c:ser>
        <c:ser>
          <c:idx val="0"/>
          <c:order val="1"/>
          <c:tx>
            <c:strRef>
              <c:f>Sheet1!$A$3</c:f>
              <c:strCache>
                <c:ptCount val="2"/>
                <c:pt idx="1">
                  <c:v>West</c:v>
                </c:pt>
              </c:strCache>
            </c:strRef>
          </c:tx>
          <c:spPr>
            <a:solidFill>
              <a:schemeClr val="accent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3A21-5448-AE81-5824F494A0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3A21-5448-AE81-5824F494A0D3}"/>
              </c:ext>
            </c:extLst>
          </c:dPt>
          <c:dPt>
            <c:idx val="2"/>
            <c:bubble3D val="0"/>
            <c:spPr>
              <a:solidFill>
                <a:srgbClr val="2AAA64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3A21-5448-AE81-5824F494A0D3}"/>
              </c:ext>
            </c:extLst>
          </c:dPt>
          <c:cat>
            <c:strRef>
              <c:f>Sheet1!$B$1:$D$1</c:f>
              <c:strCache>
                <c:ptCount val="3"/>
                <c:pt idx="0">
                  <c:v>1. Qrtl.</c:v>
                </c:pt>
                <c:pt idx="1">
                  <c:v>2. Qrtl.</c:v>
                </c:pt>
                <c:pt idx="2">
                  <c:v>3. Qrtl.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A21-5448-AE81-5824F494A0D3}"/>
            </c:ext>
          </c:extLst>
        </c:ser>
        <c:ser>
          <c:idx val="0"/>
          <c:order val="2"/>
          <c:tx>
            <c:strRef>
              <c:f>Sheet1!$A$4</c:f>
              <c:strCache>
                <c:ptCount val="3"/>
                <c:pt idx="2">
                  <c:v>Nord</c:v>
                </c:pt>
              </c:strCache>
            </c:strRef>
          </c:tx>
          <c:spPr>
            <a:solidFill>
              <a:schemeClr val="accent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F-3A21-5448-AE81-5824F494A0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3A21-5448-AE81-5824F494A0D3}"/>
              </c:ext>
            </c:extLst>
          </c:dPt>
          <c:dPt>
            <c:idx val="2"/>
            <c:bubble3D val="0"/>
            <c:spPr>
              <a:solidFill>
                <a:srgbClr val="2AAA64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3A21-5448-AE81-5824F494A0D3}"/>
              </c:ext>
            </c:extLst>
          </c:dPt>
          <c:cat>
            <c:strRef>
              <c:f>Sheet1!$B$1:$D$1</c:f>
              <c:strCache>
                <c:ptCount val="3"/>
                <c:pt idx="0">
                  <c:v>1. Qrtl.</c:v>
                </c:pt>
                <c:pt idx="1">
                  <c:v>2. Qrtl.</c:v>
                </c:pt>
                <c:pt idx="2">
                  <c:v>3. Qrtl.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A21-5448-AE81-5824F494A0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0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"/>
          <p:cNvSpPr/>
          <p:nvPr/>
        </p:nvSpPr>
        <p:spPr>
          <a:xfrm>
            <a:off x="-1" y="-1"/>
            <a:ext cx="9144002" cy="1143002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/>
          </a:p>
        </p:txBody>
      </p:sp>
      <p:sp>
        <p:nvSpPr>
          <p:cNvPr id="3" name="Rechteck"/>
          <p:cNvSpPr/>
          <p:nvPr/>
        </p:nvSpPr>
        <p:spPr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/>
          </a:p>
        </p:txBody>
      </p:sp>
      <p:sp>
        <p:nvSpPr>
          <p:cNvPr id="4" name="www.che.de"/>
          <p:cNvSpPr txBox="1"/>
          <p:nvPr/>
        </p:nvSpPr>
        <p:spPr>
          <a:xfrm>
            <a:off x="7513319" y="857250"/>
            <a:ext cx="150876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solidFill>
                  <a:srgbClr val="000000"/>
                </a:solidFill>
              </a:defRPr>
            </a:lvl1pPr>
          </a:lstStyle>
          <a:p>
            <a:r>
              <a:t>www.che.de</a:t>
            </a:r>
          </a:p>
        </p:txBody>
      </p:sp>
      <p:pic>
        <p:nvPicPr>
          <p:cNvPr id="5" name="CHE logo_RGB_300dpi.tif" descr="CHE logo_RGB_300dpi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6812" y="169862"/>
            <a:ext cx="1295401" cy="69691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7" name="Titeltext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73914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8" name="Textebene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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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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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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Webdings"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Webdings"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Webdings"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Webdings"/>
        <a:buChar char=""/>
        <a:tabLst/>
        <a:defRPr sz="3200" b="0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26" name="Regelungen…"/>
          <p:cNvSpPr txBox="1"/>
          <p:nvPr/>
        </p:nvSpPr>
        <p:spPr>
          <a:xfrm>
            <a:off x="286762" y="1962653"/>
            <a:ext cx="8686364" cy="3486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/>
          <a:p>
            <a:pPr algn="ctr">
              <a:spcBef>
                <a:spcPts val="600"/>
              </a:spcBef>
              <a:def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Regelungen </a:t>
            </a:r>
          </a:p>
          <a:p>
            <a:pPr algn="ctr">
              <a:spcBef>
                <a:spcPts val="600"/>
              </a:spcBef>
              <a:def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und Gestaltungsanforderungen</a:t>
            </a:r>
          </a:p>
          <a:p>
            <a:pPr algn="ctr">
              <a:spcBef>
                <a:spcPts val="600"/>
              </a:spcBef>
              <a:def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 des Professorenbesoldungsreformgesetzes</a:t>
            </a:r>
            <a:endParaRPr sz="3600">
              <a:latin typeface="+mj-lt"/>
              <a:ea typeface="+mj-ea"/>
              <a:cs typeface="+mj-cs"/>
              <a:sym typeface="Times New Roman"/>
            </a:endParaRPr>
          </a:p>
          <a:p>
            <a:pPr algn="ctr">
              <a:spcBef>
                <a:spcPts val="600"/>
              </a:spcBef>
              <a:defRPr sz="2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sz="3600">
              <a:latin typeface="+mj-lt"/>
              <a:ea typeface="+mj-ea"/>
              <a:cs typeface="+mj-cs"/>
              <a:sym typeface="Times New Roman"/>
            </a:endParaRPr>
          </a:p>
          <a:p>
            <a:pPr algn="ctr">
              <a:spcBef>
                <a:spcPts val="600"/>
              </a:spcBef>
              <a:defRPr sz="2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Prof. Dr. Detlef Müller-Böling</a:t>
            </a:r>
          </a:p>
          <a:p>
            <a:pPr algn="ctr">
              <a:spcBef>
                <a:spcPts val="600"/>
              </a:spcBef>
              <a:defRPr sz="2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/>
          </a:p>
          <a:p>
            <a:pPr algn="ctr">
              <a:spcBef>
                <a:spcPts val="600"/>
              </a:spcBef>
              <a:defRPr sz="2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BMC, Gütersloh 29.10.2002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199" name="Zum Bearbeiten doppelklick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5255">
              <a:defRPr sz="3959"/>
            </a:pPr>
            <a:endParaRPr/>
          </a:p>
        </p:txBody>
      </p:sp>
      <p:grpSp>
        <p:nvGrpSpPr>
          <p:cNvPr id="204" name="Gruppieren"/>
          <p:cNvGrpSpPr/>
          <p:nvPr/>
        </p:nvGrpSpPr>
        <p:grpSpPr>
          <a:xfrm>
            <a:off x="437338" y="1550201"/>
            <a:ext cx="8519338" cy="4731537"/>
            <a:chOff x="0" y="0"/>
            <a:chExt cx="8519336" cy="4731536"/>
          </a:xfrm>
        </p:grpSpPr>
        <p:sp>
          <p:nvSpPr>
            <p:cNvPr id="200" name="Vergaberahmen"/>
            <p:cNvSpPr txBox="1"/>
            <p:nvPr/>
          </p:nvSpPr>
          <p:spPr>
            <a:xfrm>
              <a:off x="0" y="0"/>
              <a:ext cx="5059398" cy="8318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5200" b="1">
                  <a:solidFill>
                    <a:srgbClr val="0000FF"/>
                  </a:solidFill>
                  <a:effectLst>
                    <a:outerShdw blurRad="12700" dist="381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Vergaberahmen</a:t>
              </a:r>
            </a:p>
          </p:txBody>
        </p:sp>
        <p:pic>
          <p:nvPicPr>
            <p:cNvPr id="201" name="image.pdf" descr="image.pd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58461" y="572286"/>
              <a:ext cx="1295401" cy="39338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2" name="image.pdf" descr="image.pd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89961" y="735798"/>
              <a:ext cx="1857376" cy="39957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3" name="image.pdf" descr="image.pd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33136" y="388136"/>
              <a:ext cx="3886201" cy="39449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05" name="verstehen"/>
          <p:cNvSpPr txBox="1"/>
          <p:nvPr/>
        </p:nvSpPr>
        <p:spPr>
          <a:xfrm>
            <a:off x="1489888" y="3760757"/>
            <a:ext cx="2781261" cy="769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4800">
                <a:solidFill>
                  <a:schemeClr val="accent1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t>verstehen</a:t>
            </a:r>
          </a:p>
        </p:txBody>
      </p:sp>
      <p:sp>
        <p:nvSpPr>
          <p:cNvPr id="206" name="gestalten"/>
          <p:cNvSpPr txBox="1"/>
          <p:nvPr/>
        </p:nvSpPr>
        <p:spPr>
          <a:xfrm>
            <a:off x="5320426" y="5376832"/>
            <a:ext cx="2578260" cy="769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4800">
                <a:solidFill>
                  <a:schemeClr val="accent1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t>gestalten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1" animBg="1" advAuto="0"/>
      <p:bldP spid="206" grpId="2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47102" y="6324600"/>
            <a:ext cx="292098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209" name="Vergaberahmen: Verstehen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600" i="1"/>
            </a:pPr>
            <a:r>
              <a:t>Vergaberahmen</a:t>
            </a:r>
            <a:r>
              <a:rPr i="0"/>
              <a:t>: Verstehen 1</a:t>
            </a:r>
          </a:p>
        </p:txBody>
      </p:sp>
      <p:grpSp>
        <p:nvGrpSpPr>
          <p:cNvPr id="212" name="Gruppieren"/>
          <p:cNvGrpSpPr/>
          <p:nvPr/>
        </p:nvGrpSpPr>
        <p:grpSpPr>
          <a:xfrm>
            <a:off x="228600" y="2590800"/>
            <a:ext cx="2667000" cy="2133600"/>
            <a:chOff x="0" y="0"/>
            <a:chExt cx="2667000" cy="2133600"/>
          </a:xfrm>
        </p:grpSpPr>
        <p:sp>
          <p:nvSpPr>
            <p:cNvPr id="210" name="Oval"/>
            <p:cNvSpPr/>
            <p:nvPr/>
          </p:nvSpPr>
          <p:spPr>
            <a:xfrm>
              <a:off x="0" y="0"/>
              <a:ext cx="2667000" cy="2133600"/>
            </a:xfrm>
            <a:prstGeom prst="ellipse">
              <a:avLst/>
            </a:prstGeom>
            <a:solidFill>
              <a:srgbClr val="00FFCC"/>
            </a:solidFill>
            <a:ln w="76200" cap="flat">
              <a:solidFill>
                <a:srgbClr val="00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8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1" name="Ziele des…"/>
            <p:cNvSpPr txBox="1"/>
            <p:nvPr/>
          </p:nvSpPr>
          <p:spPr>
            <a:xfrm>
              <a:off x="145003" y="417296"/>
              <a:ext cx="2376994" cy="12990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800" b="1">
                  <a:solidFill>
                    <a:srgbClr val="000000"/>
                  </a:solidFill>
                </a:defRPr>
              </a:pPr>
              <a:r>
                <a:t>Ziele des</a:t>
              </a:r>
            </a:p>
            <a:p>
              <a:pPr algn="ctr">
                <a:defRPr sz="2800" b="1">
                  <a:solidFill>
                    <a:srgbClr val="000000"/>
                  </a:solidFill>
                </a:defRPr>
              </a:pPr>
              <a:r>
                <a:t>Bundes-</a:t>
              </a:r>
            </a:p>
            <a:p>
              <a:pPr algn="ctr">
                <a:defRPr sz="2800" b="1">
                  <a:solidFill>
                    <a:srgbClr val="000000"/>
                  </a:solidFill>
                </a:defRPr>
              </a:pPr>
              <a:r>
                <a:t>gesetzgebers</a:t>
              </a:r>
            </a:p>
          </p:txBody>
        </p:sp>
      </p:grpSp>
      <p:grpSp>
        <p:nvGrpSpPr>
          <p:cNvPr id="215" name="Gruppieren"/>
          <p:cNvGrpSpPr/>
          <p:nvPr/>
        </p:nvGrpSpPr>
        <p:grpSpPr>
          <a:xfrm>
            <a:off x="3429000" y="1981200"/>
            <a:ext cx="4191000" cy="838200"/>
            <a:chOff x="0" y="0"/>
            <a:chExt cx="4191000" cy="838200"/>
          </a:xfrm>
        </p:grpSpPr>
        <p:sp>
          <p:nvSpPr>
            <p:cNvPr id="213" name="Rechteck"/>
            <p:cNvSpPr/>
            <p:nvPr/>
          </p:nvSpPr>
          <p:spPr>
            <a:xfrm>
              <a:off x="0" y="0"/>
              <a:ext cx="4191000" cy="838200"/>
            </a:xfrm>
            <a:prstGeom prst="rect">
              <a:avLst/>
            </a:prstGeom>
            <a:solidFill>
              <a:srgbClr val="FF0000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>
              <a:outerShdw blurRad="63500" rotWithShape="0">
                <a:srgbClr val="777777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214" name="Schutz vor Absenkung…"/>
            <p:cNvSpPr txBox="1"/>
            <p:nvPr/>
          </p:nvSpPr>
          <p:spPr>
            <a:xfrm>
              <a:off x="104199" y="22765"/>
              <a:ext cx="3982602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Schutz vor Absenkung</a:t>
              </a:r>
            </a:p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der Professorenbesoldung</a:t>
              </a:r>
            </a:p>
          </p:txBody>
        </p:sp>
      </p:grpSp>
      <p:grpSp>
        <p:nvGrpSpPr>
          <p:cNvPr id="218" name="Gruppieren"/>
          <p:cNvGrpSpPr/>
          <p:nvPr/>
        </p:nvGrpSpPr>
        <p:grpSpPr>
          <a:xfrm>
            <a:off x="4038600" y="3505200"/>
            <a:ext cx="4191000" cy="838200"/>
            <a:chOff x="0" y="0"/>
            <a:chExt cx="4191000" cy="838200"/>
          </a:xfrm>
        </p:grpSpPr>
        <p:sp>
          <p:nvSpPr>
            <p:cNvPr id="216" name="Rechteck"/>
            <p:cNvSpPr/>
            <p:nvPr/>
          </p:nvSpPr>
          <p:spPr>
            <a:xfrm>
              <a:off x="0" y="0"/>
              <a:ext cx="4191000" cy="838200"/>
            </a:xfrm>
            <a:prstGeom prst="rect">
              <a:avLst/>
            </a:prstGeom>
            <a:solidFill>
              <a:srgbClr val="FF0000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>
              <a:outerShdw blurRad="63500" rotWithShape="0">
                <a:srgbClr val="777777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217" name="Kostenneutralität…"/>
            <p:cNvSpPr txBox="1"/>
            <p:nvPr/>
          </p:nvSpPr>
          <p:spPr>
            <a:xfrm>
              <a:off x="790222" y="22765"/>
              <a:ext cx="2610556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Kostenneutralität</a:t>
              </a:r>
            </a:p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der Reform</a:t>
              </a:r>
            </a:p>
          </p:txBody>
        </p:sp>
      </p:grpSp>
      <p:grpSp>
        <p:nvGrpSpPr>
          <p:cNvPr id="221" name="Gruppieren"/>
          <p:cNvGrpSpPr/>
          <p:nvPr/>
        </p:nvGrpSpPr>
        <p:grpSpPr>
          <a:xfrm>
            <a:off x="3429000" y="4953000"/>
            <a:ext cx="4191000" cy="838200"/>
            <a:chOff x="0" y="0"/>
            <a:chExt cx="4191000" cy="838200"/>
          </a:xfrm>
        </p:grpSpPr>
        <p:sp>
          <p:nvSpPr>
            <p:cNvPr id="219" name="Rechteck"/>
            <p:cNvSpPr/>
            <p:nvPr/>
          </p:nvSpPr>
          <p:spPr>
            <a:xfrm>
              <a:off x="0" y="0"/>
              <a:ext cx="4191000" cy="838200"/>
            </a:xfrm>
            <a:prstGeom prst="rect">
              <a:avLst/>
            </a:prstGeom>
            <a:solidFill>
              <a:srgbClr val="FF0000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>
              <a:outerShdw blurRad="63500" rotWithShape="0">
                <a:srgbClr val="777777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220" name="Wettbewerbsbegrenzung…"/>
            <p:cNvSpPr txBox="1"/>
            <p:nvPr/>
          </p:nvSpPr>
          <p:spPr>
            <a:xfrm>
              <a:off x="234200" y="22765"/>
              <a:ext cx="3722600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Wettbewerbsbegrenzung</a:t>
              </a:r>
            </a:p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zwischen den Ländern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1" animBg="1" advAuto="0"/>
      <p:bldP spid="215" grpId="2" animBg="1" advAuto="0"/>
      <p:bldP spid="218" grpId="3" animBg="1" advAuto="0"/>
      <p:bldP spid="221" grpId="4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224" name="Vergaberahmen: Verstehen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600" i="1"/>
            </a:pPr>
            <a:r>
              <a:t>Vergaberahmen</a:t>
            </a:r>
            <a:r>
              <a:rPr i="0"/>
              <a:t>: Verstehen 2</a:t>
            </a:r>
          </a:p>
        </p:txBody>
      </p:sp>
      <p:grpSp>
        <p:nvGrpSpPr>
          <p:cNvPr id="227" name="Gruppieren"/>
          <p:cNvGrpSpPr/>
          <p:nvPr/>
        </p:nvGrpSpPr>
        <p:grpSpPr>
          <a:xfrm>
            <a:off x="152400" y="1371600"/>
            <a:ext cx="8839200" cy="1079500"/>
            <a:chOff x="0" y="0"/>
            <a:chExt cx="8839200" cy="1079500"/>
          </a:xfrm>
        </p:grpSpPr>
        <p:sp>
          <p:nvSpPr>
            <p:cNvPr id="225" name="Rechteck"/>
            <p:cNvSpPr/>
            <p:nvPr/>
          </p:nvSpPr>
          <p:spPr>
            <a:xfrm>
              <a:off x="0" y="0"/>
              <a:ext cx="8839200" cy="10795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6" name="Vergaberahmen = Resultante aus Besoldungsdurchschnitt…"/>
            <p:cNvSpPr txBox="1"/>
            <p:nvPr/>
          </p:nvSpPr>
          <p:spPr>
            <a:xfrm>
              <a:off x="45719" y="130170"/>
              <a:ext cx="8581391" cy="8191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b="1">
                  <a:solidFill>
                    <a:srgbClr val="FFFFFF"/>
                  </a:solidFill>
                </a:defRPr>
              </a:pPr>
              <a:r>
                <a:t>Vergaberahmen = </a:t>
              </a:r>
              <a:r>
                <a:rPr i="1"/>
                <a:t>Resultante</a:t>
              </a:r>
              <a:r>
                <a:t> aus </a:t>
              </a:r>
              <a:r>
                <a:rPr>
                  <a:effectLst>
                    <a:outerShdw blurRad="12700" dist="25400" dir="2700000" rotWithShape="0">
                      <a:srgbClr val="000000"/>
                    </a:outerShdw>
                  </a:effectLst>
                </a:rPr>
                <a:t>Besoldungsdurchschnitt</a:t>
              </a: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C-Ø (2001) x n (2003) - (</a:t>
              </a:r>
              <a:r>
                <a:rPr b="0">
                  <a:latin typeface="Symbol"/>
                  <a:ea typeface="Symbol"/>
                  <a:cs typeface="Symbol"/>
                  <a:sym typeface="Symbol"/>
                </a:rPr>
                <a:t>å </a:t>
              </a:r>
              <a:r>
                <a:t>C- u. W-Grundgehälter (2003)) </a:t>
              </a:r>
            </a:p>
          </p:txBody>
        </p:sp>
      </p:grpSp>
      <p:grpSp>
        <p:nvGrpSpPr>
          <p:cNvPr id="230" name="Gruppieren"/>
          <p:cNvGrpSpPr/>
          <p:nvPr/>
        </p:nvGrpSpPr>
        <p:grpSpPr>
          <a:xfrm>
            <a:off x="685800" y="2819400"/>
            <a:ext cx="1524000" cy="3505200"/>
            <a:chOff x="0" y="0"/>
            <a:chExt cx="1524000" cy="3505200"/>
          </a:xfrm>
        </p:grpSpPr>
        <p:sp>
          <p:nvSpPr>
            <p:cNvPr id="228" name="Rechteck"/>
            <p:cNvSpPr/>
            <p:nvPr/>
          </p:nvSpPr>
          <p:spPr>
            <a:xfrm>
              <a:off x="0" y="0"/>
              <a:ext cx="1524000" cy="3505200"/>
            </a:xfrm>
            <a:prstGeom prst="rect">
              <a:avLst/>
            </a:prstGeom>
            <a:solidFill>
              <a:srgbClr val="FFFF00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9" name="∑…"/>
            <p:cNvSpPr txBox="1"/>
            <p:nvPr/>
          </p:nvSpPr>
          <p:spPr>
            <a:xfrm>
              <a:off x="125407" y="987420"/>
              <a:ext cx="1273186" cy="15303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rPr b="0">
                  <a:latin typeface="Symbol"/>
                  <a:ea typeface="Symbol"/>
                  <a:cs typeface="Symbol"/>
                  <a:sym typeface="Symbol"/>
                </a:rPr>
                <a:t>å</a:t>
              </a:r>
              <a:r>
                <a:rPr b="0"/>
                <a:t> </a:t>
              </a:r>
            </a:p>
            <a:p>
              <a:pPr algn="ctr">
                <a:defRPr>
                  <a:solidFill>
                    <a:srgbClr val="000000"/>
                  </a:solidFill>
                </a:defRPr>
              </a:pPr>
              <a:endParaRPr b="0"/>
            </a:p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C-</a:t>
              </a:r>
            </a:p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Gehälter</a:t>
              </a:r>
            </a:p>
          </p:txBody>
        </p:sp>
      </p:grpSp>
      <p:grpSp>
        <p:nvGrpSpPr>
          <p:cNvPr id="233" name="Gruppieren"/>
          <p:cNvGrpSpPr/>
          <p:nvPr/>
        </p:nvGrpSpPr>
        <p:grpSpPr>
          <a:xfrm>
            <a:off x="3048000" y="3810000"/>
            <a:ext cx="1524000" cy="2514600"/>
            <a:chOff x="0" y="0"/>
            <a:chExt cx="1524000" cy="2514599"/>
          </a:xfrm>
        </p:grpSpPr>
        <p:sp>
          <p:nvSpPr>
            <p:cNvPr id="231" name="Rechteck"/>
            <p:cNvSpPr/>
            <p:nvPr/>
          </p:nvSpPr>
          <p:spPr>
            <a:xfrm>
              <a:off x="0" y="0"/>
              <a:ext cx="1524000" cy="2514600"/>
            </a:xfrm>
            <a:prstGeom prst="rect">
              <a:avLst/>
            </a:prstGeom>
            <a:solidFill>
              <a:srgbClr val="FFFF00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32" name="∑…"/>
            <p:cNvSpPr txBox="1"/>
            <p:nvPr/>
          </p:nvSpPr>
          <p:spPr>
            <a:xfrm>
              <a:off x="125407" y="676939"/>
              <a:ext cx="1273186" cy="11607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rPr b="0">
                  <a:latin typeface="Symbol"/>
                  <a:ea typeface="Symbol"/>
                  <a:cs typeface="Symbol"/>
                  <a:sym typeface="Symbol"/>
                </a:rPr>
                <a:t>å</a:t>
              </a:r>
              <a:r>
                <a:rPr b="0">
                  <a:latin typeface="+mj-lt"/>
                  <a:ea typeface="+mj-ea"/>
                  <a:cs typeface="+mj-cs"/>
                  <a:sym typeface="Times New Roman"/>
                </a:rPr>
                <a:t> </a:t>
              </a:r>
              <a:endParaRPr>
                <a:latin typeface="+mj-lt"/>
                <a:ea typeface="+mj-ea"/>
                <a:cs typeface="+mj-cs"/>
                <a:sym typeface="Times New Roman"/>
              </a:endParaRPr>
            </a:p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W- + C-</a:t>
              </a:r>
            </a:p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Gehälter</a:t>
              </a:r>
            </a:p>
          </p:txBody>
        </p:sp>
      </p:grpSp>
      <p:grpSp>
        <p:nvGrpSpPr>
          <p:cNvPr id="236" name="Gruppieren"/>
          <p:cNvGrpSpPr/>
          <p:nvPr/>
        </p:nvGrpSpPr>
        <p:grpSpPr>
          <a:xfrm>
            <a:off x="3048000" y="2819400"/>
            <a:ext cx="1524000" cy="914400"/>
            <a:chOff x="0" y="0"/>
            <a:chExt cx="1524000" cy="914400"/>
          </a:xfrm>
        </p:grpSpPr>
        <p:sp>
          <p:nvSpPr>
            <p:cNvPr id="234" name="Rechteck"/>
            <p:cNvSpPr/>
            <p:nvPr/>
          </p:nvSpPr>
          <p:spPr>
            <a:xfrm>
              <a:off x="0" y="0"/>
              <a:ext cx="1524000" cy="914400"/>
            </a:xfrm>
            <a:prstGeom prst="rect">
              <a:avLst/>
            </a:prstGeom>
            <a:solidFill>
              <a:srgbClr val="00FFCC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i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35" name="Vergabe-…"/>
            <p:cNvSpPr txBox="1"/>
            <p:nvPr/>
          </p:nvSpPr>
          <p:spPr>
            <a:xfrm>
              <a:off x="63420" y="60865"/>
              <a:ext cx="1397160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 i="1">
                  <a:solidFill>
                    <a:srgbClr val="000000"/>
                  </a:solidFill>
                </a:defRPr>
              </a:pPr>
              <a:r>
                <a:t>Vergabe-</a:t>
              </a:r>
            </a:p>
            <a:p>
              <a:pPr algn="ctr">
                <a:defRPr b="1" i="1">
                  <a:solidFill>
                    <a:srgbClr val="000000"/>
                  </a:solidFill>
                </a:defRPr>
              </a:pPr>
              <a:r>
                <a:t>rahmen</a:t>
              </a:r>
            </a:p>
          </p:txBody>
        </p:sp>
      </p:grpSp>
      <p:grpSp>
        <p:nvGrpSpPr>
          <p:cNvPr id="239" name="Gruppieren"/>
          <p:cNvGrpSpPr/>
          <p:nvPr/>
        </p:nvGrpSpPr>
        <p:grpSpPr>
          <a:xfrm>
            <a:off x="5410200" y="2819400"/>
            <a:ext cx="3429000" cy="1371600"/>
            <a:chOff x="0" y="0"/>
            <a:chExt cx="3429000" cy="1371600"/>
          </a:xfrm>
        </p:grpSpPr>
        <p:sp>
          <p:nvSpPr>
            <p:cNvPr id="237" name="Oval"/>
            <p:cNvSpPr/>
            <p:nvPr/>
          </p:nvSpPr>
          <p:spPr>
            <a:xfrm>
              <a:off x="0" y="0"/>
              <a:ext cx="3429000" cy="1371600"/>
            </a:xfrm>
            <a:prstGeom prst="ellipse">
              <a:avLst/>
            </a:prstGeom>
            <a:solidFill>
              <a:srgbClr val="00FF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38" name="Lässt sich…"/>
            <p:cNvSpPr txBox="1"/>
            <p:nvPr/>
          </p:nvSpPr>
          <p:spPr>
            <a:xfrm>
              <a:off x="44891" y="289465"/>
              <a:ext cx="3339218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Lässt sich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nicht ex ante ermitteln</a:t>
              </a:r>
            </a:p>
          </p:txBody>
        </p:sp>
      </p:grpSp>
      <p:grpSp>
        <p:nvGrpSpPr>
          <p:cNvPr id="242" name="Gruppieren"/>
          <p:cNvGrpSpPr/>
          <p:nvPr/>
        </p:nvGrpSpPr>
        <p:grpSpPr>
          <a:xfrm>
            <a:off x="5638800" y="4419600"/>
            <a:ext cx="2895600" cy="1752600"/>
            <a:chOff x="0" y="0"/>
            <a:chExt cx="2895599" cy="1752600"/>
          </a:xfrm>
        </p:grpSpPr>
        <p:sp>
          <p:nvSpPr>
            <p:cNvPr id="240" name="Oval"/>
            <p:cNvSpPr/>
            <p:nvPr/>
          </p:nvSpPr>
          <p:spPr>
            <a:xfrm>
              <a:off x="0" y="0"/>
              <a:ext cx="2895600" cy="1752600"/>
            </a:xfrm>
            <a:prstGeom prst="ellipse">
              <a:avLst/>
            </a:prstGeom>
            <a:solidFill>
              <a:srgbClr val="00FF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20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41" name="Faktoren:…"/>
            <p:cNvSpPr txBox="1"/>
            <p:nvPr/>
          </p:nvSpPr>
          <p:spPr>
            <a:xfrm>
              <a:off x="572877" y="174750"/>
              <a:ext cx="1749846" cy="14031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200" b="1">
                  <a:solidFill>
                    <a:srgbClr val="000000"/>
                  </a:solidFill>
                </a:defRPr>
              </a:pPr>
              <a:r>
                <a:t>Faktoren:</a:t>
              </a:r>
            </a:p>
            <a:p>
              <a:pPr algn="ctr">
                <a:defRPr sz="2200">
                  <a:solidFill>
                    <a:srgbClr val="000000"/>
                  </a:solidFill>
                </a:defRPr>
              </a:pPr>
              <a:r>
                <a:t>Altersstruktur</a:t>
              </a:r>
            </a:p>
            <a:p>
              <a:pPr algn="ctr">
                <a:defRPr sz="2200">
                  <a:solidFill>
                    <a:srgbClr val="000000"/>
                  </a:solidFill>
                </a:defRPr>
              </a:pPr>
              <a:r>
                <a:t>Risikofreude</a:t>
              </a:r>
            </a:p>
            <a:p>
              <a:pPr algn="ctr">
                <a:defRPr sz="2200">
                  <a:solidFill>
                    <a:srgbClr val="000000"/>
                  </a:solidFill>
                </a:defRPr>
              </a:pPr>
              <a:r>
                <a:t>Mobilität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5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5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ntr" presetSubtype="5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ntr" presetSubtype="1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9" presetClass="entr" presetSubtype="1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1" animBg="1" advAuto="0"/>
      <p:bldP spid="230" grpId="2" animBg="1" advAuto="0"/>
      <p:bldP spid="233" grpId="3" animBg="1" advAuto="0"/>
      <p:bldP spid="236" grpId="4" animBg="1" advAuto="0"/>
      <p:bldP spid="239" grpId="5" animBg="1" advAuto="0"/>
      <p:bldP spid="242" grpId="6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245" name="Vergaberahmen: Verstehen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600" i="1"/>
            </a:pPr>
            <a:r>
              <a:t>Vergaberahmen</a:t>
            </a:r>
            <a:r>
              <a:rPr i="0"/>
              <a:t>: Verstehen 3</a:t>
            </a:r>
          </a:p>
        </p:txBody>
      </p:sp>
      <p:grpSp>
        <p:nvGrpSpPr>
          <p:cNvPr id="248" name="Gruppieren"/>
          <p:cNvGrpSpPr/>
          <p:nvPr/>
        </p:nvGrpSpPr>
        <p:grpSpPr>
          <a:xfrm>
            <a:off x="228600" y="2825496"/>
            <a:ext cx="8686800" cy="792670"/>
            <a:chOff x="0" y="0"/>
            <a:chExt cx="8686800" cy="792668"/>
          </a:xfrm>
        </p:grpSpPr>
        <p:sp>
          <p:nvSpPr>
            <p:cNvPr id="246" name="Rechteck"/>
            <p:cNvSpPr/>
            <p:nvPr/>
          </p:nvSpPr>
          <p:spPr>
            <a:xfrm>
              <a:off x="0" y="36765"/>
              <a:ext cx="8686800" cy="719139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7" name="Einmalig Erhöhung auf höchsten Ist-Landesschnitt,…"/>
            <p:cNvSpPr txBox="1"/>
            <p:nvPr/>
          </p:nvSpPr>
          <p:spPr>
            <a:xfrm>
              <a:off x="514965" y="0"/>
              <a:ext cx="7656870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Einmalig Erhöhung auf höchsten Ist-Landesschnitt, 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danach jährlich Ø 2%, insges. bis zu 10% möglich </a:t>
              </a:r>
            </a:p>
          </p:txBody>
        </p:sp>
      </p:grpSp>
      <p:grpSp>
        <p:nvGrpSpPr>
          <p:cNvPr id="251" name="Gruppieren"/>
          <p:cNvGrpSpPr/>
          <p:nvPr/>
        </p:nvGrpSpPr>
        <p:grpSpPr>
          <a:xfrm>
            <a:off x="228600" y="1606296"/>
            <a:ext cx="8686800" cy="792670"/>
            <a:chOff x="0" y="0"/>
            <a:chExt cx="8686800" cy="792668"/>
          </a:xfrm>
        </p:grpSpPr>
        <p:sp>
          <p:nvSpPr>
            <p:cNvPr id="249" name="Rechteck"/>
            <p:cNvSpPr/>
            <p:nvPr/>
          </p:nvSpPr>
          <p:spPr>
            <a:xfrm>
              <a:off x="0" y="36765"/>
              <a:ext cx="8686800" cy="719139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0" name="Einhaltung des Besoldungsschnitts:…"/>
            <p:cNvSpPr txBox="1"/>
            <p:nvPr/>
          </p:nvSpPr>
          <p:spPr>
            <a:xfrm>
              <a:off x="1649556" y="0"/>
              <a:ext cx="5387688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Einhaltung des Besoldungsschnitts: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Auf Landesebene zwingend</a:t>
              </a:r>
            </a:p>
          </p:txBody>
        </p:sp>
      </p:grpSp>
      <p:grpSp>
        <p:nvGrpSpPr>
          <p:cNvPr id="254" name="Gruppieren"/>
          <p:cNvGrpSpPr/>
          <p:nvPr/>
        </p:nvGrpSpPr>
        <p:grpSpPr>
          <a:xfrm>
            <a:off x="228600" y="4038600"/>
            <a:ext cx="8686800" cy="719138"/>
            <a:chOff x="0" y="0"/>
            <a:chExt cx="8686800" cy="719137"/>
          </a:xfrm>
        </p:grpSpPr>
        <p:sp>
          <p:nvSpPr>
            <p:cNvPr id="252" name="Rechteck"/>
            <p:cNvSpPr/>
            <p:nvPr/>
          </p:nvSpPr>
          <p:spPr>
            <a:xfrm>
              <a:off x="0" y="0"/>
              <a:ext cx="8686800" cy="71913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3" name="Getrennte Bemessung für FHs und Unis"/>
            <p:cNvSpPr txBox="1"/>
            <p:nvPr/>
          </p:nvSpPr>
          <p:spPr>
            <a:xfrm>
              <a:off x="1395357" y="141034"/>
              <a:ext cx="5896085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r>
                <a:t>Getrennte Bemessung für FHs und Unis</a:t>
              </a:r>
            </a:p>
          </p:txBody>
        </p:sp>
      </p:grpSp>
      <p:grpSp>
        <p:nvGrpSpPr>
          <p:cNvPr id="257" name="Gruppieren"/>
          <p:cNvGrpSpPr/>
          <p:nvPr/>
        </p:nvGrpSpPr>
        <p:grpSpPr>
          <a:xfrm>
            <a:off x="228600" y="5181600"/>
            <a:ext cx="8686800" cy="1066800"/>
            <a:chOff x="0" y="0"/>
            <a:chExt cx="8686800" cy="1066800"/>
          </a:xfrm>
        </p:grpSpPr>
        <p:sp>
          <p:nvSpPr>
            <p:cNvPr id="255" name="Rechteck"/>
            <p:cNvSpPr/>
            <p:nvPr/>
          </p:nvSpPr>
          <p:spPr>
            <a:xfrm>
              <a:off x="0" y="0"/>
              <a:ext cx="8686800" cy="10668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6" name="Besoldungsdurchschnitt = Maßstab…"/>
            <p:cNvSpPr txBox="1"/>
            <p:nvPr/>
          </p:nvSpPr>
          <p:spPr>
            <a:xfrm>
              <a:off x="548302" y="137065"/>
              <a:ext cx="7590196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Besoldungsdurchschnitt = Maßstab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Verändert sich mit regelm. Besoldungserhöhungen 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2" animBg="1" advAuto="0"/>
      <p:bldP spid="251" grpId="1" animBg="1" advAuto="0"/>
      <p:bldP spid="254" grpId="3" animBg="1" advAuto="0"/>
      <p:bldP spid="257" grpId="4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260" name="Vergaberahmen: Gestalten"/>
          <p:cNvSpPr txBox="1"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  <a:prstGeom prst="rect">
            <a:avLst/>
          </a:prstGeom>
        </p:spPr>
        <p:txBody>
          <a:bodyPr/>
          <a:lstStyle/>
          <a:p>
            <a:pPr>
              <a:defRPr sz="3600" i="1"/>
            </a:pPr>
            <a:r>
              <a:t>Vergaberahmen</a:t>
            </a:r>
            <a:r>
              <a:rPr i="0"/>
              <a:t>: Gestalten</a:t>
            </a:r>
          </a:p>
        </p:txBody>
      </p:sp>
      <p:grpSp>
        <p:nvGrpSpPr>
          <p:cNvPr id="263" name="Gruppieren"/>
          <p:cNvGrpSpPr/>
          <p:nvPr/>
        </p:nvGrpSpPr>
        <p:grpSpPr>
          <a:xfrm>
            <a:off x="685800" y="1600199"/>
            <a:ext cx="2667000" cy="1143002"/>
            <a:chOff x="0" y="0"/>
            <a:chExt cx="2667000" cy="1143000"/>
          </a:xfrm>
        </p:grpSpPr>
        <p:sp>
          <p:nvSpPr>
            <p:cNvPr id="261" name="Rechteck"/>
            <p:cNvSpPr/>
            <p:nvPr/>
          </p:nvSpPr>
          <p:spPr>
            <a:xfrm>
              <a:off x="0" y="-1"/>
              <a:ext cx="2667000" cy="1143002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2" name="Bemessung auf…"/>
            <p:cNvSpPr txBox="1"/>
            <p:nvPr/>
          </p:nvSpPr>
          <p:spPr>
            <a:xfrm>
              <a:off x="146615" y="175165"/>
              <a:ext cx="2373770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Bemessung auf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Landesebene</a:t>
              </a:r>
            </a:p>
          </p:txBody>
        </p:sp>
      </p:grpSp>
      <p:grpSp>
        <p:nvGrpSpPr>
          <p:cNvPr id="266" name="Gruppieren"/>
          <p:cNvGrpSpPr/>
          <p:nvPr/>
        </p:nvGrpSpPr>
        <p:grpSpPr>
          <a:xfrm>
            <a:off x="3733800" y="1371600"/>
            <a:ext cx="4191000" cy="1600200"/>
            <a:chOff x="0" y="0"/>
            <a:chExt cx="4191000" cy="1600200"/>
          </a:xfrm>
        </p:grpSpPr>
        <p:sp>
          <p:nvSpPr>
            <p:cNvPr id="264" name="Oval"/>
            <p:cNvSpPr/>
            <p:nvPr/>
          </p:nvSpPr>
          <p:spPr>
            <a:xfrm>
              <a:off x="0" y="0"/>
              <a:ext cx="4191000" cy="1600200"/>
            </a:xfrm>
            <a:prstGeom prst="ellipse">
              <a:avLst/>
            </a:prstGeom>
            <a:solidFill>
              <a:srgbClr val="00FF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65" name="Berechnungsmodus Ist…"/>
            <p:cNvSpPr txBox="1"/>
            <p:nvPr/>
          </p:nvSpPr>
          <p:spPr>
            <a:xfrm>
              <a:off x="484678" y="225965"/>
              <a:ext cx="3221644" cy="1148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Berechnungsmodus Ist</a:t>
              </a:r>
            </a:p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Festsetzung Soll</a:t>
              </a:r>
            </a:p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Erhöhung ?</a:t>
              </a:r>
            </a:p>
          </p:txBody>
        </p:sp>
      </p:grpSp>
      <p:grpSp>
        <p:nvGrpSpPr>
          <p:cNvPr id="269" name="Gruppieren"/>
          <p:cNvGrpSpPr/>
          <p:nvPr/>
        </p:nvGrpSpPr>
        <p:grpSpPr>
          <a:xfrm>
            <a:off x="990600" y="3404934"/>
            <a:ext cx="2743200" cy="1148269"/>
            <a:chOff x="0" y="0"/>
            <a:chExt cx="2743200" cy="1148268"/>
          </a:xfrm>
        </p:grpSpPr>
        <p:sp>
          <p:nvSpPr>
            <p:cNvPr id="267" name="Rechteck"/>
            <p:cNvSpPr/>
            <p:nvPr/>
          </p:nvSpPr>
          <p:spPr>
            <a:xfrm>
              <a:off x="0" y="24065"/>
              <a:ext cx="2743200" cy="1100139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8" name="Verteilung auf…"/>
            <p:cNvSpPr txBox="1"/>
            <p:nvPr/>
          </p:nvSpPr>
          <p:spPr>
            <a:xfrm>
              <a:off x="269473" y="0"/>
              <a:ext cx="2204254" cy="11482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Verteilung auf 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die einzelnen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Hochschulen</a:t>
              </a:r>
            </a:p>
          </p:txBody>
        </p:sp>
      </p:grpSp>
      <p:grpSp>
        <p:nvGrpSpPr>
          <p:cNvPr id="272" name="Gruppieren"/>
          <p:cNvGrpSpPr/>
          <p:nvPr/>
        </p:nvGrpSpPr>
        <p:grpSpPr>
          <a:xfrm>
            <a:off x="4349750" y="3200400"/>
            <a:ext cx="4032250" cy="1752600"/>
            <a:chOff x="0" y="0"/>
            <a:chExt cx="4032250" cy="1752600"/>
          </a:xfrm>
        </p:grpSpPr>
        <p:sp>
          <p:nvSpPr>
            <p:cNvPr id="270" name="Oval"/>
            <p:cNvSpPr/>
            <p:nvPr/>
          </p:nvSpPr>
          <p:spPr>
            <a:xfrm>
              <a:off x="0" y="0"/>
              <a:ext cx="4032250" cy="1752600"/>
            </a:xfrm>
            <a:prstGeom prst="ellipse">
              <a:avLst/>
            </a:prstGeom>
            <a:solidFill>
              <a:srgbClr val="00FF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71" name="Unvermeidbar ?…"/>
            <p:cNvSpPr txBox="1"/>
            <p:nvPr/>
          </p:nvSpPr>
          <p:spPr>
            <a:xfrm>
              <a:off x="100429" y="302165"/>
              <a:ext cx="3831392" cy="1148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Unvermeidbar ?</a:t>
              </a:r>
            </a:p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Budgets für Prof-Gehälter ?</a:t>
              </a:r>
            </a:p>
            <a:p>
              <a:pPr algn="ctr">
                <a:defRPr>
                  <a:solidFill>
                    <a:srgbClr val="000000"/>
                  </a:solidFill>
                </a:defRPr>
              </a:pPr>
              <a:r>
                <a:t>Ø Sätze pro Stelle ?</a:t>
              </a:r>
            </a:p>
          </p:txBody>
        </p:sp>
      </p:grpSp>
      <p:grpSp>
        <p:nvGrpSpPr>
          <p:cNvPr id="275" name="Gruppieren"/>
          <p:cNvGrpSpPr/>
          <p:nvPr/>
        </p:nvGrpSpPr>
        <p:grpSpPr>
          <a:xfrm>
            <a:off x="228600" y="4953000"/>
            <a:ext cx="1828800" cy="1752600"/>
            <a:chOff x="0" y="0"/>
            <a:chExt cx="1828800" cy="1752600"/>
          </a:xfrm>
        </p:grpSpPr>
        <p:sp>
          <p:nvSpPr>
            <p:cNvPr id="273" name="Oval"/>
            <p:cNvSpPr/>
            <p:nvPr/>
          </p:nvSpPr>
          <p:spPr>
            <a:xfrm>
              <a:off x="0" y="0"/>
              <a:ext cx="1828800" cy="1752600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274" name="Letzte…"/>
            <p:cNvSpPr txBox="1"/>
            <p:nvPr/>
          </p:nvSpPr>
          <p:spPr>
            <a:xfrm>
              <a:off x="269547" y="429996"/>
              <a:ext cx="1289706" cy="8926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Letzte</a:t>
              </a:r>
            </a:p>
            <a:p>
              <a:pPr algn="ctr">
                <a:defRPr sz="2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Fragen</a:t>
              </a:r>
            </a:p>
          </p:txBody>
        </p:sp>
      </p:grpSp>
      <p:grpSp>
        <p:nvGrpSpPr>
          <p:cNvPr id="278" name="Gruppieren"/>
          <p:cNvGrpSpPr/>
          <p:nvPr/>
        </p:nvGrpSpPr>
        <p:grpSpPr>
          <a:xfrm>
            <a:off x="2362200" y="4952999"/>
            <a:ext cx="2743201" cy="1831436"/>
            <a:chOff x="212187" y="0"/>
            <a:chExt cx="2743200" cy="1831434"/>
          </a:xfrm>
        </p:grpSpPr>
        <p:sp>
          <p:nvSpPr>
            <p:cNvPr id="276" name="Dreieck"/>
            <p:cNvSpPr/>
            <p:nvPr/>
          </p:nvSpPr>
          <p:spPr>
            <a:xfrm>
              <a:off x="212187" y="0"/>
              <a:ext cx="2743201" cy="1676400"/>
            </a:xfrm>
            <a:prstGeom prst="triangl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277" name="Wer…"/>
            <p:cNvSpPr txBox="1"/>
            <p:nvPr/>
          </p:nvSpPr>
          <p:spPr>
            <a:xfrm>
              <a:off x="617094" y="683165"/>
              <a:ext cx="1933387" cy="1148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Wer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verantwortet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Einhaltung?</a:t>
              </a:r>
            </a:p>
          </p:txBody>
        </p:sp>
      </p:grpSp>
      <p:grpSp>
        <p:nvGrpSpPr>
          <p:cNvPr id="281" name="Gruppieren"/>
          <p:cNvGrpSpPr/>
          <p:nvPr/>
        </p:nvGrpSpPr>
        <p:grpSpPr>
          <a:xfrm>
            <a:off x="5562599" y="4952999"/>
            <a:ext cx="2743201" cy="2187036"/>
            <a:chOff x="212187" y="0"/>
            <a:chExt cx="2743200" cy="2187034"/>
          </a:xfrm>
        </p:grpSpPr>
        <p:sp>
          <p:nvSpPr>
            <p:cNvPr id="279" name="Dreieck"/>
            <p:cNvSpPr/>
            <p:nvPr/>
          </p:nvSpPr>
          <p:spPr>
            <a:xfrm>
              <a:off x="212187" y="0"/>
              <a:ext cx="2743201" cy="1676400"/>
            </a:xfrm>
            <a:prstGeom prst="triangl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280" name="Be-…"/>
            <p:cNvSpPr txBox="1"/>
            <p:nvPr/>
          </p:nvSpPr>
          <p:spPr>
            <a:xfrm>
              <a:off x="634135" y="327565"/>
              <a:ext cx="1899305" cy="18594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Be-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deutung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bei Global-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haushalten?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1" animBg="1" advAuto="0"/>
      <p:bldP spid="272" grpId="2" animBg="1" advAuto="0"/>
      <p:bldP spid="275" grpId="3" animBg="1" advAuto="0"/>
      <p:bldP spid="278" grpId="4" animBg="1" advAuto="0"/>
      <p:bldP spid="281" grpId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284" name="Zum Bearbeiten doppelklick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5255">
              <a:defRPr sz="3959"/>
            </a:pPr>
            <a:endParaRPr/>
          </a:p>
        </p:txBody>
      </p:sp>
      <p:grpSp>
        <p:nvGrpSpPr>
          <p:cNvPr id="289" name="Gruppieren"/>
          <p:cNvGrpSpPr/>
          <p:nvPr/>
        </p:nvGrpSpPr>
        <p:grpSpPr>
          <a:xfrm>
            <a:off x="1066800" y="1474001"/>
            <a:ext cx="6429375" cy="4731537"/>
            <a:chOff x="0" y="0"/>
            <a:chExt cx="6429375" cy="4731536"/>
          </a:xfrm>
        </p:grpSpPr>
        <p:sp>
          <p:nvSpPr>
            <p:cNvPr id="285" name="W2/W3"/>
            <p:cNvSpPr txBox="1"/>
            <p:nvPr/>
          </p:nvSpPr>
          <p:spPr>
            <a:xfrm>
              <a:off x="1704039" y="0"/>
              <a:ext cx="2268822" cy="8318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5200" b="1">
                  <a:solidFill>
                    <a:srgbClr val="0000FF"/>
                  </a:solidFill>
                  <a:effectLst>
                    <a:outerShdw blurRad="12700" dist="381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W2/W3</a:t>
              </a:r>
            </a:p>
          </p:txBody>
        </p:sp>
        <p:pic>
          <p:nvPicPr>
            <p:cNvPr id="286" name="image.pdf" descr="image.pd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8500" y="572286"/>
              <a:ext cx="1295400" cy="39338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7" name="image.pdf" descr="image.pd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735798"/>
              <a:ext cx="1857375" cy="39957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8" name="image.pdf" descr="image.pd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43175" y="388136"/>
              <a:ext cx="3886200" cy="39449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90" name="verstehen"/>
          <p:cNvSpPr txBox="1"/>
          <p:nvPr/>
        </p:nvSpPr>
        <p:spPr>
          <a:xfrm>
            <a:off x="2988488" y="4081432"/>
            <a:ext cx="2781261" cy="769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4800">
                <a:solidFill>
                  <a:schemeClr val="accent1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t>verstehen</a:t>
            </a:r>
          </a:p>
        </p:txBody>
      </p:sp>
      <p:sp>
        <p:nvSpPr>
          <p:cNvPr id="291" name="gestalten"/>
          <p:cNvSpPr txBox="1"/>
          <p:nvPr/>
        </p:nvSpPr>
        <p:spPr>
          <a:xfrm>
            <a:off x="5320426" y="5376832"/>
            <a:ext cx="2578260" cy="769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4800">
                <a:solidFill>
                  <a:schemeClr val="accent1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t>gestalten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" grpId="1" animBg="1" advAuto="0"/>
      <p:bldP spid="291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294" name="W2/W3: Versteh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600" i="1"/>
            </a:pPr>
            <a:r>
              <a:t>W2/W3</a:t>
            </a:r>
            <a:r>
              <a:rPr i="0"/>
              <a:t>: Verstehen </a:t>
            </a:r>
          </a:p>
        </p:txBody>
      </p:sp>
      <p:grpSp>
        <p:nvGrpSpPr>
          <p:cNvPr id="297" name="Gruppieren"/>
          <p:cNvGrpSpPr/>
          <p:nvPr/>
        </p:nvGrpSpPr>
        <p:grpSpPr>
          <a:xfrm>
            <a:off x="609600" y="4572000"/>
            <a:ext cx="7620000" cy="719138"/>
            <a:chOff x="0" y="0"/>
            <a:chExt cx="7620000" cy="719137"/>
          </a:xfrm>
        </p:grpSpPr>
        <p:sp>
          <p:nvSpPr>
            <p:cNvPr id="295" name="Rechteck"/>
            <p:cNvSpPr/>
            <p:nvPr/>
          </p:nvSpPr>
          <p:spPr>
            <a:xfrm>
              <a:off x="0" y="0"/>
              <a:ext cx="7620000" cy="71913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6" name="Auch Hochschulleitungen einbezogen"/>
            <p:cNvSpPr txBox="1"/>
            <p:nvPr/>
          </p:nvSpPr>
          <p:spPr>
            <a:xfrm>
              <a:off x="997614" y="141034"/>
              <a:ext cx="5624772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r>
                <a:t>Auch Hochschulleitungen einbezogen</a:t>
              </a:r>
            </a:p>
          </p:txBody>
        </p:sp>
      </p:grpSp>
      <p:grpSp>
        <p:nvGrpSpPr>
          <p:cNvPr id="300" name="Gruppieren"/>
          <p:cNvGrpSpPr/>
          <p:nvPr/>
        </p:nvGrpSpPr>
        <p:grpSpPr>
          <a:xfrm>
            <a:off x="533400" y="1828800"/>
            <a:ext cx="7696200" cy="719138"/>
            <a:chOff x="0" y="0"/>
            <a:chExt cx="7696200" cy="719137"/>
          </a:xfrm>
        </p:grpSpPr>
        <p:sp>
          <p:nvSpPr>
            <p:cNvPr id="298" name="Rechteck"/>
            <p:cNvSpPr/>
            <p:nvPr/>
          </p:nvSpPr>
          <p:spPr>
            <a:xfrm>
              <a:off x="0" y="0"/>
              <a:ext cx="7696200" cy="71913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9" name="Grundsätzlich an Fachhochschulen und Unis"/>
            <p:cNvSpPr txBox="1"/>
            <p:nvPr/>
          </p:nvSpPr>
          <p:spPr>
            <a:xfrm>
              <a:off x="527541" y="141034"/>
              <a:ext cx="6641118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</a:defRPr>
              </a:lvl1pPr>
            </a:lstStyle>
            <a:p>
              <a:r>
                <a:t>Grundsätzlich an Fachhochschulen und Unis</a:t>
              </a:r>
            </a:p>
          </p:txBody>
        </p:sp>
      </p:grpSp>
      <p:sp>
        <p:nvSpPr>
          <p:cNvPr id="301" name="Form"/>
          <p:cNvSpPr/>
          <p:nvPr/>
        </p:nvSpPr>
        <p:spPr>
          <a:xfrm rot="5413689">
            <a:off x="1409700" y="2628899"/>
            <a:ext cx="609601" cy="1143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1B6F41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/>
          </a:p>
        </p:txBody>
      </p:sp>
      <p:grpSp>
        <p:nvGrpSpPr>
          <p:cNvPr id="304" name="Gruppieren"/>
          <p:cNvGrpSpPr/>
          <p:nvPr/>
        </p:nvGrpSpPr>
        <p:grpSpPr>
          <a:xfrm>
            <a:off x="2819400" y="2862262"/>
            <a:ext cx="5105400" cy="1176338"/>
            <a:chOff x="0" y="0"/>
            <a:chExt cx="5105400" cy="1176337"/>
          </a:xfrm>
        </p:grpSpPr>
        <p:sp>
          <p:nvSpPr>
            <p:cNvPr id="302" name="Rechteck"/>
            <p:cNvSpPr/>
            <p:nvPr/>
          </p:nvSpPr>
          <p:spPr>
            <a:xfrm>
              <a:off x="0" y="0"/>
              <a:ext cx="5105400" cy="117633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2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3" name="Wer bringt Ämter aus?…"/>
            <p:cNvSpPr txBox="1"/>
            <p:nvPr/>
          </p:nvSpPr>
          <p:spPr>
            <a:xfrm>
              <a:off x="451446" y="216819"/>
              <a:ext cx="4202508" cy="742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200" b="1">
                  <a:solidFill>
                    <a:srgbClr val="FFFFFF"/>
                  </a:solidFill>
                </a:defRPr>
              </a:pPr>
              <a:r>
                <a:t> Wer bringt Ämter aus?</a:t>
              </a:r>
            </a:p>
            <a:p>
              <a:pPr algn="ctr">
                <a:defRPr sz="2200" b="1">
                  <a:solidFill>
                    <a:srgbClr val="FFFFFF"/>
                  </a:solidFill>
                </a:defRPr>
              </a:pPr>
              <a:r>
                <a:t>Anteile/Verhältnis W2 und W3?</a:t>
              </a:r>
            </a:p>
          </p:txBody>
        </p:sp>
      </p:grpSp>
      <p:sp>
        <p:nvSpPr>
          <p:cNvPr id="305" name="Form"/>
          <p:cNvSpPr/>
          <p:nvPr/>
        </p:nvSpPr>
        <p:spPr>
          <a:xfrm rot="5413689">
            <a:off x="1409700" y="5372099"/>
            <a:ext cx="609601" cy="1143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1B6F41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/>
          </a:p>
        </p:txBody>
      </p:sp>
      <p:grpSp>
        <p:nvGrpSpPr>
          <p:cNvPr id="308" name="Gruppieren"/>
          <p:cNvGrpSpPr/>
          <p:nvPr/>
        </p:nvGrpSpPr>
        <p:grpSpPr>
          <a:xfrm>
            <a:off x="2819400" y="5681662"/>
            <a:ext cx="5105400" cy="719138"/>
            <a:chOff x="0" y="0"/>
            <a:chExt cx="5105400" cy="719137"/>
          </a:xfrm>
        </p:grpSpPr>
        <p:sp>
          <p:nvSpPr>
            <p:cNvPr id="306" name="Rechteck"/>
            <p:cNvSpPr/>
            <p:nvPr/>
          </p:nvSpPr>
          <p:spPr>
            <a:xfrm>
              <a:off x="0" y="0"/>
              <a:ext cx="5105400" cy="71913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2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7" name="Wer befindet darüber?"/>
            <p:cNvSpPr txBox="1"/>
            <p:nvPr/>
          </p:nvSpPr>
          <p:spPr>
            <a:xfrm>
              <a:off x="974093" y="153319"/>
              <a:ext cx="3157214" cy="41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200" b="1">
                  <a:solidFill>
                    <a:srgbClr val="FFFFFF"/>
                  </a:solidFill>
                </a:defRPr>
              </a:lvl1pPr>
            </a:lstStyle>
            <a:p>
              <a:r>
                <a:t> Wer befindet darüber?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" grpId="4" animBg="1" advAuto="0"/>
      <p:bldP spid="300" grpId="1" animBg="1" advAuto="0"/>
      <p:bldP spid="301" grpId="2" animBg="1" advAuto="0"/>
      <p:bldP spid="304" grpId="3" animBg="1" advAuto="0"/>
      <p:bldP spid="305" grpId="5" animBg="1" advAuto="0"/>
      <p:bldP spid="308" grpId="6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311" name="Option Landesvorgaben W2/W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Option Landesvorgaben W2/W3</a:t>
            </a:r>
          </a:p>
        </p:txBody>
      </p:sp>
      <p:grpSp>
        <p:nvGrpSpPr>
          <p:cNvPr id="314" name="Gruppieren"/>
          <p:cNvGrpSpPr/>
          <p:nvPr/>
        </p:nvGrpSpPr>
        <p:grpSpPr>
          <a:xfrm>
            <a:off x="685800" y="2057147"/>
            <a:ext cx="7916863" cy="792669"/>
            <a:chOff x="0" y="0"/>
            <a:chExt cx="7916862" cy="792668"/>
          </a:xfrm>
        </p:grpSpPr>
        <p:sp>
          <p:nvSpPr>
            <p:cNvPr id="312" name="Rechteck"/>
            <p:cNvSpPr/>
            <p:nvPr/>
          </p:nvSpPr>
          <p:spPr>
            <a:xfrm>
              <a:off x="0" y="252"/>
              <a:ext cx="7916863" cy="792164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3" name="Unis: W2 und W3…"/>
            <p:cNvSpPr txBox="1"/>
            <p:nvPr/>
          </p:nvSpPr>
          <p:spPr>
            <a:xfrm>
              <a:off x="2661860" y="0"/>
              <a:ext cx="2593143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Unis: W2 </a:t>
              </a:r>
              <a:r>
                <a:rPr i="1"/>
                <a:t>und</a:t>
              </a:r>
              <a:r>
                <a:t> W3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 FHs: W2</a:t>
              </a:r>
            </a:p>
          </p:txBody>
        </p:sp>
      </p:grpSp>
      <p:grpSp>
        <p:nvGrpSpPr>
          <p:cNvPr id="317" name="Gruppieren"/>
          <p:cNvGrpSpPr/>
          <p:nvPr/>
        </p:nvGrpSpPr>
        <p:grpSpPr>
          <a:xfrm>
            <a:off x="685800" y="3149347"/>
            <a:ext cx="7916863" cy="792669"/>
            <a:chOff x="0" y="0"/>
            <a:chExt cx="7916862" cy="792668"/>
          </a:xfrm>
        </p:grpSpPr>
        <p:sp>
          <p:nvSpPr>
            <p:cNvPr id="315" name="Rechteck"/>
            <p:cNvSpPr/>
            <p:nvPr/>
          </p:nvSpPr>
          <p:spPr>
            <a:xfrm>
              <a:off x="0" y="252"/>
              <a:ext cx="7916863" cy="792164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6" name="Unis: W3…"/>
            <p:cNvSpPr txBox="1"/>
            <p:nvPr/>
          </p:nvSpPr>
          <p:spPr>
            <a:xfrm>
              <a:off x="3254419" y="0"/>
              <a:ext cx="1408024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Unis: W3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 FHs: W2</a:t>
              </a:r>
            </a:p>
          </p:txBody>
        </p:sp>
      </p:grpSp>
      <p:grpSp>
        <p:nvGrpSpPr>
          <p:cNvPr id="320" name="Gruppieren"/>
          <p:cNvGrpSpPr/>
          <p:nvPr/>
        </p:nvGrpSpPr>
        <p:grpSpPr>
          <a:xfrm>
            <a:off x="685800" y="5333747"/>
            <a:ext cx="7916863" cy="792669"/>
            <a:chOff x="0" y="0"/>
            <a:chExt cx="7916862" cy="792668"/>
          </a:xfrm>
        </p:grpSpPr>
        <p:sp>
          <p:nvSpPr>
            <p:cNvPr id="318" name="Rechteck"/>
            <p:cNvSpPr/>
            <p:nvPr/>
          </p:nvSpPr>
          <p:spPr>
            <a:xfrm>
              <a:off x="0" y="252"/>
              <a:ext cx="7916863" cy="792164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9" name="Unis und FHs: W2 und W3,…"/>
            <p:cNvSpPr txBox="1"/>
            <p:nvPr/>
          </p:nvSpPr>
          <p:spPr>
            <a:xfrm>
              <a:off x="1523622" y="0"/>
              <a:ext cx="4869618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Unis und FHs: W2 und W3,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 aber mit verschiedenen Anteilen</a:t>
              </a:r>
            </a:p>
          </p:txBody>
        </p:sp>
      </p:grpSp>
      <p:grpSp>
        <p:nvGrpSpPr>
          <p:cNvPr id="323" name="Gruppieren"/>
          <p:cNvGrpSpPr/>
          <p:nvPr/>
        </p:nvGrpSpPr>
        <p:grpSpPr>
          <a:xfrm>
            <a:off x="685800" y="4241547"/>
            <a:ext cx="7916863" cy="792669"/>
            <a:chOff x="0" y="0"/>
            <a:chExt cx="7916862" cy="792668"/>
          </a:xfrm>
        </p:grpSpPr>
        <p:sp>
          <p:nvSpPr>
            <p:cNvPr id="321" name="Rechteck"/>
            <p:cNvSpPr/>
            <p:nvPr/>
          </p:nvSpPr>
          <p:spPr>
            <a:xfrm>
              <a:off x="0" y="252"/>
              <a:ext cx="7916863" cy="792164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2" name="Unis: W3…"/>
            <p:cNvSpPr txBox="1"/>
            <p:nvPr/>
          </p:nvSpPr>
          <p:spPr>
            <a:xfrm>
              <a:off x="1882968" y="0"/>
              <a:ext cx="4150926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Unis: W3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 FHs: W2 und W3 (begrenzt)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" grpId="1" animBg="1" advAuto="0"/>
      <p:bldP spid="317" grpId="2" animBg="1" advAuto="0"/>
      <p:bldP spid="320" grpId="4" animBg="1" advAuto="0"/>
      <p:bldP spid="323" grpId="3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sp>
        <p:nvSpPr>
          <p:cNvPr id="326" name="Option Entscheidung bei Hochschul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41247">
              <a:defRPr sz="3128"/>
            </a:pPr>
            <a:r>
              <a:t>Option</a:t>
            </a:r>
            <a:br/>
            <a:r>
              <a:t>Entscheidung bei Hochschulen</a:t>
            </a:r>
          </a:p>
        </p:txBody>
      </p:sp>
      <p:grpSp>
        <p:nvGrpSpPr>
          <p:cNvPr id="329" name="Gruppieren"/>
          <p:cNvGrpSpPr/>
          <p:nvPr/>
        </p:nvGrpSpPr>
        <p:grpSpPr>
          <a:xfrm>
            <a:off x="3505200" y="1343528"/>
            <a:ext cx="5410200" cy="667331"/>
            <a:chOff x="0" y="0"/>
            <a:chExt cx="5410199" cy="667330"/>
          </a:xfrm>
        </p:grpSpPr>
        <p:sp>
          <p:nvSpPr>
            <p:cNvPr id="327" name="Rechteck"/>
            <p:cNvSpPr/>
            <p:nvPr/>
          </p:nvSpPr>
          <p:spPr>
            <a:xfrm>
              <a:off x="0" y="28071"/>
              <a:ext cx="5410200" cy="61118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8" name="Dienstherreneigenschaft und…"/>
            <p:cNvSpPr txBox="1"/>
            <p:nvPr/>
          </p:nvSpPr>
          <p:spPr>
            <a:xfrm>
              <a:off x="860581" y="0"/>
              <a:ext cx="3689038" cy="667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Dienstherreneigenschaft und 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eigene Stellenpläne</a:t>
              </a:r>
            </a:p>
          </p:txBody>
        </p:sp>
      </p:grpSp>
      <p:grpSp>
        <p:nvGrpSpPr>
          <p:cNvPr id="332" name="Gruppieren"/>
          <p:cNvGrpSpPr/>
          <p:nvPr/>
        </p:nvGrpSpPr>
        <p:grpSpPr>
          <a:xfrm>
            <a:off x="3505200" y="3172328"/>
            <a:ext cx="5410200" cy="667331"/>
            <a:chOff x="0" y="0"/>
            <a:chExt cx="5410199" cy="667330"/>
          </a:xfrm>
        </p:grpSpPr>
        <p:sp>
          <p:nvSpPr>
            <p:cNvPr id="330" name="Rechteck"/>
            <p:cNvSpPr/>
            <p:nvPr/>
          </p:nvSpPr>
          <p:spPr>
            <a:xfrm>
              <a:off x="0" y="28071"/>
              <a:ext cx="5410200" cy="61118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1" name="Orientierung an Aufgabenprofil…"/>
            <p:cNvSpPr txBox="1"/>
            <p:nvPr/>
          </p:nvSpPr>
          <p:spPr>
            <a:xfrm>
              <a:off x="738604" y="0"/>
              <a:ext cx="3932992" cy="667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Orientierung an Aufgabenprofil 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und Organisationskultur</a:t>
              </a:r>
            </a:p>
          </p:txBody>
        </p:sp>
      </p:grpSp>
      <p:grpSp>
        <p:nvGrpSpPr>
          <p:cNvPr id="335" name="Gruppieren"/>
          <p:cNvGrpSpPr/>
          <p:nvPr/>
        </p:nvGrpSpPr>
        <p:grpSpPr>
          <a:xfrm>
            <a:off x="3505200" y="3934328"/>
            <a:ext cx="5410200" cy="667331"/>
            <a:chOff x="0" y="0"/>
            <a:chExt cx="5410199" cy="667330"/>
          </a:xfrm>
        </p:grpSpPr>
        <p:sp>
          <p:nvSpPr>
            <p:cNvPr id="333" name="Rechteck"/>
            <p:cNvSpPr/>
            <p:nvPr/>
          </p:nvSpPr>
          <p:spPr>
            <a:xfrm>
              <a:off x="0" y="28071"/>
              <a:ext cx="5410200" cy="61118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4" name="Fachhochschulen und Universitäten formal…"/>
            <p:cNvSpPr txBox="1"/>
            <p:nvPr/>
          </p:nvSpPr>
          <p:spPr>
            <a:xfrm>
              <a:off x="6741" y="0"/>
              <a:ext cx="5396717" cy="667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Fachhochschulen und Universitäten formal 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- nicht finanziell - gleichgestellt</a:t>
              </a:r>
            </a:p>
          </p:txBody>
        </p:sp>
      </p:grpSp>
      <p:grpSp>
        <p:nvGrpSpPr>
          <p:cNvPr id="338" name="Gruppieren"/>
          <p:cNvGrpSpPr/>
          <p:nvPr/>
        </p:nvGrpSpPr>
        <p:grpSpPr>
          <a:xfrm>
            <a:off x="3505200" y="2410328"/>
            <a:ext cx="5410200" cy="667331"/>
            <a:chOff x="0" y="0"/>
            <a:chExt cx="5410199" cy="667330"/>
          </a:xfrm>
        </p:grpSpPr>
        <p:sp>
          <p:nvSpPr>
            <p:cNvPr id="336" name="Rechteck"/>
            <p:cNvSpPr/>
            <p:nvPr/>
          </p:nvSpPr>
          <p:spPr>
            <a:xfrm>
              <a:off x="0" y="28071"/>
              <a:ext cx="5410200" cy="61118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7" name="Größere Personal- und…"/>
            <p:cNvSpPr txBox="1"/>
            <p:nvPr/>
          </p:nvSpPr>
          <p:spPr>
            <a:xfrm>
              <a:off x="1241643" y="0"/>
              <a:ext cx="2926914" cy="667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Größere Personal- und 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Finanzautonomie</a:t>
              </a:r>
            </a:p>
          </p:txBody>
        </p:sp>
      </p:grpSp>
      <p:grpSp>
        <p:nvGrpSpPr>
          <p:cNvPr id="341" name="Gruppieren"/>
          <p:cNvGrpSpPr/>
          <p:nvPr/>
        </p:nvGrpSpPr>
        <p:grpSpPr>
          <a:xfrm>
            <a:off x="3505200" y="4953000"/>
            <a:ext cx="5410200" cy="611188"/>
            <a:chOff x="0" y="0"/>
            <a:chExt cx="5410199" cy="611187"/>
          </a:xfrm>
        </p:grpSpPr>
        <p:sp>
          <p:nvSpPr>
            <p:cNvPr id="339" name="Rechteck"/>
            <p:cNvSpPr/>
            <p:nvPr/>
          </p:nvSpPr>
          <p:spPr>
            <a:xfrm>
              <a:off x="0" y="0"/>
              <a:ext cx="5410200" cy="61118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0" name="Konsequenzen für Altersruhegelder?"/>
            <p:cNvSpPr txBox="1"/>
            <p:nvPr/>
          </p:nvSpPr>
          <p:spPr>
            <a:xfrm>
              <a:off x="420794" y="117978"/>
              <a:ext cx="4568612" cy="375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000" b="1">
                  <a:solidFill>
                    <a:srgbClr val="FFFFFF"/>
                  </a:solidFill>
                </a:defRPr>
              </a:lvl1pPr>
            </a:lstStyle>
            <a:p>
              <a:r>
                <a:t>Konsequenzen für Altersruhegelder?</a:t>
              </a:r>
            </a:p>
          </p:txBody>
        </p:sp>
      </p:grpSp>
      <p:grpSp>
        <p:nvGrpSpPr>
          <p:cNvPr id="344" name="Gruppieren"/>
          <p:cNvGrpSpPr/>
          <p:nvPr/>
        </p:nvGrpSpPr>
        <p:grpSpPr>
          <a:xfrm>
            <a:off x="3505200" y="5686928"/>
            <a:ext cx="5410200" cy="667331"/>
            <a:chOff x="0" y="0"/>
            <a:chExt cx="5410199" cy="667330"/>
          </a:xfrm>
        </p:grpSpPr>
        <p:sp>
          <p:nvSpPr>
            <p:cNvPr id="342" name="Rechteck"/>
            <p:cNvSpPr/>
            <p:nvPr/>
          </p:nvSpPr>
          <p:spPr>
            <a:xfrm>
              <a:off x="0" y="28071"/>
              <a:ext cx="5410200" cy="611188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3" name="Voraussetzungen für…"/>
            <p:cNvSpPr txBox="1"/>
            <p:nvPr/>
          </p:nvSpPr>
          <p:spPr>
            <a:xfrm>
              <a:off x="825482" y="0"/>
              <a:ext cx="3759236" cy="6673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Voraussetzungen für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verantwortliche Handhabung?</a:t>
              </a:r>
            </a:p>
          </p:txBody>
        </p:sp>
      </p:grpSp>
      <p:grpSp>
        <p:nvGrpSpPr>
          <p:cNvPr id="347" name="Gruppieren"/>
          <p:cNvGrpSpPr/>
          <p:nvPr/>
        </p:nvGrpSpPr>
        <p:grpSpPr>
          <a:xfrm>
            <a:off x="457200" y="1371600"/>
            <a:ext cx="2057400" cy="533400"/>
            <a:chOff x="0" y="0"/>
            <a:chExt cx="2057400" cy="533400"/>
          </a:xfrm>
        </p:grpSpPr>
        <p:sp>
          <p:nvSpPr>
            <p:cNvPr id="345" name="Oval"/>
            <p:cNvSpPr/>
            <p:nvPr/>
          </p:nvSpPr>
          <p:spPr>
            <a:xfrm>
              <a:off x="0" y="0"/>
              <a:ext cx="2057400" cy="533400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346" name="Voraussetzung"/>
            <p:cNvSpPr txBox="1"/>
            <p:nvPr/>
          </p:nvSpPr>
          <p:spPr>
            <a:xfrm>
              <a:off x="50323" y="55272"/>
              <a:ext cx="1905954" cy="375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spcBef>
                  <a:spcPts val="1200"/>
                </a:spcBef>
                <a:defRPr sz="2000" b="1">
                  <a:solidFill>
                    <a:srgbClr val="FFFFFF"/>
                  </a:solidFill>
                </a:defRPr>
              </a:lvl1pPr>
            </a:lstStyle>
            <a:p>
              <a:r>
                <a:t>Voraussetzung</a:t>
              </a:r>
            </a:p>
          </p:txBody>
        </p:sp>
      </p:grpSp>
      <p:grpSp>
        <p:nvGrpSpPr>
          <p:cNvPr id="350" name="Gruppieren"/>
          <p:cNvGrpSpPr/>
          <p:nvPr/>
        </p:nvGrpSpPr>
        <p:grpSpPr>
          <a:xfrm>
            <a:off x="457200" y="2438400"/>
            <a:ext cx="2057400" cy="533400"/>
            <a:chOff x="0" y="0"/>
            <a:chExt cx="2057400" cy="533400"/>
          </a:xfrm>
        </p:grpSpPr>
        <p:sp>
          <p:nvSpPr>
            <p:cNvPr id="348" name="Oval"/>
            <p:cNvSpPr/>
            <p:nvPr/>
          </p:nvSpPr>
          <p:spPr>
            <a:xfrm>
              <a:off x="0" y="0"/>
              <a:ext cx="2057400" cy="533400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349" name="Vorteile"/>
            <p:cNvSpPr txBox="1"/>
            <p:nvPr/>
          </p:nvSpPr>
          <p:spPr>
            <a:xfrm>
              <a:off x="497998" y="55272"/>
              <a:ext cx="1016954" cy="375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spcBef>
                  <a:spcPts val="1200"/>
                </a:spcBef>
                <a:defRPr sz="2000" b="1">
                  <a:solidFill>
                    <a:srgbClr val="FFFFFF"/>
                  </a:solidFill>
                </a:defRPr>
              </a:lvl1pPr>
            </a:lstStyle>
            <a:p>
              <a:r>
                <a:t>Vorteile</a:t>
              </a:r>
            </a:p>
          </p:txBody>
        </p:sp>
      </p:grpSp>
      <p:grpSp>
        <p:nvGrpSpPr>
          <p:cNvPr id="353" name="Gruppieren"/>
          <p:cNvGrpSpPr/>
          <p:nvPr/>
        </p:nvGrpSpPr>
        <p:grpSpPr>
          <a:xfrm>
            <a:off x="609600" y="4876800"/>
            <a:ext cx="2057400" cy="533400"/>
            <a:chOff x="0" y="0"/>
            <a:chExt cx="2057400" cy="533400"/>
          </a:xfrm>
        </p:grpSpPr>
        <p:sp>
          <p:nvSpPr>
            <p:cNvPr id="351" name="Oval"/>
            <p:cNvSpPr/>
            <p:nvPr/>
          </p:nvSpPr>
          <p:spPr>
            <a:xfrm>
              <a:off x="0" y="0"/>
              <a:ext cx="2057400" cy="533400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352" name="Fragen"/>
            <p:cNvSpPr txBox="1"/>
            <p:nvPr/>
          </p:nvSpPr>
          <p:spPr>
            <a:xfrm>
              <a:off x="534164" y="55272"/>
              <a:ext cx="950973" cy="375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spcBef>
                  <a:spcPts val="1200"/>
                </a:spcBef>
                <a:defRPr sz="2000" b="1">
                  <a:solidFill>
                    <a:srgbClr val="FFFFFF"/>
                  </a:solidFill>
                </a:defRPr>
              </a:lvl1pPr>
            </a:lstStyle>
            <a:p>
              <a:r>
                <a:t>Fragen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" grpId="2" animBg="1" advAuto="0"/>
      <p:bldP spid="332" grpId="5" animBg="1" advAuto="0"/>
      <p:bldP spid="335" grpId="6" animBg="1" advAuto="0"/>
      <p:bldP spid="338" grpId="4" animBg="1" advAuto="0"/>
      <p:bldP spid="341" grpId="8" animBg="1" advAuto="0"/>
      <p:bldP spid="344" grpId="9" animBg="1" advAuto="0"/>
      <p:bldP spid="347" grpId="1" animBg="1" advAuto="0"/>
      <p:bldP spid="350" grpId="3" animBg="1" advAuto="0"/>
      <p:bldP spid="353" grpId="7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  <p:sp>
        <p:nvSpPr>
          <p:cNvPr id="356" name="Zum Bearbeiten doppelklick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5255">
              <a:defRPr sz="3959"/>
            </a:pPr>
            <a:endParaRPr/>
          </a:p>
        </p:txBody>
      </p:sp>
      <p:grpSp>
        <p:nvGrpSpPr>
          <p:cNvPr id="361" name="Gruppieren"/>
          <p:cNvGrpSpPr/>
          <p:nvPr/>
        </p:nvGrpSpPr>
        <p:grpSpPr>
          <a:xfrm>
            <a:off x="1126450" y="1321601"/>
            <a:ext cx="7754025" cy="4883937"/>
            <a:chOff x="0" y="0"/>
            <a:chExt cx="7754024" cy="4883936"/>
          </a:xfrm>
        </p:grpSpPr>
        <p:sp>
          <p:nvSpPr>
            <p:cNvPr id="357" name="Leistungsbezüge"/>
            <p:cNvSpPr txBox="1"/>
            <p:nvPr/>
          </p:nvSpPr>
          <p:spPr>
            <a:xfrm>
              <a:off x="0" y="0"/>
              <a:ext cx="5681425" cy="8318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5200" b="1">
                  <a:solidFill>
                    <a:srgbClr val="0000FF"/>
                  </a:solidFill>
                  <a:effectLst>
                    <a:outerShdw blurRad="12700" dist="381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Leistungsbezüge </a:t>
              </a:r>
            </a:p>
          </p:txBody>
        </p:sp>
        <p:pic>
          <p:nvPicPr>
            <p:cNvPr id="358" name="image.pdf" descr="image.pd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93149" y="724686"/>
              <a:ext cx="1295401" cy="39338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9" name="image.pdf" descr="image.pd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4649" y="888198"/>
              <a:ext cx="1857376" cy="39957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image.pdf" descr="image.pd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67824" y="540536"/>
              <a:ext cx="3886201" cy="39449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verstehen"/>
          <p:cNvSpPr txBox="1"/>
          <p:nvPr/>
        </p:nvSpPr>
        <p:spPr>
          <a:xfrm>
            <a:off x="804088" y="3532157"/>
            <a:ext cx="2781261" cy="769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4800">
                <a:solidFill>
                  <a:schemeClr val="accent1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t>verstehen</a:t>
            </a:r>
          </a:p>
        </p:txBody>
      </p:sp>
      <p:sp>
        <p:nvSpPr>
          <p:cNvPr id="363" name="gestalten"/>
          <p:cNvSpPr txBox="1"/>
          <p:nvPr/>
        </p:nvSpPr>
        <p:spPr>
          <a:xfrm>
            <a:off x="3136026" y="4827557"/>
            <a:ext cx="2578260" cy="769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4800">
                <a:solidFill>
                  <a:schemeClr val="accent1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t>gestalten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" grpId="1" animBg="1" advAuto="0"/>
      <p:bldP spid="363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9" name="Bundesgesetz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Bundesgesetz</a:t>
            </a:r>
          </a:p>
        </p:txBody>
      </p:sp>
      <p:grpSp>
        <p:nvGrpSpPr>
          <p:cNvPr id="32" name="Gruppieren"/>
          <p:cNvGrpSpPr/>
          <p:nvPr/>
        </p:nvGrpSpPr>
        <p:grpSpPr>
          <a:xfrm>
            <a:off x="304800" y="5181600"/>
            <a:ext cx="8610600" cy="792163"/>
            <a:chOff x="0" y="0"/>
            <a:chExt cx="8610600" cy="792162"/>
          </a:xfrm>
        </p:grpSpPr>
        <p:sp>
          <p:nvSpPr>
            <p:cNvPr id="30" name="Rechteck"/>
            <p:cNvSpPr/>
            <p:nvPr/>
          </p:nvSpPr>
          <p:spPr>
            <a:xfrm>
              <a:off x="0" y="0"/>
              <a:ext cx="8610600" cy="792163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" name="Profilbildung der Hochschulen"/>
            <p:cNvSpPr txBox="1"/>
            <p:nvPr/>
          </p:nvSpPr>
          <p:spPr>
            <a:xfrm>
              <a:off x="1850009" y="158912"/>
              <a:ext cx="4910582" cy="474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</a:defRPr>
              </a:lvl1pPr>
            </a:lstStyle>
            <a:p>
              <a:r>
                <a:t>Profilbildung der Hochschulen</a:t>
              </a:r>
            </a:p>
          </p:txBody>
        </p:sp>
      </p:grpSp>
      <p:grpSp>
        <p:nvGrpSpPr>
          <p:cNvPr id="35" name="Gruppieren"/>
          <p:cNvGrpSpPr/>
          <p:nvPr/>
        </p:nvGrpSpPr>
        <p:grpSpPr>
          <a:xfrm>
            <a:off x="304800" y="2743200"/>
            <a:ext cx="8610600" cy="792163"/>
            <a:chOff x="0" y="0"/>
            <a:chExt cx="8610600" cy="792162"/>
          </a:xfrm>
        </p:grpSpPr>
        <p:sp>
          <p:nvSpPr>
            <p:cNvPr id="33" name="Rechteck"/>
            <p:cNvSpPr/>
            <p:nvPr/>
          </p:nvSpPr>
          <p:spPr>
            <a:xfrm>
              <a:off x="0" y="0"/>
              <a:ext cx="8610600" cy="792163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leistungs- und funktionsdifferenzierte Gehälter"/>
            <p:cNvSpPr txBox="1"/>
            <p:nvPr/>
          </p:nvSpPr>
          <p:spPr>
            <a:xfrm>
              <a:off x="583947" y="158912"/>
              <a:ext cx="7442707" cy="474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</a:defRPr>
              </a:lvl1pPr>
            </a:lstStyle>
            <a:p>
              <a:r>
                <a:t>leistungs- und funktionsdifferenzierte Gehälter</a:t>
              </a:r>
            </a:p>
          </p:txBody>
        </p:sp>
      </p:grpSp>
      <p:grpSp>
        <p:nvGrpSpPr>
          <p:cNvPr id="38" name="Gruppieren"/>
          <p:cNvGrpSpPr/>
          <p:nvPr/>
        </p:nvGrpSpPr>
        <p:grpSpPr>
          <a:xfrm>
            <a:off x="304800" y="3962400"/>
            <a:ext cx="8610600" cy="792163"/>
            <a:chOff x="0" y="0"/>
            <a:chExt cx="8610600" cy="792162"/>
          </a:xfrm>
        </p:grpSpPr>
        <p:sp>
          <p:nvSpPr>
            <p:cNvPr id="36" name="Rechteck"/>
            <p:cNvSpPr/>
            <p:nvPr/>
          </p:nvSpPr>
          <p:spPr>
            <a:xfrm>
              <a:off x="0" y="0"/>
              <a:ext cx="8610600" cy="792163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wettbewerbsfähige  Vergütungsstrukturen"/>
            <p:cNvSpPr txBox="1"/>
            <p:nvPr/>
          </p:nvSpPr>
          <p:spPr>
            <a:xfrm>
              <a:off x="950665" y="158912"/>
              <a:ext cx="6709270" cy="474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</a:defRPr>
              </a:lvl1pPr>
            </a:lstStyle>
            <a:p>
              <a:r>
                <a:t>wettbewerbsfähige  Vergütungsstrukturen</a:t>
              </a:r>
            </a:p>
          </p:txBody>
        </p:sp>
      </p:grpSp>
      <p:grpSp>
        <p:nvGrpSpPr>
          <p:cNvPr id="41" name="Gruppieren"/>
          <p:cNvGrpSpPr/>
          <p:nvPr/>
        </p:nvGrpSpPr>
        <p:grpSpPr>
          <a:xfrm>
            <a:off x="3124199" y="1371600"/>
            <a:ext cx="3124202" cy="914400"/>
            <a:chOff x="0" y="0"/>
            <a:chExt cx="3124200" cy="914400"/>
          </a:xfrm>
        </p:grpSpPr>
        <p:sp>
          <p:nvSpPr>
            <p:cNvPr id="39" name="Rechteck"/>
            <p:cNvSpPr/>
            <p:nvPr/>
          </p:nvSpPr>
          <p:spPr>
            <a:xfrm>
              <a:off x="-1" y="0"/>
              <a:ext cx="3124202" cy="91440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0" name="Ziele"/>
            <p:cNvSpPr txBox="1"/>
            <p:nvPr/>
          </p:nvSpPr>
          <p:spPr>
            <a:xfrm>
              <a:off x="1013552" y="168096"/>
              <a:ext cx="1030249" cy="548046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spcBef>
                  <a:spcPts val="1900"/>
                </a:spcBef>
                <a:defRPr sz="3200" b="1">
                  <a:solidFill>
                    <a:srgbClr val="FFFFFF"/>
                  </a:solidFill>
                </a:defRPr>
              </a:lvl1pPr>
            </a:lstStyle>
            <a:p>
              <a:r>
                <a:t>Ziele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3" animBg="1" advAuto="0"/>
      <p:bldP spid="35" grpId="1" animBg="1" advAuto="0"/>
      <p:bldP spid="38" grpId="2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  <p:sp>
        <p:nvSpPr>
          <p:cNvPr id="366" name="Leistungsbezüge: Instrument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sz="3600"/>
            </a:lvl1pPr>
          </a:lstStyle>
          <a:p>
            <a:r>
              <a:t>Leistungsbezüge: Instrumente</a:t>
            </a:r>
          </a:p>
        </p:txBody>
      </p:sp>
      <p:grpSp>
        <p:nvGrpSpPr>
          <p:cNvPr id="369" name="Gruppieren"/>
          <p:cNvGrpSpPr/>
          <p:nvPr/>
        </p:nvGrpSpPr>
        <p:grpSpPr>
          <a:xfrm>
            <a:off x="2971800" y="1219200"/>
            <a:ext cx="2743200" cy="1219200"/>
            <a:chOff x="0" y="0"/>
            <a:chExt cx="2743200" cy="1219200"/>
          </a:xfrm>
        </p:grpSpPr>
        <p:sp>
          <p:nvSpPr>
            <p:cNvPr id="367" name="Oval"/>
            <p:cNvSpPr/>
            <p:nvPr/>
          </p:nvSpPr>
          <p:spPr>
            <a:xfrm>
              <a:off x="0" y="0"/>
              <a:ext cx="2743200" cy="1219200"/>
            </a:xfrm>
            <a:prstGeom prst="ellipse">
              <a:avLst/>
            </a:prstGeom>
            <a:solidFill>
              <a:srgbClr val="FFFF00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8" name="Zur Auswahl"/>
            <p:cNvSpPr txBox="1"/>
            <p:nvPr/>
          </p:nvSpPr>
          <p:spPr>
            <a:xfrm>
              <a:off x="410711" y="391065"/>
              <a:ext cx="1921778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0000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</a:defRPr>
              </a:lvl1pPr>
            </a:lstStyle>
            <a:p>
              <a:r>
                <a:t>Zur Auswahl</a:t>
              </a:r>
            </a:p>
          </p:txBody>
        </p:sp>
      </p:grpSp>
      <p:grpSp>
        <p:nvGrpSpPr>
          <p:cNvPr id="372" name="Gruppieren"/>
          <p:cNvGrpSpPr/>
          <p:nvPr/>
        </p:nvGrpSpPr>
        <p:grpSpPr>
          <a:xfrm>
            <a:off x="685800" y="1371600"/>
            <a:ext cx="1981200" cy="838200"/>
            <a:chOff x="0" y="0"/>
            <a:chExt cx="1981200" cy="838200"/>
          </a:xfrm>
        </p:grpSpPr>
        <p:sp>
          <p:nvSpPr>
            <p:cNvPr id="370" name="Rechteck"/>
            <p:cNvSpPr/>
            <p:nvPr/>
          </p:nvSpPr>
          <p:spPr>
            <a:xfrm>
              <a:off x="0" y="0"/>
              <a:ext cx="1981200" cy="838200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1" name="Einmalige…"/>
            <p:cNvSpPr txBox="1"/>
            <p:nvPr/>
          </p:nvSpPr>
          <p:spPr>
            <a:xfrm>
              <a:off x="269324" y="22765"/>
              <a:ext cx="1442552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t>Einmalige</a:t>
              </a:r>
            </a:p>
            <a:p>
              <a:pPr algn="ctr">
                <a:defRPr>
                  <a:solidFill>
                    <a:srgbClr val="FFFFFF"/>
                  </a:solidFill>
                </a:defRPr>
              </a:pPr>
              <a:r>
                <a:t>Prämien</a:t>
              </a:r>
            </a:p>
          </p:txBody>
        </p:sp>
      </p:grpSp>
      <p:grpSp>
        <p:nvGrpSpPr>
          <p:cNvPr id="375" name="Gruppieren"/>
          <p:cNvGrpSpPr/>
          <p:nvPr/>
        </p:nvGrpSpPr>
        <p:grpSpPr>
          <a:xfrm>
            <a:off x="5867400" y="1600200"/>
            <a:ext cx="1981200" cy="838200"/>
            <a:chOff x="0" y="0"/>
            <a:chExt cx="1981200" cy="838200"/>
          </a:xfrm>
        </p:grpSpPr>
        <p:sp>
          <p:nvSpPr>
            <p:cNvPr id="373" name="Rechteck"/>
            <p:cNvSpPr/>
            <p:nvPr/>
          </p:nvSpPr>
          <p:spPr>
            <a:xfrm>
              <a:off x="0" y="0"/>
              <a:ext cx="1981200" cy="838200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4" name="Fortlaufende…"/>
            <p:cNvSpPr txBox="1"/>
            <p:nvPr/>
          </p:nvSpPr>
          <p:spPr>
            <a:xfrm>
              <a:off x="15646" y="22765"/>
              <a:ext cx="1949908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Fortlaufende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Zahlungen</a:t>
              </a:r>
            </a:p>
          </p:txBody>
        </p:sp>
      </p:grpSp>
      <p:grpSp>
        <p:nvGrpSpPr>
          <p:cNvPr id="378" name="Gruppieren"/>
          <p:cNvGrpSpPr/>
          <p:nvPr/>
        </p:nvGrpSpPr>
        <p:grpSpPr>
          <a:xfrm>
            <a:off x="1981200" y="3048000"/>
            <a:ext cx="1981200" cy="838200"/>
            <a:chOff x="0" y="0"/>
            <a:chExt cx="1981200" cy="838200"/>
          </a:xfrm>
        </p:grpSpPr>
        <p:sp>
          <p:nvSpPr>
            <p:cNvPr id="376" name="Rechteck"/>
            <p:cNvSpPr/>
            <p:nvPr/>
          </p:nvSpPr>
          <p:spPr>
            <a:xfrm>
              <a:off x="0" y="0"/>
              <a:ext cx="1981200" cy="838200"/>
            </a:xfrm>
            <a:prstGeom prst="rect">
              <a:avLst/>
            </a:prstGeom>
            <a:solidFill>
              <a:srgbClr val="FF0000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7" name="Befristet"/>
            <p:cNvSpPr txBox="1"/>
            <p:nvPr/>
          </p:nvSpPr>
          <p:spPr>
            <a:xfrm>
              <a:off x="379531" y="200565"/>
              <a:ext cx="1222138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Befristet</a:t>
              </a:r>
            </a:p>
          </p:txBody>
        </p:sp>
      </p:grpSp>
      <p:grpSp>
        <p:nvGrpSpPr>
          <p:cNvPr id="381" name="Gruppieren"/>
          <p:cNvGrpSpPr/>
          <p:nvPr/>
        </p:nvGrpSpPr>
        <p:grpSpPr>
          <a:xfrm>
            <a:off x="4800600" y="2892550"/>
            <a:ext cx="3200400" cy="1072900"/>
            <a:chOff x="0" y="0"/>
            <a:chExt cx="3200400" cy="1072899"/>
          </a:xfrm>
        </p:grpSpPr>
        <p:sp>
          <p:nvSpPr>
            <p:cNvPr id="379" name="Rechteck"/>
            <p:cNvSpPr/>
            <p:nvPr/>
          </p:nvSpPr>
          <p:spPr>
            <a:xfrm>
              <a:off x="0" y="3049"/>
              <a:ext cx="3200400" cy="1066801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0" name="Unbefristet…"/>
            <p:cNvSpPr txBox="1"/>
            <p:nvPr/>
          </p:nvSpPr>
          <p:spPr>
            <a:xfrm>
              <a:off x="119410" y="0"/>
              <a:ext cx="2961579" cy="107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Unbefristet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(auch bei wiederholter 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befristeter Gewährung)</a:t>
              </a:r>
            </a:p>
          </p:txBody>
        </p:sp>
      </p:grpSp>
      <p:sp>
        <p:nvSpPr>
          <p:cNvPr id="382" name="Linie"/>
          <p:cNvSpPr/>
          <p:nvPr/>
        </p:nvSpPr>
        <p:spPr>
          <a:xfrm flipH="1">
            <a:off x="3886200" y="2362200"/>
            <a:ext cx="1981200" cy="609601"/>
          </a:xfrm>
          <a:prstGeom prst="line">
            <a:avLst/>
          </a:prstGeom>
          <a:ln w="76200">
            <a:solidFill>
              <a:srgbClr val="00FFCC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3" name="Linie"/>
          <p:cNvSpPr/>
          <p:nvPr/>
        </p:nvSpPr>
        <p:spPr>
          <a:xfrm>
            <a:off x="6858000" y="2438400"/>
            <a:ext cx="0" cy="457201"/>
          </a:xfrm>
          <a:prstGeom prst="line">
            <a:avLst/>
          </a:prstGeom>
          <a:ln w="76200">
            <a:solidFill>
              <a:srgbClr val="00FFCC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86" name="Gruppieren"/>
          <p:cNvGrpSpPr/>
          <p:nvPr/>
        </p:nvGrpSpPr>
        <p:grpSpPr>
          <a:xfrm>
            <a:off x="6019800" y="4419600"/>
            <a:ext cx="1981200" cy="838200"/>
            <a:chOff x="0" y="0"/>
            <a:chExt cx="1981200" cy="838200"/>
          </a:xfrm>
        </p:grpSpPr>
        <p:sp>
          <p:nvSpPr>
            <p:cNvPr id="384" name="Rechteck"/>
            <p:cNvSpPr/>
            <p:nvPr/>
          </p:nvSpPr>
          <p:spPr>
            <a:xfrm>
              <a:off x="0" y="0"/>
              <a:ext cx="1981200" cy="838200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5" name="Dynamisiert"/>
            <p:cNvSpPr txBox="1"/>
            <p:nvPr/>
          </p:nvSpPr>
          <p:spPr>
            <a:xfrm>
              <a:off x="201080" y="212850"/>
              <a:ext cx="1579040" cy="41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200">
                  <a:solidFill>
                    <a:srgbClr val="FFFFFF"/>
                  </a:solidFill>
                </a:defRPr>
              </a:lvl1pPr>
            </a:lstStyle>
            <a:p>
              <a:r>
                <a:t>Dynamisiert</a:t>
              </a:r>
            </a:p>
          </p:txBody>
        </p:sp>
      </p:grpSp>
      <p:grpSp>
        <p:nvGrpSpPr>
          <p:cNvPr id="389" name="Gruppieren"/>
          <p:cNvGrpSpPr/>
          <p:nvPr/>
        </p:nvGrpSpPr>
        <p:grpSpPr>
          <a:xfrm>
            <a:off x="762000" y="4343400"/>
            <a:ext cx="1981200" cy="838200"/>
            <a:chOff x="0" y="0"/>
            <a:chExt cx="1981200" cy="838200"/>
          </a:xfrm>
        </p:grpSpPr>
        <p:sp>
          <p:nvSpPr>
            <p:cNvPr id="387" name="Rechteck"/>
            <p:cNvSpPr/>
            <p:nvPr/>
          </p:nvSpPr>
          <p:spPr>
            <a:xfrm>
              <a:off x="0" y="0"/>
              <a:ext cx="1981200" cy="838200"/>
            </a:xfrm>
            <a:prstGeom prst="rect">
              <a:avLst/>
            </a:prstGeom>
            <a:solidFill>
              <a:srgbClr val="FF0000"/>
            </a:solidFill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8" name="Festbetrag"/>
            <p:cNvSpPr txBox="1"/>
            <p:nvPr/>
          </p:nvSpPr>
          <p:spPr>
            <a:xfrm>
              <a:off x="270725" y="212850"/>
              <a:ext cx="1439750" cy="41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200">
                  <a:solidFill>
                    <a:srgbClr val="FFFFFF"/>
                  </a:solidFill>
                </a:defRPr>
              </a:lvl1pPr>
            </a:lstStyle>
            <a:p>
              <a:r>
                <a:t>Festbetrag</a:t>
              </a:r>
            </a:p>
          </p:txBody>
        </p:sp>
      </p:grpSp>
      <p:grpSp>
        <p:nvGrpSpPr>
          <p:cNvPr id="392" name="Gruppieren"/>
          <p:cNvGrpSpPr/>
          <p:nvPr/>
        </p:nvGrpSpPr>
        <p:grpSpPr>
          <a:xfrm>
            <a:off x="3352800" y="4419600"/>
            <a:ext cx="1981200" cy="838200"/>
            <a:chOff x="0" y="0"/>
            <a:chExt cx="1981200" cy="838200"/>
          </a:xfrm>
        </p:grpSpPr>
        <p:sp>
          <p:nvSpPr>
            <p:cNvPr id="390" name="Rechteck"/>
            <p:cNvSpPr/>
            <p:nvPr/>
          </p:nvSpPr>
          <p:spPr>
            <a:xfrm>
              <a:off x="0" y="0"/>
              <a:ext cx="1981200" cy="838200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1" name="Kann-Dynami-…"/>
            <p:cNvSpPr txBox="1"/>
            <p:nvPr/>
          </p:nvSpPr>
          <p:spPr>
            <a:xfrm>
              <a:off x="45691" y="47750"/>
              <a:ext cx="1889818" cy="742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Kann-Dynami-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sierung</a:t>
              </a:r>
            </a:p>
          </p:txBody>
        </p:sp>
      </p:grpSp>
      <p:sp>
        <p:nvSpPr>
          <p:cNvPr id="393" name="Linie"/>
          <p:cNvSpPr/>
          <p:nvPr/>
        </p:nvSpPr>
        <p:spPr>
          <a:xfrm>
            <a:off x="6858000" y="3962400"/>
            <a:ext cx="0" cy="457201"/>
          </a:xfrm>
          <a:prstGeom prst="line">
            <a:avLst/>
          </a:prstGeom>
          <a:ln w="76200">
            <a:solidFill>
              <a:srgbClr val="00FFCC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4" name="Linie"/>
          <p:cNvSpPr/>
          <p:nvPr/>
        </p:nvSpPr>
        <p:spPr>
          <a:xfrm>
            <a:off x="3886200" y="3886200"/>
            <a:ext cx="0" cy="533401"/>
          </a:xfrm>
          <a:prstGeom prst="line">
            <a:avLst/>
          </a:prstGeom>
          <a:ln w="76200">
            <a:solidFill>
              <a:srgbClr val="00FFCC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97" name="Gruppieren"/>
          <p:cNvGrpSpPr/>
          <p:nvPr/>
        </p:nvGrpSpPr>
        <p:grpSpPr>
          <a:xfrm>
            <a:off x="4087261" y="5715000"/>
            <a:ext cx="3407878" cy="914400"/>
            <a:chOff x="0" y="0"/>
            <a:chExt cx="3407876" cy="914400"/>
          </a:xfrm>
        </p:grpSpPr>
        <p:sp>
          <p:nvSpPr>
            <p:cNvPr id="395" name="Rechteck"/>
            <p:cNvSpPr/>
            <p:nvPr/>
          </p:nvSpPr>
          <p:spPr>
            <a:xfrm>
              <a:off x="27538" y="0"/>
              <a:ext cx="3352801" cy="914400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6" name="Ruhegehaltsfähigkeit…"/>
            <p:cNvSpPr txBox="1"/>
            <p:nvPr/>
          </p:nvSpPr>
          <p:spPr>
            <a:xfrm>
              <a:off x="0" y="104484"/>
              <a:ext cx="3407877" cy="7054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Ruhegehaltsfähigkeit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(Option: Liftung 40% Grenze)</a:t>
              </a:r>
            </a:p>
          </p:txBody>
        </p:sp>
      </p:grpSp>
      <p:sp>
        <p:nvSpPr>
          <p:cNvPr id="398" name="Linie"/>
          <p:cNvSpPr/>
          <p:nvPr/>
        </p:nvSpPr>
        <p:spPr>
          <a:xfrm>
            <a:off x="6858000" y="5257800"/>
            <a:ext cx="0" cy="457201"/>
          </a:xfrm>
          <a:prstGeom prst="line">
            <a:avLst/>
          </a:prstGeom>
          <a:ln w="76200">
            <a:solidFill>
              <a:srgbClr val="00FFCC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9" name="Linie"/>
          <p:cNvSpPr/>
          <p:nvPr/>
        </p:nvSpPr>
        <p:spPr>
          <a:xfrm>
            <a:off x="1905000" y="5257799"/>
            <a:ext cx="2133601" cy="914402"/>
          </a:xfrm>
          <a:prstGeom prst="line">
            <a:avLst/>
          </a:prstGeom>
          <a:ln w="76200">
            <a:solidFill>
              <a:srgbClr val="00FFCC"/>
            </a:solidFill>
            <a:prstDash val="sysDot"/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402" name="Gruppieren"/>
          <p:cNvGrpSpPr/>
          <p:nvPr/>
        </p:nvGrpSpPr>
        <p:grpSpPr>
          <a:xfrm>
            <a:off x="2057400" y="2743200"/>
            <a:ext cx="4495800" cy="2971800"/>
            <a:chOff x="0" y="0"/>
            <a:chExt cx="4495800" cy="2971800"/>
          </a:xfrm>
        </p:grpSpPr>
        <p:sp>
          <p:nvSpPr>
            <p:cNvPr id="400" name="Oval"/>
            <p:cNvSpPr/>
            <p:nvPr/>
          </p:nvSpPr>
          <p:spPr>
            <a:xfrm>
              <a:off x="0" y="0"/>
              <a:ext cx="4495800" cy="2971800"/>
            </a:xfrm>
            <a:prstGeom prst="ellipse">
              <a:avLst/>
            </a:prstGeom>
            <a:solidFill>
              <a:srgbClr val="00FFCC"/>
            </a:solidFill>
            <a:ln w="76200" cap="flat">
              <a:solidFill>
                <a:srgbClr val="00FFC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01" name="Hohe Pfadabhängigkeit -…"/>
            <p:cNvSpPr txBox="1"/>
            <p:nvPr/>
          </p:nvSpPr>
          <p:spPr>
            <a:xfrm>
              <a:off x="260338" y="855031"/>
              <a:ext cx="3975124" cy="12617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600" b="1">
                  <a:solidFill>
                    <a:srgbClr val="000000"/>
                  </a:solidFill>
                </a:defRPr>
              </a:pPr>
              <a:r>
                <a:t>Hohe Pfadabhängigkeit -</a:t>
              </a:r>
            </a:p>
            <a:p>
              <a:pPr algn="ctr">
                <a:defRPr sz="2600" b="1">
                  <a:solidFill>
                    <a:srgbClr val="000000"/>
                  </a:solidFill>
                </a:defRPr>
              </a:pPr>
              <a:r>
                <a:t>Konsequenzen</a:t>
              </a:r>
            </a:p>
            <a:p>
              <a:pPr algn="ctr">
                <a:defRPr sz="2600" b="1">
                  <a:solidFill>
                    <a:srgbClr val="000000"/>
                  </a:solidFill>
                </a:defRPr>
              </a:pPr>
              <a:r>
                <a:t>bedenken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1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1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1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32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32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32" fill="hold" grpId="1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10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" grpId="1" animBg="1" advAuto="0"/>
      <p:bldP spid="375" grpId="2" animBg="1" advAuto="0"/>
      <p:bldP spid="378" grpId="4" animBg="1" advAuto="0"/>
      <p:bldP spid="381" grpId="6" animBg="1" advAuto="0"/>
      <p:bldP spid="382" grpId="3" animBg="1" advAuto="0"/>
      <p:bldP spid="383" grpId="5" animBg="1" advAuto="0"/>
      <p:bldP spid="386" grpId="8" animBg="1" advAuto="0"/>
      <p:bldP spid="389" grpId="9" animBg="1" advAuto="0"/>
      <p:bldP spid="392" grpId="11" animBg="1" advAuto="0"/>
      <p:bldP spid="393" grpId="7" animBg="1" advAuto="0"/>
      <p:bldP spid="394" grpId="10" animBg="1" advAuto="0"/>
      <p:bldP spid="397" grpId="14" animBg="1" advAuto="0"/>
      <p:bldP spid="398" grpId="12" animBg="1" advAuto="0"/>
      <p:bldP spid="399" grpId="13" animBg="1" advAuto="0"/>
      <p:bldP spid="402" grpId="15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  <p:sp>
        <p:nvSpPr>
          <p:cNvPr id="405" name="Funktions-LB"/>
          <p:cNvSpPr txBox="1"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Funktions-LB</a:t>
            </a:r>
          </a:p>
        </p:txBody>
      </p:sp>
      <p:grpSp>
        <p:nvGrpSpPr>
          <p:cNvPr id="408" name="Gruppieren"/>
          <p:cNvGrpSpPr/>
          <p:nvPr/>
        </p:nvGrpSpPr>
        <p:grpSpPr>
          <a:xfrm>
            <a:off x="4872037" y="3429000"/>
            <a:ext cx="3890963" cy="1295400"/>
            <a:chOff x="0" y="0"/>
            <a:chExt cx="3890962" cy="1295400"/>
          </a:xfrm>
        </p:grpSpPr>
        <p:sp>
          <p:nvSpPr>
            <p:cNvPr id="406" name="Rechteck"/>
            <p:cNvSpPr/>
            <p:nvPr/>
          </p:nvSpPr>
          <p:spPr>
            <a:xfrm>
              <a:off x="0" y="0"/>
              <a:ext cx="3890963" cy="12954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endParaRPr/>
            </a:p>
          </p:txBody>
        </p:sp>
        <p:sp>
          <p:nvSpPr>
            <p:cNvPr id="407" name="Welche nebenamtlichen…"/>
            <p:cNvSpPr txBox="1"/>
            <p:nvPr/>
          </p:nvSpPr>
          <p:spPr>
            <a:xfrm>
              <a:off x="160084" y="251365"/>
              <a:ext cx="3570794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Welche</a:t>
              </a:r>
              <a:r>
                <a:rPr>
                  <a:effectLst>
                    <a:outerShdw blurRad="12700" dist="25400" dir="2700000" rotWithShape="0">
                      <a:srgbClr val="000000"/>
                    </a:outerShdw>
                  </a:effectLst>
                </a:rPr>
                <a:t> nebenamtlichen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Funktionen</a:t>
              </a:r>
              <a:r>
                <a:rPr>
                  <a:effectLst>
                    <a:outerShdw blurRad="12700" dist="25400" dir="2700000" rotWithShape="0">
                      <a:srgbClr val="000000"/>
                    </a:outerShdw>
                  </a:effectLst>
                </a:rPr>
                <a:t> ?</a:t>
              </a:r>
            </a:p>
          </p:txBody>
        </p:sp>
      </p:grpSp>
      <p:grpSp>
        <p:nvGrpSpPr>
          <p:cNvPr id="411" name="Gruppieren"/>
          <p:cNvGrpSpPr/>
          <p:nvPr/>
        </p:nvGrpSpPr>
        <p:grpSpPr>
          <a:xfrm>
            <a:off x="533400" y="1905000"/>
            <a:ext cx="3200400" cy="1295400"/>
            <a:chOff x="0" y="0"/>
            <a:chExt cx="3200400" cy="1295400"/>
          </a:xfrm>
        </p:grpSpPr>
        <p:sp>
          <p:nvSpPr>
            <p:cNvPr id="409" name="Rechteck"/>
            <p:cNvSpPr/>
            <p:nvPr/>
          </p:nvSpPr>
          <p:spPr>
            <a:xfrm>
              <a:off x="0" y="0"/>
              <a:ext cx="3200400" cy="12954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0" name="Land…"/>
            <p:cNvSpPr txBox="1"/>
            <p:nvPr/>
          </p:nvSpPr>
          <p:spPr>
            <a:xfrm>
              <a:off x="91772" y="73565"/>
              <a:ext cx="3016856" cy="1148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Land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Hochschulrat</a:t>
              </a:r>
            </a:p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Hochschulleitungen</a:t>
              </a:r>
            </a:p>
          </p:txBody>
        </p:sp>
      </p:grpSp>
      <p:grpSp>
        <p:nvGrpSpPr>
          <p:cNvPr id="414" name="Gruppieren"/>
          <p:cNvGrpSpPr/>
          <p:nvPr/>
        </p:nvGrpSpPr>
        <p:grpSpPr>
          <a:xfrm>
            <a:off x="3733800" y="2057400"/>
            <a:ext cx="2971800" cy="914400"/>
            <a:chOff x="0" y="0"/>
            <a:chExt cx="2971800" cy="914400"/>
          </a:xfrm>
        </p:grpSpPr>
        <p:sp>
          <p:nvSpPr>
            <p:cNvPr id="412" name="Oval"/>
            <p:cNvSpPr/>
            <p:nvPr/>
          </p:nvSpPr>
          <p:spPr>
            <a:xfrm>
              <a:off x="0" y="0"/>
              <a:ext cx="2971800" cy="914400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13" name="WER entscheidet?"/>
            <p:cNvSpPr txBox="1"/>
            <p:nvPr/>
          </p:nvSpPr>
          <p:spPr>
            <a:xfrm>
              <a:off x="211783" y="250156"/>
              <a:ext cx="2418059" cy="41250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spcBef>
                  <a:spcPts val="1300"/>
                </a:spcBef>
                <a:defRPr sz="22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WER</a:t>
              </a:r>
              <a:r>
                <a:rPr b="0"/>
                <a:t> entscheidet?</a:t>
              </a:r>
            </a:p>
          </p:txBody>
        </p:sp>
      </p:grpSp>
      <p:grpSp>
        <p:nvGrpSpPr>
          <p:cNvPr id="417" name="Gruppieren"/>
          <p:cNvGrpSpPr/>
          <p:nvPr/>
        </p:nvGrpSpPr>
        <p:grpSpPr>
          <a:xfrm>
            <a:off x="1314450" y="3657600"/>
            <a:ext cx="3638550" cy="914400"/>
            <a:chOff x="0" y="0"/>
            <a:chExt cx="3638550" cy="914400"/>
          </a:xfrm>
        </p:grpSpPr>
        <p:sp>
          <p:nvSpPr>
            <p:cNvPr id="415" name="Oval"/>
            <p:cNvSpPr/>
            <p:nvPr/>
          </p:nvSpPr>
          <p:spPr>
            <a:xfrm>
              <a:off x="0" y="0"/>
              <a:ext cx="3638550" cy="914400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16" name="WAS wird einbezogen?"/>
            <p:cNvSpPr txBox="1"/>
            <p:nvPr/>
          </p:nvSpPr>
          <p:spPr>
            <a:xfrm>
              <a:off x="240476" y="250156"/>
              <a:ext cx="3008373" cy="41250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spcBef>
                  <a:spcPts val="1300"/>
                </a:spcBef>
                <a:defRPr sz="22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WAS</a:t>
              </a:r>
              <a:r>
                <a:rPr b="0"/>
                <a:t> wird einbezogen?</a:t>
              </a:r>
            </a:p>
          </p:txBody>
        </p:sp>
      </p:grpSp>
      <p:grpSp>
        <p:nvGrpSpPr>
          <p:cNvPr id="420" name="Gruppieren"/>
          <p:cNvGrpSpPr/>
          <p:nvPr/>
        </p:nvGrpSpPr>
        <p:grpSpPr>
          <a:xfrm>
            <a:off x="533400" y="5105400"/>
            <a:ext cx="3200400" cy="1447800"/>
            <a:chOff x="0" y="0"/>
            <a:chExt cx="3200400" cy="1447799"/>
          </a:xfrm>
        </p:grpSpPr>
        <p:sp>
          <p:nvSpPr>
            <p:cNvPr id="418" name="Rechteck"/>
            <p:cNvSpPr/>
            <p:nvPr/>
          </p:nvSpPr>
          <p:spPr>
            <a:xfrm>
              <a:off x="0" y="0"/>
              <a:ext cx="3200400" cy="14478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2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9" name="Höhe &amp;Art…"/>
            <p:cNvSpPr txBox="1"/>
            <p:nvPr/>
          </p:nvSpPr>
          <p:spPr>
            <a:xfrm>
              <a:off x="297924" y="9650"/>
              <a:ext cx="2604552" cy="1428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Höhe &amp;Art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 Festpreise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monatliche Zulagen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erfolgsabh. Prämien</a:t>
              </a:r>
            </a:p>
          </p:txBody>
        </p:sp>
      </p:grpSp>
      <p:grpSp>
        <p:nvGrpSpPr>
          <p:cNvPr id="423" name="Gruppieren"/>
          <p:cNvGrpSpPr/>
          <p:nvPr/>
        </p:nvGrpSpPr>
        <p:grpSpPr>
          <a:xfrm>
            <a:off x="3429000" y="838200"/>
            <a:ext cx="4267200" cy="914400"/>
            <a:chOff x="0" y="0"/>
            <a:chExt cx="4267200" cy="914400"/>
          </a:xfrm>
        </p:grpSpPr>
        <p:sp>
          <p:nvSpPr>
            <p:cNvPr id="421" name="Oval"/>
            <p:cNvSpPr/>
            <p:nvPr/>
          </p:nvSpPr>
          <p:spPr>
            <a:xfrm>
              <a:off x="0" y="0"/>
              <a:ext cx="4267200" cy="914400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8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22" name="am unkompliziertesten"/>
            <p:cNvSpPr txBox="1"/>
            <p:nvPr/>
          </p:nvSpPr>
          <p:spPr>
            <a:xfrm>
              <a:off x="154900" y="214096"/>
              <a:ext cx="3957400" cy="4862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800" b="1">
                  <a:solidFill>
                    <a:srgbClr val="000000"/>
                  </a:solidFill>
                </a:defRPr>
              </a:lvl1pPr>
            </a:lstStyle>
            <a:p>
              <a:r>
                <a:t>am unkompliziertesten</a:t>
              </a:r>
            </a:p>
          </p:txBody>
        </p:sp>
      </p:grpSp>
      <p:grpSp>
        <p:nvGrpSpPr>
          <p:cNvPr id="426" name="Gruppieren"/>
          <p:cNvGrpSpPr/>
          <p:nvPr/>
        </p:nvGrpSpPr>
        <p:grpSpPr>
          <a:xfrm>
            <a:off x="5410200" y="5029200"/>
            <a:ext cx="3200400" cy="1447800"/>
            <a:chOff x="0" y="0"/>
            <a:chExt cx="3200400" cy="1447799"/>
          </a:xfrm>
        </p:grpSpPr>
        <p:sp>
          <p:nvSpPr>
            <p:cNvPr id="424" name="Rechteck"/>
            <p:cNvSpPr/>
            <p:nvPr/>
          </p:nvSpPr>
          <p:spPr>
            <a:xfrm>
              <a:off x="0" y="0"/>
              <a:ext cx="3200400" cy="14478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25" name="Vorgaben…"/>
            <p:cNvSpPr txBox="1"/>
            <p:nvPr/>
          </p:nvSpPr>
          <p:spPr>
            <a:xfrm>
              <a:off x="460748" y="9650"/>
              <a:ext cx="2278904" cy="1428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r>
                <a:t>Vorgaben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Befristet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Dynamisiert</a:t>
              </a:r>
            </a:p>
            <a:p>
              <a:pPr algn="ctr">
                <a:defRPr sz="2200">
                  <a:solidFill>
                    <a:srgbClr val="FFFFFF"/>
                  </a:solidFill>
                </a:defRPr>
              </a:pPr>
              <a:r>
                <a:t>Ruhegehaltsfähig</a:t>
              </a:r>
            </a:p>
          </p:txBody>
        </p:sp>
      </p:grpSp>
      <p:grpSp>
        <p:nvGrpSpPr>
          <p:cNvPr id="429" name="Gruppieren"/>
          <p:cNvGrpSpPr/>
          <p:nvPr/>
        </p:nvGrpSpPr>
        <p:grpSpPr>
          <a:xfrm>
            <a:off x="3200400" y="5029200"/>
            <a:ext cx="3124200" cy="914400"/>
            <a:chOff x="0" y="0"/>
            <a:chExt cx="3124200" cy="914400"/>
          </a:xfrm>
        </p:grpSpPr>
        <p:sp>
          <p:nvSpPr>
            <p:cNvPr id="427" name="Oval"/>
            <p:cNvSpPr/>
            <p:nvPr/>
          </p:nvSpPr>
          <p:spPr>
            <a:xfrm>
              <a:off x="0" y="0"/>
              <a:ext cx="3124200" cy="914400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28" name="WIE wird belohnt?"/>
            <p:cNvSpPr txBox="1"/>
            <p:nvPr/>
          </p:nvSpPr>
          <p:spPr>
            <a:xfrm>
              <a:off x="313693" y="250156"/>
              <a:ext cx="2371401" cy="41250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spcBef>
                  <a:spcPts val="1300"/>
                </a:spcBef>
                <a:defRPr sz="22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WIE </a:t>
              </a:r>
              <a:r>
                <a:rPr b="0"/>
                <a:t>wird belohnt?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" grpId="3" animBg="1" advAuto="0"/>
      <p:bldP spid="411" grpId="2" animBg="1" advAuto="0"/>
      <p:bldP spid="414" grpId="4" animBg="1" advAuto="0"/>
      <p:bldP spid="417" grpId="5" animBg="1" advAuto="0"/>
      <p:bldP spid="420" grpId="6" animBg="1" advAuto="0"/>
      <p:bldP spid="423" grpId="1" animBg="1" advAuto="0"/>
      <p:bldP spid="426" grpId="7" animBg="1" advAuto="0"/>
      <p:bldP spid="429" grpId="8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432" name="Berufungs-LB"/>
          <p:cNvSpPr txBox="1"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Berufungs-LB</a:t>
            </a:r>
          </a:p>
        </p:txBody>
      </p:sp>
      <p:grpSp>
        <p:nvGrpSpPr>
          <p:cNvPr id="435" name="Gruppieren"/>
          <p:cNvGrpSpPr/>
          <p:nvPr/>
        </p:nvGrpSpPr>
        <p:grpSpPr>
          <a:xfrm>
            <a:off x="1219200" y="2133600"/>
            <a:ext cx="3810000" cy="1447800"/>
            <a:chOff x="0" y="0"/>
            <a:chExt cx="3810000" cy="1447799"/>
          </a:xfrm>
        </p:grpSpPr>
        <p:sp>
          <p:nvSpPr>
            <p:cNvPr id="433" name="Rechteck"/>
            <p:cNvSpPr/>
            <p:nvPr/>
          </p:nvSpPr>
          <p:spPr>
            <a:xfrm>
              <a:off x="0" y="0"/>
              <a:ext cx="3810000" cy="14478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34" name="Zuständig für Vergabe:…"/>
            <p:cNvSpPr txBox="1"/>
            <p:nvPr/>
          </p:nvSpPr>
          <p:spPr>
            <a:xfrm>
              <a:off x="261727" y="352550"/>
              <a:ext cx="3286546" cy="742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2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Zuständig für Vergabe:</a:t>
              </a:r>
            </a:p>
            <a:p>
              <a:pPr algn="ctr">
                <a:defRPr sz="22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Land oder Hochschule?</a:t>
              </a:r>
            </a:p>
          </p:txBody>
        </p:sp>
      </p:grpSp>
      <p:grpSp>
        <p:nvGrpSpPr>
          <p:cNvPr id="442" name="Gruppieren"/>
          <p:cNvGrpSpPr/>
          <p:nvPr/>
        </p:nvGrpSpPr>
        <p:grpSpPr>
          <a:xfrm>
            <a:off x="457200" y="4800600"/>
            <a:ext cx="8001000" cy="1371600"/>
            <a:chOff x="0" y="0"/>
            <a:chExt cx="8001000" cy="1371600"/>
          </a:xfrm>
        </p:grpSpPr>
        <p:grpSp>
          <p:nvGrpSpPr>
            <p:cNvPr id="438" name="Gruppieren"/>
            <p:cNvGrpSpPr/>
            <p:nvPr/>
          </p:nvGrpSpPr>
          <p:grpSpPr>
            <a:xfrm>
              <a:off x="0" y="76200"/>
              <a:ext cx="3505200" cy="1295400"/>
              <a:chOff x="0" y="0"/>
              <a:chExt cx="3505200" cy="1295400"/>
            </a:xfrm>
          </p:grpSpPr>
          <p:sp>
            <p:nvSpPr>
              <p:cNvPr id="436" name="Rechteck"/>
              <p:cNvSpPr/>
              <p:nvPr/>
            </p:nvSpPr>
            <p:spPr>
              <a:xfrm>
                <a:off x="0" y="0"/>
                <a:ext cx="3505200" cy="1295400"/>
              </a:xfrm>
              <a:prstGeom prst="rect">
                <a:avLst/>
              </a:prstGeom>
              <a:solidFill>
                <a:srgbClr val="000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  <a:latin typeface="+mj-lt"/>
                    <a:ea typeface="+mj-ea"/>
                    <a:cs typeface="+mj-cs"/>
                    <a:sym typeface="Times New Roman"/>
                  </a:defRPr>
                </a:pPr>
                <a:endParaRPr/>
              </a:p>
            </p:txBody>
          </p:sp>
          <p:sp>
            <p:nvSpPr>
              <p:cNvPr id="437" name="Befristung?…"/>
              <p:cNvSpPr txBox="1"/>
              <p:nvPr/>
            </p:nvSpPr>
            <p:spPr>
              <a:xfrm>
                <a:off x="443161" y="276350"/>
                <a:ext cx="2618878" cy="7427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/>
              <a:p>
                <a:pPr algn="ctr">
                  <a:defRPr sz="2200"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</a:defRPr>
                </a:pPr>
                <a:r>
                  <a:t>Befristung?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</a:defRPr>
                </a:pPr>
                <a:r>
                  <a:t>Ruhegehaltsfähig?</a:t>
                </a:r>
              </a:p>
            </p:txBody>
          </p:sp>
        </p:grpSp>
        <p:grpSp>
          <p:nvGrpSpPr>
            <p:cNvPr id="441" name="Gruppieren"/>
            <p:cNvGrpSpPr/>
            <p:nvPr/>
          </p:nvGrpSpPr>
          <p:grpSpPr>
            <a:xfrm>
              <a:off x="4495800" y="0"/>
              <a:ext cx="3505200" cy="1295400"/>
              <a:chOff x="0" y="0"/>
              <a:chExt cx="3505200" cy="1295400"/>
            </a:xfrm>
          </p:grpSpPr>
          <p:sp>
            <p:nvSpPr>
              <p:cNvPr id="439" name="Rechteck"/>
              <p:cNvSpPr/>
              <p:nvPr/>
            </p:nvSpPr>
            <p:spPr>
              <a:xfrm>
                <a:off x="0" y="0"/>
                <a:ext cx="3505200" cy="1295400"/>
              </a:xfrm>
              <a:prstGeom prst="rect">
                <a:avLst/>
              </a:prstGeom>
              <a:solidFill>
                <a:srgbClr val="000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200"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  <a:latin typeface="+mj-lt"/>
                    <a:ea typeface="+mj-ea"/>
                    <a:cs typeface="+mj-cs"/>
                    <a:sym typeface="Times New Roman"/>
                  </a:defRPr>
                </a:pPr>
                <a:endParaRPr/>
              </a:p>
            </p:txBody>
          </p:sp>
          <p:sp>
            <p:nvSpPr>
              <p:cNvPr id="440" name="Frei verhandelbar oder…"/>
              <p:cNvSpPr txBox="1"/>
              <p:nvPr/>
            </p:nvSpPr>
            <p:spPr>
              <a:xfrm>
                <a:off x="186613" y="111250"/>
                <a:ext cx="3131974" cy="10729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/>
              <a:p>
                <a:pPr algn="ctr">
                  <a:defRPr sz="2200"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</a:defRPr>
                </a:pPr>
                <a:r>
                  <a:t>Frei verhandelbar oder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</a:defRPr>
                </a:pPr>
                <a:r>
                  <a:t>Stufungen?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</a:defRPr>
                </a:pPr>
                <a:r>
                  <a:t>Zielvereinbarungen?</a:t>
                </a:r>
              </a:p>
            </p:txBody>
          </p:sp>
        </p:grpSp>
      </p:grpSp>
      <p:grpSp>
        <p:nvGrpSpPr>
          <p:cNvPr id="445" name="Gruppieren"/>
          <p:cNvGrpSpPr/>
          <p:nvPr/>
        </p:nvGrpSpPr>
        <p:grpSpPr>
          <a:xfrm>
            <a:off x="5029200" y="2362200"/>
            <a:ext cx="1600200" cy="914400"/>
            <a:chOff x="0" y="0"/>
            <a:chExt cx="1600200" cy="914400"/>
          </a:xfrm>
        </p:grpSpPr>
        <p:sp>
          <p:nvSpPr>
            <p:cNvPr id="443" name="Oval"/>
            <p:cNvSpPr/>
            <p:nvPr/>
          </p:nvSpPr>
          <p:spPr>
            <a:xfrm>
              <a:off x="0" y="0"/>
              <a:ext cx="1600200" cy="914400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44" name="Wer?"/>
            <p:cNvSpPr txBox="1"/>
            <p:nvPr/>
          </p:nvSpPr>
          <p:spPr>
            <a:xfrm>
              <a:off x="338262" y="220031"/>
              <a:ext cx="923676" cy="4743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Wer?</a:t>
              </a:r>
            </a:p>
          </p:txBody>
        </p:sp>
      </p:grpSp>
      <p:grpSp>
        <p:nvGrpSpPr>
          <p:cNvPr id="448" name="Gruppieren"/>
          <p:cNvGrpSpPr/>
          <p:nvPr/>
        </p:nvGrpSpPr>
        <p:grpSpPr>
          <a:xfrm>
            <a:off x="3733800" y="4114800"/>
            <a:ext cx="1600200" cy="914400"/>
            <a:chOff x="0" y="0"/>
            <a:chExt cx="1600200" cy="914400"/>
          </a:xfrm>
        </p:grpSpPr>
        <p:sp>
          <p:nvSpPr>
            <p:cNvPr id="446" name="Oval"/>
            <p:cNvSpPr/>
            <p:nvPr/>
          </p:nvSpPr>
          <p:spPr>
            <a:xfrm>
              <a:off x="0" y="0"/>
              <a:ext cx="1600200" cy="914400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47" name="Wie?"/>
            <p:cNvSpPr txBox="1"/>
            <p:nvPr/>
          </p:nvSpPr>
          <p:spPr>
            <a:xfrm>
              <a:off x="355111" y="220031"/>
              <a:ext cx="889978" cy="4743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Wie?</a:t>
              </a:r>
            </a:p>
          </p:txBody>
        </p:sp>
      </p:grpSp>
      <p:grpSp>
        <p:nvGrpSpPr>
          <p:cNvPr id="451" name="Gruppieren"/>
          <p:cNvGrpSpPr/>
          <p:nvPr/>
        </p:nvGrpSpPr>
        <p:grpSpPr>
          <a:xfrm>
            <a:off x="3429000" y="838200"/>
            <a:ext cx="4267200" cy="914400"/>
            <a:chOff x="0" y="0"/>
            <a:chExt cx="4267200" cy="914400"/>
          </a:xfrm>
        </p:grpSpPr>
        <p:sp>
          <p:nvSpPr>
            <p:cNvPr id="449" name="Oval"/>
            <p:cNvSpPr/>
            <p:nvPr/>
          </p:nvSpPr>
          <p:spPr>
            <a:xfrm>
              <a:off x="0" y="0"/>
              <a:ext cx="4267200" cy="914400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8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50" name="Viele Dimensionen"/>
            <p:cNvSpPr txBox="1"/>
            <p:nvPr/>
          </p:nvSpPr>
          <p:spPr>
            <a:xfrm>
              <a:off x="503815" y="214096"/>
              <a:ext cx="3259570" cy="4862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800" b="1">
                  <a:solidFill>
                    <a:srgbClr val="000000"/>
                  </a:solidFill>
                </a:defRPr>
              </a:lvl1pPr>
            </a:lstStyle>
            <a:p>
              <a:r>
                <a:t>Viele Dimensionen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" grpId="3" animBg="1" advAuto="0"/>
      <p:bldP spid="442" grpId="4" animBg="1" advAuto="0"/>
      <p:bldP spid="445" grpId="2" animBg="1" advAuto="0"/>
      <p:bldP spid="448" grpId="5" animBg="1" advAuto="0"/>
      <p:bldP spid="451" grpId="1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  <p:sp>
        <p:nvSpPr>
          <p:cNvPr id="454" name="Besondere Leistungs-LB"/>
          <p:cNvSpPr txBox="1"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Besondere Leistungs-LB</a:t>
            </a:r>
          </a:p>
        </p:txBody>
      </p:sp>
      <p:grpSp>
        <p:nvGrpSpPr>
          <p:cNvPr id="457" name="Gruppieren"/>
          <p:cNvGrpSpPr/>
          <p:nvPr/>
        </p:nvGrpSpPr>
        <p:grpSpPr>
          <a:xfrm>
            <a:off x="685800" y="1817687"/>
            <a:ext cx="4006850" cy="773113"/>
            <a:chOff x="0" y="0"/>
            <a:chExt cx="4006850" cy="773112"/>
          </a:xfrm>
        </p:grpSpPr>
        <p:sp>
          <p:nvSpPr>
            <p:cNvPr id="455" name="Rechteck"/>
            <p:cNvSpPr/>
            <p:nvPr/>
          </p:nvSpPr>
          <p:spPr>
            <a:xfrm>
              <a:off x="0" y="0"/>
              <a:ext cx="4006850" cy="773113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6" name="Entscheidungsebene…"/>
            <p:cNvSpPr txBox="1"/>
            <p:nvPr/>
          </p:nvSpPr>
          <p:spPr>
            <a:xfrm>
              <a:off x="235800" y="15206"/>
              <a:ext cx="3535250" cy="742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200" b="1">
                  <a:solidFill>
                    <a:srgbClr val="FFFFFF"/>
                  </a:solidFill>
                </a:defRPr>
              </a:pPr>
              <a:r>
                <a:t>Entscheidungsebene</a:t>
              </a:r>
            </a:p>
            <a:p>
              <a:pPr algn="ctr">
                <a:defRPr sz="2200" b="1">
                  <a:solidFill>
                    <a:srgbClr val="FFFFFF"/>
                  </a:solidFill>
                </a:defRPr>
              </a:pPr>
              <a:r>
                <a:t>innerhalb der Hochschule</a:t>
              </a:r>
            </a:p>
          </p:txBody>
        </p:sp>
      </p:grpSp>
      <p:grpSp>
        <p:nvGrpSpPr>
          <p:cNvPr id="460" name="Gruppieren"/>
          <p:cNvGrpSpPr/>
          <p:nvPr/>
        </p:nvGrpSpPr>
        <p:grpSpPr>
          <a:xfrm>
            <a:off x="4705350" y="2863850"/>
            <a:ext cx="3829050" cy="793750"/>
            <a:chOff x="0" y="0"/>
            <a:chExt cx="3829050" cy="793749"/>
          </a:xfrm>
        </p:grpSpPr>
        <p:sp>
          <p:nvSpPr>
            <p:cNvPr id="458" name="Rechteck"/>
            <p:cNvSpPr/>
            <p:nvPr/>
          </p:nvSpPr>
          <p:spPr>
            <a:xfrm>
              <a:off x="0" y="0"/>
              <a:ext cx="3829050" cy="79375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9" name="Welche Leistungen zählen?"/>
            <p:cNvSpPr txBox="1"/>
            <p:nvPr/>
          </p:nvSpPr>
          <p:spPr>
            <a:xfrm>
              <a:off x="33121" y="190625"/>
              <a:ext cx="3762808" cy="41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200" b="1">
                  <a:solidFill>
                    <a:srgbClr val="FFFFFF"/>
                  </a:solidFill>
                </a:defRPr>
              </a:lvl1pPr>
            </a:lstStyle>
            <a:p>
              <a:r>
                <a:t>Welche Leistungen zählen?</a:t>
              </a:r>
            </a:p>
          </p:txBody>
        </p:sp>
      </p:grpSp>
      <p:grpSp>
        <p:nvGrpSpPr>
          <p:cNvPr id="463" name="Gruppieren"/>
          <p:cNvGrpSpPr/>
          <p:nvPr/>
        </p:nvGrpSpPr>
        <p:grpSpPr>
          <a:xfrm>
            <a:off x="4800600" y="1676400"/>
            <a:ext cx="1371600" cy="892175"/>
            <a:chOff x="0" y="0"/>
            <a:chExt cx="1371600" cy="892175"/>
          </a:xfrm>
        </p:grpSpPr>
        <p:sp>
          <p:nvSpPr>
            <p:cNvPr id="461" name="Oval"/>
            <p:cNvSpPr/>
            <p:nvPr/>
          </p:nvSpPr>
          <p:spPr>
            <a:xfrm>
              <a:off x="0" y="0"/>
              <a:ext cx="1371600" cy="892175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62" name="Wer?"/>
            <p:cNvSpPr txBox="1"/>
            <p:nvPr/>
          </p:nvSpPr>
          <p:spPr>
            <a:xfrm>
              <a:off x="255483" y="227553"/>
              <a:ext cx="860634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Wer?</a:t>
              </a:r>
            </a:p>
          </p:txBody>
        </p:sp>
      </p:grpSp>
      <p:grpSp>
        <p:nvGrpSpPr>
          <p:cNvPr id="466" name="Gruppieren"/>
          <p:cNvGrpSpPr/>
          <p:nvPr/>
        </p:nvGrpSpPr>
        <p:grpSpPr>
          <a:xfrm>
            <a:off x="304800" y="5463884"/>
            <a:ext cx="3505200" cy="959432"/>
            <a:chOff x="0" y="0"/>
            <a:chExt cx="3505200" cy="959430"/>
          </a:xfrm>
        </p:grpSpPr>
        <p:sp>
          <p:nvSpPr>
            <p:cNvPr id="464" name="Rechteck"/>
            <p:cNvSpPr/>
            <p:nvPr/>
          </p:nvSpPr>
          <p:spPr>
            <a:xfrm>
              <a:off x="0" y="22515"/>
              <a:ext cx="3505200" cy="914401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65" name="Befristung…"/>
            <p:cNvSpPr txBox="1"/>
            <p:nvPr/>
          </p:nvSpPr>
          <p:spPr>
            <a:xfrm>
              <a:off x="514369" y="0"/>
              <a:ext cx="2476462" cy="9594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Befristung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Dynamisierung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Ruhegehaltsfähigkeit</a:t>
              </a:r>
            </a:p>
          </p:txBody>
        </p:sp>
      </p:grpSp>
      <p:grpSp>
        <p:nvGrpSpPr>
          <p:cNvPr id="469" name="Gruppieren"/>
          <p:cNvGrpSpPr/>
          <p:nvPr/>
        </p:nvGrpSpPr>
        <p:grpSpPr>
          <a:xfrm>
            <a:off x="5072062" y="5441659"/>
            <a:ext cx="3386138" cy="959432"/>
            <a:chOff x="0" y="0"/>
            <a:chExt cx="3386137" cy="959430"/>
          </a:xfrm>
        </p:grpSpPr>
        <p:sp>
          <p:nvSpPr>
            <p:cNvPr id="467" name="Rechteck"/>
            <p:cNvSpPr/>
            <p:nvPr/>
          </p:nvSpPr>
          <p:spPr>
            <a:xfrm>
              <a:off x="0" y="44740"/>
              <a:ext cx="3386138" cy="869951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68" name="Bepreisung…"/>
            <p:cNvSpPr txBox="1"/>
            <p:nvPr/>
          </p:nvSpPr>
          <p:spPr>
            <a:xfrm>
              <a:off x="518462" y="0"/>
              <a:ext cx="2349213" cy="9594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Bepreisung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Einmalzahlung oder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t>monatliche Zulagen</a:t>
              </a:r>
            </a:p>
          </p:txBody>
        </p:sp>
      </p:grpSp>
      <p:grpSp>
        <p:nvGrpSpPr>
          <p:cNvPr id="472" name="Gruppieren"/>
          <p:cNvGrpSpPr/>
          <p:nvPr/>
        </p:nvGrpSpPr>
        <p:grpSpPr>
          <a:xfrm>
            <a:off x="2438400" y="4038600"/>
            <a:ext cx="3733800" cy="1022350"/>
            <a:chOff x="0" y="0"/>
            <a:chExt cx="3733800" cy="1022350"/>
          </a:xfrm>
        </p:grpSpPr>
        <p:sp>
          <p:nvSpPr>
            <p:cNvPr id="470" name="Rechteck"/>
            <p:cNvSpPr/>
            <p:nvPr/>
          </p:nvSpPr>
          <p:spPr>
            <a:xfrm>
              <a:off x="0" y="0"/>
              <a:ext cx="3733800" cy="102235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endParaRPr/>
            </a:p>
          </p:txBody>
        </p:sp>
        <p:sp>
          <p:nvSpPr>
            <p:cNvPr id="471" name="Kriterienkataloge…"/>
            <p:cNvSpPr txBox="1"/>
            <p:nvPr/>
          </p:nvSpPr>
          <p:spPr>
            <a:xfrm>
              <a:off x="465895" y="77156"/>
              <a:ext cx="2802010" cy="8680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Kriterienkataloge</a:t>
              </a:r>
            </a:p>
            <a:p>
              <a:pPr algn="ctr">
                <a:defRPr sz="2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Verfahrensregeln</a:t>
              </a:r>
            </a:p>
          </p:txBody>
        </p:sp>
      </p:grpSp>
      <p:grpSp>
        <p:nvGrpSpPr>
          <p:cNvPr id="475" name="Gruppieren"/>
          <p:cNvGrpSpPr/>
          <p:nvPr/>
        </p:nvGrpSpPr>
        <p:grpSpPr>
          <a:xfrm>
            <a:off x="3429000" y="762000"/>
            <a:ext cx="4114800" cy="685800"/>
            <a:chOff x="0" y="0"/>
            <a:chExt cx="4114800" cy="685800"/>
          </a:xfrm>
        </p:grpSpPr>
        <p:sp>
          <p:nvSpPr>
            <p:cNvPr id="473" name="Oval"/>
            <p:cNvSpPr/>
            <p:nvPr/>
          </p:nvSpPr>
          <p:spPr>
            <a:xfrm>
              <a:off x="0" y="0"/>
              <a:ext cx="4114800" cy="685800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8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74" name="neuralgischer Punkt"/>
            <p:cNvSpPr txBox="1"/>
            <p:nvPr/>
          </p:nvSpPr>
          <p:spPr>
            <a:xfrm>
              <a:off x="296001" y="99796"/>
              <a:ext cx="3522798" cy="4862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800" b="1">
                  <a:solidFill>
                    <a:srgbClr val="000000"/>
                  </a:solidFill>
                </a:defRPr>
              </a:lvl1pPr>
            </a:lstStyle>
            <a:p>
              <a:r>
                <a:t>neuralgischer Punkt</a:t>
              </a:r>
            </a:p>
          </p:txBody>
        </p:sp>
      </p:grpSp>
      <p:grpSp>
        <p:nvGrpSpPr>
          <p:cNvPr id="478" name="Gruppieren"/>
          <p:cNvGrpSpPr/>
          <p:nvPr/>
        </p:nvGrpSpPr>
        <p:grpSpPr>
          <a:xfrm>
            <a:off x="2971800" y="2841625"/>
            <a:ext cx="1371600" cy="892175"/>
            <a:chOff x="0" y="0"/>
            <a:chExt cx="1371600" cy="892175"/>
          </a:xfrm>
        </p:grpSpPr>
        <p:sp>
          <p:nvSpPr>
            <p:cNvPr id="476" name="Oval"/>
            <p:cNvSpPr/>
            <p:nvPr/>
          </p:nvSpPr>
          <p:spPr>
            <a:xfrm>
              <a:off x="0" y="0"/>
              <a:ext cx="1371600" cy="892175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7" name="Was?"/>
            <p:cNvSpPr txBox="1"/>
            <p:nvPr/>
          </p:nvSpPr>
          <p:spPr>
            <a:xfrm>
              <a:off x="199536" y="208918"/>
              <a:ext cx="972528" cy="474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Was?</a:t>
              </a:r>
            </a:p>
          </p:txBody>
        </p:sp>
      </p:grpSp>
      <p:grpSp>
        <p:nvGrpSpPr>
          <p:cNvPr id="481" name="Gruppieren"/>
          <p:cNvGrpSpPr/>
          <p:nvPr/>
        </p:nvGrpSpPr>
        <p:grpSpPr>
          <a:xfrm>
            <a:off x="3733800" y="5051425"/>
            <a:ext cx="1371600" cy="892175"/>
            <a:chOff x="0" y="0"/>
            <a:chExt cx="1371600" cy="892175"/>
          </a:xfrm>
        </p:grpSpPr>
        <p:sp>
          <p:nvSpPr>
            <p:cNvPr id="479" name="Oval"/>
            <p:cNvSpPr/>
            <p:nvPr/>
          </p:nvSpPr>
          <p:spPr>
            <a:xfrm>
              <a:off x="0" y="0"/>
              <a:ext cx="1371600" cy="892175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0" name="Wie?"/>
            <p:cNvSpPr txBox="1"/>
            <p:nvPr/>
          </p:nvSpPr>
          <p:spPr>
            <a:xfrm>
              <a:off x="271035" y="227553"/>
              <a:ext cx="829530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Wie?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1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10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" grpId="3" animBg="1" advAuto="0"/>
      <p:bldP spid="460" grpId="5" animBg="1" advAuto="0"/>
      <p:bldP spid="463" grpId="2" animBg="1" advAuto="0"/>
      <p:bldP spid="466" grpId="7" animBg="1" advAuto="0"/>
      <p:bldP spid="469" grpId="8" animBg="1" advAuto="0"/>
      <p:bldP spid="472" grpId="9" animBg="1" advAuto="0"/>
      <p:bldP spid="475" grpId="1" animBg="1" advAuto="0"/>
      <p:bldP spid="478" grpId="4" animBg="1" advAuto="0"/>
      <p:bldP spid="481" grpId="6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484" name="Formel vs. Abwägung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7086600" cy="990600"/>
          </a:xfrm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Formel</a:t>
            </a:r>
            <a:r>
              <a:rPr sz="4000"/>
              <a:t> </a:t>
            </a:r>
            <a:r>
              <a:t>vs</a:t>
            </a:r>
            <a:r>
              <a:rPr sz="4000"/>
              <a:t>. </a:t>
            </a:r>
            <a:r>
              <a:t>Abwägung</a:t>
            </a:r>
          </a:p>
        </p:txBody>
      </p:sp>
      <p:grpSp>
        <p:nvGrpSpPr>
          <p:cNvPr id="487" name="Gruppieren"/>
          <p:cNvGrpSpPr/>
          <p:nvPr/>
        </p:nvGrpSpPr>
        <p:grpSpPr>
          <a:xfrm>
            <a:off x="3962399" y="1447800"/>
            <a:ext cx="4572002" cy="2438400"/>
            <a:chOff x="0" y="0"/>
            <a:chExt cx="4572000" cy="2438400"/>
          </a:xfrm>
        </p:grpSpPr>
        <p:sp>
          <p:nvSpPr>
            <p:cNvPr id="485" name="Rechteck"/>
            <p:cNvSpPr/>
            <p:nvPr/>
          </p:nvSpPr>
          <p:spPr>
            <a:xfrm>
              <a:off x="-1" y="0"/>
              <a:ext cx="4572002" cy="24384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000" b="1">
                  <a:solidFill>
                    <a:schemeClr val="accent1"/>
                  </a:solidFill>
                </a:defRPr>
              </a:pPr>
              <a:endParaRPr/>
            </a:p>
          </p:txBody>
        </p:sp>
        <p:sp>
          <p:nvSpPr>
            <p:cNvPr id="486" name="Formelgebundene Vergabe…"/>
            <p:cNvSpPr txBox="1"/>
            <p:nvPr/>
          </p:nvSpPr>
          <p:spPr>
            <a:xfrm>
              <a:off x="45719" y="29774"/>
              <a:ext cx="4487006" cy="23788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>
                <a:lnSpc>
                  <a:spcPct val="13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Formelgebundene Vergabe</a:t>
              </a:r>
            </a:p>
            <a:p>
              <a:pPr lvl="1" indent="190500">
                <a:lnSpc>
                  <a:spcPct val="170000"/>
                </a:lnSpc>
                <a:defRPr sz="2000" b="1">
                  <a:solidFill>
                    <a:srgbClr val="00FFCC"/>
                  </a:solidFill>
                </a:defRPr>
              </a:pPr>
              <a:r>
                <a:t>+ Rechtssicherheit 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Kalkulierbarkeit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keine Bewertungsorgane</a:t>
              </a:r>
            </a:p>
            <a:p>
              <a:pPr lvl="1" indent="190500">
                <a:defRPr sz="20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>
                  <a:solidFill>
                    <a:srgbClr val="FFFFFF"/>
                  </a:solidFill>
                </a:rPr>
                <a:t>fachspezifische Kriterienkataloge</a:t>
              </a:r>
              <a:endParaRPr sz="1800"/>
            </a:p>
            <a:p>
              <a:pPr lvl="1" indent="190500">
                <a:defRPr sz="20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>
                  <a:solidFill>
                    <a:srgbClr val="FFFFFF"/>
                  </a:solidFill>
                </a:rPr>
                <a:t>mechanisch</a:t>
              </a:r>
              <a:r>
                <a:t> </a:t>
              </a:r>
            </a:p>
            <a:p>
              <a:pPr lvl="1" indent="190500">
                <a:defRPr sz="20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>
                  <a:solidFill>
                    <a:srgbClr val="FFFFFF"/>
                  </a:solidFill>
                </a:rPr>
                <a:t>„Tonnenideologie“</a:t>
              </a:r>
            </a:p>
          </p:txBody>
        </p:sp>
      </p:grpSp>
      <p:grpSp>
        <p:nvGrpSpPr>
          <p:cNvPr id="490" name="Gruppieren"/>
          <p:cNvGrpSpPr/>
          <p:nvPr/>
        </p:nvGrpSpPr>
        <p:grpSpPr>
          <a:xfrm>
            <a:off x="3962399" y="4038600"/>
            <a:ext cx="4572002" cy="2362200"/>
            <a:chOff x="0" y="0"/>
            <a:chExt cx="4572000" cy="2362200"/>
          </a:xfrm>
        </p:grpSpPr>
        <p:sp>
          <p:nvSpPr>
            <p:cNvPr id="488" name="Rechteck"/>
            <p:cNvSpPr/>
            <p:nvPr/>
          </p:nvSpPr>
          <p:spPr>
            <a:xfrm>
              <a:off x="-1" y="0"/>
              <a:ext cx="4572002" cy="23622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200" b="1">
                  <a:solidFill>
                    <a:schemeClr val="accent1"/>
                  </a:solidFill>
                </a:defRPr>
              </a:pPr>
              <a:endParaRPr/>
            </a:p>
          </p:txBody>
        </p:sp>
        <p:sp>
          <p:nvSpPr>
            <p:cNvPr id="489" name="Vergabe nach Abwägung…"/>
            <p:cNvSpPr txBox="1"/>
            <p:nvPr/>
          </p:nvSpPr>
          <p:spPr>
            <a:xfrm>
              <a:off x="45719" y="186145"/>
              <a:ext cx="3023653" cy="19899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>
                <a:lnSpc>
                  <a:spcPct val="18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Vergabe nach Abwägung</a:t>
              </a:r>
            </a:p>
            <a:p>
              <a:pPr lvl="1" indent="190500">
                <a:lnSpc>
                  <a:spcPct val="180000"/>
                </a:lnSpc>
                <a:defRPr sz="2000" b="1">
                  <a:solidFill>
                    <a:srgbClr val="00FFCC"/>
                  </a:solidFill>
                </a:defRPr>
              </a:pPr>
              <a:r>
                <a:t>+ Wissenschaftsbezug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Flexibilität</a:t>
              </a:r>
            </a:p>
            <a:p>
              <a:pPr lvl="1" indent="190500">
                <a:defRPr sz="18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 sz="2000">
                  <a:solidFill>
                    <a:srgbClr val="FFFFFF"/>
                  </a:solidFill>
                </a:rPr>
                <a:t>Transparenz</a:t>
              </a:r>
              <a:endParaRPr sz="2200"/>
            </a:p>
            <a:p>
              <a:pPr lvl="1" indent="190500">
                <a:defRPr sz="22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 sz="2000">
                  <a:solidFill>
                    <a:srgbClr val="FFFFFF"/>
                  </a:solidFill>
                </a:rPr>
                <a:t>Nachvollziehbarkeit</a:t>
              </a:r>
            </a:p>
          </p:txBody>
        </p:sp>
      </p:grpSp>
      <p:grpSp>
        <p:nvGrpSpPr>
          <p:cNvPr id="493" name="Gruppieren"/>
          <p:cNvGrpSpPr/>
          <p:nvPr/>
        </p:nvGrpSpPr>
        <p:grpSpPr>
          <a:xfrm>
            <a:off x="228600" y="3200400"/>
            <a:ext cx="2063750" cy="1600200"/>
            <a:chOff x="0" y="0"/>
            <a:chExt cx="2063750" cy="1600200"/>
          </a:xfrm>
        </p:grpSpPr>
        <p:sp>
          <p:nvSpPr>
            <p:cNvPr id="491" name="Oval"/>
            <p:cNvSpPr/>
            <p:nvPr/>
          </p:nvSpPr>
          <p:spPr>
            <a:xfrm>
              <a:off x="0" y="0"/>
              <a:ext cx="2063750" cy="16002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>
              <a:outerShdw blurRad="63500" dist="17960" dir="2700000" rotWithShape="0">
                <a:srgbClr val="990000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2" name="Weichen-…"/>
            <p:cNvSpPr txBox="1"/>
            <p:nvPr/>
          </p:nvSpPr>
          <p:spPr>
            <a:xfrm>
              <a:off x="209203" y="366081"/>
              <a:ext cx="1645344" cy="8680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</a:defRPr>
              </a:pPr>
              <a:r>
                <a:t>Weichen-</a:t>
              </a:r>
            </a:p>
            <a:p>
              <a:pPr algn="ctr">
                <a:defRPr sz="2600" b="1">
                  <a:solidFill>
                    <a:srgbClr val="FFFFFF"/>
                  </a:solidFill>
                </a:defRPr>
              </a:pPr>
              <a:r>
                <a:t>stellung 1</a:t>
              </a:r>
            </a:p>
          </p:txBody>
        </p:sp>
      </p:grpSp>
      <p:grpSp>
        <p:nvGrpSpPr>
          <p:cNvPr id="496" name="Gruppieren"/>
          <p:cNvGrpSpPr/>
          <p:nvPr/>
        </p:nvGrpSpPr>
        <p:grpSpPr>
          <a:xfrm>
            <a:off x="2407441" y="2769108"/>
            <a:ext cx="1344465" cy="2668866"/>
            <a:chOff x="0" y="0"/>
            <a:chExt cx="1344464" cy="2668865"/>
          </a:xfrm>
        </p:grpSpPr>
        <p:sp>
          <p:nvSpPr>
            <p:cNvPr id="494" name="Pfeil"/>
            <p:cNvSpPr/>
            <p:nvPr/>
          </p:nvSpPr>
          <p:spPr>
            <a:xfrm rot="20141803">
              <a:off x="107158" y="202691"/>
              <a:ext cx="1139826" cy="719139"/>
            </a:xfrm>
            <a:prstGeom prst="rightArrow">
              <a:avLst>
                <a:gd name="adj1" fmla="val 50000"/>
                <a:gd name="adj2" fmla="val 39625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95" name="Pfeil"/>
            <p:cNvSpPr/>
            <p:nvPr/>
          </p:nvSpPr>
          <p:spPr>
            <a:xfrm rot="2355184">
              <a:off x="107158" y="1693354"/>
              <a:ext cx="1066801" cy="719138"/>
            </a:xfrm>
            <a:prstGeom prst="rightArrow">
              <a:avLst>
                <a:gd name="adj1" fmla="val 50000"/>
                <a:gd name="adj2" fmla="val 37086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</p:grpSp>
      <p:grpSp>
        <p:nvGrpSpPr>
          <p:cNvPr id="499" name="Gruppieren"/>
          <p:cNvGrpSpPr/>
          <p:nvPr/>
        </p:nvGrpSpPr>
        <p:grpSpPr>
          <a:xfrm>
            <a:off x="1219200" y="4953000"/>
            <a:ext cx="2124075" cy="1763713"/>
            <a:chOff x="0" y="0"/>
            <a:chExt cx="2124075" cy="1763712"/>
          </a:xfrm>
        </p:grpSpPr>
        <p:sp>
          <p:nvSpPr>
            <p:cNvPr id="497" name="Oval"/>
            <p:cNvSpPr/>
            <p:nvPr/>
          </p:nvSpPr>
          <p:spPr>
            <a:xfrm>
              <a:off x="0" y="0"/>
              <a:ext cx="2124075" cy="1763713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98" name="Entschei-…"/>
            <p:cNvSpPr txBox="1"/>
            <p:nvPr/>
          </p:nvSpPr>
          <p:spPr>
            <a:xfrm>
              <a:off x="163135" y="129921"/>
              <a:ext cx="1797805" cy="15038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Entschei-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dung nach 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qualitativen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Faktoren</a:t>
              </a:r>
            </a:p>
          </p:txBody>
        </p:sp>
      </p:grpSp>
      <p:grpSp>
        <p:nvGrpSpPr>
          <p:cNvPr id="502" name="Gruppieren"/>
          <p:cNvGrpSpPr/>
          <p:nvPr/>
        </p:nvGrpSpPr>
        <p:grpSpPr>
          <a:xfrm>
            <a:off x="1219200" y="1371600"/>
            <a:ext cx="2124075" cy="1763713"/>
            <a:chOff x="0" y="0"/>
            <a:chExt cx="2124075" cy="1763712"/>
          </a:xfrm>
        </p:grpSpPr>
        <p:sp>
          <p:nvSpPr>
            <p:cNvPr id="500" name="Oval"/>
            <p:cNvSpPr/>
            <p:nvPr/>
          </p:nvSpPr>
          <p:spPr>
            <a:xfrm>
              <a:off x="0" y="0"/>
              <a:ext cx="2124075" cy="1763713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01" name="Entschei-…"/>
            <p:cNvSpPr txBox="1"/>
            <p:nvPr/>
          </p:nvSpPr>
          <p:spPr>
            <a:xfrm>
              <a:off x="61634" y="129921"/>
              <a:ext cx="2000807" cy="15038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Entschei-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dung nach 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quantitativen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Faktoren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" grpId="1" animBg="1" advAuto="0"/>
      <p:bldP spid="487" grpId="6" animBg="1" advAuto="0"/>
      <p:bldP spid="490" grpId="7" animBg="1" advAuto="0"/>
      <p:bldP spid="493" grpId="2" animBg="1" advAuto="0"/>
      <p:bldP spid="496" grpId="3" animBg="1" advAuto="0"/>
      <p:bldP spid="499" grpId="5" animBg="1" advAuto="0"/>
      <p:bldP spid="502" grpId="4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25</a:t>
            </a:fld>
            <a:endParaRPr/>
          </a:p>
        </p:txBody>
      </p:sp>
      <p:sp>
        <p:nvSpPr>
          <p:cNvPr id="505" name="individuell vs. Stufung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5105400" cy="990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individuell vs. Stufung</a:t>
            </a:r>
          </a:p>
        </p:txBody>
      </p:sp>
      <p:grpSp>
        <p:nvGrpSpPr>
          <p:cNvPr id="508" name="Gruppieren"/>
          <p:cNvGrpSpPr/>
          <p:nvPr/>
        </p:nvGrpSpPr>
        <p:grpSpPr>
          <a:xfrm>
            <a:off x="3962399" y="1447800"/>
            <a:ext cx="4572002" cy="2209800"/>
            <a:chOff x="0" y="0"/>
            <a:chExt cx="4572000" cy="2209800"/>
          </a:xfrm>
        </p:grpSpPr>
        <p:sp>
          <p:nvSpPr>
            <p:cNvPr id="506" name="Rechteck"/>
            <p:cNvSpPr/>
            <p:nvPr/>
          </p:nvSpPr>
          <p:spPr>
            <a:xfrm>
              <a:off x="-1" y="0"/>
              <a:ext cx="4572002" cy="22098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000" b="1">
                  <a:solidFill>
                    <a:schemeClr val="accent1"/>
                  </a:solidFill>
                </a:defRPr>
              </a:pPr>
              <a:endParaRPr/>
            </a:p>
          </p:txBody>
        </p:sp>
        <p:sp>
          <p:nvSpPr>
            <p:cNvPr id="507" name="Individuelle  Bemessung…"/>
            <p:cNvSpPr txBox="1"/>
            <p:nvPr/>
          </p:nvSpPr>
          <p:spPr>
            <a:xfrm>
              <a:off x="45719" y="61524"/>
              <a:ext cx="3568488" cy="20867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>
                <a:lnSpc>
                  <a:spcPct val="13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Individuelle  Bemessung</a:t>
              </a:r>
            </a:p>
            <a:p>
              <a:pPr lvl="1" indent="190500">
                <a:lnSpc>
                  <a:spcPct val="170000"/>
                </a:lnSpc>
                <a:defRPr sz="2000" b="1">
                  <a:solidFill>
                    <a:srgbClr val="00FFCC"/>
                  </a:solidFill>
                </a:defRPr>
              </a:pPr>
              <a:r>
                <a:t>+ Gerechtigkeit 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individuelle Anreize</a:t>
              </a:r>
            </a:p>
            <a:p>
              <a:pPr lvl="1" indent="190500">
                <a:defRPr sz="20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>
                  <a:solidFill>
                    <a:srgbClr val="FFFFFF"/>
                  </a:solidFill>
                </a:rPr>
                <a:t>aufwändig</a:t>
              </a:r>
              <a:endParaRPr sz="1800"/>
            </a:p>
            <a:p>
              <a:pPr lvl="1" indent="190500">
                <a:defRPr sz="20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>
                  <a:solidFill>
                    <a:srgbClr val="FFFFFF"/>
                  </a:solidFill>
                </a:rPr>
                <a:t>Intransparenz</a:t>
              </a:r>
            </a:p>
            <a:p>
              <a:pPr lvl="1" indent="190500">
                <a:defRPr sz="2000" b="1">
                  <a:solidFill>
                    <a:schemeClr val="accent1"/>
                  </a:solidFill>
                </a:defRPr>
              </a:pPr>
              <a:r>
                <a:t>-</a:t>
              </a:r>
              <a:r>
                <a:rPr>
                  <a:solidFill>
                    <a:srgbClr val="FFFFFF"/>
                  </a:solidFill>
                </a:rPr>
                <a:t> individuelle Konjunkturen</a:t>
              </a:r>
            </a:p>
          </p:txBody>
        </p:sp>
      </p:grpSp>
      <p:grpSp>
        <p:nvGrpSpPr>
          <p:cNvPr id="511" name="Gruppieren"/>
          <p:cNvGrpSpPr/>
          <p:nvPr/>
        </p:nvGrpSpPr>
        <p:grpSpPr>
          <a:xfrm>
            <a:off x="3962399" y="4038600"/>
            <a:ext cx="4572002" cy="2514600"/>
            <a:chOff x="0" y="0"/>
            <a:chExt cx="4572000" cy="2514599"/>
          </a:xfrm>
        </p:grpSpPr>
        <p:sp>
          <p:nvSpPr>
            <p:cNvPr id="509" name="Rechteck"/>
            <p:cNvSpPr/>
            <p:nvPr/>
          </p:nvSpPr>
          <p:spPr>
            <a:xfrm>
              <a:off x="-1" y="0"/>
              <a:ext cx="4572002" cy="25146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200" b="1">
                  <a:solidFill>
                    <a:schemeClr val="accent1"/>
                  </a:solidFill>
                </a:defRPr>
              </a:pPr>
              <a:endParaRPr/>
            </a:p>
          </p:txBody>
        </p:sp>
        <p:sp>
          <p:nvSpPr>
            <p:cNvPr id="510" name="Stufenmodell…"/>
            <p:cNvSpPr txBox="1"/>
            <p:nvPr/>
          </p:nvSpPr>
          <p:spPr>
            <a:xfrm>
              <a:off x="45719" y="116295"/>
              <a:ext cx="4316597" cy="22820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>
                <a:lnSpc>
                  <a:spcPct val="18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Stufenmodell</a:t>
              </a:r>
            </a:p>
            <a:p>
              <a:pPr lvl="1" indent="190500">
                <a:lnSpc>
                  <a:spcPct val="180000"/>
                </a:lnSpc>
                <a:defRPr sz="2000" b="1">
                  <a:solidFill>
                    <a:srgbClr val="00FFCC"/>
                  </a:solidFill>
                </a:defRPr>
              </a:pPr>
              <a:r>
                <a:t>+ Regelhaftigkeit/Transparenz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Integration von B&amp;B + Leistung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strategische Einbettung</a:t>
              </a:r>
            </a:p>
            <a:p>
              <a:pPr lvl="1" indent="190500">
                <a:defRPr sz="18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 sz="2000">
                  <a:solidFill>
                    <a:srgbClr val="FFFFFF"/>
                  </a:solidFill>
                </a:rPr>
                <a:t>Reaktanz</a:t>
              </a:r>
              <a:endParaRPr sz="2200"/>
            </a:p>
            <a:p>
              <a:pPr lvl="1" indent="190500">
                <a:defRPr sz="22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 sz="2000">
                  <a:solidFill>
                    <a:srgbClr val="FFFFFF"/>
                  </a:solidFill>
                </a:rPr>
                <a:t>langfristiges Management</a:t>
              </a:r>
            </a:p>
          </p:txBody>
        </p:sp>
      </p:grpSp>
      <p:grpSp>
        <p:nvGrpSpPr>
          <p:cNvPr id="514" name="Gruppieren"/>
          <p:cNvGrpSpPr/>
          <p:nvPr/>
        </p:nvGrpSpPr>
        <p:grpSpPr>
          <a:xfrm>
            <a:off x="228600" y="3200400"/>
            <a:ext cx="2063750" cy="1600200"/>
            <a:chOff x="0" y="0"/>
            <a:chExt cx="2063750" cy="1600200"/>
          </a:xfrm>
        </p:grpSpPr>
        <p:sp>
          <p:nvSpPr>
            <p:cNvPr id="512" name="Oval"/>
            <p:cNvSpPr/>
            <p:nvPr/>
          </p:nvSpPr>
          <p:spPr>
            <a:xfrm>
              <a:off x="0" y="0"/>
              <a:ext cx="2063750" cy="16002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>
              <a:outerShdw blurRad="63500" dist="17960" dir="2700000" rotWithShape="0">
                <a:srgbClr val="990000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3" name="Weichen-…"/>
            <p:cNvSpPr txBox="1"/>
            <p:nvPr/>
          </p:nvSpPr>
          <p:spPr>
            <a:xfrm>
              <a:off x="209203" y="366081"/>
              <a:ext cx="1645344" cy="8680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</a:defRPr>
              </a:pPr>
              <a:r>
                <a:t>Weichen-</a:t>
              </a:r>
            </a:p>
            <a:p>
              <a:pPr algn="ctr">
                <a:defRPr sz="2600" b="1">
                  <a:solidFill>
                    <a:srgbClr val="FFFFFF"/>
                  </a:solidFill>
                </a:defRPr>
              </a:pPr>
              <a:r>
                <a:t>stellung 2</a:t>
              </a:r>
            </a:p>
          </p:txBody>
        </p:sp>
      </p:grpSp>
      <p:grpSp>
        <p:nvGrpSpPr>
          <p:cNvPr id="517" name="Gruppieren"/>
          <p:cNvGrpSpPr/>
          <p:nvPr/>
        </p:nvGrpSpPr>
        <p:grpSpPr>
          <a:xfrm>
            <a:off x="2407441" y="2769108"/>
            <a:ext cx="1344465" cy="2668866"/>
            <a:chOff x="0" y="0"/>
            <a:chExt cx="1344464" cy="2668865"/>
          </a:xfrm>
        </p:grpSpPr>
        <p:sp>
          <p:nvSpPr>
            <p:cNvPr id="515" name="Pfeil"/>
            <p:cNvSpPr/>
            <p:nvPr/>
          </p:nvSpPr>
          <p:spPr>
            <a:xfrm rot="20141803">
              <a:off x="107158" y="202691"/>
              <a:ext cx="1139826" cy="719139"/>
            </a:xfrm>
            <a:prstGeom prst="rightArrow">
              <a:avLst>
                <a:gd name="adj1" fmla="val 50000"/>
                <a:gd name="adj2" fmla="val 39625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16" name="Pfeil"/>
            <p:cNvSpPr/>
            <p:nvPr/>
          </p:nvSpPr>
          <p:spPr>
            <a:xfrm rot="2355184">
              <a:off x="107158" y="1693354"/>
              <a:ext cx="1066801" cy="719138"/>
            </a:xfrm>
            <a:prstGeom prst="rightArrow">
              <a:avLst>
                <a:gd name="adj1" fmla="val 50000"/>
                <a:gd name="adj2" fmla="val 37086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</p:grpSp>
      <p:grpSp>
        <p:nvGrpSpPr>
          <p:cNvPr id="520" name="Gruppieren"/>
          <p:cNvGrpSpPr/>
          <p:nvPr/>
        </p:nvGrpSpPr>
        <p:grpSpPr>
          <a:xfrm>
            <a:off x="1219200" y="4953000"/>
            <a:ext cx="2124075" cy="1763713"/>
            <a:chOff x="0" y="0"/>
            <a:chExt cx="2124075" cy="1763712"/>
          </a:xfrm>
        </p:grpSpPr>
        <p:sp>
          <p:nvSpPr>
            <p:cNvPr id="518" name="Oval"/>
            <p:cNvSpPr/>
            <p:nvPr/>
          </p:nvSpPr>
          <p:spPr>
            <a:xfrm>
              <a:off x="0" y="0"/>
              <a:ext cx="2124075" cy="1763713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19" name="Gehalt nach…"/>
            <p:cNvSpPr txBox="1"/>
            <p:nvPr/>
          </p:nvSpPr>
          <p:spPr>
            <a:xfrm>
              <a:off x="137685" y="129921"/>
              <a:ext cx="1848705" cy="15038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Gehalt nach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Stufen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B&amp;B +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Leistung</a:t>
              </a:r>
            </a:p>
          </p:txBody>
        </p:sp>
      </p:grpSp>
      <p:grpSp>
        <p:nvGrpSpPr>
          <p:cNvPr id="523" name="Gruppieren"/>
          <p:cNvGrpSpPr/>
          <p:nvPr/>
        </p:nvGrpSpPr>
        <p:grpSpPr>
          <a:xfrm>
            <a:off x="1219200" y="1371600"/>
            <a:ext cx="2124075" cy="1763713"/>
            <a:chOff x="0" y="0"/>
            <a:chExt cx="2124075" cy="1763712"/>
          </a:xfrm>
        </p:grpSpPr>
        <p:sp>
          <p:nvSpPr>
            <p:cNvPr id="521" name="Oval"/>
            <p:cNvSpPr/>
            <p:nvPr/>
          </p:nvSpPr>
          <p:spPr>
            <a:xfrm>
              <a:off x="0" y="0"/>
              <a:ext cx="2124075" cy="1763713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22" name="Jeder…"/>
            <p:cNvSpPr txBox="1"/>
            <p:nvPr/>
          </p:nvSpPr>
          <p:spPr>
            <a:xfrm>
              <a:off x="332501" y="129921"/>
              <a:ext cx="1459073" cy="15038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Jeder 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bekommt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anderes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Gehalt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" grpId="1" animBg="1" advAuto="0"/>
      <p:bldP spid="508" grpId="6" animBg="1" advAuto="0"/>
      <p:bldP spid="511" grpId="7" animBg="1" advAuto="0"/>
      <p:bldP spid="514" grpId="2" animBg="1" advAuto="0"/>
      <p:bldP spid="517" grpId="3" animBg="1" advAuto="0"/>
      <p:bldP spid="520" grpId="5" animBg="1" advAuto="0"/>
      <p:bldP spid="523" grpId="4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26</a:t>
            </a:fld>
            <a:endParaRPr/>
          </a:p>
        </p:txBody>
      </p:sp>
      <p:sp>
        <p:nvSpPr>
          <p:cNvPr id="526" name="Regel vs. Antrag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5105400" cy="990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Regel vs. Antrag</a:t>
            </a:r>
          </a:p>
        </p:txBody>
      </p:sp>
      <p:grpSp>
        <p:nvGrpSpPr>
          <p:cNvPr id="529" name="Gruppieren"/>
          <p:cNvGrpSpPr/>
          <p:nvPr/>
        </p:nvGrpSpPr>
        <p:grpSpPr>
          <a:xfrm>
            <a:off x="3962399" y="1447800"/>
            <a:ext cx="4572002" cy="2209800"/>
            <a:chOff x="0" y="0"/>
            <a:chExt cx="4572000" cy="2209800"/>
          </a:xfrm>
        </p:grpSpPr>
        <p:sp>
          <p:nvSpPr>
            <p:cNvPr id="527" name="Rechteck"/>
            <p:cNvSpPr/>
            <p:nvPr/>
          </p:nvSpPr>
          <p:spPr>
            <a:xfrm>
              <a:off x="-1" y="0"/>
              <a:ext cx="4572002" cy="22098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000" b="1">
                  <a:solidFill>
                    <a:schemeClr val="accent1"/>
                  </a:solidFill>
                </a:defRPr>
              </a:pPr>
              <a:endParaRPr/>
            </a:p>
          </p:txBody>
        </p:sp>
        <p:sp>
          <p:nvSpPr>
            <p:cNvPr id="528" name="Regelmäßige Bemessung…"/>
            <p:cNvSpPr txBox="1"/>
            <p:nvPr/>
          </p:nvSpPr>
          <p:spPr>
            <a:xfrm>
              <a:off x="45719" y="207574"/>
              <a:ext cx="3286707" cy="17946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>
                <a:lnSpc>
                  <a:spcPct val="13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Regelmäßige Bemessung</a:t>
              </a:r>
            </a:p>
            <a:p>
              <a:pPr lvl="1" indent="190500">
                <a:lnSpc>
                  <a:spcPct val="170000"/>
                </a:lnSpc>
                <a:defRPr sz="2000" b="1">
                  <a:solidFill>
                    <a:srgbClr val="00FFCC"/>
                  </a:solidFill>
                </a:defRPr>
              </a:pPr>
              <a:r>
                <a:t>+ Chancen groß 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keiner unentdeckt</a:t>
              </a:r>
            </a:p>
            <a:p>
              <a:pPr lvl="1" indent="190500">
                <a:defRPr sz="20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>
                  <a:solidFill>
                    <a:srgbClr val="FFFFFF"/>
                  </a:solidFill>
                </a:rPr>
                <a:t>aufwändig</a:t>
              </a:r>
              <a:endParaRPr sz="1800"/>
            </a:p>
            <a:p>
              <a:pPr lvl="1" indent="190500">
                <a:defRPr sz="20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>
                  <a:solidFill>
                    <a:srgbClr val="FFFFFF"/>
                  </a:solidFill>
                </a:rPr>
                <a:t>Demotivierungsgefahr </a:t>
              </a:r>
              <a:r>
                <a:t> </a:t>
              </a:r>
            </a:p>
          </p:txBody>
        </p:sp>
      </p:grpSp>
      <p:grpSp>
        <p:nvGrpSpPr>
          <p:cNvPr id="532" name="Gruppieren"/>
          <p:cNvGrpSpPr/>
          <p:nvPr/>
        </p:nvGrpSpPr>
        <p:grpSpPr>
          <a:xfrm>
            <a:off x="3962399" y="4038600"/>
            <a:ext cx="4572002" cy="2514600"/>
            <a:chOff x="0" y="0"/>
            <a:chExt cx="4572000" cy="2514599"/>
          </a:xfrm>
        </p:grpSpPr>
        <p:sp>
          <p:nvSpPr>
            <p:cNvPr id="530" name="Rechteck"/>
            <p:cNvSpPr/>
            <p:nvPr/>
          </p:nvSpPr>
          <p:spPr>
            <a:xfrm>
              <a:off x="-1" y="0"/>
              <a:ext cx="4572002" cy="25146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200" b="1">
                  <a:solidFill>
                    <a:schemeClr val="accent1"/>
                  </a:solidFill>
                </a:defRPr>
              </a:pPr>
              <a:endParaRPr/>
            </a:p>
          </p:txBody>
        </p:sp>
        <p:sp>
          <p:nvSpPr>
            <p:cNvPr id="531" name="Vergabe nach Antrag…"/>
            <p:cNvSpPr txBox="1"/>
            <p:nvPr/>
          </p:nvSpPr>
          <p:spPr>
            <a:xfrm>
              <a:off x="45719" y="116295"/>
              <a:ext cx="3666206" cy="22820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>
                <a:lnSpc>
                  <a:spcPct val="18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Vergabe nach Antrag</a:t>
              </a:r>
            </a:p>
            <a:p>
              <a:pPr lvl="1" indent="190500">
                <a:lnSpc>
                  <a:spcPct val="180000"/>
                </a:lnSpc>
                <a:defRPr sz="2000" b="1">
                  <a:solidFill>
                    <a:srgbClr val="00FFCC"/>
                  </a:solidFill>
                </a:defRPr>
              </a:pPr>
              <a:r>
                <a:t>+ Erwartungshaltung 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Aufwand</a:t>
              </a:r>
            </a:p>
            <a:p>
              <a:pPr lvl="1" indent="190500">
                <a:defRPr sz="2000" b="1">
                  <a:solidFill>
                    <a:srgbClr val="00FFCC"/>
                  </a:solidFill>
                </a:defRPr>
              </a:pPr>
              <a:r>
                <a:t>+ Selbsteinschätzung</a:t>
              </a:r>
            </a:p>
            <a:p>
              <a:pPr lvl="1" indent="190500">
                <a:defRPr sz="18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 sz="2000">
                  <a:solidFill>
                    <a:srgbClr val="FFFFFF"/>
                  </a:solidFill>
                </a:rPr>
                <a:t>Antragstellertyp bevorzugt</a:t>
              </a:r>
              <a:endParaRPr sz="2200"/>
            </a:p>
            <a:p>
              <a:pPr lvl="1" indent="190500">
                <a:defRPr sz="2200" b="1">
                  <a:solidFill>
                    <a:schemeClr val="accent1"/>
                  </a:solidFill>
                </a:defRPr>
              </a:pPr>
              <a:r>
                <a:t>- </a:t>
              </a:r>
              <a:r>
                <a:rPr sz="2000">
                  <a:solidFill>
                    <a:srgbClr val="FFFFFF"/>
                  </a:solidFill>
                </a:rPr>
                <a:t>Transparenz im Verfahren</a:t>
              </a:r>
            </a:p>
          </p:txBody>
        </p:sp>
      </p:grpSp>
      <p:grpSp>
        <p:nvGrpSpPr>
          <p:cNvPr id="535" name="Gruppieren"/>
          <p:cNvGrpSpPr/>
          <p:nvPr/>
        </p:nvGrpSpPr>
        <p:grpSpPr>
          <a:xfrm>
            <a:off x="228600" y="3200400"/>
            <a:ext cx="2063750" cy="1600200"/>
            <a:chOff x="0" y="0"/>
            <a:chExt cx="2063750" cy="1600200"/>
          </a:xfrm>
        </p:grpSpPr>
        <p:sp>
          <p:nvSpPr>
            <p:cNvPr id="533" name="Oval"/>
            <p:cNvSpPr/>
            <p:nvPr/>
          </p:nvSpPr>
          <p:spPr>
            <a:xfrm>
              <a:off x="0" y="0"/>
              <a:ext cx="2063750" cy="16002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>
              <a:outerShdw blurRad="63500" dist="17960" dir="2700000" rotWithShape="0">
                <a:srgbClr val="990000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34" name="Weichen-…"/>
            <p:cNvSpPr txBox="1"/>
            <p:nvPr/>
          </p:nvSpPr>
          <p:spPr>
            <a:xfrm>
              <a:off x="209203" y="366081"/>
              <a:ext cx="1645344" cy="8680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</a:defRPr>
              </a:pPr>
              <a:r>
                <a:t>Weichen-</a:t>
              </a:r>
            </a:p>
            <a:p>
              <a:pPr algn="ctr">
                <a:defRPr sz="2600" b="1">
                  <a:solidFill>
                    <a:srgbClr val="FFFFFF"/>
                  </a:solidFill>
                </a:defRPr>
              </a:pPr>
              <a:r>
                <a:t>stellung 3</a:t>
              </a:r>
            </a:p>
          </p:txBody>
        </p:sp>
      </p:grpSp>
      <p:grpSp>
        <p:nvGrpSpPr>
          <p:cNvPr id="538" name="Gruppieren"/>
          <p:cNvGrpSpPr/>
          <p:nvPr/>
        </p:nvGrpSpPr>
        <p:grpSpPr>
          <a:xfrm>
            <a:off x="2407441" y="2769108"/>
            <a:ext cx="1344465" cy="2668866"/>
            <a:chOff x="0" y="0"/>
            <a:chExt cx="1344464" cy="2668865"/>
          </a:xfrm>
        </p:grpSpPr>
        <p:sp>
          <p:nvSpPr>
            <p:cNvPr id="536" name="Pfeil"/>
            <p:cNvSpPr/>
            <p:nvPr/>
          </p:nvSpPr>
          <p:spPr>
            <a:xfrm rot="20141803">
              <a:off x="107158" y="202691"/>
              <a:ext cx="1139826" cy="719139"/>
            </a:xfrm>
            <a:prstGeom prst="rightArrow">
              <a:avLst>
                <a:gd name="adj1" fmla="val 50000"/>
                <a:gd name="adj2" fmla="val 39625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37" name="Pfeil"/>
            <p:cNvSpPr/>
            <p:nvPr/>
          </p:nvSpPr>
          <p:spPr>
            <a:xfrm rot="2355184">
              <a:off x="107158" y="1693354"/>
              <a:ext cx="1066801" cy="719138"/>
            </a:xfrm>
            <a:prstGeom prst="rightArrow">
              <a:avLst>
                <a:gd name="adj1" fmla="val 50000"/>
                <a:gd name="adj2" fmla="val 37086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</p:grpSp>
      <p:grpSp>
        <p:nvGrpSpPr>
          <p:cNvPr id="541" name="Gruppieren"/>
          <p:cNvGrpSpPr/>
          <p:nvPr/>
        </p:nvGrpSpPr>
        <p:grpSpPr>
          <a:xfrm>
            <a:off x="1219200" y="4953000"/>
            <a:ext cx="2124075" cy="1763713"/>
            <a:chOff x="0" y="0"/>
            <a:chExt cx="2124075" cy="1763712"/>
          </a:xfrm>
        </p:grpSpPr>
        <p:sp>
          <p:nvSpPr>
            <p:cNvPr id="539" name="Oval"/>
            <p:cNvSpPr/>
            <p:nvPr/>
          </p:nvSpPr>
          <p:spPr>
            <a:xfrm>
              <a:off x="0" y="0"/>
              <a:ext cx="2124075" cy="1763713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40" name="Zulage nur…"/>
            <p:cNvSpPr txBox="1"/>
            <p:nvPr/>
          </p:nvSpPr>
          <p:spPr>
            <a:xfrm>
              <a:off x="182929" y="307722"/>
              <a:ext cx="1758217" cy="11482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Zulage nur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auf Antrag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(Vorschlag)</a:t>
              </a:r>
            </a:p>
          </p:txBody>
        </p:sp>
      </p:grpSp>
      <p:grpSp>
        <p:nvGrpSpPr>
          <p:cNvPr id="544" name="Gruppieren"/>
          <p:cNvGrpSpPr/>
          <p:nvPr/>
        </p:nvGrpSpPr>
        <p:grpSpPr>
          <a:xfrm>
            <a:off x="1219200" y="1371600"/>
            <a:ext cx="2124075" cy="1763713"/>
            <a:chOff x="0" y="0"/>
            <a:chExt cx="2124075" cy="1763712"/>
          </a:xfrm>
        </p:grpSpPr>
        <p:sp>
          <p:nvSpPr>
            <p:cNvPr id="542" name="Oval"/>
            <p:cNvSpPr/>
            <p:nvPr/>
          </p:nvSpPr>
          <p:spPr>
            <a:xfrm>
              <a:off x="0" y="0"/>
              <a:ext cx="2124075" cy="1763713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43" name="regelmäßig…"/>
            <p:cNvSpPr txBox="1"/>
            <p:nvPr/>
          </p:nvSpPr>
          <p:spPr>
            <a:xfrm>
              <a:off x="196919" y="307722"/>
              <a:ext cx="1730237" cy="11482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regelmäßig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alle Profs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bewerten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10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" grpId="1" animBg="1" advAuto="0"/>
      <p:bldP spid="529" grpId="6" animBg="1" advAuto="0"/>
      <p:bldP spid="532" grpId="7" animBg="1" advAuto="0"/>
      <p:bldP spid="535" grpId="2" animBg="1" advAuto="0"/>
      <p:bldP spid="538" grpId="3" animBg="1" advAuto="0"/>
      <p:bldP spid="541" grpId="5" animBg="1" advAuto="0"/>
      <p:bldP spid="544" grpId="4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27</a:t>
            </a:fld>
            <a:endParaRPr/>
          </a:p>
        </p:txBody>
      </p:sp>
      <p:sp>
        <p:nvSpPr>
          <p:cNvPr id="547" name="Resümee"/>
          <p:cNvSpPr txBox="1">
            <a:spLocks noGrp="1"/>
          </p:cNvSpPr>
          <p:nvPr>
            <p:ph type="title"/>
          </p:nvPr>
        </p:nvSpPr>
        <p:spPr>
          <a:xfrm>
            <a:off x="152399" y="0"/>
            <a:ext cx="4953002" cy="990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Resümee</a:t>
            </a:r>
          </a:p>
        </p:txBody>
      </p:sp>
      <p:grpSp>
        <p:nvGrpSpPr>
          <p:cNvPr id="550" name="Gruppieren"/>
          <p:cNvGrpSpPr/>
          <p:nvPr/>
        </p:nvGrpSpPr>
        <p:grpSpPr>
          <a:xfrm>
            <a:off x="2971800" y="5105400"/>
            <a:ext cx="3598863" cy="792163"/>
            <a:chOff x="0" y="0"/>
            <a:chExt cx="3598862" cy="792162"/>
          </a:xfrm>
        </p:grpSpPr>
        <p:sp>
          <p:nvSpPr>
            <p:cNvPr id="548" name="Rechteck"/>
            <p:cNvSpPr/>
            <p:nvPr/>
          </p:nvSpPr>
          <p:spPr>
            <a:xfrm>
              <a:off x="0" y="0"/>
              <a:ext cx="3598863" cy="792163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49" name="auf Antrag"/>
            <p:cNvSpPr txBox="1"/>
            <p:nvPr/>
          </p:nvSpPr>
          <p:spPr>
            <a:xfrm>
              <a:off x="927987" y="158912"/>
              <a:ext cx="1742888" cy="474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</a:defRPr>
              </a:lvl1pPr>
            </a:lstStyle>
            <a:p>
              <a:r>
                <a:t>auf Antrag</a:t>
              </a:r>
            </a:p>
          </p:txBody>
        </p:sp>
      </p:grpSp>
      <p:grpSp>
        <p:nvGrpSpPr>
          <p:cNvPr id="553" name="Gruppieren"/>
          <p:cNvGrpSpPr/>
          <p:nvPr/>
        </p:nvGrpSpPr>
        <p:grpSpPr>
          <a:xfrm>
            <a:off x="2971800" y="2667000"/>
            <a:ext cx="3598863" cy="792163"/>
            <a:chOff x="0" y="0"/>
            <a:chExt cx="3598862" cy="792162"/>
          </a:xfrm>
        </p:grpSpPr>
        <p:sp>
          <p:nvSpPr>
            <p:cNvPr id="551" name="Rechteck"/>
            <p:cNvSpPr/>
            <p:nvPr/>
          </p:nvSpPr>
          <p:spPr>
            <a:xfrm>
              <a:off x="0" y="0"/>
              <a:ext cx="3598863" cy="792163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2" name="abwägen"/>
            <p:cNvSpPr txBox="1"/>
            <p:nvPr/>
          </p:nvSpPr>
          <p:spPr>
            <a:xfrm>
              <a:off x="1040929" y="158912"/>
              <a:ext cx="1517004" cy="474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</a:defRPr>
              </a:lvl1pPr>
            </a:lstStyle>
            <a:p>
              <a:r>
                <a:t>abwägen</a:t>
              </a:r>
            </a:p>
          </p:txBody>
        </p:sp>
      </p:grpSp>
      <p:grpSp>
        <p:nvGrpSpPr>
          <p:cNvPr id="556" name="Gruppieren"/>
          <p:cNvGrpSpPr/>
          <p:nvPr/>
        </p:nvGrpSpPr>
        <p:grpSpPr>
          <a:xfrm>
            <a:off x="2971800" y="3886200"/>
            <a:ext cx="3598863" cy="792163"/>
            <a:chOff x="0" y="0"/>
            <a:chExt cx="3598862" cy="792162"/>
          </a:xfrm>
        </p:grpSpPr>
        <p:sp>
          <p:nvSpPr>
            <p:cNvPr id="554" name="Rechteck"/>
            <p:cNvSpPr/>
            <p:nvPr/>
          </p:nvSpPr>
          <p:spPr>
            <a:xfrm>
              <a:off x="0" y="0"/>
              <a:ext cx="3598863" cy="792163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5" name="in Stufen"/>
            <p:cNvSpPr txBox="1"/>
            <p:nvPr/>
          </p:nvSpPr>
          <p:spPr>
            <a:xfrm>
              <a:off x="1041171" y="158912"/>
              <a:ext cx="1516520" cy="4743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600" b="1">
                  <a:solidFill>
                    <a:srgbClr val="FFFFFF"/>
                  </a:solidFill>
                </a:defRPr>
              </a:lvl1pPr>
            </a:lstStyle>
            <a:p>
              <a:r>
                <a:t>in Stufen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" grpId="1" animBg="1" advAuto="0"/>
      <p:bldP spid="550" grpId="4" animBg="1" advAuto="0"/>
      <p:bldP spid="553" grpId="2" animBg="1" advAuto="0"/>
      <p:bldP spid="556" grpId="3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28</a:t>
            </a:fld>
            <a:endParaRPr/>
          </a:p>
        </p:txBody>
      </p:sp>
      <p:sp>
        <p:nvSpPr>
          <p:cNvPr id="559" name="Fazi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3600"/>
            </a:lvl1pPr>
          </a:lstStyle>
          <a:p>
            <a:r>
              <a:t>Fazit</a:t>
            </a:r>
          </a:p>
        </p:txBody>
      </p:sp>
      <p:grpSp>
        <p:nvGrpSpPr>
          <p:cNvPr id="562" name="Gruppieren"/>
          <p:cNvGrpSpPr/>
          <p:nvPr/>
        </p:nvGrpSpPr>
        <p:grpSpPr>
          <a:xfrm>
            <a:off x="838200" y="1447800"/>
            <a:ext cx="4800600" cy="685800"/>
            <a:chOff x="0" y="0"/>
            <a:chExt cx="4800600" cy="685800"/>
          </a:xfrm>
        </p:grpSpPr>
        <p:sp>
          <p:nvSpPr>
            <p:cNvPr id="560" name="Rechteck"/>
            <p:cNvSpPr/>
            <p:nvPr/>
          </p:nvSpPr>
          <p:spPr>
            <a:xfrm>
              <a:off x="0" y="0"/>
              <a:ext cx="4800600" cy="685800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61" name="Vielfältige Interdependenzen"/>
            <p:cNvSpPr txBox="1"/>
            <p:nvPr/>
          </p:nvSpPr>
          <p:spPr>
            <a:xfrm>
              <a:off x="284728" y="124365"/>
              <a:ext cx="4231144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Vielfältige Interdependenzen</a:t>
              </a:r>
            </a:p>
          </p:txBody>
        </p:sp>
      </p:grpSp>
      <p:grpSp>
        <p:nvGrpSpPr>
          <p:cNvPr id="565" name="Gruppieren"/>
          <p:cNvGrpSpPr/>
          <p:nvPr/>
        </p:nvGrpSpPr>
        <p:grpSpPr>
          <a:xfrm>
            <a:off x="2209800" y="2438400"/>
            <a:ext cx="4800600" cy="685800"/>
            <a:chOff x="0" y="0"/>
            <a:chExt cx="4800600" cy="685800"/>
          </a:xfrm>
        </p:grpSpPr>
        <p:sp>
          <p:nvSpPr>
            <p:cNvPr id="563" name="Rechteck"/>
            <p:cNvSpPr/>
            <p:nvPr/>
          </p:nvSpPr>
          <p:spPr>
            <a:xfrm>
              <a:off x="0" y="0"/>
              <a:ext cx="4800600" cy="685800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64" name="„Structure Follows Strategy“"/>
            <p:cNvSpPr txBox="1"/>
            <p:nvPr/>
          </p:nvSpPr>
          <p:spPr>
            <a:xfrm>
              <a:off x="256599" y="124365"/>
              <a:ext cx="4287402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„Structure Follows Strategy“</a:t>
              </a:r>
            </a:p>
          </p:txBody>
        </p:sp>
      </p:grpSp>
      <p:grpSp>
        <p:nvGrpSpPr>
          <p:cNvPr id="568" name="Gruppieren"/>
          <p:cNvGrpSpPr/>
          <p:nvPr/>
        </p:nvGrpSpPr>
        <p:grpSpPr>
          <a:xfrm>
            <a:off x="3276600" y="3429000"/>
            <a:ext cx="4800600" cy="685800"/>
            <a:chOff x="0" y="0"/>
            <a:chExt cx="4800600" cy="685800"/>
          </a:xfrm>
        </p:grpSpPr>
        <p:sp>
          <p:nvSpPr>
            <p:cNvPr id="566" name="Rechteck"/>
            <p:cNvSpPr/>
            <p:nvPr/>
          </p:nvSpPr>
          <p:spPr>
            <a:xfrm>
              <a:off x="0" y="0"/>
              <a:ext cx="4800600" cy="685800"/>
            </a:xfrm>
            <a:prstGeom prst="rect">
              <a:avLst/>
            </a:prstGeom>
            <a:solidFill>
              <a:srgbClr val="3333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67" name="Abwägungen unvermeidlich"/>
            <p:cNvSpPr txBox="1"/>
            <p:nvPr/>
          </p:nvSpPr>
          <p:spPr>
            <a:xfrm>
              <a:off x="315981" y="124365"/>
              <a:ext cx="4168638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Abwägungen unvermeidlich</a:t>
              </a:r>
            </a:p>
          </p:txBody>
        </p:sp>
      </p:grpSp>
      <p:grpSp>
        <p:nvGrpSpPr>
          <p:cNvPr id="571" name="Gruppieren"/>
          <p:cNvGrpSpPr/>
          <p:nvPr/>
        </p:nvGrpSpPr>
        <p:grpSpPr>
          <a:xfrm>
            <a:off x="76200" y="3886200"/>
            <a:ext cx="2895600" cy="2743200"/>
            <a:chOff x="0" y="0"/>
            <a:chExt cx="2895599" cy="2743200"/>
          </a:xfrm>
        </p:grpSpPr>
        <p:sp>
          <p:nvSpPr>
            <p:cNvPr id="569" name="Oval"/>
            <p:cNvSpPr/>
            <p:nvPr/>
          </p:nvSpPr>
          <p:spPr>
            <a:xfrm>
              <a:off x="0" y="0"/>
              <a:ext cx="2895600" cy="2743200"/>
            </a:xfrm>
            <a:prstGeom prst="ellipse">
              <a:avLst/>
            </a:prstGeom>
            <a:solidFill>
              <a:srgbClr val="00FFCC"/>
            </a:solidFill>
            <a:ln w="12700" cap="flat">
              <a:noFill/>
              <a:miter lim="400000"/>
            </a:ln>
            <a:effectLst>
              <a:outerShdw blurRad="63500" dist="107763" dir="18900000" rotWithShape="0">
                <a:srgbClr val="777777"/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70" name="Großer…"/>
            <p:cNvSpPr txBox="1"/>
            <p:nvPr/>
          </p:nvSpPr>
          <p:spPr>
            <a:xfrm>
              <a:off x="161485" y="504950"/>
              <a:ext cx="2572630" cy="1733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200" b="1">
                  <a:solidFill>
                    <a:srgbClr val="000000"/>
                  </a:solidFill>
                </a:defRPr>
              </a:pPr>
              <a:r>
                <a:t>Großer</a:t>
              </a:r>
            </a:p>
            <a:p>
              <a:pPr algn="ctr">
                <a:defRPr sz="2200" b="1">
                  <a:solidFill>
                    <a:srgbClr val="000000"/>
                  </a:solidFill>
                </a:defRPr>
              </a:pPr>
              <a:r>
                <a:t>Gestaltungsbedarf</a:t>
              </a:r>
            </a:p>
            <a:p>
              <a:pPr algn="ctr">
                <a:defRPr sz="2200" b="1">
                  <a:solidFill>
                    <a:srgbClr val="000000"/>
                  </a:solidFill>
                </a:defRPr>
              </a:pPr>
              <a:endParaRPr/>
            </a:p>
            <a:p>
              <a:pPr algn="ctr">
                <a:defRPr sz="2200" b="1">
                  <a:solidFill>
                    <a:srgbClr val="000000"/>
                  </a:solidFill>
                </a:defRPr>
              </a:pPr>
              <a:r>
                <a:t>Hochschulkultur</a:t>
              </a:r>
            </a:p>
            <a:p>
              <a:pPr algn="ctr">
                <a:defRPr sz="2200" b="1">
                  <a:solidFill>
                    <a:srgbClr val="000000"/>
                  </a:solidFill>
                </a:defRPr>
              </a:pPr>
              <a:r>
                <a:t>maßgeblich</a:t>
              </a:r>
            </a:p>
          </p:txBody>
        </p:sp>
      </p:grpSp>
      <p:grpSp>
        <p:nvGrpSpPr>
          <p:cNvPr id="574" name="Gruppieren"/>
          <p:cNvGrpSpPr/>
          <p:nvPr/>
        </p:nvGrpSpPr>
        <p:grpSpPr>
          <a:xfrm>
            <a:off x="4267200" y="4343400"/>
            <a:ext cx="4495800" cy="1981200"/>
            <a:chOff x="0" y="0"/>
            <a:chExt cx="4495800" cy="1981200"/>
          </a:xfrm>
        </p:grpSpPr>
        <p:sp>
          <p:nvSpPr>
            <p:cNvPr id="572" name="Oval"/>
            <p:cNvSpPr/>
            <p:nvPr/>
          </p:nvSpPr>
          <p:spPr>
            <a:xfrm>
              <a:off x="0" y="0"/>
              <a:ext cx="4495800" cy="1981200"/>
            </a:xfrm>
            <a:prstGeom prst="ellipse">
              <a:avLst/>
            </a:prstGeom>
            <a:solidFill>
              <a:srgbClr val="FFFF00"/>
            </a:solidFill>
            <a:ln w="76200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65000"/>
                </a:lnSpc>
                <a:defRPr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73" name="Berufungs- und…"/>
            <p:cNvSpPr txBox="1"/>
            <p:nvPr/>
          </p:nvSpPr>
          <p:spPr>
            <a:xfrm>
              <a:off x="251229" y="341001"/>
              <a:ext cx="3993342" cy="12991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</a:defRPr>
              </a:pPr>
              <a:r>
                <a:t>Berufungs- und</a:t>
              </a:r>
            </a:p>
            <a:p>
              <a:pPr algn="ctr">
                <a:lnSpc>
                  <a:spcPct val="65000"/>
                </a:lnSpc>
                <a:defRPr b="1">
                  <a:solidFill>
                    <a:srgbClr val="0000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</a:defRPr>
              </a:pPr>
              <a:r>
                <a:t>Besoldungsmodelle</a:t>
              </a:r>
            </a:p>
            <a:p>
              <a:pPr algn="ctr">
                <a:lnSpc>
                  <a:spcPct val="65000"/>
                </a:lnSpc>
                <a:defRPr b="1">
                  <a:solidFill>
                    <a:srgbClr val="000000"/>
                  </a:solidFill>
                </a:defRPr>
              </a:pPr>
              <a:endParaRPr/>
            </a:p>
            <a:p>
              <a:pPr algn="ctr">
                <a:lnSpc>
                  <a:spcPct val="65000"/>
                </a:lnSpc>
                <a:defRPr sz="2600" b="1">
                  <a:solidFill>
                    <a:schemeClr val="accent1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ein Thema für den BMC?</a:t>
              </a:r>
            </a:p>
          </p:txBody>
        </p:sp>
      </p:grpSp>
      <p:sp>
        <p:nvSpPr>
          <p:cNvPr id="575" name="Form"/>
          <p:cNvSpPr/>
          <p:nvPr/>
        </p:nvSpPr>
        <p:spPr>
          <a:xfrm>
            <a:off x="3124200" y="4800600"/>
            <a:ext cx="990600" cy="838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chemeClr val="accent1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" grpId="1" animBg="1" advAuto="0"/>
      <p:bldP spid="565" grpId="2" animBg="1" advAuto="0"/>
      <p:bldP spid="568" grpId="3" animBg="1" advAuto="0"/>
      <p:bldP spid="571" grpId="4" animBg="1" advAuto="0"/>
      <p:bldP spid="574" grpId="6" animBg="1" advAuto="0"/>
      <p:bldP spid="575" grpId="5" animBg="1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537292" y="6324600"/>
            <a:ext cx="301909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29</a:t>
            </a:fld>
            <a:endParaRPr/>
          </a:p>
        </p:txBody>
      </p:sp>
      <p:sp>
        <p:nvSpPr>
          <p:cNvPr id="578" name="Regelungen…"/>
          <p:cNvSpPr txBox="1"/>
          <p:nvPr/>
        </p:nvSpPr>
        <p:spPr>
          <a:xfrm>
            <a:off x="286762" y="1962653"/>
            <a:ext cx="8686364" cy="3486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/>
          <a:p>
            <a:pPr algn="ctr">
              <a:spcBef>
                <a:spcPts val="600"/>
              </a:spcBef>
              <a:def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Regelungen </a:t>
            </a:r>
          </a:p>
          <a:p>
            <a:pPr algn="ctr">
              <a:spcBef>
                <a:spcPts val="600"/>
              </a:spcBef>
              <a:def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und Gestaltungsanforderungen</a:t>
            </a:r>
          </a:p>
          <a:p>
            <a:pPr algn="ctr">
              <a:spcBef>
                <a:spcPts val="600"/>
              </a:spcBef>
              <a:def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 des Professorenbesoldungsreformgesetzes</a:t>
            </a:r>
            <a:endParaRPr sz="3600">
              <a:latin typeface="+mj-lt"/>
              <a:ea typeface="+mj-ea"/>
              <a:cs typeface="+mj-cs"/>
              <a:sym typeface="Times New Roman"/>
            </a:endParaRPr>
          </a:p>
          <a:p>
            <a:pPr algn="ctr">
              <a:spcBef>
                <a:spcPts val="600"/>
              </a:spcBef>
              <a:defRPr sz="2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 sz="3600">
              <a:latin typeface="+mj-lt"/>
              <a:ea typeface="+mj-ea"/>
              <a:cs typeface="+mj-cs"/>
              <a:sym typeface="Times New Roman"/>
            </a:endParaRPr>
          </a:p>
          <a:p>
            <a:pPr algn="ctr">
              <a:spcBef>
                <a:spcPts val="600"/>
              </a:spcBef>
              <a:defRPr sz="2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Prof. Dr. Detlef Müller-Böling</a:t>
            </a:r>
          </a:p>
          <a:p>
            <a:pPr algn="ctr">
              <a:spcBef>
                <a:spcPts val="600"/>
              </a:spcBef>
              <a:defRPr sz="2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endParaRPr/>
          </a:p>
          <a:p>
            <a:pPr algn="ctr">
              <a:spcBef>
                <a:spcPts val="600"/>
              </a:spcBef>
              <a:defRPr sz="2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t>BMC, Gütersloh 29.10.2002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44" name="Kernelemente der Refor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Kernelemente der Reform</a:t>
            </a:r>
          </a:p>
        </p:txBody>
      </p:sp>
      <p:grpSp>
        <p:nvGrpSpPr>
          <p:cNvPr id="48" name="Gruppieren"/>
          <p:cNvGrpSpPr/>
          <p:nvPr/>
        </p:nvGrpSpPr>
        <p:grpSpPr>
          <a:xfrm>
            <a:off x="152400" y="1447800"/>
            <a:ext cx="4267200" cy="1981200"/>
            <a:chOff x="0" y="0"/>
            <a:chExt cx="4267200" cy="1981200"/>
          </a:xfrm>
        </p:grpSpPr>
        <p:sp>
          <p:nvSpPr>
            <p:cNvPr id="45" name="Oval"/>
            <p:cNvSpPr/>
            <p:nvPr/>
          </p:nvSpPr>
          <p:spPr>
            <a:xfrm>
              <a:off x="0" y="0"/>
              <a:ext cx="2743200" cy="1981200"/>
            </a:xfrm>
            <a:prstGeom prst="ellipse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46" name="Ämter W 2 (3.724 €)…"/>
            <p:cNvSpPr txBox="1"/>
            <p:nvPr/>
          </p:nvSpPr>
          <p:spPr>
            <a:xfrm>
              <a:off x="194711" y="481478"/>
              <a:ext cx="2447440" cy="897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Ämter W 2 (3.724 €)</a:t>
              </a:r>
            </a:p>
            <a:p>
              <a:pPr algn="ctr">
                <a:defRPr sz="2000" b="1">
                  <a:solidFill>
                    <a:srgbClr val="FFFFFF"/>
                  </a:solidFill>
                </a:defRPr>
              </a:pPr>
              <a:r>
                <a:t>und W 3 (4.522 €)</a:t>
              </a:r>
            </a:p>
            <a:p>
              <a:pPr algn="ctr">
                <a:defRPr sz="1600" b="1">
                  <a:solidFill>
                    <a:srgbClr val="FFFFFF"/>
                  </a:solidFill>
                </a:defRPr>
              </a:pPr>
              <a:r>
                <a:t>(auf Basis 2001)</a:t>
              </a:r>
            </a:p>
          </p:txBody>
        </p:sp>
        <p:sp>
          <p:nvSpPr>
            <p:cNvPr id="47" name="Pfeil"/>
            <p:cNvSpPr/>
            <p:nvPr/>
          </p:nvSpPr>
          <p:spPr>
            <a:xfrm>
              <a:off x="3048000" y="609600"/>
              <a:ext cx="1219200" cy="457200"/>
            </a:xfrm>
            <a:prstGeom prst="rightArrow">
              <a:avLst>
                <a:gd name="adj1" fmla="val 50000"/>
                <a:gd name="adj2" fmla="val 66667"/>
              </a:avLst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</p:grpSp>
      <p:grpSp>
        <p:nvGrpSpPr>
          <p:cNvPr id="51" name="Gruppieren"/>
          <p:cNvGrpSpPr/>
          <p:nvPr/>
        </p:nvGrpSpPr>
        <p:grpSpPr>
          <a:xfrm>
            <a:off x="4953000" y="1371599"/>
            <a:ext cx="3200400" cy="1143002"/>
            <a:chOff x="0" y="0"/>
            <a:chExt cx="3200400" cy="1143000"/>
          </a:xfrm>
        </p:grpSpPr>
        <p:sp>
          <p:nvSpPr>
            <p:cNvPr id="49" name="Oval"/>
            <p:cNvSpPr/>
            <p:nvPr/>
          </p:nvSpPr>
          <p:spPr>
            <a:xfrm>
              <a:off x="0" y="-1"/>
              <a:ext cx="3200400" cy="1143002"/>
            </a:xfrm>
            <a:prstGeom prst="ellipse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0" name="Leistungsbezüge…"/>
            <p:cNvSpPr txBox="1"/>
            <p:nvPr/>
          </p:nvSpPr>
          <p:spPr>
            <a:xfrm>
              <a:off x="585832" y="166775"/>
              <a:ext cx="2098586" cy="8840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800" b="1">
                  <a:solidFill>
                    <a:srgbClr val="FFFFFF"/>
                  </a:solidFill>
                </a:defRPr>
              </a:pPr>
              <a:r>
                <a:t>Leistungsbezüge</a:t>
              </a:r>
            </a:p>
            <a:p>
              <a:pPr algn="ctr">
                <a:defRPr sz="1800" b="1">
                  <a:solidFill>
                    <a:srgbClr val="FFFFFF"/>
                  </a:solidFill>
                </a:defRPr>
              </a:pPr>
              <a:r>
                <a:t>statt</a:t>
              </a:r>
            </a:p>
            <a:p>
              <a:pPr algn="ctr">
                <a:defRPr sz="1800" b="1">
                  <a:solidFill>
                    <a:srgbClr val="FFFFFF"/>
                  </a:solidFill>
                </a:defRPr>
              </a:pPr>
              <a:r>
                <a:t>Dienstaltersstufen</a:t>
              </a:r>
            </a:p>
          </p:txBody>
        </p:sp>
      </p:grpSp>
      <p:grpSp>
        <p:nvGrpSpPr>
          <p:cNvPr id="54" name="Gruppieren"/>
          <p:cNvGrpSpPr/>
          <p:nvPr/>
        </p:nvGrpSpPr>
        <p:grpSpPr>
          <a:xfrm>
            <a:off x="5029200" y="2590800"/>
            <a:ext cx="3124200" cy="1219200"/>
            <a:chOff x="0" y="0"/>
            <a:chExt cx="3124200" cy="1219200"/>
          </a:xfrm>
        </p:grpSpPr>
        <p:sp>
          <p:nvSpPr>
            <p:cNvPr id="52" name="Oval"/>
            <p:cNvSpPr/>
            <p:nvPr/>
          </p:nvSpPr>
          <p:spPr>
            <a:xfrm>
              <a:off x="0" y="0"/>
              <a:ext cx="3124200" cy="1219200"/>
            </a:xfrm>
            <a:prstGeom prst="ellipse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3" name="Berufungs-/Bleibever-…"/>
            <p:cNvSpPr txBox="1"/>
            <p:nvPr/>
          </p:nvSpPr>
          <p:spPr>
            <a:xfrm>
              <a:off x="27484" y="240594"/>
              <a:ext cx="3062882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800" b="1">
                  <a:solidFill>
                    <a:srgbClr val="FFFFFF"/>
                  </a:solidFill>
                </a:defRPr>
              </a:pPr>
              <a:r>
                <a:t>Berufungs-/Bleibever-</a:t>
              </a:r>
            </a:p>
            <a:p>
              <a:pPr algn="ctr">
                <a:defRPr sz="1800" b="1">
                  <a:solidFill>
                    <a:srgbClr val="FFFFFF"/>
                  </a:solidFill>
                </a:defRPr>
              </a:pPr>
              <a:r>
                <a:t>handlungen für W2 </a:t>
              </a:r>
              <a:r>
                <a:rPr i="1"/>
                <a:t>und</a:t>
              </a:r>
              <a:r>
                <a:t> W3</a:t>
              </a:r>
            </a:p>
          </p:txBody>
        </p:sp>
      </p:grpSp>
      <p:grpSp>
        <p:nvGrpSpPr>
          <p:cNvPr id="57" name="Gruppieren"/>
          <p:cNvGrpSpPr/>
          <p:nvPr/>
        </p:nvGrpSpPr>
        <p:grpSpPr>
          <a:xfrm>
            <a:off x="5105400" y="3962399"/>
            <a:ext cx="3124200" cy="1143002"/>
            <a:chOff x="0" y="0"/>
            <a:chExt cx="3124200" cy="1143000"/>
          </a:xfrm>
        </p:grpSpPr>
        <p:sp>
          <p:nvSpPr>
            <p:cNvPr id="55" name="Oval"/>
            <p:cNvSpPr/>
            <p:nvPr/>
          </p:nvSpPr>
          <p:spPr>
            <a:xfrm>
              <a:off x="0" y="-1"/>
              <a:ext cx="3124200" cy="1143002"/>
            </a:xfrm>
            <a:prstGeom prst="ellipse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80000"/>
                </a:lnSpc>
                <a:defRPr b="1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6" name="Keine Stufungen…"/>
            <p:cNvSpPr txBox="1"/>
            <p:nvPr/>
          </p:nvSpPr>
          <p:spPr>
            <a:xfrm>
              <a:off x="396577" y="273103"/>
              <a:ext cx="2375496" cy="4877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ts val="100"/>
                </a:spcBef>
                <a:defRPr sz="1800" b="1">
                  <a:solidFill>
                    <a:srgbClr val="FFFFFF"/>
                  </a:solidFill>
                </a:defRPr>
              </a:pPr>
              <a:r>
                <a:t>Keine Stufungen</a:t>
              </a:r>
            </a:p>
            <a:p>
              <a:pPr algn="ctr">
                <a:lnSpc>
                  <a:spcPct val="80000"/>
                </a:lnSpc>
                <a:spcBef>
                  <a:spcPts val="100"/>
                </a:spcBef>
                <a:defRPr sz="1800" b="1">
                  <a:solidFill>
                    <a:srgbClr val="FFFFFF"/>
                  </a:solidFill>
                </a:defRPr>
              </a:pPr>
              <a:r>
                <a:t>„offene“  B 10 Grenze</a:t>
              </a:r>
            </a:p>
          </p:txBody>
        </p:sp>
      </p:grpSp>
      <p:grpSp>
        <p:nvGrpSpPr>
          <p:cNvPr id="60" name="Gruppieren"/>
          <p:cNvGrpSpPr/>
          <p:nvPr/>
        </p:nvGrpSpPr>
        <p:grpSpPr>
          <a:xfrm>
            <a:off x="5181600" y="5257799"/>
            <a:ext cx="2971800" cy="1143002"/>
            <a:chOff x="0" y="0"/>
            <a:chExt cx="2971800" cy="1143000"/>
          </a:xfrm>
        </p:grpSpPr>
        <p:sp>
          <p:nvSpPr>
            <p:cNvPr id="58" name="Oval"/>
            <p:cNvSpPr/>
            <p:nvPr/>
          </p:nvSpPr>
          <p:spPr>
            <a:xfrm>
              <a:off x="0" y="-1"/>
              <a:ext cx="2971800" cy="1143002"/>
            </a:xfrm>
            <a:prstGeom prst="ellipse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59" name="Zulage aus…"/>
            <p:cNvSpPr txBox="1"/>
            <p:nvPr/>
          </p:nvSpPr>
          <p:spPr>
            <a:xfrm>
              <a:off x="351043" y="269169"/>
              <a:ext cx="2276064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800" b="1">
                  <a:solidFill>
                    <a:srgbClr val="FFFFFF"/>
                  </a:solidFill>
                </a:defRPr>
              </a:pPr>
              <a:r>
                <a:t>Zulage aus </a:t>
              </a:r>
            </a:p>
            <a:p>
              <a:pPr algn="ctr">
                <a:defRPr sz="1800" b="1">
                  <a:solidFill>
                    <a:srgbClr val="FFFFFF"/>
                  </a:solidFill>
                </a:defRPr>
              </a:pPr>
              <a:r>
                <a:t>privaten Drittmitteln</a:t>
              </a:r>
            </a:p>
          </p:txBody>
        </p:sp>
      </p:grpSp>
      <p:grpSp>
        <p:nvGrpSpPr>
          <p:cNvPr id="63" name="Gruppieren"/>
          <p:cNvGrpSpPr/>
          <p:nvPr/>
        </p:nvGrpSpPr>
        <p:grpSpPr>
          <a:xfrm>
            <a:off x="1295399" y="3352800"/>
            <a:ext cx="2970214" cy="685800"/>
            <a:chOff x="0" y="0"/>
            <a:chExt cx="2970212" cy="685800"/>
          </a:xfrm>
        </p:grpSpPr>
        <p:sp>
          <p:nvSpPr>
            <p:cNvPr id="61" name="Rechteck"/>
            <p:cNvSpPr/>
            <p:nvPr/>
          </p:nvSpPr>
          <p:spPr>
            <a:xfrm>
              <a:off x="-1" y="0"/>
              <a:ext cx="2970214" cy="685800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62" name="Bestandsschutz für…"/>
            <p:cNvSpPr txBox="1"/>
            <p:nvPr/>
          </p:nvSpPr>
          <p:spPr>
            <a:xfrm>
              <a:off x="392101" y="40569"/>
              <a:ext cx="2225388" cy="617362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800" b="1">
                  <a:solidFill>
                    <a:srgbClr val="000000"/>
                  </a:solidFill>
                </a:defRPr>
              </a:pPr>
              <a:r>
                <a:t>Bestandsschutz</a:t>
              </a:r>
              <a:r>
                <a:rPr>
                  <a:solidFill>
                    <a:srgbClr val="FFFFFF"/>
                  </a:solidFill>
                </a:rPr>
                <a:t> </a:t>
              </a:r>
              <a:r>
                <a:t>für</a:t>
              </a:r>
              <a:endParaRPr>
                <a:solidFill>
                  <a:srgbClr val="FFFFFF"/>
                </a:solidFill>
              </a:endParaRPr>
            </a:p>
            <a:p>
              <a:pPr algn="ctr">
                <a:defRPr sz="1800" b="1">
                  <a:solidFill>
                    <a:srgbClr val="000000"/>
                  </a:solidFill>
                </a:defRPr>
              </a:pPr>
              <a:r>
                <a:t>C-Professoren</a:t>
              </a:r>
            </a:p>
          </p:txBody>
        </p:sp>
      </p:grpSp>
      <p:grpSp>
        <p:nvGrpSpPr>
          <p:cNvPr id="66" name="Gruppieren"/>
          <p:cNvGrpSpPr/>
          <p:nvPr/>
        </p:nvGrpSpPr>
        <p:grpSpPr>
          <a:xfrm>
            <a:off x="152399" y="5029199"/>
            <a:ext cx="3970339" cy="915901"/>
            <a:chOff x="0" y="0"/>
            <a:chExt cx="3970337" cy="915899"/>
          </a:xfrm>
        </p:grpSpPr>
        <p:sp>
          <p:nvSpPr>
            <p:cNvPr id="64" name="Rechteck"/>
            <p:cNvSpPr/>
            <p:nvPr/>
          </p:nvSpPr>
          <p:spPr>
            <a:xfrm>
              <a:off x="0" y="0"/>
              <a:ext cx="3962833" cy="914400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65" name="Wettbewerbsregulierung  zwischen Ländern durch…"/>
            <p:cNvSpPr txBox="1"/>
            <p:nvPr/>
          </p:nvSpPr>
          <p:spPr>
            <a:xfrm>
              <a:off x="0" y="31838"/>
              <a:ext cx="3970338" cy="884062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800" b="1">
                  <a:solidFill>
                    <a:srgbClr val="000000"/>
                  </a:solidFill>
                </a:defRPr>
              </a:pPr>
              <a:r>
                <a:t>Wettbewerbsregulierung  zwischen Ländern durch</a:t>
              </a:r>
            </a:p>
            <a:p>
              <a:pPr algn="ctr">
                <a:defRPr sz="1800" b="1">
                  <a:solidFill>
                    <a:srgbClr val="000000"/>
                  </a:solidFill>
                </a:defRPr>
              </a:pPr>
              <a:r>
                <a:t>„Vergaberahmen“</a:t>
              </a:r>
            </a:p>
          </p:txBody>
        </p:sp>
      </p:grpSp>
      <p:grpSp>
        <p:nvGrpSpPr>
          <p:cNvPr id="69" name="Gruppieren"/>
          <p:cNvGrpSpPr/>
          <p:nvPr/>
        </p:nvGrpSpPr>
        <p:grpSpPr>
          <a:xfrm>
            <a:off x="1296987" y="4191000"/>
            <a:ext cx="2970214" cy="685800"/>
            <a:chOff x="0" y="0"/>
            <a:chExt cx="2970212" cy="685800"/>
          </a:xfrm>
        </p:grpSpPr>
        <p:sp>
          <p:nvSpPr>
            <p:cNvPr id="67" name="Rechteck"/>
            <p:cNvSpPr/>
            <p:nvPr/>
          </p:nvSpPr>
          <p:spPr>
            <a:xfrm>
              <a:off x="-1" y="0"/>
              <a:ext cx="2970214" cy="685800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68" name="Absenkungsschutz"/>
            <p:cNvSpPr txBox="1"/>
            <p:nvPr/>
          </p:nvSpPr>
          <p:spPr>
            <a:xfrm>
              <a:off x="403888" y="174713"/>
              <a:ext cx="2199939" cy="350662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spcBef>
                  <a:spcPts val="1000"/>
                </a:spcBef>
                <a:defRPr sz="1800" b="1">
                  <a:solidFill>
                    <a:srgbClr val="000000"/>
                  </a:solidFill>
                </a:defRPr>
              </a:lvl1pPr>
            </a:lstStyle>
            <a:p>
              <a:r>
                <a:t>Absenkungsschutz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1" animBg="1" advAuto="0"/>
      <p:bldP spid="54" grpId="2" animBg="1" advAuto="0"/>
      <p:bldP spid="57" grpId="3" animBg="1" advAuto="0"/>
      <p:bldP spid="60" grpId="4" animBg="1" advAuto="0"/>
      <p:bldP spid="63" grpId="5" animBg="1" advAuto="0"/>
      <p:bldP spid="66" grpId="6" animBg="1" advAuto="0"/>
      <p:bldP spid="69" grpId="7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72" name="Deckelung der Leistungsbezüg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3600"/>
            </a:lvl1pPr>
          </a:lstStyle>
          <a:p>
            <a:r>
              <a:t>Deckelung der Leistungsbezüge</a:t>
            </a:r>
          </a:p>
        </p:txBody>
      </p:sp>
      <p:grpSp>
        <p:nvGrpSpPr>
          <p:cNvPr id="78" name="Gruppieren"/>
          <p:cNvGrpSpPr/>
          <p:nvPr/>
        </p:nvGrpSpPr>
        <p:grpSpPr>
          <a:xfrm>
            <a:off x="4480331" y="1810156"/>
            <a:ext cx="4298138" cy="4298138"/>
            <a:chOff x="0" y="0"/>
            <a:chExt cx="4298137" cy="4298137"/>
          </a:xfrm>
        </p:grpSpPr>
        <p:graphicFrame>
          <p:nvGraphicFramePr>
            <p:cNvPr id="73" name="2D-Kreisdiagramm"/>
            <p:cNvGraphicFramePr/>
            <p:nvPr/>
          </p:nvGraphicFramePr>
          <p:xfrm>
            <a:off x="0" y="0"/>
            <a:ext cx="4298138" cy="42981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77" name="Gruppieren"/>
            <p:cNvGrpSpPr/>
            <p:nvPr/>
          </p:nvGrpSpPr>
          <p:grpSpPr>
            <a:xfrm>
              <a:off x="421851" y="914912"/>
              <a:ext cx="3526815" cy="2901700"/>
              <a:chOff x="0" y="0"/>
              <a:chExt cx="3526814" cy="2901699"/>
            </a:xfrm>
          </p:grpSpPr>
          <p:sp>
            <p:nvSpPr>
              <p:cNvPr id="74" name="Funktions-…"/>
              <p:cNvSpPr txBox="1"/>
              <p:nvPr/>
            </p:nvSpPr>
            <p:spPr>
              <a:xfrm>
                <a:off x="0" y="15875"/>
                <a:ext cx="1531973" cy="10729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/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Funktions-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Leistungs-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bezüge</a:t>
                </a:r>
              </a:p>
            </p:txBody>
          </p:sp>
          <p:sp>
            <p:nvSpPr>
              <p:cNvPr id="75" name="Berufungs-…"/>
              <p:cNvSpPr txBox="1"/>
              <p:nvPr/>
            </p:nvSpPr>
            <p:spPr>
              <a:xfrm>
                <a:off x="1932632" y="0"/>
                <a:ext cx="1594183" cy="10729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/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Berufungs-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Bleibe-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L.-bezüge</a:t>
                </a:r>
              </a:p>
            </p:txBody>
          </p:sp>
          <p:sp>
            <p:nvSpPr>
              <p:cNvPr id="76" name="Besondere…"/>
              <p:cNvSpPr txBox="1"/>
              <p:nvPr/>
            </p:nvSpPr>
            <p:spPr>
              <a:xfrm>
                <a:off x="979307" y="1828800"/>
                <a:ext cx="1548208" cy="10729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/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Besondere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Leistungs-</a:t>
                </a:r>
              </a:p>
              <a:p>
                <a:pPr algn="ctr">
                  <a:defRPr sz="2200" b="1">
                    <a:solidFill>
                      <a:srgbClr val="FFFFFF"/>
                    </a:solidFill>
                  </a:defRPr>
                </a:pPr>
                <a:r>
                  <a:t>bezüge</a:t>
                </a:r>
              </a:p>
            </p:txBody>
          </p:sp>
        </p:grpSp>
      </p:grpSp>
      <p:grpSp>
        <p:nvGrpSpPr>
          <p:cNvPr id="83" name="Gruppieren"/>
          <p:cNvGrpSpPr/>
          <p:nvPr/>
        </p:nvGrpSpPr>
        <p:grpSpPr>
          <a:xfrm>
            <a:off x="457200" y="2743200"/>
            <a:ext cx="3383280" cy="2438401"/>
            <a:chOff x="0" y="0"/>
            <a:chExt cx="3383279" cy="2438400"/>
          </a:xfrm>
        </p:grpSpPr>
        <p:grpSp>
          <p:nvGrpSpPr>
            <p:cNvPr id="81" name="Gruppieren"/>
            <p:cNvGrpSpPr/>
            <p:nvPr/>
          </p:nvGrpSpPr>
          <p:grpSpPr>
            <a:xfrm>
              <a:off x="0" y="0"/>
              <a:ext cx="2438401" cy="2438401"/>
              <a:chOff x="0" y="0"/>
              <a:chExt cx="2438400" cy="2438400"/>
            </a:xfrm>
          </p:grpSpPr>
          <p:sp>
            <p:nvSpPr>
              <p:cNvPr id="79" name="Form"/>
              <p:cNvSpPr/>
              <p:nvPr/>
            </p:nvSpPr>
            <p:spPr>
              <a:xfrm>
                <a:off x="0" y="0"/>
                <a:ext cx="2438401" cy="24384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326" y="0"/>
                    </a:moveTo>
                    <a:lnTo>
                      <a:pt x="0" y="6326"/>
                    </a:lnTo>
                    <a:lnTo>
                      <a:pt x="0" y="15274"/>
                    </a:lnTo>
                    <a:lnTo>
                      <a:pt x="6326" y="21600"/>
                    </a:lnTo>
                    <a:lnTo>
                      <a:pt x="15274" y="21600"/>
                    </a:lnTo>
                    <a:lnTo>
                      <a:pt x="21600" y="15274"/>
                    </a:lnTo>
                    <a:lnTo>
                      <a:pt x="21600" y="6326"/>
                    </a:lnTo>
                    <a:lnTo>
                      <a:pt x="1527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2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</a:defRPr>
                </a:pPr>
                <a:endParaRPr/>
              </a:p>
            </p:txBody>
          </p:sp>
          <p:sp>
            <p:nvSpPr>
              <p:cNvPr id="80" name="Vergabe-…"/>
              <p:cNvSpPr txBox="1"/>
              <p:nvPr/>
            </p:nvSpPr>
            <p:spPr>
              <a:xfrm>
                <a:off x="416081" y="772896"/>
                <a:ext cx="1606238" cy="89260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/>
              <a:p>
                <a:pPr algn="ctr">
                  <a:defRPr sz="2800"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</a:defRPr>
                </a:pPr>
                <a:r>
                  <a:t>Vergabe-</a:t>
                </a:r>
              </a:p>
              <a:p>
                <a:pPr algn="ctr">
                  <a:defRPr sz="2800" b="1">
                    <a:solidFill>
                      <a:srgbClr val="FFFFFF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</a:defRPr>
                </a:pPr>
                <a:r>
                  <a:t>rahmen</a:t>
                </a:r>
              </a:p>
            </p:txBody>
          </p:sp>
        </p:grpSp>
        <p:sp>
          <p:nvSpPr>
            <p:cNvPr id="82" name="="/>
            <p:cNvSpPr txBox="1"/>
            <p:nvPr/>
          </p:nvSpPr>
          <p:spPr>
            <a:xfrm>
              <a:off x="3020694" y="874682"/>
              <a:ext cx="362587" cy="769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spcBef>
                  <a:spcPts val="2800"/>
                </a:spcBef>
                <a:defRPr sz="4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=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86" name="Umsetzung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Umsetzung </a:t>
            </a:r>
          </a:p>
        </p:txBody>
      </p:sp>
      <p:grpSp>
        <p:nvGrpSpPr>
          <p:cNvPr id="89" name="Gruppieren"/>
          <p:cNvGrpSpPr/>
          <p:nvPr/>
        </p:nvGrpSpPr>
        <p:grpSpPr>
          <a:xfrm>
            <a:off x="1066800" y="1981200"/>
            <a:ext cx="7010400" cy="1066800"/>
            <a:chOff x="0" y="0"/>
            <a:chExt cx="7010400" cy="1066800"/>
          </a:xfrm>
        </p:grpSpPr>
        <p:sp>
          <p:nvSpPr>
            <p:cNvPr id="87" name="Rechteck"/>
            <p:cNvSpPr/>
            <p:nvPr/>
          </p:nvSpPr>
          <p:spPr>
            <a:xfrm>
              <a:off x="0" y="0"/>
              <a:ext cx="7010400" cy="10668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36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8" name="Bundesgesetz…"/>
            <p:cNvSpPr txBox="1"/>
            <p:nvPr/>
          </p:nvSpPr>
          <p:spPr>
            <a:xfrm>
              <a:off x="1496635" y="23596"/>
              <a:ext cx="4017130" cy="10196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32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Bundesgesetz</a:t>
              </a:r>
              <a:r>
                <a:rPr sz="3600"/>
                <a:t> </a:t>
              </a:r>
            </a:p>
            <a:p>
              <a:pPr algn="ctr">
                <a:defRPr sz="2800" b="1">
                  <a:solidFill>
                    <a:srgbClr val="FFFFFF"/>
                  </a:solidFill>
                </a:defRPr>
              </a:pPr>
              <a:r>
                <a:t>lässt große Spielräume</a:t>
              </a:r>
            </a:p>
          </p:txBody>
        </p:sp>
      </p:grpSp>
      <p:grpSp>
        <p:nvGrpSpPr>
          <p:cNvPr id="92" name="Gruppieren"/>
          <p:cNvGrpSpPr/>
          <p:nvPr/>
        </p:nvGrpSpPr>
        <p:grpSpPr>
          <a:xfrm>
            <a:off x="2209799" y="3428999"/>
            <a:ext cx="4572002" cy="2286002"/>
            <a:chOff x="0" y="0"/>
            <a:chExt cx="4572000" cy="2286000"/>
          </a:xfrm>
        </p:grpSpPr>
        <p:sp>
          <p:nvSpPr>
            <p:cNvPr id="90" name="Oval"/>
            <p:cNvSpPr/>
            <p:nvPr/>
          </p:nvSpPr>
          <p:spPr>
            <a:xfrm>
              <a:off x="-1" y="-1"/>
              <a:ext cx="4572002" cy="2286002"/>
            </a:xfrm>
            <a:prstGeom prst="ellipse">
              <a:avLst/>
            </a:prstGeom>
            <a:solidFill>
              <a:srgbClr val="66FF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spcBef>
                  <a:spcPts val="500"/>
                </a:spcBef>
                <a:defRPr sz="28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91" name="Entscheidend sind…"/>
            <p:cNvSpPr txBox="1"/>
            <p:nvPr/>
          </p:nvSpPr>
          <p:spPr>
            <a:xfrm>
              <a:off x="534759" y="147040"/>
              <a:ext cx="3502482" cy="19919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spcBef>
                  <a:spcPts val="700"/>
                </a:spcBef>
                <a:defRPr sz="2800" b="1">
                  <a:solidFill>
                    <a:srgbClr val="000000"/>
                  </a:solidFill>
                </a:defRPr>
              </a:pPr>
              <a:endParaRPr/>
            </a:p>
            <a:p>
              <a:pPr algn="ctr">
                <a:spcBef>
                  <a:spcPts val="800"/>
                </a:spcBef>
                <a:defRPr sz="2800" b="1">
                  <a:solidFill>
                    <a:srgbClr val="000000"/>
                  </a:solidFill>
                </a:defRPr>
              </a:pPr>
              <a:r>
                <a:t>Entscheidend sind </a:t>
              </a:r>
            </a:p>
            <a:p>
              <a:pPr algn="ctr">
                <a:spcBef>
                  <a:spcPts val="800"/>
                </a:spcBef>
                <a:defRPr sz="2800" b="1">
                  <a:solidFill>
                    <a:srgbClr val="000000"/>
                  </a:solidFill>
                </a:defRPr>
              </a:pPr>
              <a:r>
                <a:t>Landes-Regelungen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1" animBg="1" advAuto="0"/>
      <p:bldP spid="92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95" name="Desiderata für die Umsetzung"/>
          <p:cNvSpPr txBox="1"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Desiderata für die Umsetzung</a:t>
            </a:r>
          </a:p>
        </p:txBody>
      </p:sp>
      <p:grpSp>
        <p:nvGrpSpPr>
          <p:cNvPr id="98" name="Gruppieren"/>
          <p:cNvGrpSpPr/>
          <p:nvPr/>
        </p:nvGrpSpPr>
        <p:grpSpPr>
          <a:xfrm>
            <a:off x="1143000" y="1295400"/>
            <a:ext cx="6858000" cy="1066800"/>
            <a:chOff x="0" y="0"/>
            <a:chExt cx="6858000" cy="1066800"/>
          </a:xfrm>
        </p:grpSpPr>
        <p:sp>
          <p:nvSpPr>
            <p:cNvPr id="96" name="Oval"/>
            <p:cNvSpPr/>
            <p:nvPr/>
          </p:nvSpPr>
          <p:spPr>
            <a:xfrm>
              <a:off x="0" y="0"/>
              <a:ext cx="6858000" cy="1066800"/>
            </a:xfrm>
            <a:prstGeom prst="ellipse">
              <a:avLst/>
            </a:prstGeom>
            <a:solidFill>
              <a:schemeClr val="accent1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97" name="Allgemein:…"/>
            <p:cNvSpPr txBox="1"/>
            <p:nvPr/>
          </p:nvSpPr>
          <p:spPr>
            <a:xfrm>
              <a:off x="1545351" y="17905"/>
              <a:ext cx="4041935" cy="910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spcBef>
                  <a:spcPts val="1300"/>
                </a:spcBef>
                <a:defRPr sz="2200" b="1">
                  <a:solidFill>
                    <a:srgbClr val="FFFFFF"/>
                  </a:solidFill>
                </a:defRPr>
              </a:pPr>
              <a:r>
                <a:t>Allgemein:</a:t>
              </a:r>
              <a:r>
                <a:rPr b="0"/>
                <a:t> </a:t>
              </a:r>
            </a:p>
            <a:p>
              <a:pPr algn="ctr">
                <a:spcBef>
                  <a:spcPts val="1300"/>
                </a:spcBef>
                <a:defRPr sz="2200" b="1">
                  <a:solidFill>
                    <a:srgbClr val="FFFFFF"/>
                  </a:solidFill>
                </a:defRPr>
              </a:pPr>
              <a:r>
                <a:t>Subsidiarität und Wettbewerb</a:t>
              </a:r>
            </a:p>
          </p:txBody>
        </p:sp>
      </p:grpSp>
      <p:grpSp>
        <p:nvGrpSpPr>
          <p:cNvPr id="108" name="Gruppieren"/>
          <p:cNvGrpSpPr/>
          <p:nvPr/>
        </p:nvGrpSpPr>
        <p:grpSpPr>
          <a:xfrm>
            <a:off x="45720" y="2514600"/>
            <a:ext cx="8554085" cy="3733800"/>
            <a:chOff x="0" y="0"/>
            <a:chExt cx="8554084" cy="3733800"/>
          </a:xfrm>
        </p:grpSpPr>
        <p:grpSp>
          <p:nvGrpSpPr>
            <p:cNvPr id="101" name="Gruppieren"/>
            <p:cNvGrpSpPr/>
            <p:nvPr/>
          </p:nvGrpSpPr>
          <p:grpSpPr>
            <a:xfrm>
              <a:off x="-1" y="0"/>
              <a:ext cx="2947037" cy="3657600"/>
              <a:chOff x="0" y="0"/>
              <a:chExt cx="2947035" cy="3657600"/>
            </a:xfrm>
          </p:grpSpPr>
          <p:sp>
            <p:nvSpPr>
              <p:cNvPr id="99" name="Rechteck"/>
              <p:cNvSpPr/>
              <p:nvPr/>
            </p:nvSpPr>
            <p:spPr>
              <a:xfrm>
                <a:off x="381317" y="0"/>
                <a:ext cx="2209801" cy="3657600"/>
              </a:xfrm>
              <a:prstGeom prst="rect">
                <a:avLst/>
              </a:prstGeom>
              <a:solidFill>
                <a:srgbClr val="000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  <a:endParaRPr/>
              </a:p>
            </p:txBody>
          </p:sp>
          <p:sp>
            <p:nvSpPr>
              <p:cNvPr id="100" name="Zuständigkeit…"/>
              <p:cNvSpPr txBox="1"/>
              <p:nvPr/>
            </p:nvSpPr>
            <p:spPr>
              <a:xfrm>
                <a:off x="0" y="780077"/>
                <a:ext cx="2947036" cy="196885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/>
              <a:p>
                <a:pPr algn="ctr">
                  <a:lnSpc>
                    <a:spcPct val="55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 Zuständigkeit </a:t>
                </a:r>
              </a:p>
              <a:p>
                <a:pPr algn="ctr">
                  <a:lnSpc>
                    <a:spcPct val="55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für die </a:t>
                </a:r>
              </a:p>
              <a:p>
                <a:pPr algn="ctr">
                  <a:lnSpc>
                    <a:spcPct val="55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Vergabe</a:t>
                </a:r>
              </a:p>
              <a:p>
                <a:pPr algn="ctr">
                  <a:lnSpc>
                    <a:spcPct val="55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an die </a:t>
                </a:r>
              </a:p>
              <a:p>
                <a:pPr algn="ctr">
                  <a:lnSpc>
                    <a:spcPct val="55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Hochschulen</a:t>
                </a:r>
              </a:p>
            </p:txBody>
          </p:sp>
        </p:grpSp>
        <p:grpSp>
          <p:nvGrpSpPr>
            <p:cNvPr id="104" name="Gruppieren"/>
            <p:cNvGrpSpPr/>
            <p:nvPr/>
          </p:nvGrpSpPr>
          <p:grpSpPr>
            <a:xfrm>
              <a:off x="3307079" y="0"/>
              <a:ext cx="2286002" cy="3733800"/>
              <a:chOff x="0" y="0"/>
              <a:chExt cx="2286000" cy="3733800"/>
            </a:xfrm>
          </p:grpSpPr>
          <p:sp>
            <p:nvSpPr>
              <p:cNvPr id="102" name="Rechteck"/>
              <p:cNvSpPr/>
              <p:nvPr/>
            </p:nvSpPr>
            <p:spPr>
              <a:xfrm>
                <a:off x="-1" y="0"/>
                <a:ext cx="2286002" cy="3733800"/>
              </a:xfrm>
              <a:prstGeom prst="rect">
                <a:avLst/>
              </a:prstGeom>
              <a:solidFill>
                <a:srgbClr val="000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  <a:endParaRPr/>
              </a:p>
            </p:txBody>
          </p:sp>
          <p:sp>
            <p:nvSpPr>
              <p:cNvPr id="103" name="Hochschulen…"/>
              <p:cNvSpPr txBox="1"/>
              <p:nvPr/>
            </p:nvSpPr>
            <p:spPr>
              <a:xfrm>
                <a:off x="121919" y="756173"/>
                <a:ext cx="2089787" cy="153406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/>
              <a:p>
                <a:pPr algn="ctr">
                  <a:lnSpc>
                    <a:spcPct val="50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Hochschulen </a:t>
                </a:r>
              </a:p>
              <a:p>
                <a:pPr algn="ctr">
                  <a:lnSpc>
                    <a:spcPct val="50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auch  für</a:t>
                </a:r>
              </a:p>
              <a:p>
                <a:pPr algn="ctr">
                  <a:lnSpc>
                    <a:spcPct val="50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B&amp;B</a:t>
                </a:r>
              </a:p>
              <a:p>
                <a:pPr algn="ctr">
                  <a:lnSpc>
                    <a:spcPct val="50000"/>
                  </a:lnSpc>
                  <a:spcBef>
                    <a:spcPts val="1400"/>
                  </a:spcBef>
                  <a:defRPr b="1">
                    <a:solidFill>
                      <a:srgbClr val="FFFFFF"/>
                    </a:solidFill>
                  </a:defRPr>
                </a:pPr>
                <a:r>
                  <a:t>zuständig</a:t>
                </a:r>
              </a:p>
            </p:txBody>
          </p:sp>
        </p:grpSp>
        <p:grpSp>
          <p:nvGrpSpPr>
            <p:cNvPr id="107" name="Gruppieren"/>
            <p:cNvGrpSpPr/>
            <p:nvPr/>
          </p:nvGrpSpPr>
          <p:grpSpPr>
            <a:xfrm>
              <a:off x="6161405" y="0"/>
              <a:ext cx="2392680" cy="3657600"/>
              <a:chOff x="0" y="0"/>
              <a:chExt cx="2392680" cy="3657600"/>
            </a:xfrm>
          </p:grpSpPr>
          <p:sp>
            <p:nvSpPr>
              <p:cNvPr id="105" name="Rechteck"/>
              <p:cNvSpPr/>
              <p:nvPr/>
            </p:nvSpPr>
            <p:spPr>
              <a:xfrm>
                <a:off x="0" y="0"/>
                <a:ext cx="2362200" cy="3657600"/>
              </a:xfrm>
              <a:prstGeom prst="rect">
                <a:avLst/>
              </a:prstGeom>
              <a:solidFill>
                <a:srgbClr val="0000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  <a:latin typeface="+mj-lt"/>
                    <a:ea typeface="+mj-ea"/>
                    <a:cs typeface="+mj-cs"/>
                    <a:sym typeface="Times New Roman"/>
                  </a:defRPr>
                </a:pPr>
                <a:endParaRPr/>
              </a:p>
            </p:txBody>
          </p:sp>
          <p:sp>
            <p:nvSpPr>
              <p:cNvPr id="106" name="Keine…"/>
              <p:cNvSpPr txBox="1"/>
              <p:nvPr/>
            </p:nvSpPr>
            <p:spPr>
              <a:xfrm>
                <a:off x="10794" y="111684"/>
                <a:ext cx="2381887" cy="305164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1400"/>
                  </a:spcBef>
                  <a:defRPr sz="2200" b="1">
                    <a:solidFill>
                      <a:srgbClr val="FFFFFF"/>
                    </a:solidFill>
                  </a:defRPr>
                </a:pPr>
                <a:endParaRPr/>
              </a:p>
              <a:p>
                <a:pPr algn="ctr">
                  <a:defRPr b="1">
                    <a:solidFill>
                      <a:srgbClr val="FFFFFF"/>
                    </a:solidFill>
                  </a:defRPr>
                </a:pPr>
                <a:endParaRPr/>
              </a:p>
              <a:p>
                <a:pPr algn="ctr">
                  <a:defRPr b="1">
                    <a:solidFill>
                      <a:srgbClr val="FFFFFF"/>
                    </a:solidFill>
                  </a:defRPr>
                </a:pPr>
                <a:r>
                  <a:t>Keine</a:t>
                </a:r>
              </a:p>
              <a:p>
                <a:pPr algn="ctr">
                  <a:defRPr b="1">
                    <a:solidFill>
                      <a:srgbClr val="FFFFFF"/>
                    </a:solidFill>
                  </a:defRPr>
                </a:pPr>
                <a:r>
                  <a:t>vorgebenen </a:t>
                </a:r>
              </a:p>
              <a:p>
                <a:pPr algn="ctr">
                  <a:defRPr b="1">
                    <a:solidFill>
                      <a:srgbClr val="FFFFFF"/>
                    </a:solidFill>
                  </a:defRPr>
                </a:pPr>
                <a:r>
                  <a:t>Kontingente </a:t>
                </a:r>
              </a:p>
              <a:p>
                <a:pPr algn="ctr">
                  <a:defRPr b="1">
                    <a:solidFill>
                      <a:srgbClr val="FFFFFF"/>
                    </a:solidFill>
                  </a:defRPr>
                </a:pPr>
                <a:r>
                  <a:t>für die 3</a:t>
                </a:r>
              </a:p>
              <a:p>
                <a:pPr algn="ctr">
                  <a:defRPr b="1">
                    <a:solidFill>
                      <a:srgbClr val="FFFFFF"/>
                    </a:solidFill>
                  </a:defRPr>
                </a:pPr>
                <a:r>
                  <a:t>Zulagenarten </a:t>
                </a:r>
              </a:p>
            </p:txBody>
          </p:sp>
        </p:grpSp>
      </p:grpSp>
      <p:grpSp>
        <p:nvGrpSpPr>
          <p:cNvPr id="111" name="Gruppieren"/>
          <p:cNvGrpSpPr/>
          <p:nvPr/>
        </p:nvGrpSpPr>
        <p:grpSpPr>
          <a:xfrm>
            <a:off x="1524000" y="4876800"/>
            <a:ext cx="6248400" cy="1828800"/>
            <a:chOff x="0" y="0"/>
            <a:chExt cx="6248400" cy="1828800"/>
          </a:xfrm>
        </p:grpSpPr>
        <p:sp>
          <p:nvSpPr>
            <p:cNvPr id="109" name="Oval"/>
            <p:cNvSpPr/>
            <p:nvPr/>
          </p:nvSpPr>
          <p:spPr>
            <a:xfrm>
              <a:off x="0" y="0"/>
              <a:ext cx="6248400" cy="1828800"/>
            </a:xfrm>
            <a:prstGeom prst="ellipse">
              <a:avLst/>
            </a:prstGeom>
            <a:solidFill>
              <a:srgbClr val="66FFC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10" name="Hochschulspezifische Ausgestaltung…"/>
            <p:cNvSpPr txBox="1"/>
            <p:nvPr/>
          </p:nvSpPr>
          <p:spPr>
            <a:xfrm>
              <a:off x="376406" y="518065"/>
              <a:ext cx="5495588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Hochschulspezifische Ausgestaltung</a:t>
              </a:r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r>
                <a:t>durch Ordnungen/Satzungen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1" animBg="1" advAuto="0"/>
      <p:bldP spid="108" grpId="2" animBg="1" advAuto="0"/>
      <p:bldP spid="111" grpId="3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14" name="Folgerungen"/>
          <p:cNvSpPr txBox="1">
            <a:spLocks noGrp="1"/>
          </p:cNvSpPr>
          <p:nvPr>
            <p:ph type="title"/>
          </p:nvPr>
        </p:nvSpPr>
        <p:spPr>
          <a:xfrm>
            <a:off x="0" y="0"/>
            <a:ext cx="7543800" cy="990600"/>
          </a:xfrm>
          <a:prstGeom prst="rect">
            <a:avLst/>
          </a:prstGeom>
        </p:spPr>
        <p:txBody>
          <a:bodyPr/>
          <a:lstStyle/>
          <a:p>
            <a:r>
              <a:t>Folgerungen</a:t>
            </a:r>
          </a:p>
        </p:txBody>
      </p:sp>
      <p:grpSp>
        <p:nvGrpSpPr>
          <p:cNvPr id="117" name="Gruppieren"/>
          <p:cNvGrpSpPr/>
          <p:nvPr/>
        </p:nvGrpSpPr>
        <p:grpSpPr>
          <a:xfrm>
            <a:off x="838200" y="1447800"/>
            <a:ext cx="7391400" cy="914400"/>
            <a:chOff x="0" y="0"/>
            <a:chExt cx="7391400" cy="914400"/>
          </a:xfrm>
        </p:grpSpPr>
        <p:sp>
          <p:nvSpPr>
            <p:cNvPr id="115" name="Rechteck"/>
            <p:cNvSpPr/>
            <p:nvPr/>
          </p:nvSpPr>
          <p:spPr>
            <a:xfrm>
              <a:off x="0" y="0"/>
              <a:ext cx="7391400" cy="9144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36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6" name="Umsetzung entscheidet über Reform"/>
            <p:cNvSpPr txBox="1"/>
            <p:nvPr/>
          </p:nvSpPr>
          <p:spPr>
            <a:xfrm>
              <a:off x="98345" y="183177"/>
              <a:ext cx="7194710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32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lvl1pPr>
            </a:lstStyle>
            <a:p>
              <a:r>
                <a:t>Umsetzung entscheidet über Reform</a:t>
              </a:r>
            </a:p>
          </p:txBody>
        </p:sp>
      </p:grpSp>
      <p:grpSp>
        <p:nvGrpSpPr>
          <p:cNvPr id="120" name="Gruppieren"/>
          <p:cNvGrpSpPr/>
          <p:nvPr/>
        </p:nvGrpSpPr>
        <p:grpSpPr>
          <a:xfrm>
            <a:off x="674533" y="2743200"/>
            <a:ext cx="7718734" cy="1371600"/>
            <a:chOff x="0" y="0"/>
            <a:chExt cx="7718732" cy="1371600"/>
          </a:xfrm>
        </p:grpSpPr>
        <p:sp>
          <p:nvSpPr>
            <p:cNvPr id="118" name="Rechteck"/>
            <p:cNvSpPr/>
            <p:nvPr/>
          </p:nvSpPr>
          <p:spPr>
            <a:xfrm>
              <a:off x="163666" y="0"/>
              <a:ext cx="7391401" cy="13716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6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9" name="Ausgestaltung…"/>
            <p:cNvSpPr txBox="1"/>
            <p:nvPr/>
          </p:nvSpPr>
          <p:spPr>
            <a:xfrm>
              <a:off x="0" y="16831"/>
              <a:ext cx="7718733" cy="13379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32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Ausgestaltung </a:t>
              </a:r>
              <a:endParaRPr sz="2600"/>
            </a:p>
            <a:p>
              <a:pPr algn="ctr">
                <a:defRPr sz="2600" b="1">
                  <a:solidFill>
                    <a:srgbClr val="FFFFFF"/>
                  </a:solidFill>
                </a:defRPr>
              </a:pPr>
              <a:r>
                <a:t> fordert </a:t>
              </a:r>
              <a:r>
                <a:rPr i="1"/>
                <a:t>strategische</a:t>
              </a:r>
              <a:r>
                <a:t> Entscheidungsfähigkeit der</a:t>
              </a:r>
            </a:p>
            <a:p>
              <a:pPr algn="ctr">
                <a:defRPr sz="2600" b="1">
                  <a:solidFill>
                    <a:srgbClr val="FFFFFF"/>
                  </a:solidFill>
                </a:defRPr>
              </a:pPr>
              <a:r>
                <a:t>Hochschulen heraus</a:t>
              </a:r>
            </a:p>
          </p:txBody>
        </p:sp>
      </p:grpSp>
      <p:grpSp>
        <p:nvGrpSpPr>
          <p:cNvPr id="123" name="Gruppieren"/>
          <p:cNvGrpSpPr/>
          <p:nvPr/>
        </p:nvGrpSpPr>
        <p:grpSpPr>
          <a:xfrm>
            <a:off x="1905000" y="4267199"/>
            <a:ext cx="5562600" cy="2286002"/>
            <a:chOff x="0" y="0"/>
            <a:chExt cx="5562600" cy="2286000"/>
          </a:xfrm>
        </p:grpSpPr>
        <p:sp>
          <p:nvSpPr>
            <p:cNvPr id="121" name="Oval"/>
            <p:cNvSpPr/>
            <p:nvPr/>
          </p:nvSpPr>
          <p:spPr>
            <a:xfrm>
              <a:off x="0" y="-1"/>
              <a:ext cx="5562600" cy="2286002"/>
            </a:xfrm>
            <a:prstGeom prst="ellipse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22" name="Gefahren und Risiken…"/>
            <p:cNvSpPr txBox="1"/>
            <p:nvPr/>
          </p:nvSpPr>
          <p:spPr>
            <a:xfrm>
              <a:off x="727789" y="352965"/>
              <a:ext cx="4107022" cy="1580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3000" b="1">
                  <a:solidFill>
                    <a:srgbClr val="FF00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</a:defRPr>
              </a:pPr>
              <a:r>
                <a:t>Gefahren und Risiken</a:t>
              </a:r>
              <a:endParaRPr sz="2800"/>
            </a:p>
            <a:p>
              <a:pPr algn="ctr">
                <a:defRPr b="1">
                  <a:solidFill>
                    <a:srgbClr val="000000"/>
                  </a:solidFill>
                </a:defRPr>
              </a:pPr>
              <a:endParaRPr sz="2800"/>
            </a:p>
            <a:p>
              <a:pPr algn="ctr">
                <a:buSzPct val="100000"/>
                <a:buChar char="•"/>
                <a:defRPr b="1">
                  <a:solidFill>
                    <a:srgbClr val="000000"/>
                  </a:solidFill>
                </a:defRPr>
              </a:pPr>
              <a:r>
                <a:t> Verregelung der Verfahren</a:t>
              </a:r>
            </a:p>
            <a:p>
              <a:pPr algn="ctr">
                <a:buSzPct val="100000"/>
                <a:buChar char="•"/>
                <a:defRPr b="1">
                  <a:solidFill>
                    <a:srgbClr val="000000"/>
                  </a:solidFill>
                </a:defRPr>
              </a:pPr>
              <a:r>
                <a:t> Formale Kriterienkataloge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1" animBg="1" advAuto="0"/>
      <p:bldP spid="120" grpId="2" animBg="1" advAuto="0"/>
      <p:bldP spid="123" grpId="3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26" name="Drei Fragenkomplexe..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Drei Fragenkomplexe...</a:t>
            </a:r>
          </a:p>
        </p:txBody>
      </p:sp>
      <p:grpSp>
        <p:nvGrpSpPr>
          <p:cNvPr id="129" name="Gruppieren"/>
          <p:cNvGrpSpPr/>
          <p:nvPr/>
        </p:nvGrpSpPr>
        <p:grpSpPr>
          <a:xfrm>
            <a:off x="4114799" y="1600200"/>
            <a:ext cx="4572002" cy="990600"/>
            <a:chOff x="0" y="0"/>
            <a:chExt cx="4572000" cy="990600"/>
          </a:xfrm>
        </p:grpSpPr>
        <p:sp>
          <p:nvSpPr>
            <p:cNvPr id="127" name="Rechteck"/>
            <p:cNvSpPr/>
            <p:nvPr/>
          </p:nvSpPr>
          <p:spPr>
            <a:xfrm>
              <a:off x="-1" y="0"/>
              <a:ext cx="4572002" cy="9906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110000"/>
                </a:lnSpc>
                <a:defRPr sz="18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8" name="Entscheidungsgegenstände"/>
            <p:cNvSpPr txBox="1"/>
            <p:nvPr/>
          </p:nvSpPr>
          <p:spPr>
            <a:xfrm>
              <a:off x="614438" y="319969"/>
              <a:ext cx="3343124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 algn="ctr">
                <a:lnSpc>
                  <a:spcPct val="11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Entscheidungsgegenstände</a:t>
              </a:r>
            </a:p>
          </p:txBody>
        </p:sp>
      </p:grpSp>
      <p:grpSp>
        <p:nvGrpSpPr>
          <p:cNvPr id="132" name="Gruppieren"/>
          <p:cNvGrpSpPr/>
          <p:nvPr/>
        </p:nvGrpSpPr>
        <p:grpSpPr>
          <a:xfrm>
            <a:off x="4114799" y="3581400"/>
            <a:ext cx="4572002" cy="914400"/>
            <a:chOff x="0" y="0"/>
            <a:chExt cx="4572000" cy="914400"/>
          </a:xfrm>
        </p:grpSpPr>
        <p:sp>
          <p:nvSpPr>
            <p:cNvPr id="130" name="Rechteck"/>
            <p:cNvSpPr/>
            <p:nvPr/>
          </p:nvSpPr>
          <p:spPr>
            <a:xfrm>
              <a:off x="-1" y="0"/>
              <a:ext cx="4572002" cy="9144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lnSpc>
                  <a:spcPct val="110000"/>
                </a:lnSpc>
                <a:defRPr sz="18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1" name="Entscheidungsebene und…"/>
            <p:cNvSpPr txBox="1"/>
            <p:nvPr/>
          </p:nvSpPr>
          <p:spPr>
            <a:xfrm>
              <a:off x="747881" y="135558"/>
              <a:ext cx="3076238" cy="6432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 algn="ctr">
                <a:lnSpc>
                  <a:spcPct val="11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Entscheidungsebene und</a:t>
              </a:r>
            </a:p>
            <a:p>
              <a:pPr lvl="1" indent="190500" algn="ctr">
                <a:lnSpc>
                  <a:spcPct val="110000"/>
                </a:lnSpc>
                <a:defRPr sz="1800" b="1">
                  <a:solidFill>
                    <a:srgbClr val="FFFFFF"/>
                  </a:solidFill>
                </a:defRPr>
              </a:pPr>
              <a:r>
                <a:t>Entscheidungsorgane</a:t>
              </a:r>
            </a:p>
          </p:txBody>
        </p:sp>
      </p:grpSp>
      <p:grpSp>
        <p:nvGrpSpPr>
          <p:cNvPr id="135" name="Gruppieren"/>
          <p:cNvGrpSpPr/>
          <p:nvPr/>
        </p:nvGrpSpPr>
        <p:grpSpPr>
          <a:xfrm>
            <a:off x="4127499" y="5257800"/>
            <a:ext cx="4572002" cy="914400"/>
            <a:chOff x="0" y="0"/>
            <a:chExt cx="4572000" cy="914400"/>
          </a:xfrm>
        </p:grpSpPr>
        <p:sp>
          <p:nvSpPr>
            <p:cNvPr id="133" name="Rechteck"/>
            <p:cNvSpPr/>
            <p:nvPr/>
          </p:nvSpPr>
          <p:spPr>
            <a:xfrm>
              <a:off x="-1" y="0"/>
              <a:ext cx="4572002" cy="914400"/>
            </a:xfrm>
            <a:prstGeom prst="rect">
              <a:avLst/>
            </a:prstGeom>
            <a:solidFill>
              <a:srgbClr val="0000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190500" algn="l"/>
                </a:tabLst>
                <a:defRPr sz="18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4" name="Entscheidungsverfahren"/>
            <p:cNvSpPr txBox="1"/>
            <p:nvPr/>
          </p:nvSpPr>
          <p:spPr>
            <a:xfrm>
              <a:off x="798501" y="281869"/>
              <a:ext cx="2974998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lvl="1" indent="190500" algn="ctr">
                <a:tabLst>
                  <a:tab pos="190500" algn="l"/>
                </a:tabLst>
                <a:defRPr sz="1800" b="1">
                  <a:solidFill>
                    <a:srgbClr val="FFFFFF"/>
                  </a:solidFill>
                </a:defRPr>
              </a:pPr>
              <a:r>
                <a:t>Entscheidungsverfahren</a:t>
              </a:r>
            </a:p>
          </p:txBody>
        </p:sp>
      </p:grpSp>
      <p:grpSp>
        <p:nvGrpSpPr>
          <p:cNvPr id="140" name="Gruppieren"/>
          <p:cNvGrpSpPr/>
          <p:nvPr/>
        </p:nvGrpSpPr>
        <p:grpSpPr>
          <a:xfrm>
            <a:off x="139700" y="1219200"/>
            <a:ext cx="3746500" cy="1524000"/>
            <a:chOff x="0" y="0"/>
            <a:chExt cx="3746500" cy="1524000"/>
          </a:xfrm>
        </p:grpSpPr>
        <p:grpSp>
          <p:nvGrpSpPr>
            <p:cNvPr id="138" name="Gruppieren"/>
            <p:cNvGrpSpPr/>
            <p:nvPr/>
          </p:nvGrpSpPr>
          <p:grpSpPr>
            <a:xfrm>
              <a:off x="0" y="0"/>
              <a:ext cx="2070100" cy="1524000"/>
              <a:chOff x="0" y="0"/>
              <a:chExt cx="2070100" cy="1524000"/>
            </a:xfrm>
          </p:grpSpPr>
          <p:sp>
            <p:nvSpPr>
              <p:cNvPr id="136" name="Oval"/>
              <p:cNvSpPr/>
              <p:nvPr/>
            </p:nvSpPr>
            <p:spPr>
              <a:xfrm>
                <a:off x="0" y="0"/>
                <a:ext cx="2070100" cy="1524000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noFill/>
                <a:miter lim="400000"/>
              </a:ln>
              <a:effectLst>
                <a:outerShdw blurRad="63500" dist="17960" dir="2700000" rotWithShape="0">
                  <a:srgbClr val="990000"/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600" b="1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7" name="WAS ?"/>
              <p:cNvSpPr txBox="1"/>
              <p:nvPr/>
            </p:nvSpPr>
            <p:spPr>
              <a:xfrm>
                <a:off x="460190" y="524831"/>
                <a:ext cx="1149720" cy="4743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 algn="ctr">
                  <a:defRPr sz="2600" b="1">
                    <a:solidFill>
                      <a:srgbClr val="FFFFFF"/>
                    </a:solidFill>
                  </a:defRPr>
                </a:lvl1pPr>
              </a:lstStyle>
              <a:p>
                <a:r>
                  <a:t>WAS ?</a:t>
                </a:r>
              </a:p>
            </p:txBody>
          </p:sp>
        </p:grpSp>
        <p:sp>
          <p:nvSpPr>
            <p:cNvPr id="139" name="Pfeil"/>
            <p:cNvSpPr/>
            <p:nvPr/>
          </p:nvSpPr>
          <p:spPr>
            <a:xfrm>
              <a:off x="2603500" y="533400"/>
              <a:ext cx="1143000" cy="68580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</p:grpSp>
      <p:grpSp>
        <p:nvGrpSpPr>
          <p:cNvPr id="145" name="Gruppieren"/>
          <p:cNvGrpSpPr/>
          <p:nvPr/>
        </p:nvGrpSpPr>
        <p:grpSpPr>
          <a:xfrm>
            <a:off x="139700" y="3124200"/>
            <a:ext cx="3746500" cy="1600200"/>
            <a:chOff x="0" y="0"/>
            <a:chExt cx="3746500" cy="1600200"/>
          </a:xfrm>
        </p:grpSpPr>
        <p:grpSp>
          <p:nvGrpSpPr>
            <p:cNvPr id="143" name="Gruppieren"/>
            <p:cNvGrpSpPr/>
            <p:nvPr/>
          </p:nvGrpSpPr>
          <p:grpSpPr>
            <a:xfrm>
              <a:off x="0" y="0"/>
              <a:ext cx="2070100" cy="1600200"/>
              <a:chOff x="0" y="0"/>
              <a:chExt cx="2070100" cy="1600200"/>
            </a:xfrm>
          </p:grpSpPr>
          <p:sp>
            <p:nvSpPr>
              <p:cNvPr id="141" name="Oval"/>
              <p:cNvSpPr/>
              <p:nvPr/>
            </p:nvSpPr>
            <p:spPr>
              <a:xfrm>
                <a:off x="0" y="0"/>
                <a:ext cx="2070100" cy="1600200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noFill/>
                <a:miter lim="400000"/>
              </a:ln>
              <a:effectLst>
                <a:outerShdw blurRad="63500" dist="17960" dir="2700000" rotWithShape="0">
                  <a:srgbClr val="990000"/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600" b="1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2" name="WER ?"/>
              <p:cNvSpPr txBox="1"/>
              <p:nvPr/>
            </p:nvSpPr>
            <p:spPr>
              <a:xfrm>
                <a:off x="451080" y="562931"/>
                <a:ext cx="1167940" cy="4743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 algn="ctr">
                  <a:defRPr sz="2600" b="1">
                    <a:solidFill>
                      <a:srgbClr val="FFFFFF"/>
                    </a:solidFill>
                  </a:defRPr>
                </a:lvl1pPr>
              </a:lstStyle>
              <a:p>
                <a:r>
                  <a:t>WER ?</a:t>
                </a:r>
              </a:p>
            </p:txBody>
          </p:sp>
        </p:grpSp>
        <p:sp>
          <p:nvSpPr>
            <p:cNvPr id="144" name="Pfeil"/>
            <p:cNvSpPr/>
            <p:nvPr/>
          </p:nvSpPr>
          <p:spPr>
            <a:xfrm>
              <a:off x="2603500" y="457200"/>
              <a:ext cx="1143000" cy="68580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</p:grpSp>
      <p:grpSp>
        <p:nvGrpSpPr>
          <p:cNvPr id="150" name="Gruppieren"/>
          <p:cNvGrpSpPr/>
          <p:nvPr/>
        </p:nvGrpSpPr>
        <p:grpSpPr>
          <a:xfrm>
            <a:off x="228600" y="4953000"/>
            <a:ext cx="3657600" cy="1447800"/>
            <a:chOff x="0" y="0"/>
            <a:chExt cx="3657600" cy="1447799"/>
          </a:xfrm>
        </p:grpSpPr>
        <p:grpSp>
          <p:nvGrpSpPr>
            <p:cNvPr id="148" name="Gruppieren"/>
            <p:cNvGrpSpPr/>
            <p:nvPr/>
          </p:nvGrpSpPr>
          <p:grpSpPr>
            <a:xfrm>
              <a:off x="0" y="0"/>
              <a:ext cx="2057400" cy="1447800"/>
              <a:chOff x="0" y="0"/>
              <a:chExt cx="2057400" cy="1447799"/>
            </a:xfrm>
          </p:grpSpPr>
          <p:sp>
            <p:nvSpPr>
              <p:cNvPr id="146" name="Oval"/>
              <p:cNvSpPr/>
              <p:nvPr/>
            </p:nvSpPr>
            <p:spPr>
              <a:xfrm>
                <a:off x="0" y="0"/>
                <a:ext cx="2057400" cy="1447800"/>
              </a:xfrm>
              <a:prstGeom prst="ellipse">
                <a:avLst/>
              </a:prstGeom>
              <a:solidFill>
                <a:srgbClr val="FF0000"/>
              </a:solidFill>
              <a:ln w="12700" cap="flat">
                <a:noFill/>
                <a:miter lim="400000"/>
              </a:ln>
              <a:effectLst>
                <a:outerShdw blurRad="63500" dist="17960" dir="2700000" rotWithShape="0">
                  <a:srgbClr val="990000"/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600" b="1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7" name="WIE ?"/>
              <p:cNvSpPr txBox="1"/>
              <p:nvPr/>
            </p:nvSpPr>
            <p:spPr>
              <a:xfrm>
                <a:off x="518090" y="486731"/>
                <a:ext cx="1021220" cy="4743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ctr">
                <a:spAutoFit/>
              </a:bodyPr>
              <a:lstStyle>
                <a:lvl1pPr algn="ctr">
                  <a:defRPr sz="2600" b="1">
                    <a:solidFill>
                      <a:srgbClr val="FFFFFF"/>
                    </a:solidFill>
                  </a:defRPr>
                </a:lvl1pPr>
              </a:lstStyle>
              <a:p>
                <a:r>
                  <a:t>WIE ?</a:t>
                </a:r>
              </a:p>
            </p:txBody>
          </p:sp>
        </p:grpSp>
        <p:sp>
          <p:nvSpPr>
            <p:cNvPr id="149" name="Pfeil"/>
            <p:cNvSpPr/>
            <p:nvPr/>
          </p:nvSpPr>
          <p:spPr>
            <a:xfrm>
              <a:off x="2514600" y="533400"/>
              <a:ext cx="1143000" cy="68580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2" animBg="1" advAuto="0"/>
      <p:bldP spid="132" grpId="4" animBg="1" advAuto="0"/>
      <p:bldP spid="135" grpId="6" animBg="1" advAuto="0"/>
      <p:bldP spid="140" grpId="1" animBg="1" advAuto="0"/>
      <p:bldP spid="145" grpId="3" animBg="1" advAuto="0"/>
      <p:bldP spid="150" grpId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636176" y="6324600"/>
            <a:ext cx="203024" cy="2888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53" name="= drei Gestaltungsbereich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= drei Gestaltungsbereiche</a:t>
            </a:r>
          </a:p>
        </p:txBody>
      </p:sp>
      <p:grpSp>
        <p:nvGrpSpPr>
          <p:cNvPr id="181" name="Gruppieren"/>
          <p:cNvGrpSpPr/>
          <p:nvPr/>
        </p:nvGrpSpPr>
        <p:grpSpPr>
          <a:xfrm>
            <a:off x="2895600" y="2057400"/>
            <a:ext cx="4495800" cy="4724400"/>
            <a:chOff x="0" y="0"/>
            <a:chExt cx="4495800" cy="4724400"/>
          </a:xfrm>
        </p:grpSpPr>
        <p:sp>
          <p:nvSpPr>
            <p:cNvPr id="154" name="Rechteck"/>
            <p:cNvSpPr/>
            <p:nvPr/>
          </p:nvSpPr>
          <p:spPr>
            <a:xfrm>
              <a:off x="304800" y="30480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55" name="Rechteck"/>
            <p:cNvSpPr/>
            <p:nvPr/>
          </p:nvSpPr>
          <p:spPr>
            <a:xfrm>
              <a:off x="1600200" y="30480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56" name="Rechteck"/>
            <p:cNvSpPr/>
            <p:nvPr/>
          </p:nvSpPr>
          <p:spPr>
            <a:xfrm>
              <a:off x="609600" y="27432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57" name="Rechteck"/>
            <p:cNvSpPr/>
            <p:nvPr/>
          </p:nvSpPr>
          <p:spPr>
            <a:xfrm>
              <a:off x="1905000" y="27432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58" name="Rechteck"/>
            <p:cNvSpPr/>
            <p:nvPr/>
          </p:nvSpPr>
          <p:spPr>
            <a:xfrm>
              <a:off x="609600" y="1371600"/>
              <a:ext cx="1295400" cy="1371600"/>
            </a:xfrm>
            <a:prstGeom prst="rect">
              <a:avLst/>
            </a:prstGeom>
            <a:solidFill>
              <a:srgbClr val="FF33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59" name="Rechteck"/>
            <p:cNvSpPr/>
            <p:nvPr/>
          </p:nvSpPr>
          <p:spPr>
            <a:xfrm>
              <a:off x="304800" y="16764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0" name="Rechteck"/>
            <p:cNvSpPr/>
            <p:nvPr/>
          </p:nvSpPr>
          <p:spPr>
            <a:xfrm>
              <a:off x="1600200" y="16764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1" name="Rechteck"/>
            <p:cNvSpPr/>
            <p:nvPr/>
          </p:nvSpPr>
          <p:spPr>
            <a:xfrm>
              <a:off x="1905000" y="13716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2" name="Rechteck"/>
            <p:cNvSpPr/>
            <p:nvPr/>
          </p:nvSpPr>
          <p:spPr>
            <a:xfrm>
              <a:off x="2895600" y="30480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3" name="Rechteck"/>
            <p:cNvSpPr/>
            <p:nvPr/>
          </p:nvSpPr>
          <p:spPr>
            <a:xfrm>
              <a:off x="3200400" y="27432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4" name="Rechteck"/>
            <p:cNvSpPr/>
            <p:nvPr/>
          </p:nvSpPr>
          <p:spPr>
            <a:xfrm>
              <a:off x="2895600" y="16764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5" name="Rechteck"/>
            <p:cNvSpPr/>
            <p:nvPr/>
          </p:nvSpPr>
          <p:spPr>
            <a:xfrm>
              <a:off x="3200400" y="13716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6" name="Rechteck"/>
            <p:cNvSpPr/>
            <p:nvPr/>
          </p:nvSpPr>
          <p:spPr>
            <a:xfrm>
              <a:off x="0" y="33528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7" name="Rechteck"/>
            <p:cNvSpPr/>
            <p:nvPr/>
          </p:nvSpPr>
          <p:spPr>
            <a:xfrm>
              <a:off x="1295400" y="33528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8" name="Rechteck"/>
            <p:cNvSpPr/>
            <p:nvPr/>
          </p:nvSpPr>
          <p:spPr>
            <a:xfrm>
              <a:off x="0" y="19812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69" name="Rechteck"/>
            <p:cNvSpPr/>
            <p:nvPr/>
          </p:nvSpPr>
          <p:spPr>
            <a:xfrm>
              <a:off x="1295400" y="19812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0" name="Rechteck"/>
            <p:cNvSpPr/>
            <p:nvPr/>
          </p:nvSpPr>
          <p:spPr>
            <a:xfrm>
              <a:off x="2590800" y="33528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1" name="Rechteck"/>
            <p:cNvSpPr/>
            <p:nvPr/>
          </p:nvSpPr>
          <p:spPr>
            <a:xfrm>
              <a:off x="2590800" y="19812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2" name="Rechteck"/>
            <p:cNvSpPr/>
            <p:nvPr/>
          </p:nvSpPr>
          <p:spPr>
            <a:xfrm>
              <a:off x="609600" y="0"/>
              <a:ext cx="1295400" cy="1371600"/>
            </a:xfrm>
            <a:prstGeom prst="rect">
              <a:avLst/>
            </a:prstGeom>
            <a:solidFill>
              <a:srgbClr val="FF33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3" name="Rechteck"/>
            <p:cNvSpPr/>
            <p:nvPr/>
          </p:nvSpPr>
          <p:spPr>
            <a:xfrm>
              <a:off x="304800" y="3048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4" name="Rechteck"/>
            <p:cNvSpPr/>
            <p:nvPr/>
          </p:nvSpPr>
          <p:spPr>
            <a:xfrm>
              <a:off x="1600200" y="3048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5" name="Rechteck"/>
            <p:cNvSpPr/>
            <p:nvPr/>
          </p:nvSpPr>
          <p:spPr>
            <a:xfrm>
              <a:off x="1905000" y="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6" name="Rechteck"/>
            <p:cNvSpPr/>
            <p:nvPr/>
          </p:nvSpPr>
          <p:spPr>
            <a:xfrm>
              <a:off x="2895600" y="3048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7" name="Rechteck"/>
            <p:cNvSpPr/>
            <p:nvPr/>
          </p:nvSpPr>
          <p:spPr>
            <a:xfrm>
              <a:off x="3200400" y="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8" name="Rechteck"/>
            <p:cNvSpPr/>
            <p:nvPr/>
          </p:nvSpPr>
          <p:spPr>
            <a:xfrm>
              <a:off x="0" y="6096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79" name="Rechteck"/>
            <p:cNvSpPr/>
            <p:nvPr/>
          </p:nvSpPr>
          <p:spPr>
            <a:xfrm>
              <a:off x="1295400" y="6096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180" name="Rechteck"/>
            <p:cNvSpPr/>
            <p:nvPr/>
          </p:nvSpPr>
          <p:spPr>
            <a:xfrm>
              <a:off x="2590800" y="609600"/>
              <a:ext cx="1295400" cy="13716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</p:grpSp>
      <p:sp>
        <p:nvSpPr>
          <p:cNvPr id="182" name="Linie"/>
          <p:cNvSpPr/>
          <p:nvPr/>
        </p:nvSpPr>
        <p:spPr>
          <a:xfrm flipV="1">
            <a:off x="2895600" y="1752599"/>
            <a:ext cx="914401" cy="914401"/>
          </a:xfrm>
          <a:prstGeom prst="line">
            <a:avLst/>
          </a:prstGeom>
          <a:ln w="114300">
            <a:solidFill>
              <a:schemeClr val="accent1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3" name="Linie"/>
          <p:cNvSpPr/>
          <p:nvPr/>
        </p:nvSpPr>
        <p:spPr>
          <a:xfrm flipV="1">
            <a:off x="2895600" y="2666999"/>
            <a:ext cx="1" cy="4156076"/>
          </a:xfrm>
          <a:prstGeom prst="line">
            <a:avLst/>
          </a:prstGeom>
          <a:ln w="101600">
            <a:solidFill>
              <a:schemeClr val="accent2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4" name="Linie"/>
          <p:cNvSpPr/>
          <p:nvPr/>
        </p:nvSpPr>
        <p:spPr>
          <a:xfrm>
            <a:off x="3810000" y="1752600"/>
            <a:ext cx="3886201" cy="0"/>
          </a:xfrm>
          <a:prstGeom prst="line">
            <a:avLst/>
          </a:prstGeom>
          <a:ln w="101600">
            <a:solidFill>
              <a:srgbClr val="00FFCC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5" name="Vergaberahmen"/>
          <p:cNvSpPr txBox="1"/>
          <p:nvPr/>
        </p:nvSpPr>
        <p:spPr>
          <a:xfrm>
            <a:off x="1111220" y="3288178"/>
            <a:ext cx="1628835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1600" b="1">
                <a:solidFill>
                  <a:schemeClr val="accent2"/>
                </a:solidFill>
              </a:defRPr>
            </a:lvl1pPr>
          </a:lstStyle>
          <a:p>
            <a:r>
              <a:t>Vergaberahmen</a:t>
            </a:r>
          </a:p>
        </p:txBody>
      </p:sp>
      <p:sp>
        <p:nvSpPr>
          <p:cNvPr id="186" name="Formel"/>
          <p:cNvSpPr txBox="1"/>
          <p:nvPr/>
        </p:nvSpPr>
        <p:spPr>
          <a:xfrm>
            <a:off x="4155003" y="1383178"/>
            <a:ext cx="781607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1600" b="1">
                <a:solidFill>
                  <a:srgbClr val="00FFCC"/>
                </a:solidFill>
              </a:defRPr>
            </a:lvl1pPr>
          </a:lstStyle>
          <a:p>
            <a:r>
              <a:t>Formel</a:t>
            </a:r>
          </a:p>
        </p:txBody>
      </p:sp>
      <p:sp>
        <p:nvSpPr>
          <p:cNvPr id="187" name="Land"/>
          <p:cNvSpPr txBox="1"/>
          <p:nvPr/>
        </p:nvSpPr>
        <p:spPr>
          <a:xfrm>
            <a:off x="2477809" y="1687978"/>
            <a:ext cx="589519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1600" b="1">
                <a:solidFill>
                  <a:schemeClr val="accent1"/>
                </a:solidFill>
              </a:defRPr>
            </a:lvl1pPr>
          </a:lstStyle>
          <a:p>
            <a:r>
              <a:t>Land</a:t>
            </a:r>
          </a:p>
        </p:txBody>
      </p:sp>
      <p:sp>
        <p:nvSpPr>
          <p:cNvPr id="188" name="Hochschule"/>
          <p:cNvSpPr txBox="1"/>
          <p:nvPr/>
        </p:nvSpPr>
        <p:spPr>
          <a:xfrm>
            <a:off x="1791414" y="1992778"/>
            <a:ext cx="1255872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1600" b="1">
                <a:solidFill>
                  <a:schemeClr val="accent1"/>
                </a:solidFill>
              </a:defRPr>
            </a:lvl1pPr>
          </a:lstStyle>
          <a:p>
            <a:r>
              <a:t>Hochschule</a:t>
            </a:r>
          </a:p>
        </p:txBody>
      </p:sp>
      <p:sp>
        <p:nvSpPr>
          <p:cNvPr id="189" name="Fachbereich"/>
          <p:cNvSpPr txBox="1"/>
          <p:nvPr/>
        </p:nvSpPr>
        <p:spPr>
          <a:xfrm>
            <a:off x="1350436" y="2297578"/>
            <a:ext cx="1301215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1600" b="1">
                <a:solidFill>
                  <a:schemeClr val="accent1"/>
                </a:solidFill>
              </a:defRPr>
            </a:lvl1pPr>
          </a:lstStyle>
          <a:p>
            <a:r>
              <a:t>Fachbereich</a:t>
            </a:r>
          </a:p>
        </p:txBody>
      </p:sp>
      <p:sp>
        <p:nvSpPr>
          <p:cNvPr id="190" name="W2 / W3"/>
          <p:cNvSpPr txBox="1"/>
          <p:nvPr/>
        </p:nvSpPr>
        <p:spPr>
          <a:xfrm>
            <a:off x="1409471" y="4659778"/>
            <a:ext cx="883108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1600" b="1">
                <a:solidFill>
                  <a:schemeClr val="accent2"/>
                </a:solidFill>
              </a:defRPr>
            </a:lvl1pPr>
          </a:lstStyle>
          <a:p>
            <a:r>
              <a:t>W2 / W3</a:t>
            </a:r>
          </a:p>
        </p:txBody>
      </p:sp>
      <p:sp>
        <p:nvSpPr>
          <p:cNvPr id="191" name="Leistungs-…"/>
          <p:cNvSpPr txBox="1"/>
          <p:nvPr/>
        </p:nvSpPr>
        <p:spPr>
          <a:xfrm>
            <a:off x="1287680" y="5993278"/>
            <a:ext cx="1131452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/>
          <a:p>
            <a:pPr algn="ctr">
              <a:defRPr sz="1600" b="1">
                <a:solidFill>
                  <a:schemeClr val="accent2"/>
                </a:solidFill>
              </a:defRPr>
            </a:pPr>
            <a:r>
              <a:t>Leistungs-</a:t>
            </a:r>
          </a:p>
          <a:p>
            <a:pPr algn="ctr">
              <a:defRPr sz="1600" b="1">
                <a:solidFill>
                  <a:schemeClr val="accent2"/>
                </a:solidFill>
              </a:defRPr>
            </a:pPr>
            <a:r>
              <a:t>bezüge</a:t>
            </a:r>
          </a:p>
        </p:txBody>
      </p:sp>
      <p:sp>
        <p:nvSpPr>
          <p:cNvPr id="192" name="Abwägen"/>
          <p:cNvSpPr txBox="1"/>
          <p:nvPr/>
        </p:nvSpPr>
        <p:spPr>
          <a:xfrm>
            <a:off x="5339923" y="1383178"/>
            <a:ext cx="1007329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1600" b="1">
                <a:solidFill>
                  <a:srgbClr val="00FFCC"/>
                </a:solidFill>
              </a:defRPr>
            </a:lvl1pPr>
          </a:lstStyle>
          <a:p>
            <a:r>
              <a:t>Abwägen</a:t>
            </a:r>
          </a:p>
        </p:txBody>
      </p:sp>
      <p:sp>
        <p:nvSpPr>
          <p:cNvPr id="193" name="Antrag"/>
          <p:cNvSpPr txBox="1"/>
          <p:nvPr/>
        </p:nvSpPr>
        <p:spPr>
          <a:xfrm>
            <a:off x="6757957" y="1383178"/>
            <a:ext cx="758886" cy="313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1600" b="1">
                <a:solidFill>
                  <a:srgbClr val="00FFCC"/>
                </a:solidFill>
              </a:defRPr>
            </a:lvl1pPr>
          </a:lstStyle>
          <a:p>
            <a:r>
              <a:t>Antrag</a:t>
            </a:r>
          </a:p>
        </p:txBody>
      </p:sp>
      <p:sp>
        <p:nvSpPr>
          <p:cNvPr id="194" name="Entscheidungsgegenstände"/>
          <p:cNvSpPr txBox="1"/>
          <p:nvPr/>
        </p:nvSpPr>
        <p:spPr>
          <a:xfrm rot="16204702">
            <a:off x="-937635" y="4722522"/>
            <a:ext cx="3491345" cy="37523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2000" b="1">
                <a:solidFill>
                  <a:schemeClr val="accent2"/>
                </a:solidFill>
              </a:defRPr>
            </a:lvl1pPr>
          </a:lstStyle>
          <a:p>
            <a:r>
              <a:t>Entscheidungsgegenstände</a:t>
            </a:r>
          </a:p>
        </p:txBody>
      </p:sp>
      <p:sp>
        <p:nvSpPr>
          <p:cNvPr id="195" name="Entscheidungsebene"/>
          <p:cNvSpPr txBox="1"/>
          <p:nvPr/>
        </p:nvSpPr>
        <p:spPr>
          <a:xfrm rot="19060781">
            <a:off x="214456" y="1715797"/>
            <a:ext cx="2658776" cy="37523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2000" b="1">
                <a:solidFill>
                  <a:schemeClr val="accent1"/>
                </a:solidFill>
              </a:defRPr>
            </a:lvl1pPr>
          </a:lstStyle>
          <a:p>
            <a:r>
              <a:t>Entscheidungsebene</a:t>
            </a:r>
          </a:p>
        </p:txBody>
      </p:sp>
      <p:sp>
        <p:nvSpPr>
          <p:cNvPr id="196" name="Entscheidungsverfahren"/>
          <p:cNvSpPr txBox="1"/>
          <p:nvPr/>
        </p:nvSpPr>
        <p:spPr>
          <a:xfrm>
            <a:off x="4258773" y="1047459"/>
            <a:ext cx="3082316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2000" b="1">
                <a:solidFill>
                  <a:srgbClr val="00FFCC"/>
                </a:solidFill>
              </a:defRPr>
            </a:lvl1pPr>
          </a:lstStyle>
          <a:p>
            <a:r>
              <a:t>Entscheidungsverfahren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Leere Präsentation">
  <a:themeElements>
    <a:clrScheme name="Leere Präsentation">
      <a:dk1>
        <a:srgbClr val="000000"/>
      </a:dk1>
      <a:lt1>
        <a:srgbClr val="969696"/>
      </a:lt1>
      <a:dk2>
        <a:srgbClr val="A7A7A7"/>
      </a:dk2>
      <a:lt2>
        <a:srgbClr val="535353"/>
      </a:lt2>
      <a:accent1>
        <a:srgbClr val="F00E34"/>
      </a:accent1>
      <a:accent2>
        <a:srgbClr val="293BA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Leere Präsentatio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Leere Prä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69696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69696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eere Präsentation">
  <a:themeElements>
    <a:clrScheme name="Leere Prä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0E34"/>
      </a:accent1>
      <a:accent2>
        <a:srgbClr val="293BA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Leere Präsentatio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Leere Prä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69696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69696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825</Words>
  <Application>Microsoft Macintosh PowerPoint</Application>
  <PresentationFormat>Bildschirmpräsentation (4:3)</PresentationFormat>
  <Paragraphs>380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4" baseType="lpstr">
      <vt:lpstr>Arial</vt:lpstr>
      <vt:lpstr>Symbol</vt:lpstr>
      <vt:lpstr>Times New Roman</vt:lpstr>
      <vt:lpstr>Webdings</vt:lpstr>
      <vt:lpstr>Leere Präsentation</vt:lpstr>
      <vt:lpstr>PowerPoint-Präsentation</vt:lpstr>
      <vt:lpstr>Bundesgesetz</vt:lpstr>
      <vt:lpstr>Kernelemente der Reform</vt:lpstr>
      <vt:lpstr>Deckelung der Leistungsbezüge</vt:lpstr>
      <vt:lpstr>Umsetzung </vt:lpstr>
      <vt:lpstr>Desiderata für die Umsetzung</vt:lpstr>
      <vt:lpstr>Folgerungen</vt:lpstr>
      <vt:lpstr>Drei Fragenkomplexe...</vt:lpstr>
      <vt:lpstr>= drei Gestaltungsbereiche</vt:lpstr>
      <vt:lpstr>PowerPoint-Präsentation</vt:lpstr>
      <vt:lpstr>Vergaberahmen: Verstehen 1</vt:lpstr>
      <vt:lpstr>Vergaberahmen: Verstehen 2</vt:lpstr>
      <vt:lpstr>Vergaberahmen: Verstehen 3</vt:lpstr>
      <vt:lpstr>Vergaberahmen: Gestalten</vt:lpstr>
      <vt:lpstr>PowerPoint-Präsentation</vt:lpstr>
      <vt:lpstr>W2/W3: Verstehen </vt:lpstr>
      <vt:lpstr>Option Landesvorgaben W2/W3</vt:lpstr>
      <vt:lpstr>Option Entscheidung bei Hochschulen</vt:lpstr>
      <vt:lpstr>PowerPoint-Präsentation</vt:lpstr>
      <vt:lpstr>Leistungsbezüge: Instrumente</vt:lpstr>
      <vt:lpstr>Funktions-LB</vt:lpstr>
      <vt:lpstr>Berufungs-LB</vt:lpstr>
      <vt:lpstr>Besondere Leistungs-LB</vt:lpstr>
      <vt:lpstr>Formel vs. Abwägung</vt:lpstr>
      <vt:lpstr>individuell vs. Stufung</vt:lpstr>
      <vt:lpstr>Regel vs. Antrag</vt:lpstr>
      <vt:lpstr>Resümee</vt:lpstr>
      <vt:lpstr>Fazit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Detlef Müller-Böling</cp:lastModifiedBy>
  <cp:revision>1</cp:revision>
  <dcterms:modified xsi:type="dcterms:W3CDTF">2022-02-15T17:11:00Z</dcterms:modified>
</cp:coreProperties>
</file>