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9"/>
  </p:notesMasterIdLst>
  <p:sldIdLst>
    <p:sldId id="317" r:id="rId2"/>
    <p:sldId id="358" r:id="rId3"/>
    <p:sldId id="359" r:id="rId4"/>
    <p:sldId id="319" r:id="rId5"/>
    <p:sldId id="361" r:id="rId6"/>
    <p:sldId id="362" r:id="rId7"/>
    <p:sldId id="340" r:id="rId8"/>
    <p:sldId id="341" r:id="rId9"/>
    <p:sldId id="343" r:id="rId10"/>
    <p:sldId id="363" r:id="rId11"/>
    <p:sldId id="344" r:id="rId12"/>
    <p:sldId id="345" r:id="rId13"/>
    <p:sldId id="351" r:id="rId14"/>
    <p:sldId id="365" r:id="rId15"/>
    <p:sldId id="357" r:id="rId16"/>
    <p:sldId id="366" r:id="rId17"/>
    <p:sldId id="356" r:id="rId18"/>
    <p:sldId id="311" r:id="rId19"/>
    <p:sldId id="313" r:id="rId20"/>
    <p:sldId id="312" r:id="rId21"/>
    <p:sldId id="373" r:id="rId22"/>
    <p:sldId id="370" r:id="rId23"/>
    <p:sldId id="372" r:id="rId24"/>
    <p:sldId id="386" r:id="rId25"/>
    <p:sldId id="379" r:id="rId26"/>
    <p:sldId id="382" r:id="rId27"/>
    <p:sldId id="383" r:id="rId28"/>
    <p:sldId id="384" r:id="rId29"/>
    <p:sldId id="385" r:id="rId30"/>
    <p:sldId id="387" r:id="rId31"/>
    <p:sldId id="374" r:id="rId32"/>
    <p:sldId id="375" r:id="rId33"/>
    <p:sldId id="376" r:id="rId34"/>
    <p:sldId id="377" r:id="rId35"/>
    <p:sldId id="378" r:id="rId36"/>
    <p:sldId id="380" r:id="rId37"/>
    <p:sldId id="381" r:id="rId38"/>
  </p:sldIdLst>
  <p:sldSz cx="9144000" cy="6858000" type="screen4x3"/>
  <p:notesSz cx="68119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>
        <p:scale>
          <a:sx n="75" d="100"/>
          <a:sy n="75" d="100"/>
        </p:scale>
        <p:origin x="-1452" y="88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4F90442-9495-CF4B-B527-DCF5C05D1C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4493E75-7986-A843-BF8E-5117BB6BE7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830D4E3-8FE7-1A4B-92A3-843AC5CC291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D0BCE9F-8AC6-6A46-9F1A-D0B6B00A5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3AF7DDB-7A0C-4F40-BD01-B033EF1D62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0697FC7-ABDE-4844-8B7D-8087B6379F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DE3F79C-ED01-2545-8B35-249A756D5F5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394A37-2F9A-A84B-B956-0DD72E8C75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AF08E4-8308-C043-96A2-71A82E353E87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5B9D7A69-ED30-1347-9BFC-AB24B01C9D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C6F0D7C5-0F86-FC4E-8CDE-96A0C738E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B9ABCF-B612-B046-8C77-1E234E524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7C681-567E-684E-8AF4-D0BA9D03C0E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34498" name="Rectangle 2050">
            <a:extLst>
              <a:ext uri="{FF2B5EF4-FFF2-40B4-BE49-F238E27FC236}">
                <a16:creationId xmlns:a16="http://schemas.microsoft.com/office/drawing/2014/main" id="{06C49AE8-4E04-7D4F-94C2-55AAFE2095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34499" name="Rectangle 2051">
            <a:extLst>
              <a:ext uri="{FF2B5EF4-FFF2-40B4-BE49-F238E27FC236}">
                <a16:creationId xmlns:a16="http://schemas.microsoft.com/office/drawing/2014/main" id="{57D013AE-1DD3-114D-9FD3-0DF8734C0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A6625B7B-AD85-1D4A-B73E-ACE3B44013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F3A2C-F3CF-E144-A0A9-76B53AE96080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E0750182-9D32-B14B-99BA-5DA07FAFC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9377B7E5-9E75-1A41-830F-694496C27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14</a:t>
            </a:r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7D50D5D8-0E55-8448-A6E9-AB035E62C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6E48742C-64BD-204B-B991-63DB2FE25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2" name="Rectangle 6">
            <a:extLst>
              <a:ext uri="{FF2B5EF4-FFF2-40B4-BE49-F238E27FC236}">
                <a16:creationId xmlns:a16="http://schemas.microsoft.com/office/drawing/2014/main" id="{35BF3F8D-6AD9-F34D-87DB-F8FC4689E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3" name="Rectangle 7">
            <a:extLst>
              <a:ext uri="{FF2B5EF4-FFF2-40B4-BE49-F238E27FC236}">
                <a16:creationId xmlns:a16="http://schemas.microsoft.com/office/drawing/2014/main" id="{C3C467AA-6991-B547-A810-E6BCF9CC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12</a:t>
            </a:r>
          </a:p>
        </p:txBody>
      </p:sp>
      <p:sp>
        <p:nvSpPr>
          <p:cNvPr id="239624" name="Rectangle 8">
            <a:extLst>
              <a:ext uri="{FF2B5EF4-FFF2-40B4-BE49-F238E27FC236}">
                <a16:creationId xmlns:a16="http://schemas.microsoft.com/office/drawing/2014/main" id="{27B90ACF-3BFB-964F-BC1C-46615367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5" name="Rectangle 9">
            <a:extLst>
              <a:ext uri="{FF2B5EF4-FFF2-40B4-BE49-F238E27FC236}">
                <a16:creationId xmlns:a16="http://schemas.microsoft.com/office/drawing/2014/main" id="{0BD23569-AB5F-C14A-A391-B49C48B72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6" name="Rectangle 10">
            <a:extLst>
              <a:ext uri="{FF2B5EF4-FFF2-40B4-BE49-F238E27FC236}">
                <a16:creationId xmlns:a16="http://schemas.microsoft.com/office/drawing/2014/main" id="{773641CA-CF1B-A74A-8FBB-863E396F8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7" name="Rectangle 11">
            <a:extLst>
              <a:ext uri="{FF2B5EF4-FFF2-40B4-BE49-F238E27FC236}">
                <a16:creationId xmlns:a16="http://schemas.microsoft.com/office/drawing/2014/main" id="{74F0C34B-C2FF-A645-BB04-74B082B08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39628" name="Rectangle 12">
            <a:extLst>
              <a:ext uri="{FF2B5EF4-FFF2-40B4-BE49-F238E27FC236}">
                <a16:creationId xmlns:a16="http://schemas.microsoft.com/office/drawing/2014/main" id="{BDBBBAD7-1BA2-4A48-87F4-7BCAFBC1C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29" name="Rectangle 13">
            <a:extLst>
              <a:ext uri="{FF2B5EF4-FFF2-40B4-BE49-F238E27FC236}">
                <a16:creationId xmlns:a16="http://schemas.microsoft.com/office/drawing/2014/main" id="{C3DD853F-721A-3A49-B36F-6ADE0D87F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9630" name="Rectangle 14">
            <a:extLst>
              <a:ext uri="{FF2B5EF4-FFF2-40B4-BE49-F238E27FC236}">
                <a16:creationId xmlns:a16="http://schemas.microsoft.com/office/drawing/2014/main" id="{8769015B-CA45-ED43-8EB2-8FF81614F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4400"/>
            <a:ext cx="4995863" cy="3914775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de-DE" altLang="de-DE"/>
          </a:p>
        </p:txBody>
      </p:sp>
      <p:sp>
        <p:nvSpPr>
          <p:cNvPr id="239631" name="Rectangle 15">
            <a:extLst>
              <a:ext uri="{FF2B5EF4-FFF2-40B4-BE49-F238E27FC236}">
                <a16:creationId xmlns:a16="http://schemas.microsoft.com/office/drawing/2014/main" id="{734F3905-1F66-C24A-83C2-D92BC73D81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30275" y="752475"/>
            <a:ext cx="4953000" cy="3714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69C458D5-C4E5-E04F-B27C-0CDF5F712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6A8A7-8A3F-234E-9160-9076A8C5CA0D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42690" name="Rectangle 1026">
            <a:extLst>
              <a:ext uri="{FF2B5EF4-FFF2-40B4-BE49-F238E27FC236}">
                <a16:creationId xmlns:a16="http://schemas.microsoft.com/office/drawing/2014/main" id="{6D3AD252-9EB7-BC4A-B0E5-D6F55F1ED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1" name="Rectangle 1027">
            <a:extLst>
              <a:ext uri="{FF2B5EF4-FFF2-40B4-BE49-F238E27FC236}">
                <a16:creationId xmlns:a16="http://schemas.microsoft.com/office/drawing/2014/main" id="{CD0BEAB8-EF41-EB47-8AA0-AA98DE10D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28</a:t>
            </a:r>
          </a:p>
        </p:txBody>
      </p:sp>
      <p:sp>
        <p:nvSpPr>
          <p:cNvPr id="242692" name="Rectangle 1028">
            <a:extLst>
              <a:ext uri="{FF2B5EF4-FFF2-40B4-BE49-F238E27FC236}">
                <a16:creationId xmlns:a16="http://schemas.microsoft.com/office/drawing/2014/main" id="{978DA78B-E8AE-2240-83FC-FA7BE0942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3" name="Rectangle 1029">
            <a:extLst>
              <a:ext uri="{FF2B5EF4-FFF2-40B4-BE49-F238E27FC236}">
                <a16:creationId xmlns:a16="http://schemas.microsoft.com/office/drawing/2014/main" id="{6DC03495-CF9A-6F45-AF26-BA9474A88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4" name="Rectangle 1030">
            <a:extLst>
              <a:ext uri="{FF2B5EF4-FFF2-40B4-BE49-F238E27FC236}">
                <a16:creationId xmlns:a16="http://schemas.microsoft.com/office/drawing/2014/main" id="{DB4B7B53-6980-5044-95C9-2498A67E6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5" name="Rectangle 1031">
            <a:extLst>
              <a:ext uri="{FF2B5EF4-FFF2-40B4-BE49-F238E27FC236}">
                <a16:creationId xmlns:a16="http://schemas.microsoft.com/office/drawing/2014/main" id="{887F5D31-600A-D745-B965-47BCDB7CA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17</a:t>
            </a:r>
          </a:p>
        </p:txBody>
      </p:sp>
      <p:sp>
        <p:nvSpPr>
          <p:cNvPr id="242696" name="Rectangle 1032">
            <a:extLst>
              <a:ext uri="{FF2B5EF4-FFF2-40B4-BE49-F238E27FC236}">
                <a16:creationId xmlns:a16="http://schemas.microsoft.com/office/drawing/2014/main" id="{69751B97-D14F-1249-BDD8-8DD8EDF23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7" name="Rectangle 1033">
            <a:extLst>
              <a:ext uri="{FF2B5EF4-FFF2-40B4-BE49-F238E27FC236}">
                <a16:creationId xmlns:a16="http://schemas.microsoft.com/office/drawing/2014/main" id="{F1B3FF9B-27C3-C644-90AC-8E9D12F6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8" name="Rectangle 1034">
            <a:extLst>
              <a:ext uri="{FF2B5EF4-FFF2-40B4-BE49-F238E27FC236}">
                <a16:creationId xmlns:a16="http://schemas.microsoft.com/office/drawing/2014/main" id="{A6A70588-FD16-864B-80D0-D3C293F7C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699" name="Rectangle 1035">
            <a:extLst>
              <a:ext uri="{FF2B5EF4-FFF2-40B4-BE49-F238E27FC236}">
                <a16:creationId xmlns:a16="http://schemas.microsoft.com/office/drawing/2014/main" id="{58283C1B-7A69-7F43-A001-AEDB19CC3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42700" name="Rectangle 1036">
            <a:extLst>
              <a:ext uri="{FF2B5EF4-FFF2-40B4-BE49-F238E27FC236}">
                <a16:creationId xmlns:a16="http://schemas.microsoft.com/office/drawing/2014/main" id="{0C1ADB5D-8E26-E44E-8AA6-C40FDF761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701" name="Rectangle 1037">
            <a:extLst>
              <a:ext uri="{FF2B5EF4-FFF2-40B4-BE49-F238E27FC236}">
                <a16:creationId xmlns:a16="http://schemas.microsoft.com/office/drawing/2014/main" id="{31DAC6FB-6DC2-854F-93BE-A519B5E27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2702" name="Rectangle 1038">
            <a:extLst>
              <a:ext uri="{FF2B5EF4-FFF2-40B4-BE49-F238E27FC236}">
                <a16:creationId xmlns:a16="http://schemas.microsoft.com/office/drawing/2014/main" id="{A1C97B4E-2E80-5A44-A3E3-100D9A497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4400"/>
            <a:ext cx="4995863" cy="39147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42" tIns="44526" rIns="90642" bIns="44526"/>
          <a:lstStyle/>
          <a:p>
            <a:r>
              <a:rPr lang="de-DE" altLang="de-DE" b="1"/>
              <a:t>Ranglisten:</a:t>
            </a:r>
          </a:p>
          <a:p>
            <a:r>
              <a:rPr lang="de-DE" altLang="de-DE"/>
              <a:t>Professorentipp, Gesamturteil Studierende, Studiendauer, Ausstattung Bibliothek, Promotionen pro Professor</a:t>
            </a:r>
          </a:p>
          <a:p>
            <a:r>
              <a:rPr lang="de-DE" altLang="de-DE" b="1"/>
              <a:t>Persönliches Ranking:</a:t>
            </a:r>
            <a:endParaRPr lang="de-DE" altLang="de-DE"/>
          </a:p>
          <a:p>
            <a:r>
              <a:rPr lang="de-DE" altLang="de-DE"/>
              <a:t>8 Fakten, 13 Studierendenurteile, 9 Professorenurteile</a:t>
            </a:r>
          </a:p>
          <a:p>
            <a:r>
              <a:rPr lang="de-DE" altLang="de-DE" b="1"/>
              <a:t>Studientipp:</a:t>
            </a:r>
          </a:p>
          <a:p>
            <a:r>
              <a:rPr lang="de-DE" altLang="de-DE" b="1"/>
              <a:t>Der Forscher</a:t>
            </a:r>
            <a:r>
              <a:rPr lang="de-DE" altLang="de-DE"/>
              <a:t>:</a:t>
            </a:r>
          </a:p>
          <a:p>
            <a:r>
              <a:rPr lang="de-DE" altLang="de-DE"/>
              <a:t>Professorentipp, Prof.-Urteil zur Forschungssituation, viele Promotionen</a:t>
            </a:r>
          </a:p>
          <a:p>
            <a:r>
              <a:rPr lang="de-DE" altLang="de-DE" b="1"/>
              <a:t>Der Zielstrebige</a:t>
            </a:r>
            <a:r>
              <a:rPr lang="de-DE" altLang="de-DE"/>
              <a:t>:</a:t>
            </a:r>
          </a:p>
          <a:p>
            <a:r>
              <a:rPr lang="de-DE" altLang="de-DE"/>
              <a:t>Gesamturteil der Stud., kurze Studiendauer, Kontakt zu Lehrenden, Beurteil. der Betreuung</a:t>
            </a:r>
          </a:p>
          <a:p>
            <a:r>
              <a:rPr lang="de-DE" altLang="de-DE"/>
              <a:t>höchstens 1x nicht Spitzengruppe, keinmal Schlussgruppe</a:t>
            </a:r>
          </a:p>
        </p:txBody>
      </p:sp>
      <p:sp>
        <p:nvSpPr>
          <p:cNvPr id="242703" name="Rectangle 1039">
            <a:extLst>
              <a:ext uri="{FF2B5EF4-FFF2-40B4-BE49-F238E27FC236}">
                <a16:creationId xmlns:a16="http://schemas.microsoft.com/office/drawing/2014/main" id="{E008CA0F-3123-0E4A-B39C-AE27073AD4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31863" y="752475"/>
            <a:ext cx="4953000" cy="3714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05B470-A2F0-A24F-ABB6-85D6853871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AB019-C421-FC4D-877B-60B5A79C1DA0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248834" name="Rectangle 1026">
            <a:extLst>
              <a:ext uri="{FF2B5EF4-FFF2-40B4-BE49-F238E27FC236}">
                <a16:creationId xmlns:a16="http://schemas.microsoft.com/office/drawing/2014/main" id="{F66E67F1-92B8-D84F-AA77-52E9BA5945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248835" name="Rectangle 1027">
            <a:extLst>
              <a:ext uri="{FF2B5EF4-FFF2-40B4-BE49-F238E27FC236}">
                <a16:creationId xmlns:a16="http://schemas.microsoft.com/office/drawing/2014/main" id="{2FE9C908-93EB-D045-ABB3-3481A55EC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5863" cy="4473575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3F447-68B5-0E48-8E2B-9D072A367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BD3691-DE1D-7340-8C2C-01A7226CD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BB2F8D-53B0-AE4E-9BEC-ABC69136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EFF7EE-F68F-644D-9A55-FD3ED88B56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E6FA30-5628-7748-925E-23F929393B3A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2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E9B7D-D17F-F240-80C3-A5E76196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3D9739-20D0-4B4A-B843-C24297F68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7E528D-8697-C448-B221-217B331D9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755C51-E7CC-8F44-90DC-39219BD94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F76A6-4B5D-204B-9FCD-0128FF976C4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75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154D54-C8E4-044A-ADA3-59DE8C5EA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72B492-97EB-4442-837F-89CAB66BB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EE488B-9371-FF4B-B703-D668345C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E167C6-2189-DA47-8251-E3260E188C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EEE27B-FC79-4441-9934-DBCAA8DBABA8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A2840-E636-794B-85D2-2BD140553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D2E157-6E7E-5F45-9586-2D4A4D0B3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628A0B-1CBC-7047-8EC2-EFC13D92E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2D01FC-AAA4-0240-98DE-D5B55953D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EE64AE-0DA0-8849-9A0B-3B53063BD6C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3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4BE60-F7BE-1A4D-B6F9-FC81E7FF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375A18-FA1B-DF46-A2E0-EABECF00C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CE99AF-A225-E444-9264-9F2FA040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C8C395-7EA8-F44D-BA7E-01FB1761E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F51A14-9A45-FF40-A57F-91D9D0142B7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A3C71-6B37-FC49-A0A6-A081DB77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A2B1BC-0290-0345-8FBA-AE85B609D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981FAF-B6E2-9141-B559-344CC97E9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99984E-066C-914C-BC58-C823ED63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269342-BC5C-6441-BB93-93BF5B247C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599265-CAD1-A042-A075-13BD21C879D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3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4D69E-3F6F-3D49-8877-D7ADB4E00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0F19B4-E47E-F84D-857F-064ABEAE1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E489D9-A20D-334B-AB9F-E05F1CEA3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7139A5-F999-E940-A945-61EBAA5FE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D87A0F-99B1-3F43-AFD3-DF5313BC4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173679D-5515-FF45-825A-FBB94E54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ABECE1F4-0772-924B-A8CD-D1E5DB270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F4DC83-AB67-C34C-876B-6E71FA2A695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5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EB926-D19F-C246-B5B6-9DC10959E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908FB4-995F-2343-AF98-9F5EC50E7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75693D-BC77-BB45-8D32-9102763C3A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DC6C1-6734-5847-A8D7-2E1B689B1CC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8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5C18A0D-50E6-C94D-A4D1-DABA57DA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813BE90-8285-294A-B589-D663E3140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4AB357-B2B6-0D4A-91A6-D6B4FA1D3C6F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3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4778F-B02E-1244-A125-BA3232C02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0D58D5-4390-AF40-9C0F-16907B1D3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417C32-7861-5A47-A757-C56783E6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CCBF2F-915C-8643-A22A-EFED5D96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F15DC0-C8C2-404C-98EA-0F24CC7F71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623290-B89D-FF41-A9CE-ED6F34F603A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10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D85C19-131F-2449-8356-834D2F3BB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C71700-7A8A-8B49-9E42-06D1E2F02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745652-E59C-4A47-BCB2-6FB17798F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E7019B-8AF5-B549-A3E5-370A883B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21CF2C-265F-2442-9A1C-2A1835571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44BC15-6711-F84B-9CA0-FACFED0EC6B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C8E67C11-C6A4-9844-9799-DB6342C1D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983B1BC-6044-8E4E-91FB-33E58DD3A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BB0A6D-54DD-6A44-BF50-7250EA5D7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6D861E-A5D9-AA41-9536-98432765BC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BB4DE71-452C-AE40-B34C-40C713138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BB9191-03CD-444F-AD3F-7AA53C0803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9B5CED43-4686-0742-B029-FD0834230A50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E57EE330-0070-FA45-858A-0FB7BAEB7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E127EB49-7AAE-7448-9742-820D2B815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>
            <a:extLst>
              <a:ext uri="{FF2B5EF4-FFF2-40B4-BE49-F238E27FC236}">
                <a16:creationId xmlns:a16="http://schemas.microsoft.com/office/drawing/2014/main" id="{FBB1014F-0BC0-8E40-97F2-14D7CA66B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shochschulranking.de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aktArbeit/ForschungsrankingDUZ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hyperlink" Target="../aktArbeit/ForschungsrankingDUZ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4.bin"/><Relationship Id="rId4" Type="http://schemas.openxmlformats.org/officeDocument/2006/relationships/hyperlink" Target="../aktArbeit/ForschungsrankingDUZ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5.bin"/><Relationship Id="rId4" Type="http://schemas.openxmlformats.org/officeDocument/2006/relationships/hyperlink" Target="../aktArbeit/ForschungsrankingDUZ.pd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6.bin"/><Relationship Id="rId4" Type="http://schemas.openxmlformats.org/officeDocument/2006/relationships/hyperlink" Target="../aktArbeit/ForschungsrankingDUZ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ISRanking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B5B57396-0BAC-334C-BA58-6007F523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5E8E6300-CF22-5E40-8198-9D568AD06A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8E545F-7D82-3C49-A520-7DAFD1C4182F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2578" name="Text Box 4098">
            <a:extLst>
              <a:ext uri="{FF2B5EF4-FFF2-40B4-BE49-F238E27FC236}">
                <a16:creationId xmlns:a16="http://schemas.microsoft.com/office/drawing/2014/main" id="{563B327B-BE1C-1745-87B5-914FD2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79" name="Text Box 4099">
            <a:extLst>
              <a:ext uri="{FF2B5EF4-FFF2-40B4-BE49-F238E27FC236}">
                <a16:creationId xmlns:a16="http://schemas.microsoft.com/office/drawing/2014/main" id="{22AE75D0-6D4C-9247-9D3A-2F6B7F6D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0" name="Text Box 4100">
            <a:extLst>
              <a:ext uri="{FF2B5EF4-FFF2-40B4-BE49-F238E27FC236}">
                <a16:creationId xmlns:a16="http://schemas.microsoft.com/office/drawing/2014/main" id="{A9354D79-A627-F641-96D2-CB8D08A9D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2" name="Rectangle 4102">
            <a:extLst>
              <a:ext uri="{FF2B5EF4-FFF2-40B4-BE49-F238E27FC236}">
                <a16:creationId xmlns:a16="http://schemas.microsoft.com/office/drawing/2014/main" id="{825F100C-F837-0D42-B856-8A3AB8B40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9530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Detlef Müller-Böling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pic>
        <p:nvPicPr>
          <p:cNvPr id="152585" name="Picture 4105">
            <a:extLst>
              <a:ext uri="{FF2B5EF4-FFF2-40B4-BE49-F238E27FC236}">
                <a16:creationId xmlns:a16="http://schemas.microsoft.com/office/drawing/2014/main" id="{DA7314BF-F299-9742-BD0B-BCB94F77F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791200" cy="274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0EF58DDA-D146-E348-B1A9-FA5D2D05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A53615B3-5A11-B744-A7D6-7FD91376C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11838E-7751-B747-9E82-7CCDAB0BF259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44725233-4727-F741-AC4B-91880D73558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4953000"/>
            <a:ext cx="1511300" cy="15113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Berufsbezug,</a:t>
            </a:r>
          </a:p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Arbeitsmarkt</a:t>
            </a:r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B548C799-0DDD-E64D-A72E-96A71D4763A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1905000"/>
            <a:ext cx="1511300" cy="15113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Studienort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Hochschule</a:t>
            </a:r>
            <a:endParaRPr lang="de-DE" altLang="de-DE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D75F2D65-8175-4D40-BF09-1C2187A6308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0000" y="1905000"/>
            <a:ext cx="1511300" cy="15113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Studierende</a:t>
            </a:r>
          </a:p>
        </p:txBody>
      </p:sp>
      <p:sp>
        <p:nvSpPr>
          <p:cNvPr id="238598" name="Rectangle 6">
            <a:extLst>
              <a:ext uri="{FF2B5EF4-FFF2-40B4-BE49-F238E27FC236}">
                <a16:creationId xmlns:a16="http://schemas.microsoft.com/office/drawing/2014/main" id="{D2A228A7-8860-9840-B480-5CB3C6AC690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1905000"/>
            <a:ext cx="1511300" cy="15113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Studien-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ergebnis</a:t>
            </a:r>
            <a:endParaRPr lang="de-DE" altLang="de-DE"/>
          </a:p>
        </p:txBody>
      </p:sp>
      <p:sp>
        <p:nvSpPr>
          <p:cNvPr id="238599" name="Rectangle 7">
            <a:extLst>
              <a:ext uri="{FF2B5EF4-FFF2-40B4-BE49-F238E27FC236}">
                <a16:creationId xmlns:a16="http://schemas.microsoft.com/office/drawing/2014/main" id="{BA01810D-3366-C443-946C-9DA9D7A19EF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3429000"/>
            <a:ext cx="1511300" cy="15113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Studium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Lehre</a:t>
            </a:r>
          </a:p>
        </p:txBody>
      </p:sp>
      <p:sp>
        <p:nvSpPr>
          <p:cNvPr id="238600" name="Rectangle 8">
            <a:extLst>
              <a:ext uri="{FF2B5EF4-FFF2-40B4-BE49-F238E27FC236}">
                <a16:creationId xmlns:a16="http://schemas.microsoft.com/office/drawing/2014/main" id="{59F8E3E1-E575-8443-9ADD-09F167CBE14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3429000"/>
            <a:ext cx="1511300" cy="15113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Ausstattung</a:t>
            </a:r>
          </a:p>
        </p:txBody>
      </p:sp>
      <p:sp>
        <p:nvSpPr>
          <p:cNvPr id="238601" name="Rectangle 9">
            <a:extLst>
              <a:ext uri="{FF2B5EF4-FFF2-40B4-BE49-F238E27FC236}">
                <a16:creationId xmlns:a16="http://schemas.microsoft.com/office/drawing/2014/main" id="{3DAE7D9A-DC00-CB42-85D3-9D82C441DCD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49530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238602" name="Rectangle 10">
            <a:extLst>
              <a:ext uri="{FF2B5EF4-FFF2-40B4-BE49-F238E27FC236}">
                <a16:creationId xmlns:a16="http://schemas.microsoft.com/office/drawing/2014/main" id="{D35E8B4F-1869-AC46-9438-1FE076C1108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4953000"/>
            <a:ext cx="1511300" cy="1511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Gesamturteile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(Studierende,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Professoren)</a:t>
            </a:r>
          </a:p>
        </p:txBody>
      </p:sp>
      <p:sp>
        <p:nvSpPr>
          <p:cNvPr id="238603" name="Rectangle 11">
            <a:extLst>
              <a:ext uri="{FF2B5EF4-FFF2-40B4-BE49-F238E27FC236}">
                <a16:creationId xmlns:a16="http://schemas.microsoft.com/office/drawing/2014/main" id="{8F19DC45-7BFC-244B-B777-AC96CD7C8B2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3429000"/>
            <a:ext cx="1511300" cy="151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Internationale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Ausrichtung</a:t>
            </a:r>
            <a:endParaRPr lang="de-DE" altLang="de-DE"/>
          </a:p>
        </p:txBody>
      </p:sp>
      <p:sp>
        <p:nvSpPr>
          <p:cNvPr id="238604" name="Rectangle 12">
            <a:extLst>
              <a:ext uri="{FF2B5EF4-FFF2-40B4-BE49-F238E27FC236}">
                <a16:creationId xmlns:a16="http://schemas.microsoft.com/office/drawing/2014/main" id="{699B2EF6-1879-2F46-B558-DC5435A84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105400" cy="990600"/>
          </a:xfrm>
        </p:spPr>
        <p:txBody>
          <a:bodyPr/>
          <a:lstStyle/>
          <a:p>
            <a:r>
              <a:rPr lang="de-DE" altLang="de-DE"/>
              <a:t>Entscheidungsbereiche</a:t>
            </a:r>
          </a:p>
        </p:txBody>
      </p:sp>
      <p:sp>
        <p:nvSpPr>
          <p:cNvPr id="238605" name="Rectangle 13">
            <a:extLst>
              <a:ext uri="{FF2B5EF4-FFF2-40B4-BE49-F238E27FC236}">
                <a16:creationId xmlns:a16="http://schemas.microsoft.com/office/drawing/2014/main" id="{E546C94E-26F7-924B-A164-4C833F8E80F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2895600"/>
            <a:ext cx="6118225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Fakten</a:t>
            </a:r>
            <a:endParaRPr lang="de-DE" altLang="de-DE" sz="3200">
              <a:latin typeface="Arial" panose="020B0604020202020204" pitchFamily="34" charset="0"/>
            </a:endParaRPr>
          </a:p>
        </p:txBody>
      </p:sp>
      <p:sp>
        <p:nvSpPr>
          <p:cNvPr id="238606" name="Rectangle 14">
            <a:extLst>
              <a:ext uri="{FF2B5EF4-FFF2-40B4-BE49-F238E27FC236}">
                <a16:creationId xmlns:a16="http://schemas.microsoft.com/office/drawing/2014/main" id="{AF0E03F0-36E4-5047-9A63-80AB0BDED06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600200" y="4648200"/>
            <a:ext cx="6118225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Urteile</a:t>
            </a:r>
            <a:endParaRPr lang="de-DE" altLang="de-DE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5" grpId="0" animBg="1" autoUpdateAnimBg="0"/>
      <p:bldP spid="23860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umsplatzhalter 1">
            <a:extLst>
              <a:ext uri="{FF2B5EF4-FFF2-40B4-BE49-F238E27FC236}">
                <a16:creationId xmlns:a16="http://schemas.microsoft.com/office/drawing/2014/main" id="{7AC00F21-E807-DE4E-AF53-905CA93A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42340A30-E63B-0A4C-80AA-8B20335DDD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46EE33-047E-EB46-8135-299D1BD8556D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4802" name="Rectangle 4098">
            <a:extLst>
              <a:ext uri="{FF2B5EF4-FFF2-40B4-BE49-F238E27FC236}">
                <a16:creationId xmlns:a16="http://schemas.microsoft.com/office/drawing/2014/main" id="{02E1E093-353D-4542-AE9D-E8426F375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3" name="Rectangle 4099">
            <a:extLst>
              <a:ext uri="{FF2B5EF4-FFF2-40B4-BE49-F238E27FC236}">
                <a16:creationId xmlns:a16="http://schemas.microsoft.com/office/drawing/2014/main" id="{20AFDCCE-1DBA-8240-9C8A-306733267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4" name="Rectangle 4100">
            <a:extLst>
              <a:ext uri="{FF2B5EF4-FFF2-40B4-BE49-F238E27FC236}">
                <a16:creationId xmlns:a16="http://schemas.microsoft.com/office/drawing/2014/main" id="{43DB7F85-13A4-394E-9112-5ABD48297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5" name="Rectangle 4101">
            <a:extLst>
              <a:ext uri="{FF2B5EF4-FFF2-40B4-BE49-F238E27FC236}">
                <a16:creationId xmlns:a16="http://schemas.microsoft.com/office/drawing/2014/main" id="{FC0C86DE-73FB-F545-8FEB-E49933161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6" name="Rectangle 4102">
            <a:extLst>
              <a:ext uri="{FF2B5EF4-FFF2-40B4-BE49-F238E27FC236}">
                <a16:creationId xmlns:a16="http://schemas.microsoft.com/office/drawing/2014/main" id="{104A5D99-2A98-7248-B913-E398BEDF2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7" name="Rectangle 4103">
            <a:extLst>
              <a:ext uri="{FF2B5EF4-FFF2-40B4-BE49-F238E27FC236}">
                <a16:creationId xmlns:a16="http://schemas.microsoft.com/office/drawing/2014/main" id="{73EF7CE2-A832-E842-B7DC-789F5AF78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8" name="Rectangle 4104">
            <a:extLst>
              <a:ext uri="{FF2B5EF4-FFF2-40B4-BE49-F238E27FC236}">
                <a16:creationId xmlns:a16="http://schemas.microsoft.com/office/drawing/2014/main" id="{8C23656F-261A-4548-8DC0-47169A656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9" name="Rectangle 4105">
            <a:extLst>
              <a:ext uri="{FF2B5EF4-FFF2-40B4-BE49-F238E27FC236}">
                <a16:creationId xmlns:a16="http://schemas.microsoft.com/office/drawing/2014/main" id="{4F0FE2FC-7B0D-4049-A202-5C60686A05C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1981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„Professorentipp“ (Professorenbefragung)</a:t>
            </a:r>
            <a:endParaRPr lang="de-DE" altLang="de-DE"/>
          </a:p>
        </p:txBody>
      </p:sp>
      <p:sp>
        <p:nvSpPr>
          <p:cNvPr id="204812" name="Rectangle 4108">
            <a:extLst>
              <a:ext uri="{FF2B5EF4-FFF2-40B4-BE49-F238E27FC236}">
                <a16:creationId xmlns:a16="http://schemas.microsoft.com/office/drawing/2014/main" id="{E1FF3E7E-8336-3140-95AE-63EA4B860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Indikatoren</a:t>
            </a:r>
            <a:endParaRPr lang="de-DE" altLang="de-DE"/>
          </a:p>
        </p:txBody>
      </p:sp>
      <p:grpSp>
        <p:nvGrpSpPr>
          <p:cNvPr id="204820" name="Group 4116">
            <a:extLst>
              <a:ext uri="{FF2B5EF4-FFF2-40B4-BE49-F238E27FC236}">
                <a16:creationId xmlns:a16="http://schemas.microsoft.com/office/drawing/2014/main" id="{B7EE7CAC-75BF-0D47-8461-8DF0176F2E2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336" y="816"/>
            <a:chExt cx="920" cy="3305"/>
          </a:xfrm>
        </p:grpSpPr>
        <p:sp>
          <p:nvSpPr>
            <p:cNvPr id="204818" name="Oval 4114">
              <a:extLst>
                <a:ext uri="{FF2B5EF4-FFF2-40B4-BE49-F238E27FC236}">
                  <a16:creationId xmlns:a16="http://schemas.microsoft.com/office/drawing/2014/main" id="{422AD1CD-5B53-B14A-86BA-D977D3A7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4819" name="Text Box 4115">
              <a:extLst>
                <a:ext uri="{FF2B5EF4-FFF2-40B4-BE49-F238E27FC236}">
                  <a16:creationId xmlns:a16="http://schemas.microsoft.com/office/drawing/2014/main" id="{E838EF72-B1F0-A140-9F53-DC58D04181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471" y="2165"/>
              <a:ext cx="257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mehrere Indikatoren</a:t>
              </a:r>
            </a:p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pro Baustein</a:t>
              </a:r>
            </a:p>
          </p:txBody>
        </p:sp>
      </p:grpSp>
      <p:sp>
        <p:nvSpPr>
          <p:cNvPr id="204821" name="Rectangle 4117">
            <a:extLst>
              <a:ext uri="{FF2B5EF4-FFF2-40B4-BE49-F238E27FC236}">
                <a16:creationId xmlns:a16="http://schemas.microsoft.com/office/drawing/2014/main" id="{613F187C-48CB-4E43-A440-00714331475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05000" y="12954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Untersch. Datenquellen, Beispiel: </a:t>
            </a:r>
            <a:r>
              <a:rPr lang="de-DE" altLang="de-DE" b="1">
                <a:solidFill>
                  <a:srgbClr val="FFFF00"/>
                </a:solidFill>
                <a:latin typeface="Arial" panose="020B0604020202020204" pitchFamily="34" charset="0"/>
              </a:rPr>
              <a:t>Forschung</a:t>
            </a:r>
            <a:endParaRPr lang="de-DE" altLang="de-DE"/>
          </a:p>
        </p:txBody>
      </p:sp>
      <p:sp>
        <p:nvSpPr>
          <p:cNvPr id="204822" name="Rectangle 4118">
            <a:extLst>
              <a:ext uri="{FF2B5EF4-FFF2-40B4-BE49-F238E27FC236}">
                <a16:creationId xmlns:a16="http://schemas.microsoft.com/office/drawing/2014/main" id="{5E9341F9-463F-454A-AE31-298D6C58BBB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26670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Drittmittel (Fachbereichsbefragung)</a:t>
            </a:r>
            <a:endParaRPr lang="de-DE" altLang="de-DE"/>
          </a:p>
        </p:txBody>
      </p:sp>
      <p:sp>
        <p:nvSpPr>
          <p:cNvPr id="204823" name="Rectangle 4119">
            <a:extLst>
              <a:ext uri="{FF2B5EF4-FFF2-40B4-BE49-F238E27FC236}">
                <a16:creationId xmlns:a16="http://schemas.microsoft.com/office/drawing/2014/main" id="{17B13C31-E37D-8C49-855D-2170E479A24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33528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Publikationsaktivität (Bibliometrie)</a:t>
            </a:r>
            <a:endParaRPr lang="de-DE" altLang="de-DE"/>
          </a:p>
        </p:txBody>
      </p:sp>
      <p:sp>
        <p:nvSpPr>
          <p:cNvPr id="204824" name="Rectangle 4120">
            <a:extLst>
              <a:ext uri="{FF2B5EF4-FFF2-40B4-BE49-F238E27FC236}">
                <a16:creationId xmlns:a16="http://schemas.microsoft.com/office/drawing/2014/main" id="{2F6AD06D-B886-0842-9EB5-207F08B2DEB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81200" y="41148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Fakten und Urteile, Beispiel: </a:t>
            </a:r>
            <a:r>
              <a:rPr lang="de-DE" altLang="de-DE" b="1">
                <a:solidFill>
                  <a:srgbClr val="FF33CC"/>
                </a:solidFill>
                <a:latin typeface="Arial" panose="020B0604020202020204" pitchFamily="34" charset="0"/>
              </a:rPr>
              <a:t>Studium und Lehre</a:t>
            </a:r>
            <a:endParaRPr lang="de-DE" altLang="de-DE"/>
          </a:p>
        </p:txBody>
      </p:sp>
      <p:sp>
        <p:nvSpPr>
          <p:cNvPr id="204825" name="Rectangle 4121">
            <a:extLst>
              <a:ext uri="{FF2B5EF4-FFF2-40B4-BE49-F238E27FC236}">
                <a16:creationId xmlns:a16="http://schemas.microsoft.com/office/drawing/2014/main" id="{8142396B-67CA-0F46-9B0E-A6E3C480FC3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48006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Besonderheiten der Studienfächer (FB)</a:t>
            </a:r>
            <a:endParaRPr lang="de-DE" altLang="de-DE"/>
          </a:p>
        </p:txBody>
      </p:sp>
      <p:sp>
        <p:nvSpPr>
          <p:cNvPr id="204826" name="Rectangle 4122">
            <a:extLst>
              <a:ext uri="{FF2B5EF4-FFF2-40B4-BE49-F238E27FC236}">
                <a16:creationId xmlns:a16="http://schemas.microsoft.com/office/drawing/2014/main" id="{24AAF7ED-01B2-5340-AF0C-6A6417973A3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54864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Breite Lehrangebot (Stud.urteil)</a:t>
            </a:r>
            <a:endParaRPr lang="de-DE" altLang="de-DE"/>
          </a:p>
        </p:txBody>
      </p:sp>
      <p:sp>
        <p:nvSpPr>
          <p:cNvPr id="204827" name="Rectangle 4123">
            <a:extLst>
              <a:ext uri="{FF2B5EF4-FFF2-40B4-BE49-F238E27FC236}">
                <a16:creationId xmlns:a16="http://schemas.microsoft.com/office/drawing/2014/main" id="{B0C15935-DDEE-3142-BCFB-124F3A1BC4E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6172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Ausrichtung Studienangebot (Prof.urteil)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0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0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9" grpId="0" animBg="1" autoUpdateAnimBg="0"/>
      <p:bldP spid="204821" grpId="0" animBg="1" autoUpdateAnimBg="0"/>
      <p:bldP spid="204822" grpId="0" animBg="1" autoUpdateAnimBg="0"/>
      <p:bldP spid="204823" grpId="0" animBg="1" autoUpdateAnimBg="0"/>
      <p:bldP spid="204824" grpId="0" animBg="1" autoUpdateAnimBg="0"/>
      <p:bldP spid="204825" grpId="0" animBg="1" autoUpdateAnimBg="0"/>
      <p:bldP spid="204826" grpId="0" animBg="1" autoUpdateAnimBg="0"/>
      <p:bldP spid="20482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F5F3228C-A089-A947-ACF2-CA00E589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AC0515EA-B2FC-BB44-9F5F-ACFC22540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8C9A3-25B9-1D4F-9F1D-36DD86903885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9FA169FB-FBD2-B142-A450-0ADCB77A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2CA62593-F728-574E-B7E4-26094CD1F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2" name="Rectangle 4">
            <a:extLst>
              <a:ext uri="{FF2B5EF4-FFF2-40B4-BE49-F238E27FC236}">
                <a16:creationId xmlns:a16="http://schemas.microsoft.com/office/drawing/2014/main" id="{B54384A3-8D8F-0C43-9474-C31D8437F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3" name="Rectangle 5">
            <a:extLst>
              <a:ext uri="{FF2B5EF4-FFF2-40B4-BE49-F238E27FC236}">
                <a16:creationId xmlns:a16="http://schemas.microsoft.com/office/drawing/2014/main" id="{0EF1AB37-EEE6-DE4E-AAAB-B005DC6B2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4" name="Rectangle 6">
            <a:extLst>
              <a:ext uri="{FF2B5EF4-FFF2-40B4-BE49-F238E27FC236}">
                <a16:creationId xmlns:a16="http://schemas.microsoft.com/office/drawing/2014/main" id="{440B90D7-9724-E949-AADB-A627804B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5" name="Rectangle 7">
            <a:extLst>
              <a:ext uri="{FF2B5EF4-FFF2-40B4-BE49-F238E27FC236}">
                <a16:creationId xmlns:a16="http://schemas.microsoft.com/office/drawing/2014/main" id="{0DBFD958-8E96-6543-B34B-9DCF7EC74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6" name="Rectangle 8">
            <a:extLst>
              <a:ext uri="{FF2B5EF4-FFF2-40B4-BE49-F238E27FC236}">
                <a16:creationId xmlns:a16="http://schemas.microsoft.com/office/drawing/2014/main" id="{B6D58FC1-98E2-DE46-808C-4B3CF834A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7" name="Rectangle 9">
            <a:extLst>
              <a:ext uri="{FF2B5EF4-FFF2-40B4-BE49-F238E27FC236}">
                <a16:creationId xmlns:a16="http://schemas.microsoft.com/office/drawing/2014/main" id="{729476E0-5D7E-2C4D-99FF-1EA2465CB01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1295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Fachbereichs- / Hochschulbefragung</a:t>
            </a:r>
            <a:endParaRPr lang="de-DE" altLang="de-DE"/>
          </a:p>
        </p:txBody>
      </p:sp>
      <p:sp>
        <p:nvSpPr>
          <p:cNvPr id="206858" name="Rectangle 10">
            <a:extLst>
              <a:ext uri="{FF2B5EF4-FFF2-40B4-BE49-F238E27FC236}">
                <a16:creationId xmlns:a16="http://schemas.microsoft.com/office/drawing/2014/main" id="{1BCBC413-B19D-BA4D-947A-21C42070EC3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098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Hochschullehrerbefragung</a:t>
            </a:r>
          </a:p>
        </p:txBody>
      </p:sp>
      <p:sp>
        <p:nvSpPr>
          <p:cNvPr id="206859" name="Rectangle 11">
            <a:extLst>
              <a:ext uri="{FF2B5EF4-FFF2-40B4-BE49-F238E27FC236}">
                <a16:creationId xmlns:a16="http://schemas.microsoft.com/office/drawing/2014/main" id="{3D9F4DF7-5E95-9443-A2F4-F0015B5420A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1242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1" name="Rectangle 13">
            <a:extLst>
              <a:ext uri="{FF2B5EF4-FFF2-40B4-BE49-F238E27FC236}">
                <a16:creationId xmlns:a16="http://schemas.microsoft.com/office/drawing/2014/main" id="{121EE9EC-7ABA-624D-A01D-8BA60228915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9530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Patentanalyse</a:t>
            </a:r>
            <a:endParaRPr lang="de-DE" altLang="de-DE" sz="2000"/>
          </a:p>
        </p:txBody>
      </p:sp>
      <p:sp>
        <p:nvSpPr>
          <p:cNvPr id="206862" name="Rectangle 14">
            <a:extLst>
              <a:ext uri="{FF2B5EF4-FFF2-40B4-BE49-F238E27FC236}">
                <a16:creationId xmlns:a16="http://schemas.microsoft.com/office/drawing/2014/main" id="{61B8C689-685F-8B4B-81E9-BE625F49A89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5867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Sonderauswertungen Stat. Bundesamt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3" name="Rectangle 15">
            <a:extLst>
              <a:ext uri="{FF2B5EF4-FFF2-40B4-BE49-F238E27FC236}">
                <a16:creationId xmlns:a16="http://schemas.microsoft.com/office/drawing/2014/main" id="{F8F0FE4D-910F-C24A-9ED4-0A9894994B4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0386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Bibliometrie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00736126-3565-5343-854E-5206F269D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Datenquellen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7" grpId="0" animBg="1" autoUpdateAnimBg="0"/>
      <p:bldP spid="206858" grpId="0" animBg="1" autoUpdateAnimBg="0"/>
      <p:bldP spid="206859" grpId="0" animBg="1" autoUpdateAnimBg="0"/>
      <p:bldP spid="206861" grpId="0" animBg="1" autoUpdateAnimBg="0"/>
      <p:bldP spid="206862" grpId="0" animBg="1" autoUpdateAnimBg="0"/>
      <p:bldP spid="20686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C81309F4-BEAF-4D42-97C6-E34C7AD9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5C71EEC4-261E-2749-8E0E-6ACFD744B0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63B070-0848-AD4B-80F5-273E8F88BB9E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BCDEB34D-D15B-3346-92B0-4F439492C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51611805-0294-8C41-A7A1-AFEEAAAB8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4DABC1F2-41F2-0149-AF17-CC43BB616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79CE062D-AA33-4240-8638-65B12861D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E0584630-177F-494E-9AF8-5E917FD7C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3" name="Rectangle 7">
            <a:extLst>
              <a:ext uri="{FF2B5EF4-FFF2-40B4-BE49-F238E27FC236}">
                <a16:creationId xmlns:a16="http://schemas.microsoft.com/office/drawing/2014/main" id="{0AE59A60-4430-6F4C-9C10-516788434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4" name="Rectangle 8">
            <a:extLst>
              <a:ext uri="{FF2B5EF4-FFF2-40B4-BE49-F238E27FC236}">
                <a16:creationId xmlns:a16="http://schemas.microsoft.com/office/drawing/2014/main" id="{6BAC5B44-43C7-0240-BAEA-62719E5CB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5" name="Rectangle 9">
            <a:extLst>
              <a:ext uri="{FF2B5EF4-FFF2-40B4-BE49-F238E27FC236}">
                <a16:creationId xmlns:a16="http://schemas.microsoft.com/office/drawing/2014/main" id="{E871BB80-0FCD-0C4F-96BE-9250FA10E40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1295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Infos zum Studium allgemein</a:t>
            </a:r>
          </a:p>
        </p:txBody>
      </p:sp>
      <p:sp>
        <p:nvSpPr>
          <p:cNvPr id="219146" name="Rectangle 10">
            <a:extLst>
              <a:ext uri="{FF2B5EF4-FFF2-40B4-BE49-F238E27FC236}">
                <a16:creationId xmlns:a16="http://schemas.microsoft.com/office/drawing/2014/main" id="{24109F7F-723B-7042-ADAE-58C4F3398E2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22098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Ranglisten verschiedene Kriterien</a:t>
            </a:r>
          </a:p>
        </p:txBody>
      </p:sp>
      <p:sp>
        <p:nvSpPr>
          <p:cNvPr id="219147" name="Rectangle 11">
            <a:extLst>
              <a:ext uri="{FF2B5EF4-FFF2-40B4-BE49-F238E27FC236}">
                <a16:creationId xmlns:a16="http://schemas.microsoft.com/office/drawing/2014/main" id="{22E9365C-CA51-074D-B078-147D202561C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31242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Persönliches Ranking</a:t>
            </a:r>
          </a:p>
        </p:txBody>
      </p:sp>
      <p:sp>
        <p:nvSpPr>
          <p:cNvPr id="219148" name="Rectangle 12">
            <a:extLst>
              <a:ext uri="{FF2B5EF4-FFF2-40B4-BE49-F238E27FC236}">
                <a16:creationId xmlns:a16="http://schemas.microsoft.com/office/drawing/2014/main" id="{6B4FB88A-7097-1247-8FBC-3F9D8895DC1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953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Charakterisierung Hochschule / Ort</a:t>
            </a:r>
          </a:p>
        </p:txBody>
      </p:sp>
      <p:sp>
        <p:nvSpPr>
          <p:cNvPr id="219149" name="Rectangle 13">
            <a:extLst>
              <a:ext uri="{FF2B5EF4-FFF2-40B4-BE49-F238E27FC236}">
                <a16:creationId xmlns:a16="http://schemas.microsoft.com/office/drawing/2014/main" id="{23DEE406-D49C-B44E-BA7A-3BE380818A0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5867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detaillierte Infos zu Studiengang / FB</a:t>
            </a:r>
          </a:p>
        </p:txBody>
      </p:sp>
      <p:sp>
        <p:nvSpPr>
          <p:cNvPr id="219150" name="Rectangle 14">
            <a:extLst>
              <a:ext uri="{FF2B5EF4-FFF2-40B4-BE49-F238E27FC236}">
                <a16:creationId xmlns:a16="http://schemas.microsoft.com/office/drawing/2014/main" id="{437F1DEB-E6C9-CE41-B9E2-3DFFB344FFD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0386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Studientipp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19151" name="Rectangle 15">
            <a:extLst>
              <a:ext uri="{FF2B5EF4-FFF2-40B4-BE49-F238E27FC236}">
                <a16:creationId xmlns:a16="http://schemas.microsoft.com/office/drawing/2014/main" id="{1F1F36D7-6609-EF47-98C2-BA61207AB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Produkt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5" grpId="0" animBg="1" autoUpdateAnimBg="0"/>
      <p:bldP spid="219146" grpId="0" animBg="1" autoUpdateAnimBg="0"/>
      <p:bldP spid="219147" grpId="0" animBg="1" autoUpdateAnimBg="0"/>
      <p:bldP spid="219148" grpId="0" animBg="1" autoUpdateAnimBg="0"/>
      <p:bldP spid="219149" grpId="0" animBg="1" autoUpdateAnimBg="0"/>
      <p:bldP spid="21915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A4EB87BC-EFF2-6345-A1D0-3BF23A92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FEEEE1BB-DCFD-0447-A3A5-2089F48D1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0E979-A38C-3E46-A02D-16DD8B380580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1666" name="AutoShape 2">
            <a:extLst>
              <a:ext uri="{FF2B5EF4-FFF2-40B4-BE49-F238E27FC236}">
                <a16:creationId xmlns:a16="http://schemas.microsoft.com/office/drawing/2014/main" id="{47F2F5FC-5FAC-0A48-8406-113C3C9D9CA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1143000"/>
            <a:ext cx="9144000" cy="5105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8D3FEB09-6A89-7E4E-BA34-2A86B086D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Präsentation</a:t>
            </a:r>
            <a:endParaRPr lang="de-DE" altLang="de-DE" b="1">
              <a:solidFill>
                <a:srgbClr val="000000"/>
              </a:solidFill>
            </a:endParaRPr>
          </a:p>
        </p:txBody>
      </p:sp>
      <p:sp>
        <p:nvSpPr>
          <p:cNvPr id="241668" name="Rectangle 4">
            <a:extLst>
              <a:ext uri="{FF2B5EF4-FFF2-40B4-BE49-F238E27FC236}">
                <a16:creationId xmlns:a16="http://schemas.microsoft.com/office/drawing/2014/main" id="{755C53CA-93DC-A247-B2A2-AEC154D0B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698625"/>
            <a:ext cx="4419600" cy="968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algn="ctr">
              <a:buFont typeface="Webdings" pitchFamily="2" charset="2"/>
              <a:buNone/>
            </a:pPr>
            <a:r>
              <a:rPr lang="de-DE" altLang="de-DE" b="1" i="1">
                <a:solidFill>
                  <a:schemeClr val="accent1"/>
                </a:solidFill>
              </a:rPr>
              <a:t>stern</a:t>
            </a:r>
            <a:endParaRPr lang="de-DE" altLang="de-DE" b="1" i="1"/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„Studientipps“</a:t>
            </a:r>
            <a:endParaRPr lang="de-DE" altLang="de-DE"/>
          </a:p>
        </p:txBody>
      </p:sp>
      <p:sp>
        <p:nvSpPr>
          <p:cNvPr id="241669" name="Rectangle 5">
            <a:extLst>
              <a:ext uri="{FF2B5EF4-FFF2-40B4-BE49-F238E27FC236}">
                <a16:creationId xmlns:a16="http://schemas.microsoft.com/office/drawing/2014/main" id="{8632DF12-1959-A547-B018-A66DB8CC0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b="1" i="1">
                <a:solidFill>
                  <a:schemeClr val="accent1"/>
                </a:solidFill>
              </a:rPr>
              <a:t>stern</a:t>
            </a:r>
            <a:r>
              <a:rPr lang="de-DE" altLang="de-DE" b="1">
                <a:solidFill>
                  <a:schemeClr val="accent1"/>
                </a:solidFill>
              </a:rPr>
              <a:t> spezial</a:t>
            </a:r>
            <a:r>
              <a:rPr lang="de-DE" altLang="de-DE" b="1"/>
              <a:t> </a:t>
            </a:r>
            <a:br>
              <a:rPr lang="de-DE" altLang="de-DE" b="1"/>
            </a:br>
            <a:br>
              <a:rPr lang="de-DE" altLang="de-DE"/>
            </a:br>
            <a:r>
              <a:rPr lang="de-DE" altLang="de-DE" sz="2800"/>
              <a:t>„Studientipps“, „Hitlisten“, Arbeitsmarkt</a:t>
            </a:r>
          </a:p>
        </p:txBody>
      </p:sp>
      <p:sp>
        <p:nvSpPr>
          <p:cNvPr id="241670" name="Rectangle 6">
            <a:extLst>
              <a:ext uri="{FF2B5EF4-FFF2-40B4-BE49-F238E27FC236}">
                <a16:creationId xmlns:a16="http://schemas.microsoft.com/office/drawing/2014/main" id="{DC2F4DF7-52DB-7247-91D2-70F7616C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5159375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>
                <a:solidFill>
                  <a:schemeClr val="accent1"/>
                </a:solidFill>
              </a:rPr>
              <a:t>www.dashochschulranking.de</a:t>
            </a:r>
            <a:endParaRPr lang="de-DE" altLang="de-DE"/>
          </a:p>
          <a:p>
            <a:pPr lvl="1" algn="ctr">
              <a:buFont typeface="Webdings" pitchFamily="2" charset="2"/>
              <a:buNone/>
            </a:pPr>
            <a:r>
              <a:rPr lang="de-DE" altLang="de-DE"/>
              <a:t>alle Ergebnisse, vielfältige Abfragemöglichkeiten</a:t>
            </a:r>
          </a:p>
        </p:txBody>
      </p:sp>
      <p:sp>
        <p:nvSpPr>
          <p:cNvPr id="241671" name="Line 7">
            <a:extLst>
              <a:ext uri="{FF2B5EF4-FFF2-40B4-BE49-F238E27FC236}">
                <a16:creationId xmlns:a16="http://schemas.microsoft.com/office/drawing/2014/main" id="{643EFC05-CAE9-2B47-B675-B1B42200AA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048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72" name="Line 8">
            <a:extLst>
              <a:ext uri="{FF2B5EF4-FFF2-40B4-BE49-F238E27FC236}">
                <a16:creationId xmlns:a16="http://schemas.microsoft.com/office/drawing/2014/main" id="{CAA5AA17-D2B8-0D4C-A85C-5E8087122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673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 autoUpdateAnimBg="0"/>
      <p:bldP spid="241669" grpId="0" autoUpdateAnimBg="0"/>
      <p:bldP spid="24167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6E07E077-021B-C446-887E-CB7005B5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2E8D73D-0D71-8A44-8C30-1E51126908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8F6CEA-FAFA-F74C-AAC9-E73CD03F0DD3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BEA18389-4854-1544-9149-3FA1940F6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</p:spPr>
        <p:txBody>
          <a:bodyPr/>
          <a:lstStyle/>
          <a:p>
            <a:r>
              <a:rPr lang="de-DE" altLang="de-DE" b="1"/>
              <a:t>Internet</a:t>
            </a:r>
          </a:p>
        </p:txBody>
      </p:sp>
      <p:sp>
        <p:nvSpPr>
          <p:cNvPr id="230406" name="Oval 6">
            <a:hlinkClick r:id="rId2"/>
            <a:extLst>
              <a:ext uri="{FF2B5EF4-FFF2-40B4-BE49-F238E27FC236}">
                <a16:creationId xmlns:a16="http://schemas.microsoft.com/office/drawing/2014/main" id="{311B1213-3FAE-1C47-BA0A-B27565F3F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33600"/>
            <a:ext cx="6629400" cy="29718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www.dashochschulranking.de</a:t>
            </a:r>
            <a:endParaRPr lang="de-DE" altLang="de-DE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1">
            <a:extLst>
              <a:ext uri="{FF2B5EF4-FFF2-40B4-BE49-F238E27FC236}">
                <a16:creationId xmlns:a16="http://schemas.microsoft.com/office/drawing/2014/main" id="{615AC588-8251-504B-9EA6-0F02AA62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64E6A71F-BEF2-944F-80AF-06FC01BE5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75B2E2-A8C9-8D4A-A7A6-F164D165F7C9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DBF0366D-91A2-E342-9CCD-F016EEDDB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662488"/>
            <a:ext cx="914400" cy="82708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23.000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D13839ED-0C0C-9E46-96FD-F03062AE3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2825750"/>
            <a:ext cx="914400" cy="26638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74.000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90687597-37DE-A940-A45A-D093E96D3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654425"/>
            <a:ext cx="914400" cy="18351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51.000</a:t>
            </a:r>
          </a:p>
        </p:txBody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6350A135-8DEF-254F-8E33-FC2477F73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990600"/>
            <a:ext cx="914400" cy="44989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125.000</a:t>
            </a:r>
          </a:p>
        </p:txBody>
      </p:sp>
      <p:sp>
        <p:nvSpPr>
          <p:cNvPr id="243718" name="Text Box 6">
            <a:extLst>
              <a:ext uri="{FF2B5EF4-FFF2-40B4-BE49-F238E27FC236}">
                <a16:creationId xmlns:a16="http://schemas.microsoft.com/office/drawing/2014/main" id="{9D0DD202-314A-7340-918C-E7505ACA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1998</a:t>
            </a:r>
          </a:p>
        </p:txBody>
      </p:sp>
      <p:sp>
        <p:nvSpPr>
          <p:cNvPr id="243719" name="Text Box 7">
            <a:extLst>
              <a:ext uri="{FF2B5EF4-FFF2-40B4-BE49-F238E27FC236}">
                <a16:creationId xmlns:a16="http://schemas.microsoft.com/office/drawing/2014/main" id="{E155CB7D-8C6A-614B-B284-3D3692947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1999</a:t>
            </a:r>
          </a:p>
        </p:txBody>
      </p:sp>
      <p:sp>
        <p:nvSpPr>
          <p:cNvPr id="243720" name="Text Box 8">
            <a:extLst>
              <a:ext uri="{FF2B5EF4-FFF2-40B4-BE49-F238E27FC236}">
                <a16:creationId xmlns:a16="http://schemas.microsoft.com/office/drawing/2014/main" id="{C7F64D3B-FF71-A945-A036-4F4F08B2A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2000</a:t>
            </a:r>
          </a:p>
        </p:txBody>
      </p:sp>
      <p:sp>
        <p:nvSpPr>
          <p:cNvPr id="243721" name="Text Box 9">
            <a:extLst>
              <a:ext uri="{FF2B5EF4-FFF2-40B4-BE49-F238E27FC236}">
                <a16:creationId xmlns:a16="http://schemas.microsoft.com/office/drawing/2014/main" id="{C27E97C6-4428-F14A-9CE4-D7C3660FC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2001</a:t>
            </a:r>
          </a:p>
        </p:txBody>
      </p:sp>
      <p:sp>
        <p:nvSpPr>
          <p:cNvPr id="243722" name="Text Box 10">
            <a:extLst>
              <a:ext uri="{FF2B5EF4-FFF2-40B4-BE49-F238E27FC236}">
                <a16:creationId xmlns:a16="http://schemas.microsoft.com/office/drawing/2014/main" id="{479AF066-6829-2346-9144-C1BCBCC67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5775"/>
            <a:ext cx="324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/>
              <a:t>verkaufte Hefte</a:t>
            </a:r>
          </a:p>
        </p:txBody>
      </p:sp>
      <p:sp>
        <p:nvSpPr>
          <p:cNvPr id="243725" name="Rectangle 13">
            <a:extLst>
              <a:ext uri="{FF2B5EF4-FFF2-40B4-BE49-F238E27FC236}">
                <a16:creationId xmlns:a16="http://schemas.microsoft.com/office/drawing/2014/main" id="{2207C1B2-288E-A64C-B727-A8087C224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0" y="177800"/>
            <a:ext cx="5805488" cy="685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/>
              <a:t>Wirkung</a:t>
            </a:r>
            <a:endParaRPr lang="de-DE" altLang="de-DE" sz="4800" b="1"/>
          </a:p>
        </p:txBody>
      </p:sp>
      <p:sp>
        <p:nvSpPr>
          <p:cNvPr id="243726" name="Rectangle 14">
            <a:extLst>
              <a:ext uri="{FF2B5EF4-FFF2-40B4-BE49-F238E27FC236}">
                <a16:creationId xmlns:a16="http://schemas.microsoft.com/office/drawing/2014/main" id="{29F9BF56-F1B5-E742-9C7B-B7D1E6DD4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50850"/>
            <a:ext cx="914400" cy="50387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140.000</a:t>
            </a:r>
          </a:p>
        </p:txBody>
      </p:sp>
      <p:sp>
        <p:nvSpPr>
          <p:cNvPr id="243727" name="Text Box 15">
            <a:extLst>
              <a:ext uri="{FF2B5EF4-FFF2-40B4-BE49-F238E27FC236}">
                <a16:creationId xmlns:a16="http://schemas.microsoft.com/office/drawing/2014/main" id="{6975C411-7AF0-1542-9C50-2187EEE29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791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nimBg="1" autoUpdateAnimBg="0"/>
      <p:bldP spid="243715" grpId="0" animBg="1" autoUpdateAnimBg="0"/>
      <p:bldP spid="243716" grpId="0" animBg="1" autoUpdateAnimBg="0"/>
      <p:bldP spid="243717" grpId="0" animBg="1" autoUpdateAnimBg="0"/>
      <p:bldP spid="24372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1CD090F-8A19-BD4A-8A41-D43A081D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92737C4-3920-0D42-98E9-6F6E7E0D34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D85D87-73C8-AF4E-83B4-9C511F4BFDBA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2B9B5742-2816-7C4F-A8BA-4CF984625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943600" cy="990600"/>
          </a:xfrm>
        </p:spPr>
        <p:txBody>
          <a:bodyPr/>
          <a:lstStyle/>
          <a:p>
            <a:r>
              <a:rPr lang="de-DE" altLang="de-DE" b="1"/>
              <a:t>Wirkung: Internet-Zugriffe</a:t>
            </a:r>
          </a:p>
        </p:txBody>
      </p:sp>
      <p:graphicFrame>
        <p:nvGraphicFramePr>
          <p:cNvPr id="229380" name="Object 4">
            <a:extLst>
              <a:ext uri="{FF2B5EF4-FFF2-40B4-BE49-F238E27FC236}">
                <a16:creationId xmlns:a16="http://schemas.microsoft.com/office/drawing/2014/main" id="{078ADA44-BE4F-DA40-8F01-42659B3EBA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233488"/>
          <a:ext cx="9144000" cy="562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1" name="Tabelle" r:id="rId3" imgW="8813800" imgH="5969000" progId="Excel.Sheet.8">
                  <p:embed/>
                </p:oleObj>
              </mc:Choice>
              <mc:Fallback>
                <p:oleObj name="Tabelle" r:id="rId3" imgW="8813800" imgH="5969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33488"/>
                        <a:ext cx="9144000" cy="562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565397ED-26EB-D04C-AAB4-9CBA12C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D2220D61-9FAB-9E4D-A04C-264F46C065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F109BF-6496-4643-B9CC-3103CBF0B9BD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1858" name="Text Box 2">
            <a:extLst>
              <a:ext uri="{FF2B5EF4-FFF2-40B4-BE49-F238E27FC236}">
                <a16:creationId xmlns:a16="http://schemas.microsoft.com/office/drawing/2014/main" id="{132942E4-BE42-1249-B818-AD8762D79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07E778B-64E7-EF45-940B-C6DFA4732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71600"/>
            <a:ext cx="70104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Abiturienten 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B8657D64-7535-F244-A39B-F308D1A65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6837363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&gt;1/3 orientieren sich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3A2DD813-C1CC-754F-94FF-1BB7E2B8B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0"/>
            <a:ext cx="6837363" cy="566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Leistungs-, Karriereorientierte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21865" name="Rectangle 9">
            <a:extLst>
              <a:ext uri="{FF2B5EF4-FFF2-40B4-BE49-F238E27FC236}">
                <a16:creationId xmlns:a16="http://schemas.microsoft.com/office/drawing/2014/main" id="{D8566152-2C08-FB43-B6DA-530308B7F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124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50 % Ingenieure</a:t>
            </a:r>
            <a:endParaRPr lang="de-DE" altLang="de-DE" sz="3200"/>
          </a:p>
        </p:txBody>
      </p:sp>
      <p:sp>
        <p:nvSpPr>
          <p:cNvPr id="121866" name="Rectangle 10">
            <a:extLst>
              <a:ext uri="{FF2B5EF4-FFF2-40B4-BE49-F238E27FC236}">
                <a16:creationId xmlns:a16="http://schemas.microsoft.com/office/drawing/2014/main" id="{7A41A2CC-145A-7A4D-BC2D-A285161FD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42 % Betriebswirte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7" name="Rectangle 11">
            <a:extLst>
              <a:ext uri="{FF2B5EF4-FFF2-40B4-BE49-F238E27FC236}">
                <a16:creationId xmlns:a16="http://schemas.microsoft.com/office/drawing/2014/main" id="{BE543DB2-BDCC-6A42-BCD3-1AD0376CF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8200"/>
            <a:ext cx="5399088" cy="47942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36 % Juristen</a:t>
            </a:r>
            <a:endParaRPr lang="de-DE" altLang="de-DE" sz="3200"/>
          </a:p>
        </p:txBody>
      </p:sp>
      <p:sp>
        <p:nvSpPr>
          <p:cNvPr id="121868" name="Rectangle 12">
            <a:extLst>
              <a:ext uri="{FF2B5EF4-FFF2-40B4-BE49-F238E27FC236}">
                <a16:creationId xmlns:a16="http://schemas.microsoft.com/office/drawing/2014/main" id="{353325DC-A417-6049-A5BE-D27BF2CC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5399088" cy="5270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 </a:t>
            </a:r>
            <a:r>
              <a:rPr lang="de-DE" altLang="de-DE" sz="3200" b="1">
                <a:latin typeface="Arial" panose="020B0604020202020204" pitchFamily="34" charset="0"/>
              </a:rPr>
              <a:t>19 % Germanisten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9" name="Rectangle 13">
            <a:extLst>
              <a:ext uri="{FF2B5EF4-FFF2-40B4-BE49-F238E27FC236}">
                <a16:creationId xmlns:a16="http://schemas.microsoft.com/office/drawing/2014/main" id="{2FBC3A56-2CD6-9947-B32D-109F851F2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5626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Orientierung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animBg="1" autoUpdateAnimBg="0"/>
      <p:bldP spid="121860" grpId="0" animBg="1" autoUpdateAnimBg="0"/>
      <p:bldP spid="121861" grpId="0" animBg="1" autoUpdateAnimBg="0"/>
      <p:bldP spid="121865" grpId="0" animBg="1" autoUpdateAnimBg="0"/>
      <p:bldP spid="121866" grpId="0" animBg="1" autoUpdateAnimBg="0"/>
      <p:bldP spid="121867" grpId="0" animBg="1" autoUpdateAnimBg="0"/>
      <p:bldP spid="12186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99A95D4D-97DE-D343-8BFA-95F7FABC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80D8027A-94AC-CE42-81D4-86124F2B98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1635A1-6E5D-3242-BABF-6E8FC7380859}" type="slidenum">
              <a:rPr lang="en-US" altLang="de-DE"/>
              <a:pPr/>
              <a:t>19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5954" name="Text Box 2">
            <a:extLst>
              <a:ext uri="{FF2B5EF4-FFF2-40B4-BE49-F238E27FC236}">
                <a16:creationId xmlns:a16="http://schemas.microsoft.com/office/drawing/2014/main" id="{7B2DB023-40F4-3E47-90C0-E8E2216A2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112B38F0-DB86-314C-9A9D-374EDC21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Abiturienten (Psychologie) </a:t>
            </a:r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D9BB5016-E69A-8D41-963C-CB56F1467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8" y="3025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Bewerberzahlen bei Tipp-Unis</a:t>
            </a:r>
            <a:endParaRPr lang="de-DE" altLang="de-DE" sz="3200"/>
          </a:p>
        </p:txBody>
      </p:sp>
      <p:sp>
        <p:nvSpPr>
          <p:cNvPr id="125960" name="Rectangle 8">
            <a:extLst>
              <a:ext uri="{FF2B5EF4-FFF2-40B4-BE49-F238E27FC236}">
                <a16:creationId xmlns:a16="http://schemas.microsoft.com/office/drawing/2014/main" id="{DDF13D3A-E22F-8044-8D19-39D69C15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+ 19,4 % „Forscher“</a:t>
            </a:r>
            <a:endParaRPr lang="de-DE" altLang="de-DE" sz="3200"/>
          </a:p>
        </p:txBody>
      </p:sp>
      <p:sp>
        <p:nvSpPr>
          <p:cNvPr id="125961" name="Rectangle 9">
            <a:extLst>
              <a:ext uri="{FF2B5EF4-FFF2-40B4-BE49-F238E27FC236}">
                <a16:creationId xmlns:a16="http://schemas.microsoft.com/office/drawing/2014/main" id="{F585EE5B-B54D-A147-A0A2-407A5A9B3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399088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+ 15,1 % „Zielstrebige“ </a:t>
            </a:r>
            <a:endParaRPr lang="de-DE" altLang="de-DE" sz="3200"/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68659CDC-6F5E-7249-AF08-42960A8C3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Verhalten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animBg="1" autoUpdateAnimBg="0"/>
      <p:bldP spid="125956" grpId="0" animBg="1" autoUpdateAnimBg="0"/>
      <p:bldP spid="125960" grpId="0" animBg="1" autoUpdateAnimBg="0"/>
      <p:bldP spid="12596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9959446A-E008-894C-9ECB-EDB02243A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D024D021-9C80-C641-A750-9A34B18E83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6B4FFD-A1EE-4540-B5A8-4C4BDDFC425C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1426" name="Text Box 1026">
            <a:extLst>
              <a:ext uri="{FF2B5EF4-FFF2-40B4-BE49-F238E27FC236}">
                <a16:creationId xmlns:a16="http://schemas.microsoft.com/office/drawing/2014/main" id="{9CC0416C-49D7-E644-8D97-09C509D83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1427" name="Rectangle 1027">
            <a:extLst>
              <a:ext uri="{FF2B5EF4-FFF2-40B4-BE49-F238E27FC236}">
                <a16:creationId xmlns:a16="http://schemas.microsoft.com/office/drawing/2014/main" id="{608B17B8-F2C8-9948-8927-695C47A7C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5191125" cy="685800"/>
          </a:xfrm>
        </p:spPr>
        <p:txBody>
          <a:bodyPr/>
          <a:lstStyle/>
          <a:p>
            <a:r>
              <a:rPr lang="de-DE" altLang="de-DE" sz="4000" b="1"/>
              <a:t>gegründet</a:t>
            </a:r>
            <a:endParaRPr lang="de-DE" altLang="de-DE"/>
          </a:p>
        </p:txBody>
      </p:sp>
      <p:sp>
        <p:nvSpPr>
          <p:cNvPr id="231428" name="Rectangle 1028">
            <a:extLst>
              <a:ext uri="{FF2B5EF4-FFF2-40B4-BE49-F238E27FC236}">
                <a16:creationId xmlns:a16="http://schemas.microsoft.com/office/drawing/2014/main" id="{272FAD14-8AD3-494F-AE1E-DC4894A4A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8" y="3441700"/>
            <a:ext cx="6478587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Bertelsmann Stiftung</a:t>
            </a:r>
          </a:p>
        </p:txBody>
      </p:sp>
      <p:sp>
        <p:nvSpPr>
          <p:cNvPr id="231429" name="Rectangle 1029">
            <a:extLst>
              <a:ext uri="{FF2B5EF4-FFF2-40B4-BE49-F238E27FC236}">
                <a16:creationId xmlns:a16="http://schemas.microsoft.com/office/drawing/2014/main" id="{0D0397B0-4DDA-8F4A-9598-73E156E8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8" y="2433638"/>
            <a:ext cx="6478587" cy="7921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Hochschulrektorenkonferenz</a:t>
            </a:r>
          </a:p>
        </p:txBody>
      </p:sp>
      <p:sp>
        <p:nvSpPr>
          <p:cNvPr id="231430" name="Rectangle 1030">
            <a:extLst>
              <a:ext uri="{FF2B5EF4-FFF2-40B4-BE49-F238E27FC236}">
                <a16:creationId xmlns:a16="http://schemas.microsoft.com/office/drawing/2014/main" id="{48F4EA7E-DD7D-7441-96D0-162C9B6DC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1427163"/>
            <a:ext cx="6781800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1. Mai 1994</a:t>
            </a:r>
          </a:p>
        </p:txBody>
      </p:sp>
      <p:sp>
        <p:nvSpPr>
          <p:cNvPr id="231431" name="Rectangle 1031">
            <a:extLst>
              <a:ext uri="{FF2B5EF4-FFF2-40B4-BE49-F238E27FC236}">
                <a16:creationId xmlns:a16="http://schemas.microsoft.com/office/drawing/2014/main" id="{C279551E-AF6A-B041-AACF-B7EF9C3F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8" y="4448175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wesentlicher Auftrag</a:t>
            </a:r>
          </a:p>
        </p:txBody>
      </p:sp>
      <p:sp>
        <p:nvSpPr>
          <p:cNvPr id="231432" name="Rectangle 1032">
            <a:extLst>
              <a:ext uri="{FF2B5EF4-FFF2-40B4-BE49-F238E27FC236}">
                <a16:creationId xmlns:a16="http://schemas.microsoft.com/office/drawing/2014/main" id="{FDF0EE9D-9B98-0248-ACCD-CF4A49F7C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5456238"/>
            <a:ext cx="4800600" cy="914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Leistungsvergleiche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 autoUpdateAnimBg="0"/>
      <p:bldP spid="231429" grpId="0" animBg="1" autoUpdateAnimBg="0"/>
      <p:bldP spid="231430" grpId="0" animBg="1" autoUpdateAnimBg="0"/>
      <p:bldP spid="231431" grpId="0" animBg="1" autoUpdateAnimBg="0"/>
      <p:bldP spid="23143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B7BC7B03-23AB-224E-80D1-84500C8C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52754B8-8474-7944-92BD-3C395040C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1EFF0C-F683-BE49-A96A-0E192733956A}" type="slidenum">
              <a:rPr lang="en-US" altLang="de-DE"/>
              <a:pPr/>
              <a:t>20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3906" name="Text Box 2">
            <a:extLst>
              <a:ext uri="{FF2B5EF4-FFF2-40B4-BE49-F238E27FC236}">
                <a16:creationId xmlns:a16="http://schemas.microsoft.com/office/drawing/2014/main" id="{0BAE0164-FE40-2A4B-9BC5-0BE82E1E9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1B986B34-463D-994B-AD3C-250CB913A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5BCA497C-8329-0245-9E79-2C3DE1E4E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Stärken- Schwächenanalyse</a:t>
            </a:r>
            <a:endParaRPr lang="de-DE" altLang="de-DE" sz="3200"/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B66A1DA4-3C24-8E49-90DD-D8B23B2EF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zahlreiche Reorganisationen</a:t>
            </a:r>
          </a:p>
        </p:txBody>
      </p:sp>
      <p:sp>
        <p:nvSpPr>
          <p:cNvPr id="123913" name="Rectangle 9">
            <a:extLst>
              <a:ext uri="{FF2B5EF4-FFF2-40B4-BE49-F238E27FC236}">
                <a16:creationId xmlns:a16="http://schemas.microsoft.com/office/drawing/2014/main" id="{5E434F95-FB46-5145-BFF2-DA0885572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Hochschulen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animBg="1" autoUpdateAnimBg="0"/>
      <p:bldP spid="123908" grpId="0" animBg="1" autoUpdateAnimBg="0"/>
      <p:bldP spid="12390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E983B100-D50A-F84D-BD3D-6DE8DEC54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DA1EE2D0-92C8-2240-90DE-F01B84B9A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1151D9-BE96-DB42-B7FF-9E7265977FD0}" type="slidenum">
              <a:rPr lang="en-US" altLang="de-DE"/>
              <a:pPr/>
              <a:t>21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1906" name="Text Box 2">
            <a:extLst>
              <a:ext uri="{FF2B5EF4-FFF2-40B4-BE49-F238E27FC236}">
                <a16:creationId xmlns:a16="http://schemas.microsoft.com/office/drawing/2014/main" id="{A4675B75-44A5-A148-9C2A-7B3ED99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6CDF2CA0-44A9-934E-9CB7-73C998437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5191125" cy="685800"/>
          </a:xfrm>
        </p:spPr>
        <p:txBody>
          <a:bodyPr/>
          <a:lstStyle/>
          <a:p>
            <a:r>
              <a:rPr lang="de-DE" altLang="de-DE" b="1"/>
              <a:t>UNESCO - CEPES</a:t>
            </a:r>
            <a:endParaRPr lang="de-DE" altLang="de-DE" b="1" u="sng"/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08B06EA7-60A3-5743-B03F-1AA166ED6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590800"/>
            <a:ext cx="8382000" cy="1600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„Das CHE-Stern-Ranking mit Spitzen-, Mittel- und Schlussgruppen ist ein gutes Beispiel für Cluster- oder Gruppenbildung.“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BDAA6F03-67F6-8E4A-B46B-EAF41A513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95800"/>
            <a:ext cx="8382000" cy="2057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„Ein überzeugendes Beispiel ist das CHE-Stern-Ranking, das den Nutzern die technische Möglichkeit bietet, die Merkmale auszuwählen, die ihrer Meinung nach die wichtigsten in einem Hochschulranking sind.“ </a:t>
            </a:r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D87A8FCF-99EF-D94D-A91C-429A1438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84582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Bericht der UNESCO - CEPES- Konferenz vom 13.-15.6.2002 in Warschau:</a:t>
            </a:r>
          </a:p>
          <a:p>
            <a:pPr algn="ctr"/>
            <a:r>
              <a:rPr lang="de-DE" altLang="de-DE" sz="1800">
                <a:latin typeface="Arial" panose="020B0604020202020204" pitchFamily="34" charset="0"/>
              </a:rPr>
              <a:t>"Statistical Indicators for the Quality Assessment of Higher/Tertiary Education Institutions – the Methodologies of Ranking and League tables" </a:t>
            </a:r>
          </a:p>
        </p:txBody>
      </p:sp>
      <p:pic>
        <p:nvPicPr>
          <p:cNvPr id="251912" name="Picture 8">
            <a:extLst>
              <a:ext uri="{FF2B5EF4-FFF2-40B4-BE49-F238E27FC236}">
                <a16:creationId xmlns:a16="http://schemas.microsoft.com/office/drawing/2014/main" id="{10BD1D84-0C37-2A42-B458-BD908BDB2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nimBg="1" autoUpdateAnimBg="0"/>
      <p:bldP spid="251910" grpId="0" animBg="1" autoUpdateAnimBg="0"/>
      <p:bldP spid="25191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306004A7-A87E-8A47-AD2A-25915A98A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2E56FA5B-5285-F242-9CFD-723D902515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CF4A57-5BB1-F64D-88B4-BEAADEBABBE1}" type="slidenum">
              <a:rPr lang="en-US" altLang="de-DE"/>
              <a:pPr/>
              <a:t>22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7810" name="Text Box 2">
            <a:extLst>
              <a:ext uri="{FF2B5EF4-FFF2-40B4-BE49-F238E27FC236}">
                <a16:creationId xmlns:a16="http://schemas.microsoft.com/office/drawing/2014/main" id="{C726336B-1B30-E64C-96C8-A00653DB6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4711D2DB-5E8C-264B-8D5C-04E2C2594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Europäisierung</a:t>
            </a:r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8E895CF7-CEBD-4648-B8B3-6D2FEE3FF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6858000" cy="2667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Die Österreichische Rektorenkonferenz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hat am 14. Okt. 2002 beschlossen,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das Ranking nach CHE-Muster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aufzunehmen. </a:t>
            </a:r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1ABC5E86-01F0-C44C-96E5-A4A8F8D388A9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325688" y="203200"/>
            <a:ext cx="4208462" cy="685800"/>
          </a:xfrm>
          <a:noFill/>
          <a:ln/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/>
              <a:t>Perspektive </a:t>
            </a:r>
            <a:endParaRPr lang="de-DE" altLang="de-DE" sz="4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animBg="1" autoUpdateAnimBg="0"/>
      <p:bldP spid="2478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90470362-414D-5745-81EC-A1C83827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BA4B9B3-CC8A-B649-89FA-5FD9E67026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0F6FBD-2024-2C4A-ABF3-7BEBCF050823}" type="slidenum">
              <a:rPr lang="en-US" altLang="de-DE"/>
              <a:pPr/>
              <a:t>23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0882" name="Text Box 2">
            <a:extLst>
              <a:ext uri="{FF2B5EF4-FFF2-40B4-BE49-F238E27FC236}">
                <a16:creationId xmlns:a16="http://schemas.microsoft.com/office/drawing/2014/main" id="{4FF80966-3585-D948-8274-E6B57693D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0883" name="Text Box 3">
            <a:extLst>
              <a:ext uri="{FF2B5EF4-FFF2-40B4-BE49-F238E27FC236}">
                <a16:creationId xmlns:a16="http://schemas.microsoft.com/office/drawing/2014/main" id="{1CFE315E-81D6-6F47-BD0C-87696A12D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0884" name="Text Box 4">
            <a:extLst>
              <a:ext uri="{FF2B5EF4-FFF2-40B4-BE49-F238E27FC236}">
                <a16:creationId xmlns:a16="http://schemas.microsoft.com/office/drawing/2014/main" id="{4A78E546-256C-AD48-A074-7FC8B1584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Koalitionsvereinbarung</a:t>
            </a:r>
            <a:endParaRPr lang="de-DE" altLang="de-DE" sz="3600" b="1"/>
          </a:p>
        </p:txBody>
      </p:sp>
      <p:sp>
        <p:nvSpPr>
          <p:cNvPr id="250887" name="Rectangle 7">
            <a:extLst>
              <a:ext uri="{FF2B5EF4-FFF2-40B4-BE49-F238E27FC236}">
                <a16:creationId xmlns:a16="http://schemas.microsoft.com/office/drawing/2014/main" id="{44EA1000-81B4-2848-AFCA-20A07F0CB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9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Wir werden in dieser Legislaturperiode 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die Initiative dazu ergreifen, dass alle 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deutschen Hochschulen in ihren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spezifischen Stärken evaluiert werden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und ein Leistungsvergleich (Ranking)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der deutschen Hochschulen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in Lehre und Forschung erstellt wird. </a:t>
            </a:r>
          </a:p>
        </p:txBody>
      </p:sp>
      <p:sp>
        <p:nvSpPr>
          <p:cNvPr id="250888" name="Rectangle 8">
            <a:extLst>
              <a:ext uri="{FF2B5EF4-FFF2-40B4-BE49-F238E27FC236}">
                <a16:creationId xmlns:a16="http://schemas.microsoft.com/office/drawing/2014/main" id="{21715568-3074-8B4A-8B66-1BD093828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81534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Koalitionsvertrag zwischen SPD und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Bündnis 90/Die Grünen vom 16. Oktober 2002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1">
            <a:extLst>
              <a:ext uri="{FF2B5EF4-FFF2-40B4-BE49-F238E27FC236}">
                <a16:creationId xmlns:a16="http://schemas.microsoft.com/office/drawing/2014/main" id="{F1CAF3A3-2E80-6849-B9CA-4876D3F2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C1B00383-6511-3644-9227-FFD5F31F9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61F1EA-2691-8641-92DB-EC74DBDB1B95}" type="slidenum">
              <a:rPr lang="en-US" altLang="de-DE"/>
              <a:pPr/>
              <a:t>24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0E0E59BA-80C0-C84D-BE08-8B30CBE75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B71E77DB-4452-B448-A5C3-3A313D366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16" name="Rectangle 4">
            <a:extLst>
              <a:ext uri="{FF2B5EF4-FFF2-40B4-BE49-F238E27FC236}">
                <a16:creationId xmlns:a16="http://schemas.microsoft.com/office/drawing/2014/main" id="{D81A0E95-D5EC-F44B-B832-61EDD6D4D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17" name="Rectangle 5">
            <a:extLst>
              <a:ext uri="{FF2B5EF4-FFF2-40B4-BE49-F238E27FC236}">
                <a16:creationId xmlns:a16="http://schemas.microsoft.com/office/drawing/2014/main" id="{2AC0092F-02AC-AE4A-935A-1CBA60E6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18" name="Rectangle 6">
            <a:extLst>
              <a:ext uri="{FF2B5EF4-FFF2-40B4-BE49-F238E27FC236}">
                <a16:creationId xmlns:a16="http://schemas.microsoft.com/office/drawing/2014/main" id="{3791E99A-E2F1-A64A-8E54-68DE41824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19" name="Rectangle 7">
            <a:extLst>
              <a:ext uri="{FF2B5EF4-FFF2-40B4-BE49-F238E27FC236}">
                <a16:creationId xmlns:a16="http://schemas.microsoft.com/office/drawing/2014/main" id="{8CC93C39-E7E9-A340-AE7B-6DEC057CD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20" name="Rectangle 8">
            <a:extLst>
              <a:ext uri="{FF2B5EF4-FFF2-40B4-BE49-F238E27FC236}">
                <a16:creationId xmlns:a16="http://schemas.microsoft.com/office/drawing/2014/main" id="{FCE118B1-749B-944E-A32D-BC972127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9321" name="Rectangle 9">
            <a:extLst>
              <a:ext uri="{FF2B5EF4-FFF2-40B4-BE49-F238E27FC236}">
                <a16:creationId xmlns:a16="http://schemas.microsoft.com/office/drawing/2014/main" id="{ECCF37A7-AD5E-F242-8434-8B571DF537C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1524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wissenschaftliche Methodik</a:t>
            </a:r>
          </a:p>
        </p:txBody>
      </p:sp>
      <p:sp>
        <p:nvSpPr>
          <p:cNvPr id="269322" name="Rectangle 10">
            <a:extLst>
              <a:ext uri="{FF2B5EF4-FFF2-40B4-BE49-F238E27FC236}">
                <a16:creationId xmlns:a16="http://schemas.microsoft.com/office/drawing/2014/main" id="{73A0D90C-0032-BE4B-B843-05FFC899331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32385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sehr sorgfältig mit Experten</a:t>
            </a:r>
          </a:p>
        </p:txBody>
      </p:sp>
      <p:sp>
        <p:nvSpPr>
          <p:cNvPr id="269323" name="Rectangle 11">
            <a:extLst>
              <a:ext uri="{FF2B5EF4-FFF2-40B4-BE49-F238E27FC236}">
                <a16:creationId xmlns:a16="http://schemas.microsoft.com/office/drawing/2014/main" id="{005795B9-2CB9-3E40-8DBA-53717B0ED70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953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Publikation nur belastbarer Daten</a:t>
            </a:r>
          </a:p>
        </p:txBody>
      </p:sp>
      <p:sp>
        <p:nvSpPr>
          <p:cNvPr id="269327" name="Rectangle 15">
            <a:extLst>
              <a:ext uri="{FF2B5EF4-FFF2-40B4-BE49-F238E27FC236}">
                <a16:creationId xmlns:a16="http://schemas.microsoft.com/office/drawing/2014/main" id="{2C9A25E8-67A8-8E4F-92EE-D8CF4AB65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Zusammenfassung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9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1" grpId="0" animBg="1" autoUpdateAnimBg="0"/>
      <p:bldP spid="269322" grpId="0" animBg="1" autoUpdateAnimBg="0"/>
      <p:bldP spid="269323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42373ADB-5534-B846-8CB5-A251C75F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67A8FDF-C2D0-FA41-B2C0-841B29A6BC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4A3028-02E5-184A-8B05-C6E3865BB68D}" type="slidenum">
              <a:rPr lang="en-US" altLang="de-DE"/>
              <a:pPr/>
              <a:t>25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8050" name="Text Box 2">
            <a:extLst>
              <a:ext uri="{FF2B5EF4-FFF2-40B4-BE49-F238E27FC236}">
                <a16:creationId xmlns:a16="http://schemas.microsoft.com/office/drawing/2014/main" id="{72A1F17C-24C1-5049-AEAC-B461162D2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aphicFrame>
        <p:nvGraphicFramePr>
          <p:cNvPr id="258059" name="Object 11">
            <a:hlinkClick r:id="rId3"/>
            <a:extLst>
              <a:ext uri="{FF2B5EF4-FFF2-40B4-BE49-F238E27FC236}">
                <a16:creationId xmlns:a16="http://schemas.microsoft.com/office/drawing/2014/main" id="{FD909AF8-0F09-0C4C-8BC1-4D3AC887D5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52600"/>
          <a:ext cx="441960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0" name="Photo Editor Photo" r:id="rId4" imgW="2247900" imgH="1917700" progId="MSPhotoEd.3">
                  <p:embed/>
                </p:oleObj>
              </mc:Choice>
              <mc:Fallback>
                <p:oleObj name="Photo Editor Photo" r:id="rId4" imgW="2247900" imgH="1917700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4419600" cy="310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E3C8FF92-2950-114D-856B-CCB7D5BF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D9E7EB90-70D8-AD43-AE21-49957017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CCCD40-DE09-DF46-A6F1-8171CDFC6290}" type="slidenum">
              <a:rPr lang="en-US" altLang="de-DE"/>
              <a:pPr/>
              <a:t>26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0F0047E1-3445-1949-B996-04CB3D14C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de-DE" altLang="de-DE" b="1"/>
              <a:t>Überblick</a:t>
            </a:r>
          </a:p>
        </p:txBody>
      </p:sp>
      <p:pic>
        <p:nvPicPr>
          <p:cNvPr id="265219" name="Picture 3">
            <a:extLst>
              <a:ext uri="{FF2B5EF4-FFF2-40B4-BE49-F238E27FC236}">
                <a16:creationId xmlns:a16="http://schemas.microsoft.com/office/drawing/2014/main" id="{F75A5669-B187-C04E-A75D-FF87219C7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30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65220" name="Object 4">
            <a:hlinkClick r:id="rId4"/>
            <a:extLst>
              <a:ext uri="{FF2B5EF4-FFF2-40B4-BE49-F238E27FC236}">
                <a16:creationId xmlns:a16="http://schemas.microsoft.com/office/drawing/2014/main" id="{93C74202-BEB4-EC4E-9435-459588ACD6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4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A97F3E80-01EF-9D4F-8BF7-2C5832C03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5C88C069-2611-1248-8765-D963D92F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C2A82-7FD6-3648-806E-CBC618A0B5AE}" type="slidenum">
              <a:rPr lang="en-US" altLang="de-DE"/>
              <a:pPr/>
              <a:t>27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7EE0DA15-1988-F048-8A88-9206CAC27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553200" cy="990600"/>
          </a:xfrm>
        </p:spPr>
        <p:txBody>
          <a:bodyPr/>
          <a:lstStyle/>
          <a:p>
            <a:r>
              <a:rPr lang="de-DE" altLang="de-DE" b="1"/>
              <a:t>Publikationen - Psychologie</a:t>
            </a:r>
          </a:p>
        </p:txBody>
      </p:sp>
      <p:pic>
        <p:nvPicPr>
          <p:cNvPr id="266244" name="Picture 4">
            <a:extLst>
              <a:ext uri="{FF2B5EF4-FFF2-40B4-BE49-F238E27FC236}">
                <a16:creationId xmlns:a16="http://schemas.microsoft.com/office/drawing/2014/main" id="{6D4D65FC-B330-E54E-B0F2-DB89E6044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66245" name="Object 5">
            <a:hlinkClick r:id="rId4"/>
            <a:extLst>
              <a:ext uri="{FF2B5EF4-FFF2-40B4-BE49-F238E27FC236}">
                <a16:creationId xmlns:a16="http://schemas.microsoft.com/office/drawing/2014/main" id="{E48307F0-77E3-EE43-A545-D5AC58D976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6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42AA510C-DF62-1A49-A9C5-38ABD21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6F7E38AF-5B3F-724D-89E4-BF7BF6D709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1740C0-10D3-984F-982F-12A1BDEE3998}" type="slidenum">
              <a:rPr lang="en-US" altLang="de-DE"/>
              <a:pPr/>
              <a:t>28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9F77F172-AA6C-E247-A510-4FAB2EE3C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791200" cy="990600"/>
          </a:xfrm>
        </p:spPr>
        <p:txBody>
          <a:bodyPr/>
          <a:lstStyle/>
          <a:p>
            <a:r>
              <a:rPr lang="de-DE" altLang="de-DE" b="1"/>
              <a:t>Drittmittel - Psychologie</a:t>
            </a:r>
          </a:p>
        </p:txBody>
      </p:sp>
      <p:pic>
        <p:nvPicPr>
          <p:cNvPr id="267267" name="Picture 3">
            <a:extLst>
              <a:ext uri="{FF2B5EF4-FFF2-40B4-BE49-F238E27FC236}">
                <a16:creationId xmlns:a16="http://schemas.microsoft.com/office/drawing/2014/main" id="{B8BC84ED-34D2-0943-91AA-9BCBCB04A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67268" name="Object 4">
            <a:hlinkClick r:id="rId4"/>
            <a:extLst>
              <a:ext uri="{FF2B5EF4-FFF2-40B4-BE49-F238E27FC236}">
                <a16:creationId xmlns:a16="http://schemas.microsoft.com/office/drawing/2014/main" id="{7779035D-7EB9-D84D-AC57-5CE73C8A7C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9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F18D4806-0A0E-F442-A757-C8E61B88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781338CD-7291-5843-84CE-FEC0A436B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489C1E-4C2F-9342-BD7B-575452A57F58}" type="slidenum">
              <a:rPr lang="en-US" altLang="de-DE"/>
              <a:pPr/>
              <a:t>29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8290" name="Rectangle 2">
            <a:extLst>
              <a:ext uri="{FF2B5EF4-FFF2-40B4-BE49-F238E27FC236}">
                <a16:creationId xmlns:a16="http://schemas.microsoft.com/office/drawing/2014/main" id="{E54EFA61-8049-A146-B695-1C7FD9A3B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</p:spPr>
        <p:txBody>
          <a:bodyPr/>
          <a:lstStyle/>
          <a:p>
            <a:r>
              <a:rPr lang="de-DE" altLang="de-DE" b="1"/>
              <a:t>Reputation zu Fakten</a:t>
            </a:r>
          </a:p>
        </p:txBody>
      </p:sp>
      <p:pic>
        <p:nvPicPr>
          <p:cNvPr id="268292" name="Picture 4">
            <a:extLst>
              <a:ext uri="{FF2B5EF4-FFF2-40B4-BE49-F238E27FC236}">
                <a16:creationId xmlns:a16="http://schemas.microsoft.com/office/drawing/2014/main" id="{83227B5C-8E61-EA4B-AFC3-223B7ED2E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89025"/>
            <a:ext cx="6434138" cy="576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68293" name="Object 5">
            <a:hlinkClick r:id="rId4"/>
            <a:extLst>
              <a:ext uri="{FF2B5EF4-FFF2-40B4-BE49-F238E27FC236}">
                <a16:creationId xmlns:a16="http://schemas.microsoft.com/office/drawing/2014/main" id="{7FC04C4F-02DF-3C41-835C-E821098E94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4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DD0CB9C8-44F7-D845-94C8-9CC660D9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F7B6433-4837-004F-BD37-9E17616D4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21693-1223-BF4C-95DE-592FC45F473A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3474" name="Text Box 1026">
            <a:extLst>
              <a:ext uri="{FF2B5EF4-FFF2-40B4-BE49-F238E27FC236}">
                <a16:creationId xmlns:a16="http://schemas.microsoft.com/office/drawing/2014/main" id="{99E8F1F8-0D31-554C-A25D-B9A87E583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3475" name="Rectangle 1027">
            <a:extLst>
              <a:ext uri="{FF2B5EF4-FFF2-40B4-BE49-F238E27FC236}">
                <a16:creationId xmlns:a16="http://schemas.microsoft.com/office/drawing/2014/main" id="{F175F0EF-D3BF-2346-8C8C-C3B18F15A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6248400" cy="685800"/>
          </a:xfrm>
        </p:spPr>
        <p:txBody>
          <a:bodyPr/>
          <a:lstStyle/>
          <a:p>
            <a:r>
              <a:rPr lang="de-DE" altLang="de-DE" sz="4000" b="1"/>
              <a:t>Rankings in Deutschland</a:t>
            </a:r>
            <a:endParaRPr lang="de-DE" altLang="de-DE"/>
          </a:p>
        </p:txBody>
      </p:sp>
      <p:sp>
        <p:nvSpPr>
          <p:cNvPr id="233476" name="Rectangle 1028">
            <a:extLst>
              <a:ext uri="{FF2B5EF4-FFF2-40B4-BE49-F238E27FC236}">
                <a16:creationId xmlns:a16="http://schemas.microsoft.com/office/drawing/2014/main" id="{52A83FA4-C213-BC4B-ADCB-14C187FCE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25" y="2832100"/>
            <a:ext cx="6478588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stern, Forbes, Focus, Spiegel </a:t>
            </a:r>
          </a:p>
        </p:txBody>
      </p:sp>
      <p:sp>
        <p:nvSpPr>
          <p:cNvPr id="233477" name="Rectangle 1029">
            <a:extLst>
              <a:ext uri="{FF2B5EF4-FFF2-40B4-BE49-F238E27FC236}">
                <a16:creationId xmlns:a16="http://schemas.microsoft.com/office/drawing/2014/main" id="{457A7FD7-77CD-264D-A2F2-4ED4AA8B0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1427163"/>
            <a:ext cx="67818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Spiegel-Ranking  1989</a:t>
            </a:r>
          </a:p>
        </p:txBody>
      </p:sp>
      <p:sp>
        <p:nvSpPr>
          <p:cNvPr id="233478" name="Rectangle 1030">
            <a:extLst>
              <a:ext uri="{FF2B5EF4-FFF2-40B4-BE49-F238E27FC236}">
                <a16:creationId xmlns:a16="http://schemas.microsoft.com/office/drawing/2014/main" id="{7618BEF7-E823-EF4C-BAA3-6F080A75B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4551363"/>
            <a:ext cx="67818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HRK 1993: Profilbildung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 animBg="1" autoUpdateAnimBg="0"/>
      <p:bldP spid="233477" grpId="0" animBg="1" autoUpdateAnimBg="0"/>
      <p:bldP spid="23347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BE39CE20-7C5D-8541-B85F-8D997302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FAD16D8-7C82-9E42-86D6-412AE9D16C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E052DE-8EDB-FC40-A150-245D67328F4A}" type="slidenum">
              <a:rPr lang="en-US" altLang="de-DE"/>
              <a:pPr/>
              <a:t>30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70338" name="Text Box 2">
            <a:extLst>
              <a:ext uri="{FF2B5EF4-FFF2-40B4-BE49-F238E27FC236}">
                <a16:creationId xmlns:a16="http://schemas.microsoft.com/office/drawing/2014/main" id="{9F918AB7-50B4-944E-A1F4-BBFCABD1D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0339" name="Text Box 3">
            <a:extLst>
              <a:ext uri="{FF2B5EF4-FFF2-40B4-BE49-F238E27FC236}">
                <a16:creationId xmlns:a16="http://schemas.microsoft.com/office/drawing/2014/main" id="{17090AC2-FF78-C44F-BC3F-1CAF619A9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0340" name="Text Box 4">
            <a:extLst>
              <a:ext uri="{FF2B5EF4-FFF2-40B4-BE49-F238E27FC236}">
                <a16:creationId xmlns:a16="http://schemas.microsoft.com/office/drawing/2014/main" id="{F66DFD56-EE29-B14C-A36D-251453DF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013C52BD-4145-564C-A815-EF414F505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9530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Detlef Müller-Böling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pic>
        <p:nvPicPr>
          <p:cNvPr id="270342" name="Picture 6">
            <a:extLst>
              <a:ext uri="{FF2B5EF4-FFF2-40B4-BE49-F238E27FC236}">
                <a16:creationId xmlns:a16="http://schemas.microsoft.com/office/drawing/2014/main" id="{4AB0EEF6-82C4-1641-A689-8489C0A39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791200" cy="274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1F6CB197-E657-2C4E-AD07-3E87C2AF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87D4CBE7-3B11-8C4C-8460-C4CCC5631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F525EF-0624-884C-AA80-C2DC1E104ADC}" type="slidenum">
              <a:rPr lang="en-US" altLang="de-DE"/>
              <a:pPr/>
              <a:t>31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2930" name="Text Box 2">
            <a:extLst>
              <a:ext uri="{FF2B5EF4-FFF2-40B4-BE49-F238E27FC236}">
                <a16:creationId xmlns:a16="http://schemas.microsoft.com/office/drawing/2014/main" id="{CEC29B62-9187-8940-BAA4-05CB78AE3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6A00141D-53A6-A349-9E3D-A1AFBD567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3062288" cy="685800"/>
          </a:xfrm>
        </p:spPr>
        <p:txBody>
          <a:bodyPr/>
          <a:lstStyle/>
          <a:p>
            <a:r>
              <a:rPr lang="de-DE" altLang="de-DE" b="1"/>
              <a:t>HIS</a:t>
            </a:r>
            <a:endParaRPr lang="de-DE" altLang="de-DE" b="1" u="sng"/>
          </a:p>
        </p:txBody>
      </p:sp>
      <p:sp>
        <p:nvSpPr>
          <p:cNvPr id="252932" name="Rectangle 4">
            <a:extLst>
              <a:ext uri="{FF2B5EF4-FFF2-40B4-BE49-F238E27FC236}">
                <a16:creationId xmlns:a16="http://schemas.microsoft.com/office/drawing/2014/main" id="{20BCF89A-9F5D-F846-B369-F4E7E465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77225" cy="1295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„Hochschulrankings für Studienanfänger noch zu realitätsfern“</a:t>
            </a:r>
            <a:endParaRPr lang="de-DE" altLang="de-DE">
              <a:latin typeface="Arial" panose="020B0604020202020204" pitchFamily="34" charset="0"/>
            </a:endParaRPr>
          </a:p>
        </p:txBody>
      </p:sp>
      <p:pic>
        <p:nvPicPr>
          <p:cNvPr id="252934" name="Picture 6">
            <a:extLst>
              <a:ext uri="{FF2B5EF4-FFF2-40B4-BE49-F238E27FC236}">
                <a16:creationId xmlns:a16="http://schemas.microsoft.com/office/drawing/2014/main" id="{828E4ACB-FEFC-2E45-AEED-385D30A01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252935" name="Rectangle 7">
            <a:extLst>
              <a:ext uri="{FF2B5EF4-FFF2-40B4-BE49-F238E27FC236}">
                <a16:creationId xmlns:a16="http://schemas.microsoft.com/office/drawing/2014/main" id="{357747EB-519C-7840-974E-3646B5CC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77225" cy="9144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aber: 75% Zuordnung zu Studierendentypen</a:t>
            </a:r>
          </a:p>
        </p:txBody>
      </p:sp>
      <p:graphicFrame>
        <p:nvGraphicFramePr>
          <p:cNvPr id="252936" name="Object 8">
            <a:extLst>
              <a:ext uri="{FF2B5EF4-FFF2-40B4-BE49-F238E27FC236}">
                <a16:creationId xmlns:a16="http://schemas.microsoft.com/office/drawing/2014/main" id="{3C68EA54-F2C5-F340-A90F-5391C9C3DF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660775"/>
          <a:ext cx="6248400" cy="319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Tabelle" r:id="rId4" imgW="5537200" imgH="2933700" progId="Excel.Sheet.8">
                  <p:embed/>
                </p:oleObj>
              </mc:Choice>
              <mc:Fallback>
                <p:oleObj name="Tabelle" r:id="rId4" imgW="5537200" imgH="2933700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660775"/>
                        <a:ext cx="6248400" cy="319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2" grpId="0" animBg="1" autoUpdateAnimBg="0"/>
      <p:bldP spid="25293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DA726797-E8BF-3247-B3F5-F1B85227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223B6212-E8E2-8547-A7F9-2763B393D9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F5A56E-D91E-3A4A-B33A-49BD82A8BE55}" type="slidenum">
              <a:rPr lang="en-US" altLang="de-DE"/>
              <a:pPr/>
              <a:t>32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3954" name="Text Box 4098">
            <a:extLst>
              <a:ext uri="{FF2B5EF4-FFF2-40B4-BE49-F238E27FC236}">
                <a16:creationId xmlns:a16="http://schemas.microsoft.com/office/drawing/2014/main" id="{A5E2EC48-7156-8B49-9C86-5C3BEFA99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3955" name="Rectangle 4099">
            <a:extLst>
              <a:ext uri="{FF2B5EF4-FFF2-40B4-BE49-F238E27FC236}">
                <a16:creationId xmlns:a16="http://schemas.microsoft.com/office/drawing/2014/main" id="{863582C4-3CA0-2647-B692-4B7DEA6B7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2743200" cy="685800"/>
          </a:xfrm>
        </p:spPr>
        <p:txBody>
          <a:bodyPr/>
          <a:lstStyle/>
          <a:p>
            <a:r>
              <a:rPr lang="de-DE" altLang="de-DE"/>
              <a:t>HIS</a:t>
            </a:r>
            <a:endParaRPr lang="de-DE" altLang="de-DE" u="sng"/>
          </a:p>
        </p:txBody>
      </p:sp>
      <p:sp>
        <p:nvSpPr>
          <p:cNvPr id="253956" name="Rectangle 4100">
            <a:extLst>
              <a:ext uri="{FF2B5EF4-FFF2-40B4-BE49-F238E27FC236}">
                <a16:creationId xmlns:a16="http://schemas.microsoft.com/office/drawing/2014/main" id="{A7057758-9D5F-1E44-A0A6-B27947215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382000" cy="3733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„So</a:t>
            </a:r>
            <a:r>
              <a:rPr lang="de-DE" altLang="de-DE">
                <a:latin typeface="Arial" panose="020B0604020202020204" pitchFamily="34" charset="0"/>
              </a:rPr>
              <a:t> </a:t>
            </a:r>
            <a:r>
              <a:rPr lang="de-DE" altLang="de-DE" sz="2800" b="1">
                <a:latin typeface="Arial" panose="020B0604020202020204" pitchFamily="34" charset="0"/>
              </a:rPr>
              <a:t>ist den Studierenden die Meinung ihrer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Kommilitonen weit wichtiger als die von ProfessorInnnen und Dozenten.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Auch sind die Forschungsleistungen der Hochschule und ihrer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WissenschaftlerInnen für Studieninteressierte bei der Entscheidung für einen Hochschulort eher nachrangig.“</a:t>
            </a:r>
          </a:p>
        </p:txBody>
      </p:sp>
      <p:pic>
        <p:nvPicPr>
          <p:cNvPr id="253959" name="Picture 4103">
            <a:extLst>
              <a:ext uri="{FF2B5EF4-FFF2-40B4-BE49-F238E27FC236}">
                <a16:creationId xmlns:a16="http://schemas.microsoft.com/office/drawing/2014/main" id="{4135071A-5486-2E4B-9A17-F7AABA2A5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253960" name="Rectangle 4104">
            <a:extLst>
              <a:ext uri="{FF2B5EF4-FFF2-40B4-BE49-F238E27FC236}">
                <a16:creationId xmlns:a16="http://schemas.microsoft.com/office/drawing/2014/main" id="{6372CA4B-654E-E44B-A5E6-5ED5D081A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410200"/>
            <a:ext cx="5399088" cy="719138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  <a:hlinkClick r:id="rId3"/>
              </a:rPr>
              <a:t>Auswertung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nimBg="1" autoUpdateAnimBg="0"/>
      <p:bldP spid="25396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7850888F-E468-5249-940A-5BCC677B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6EE46481-99B9-7046-B941-B08D6EF3D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85FBE3-C03C-1447-A792-1E8202293879}" type="slidenum">
              <a:rPr lang="en-US" altLang="de-DE"/>
              <a:pPr/>
              <a:t>33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4978" name="Text Box 3074">
            <a:extLst>
              <a:ext uri="{FF2B5EF4-FFF2-40B4-BE49-F238E27FC236}">
                <a16:creationId xmlns:a16="http://schemas.microsoft.com/office/drawing/2014/main" id="{A9A65042-B0EA-C448-A7DE-4B3650A1E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4979" name="Rectangle 3075">
            <a:extLst>
              <a:ext uri="{FF2B5EF4-FFF2-40B4-BE49-F238E27FC236}">
                <a16:creationId xmlns:a16="http://schemas.microsoft.com/office/drawing/2014/main" id="{FDFA7577-0FF6-914A-9AD1-D22C56913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17668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54980" name="Rectangle 3076">
            <a:extLst>
              <a:ext uri="{FF2B5EF4-FFF2-40B4-BE49-F238E27FC236}">
                <a16:creationId xmlns:a16="http://schemas.microsoft.com/office/drawing/2014/main" id="{3BC509F4-2702-BE4E-8DB2-A4192E17F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90800"/>
            <a:ext cx="8458200" cy="1981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Ranking ist Wettbewerbsattrappe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vermittelt Eindruck, Hochschulen stünden im</a:t>
            </a:r>
            <a:br>
              <a:rPr lang="de-DE" altLang="de-DE" sz="2600" b="1">
                <a:latin typeface="Arial" panose="020B0604020202020204" pitchFamily="34" charset="0"/>
              </a:rPr>
            </a:br>
            <a:r>
              <a:rPr lang="de-DE" altLang="de-DE" sz="2600" b="1">
                <a:latin typeface="Arial" panose="020B0604020202020204" pitchFamily="34" charset="0"/>
              </a:rPr>
              <a:t>   Leistungswettbewerb</a:t>
            </a:r>
          </a:p>
        </p:txBody>
      </p:sp>
      <p:pic>
        <p:nvPicPr>
          <p:cNvPr id="254982" name="Picture 3078">
            <a:extLst>
              <a:ext uri="{FF2B5EF4-FFF2-40B4-BE49-F238E27FC236}">
                <a16:creationId xmlns:a16="http://schemas.microsoft.com/office/drawing/2014/main" id="{D92134D9-FEE5-8D46-8CB7-7292033CB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8E853EF4-6426-E644-AD49-2764E738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B6FC2581-D969-9C4E-88C7-4E14E6BC58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2B625-8F96-374A-8EB4-6DBD0CA786F7}" type="slidenum">
              <a:rPr lang="en-US" altLang="de-DE"/>
              <a:pPr/>
              <a:t>34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6002" name="Text Box 2">
            <a:extLst>
              <a:ext uri="{FF2B5EF4-FFF2-40B4-BE49-F238E27FC236}">
                <a16:creationId xmlns:a16="http://schemas.microsoft.com/office/drawing/2014/main" id="{0C1BB6C8-B7BE-8447-A142-A76B415E8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3CA1F7B0-3B7B-464C-B73C-95CEAF569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23764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56005" name="Rectangle 5">
            <a:extLst>
              <a:ext uri="{FF2B5EF4-FFF2-40B4-BE49-F238E27FC236}">
                <a16:creationId xmlns:a16="http://schemas.microsoft.com/office/drawing/2014/main" id="{EADF5255-B7AB-7143-9F1C-9E2A1107A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8458200" cy="205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erzeugt Unterschiede, die nichts besagen</a:t>
            </a:r>
          </a:p>
          <a:p>
            <a:r>
              <a:rPr lang="de-DE" altLang="de-DE" sz="2600" b="1">
                <a:latin typeface="Arial" panose="020B0604020202020204" pitchFamily="34" charset="0"/>
              </a:rPr>
              <a:t>- undurchsichtige Aussagen </a:t>
            </a:r>
            <a:br>
              <a:rPr lang="de-DE" altLang="de-DE" sz="2600" b="1">
                <a:latin typeface="Arial" panose="020B0604020202020204" pitchFamily="34" charset="0"/>
              </a:rPr>
            </a:br>
            <a:r>
              <a:rPr lang="de-DE" altLang="de-DE" sz="2600" b="1">
                <a:latin typeface="Arial" panose="020B0604020202020204" pitchFamily="34" charset="0"/>
              </a:rPr>
              <a:t>- nicht interpretierbare Zahlen</a:t>
            </a:r>
          </a:p>
        </p:txBody>
      </p:sp>
      <p:pic>
        <p:nvPicPr>
          <p:cNvPr id="256006" name="Picture 6">
            <a:extLst>
              <a:ext uri="{FF2B5EF4-FFF2-40B4-BE49-F238E27FC236}">
                <a16:creationId xmlns:a16="http://schemas.microsoft.com/office/drawing/2014/main" id="{1669EB36-A80F-5A42-9110-A317CAAAB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A0D03831-2DB4-6743-A3BC-B99C23FB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DE3A190D-A6FF-6A43-8F63-C2127D48D7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8DE90-6690-784F-B450-67EED14BA28E}" type="slidenum">
              <a:rPr lang="en-US" altLang="de-DE"/>
              <a:pPr/>
              <a:t>35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7026" name="Text Box 2">
            <a:extLst>
              <a:ext uri="{FF2B5EF4-FFF2-40B4-BE49-F238E27FC236}">
                <a16:creationId xmlns:a16="http://schemas.microsoft.com/office/drawing/2014/main" id="{B715A58F-852A-0941-81F0-F0A84E0DA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AF2396B8-1AC9-B54B-871C-620B7BE48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1690688" cy="685800"/>
          </a:xfrm>
        </p:spPr>
        <p:txBody>
          <a:bodyPr/>
          <a:lstStyle/>
          <a:p>
            <a:r>
              <a:rPr lang="de-DE" altLang="de-DE"/>
              <a:t>FAZ</a:t>
            </a:r>
            <a:endParaRPr lang="de-DE" altLang="de-DE" u="sng"/>
          </a:p>
        </p:txBody>
      </p:sp>
      <p:sp>
        <p:nvSpPr>
          <p:cNvPr id="257029" name="Rectangle 5">
            <a:extLst>
              <a:ext uri="{FF2B5EF4-FFF2-40B4-BE49-F238E27FC236}">
                <a16:creationId xmlns:a16="http://schemas.microsoft.com/office/drawing/2014/main" id="{9411EB41-748A-5742-A315-8ABFB84F6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8458200" cy="2514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r>
              <a:rPr lang="de-DE" altLang="de-DE" sz="2500" b="1">
                <a:latin typeface="Arial" panose="020B0604020202020204" pitchFamily="34" charset="0"/>
              </a:rPr>
              <a:t>Kritik: </a:t>
            </a:r>
          </a:p>
          <a:p>
            <a:r>
              <a:rPr lang="de-DE" altLang="de-DE" sz="2500" b="1">
                <a:latin typeface="Arial" panose="020B0604020202020204" pitchFamily="34" charset="0"/>
              </a:rPr>
              <a:t>„Über Hochschulen, die nicht konkurrieren, werden also Reputationstabellen erstellt, die nicht informieren und das für Bildungsvorgänge, von denen zurecht stets betont wird, wie sehr ihr Gelingen auf individuellen Tatbeständen beruht“. </a:t>
            </a:r>
          </a:p>
        </p:txBody>
      </p:sp>
      <p:pic>
        <p:nvPicPr>
          <p:cNvPr id="257030" name="Picture 6">
            <a:extLst>
              <a:ext uri="{FF2B5EF4-FFF2-40B4-BE49-F238E27FC236}">
                <a16:creationId xmlns:a16="http://schemas.microsoft.com/office/drawing/2014/main" id="{E36B9EED-8CCF-1541-8C1A-53D3F4F8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B4D0BD0D-37A7-5648-B3BD-74AACF70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AB852862-9FA5-B948-9861-7106571EC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337AE-12FA-944E-864A-DFDABB2846CF}" type="slidenum">
              <a:rPr lang="en-US" altLang="de-DE"/>
              <a:pPr/>
              <a:t>36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59074" name="Text Box 1026">
            <a:extLst>
              <a:ext uri="{FF2B5EF4-FFF2-40B4-BE49-F238E27FC236}">
                <a16:creationId xmlns:a16="http://schemas.microsoft.com/office/drawing/2014/main" id="{7683D0C6-DF21-774A-9D83-FEEB3B158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9075" name="Rectangle 1027">
            <a:extLst>
              <a:ext uri="{FF2B5EF4-FFF2-40B4-BE49-F238E27FC236}">
                <a16:creationId xmlns:a16="http://schemas.microsoft.com/office/drawing/2014/main" id="{97E2ADC7-344E-1549-B6A9-E02B681264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228600"/>
            <a:ext cx="6110288" cy="685800"/>
          </a:xfrm>
        </p:spPr>
        <p:txBody>
          <a:bodyPr/>
          <a:lstStyle/>
          <a:p>
            <a:r>
              <a:rPr lang="de-DE" altLang="de-DE" b="1"/>
              <a:t>Drittmittelgeber </a:t>
            </a:r>
          </a:p>
        </p:txBody>
      </p:sp>
      <p:graphicFrame>
        <p:nvGraphicFramePr>
          <p:cNvPr id="259076" name="Object 1028">
            <a:extLst>
              <a:ext uri="{FF2B5EF4-FFF2-40B4-BE49-F238E27FC236}">
                <a16:creationId xmlns:a16="http://schemas.microsoft.com/office/drawing/2014/main" id="{58FBE675-0EAC-A74E-ABB9-F1292B8543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162050"/>
          <a:ext cx="9144000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8" name="Tabelle" r:id="rId3" imgW="10922000" imgH="6921500" progId="Excel.Sheet.8">
                  <p:embed/>
                </p:oleObj>
              </mc:Choice>
              <mc:Fallback>
                <p:oleObj name="Tabelle" r:id="rId3" imgW="10922000" imgH="6921500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2050"/>
                        <a:ext cx="9144000" cy="569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77" name="Object 1029">
            <a:extLst>
              <a:ext uri="{FF2B5EF4-FFF2-40B4-BE49-F238E27FC236}">
                <a16:creationId xmlns:a16="http://schemas.microsoft.com/office/drawing/2014/main" id="{2113A282-E078-9A44-80EC-E154D6771C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9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118BBF28-5039-EF4E-89EC-45FAE9A2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E09C4C47-9460-294F-AF9F-BCF060AB74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E49D1-90EF-AB49-BFEF-AEDCC065D6F1}" type="slidenum">
              <a:rPr lang="en-US" altLang="de-DE"/>
              <a:pPr/>
              <a:t>37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60098" name="Text Box 2">
            <a:extLst>
              <a:ext uri="{FF2B5EF4-FFF2-40B4-BE49-F238E27FC236}">
                <a16:creationId xmlns:a16="http://schemas.microsoft.com/office/drawing/2014/main" id="{8C3C84BB-4FB0-364F-8780-065B1D4C1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F8CD9298-BD91-694C-A517-C46F5F835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5943600" cy="685800"/>
          </a:xfrm>
        </p:spPr>
        <p:txBody>
          <a:bodyPr/>
          <a:lstStyle/>
          <a:p>
            <a:r>
              <a:rPr lang="de-DE" altLang="de-DE" b="1"/>
              <a:t>DFG-Anteil je Hochschule</a:t>
            </a:r>
          </a:p>
        </p:txBody>
      </p:sp>
      <p:graphicFrame>
        <p:nvGraphicFramePr>
          <p:cNvPr id="260100" name="Object 4">
            <a:extLst>
              <a:ext uri="{FF2B5EF4-FFF2-40B4-BE49-F238E27FC236}">
                <a16:creationId xmlns:a16="http://schemas.microsoft.com/office/drawing/2014/main" id="{5C737A30-4B49-164E-9A16-A83E9239FF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2" name="Bild" r:id="rId3" imgW="9296400" imgH="7581900" progId="StaticEnhancedMetafile">
                  <p:embed/>
                </p:oleObj>
              </mc:Choice>
              <mc:Fallback>
                <p:oleObj name="Bild" r:id="rId3" imgW="9296400" imgH="758190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3000"/>
                        <a:ext cx="91440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101" name="Object 5">
            <a:extLst>
              <a:ext uri="{FF2B5EF4-FFF2-40B4-BE49-F238E27FC236}">
                <a16:creationId xmlns:a16="http://schemas.microsoft.com/office/drawing/2014/main" id="{CD0943DA-8C43-CF43-AEA0-0ECB742356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3" name="Photo Editor Photo" r:id="rId5" imgW="2247900" imgH="1917700" progId="MSPhotoEd.3">
                  <p:embed/>
                </p:oleObj>
              </mc:Choice>
              <mc:Fallback>
                <p:oleObj name="Photo Editor Photo" r:id="rId5" imgW="2247900" imgH="19177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81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E0EC9C22-312B-C849-B641-46BAD870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AF55823-3DE1-CF45-9C54-7FB6530B6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BE428-6A97-854B-8CBD-B6A3A965CAF5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4626" name="Text Box 2050">
            <a:extLst>
              <a:ext uri="{FF2B5EF4-FFF2-40B4-BE49-F238E27FC236}">
                <a16:creationId xmlns:a16="http://schemas.microsoft.com/office/drawing/2014/main" id="{64392C25-925A-544A-A346-8AB7CA525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4627" name="Rectangle 2051">
            <a:extLst>
              <a:ext uri="{FF2B5EF4-FFF2-40B4-BE49-F238E27FC236}">
                <a16:creationId xmlns:a16="http://schemas.microsoft.com/office/drawing/2014/main" id="{66AB29DD-40FA-C94B-A8C3-6AF9D37204D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33400" y="4953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Keine Einzelplätze,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sondern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„Michelinsterne“</a:t>
            </a:r>
          </a:p>
        </p:txBody>
      </p:sp>
      <p:sp>
        <p:nvSpPr>
          <p:cNvPr id="154628" name="Rectangle 2052">
            <a:extLst>
              <a:ext uri="{FF2B5EF4-FFF2-40B4-BE49-F238E27FC236}">
                <a16:creationId xmlns:a16="http://schemas.microsoft.com/office/drawing/2014/main" id="{0D2D4B10-C3F7-2349-BE05-20629DF3D98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4953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Ranggruppen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Spitze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Mittel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Schluss</a:t>
            </a:r>
            <a:endParaRPr lang="de-DE" altLang="de-DE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2053">
            <a:extLst>
              <a:ext uri="{FF2B5EF4-FFF2-40B4-BE49-F238E27FC236}">
                <a16:creationId xmlns:a16="http://schemas.microsoft.com/office/drawing/2014/main" id="{151E0595-1825-A740-8639-8E340B04C2B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32004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Forschung  &amp; Lehre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falsch</a:t>
            </a:r>
          </a:p>
        </p:txBody>
      </p:sp>
      <p:sp>
        <p:nvSpPr>
          <p:cNvPr id="154630" name="Rectangle 2054">
            <a:extLst>
              <a:ext uri="{FF2B5EF4-FFF2-40B4-BE49-F238E27FC236}">
                <a16:creationId xmlns:a16="http://schemas.microsoft.com/office/drawing/2014/main" id="{C783EF3A-2F9E-C444-B7B3-D62872B99D0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1524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Uni-Gesamtrankings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fragwürdig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154631" name="Rectangle 2055">
            <a:extLst>
              <a:ext uri="{FF2B5EF4-FFF2-40B4-BE49-F238E27FC236}">
                <a16:creationId xmlns:a16="http://schemas.microsoft.com/office/drawing/2014/main" id="{FA258892-87E9-D340-9B32-1CE3E6262D1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32004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multidimensionales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154632" name="Rectangle 2056">
            <a:extLst>
              <a:ext uri="{FF2B5EF4-FFF2-40B4-BE49-F238E27FC236}">
                <a16:creationId xmlns:a16="http://schemas.microsoft.com/office/drawing/2014/main" id="{D4BAE203-F23E-3243-839C-5EEB78280B6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1524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nur fachbezogen</a:t>
            </a:r>
          </a:p>
        </p:txBody>
      </p:sp>
      <p:sp>
        <p:nvSpPr>
          <p:cNvPr id="154633" name="Rectangle 2057">
            <a:extLst>
              <a:ext uri="{FF2B5EF4-FFF2-40B4-BE49-F238E27FC236}">
                <a16:creationId xmlns:a16="http://schemas.microsoft.com/office/drawing/2014/main" id="{8225A87F-A164-1E4B-AACD-01882F042A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48400" y="54864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4" name="Rectangle 2058">
            <a:extLst>
              <a:ext uri="{FF2B5EF4-FFF2-40B4-BE49-F238E27FC236}">
                <a16:creationId xmlns:a16="http://schemas.microsoft.com/office/drawing/2014/main" id="{619BF943-C0BA-6049-97A6-37FEA77215D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2400" y="5410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5" name="Rectangle 2059">
            <a:extLst>
              <a:ext uri="{FF2B5EF4-FFF2-40B4-BE49-F238E27FC236}">
                <a16:creationId xmlns:a16="http://schemas.microsoft.com/office/drawing/2014/main" id="{36DBE537-7598-3D42-8EA6-4E8CD7C15A47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29400" y="58674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6" name="Rectangle 2060">
            <a:extLst>
              <a:ext uri="{FF2B5EF4-FFF2-40B4-BE49-F238E27FC236}">
                <a16:creationId xmlns:a16="http://schemas.microsoft.com/office/drawing/2014/main" id="{99CE2C2D-E68F-3D42-B842-50F3AC611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334000" cy="990600"/>
          </a:xfrm>
        </p:spPr>
        <p:txBody>
          <a:bodyPr/>
          <a:lstStyle/>
          <a:p>
            <a:r>
              <a:rPr lang="de-DE" altLang="de-DE" sz="2800" b="1"/>
              <a:t>Gerhard Casper - Stanford: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animBg="1" autoUpdateAnimBg="0"/>
      <p:bldP spid="154628" grpId="0" animBg="1" autoUpdateAnimBg="0"/>
      <p:bldP spid="154629" grpId="0" animBg="1" autoUpdateAnimBg="0"/>
      <p:bldP spid="154630" grpId="0" animBg="1" autoUpdateAnimBg="0"/>
      <p:bldP spid="154631" grpId="0" animBg="1" autoUpdateAnimBg="0"/>
      <p:bldP spid="15463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76FEC33D-544D-BD44-8480-CEE554337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36F3DBA9-E4D9-9E43-841B-11BBAC607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21C21-5435-B14D-94EC-5866DACCDCDC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6546" name="Text Box 2">
            <a:extLst>
              <a:ext uri="{FF2B5EF4-FFF2-40B4-BE49-F238E27FC236}">
                <a16:creationId xmlns:a16="http://schemas.microsoft.com/office/drawing/2014/main" id="{26B860A1-74E3-0445-BD7D-14F29C679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093EBFD1-17C3-D54F-B12E-5D8B48BE8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0" y="228600"/>
            <a:ext cx="5089525" cy="685800"/>
          </a:xfrm>
        </p:spPr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Fakten - bisher</a:t>
            </a:r>
            <a:endParaRPr lang="de-DE" altLang="de-DE"/>
          </a:p>
        </p:txBody>
      </p:sp>
      <p:sp>
        <p:nvSpPr>
          <p:cNvPr id="236548" name="Rectangle 4">
            <a:extLst>
              <a:ext uri="{FF2B5EF4-FFF2-40B4-BE49-F238E27FC236}">
                <a16:creationId xmlns:a16="http://schemas.microsoft.com/office/drawing/2014/main" id="{0765E51C-9838-4D4A-9A7D-FBEFB7283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100 Universitäten, 141 FHs  </a:t>
            </a:r>
          </a:p>
        </p:txBody>
      </p:sp>
      <p:sp>
        <p:nvSpPr>
          <p:cNvPr id="236549" name="Rectangle 5">
            <a:extLst>
              <a:ext uri="{FF2B5EF4-FFF2-40B4-BE49-F238E27FC236}">
                <a16:creationId xmlns:a16="http://schemas.microsoft.com/office/drawing/2014/main" id="{6EB55632-1992-C14C-ADEB-0464D58C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3159125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2.051 FB, 2.286 Studiengänge </a:t>
            </a:r>
          </a:p>
        </p:txBody>
      </p:sp>
      <p:sp>
        <p:nvSpPr>
          <p:cNvPr id="236550" name="Rectangle 6">
            <a:extLst>
              <a:ext uri="{FF2B5EF4-FFF2-40B4-BE49-F238E27FC236}">
                <a16:creationId xmlns:a16="http://schemas.microsoft.com/office/drawing/2014/main" id="{90288C95-4154-2A44-BAC5-ECF8265D1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4800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über 100.000 Studis, 10.800 Profs </a:t>
            </a:r>
          </a:p>
        </p:txBody>
      </p:sp>
      <p:pic>
        <p:nvPicPr>
          <p:cNvPr id="236551" name="Picture 7">
            <a:extLst>
              <a:ext uri="{FF2B5EF4-FFF2-40B4-BE49-F238E27FC236}">
                <a16:creationId xmlns:a16="http://schemas.microsoft.com/office/drawing/2014/main" id="{2CEB8D56-6409-4747-9CD1-EC05CA232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 animBg="1" autoUpdateAnimBg="0"/>
      <p:bldP spid="236549" grpId="0" animBg="1" autoUpdateAnimBg="0"/>
      <p:bldP spid="23655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umsplatzhalter 2">
            <a:extLst>
              <a:ext uri="{FF2B5EF4-FFF2-40B4-BE49-F238E27FC236}">
                <a16:creationId xmlns:a16="http://schemas.microsoft.com/office/drawing/2014/main" id="{B04D4F0F-B5B7-7A45-A2CA-8E54B862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9BD3B590-C1C2-6744-9C46-3747A18C10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D4CB70-D9AF-EC4F-A4D3-A85EB9A1E063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7570" name="Text Box 2050">
            <a:extLst>
              <a:ext uri="{FF2B5EF4-FFF2-40B4-BE49-F238E27FC236}">
                <a16:creationId xmlns:a16="http://schemas.microsoft.com/office/drawing/2014/main" id="{BE958CA1-9A32-C440-B975-3A447AFEF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7571" name="AutoShape 2051">
            <a:extLst>
              <a:ext uri="{FF2B5EF4-FFF2-40B4-BE49-F238E27FC236}">
                <a16:creationId xmlns:a16="http://schemas.microsoft.com/office/drawing/2014/main" id="{3F654BC5-B08D-344F-84D7-3AA9CB2F8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15748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2" name="AutoShape 2052">
            <a:extLst>
              <a:ext uri="{FF2B5EF4-FFF2-40B4-BE49-F238E27FC236}">
                <a16:creationId xmlns:a16="http://schemas.microsoft.com/office/drawing/2014/main" id="{BEB66590-AE43-AF49-BD52-A906F3F2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280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3" name="AutoShape 2053">
            <a:extLst>
              <a:ext uri="{FF2B5EF4-FFF2-40B4-BE49-F238E27FC236}">
                <a16:creationId xmlns:a16="http://schemas.microsoft.com/office/drawing/2014/main" id="{D92A0008-5FAF-AC47-B1BC-CC857BF2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407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237574" name="AutoShape 2054">
            <a:extLst>
              <a:ext uri="{FF2B5EF4-FFF2-40B4-BE49-F238E27FC236}">
                <a16:creationId xmlns:a16="http://schemas.microsoft.com/office/drawing/2014/main" id="{F26DEC1C-419B-E64C-9260-57AD5D2D6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3467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7575" name="AutoShape 2055">
            <a:extLst>
              <a:ext uri="{FF2B5EF4-FFF2-40B4-BE49-F238E27FC236}">
                <a16:creationId xmlns:a16="http://schemas.microsoft.com/office/drawing/2014/main" id="{8753584E-A1BC-BF4D-8414-2DFC948A3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8" y="15367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237576" name="AutoShape 2056">
            <a:extLst>
              <a:ext uri="{FF2B5EF4-FFF2-40B4-BE49-F238E27FC236}">
                <a16:creationId xmlns:a16="http://schemas.microsoft.com/office/drawing/2014/main" id="{E8B0F34B-81E7-CB4E-9FCF-FD1D1360C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6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7577" name="AutoShape 2057">
            <a:extLst>
              <a:ext uri="{FF2B5EF4-FFF2-40B4-BE49-F238E27FC236}">
                <a16:creationId xmlns:a16="http://schemas.microsoft.com/office/drawing/2014/main" id="{6DCBBB36-9E62-F440-8B96-C34E576DB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3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7578" name="Text Box 2058">
            <a:extLst>
              <a:ext uri="{FF2B5EF4-FFF2-40B4-BE49-F238E27FC236}">
                <a16:creationId xmlns:a16="http://schemas.microsoft.com/office/drawing/2014/main" id="{2114EF3D-18B2-E145-A35D-FA2C16F2B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603875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1. Runde</a:t>
            </a:r>
            <a:endParaRPr lang="de-DE" altLang="de-DE"/>
          </a:p>
        </p:txBody>
      </p:sp>
      <p:sp>
        <p:nvSpPr>
          <p:cNvPr id="237579" name="Text Box 2059">
            <a:extLst>
              <a:ext uri="{FF2B5EF4-FFF2-40B4-BE49-F238E27FC236}">
                <a16:creationId xmlns:a16="http://schemas.microsoft.com/office/drawing/2014/main" id="{EECA59B1-5BF9-6F4E-85B8-2B39E5ADA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828800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2. Runde</a:t>
            </a:r>
            <a:endParaRPr lang="de-DE" altLang="de-DE"/>
          </a:p>
        </p:txBody>
      </p:sp>
      <p:sp>
        <p:nvSpPr>
          <p:cNvPr id="237580" name="Text Box 2060">
            <a:extLst>
              <a:ext uri="{FF2B5EF4-FFF2-40B4-BE49-F238E27FC236}">
                <a16:creationId xmlns:a16="http://schemas.microsoft.com/office/drawing/2014/main" id="{8305EED6-CA75-B14A-AAB5-C7DB0797F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solidFill>
                  <a:schemeClr val="tx2"/>
                </a:solidFill>
                <a:latin typeface="Arial" panose="020B0604020202020204" pitchFamily="34" charset="0"/>
              </a:rPr>
              <a:t>Fächer</a:t>
            </a:r>
          </a:p>
        </p:txBody>
      </p:sp>
      <p:sp>
        <p:nvSpPr>
          <p:cNvPr id="237581" name="Rectangle 2061">
            <a:extLst>
              <a:ext uri="{FF2B5EF4-FFF2-40B4-BE49-F238E27FC236}">
                <a16:creationId xmlns:a16="http://schemas.microsoft.com/office/drawing/2014/main" id="{7FCB7976-E14A-6B4D-AF0F-3AB6A72CA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25 Studienbereiche</a:t>
            </a:r>
          </a:p>
        </p:txBody>
      </p:sp>
      <p:sp>
        <p:nvSpPr>
          <p:cNvPr id="237582" name="Rectangle 2062">
            <a:extLst>
              <a:ext uri="{FF2B5EF4-FFF2-40B4-BE49-F238E27FC236}">
                <a16:creationId xmlns:a16="http://schemas.microsoft.com/office/drawing/2014/main" id="{889F1F16-9175-4A47-B1AB-577386D92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75 % Studierende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3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3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animBg="1" autoUpdateAnimBg="0"/>
      <p:bldP spid="237572" grpId="0" animBg="1" autoUpdateAnimBg="0"/>
      <p:bldP spid="237573" grpId="0" animBg="1" autoUpdateAnimBg="0"/>
      <p:bldP spid="237574" grpId="0" animBg="1" autoUpdateAnimBg="0"/>
      <p:bldP spid="237575" grpId="0" animBg="1" autoUpdateAnimBg="0"/>
      <p:bldP spid="237576" grpId="0" animBg="1" autoUpdateAnimBg="0"/>
      <p:bldP spid="237577" grpId="0" animBg="1" autoUpdateAnimBg="0"/>
      <p:bldP spid="237578" grpId="0" autoUpdateAnimBg="0"/>
      <p:bldP spid="237579" grpId="0" autoUpdateAnimBg="0"/>
      <p:bldP spid="237581" grpId="0" animBg="1" autoUpdateAnimBg="0"/>
      <p:bldP spid="23758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1">
            <a:extLst>
              <a:ext uri="{FF2B5EF4-FFF2-40B4-BE49-F238E27FC236}">
                <a16:creationId xmlns:a16="http://schemas.microsoft.com/office/drawing/2014/main" id="{975154CB-4955-A94D-A419-3C9748CF6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F545F025-17FA-8647-8CDA-E1B603907A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A2C8BE-37D9-D04C-A110-F531ED18CC03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6610" name="Rectangle 3074">
            <a:extLst>
              <a:ext uri="{FF2B5EF4-FFF2-40B4-BE49-F238E27FC236}">
                <a16:creationId xmlns:a16="http://schemas.microsoft.com/office/drawing/2014/main" id="{192239C3-AF87-0D48-93BB-B2672289E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1" name="Rectangle 3075">
            <a:extLst>
              <a:ext uri="{FF2B5EF4-FFF2-40B4-BE49-F238E27FC236}">
                <a16:creationId xmlns:a16="http://schemas.microsoft.com/office/drawing/2014/main" id="{AF356A13-6D6D-C249-8851-E667AB3A5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2" name="Rectangle 3076">
            <a:extLst>
              <a:ext uri="{FF2B5EF4-FFF2-40B4-BE49-F238E27FC236}">
                <a16:creationId xmlns:a16="http://schemas.microsoft.com/office/drawing/2014/main" id="{3191C2B6-9518-E94B-A931-968BE9ABF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3" name="Rectangle 3077">
            <a:extLst>
              <a:ext uri="{FF2B5EF4-FFF2-40B4-BE49-F238E27FC236}">
                <a16:creationId xmlns:a16="http://schemas.microsoft.com/office/drawing/2014/main" id="{DA2DA454-9AE1-AC4E-8CB3-9BCE5393A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4" name="Rectangle 3078">
            <a:extLst>
              <a:ext uri="{FF2B5EF4-FFF2-40B4-BE49-F238E27FC236}">
                <a16:creationId xmlns:a16="http://schemas.microsoft.com/office/drawing/2014/main" id="{8F776960-367C-2846-B2DE-A951E32E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5" name="Rectangle 3079">
            <a:extLst>
              <a:ext uri="{FF2B5EF4-FFF2-40B4-BE49-F238E27FC236}">
                <a16:creationId xmlns:a16="http://schemas.microsoft.com/office/drawing/2014/main" id="{133FCD37-A320-AB40-96D7-16B70FEA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6" name="Rectangle 3080">
            <a:extLst>
              <a:ext uri="{FF2B5EF4-FFF2-40B4-BE49-F238E27FC236}">
                <a16:creationId xmlns:a16="http://schemas.microsoft.com/office/drawing/2014/main" id="{D560C6E0-9D5B-3844-A53B-C4318B4AA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8" name="Rectangle 3082">
            <a:extLst>
              <a:ext uri="{FF2B5EF4-FFF2-40B4-BE49-F238E27FC236}">
                <a16:creationId xmlns:a16="http://schemas.microsoft.com/office/drawing/2014/main" id="{341AC34A-0168-424F-B5FF-4AEC112189E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8288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Einbindung von Sachverstand</a:t>
            </a:r>
            <a:endParaRPr lang="de-DE" altLang="de-DE"/>
          </a:p>
        </p:txBody>
      </p:sp>
      <p:sp>
        <p:nvSpPr>
          <p:cNvPr id="196619" name="Rectangle 3083">
            <a:extLst>
              <a:ext uri="{FF2B5EF4-FFF2-40B4-BE49-F238E27FC236}">
                <a16:creationId xmlns:a16="http://schemas.microsoft.com/office/drawing/2014/main" id="{0F6C33A9-2537-F046-B8A2-E0530617087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429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Bereiche des Vergleichs</a:t>
            </a:r>
          </a:p>
        </p:txBody>
      </p:sp>
      <p:sp>
        <p:nvSpPr>
          <p:cNvPr id="196620" name="Rectangle 3084">
            <a:extLst>
              <a:ext uri="{FF2B5EF4-FFF2-40B4-BE49-F238E27FC236}">
                <a16:creationId xmlns:a16="http://schemas.microsoft.com/office/drawing/2014/main" id="{14E84C9C-89FD-3945-86CC-9A4B13C0F7E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Datensammlung</a:t>
            </a:r>
          </a:p>
        </p:txBody>
      </p:sp>
      <p:sp>
        <p:nvSpPr>
          <p:cNvPr id="196621" name="Rectangle 3085">
            <a:extLst>
              <a:ext uri="{FF2B5EF4-FFF2-40B4-BE49-F238E27FC236}">
                <a16:creationId xmlns:a16="http://schemas.microsoft.com/office/drawing/2014/main" id="{FCE77D6B-6943-7A43-B2E6-7DAE384DB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8" grpId="0" animBg="1" autoUpdateAnimBg="0"/>
      <p:bldP spid="196619" grpId="0" animBg="1" autoUpdateAnimBg="0"/>
      <p:bldP spid="19662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0D5E1FE9-E0B7-A84A-8997-2C03C743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0E2E4CA8-500F-D342-953B-4FD80AF82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95761C-C55F-E145-91DC-86BD18A42B24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8658" name="Rectangle 3074">
            <a:extLst>
              <a:ext uri="{FF2B5EF4-FFF2-40B4-BE49-F238E27FC236}">
                <a16:creationId xmlns:a16="http://schemas.microsoft.com/office/drawing/2014/main" id="{CC7CDF36-A480-7A44-B06A-369CCD933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59" name="Rectangle 3075">
            <a:extLst>
              <a:ext uri="{FF2B5EF4-FFF2-40B4-BE49-F238E27FC236}">
                <a16:creationId xmlns:a16="http://schemas.microsoft.com/office/drawing/2014/main" id="{61197BEB-8D57-4241-945B-46A03F17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0" name="Rectangle 3076">
            <a:extLst>
              <a:ext uri="{FF2B5EF4-FFF2-40B4-BE49-F238E27FC236}">
                <a16:creationId xmlns:a16="http://schemas.microsoft.com/office/drawing/2014/main" id="{46CAC49A-8534-FD4B-90E6-9CBD2FFD0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1" name="Rectangle 3077">
            <a:extLst>
              <a:ext uri="{FF2B5EF4-FFF2-40B4-BE49-F238E27FC236}">
                <a16:creationId xmlns:a16="http://schemas.microsoft.com/office/drawing/2014/main" id="{A47A75FC-E48F-B647-ACE5-D08CBEC46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2" name="Rectangle 3078">
            <a:extLst>
              <a:ext uri="{FF2B5EF4-FFF2-40B4-BE49-F238E27FC236}">
                <a16:creationId xmlns:a16="http://schemas.microsoft.com/office/drawing/2014/main" id="{F9FF2C92-D47B-674E-9407-CA7579714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3" name="Rectangle 3079">
            <a:extLst>
              <a:ext uri="{FF2B5EF4-FFF2-40B4-BE49-F238E27FC236}">
                <a16:creationId xmlns:a16="http://schemas.microsoft.com/office/drawing/2014/main" id="{F5BED8BB-CB21-A14A-857B-163B5FDBE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4" name="Rectangle 3080">
            <a:extLst>
              <a:ext uri="{FF2B5EF4-FFF2-40B4-BE49-F238E27FC236}">
                <a16:creationId xmlns:a16="http://schemas.microsoft.com/office/drawing/2014/main" id="{623DCC12-ADC9-CF48-90DD-F750F6A3D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6" name="Rectangle 3082">
            <a:extLst>
              <a:ext uri="{FF2B5EF4-FFF2-40B4-BE49-F238E27FC236}">
                <a16:creationId xmlns:a16="http://schemas.microsoft.com/office/drawing/2014/main" id="{62B53DF5-5CD7-CE49-948E-7FF84D1727E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2286000"/>
            <a:ext cx="65532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Fakultätentag / Fachbereichstag</a:t>
            </a:r>
          </a:p>
        </p:txBody>
      </p:sp>
      <p:sp>
        <p:nvSpPr>
          <p:cNvPr id="198667" name="Rectangle 3083">
            <a:extLst>
              <a:ext uri="{FF2B5EF4-FFF2-40B4-BE49-F238E27FC236}">
                <a16:creationId xmlns:a16="http://schemas.microsoft.com/office/drawing/2014/main" id="{483E6E41-C49D-904E-8CB8-9334E91F6D0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3733800"/>
            <a:ext cx="6629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Fachgesellschaften</a:t>
            </a:r>
          </a:p>
        </p:txBody>
      </p:sp>
      <p:sp>
        <p:nvSpPr>
          <p:cNvPr id="198668" name="Rectangle 3084">
            <a:extLst>
              <a:ext uri="{FF2B5EF4-FFF2-40B4-BE49-F238E27FC236}">
                <a16:creationId xmlns:a16="http://schemas.microsoft.com/office/drawing/2014/main" id="{838236FC-2A1E-574B-AA31-4C5FF921B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400" b="1"/>
              <a:t>Methodik - Sachverstand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6" grpId="0" animBg="1" autoUpdateAnimBg="0"/>
      <p:bldP spid="19866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1">
            <a:extLst>
              <a:ext uri="{FF2B5EF4-FFF2-40B4-BE49-F238E27FC236}">
                <a16:creationId xmlns:a16="http://schemas.microsoft.com/office/drawing/2014/main" id="{8B5B8C24-8298-C64E-9D62-A4BFA9CD9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HRK</a:t>
            </a:r>
          </a:p>
          <a:p>
            <a:r>
              <a:rPr lang="en-US" altLang="de-DE"/>
              <a:t>05.11.2002</a:t>
            </a:r>
          </a:p>
        </p:txBody>
      </p:sp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4DBD6FC0-6643-6246-97AD-2B346C99F5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E4860-DC99-8D48-A3B6-48B97FE2F1E0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2754" name="Rectangle 1026">
            <a:extLst>
              <a:ext uri="{FF2B5EF4-FFF2-40B4-BE49-F238E27FC236}">
                <a16:creationId xmlns:a16="http://schemas.microsoft.com/office/drawing/2014/main" id="{8C916A03-0A8C-014F-9161-46D6D9C99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5" name="Rectangle 1027">
            <a:extLst>
              <a:ext uri="{FF2B5EF4-FFF2-40B4-BE49-F238E27FC236}">
                <a16:creationId xmlns:a16="http://schemas.microsoft.com/office/drawing/2014/main" id="{F3483630-6757-5842-A886-A8B69F922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6" name="Rectangle 1028">
            <a:extLst>
              <a:ext uri="{FF2B5EF4-FFF2-40B4-BE49-F238E27FC236}">
                <a16:creationId xmlns:a16="http://schemas.microsoft.com/office/drawing/2014/main" id="{F02987FF-4AAC-0846-9B30-D114EB02C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7" name="Rectangle 1029">
            <a:extLst>
              <a:ext uri="{FF2B5EF4-FFF2-40B4-BE49-F238E27FC236}">
                <a16:creationId xmlns:a16="http://schemas.microsoft.com/office/drawing/2014/main" id="{3A7D8B22-8326-E145-B1A4-D158D9D78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8" name="Rectangle 1030">
            <a:extLst>
              <a:ext uri="{FF2B5EF4-FFF2-40B4-BE49-F238E27FC236}">
                <a16:creationId xmlns:a16="http://schemas.microsoft.com/office/drawing/2014/main" id="{392D1035-AD7F-BD47-AAE1-8663CAB15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9" name="Rectangle 1031">
            <a:extLst>
              <a:ext uri="{FF2B5EF4-FFF2-40B4-BE49-F238E27FC236}">
                <a16:creationId xmlns:a16="http://schemas.microsoft.com/office/drawing/2014/main" id="{9C6B7261-F8CB-1C43-A47A-508802724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0" name="Rectangle 1032">
            <a:extLst>
              <a:ext uri="{FF2B5EF4-FFF2-40B4-BE49-F238E27FC236}">
                <a16:creationId xmlns:a16="http://schemas.microsoft.com/office/drawing/2014/main" id="{8AB386F7-D424-F442-AFE4-27DD718A3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1" name="Rectangle 1033">
            <a:extLst>
              <a:ext uri="{FF2B5EF4-FFF2-40B4-BE49-F238E27FC236}">
                <a16:creationId xmlns:a16="http://schemas.microsoft.com/office/drawing/2014/main" id="{C7A67BA1-7E8A-CC42-B995-BF1EF05D169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295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Wirtschafts- und Sozialwissenschaftlicher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Fakultätentag</a:t>
            </a:r>
            <a:endParaRPr lang="de-DE" altLang="de-DE"/>
          </a:p>
        </p:txBody>
      </p:sp>
      <p:sp>
        <p:nvSpPr>
          <p:cNvPr id="202762" name="Rectangle 1034">
            <a:extLst>
              <a:ext uri="{FF2B5EF4-FFF2-40B4-BE49-F238E27FC236}">
                <a16:creationId xmlns:a16="http://schemas.microsoft.com/office/drawing/2014/main" id="{7309950C-0895-CF4E-BD8C-B212A652A58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22098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Bundes-AG der Dekaninnen und Dekane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wirtschaftswiss. FB an FHs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02763" name="Rectangle 1035">
            <a:extLst>
              <a:ext uri="{FF2B5EF4-FFF2-40B4-BE49-F238E27FC236}">
                <a16:creationId xmlns:a16="http://schemas.microsoft.com/office/drawing/2014/main" id="{F730239E-8CCC-5242-87D0-EC2B3DCEA5C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1242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Deutscher Juristenfakultätentag</a:t>
            </a:r>
          </a:p>
        </p:txBody>
      </p:sp>
      <p:sp>
        <p:nvSpPr>
          <p:cNvPr id="202767" name="Rectangle 1039">
            <a:extLst>
              <a:ext uri="{FF2B5EF4-FFF2-40B4-BE49-F238E27FC236}">
                <a16:creationId xmlns:a16="http://schemas.microsoft.com/office/drawing/2014/main" id="{CC7F3CA3-0F4B-0943-97EC-02097D5CE0A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Soziologie</a:t>
            </a:r>
            <a:endParaRPr lang="de-DE" altLang="de-DE" sz="2000"/>
          </a:p>
        </p:txBody>
      </p:sp>
      <p:sp>
        <p:nvSpPr>
          <p:cNvPr id="202768" name="Rectangle 1040">
            <a:extLst>
              <a:ext uri="{FF2B5EF4-FFF2-40B4-BE49-F238E27FC236}">
                <a16:creationId xmlns:a16="http://schemas.microsoft.com/office/drawing/2014/main" id="{644BAA97-713D-164E-99CD-EDA28F86F7B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5867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Politologie</a:t>
            </a:r>
          </a:p>
        </p:txBody>
      </p:sp>
      <p:sp>
        <p:nvSpPr>
          <p:cNvPr id="202770" name="Rectangle 1042">
            <a:extLst>
              <a:ext uri="{FF2B5EF4-FFF2-40B4-BE49-F238E27FC236}">
                <a16:creationId xmlns:a16="http://schemas.microsoft.com/office/drawing/2014/main" id="{386C784E-FF5C-8448-A4F6-44DE47F857E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0386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Fachbereichstag Soziale Arbeit</a:t>
            </a:r>
          </a:p>
        </p:txBody>
      </p:sp>
      <p:sp>
        <p:nvSpPr>
          <p:cNvPr id="202771" name="Rectangle 1043">
            <a:extLst>
              <a:ext uri="{FF2B5EF4-FFF2-40B4-BE49-F238E27FC236}">
                <a16:creationId xmlns:a16="http://schemas.microsoft.com/office/drawing/2014/main" id="{D31D93A8-0533-BE49-AC7B-8E1E4B2C4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632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Sachverstand</a:t>
            </a:r>
            <a:endParaRPr lang="de-DE" altLang="de-DE"/>
          </a:p>
        </p:txBody>
      </p:sp>
      <p:grpSp>
        <p:nvGrpSpPr>
          <p:cNvPr id="202778" name="Group 1050">
            <a:extLst>
              <a:ext uri="{FF2B5EF4-FFF2-40B4-BE49-F238E27FC236}">
                <a16:creationId xmlns:a16="http://schemas.microsoft.com/office/drawing/2014/main" id="{CBBE6BC8-3030-0A45-BD46-5013D74CE8D8}"/>
              </a:ext>
            </a:extLst>
          </p:cNvPr>
          <p:cNvGrpSpPr>
            <a:grpSpLocks/>
          </p:cNvGrpSpPr>
          <p:nvPr/>
        </p:nvGrpSpPr>
        <p:grpSpPr bwMode="auto">
          <a:xfrm>
            <a:off x="201613" y="1314450"/>
            <a:ext cx="1460500" cy="5246688"/>
            <a:chOff x="127" y="828"/>
            <a:chExt cx="920" cy="3305"/>
          </a:xfrm>
        </p:grpSpPr>
        <p:sp>
          <p:nvSpPr>
            <p:cNvPr id="202776" name="Oval 1048">
              <a:extLst>
                <a:ext uri="{FF2B5EF4-FFF2-40B4-BE49-F238E27FC236}">
                  <a16:creationId xmlns:a16="http://schemas.microsoft.com/office/drawing/2014/main" id="{3E744BB4-AE90-FF49-9E1A-36A54C91D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" y="828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2777" name="Text Box 1049">
              <a:extLst>
                <a:ext uri="{FF2B5EF4-FFF2-40B4-BE49-F238E27FC236}">
                  <a16:creationId xmlns:a16="http://schemas.microsoft.com/office/drawing/2014/main" id="{19F61A46-12BC-F848-B5E4-1AE0BAA696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856" y="2309"/>
              <a:ext cx="28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z.B. Fachbeirat 2002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 animBg="1" autoUpdateAnimBg="0"/>
      <p:bldP spid="202762" grpId="0" animBg="1" autoUpdateAnimBg="0"/>
      <p:bldP spid="202763" grpId="0" animBg="1" autoUpdateAnimBg="0"/>
      <p:bldP spid="202767" grpId="0" animBg="1" autoUpdateAnimBg="0"/>
      <p:bldP spid="202768" grpId="0" animBg="1" autoUpdateAnimBg="0"/>
      <p:bldP spid="202770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777777"/>
    </a:dk1>
    <a:lt1>
      <a:srgbClr val="FFFFFF"/>
    </a:lt1>
    <a:dk2>
      <a:srgbClr val="969696"/>
    </a:dk2>
    <a:lt2>
      <a:srgbClr val="FFFFFF"/>
    </a:lt2>
    <a:accent1>
      <a:srgbClr val="F00E34"/>
    </a:accent1>
    <a:accent2>
      <a:srgbClr val="293BA5"/>
    </a:accent2>
    <a:accent3>
      <a:srgbClr val="C9C9C9"/>
    </a:accent3>
    <a:accent4>
      <a:srgbClr val="DADADA"/>
    </a:accent4>
    <a:accent5>
      <a:srgbClr val="F6AAAE"/>
    </a:accent5>
    <a:accent6>
      <a:srgbClr val="243595"/>
    </a:accent6>
    <a:hlink>
      <a:srgbClr val="F9FDFB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918</Words>
  <Application>Microsoft Macintosh PowerPoint</Application>
  <PresentationFormat>Bildschirmpräsentation (4:3)</PresentationFormat>
  <Paragraphs>338</Paragraphs>
  <Slides>37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37</vt:i4>
      </vt:variant>
    </vt:vector>
  </HeadingPairs>
  <TitlesOfParts>
    <vt:vector size="46" baseType="lpstr">
      <vt:lpstr>Times New Roman</vt:lpstr>
      <vt:lpstr>Arial</vt:lpstr>
      <vt:lpstr>Webdings</vt:lpstr>
      <vt:lpstr>Wingdings</vt:lpstr>
      <vt:lpstr>Monotype Sorts</vt:lpstr>
      <vt:lpstr>Leere Präsentation</vt:lpstr>
      <vt:lpstr>Microsoft Excel-Tabelle</vt:lpstr>
      <vt:lpstr>Microsoft Photo Editor 3.0 Photo</vt:lpstr>
      <vt:lpstr>Bild (Enhanced Metafile)</vt:lpstr>
      <vt:lpstr>PowerPoint-Präsentation</vt:lpstr>
      <vt:lpstr>gegründet</vt:lpstr>
      <vt:lpstr>Rankings in Deutschland</vt:lpstr>
      <vt:lpstr>Gerhard Casper - Stanford:</vt:lpstr>
      <vt:lpstr>Fakten - bisher</vt:lpstr>
      <vt:lpstr>PowerPoint-Präsentation</vt:lpstr>
      <vt:lpstr>PowerPoint-Präsentation</vt:lpstr>
      <vt:lpstr>PowerPoint-Präsentation</vt:lpstr>
      <vt:lpstr>PowerPoint-Präsentation</vt:lpstr>
      <vt:lpstr>Entscheidungsbereiche</vt:lpstr>
      <vt:lpstr>PowerPoint-Präsentation</vt:lpstr>
      <vt:lpstr>PowerPoint-Präsentation</vt:lpstr>
      <vt:lpstr>PowerPoint-Präsentation</vt:lpstr>
      <vt:lpstr>Präsentation</vt:lpstr>
      <vt:lpstr>Internet</vt:lpstr>
      <vt:lpstr>PowerPoint-Präsentation</vt:lpstr>
      <vt:lpstr>Wirkung: Internet-Zugriffe</vt:lpstr>
      <vt:lpstr>Wirkung: Orientierung</vt:lpstr>
      <vt:lpstr>Wirkung: Verhalten</vt:lpstr>
      <vt:lpstr>Wirkung: Hochschulen</vt:lpstr>
      <vt:lpstr>UNESCO - CEPES</vt:lpstr>
      <vt:lpstr>Perspektive </vt:lpstr>
      <vt:lpstr>PowerPoint-Präsentation</vt:lpstr>
      <vt:lpstr>PowerPoint-Präsentation</vt:lpstr>
      <vt:lpstr>PowerPoint-Präsentation</vt:lpstr>
      <vt:lpstr>Überblick</vt:lpstr>
      <vt:lpstr>Publikationen - Psychologie</vt:lpstr>
      <vt:lpstr>Drittmittel - Psychologie</vt:lpstr>
      <vt:lpstr>Reputation zu Fakten</vt:lpstr>
      <vt:lpstr>PowerPoint-Präsentation</vt:lpstr>
      <vt:lpstr>HIS</vt:lpstr>
      <vt:lpstr>HIS</vt:lpstr>
      <vt:lpstr>FAZ</vt:lpstr>
      <vt:lpstr>FAZ</vt:lpstr>
      <vt:lpstr>FAZ</vt:lpstr>
      <vt:lpstr>Drittmittelgeber </vt:lpstr>
      <vt:lpstr>DFG-Anteil je Hochschule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164</cp:revision>
  <cp:lastPrinted>2002-05-22T10:32:01Z</cp:lastPrinted>
  <dcterms:created xsi:type="dcterms:W3CDTF">2001-03-08T15:06:45Z</dcterms:created>
  <dcterms:modified xsi:type="dcterms:W3CDTF">2022-02-08T16:56:37Z</dcterms:modified>
</cp:coreProperties>
</file>