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314" r:id="rId2"/>
    <p:sldId id="286" r:id="rId3"/>
    <p:sldId id="284" r:id="rId4"/>
    <p:sldId id="285" r:id="rId5"/>
    <p:sldId id="287" r:id="rId6"/>
    <p:sldId id="342" r:id="rId7"/>
    <p:sldId id="354" r:id="rId8"/>
    <p:sldId id="358" r:id="rId9"/>
    <p:sldId id="359" r:id="rId10"/>
    <p:sldId id="360" r:id="rId11"/>
    <p:sldId id="347" r:id="rId12"/>
    <p:sldId id="292" r:id="rId13"/>
    <p:sldId id="293" r:id="rId14"/>
    <p:sldId id="294" r:id="rId15"/>
    <p:sldId id="316" r:id="rId16"/>
    <p:sldId id="295" r:id="rId17"/>
    <p:sldId id="296" r:id="rId18"/>
    <p:sldId id="338" r:id="rId19"/>
    <p:sldId id="372" r:id="rId20"/>
    <p:sldId id="321" r:id="rId21"/>
    <p:sldId id="363" r:id="rId22"/>
    <p:sldId id="374" r:id="rId23"/>
    <p:sldId id="375" r:id="rId24"/>
    <p:sldId id="377" r:id="rId25"/>
    <p:sldId id="376" r:id="rId26"/>
    <p:sldId id="302" r:id="rId27"/>
    <p:sldId id="303" r:id="rId28"/>
    <p:sldId id="364" r:id="rId29"/>
    <p:sldId id="365" r:id="rId30"/>
    <p:sldId id="366" r:id="rId31"/>
    <p:sldId id="367" r:id="rId32"/>
    <p:sldId id="368" r:id="rId33"/>
    <p:sldId id="369" r:id="rId34"/>
    <p:sldId id="297" r:id="rId35"/>
    <p:sldId id="327" r:id="rId36"/>
    <p:sldId id="300" r:id="rId37"/>
    <p:sldId id="307" r:id="rId38"/>
    <p:sldId id="308" r:id="rId39"/>
    <p:sldId id="37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FFBE235-03A1-1C4C-9CC4-59A8DA0C4E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1E1F439-67E6-CA46-941D-F3E29AD86F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FB0590E-8D02-5441-9CB9-85726081CD5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7919BC4-5EF1-EA49-84BC-F21E37F652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BDFA9ED-4115-1C45-8783-DC7BE9DFB9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60EB6FD-EF6C-C840-8E9C-3FECA00DE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3E8D10-A44D-A243-ACCB-1C7225ECF2C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9C657-35A9-344B-B89A-ED18E1605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7CB73C-509A-0245-8170-D013C2EED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632469-14A3-BB41-8D4C-A1A2D34C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C0B478-4D15-9445-B049-D3CA45FC7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50C6CE-AC22-0B4E-8555-644EBCA99F98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425800398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E26B7-4DE3-E34E-BB15-AEE8EA01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74E7DE-DC10-C34A-81D5-30364D2CA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FE72EF-475E-4243-9D43-7755149A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D01A56-F531-874D-B721-6018DFF2F1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F1870D-A8A2-3144-B778-812FBAD2C8ED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0018204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732CF7-57F1-7643-A33E-F8DEA7FD7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5D7690-B6B2-4D4F-80FF-9CAB22B44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123ED6-1E36-5949-A107-B2A2E79F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1AA6D6-4582-2C4B-BE94-D5DEB822A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F8D678-52EE-0A40-81D2-AF9428F6ADDA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5605215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993D8-DC0A-E44D-86EF-064F6145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147276-3B24-6F4C-BC53-BA9530723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2212D2-E77E-4241-A7BC-E5B36102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AD44A3-ACDD-8440-88A9-DB4ADDC57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B2BDC-683C-D640-AFFA-30770351E6B9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6884164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FAD83-F5B6-0943-81FA-A4347DA8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4D70FE-A722-504F-98F4-B94E48A7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80B03-AF9F-D241-BE4C-1393D681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7B53C1-253B-4047-A01D-66F8CB23B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27F251-3CA9-F94D-9BE7-3DBDC882E41E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5174572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C641F-67B6-FD4C-8B13-51767502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55EE85-4778-7F40-813A-C51670AF0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89094E-DE95-ED41-AA66-260E0C646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C2E83F-B5D8-194A-AEBF-E684AE5D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09BC8-BCA2-A548-9E76-7DD42A0EC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957B44-E40C-2843-B568-54EB57620D76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7170994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F3C2E-81E3-1848-948A-FCFF858B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30DCB8-037D-0E47-B0E3-0B018BCF4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3C1C7B-B145-E947-95A2-51A69B34D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4302C0-8C4E-4344-A4D2-1C31F28B8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44F759-6C7B-454E-8A71-AC5AE6800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14C729-93F8-EF4E-9FB4-534D16BF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30505F6-0311-9B4E-ADEC-9E1230718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264C05-46E9-EE4E-90C9-216E56819DC7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0447015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C054F-FEEA-DE49-AB56-B7B7066D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C1EA86-53A3-404D-B90E-08F9E0D1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4A5091-90EC-BF43-84CD-4050150CC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724C4-3337-5A4F-B7B5-27D56ABA9FDF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5631247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8FEEEF-3952-D440-92A2-A42F32CB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C463B8-90AF-B74B-89C4-5E786267B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203E0-3132-144F-AA54-20B0663AD4CB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8768908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9D404-717C-DD48-A151-6CC423EE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BCFEAF-75DE-0442-BC58-605296CE1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08F9E7-2094-4B49-9252-F1CECBD6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140D77-D472-0B40-A499-963845CA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C7DC50-67C9-9541-AD14-9E3A4EDF7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91422-DA47-6F4E-BB09-45FA74E2DBB0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9975575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00BC7-B56F-AD40-B152-013D79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558692-E3AA-8845-9325-42586AA2A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F41E96-2372-4D44-A99D-97E2EFBAC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F8B765-ED99-E745-87EB-5BD1379F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B21122-FAB1-5843-BC7F-3D7DC23E5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443774-8803-8F43-B8FD-0EB9D1F75106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3239804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B3FF7342-F620-A94D-B284-2D3820C1F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EE8DC1C-1698-794F-BEBB-C5FD1C792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FA28DB-CDE7-5D43-BED7-37E95A94A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AE8BA8-ABC0-CF43-B362-A899526D3F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Lüneburg,</a:t>
            </a:r>
          </a:p>
          <a:p>
            <a:r>
              <a:rPr lang="en-US" altLang="de-DE"/>
              <a:t>13. November 2002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A65C18-C690-3A4D-AC61-9A8011BE8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DCF44D-DF6B-9B40-B186-7BFFB322B4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45E92A05-63AA-2C42-BC2C-CD438B6BE25E}" type="slidenum">
              <a:rPr lang="en-US" altLang="de-DE"/>
              <a:pPr/>
              <a:t>‹Nr.›</a:t>
            </a:fld>
            <a:endParaRPr lang="en-US" altLang="de-DE" b="0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DF84A127-9B40-834C-BF0C-C69336A95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842948F3-0BD6-244D-88B1-767F25B8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tern.de/campus-karriere/uniwelt/ranking/#338,20,Internet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image" Target="../media/image9.jpeg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.emf"/><Relationship Id="rId3" Type="http://schemas.openxmlformats.org/officeDocument/2006/relationships/image" Target="../media/image9.jpeg"/><Relationship Id="rId7" Type="http://schemas.openxmlformats.org/officeDocument/2006/relationships/image" Target="../media/image3.e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4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4F953F71-C410-D047-AB46-845E3551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7C07D3A6-31A2-B94B-9A9B-F987BE9F4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C996-75EB-1C47-861B-02B5554C1B50}" type="slidenum">
              <a:rPr lang="en-US" altLang="de-DE"/>
              <a:pPr/>
              <a:t>1</a:t>
            </a:fld>
            <a:endParaRPr lang="en-US" altLang="de-DE" b="0"/>
          </a:p>
        </p:txBody>
      </p:sp>
      <p:sp>
        <p:nvSpPr>
          <p:cNvPr id="193538" name="Text Box 1026">
            <a:extLst>
              <a:ext uri="{FF2B5EF4-FFF2-40B4-BE49-F238E27FC236}">
                <a16:creationId xmlns:a16="http://schemas.microsoft.com/office/drawing/2014/main" id="{8034EA1F-CCB9-ED43-86B1-A485D569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3539" name="Rectangle 1027">
            <a:extLst>
              <a:ext uri="{FF2B5EF4-FFF2-40B4-BE49-F238E27FC236}">
                <a16:creationId xmlns:a16="http://schemas.microsoft.com/office/drawing/2014/main" id="{66FD9EA8-14F9-3948-854A-25B08735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78486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„Entfesselung“ der Hochschule</a:t>
            </a:r>
          </a:p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als Voraussetzung für</a:t>
            </a:r>
          </a:p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Qualitätsentwicklung und Innovation</a:t>
            </a:r>
            <a:endParaRPr lang="de-DE" altLang="de-DE" sz="3600"/>
          </a:p>
        </p:txBody>
      </p:sp>
      <p:sp>
        <p:nvSpPr>
          <p:cNvPr id="193540" name="Rectangle 1028">
            <a:extLst>
              <a:ext uri="{FF2B5EF4-FFF2-40B4-BE49-F238E27FC236}">
                <a16:creationId xmlns:a16="http://schemas.microsoft.com/office/drawing/2014/main" id="{B520A4F8-378A-9A4C-978D-BD6610EAE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8486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Detlef Müller-Böling</a:t>
            </a:r>
          </a:p>
        </p:txBody>
      </p:sp>
      <p:sp>
        <p:nvSpPr>
          <p:cNvPr id="193541" name="Text Box 1029">
            <a:extLst>
              <a:ext uri="{FF2B5EF4-FFF2-40B4-BE49-F238E27FC236}">
                <a16:creationId xmlns:a16="http://schemas.microsoft.com/office/drawing/2014/main" id="{6FE4BD0F-7930-294B-8C02-D8ACA918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de-DE" altLang="de-DE" b="1">
                <a:latin typeface="Arial" panose="020B0604020202020204" pitchFamily="34" charset="0"/>
              </a:rPr>
              <a:t>Innovation durch Kooperation</a:t>
            </a:r>
          </a:p>
          <a:p>
            <a:pPr>
              <a:spcBef>
                <a:spcPct val="30000"/>
              </a:spcBef>
            </a:pPr>
            <a:r>
              <a:rPr lang="de-DE" altLang="de-DE" b="1">
                <a:latin typeface="Arial" panose="020B0604020202020204" pitchFamily="34" charset="0"/>
              </a:rPr>
              <a:t>Lüneburger Forschungstage 2002</a:t>
            </a:r>
            <a:endParaRPr lang="de-DE" altLang="de-DE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574B96F8-8DEC-9340-A604-4ABBB714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C487337D-C0A0-5A44-BFBA-0D333C2B58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806C6-ADDA-C140-B0EF-02EBF3990EFA}" type="slidenum">
              <a:rPr lang="en-US" altLang="de-DE"/>
              <a:pPr/>
              <a:t>10</a:t>
            </a:fld>
            <a:endParaRPr lang="en-US" altLang="de-DE" b="0"/>
          </a:p>
        </p:txBody>
      </p:sp>
      <p:sp>
        <p:nvSpPr>
          <p:cNvPr id="267266" name="Rectangle 1026">
            <a:extLst>
              <a:ext uri="{FF2B5EF4-FFF2-40B4-BE49-F238E27FC236}">
                <a16:creationId xmlns:a16="http://schemas.microsoft.com/office/drawing/2014/main" id="{63E2FF6F-34C9-CC43-96BB-9D410F693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sz="3200" b="1"/>
              <a:t>Regel vs. Antrag</a:t>
            </a:r>
            <a:endParaRPr lang="de-DE" altLang="de-DE"/>
          </a:p>
        </p:txBody>
      </p:sp>
      <p:sp>
        <p:nvSpPr>
          <p:cNvPr id="267267" name="Rectangle 1027">
            <a:extLst>
              <a:ext uri="{FF2B5EF4-FFF2-40B4-BE49-F238E27FC236}">
                <a16:creationId xmlns:a16="http://schemas.microsoft.com/office/drawing/2014/main" id="{7CE9AD93-2E01-ED4E-BFA4-7D5EF4D58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209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Regelmäßige Bemessung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Chancen groß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keiner unentdeckt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aufwändig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Demotivierungsgefahr </a:t>
            </a: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7268" name="Rectangle 1028">
            <a:extLst>
              <a:ext uri="{FF2B5EF4-FFF2-40B4-BE49-F238E27FC236}">
                <a16:creationId xmlns:a16="http://schemas.microsoft.com/office/drawing/2014/main" id="{425725F1-AF90-8849-BEC6-1AE1340A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514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Vergabe nach Antrag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Erwartungshaltung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Aufwand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Selbsteinschätzung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Antragstellertyp bevorzugt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Transparenz im Verfahren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7269" name="Oval 1029">
            <a:extLst>
              <a:ext uri="{FF2B5EF4-FFF2-40B4-BE49-F238E27FC236}">
                <a16:creationId xmlns:a16="http://schemas.microsoft.com/office/drawing/2014/main" id="{5B1C093C-A70E-E344-BE67-6D03FCF5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3</a:t>
            </a:r>
          </a:p>
        </p:txBody>
      </p:sp>
      <p:grpSp>
        <p:nvGrpSpPr>
          <p:cNvPr id="267270" name="Group 1030">
            <a:extLst>
              <a:ext uri="{FF2B5EF4-FFF2-40B4-BE49-F238E27FC236}">
                <a16:creationId xmlns:a16="http://schemas.microsoft.com/office/drawing/2014/main" id="{D655D40E-BCE2-5340-BCA3-F2C34948EAE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7271" name="AutoShape 1031">
              <a:extLst>
                <a:ext uri="{FF2B5EF4-FFF2-40B4-BE49-F238E27FC236}">
                  <a16:creationId xmlns:a16="http://schemas.microsoft.com/office/drawing/2014/main" id="{26AC8A6C-C238-AE4C-975E-6ADD25097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72" name="AutoShape 1032">
              <a:extLst>
                <a:ext uri="{FF2B5EF4-FFF2-40B4-BE49-F238E27FC236}">
                  <a16:creationId xmlns:a16="http://schemas.microsoft.com/office/drawing/2014/main" id="{8E13043D-0123-0F43-80AA-8E0C93A721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7274" name="Oval 1034">
            <a:extLst>
              <a:ext uri="{FF2B5EF4-FFF2-40B4-BE49-F238E27FC236}">
                <a16:creationId xmlns:a16="http://schemas.microsoft.com/office/drawing/2014/main" id="{D2BA94F2-4003-8544-8EFD-19F381C2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Zulage nur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auf Antrag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(Vorschlag)</a:t>
            </a:r>
            <a:endParaRPr lang="de-DE" altLang="de-DE" b="1">
              <a:solidFill>
                <a:schemeClr val="folHlink"/>
              </a:solidFill>
            </a:endParaRPr>
          </a:p>
        </p:txBody>
      </p:sp>
      <p:graphicFrame>
        <p:nvGraphicFramePr>
          <p:cNvPr id="267275" name="Object 1035">
            <a:extLst>
              <a:ext uri="{FF2B5EF4-FFF2-40B4-BE49-F238E27FC236}">
                <a16:creationId xmlns:a16="http://schemas.microsoft.com/office/drawing/2014/main" id="{4F70A335-DA7D-E04A-9145-6572DDC7A13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2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03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3" name="Oval 1033">
            <a:extLst>
              <a:ext uri="{FF2B5EF4-FFF2-40B4-BE49-F238E27FC236}">
                <a16:creationId xmlns:a16="http://schemas.microsoft.com/office/drawing/2014/main" id="{AAE843D8-06F7-5743-BAB3-FFB894168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regelmäßig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alle Profs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bewerten</a:t>
            </a:r>
            <a:endParaRPr lang="de-DE" altLang="de-DE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utoUpdateAnimBg="0"/>
      <p:bldP spid="267267" grpId="0" animBg="1" autoUpdateAnimBg="0"/>
      <p:bldP spid="267268" grpId="0" animBg="1" autoUpdateAnimBg="0"/>
      <p:bldP spid="267269" grpId="0" animBg="1" autoUpdateAnimBg="0"/>
      <p:bldP spid="267274" grpId="0" animBg="1" autoUpdateAnimBg="0"/>
      <p:bldP spid="26727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2A97C677-E6B1-4447-AD79-C6559776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7ED9575B-A74D-B242-8157-16C13A336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EA0A-0F79-EE4C-8872-080B8636C765}" type="slidenum">
              <a:rPr lang="en-US" altLang="de-DE"/>
              <a:pPr/>
              <a:t>11</a:t>
            </a:fld>
            <a:endParaRPr lang="en-US" altLang="de-DE" b="0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F4610E02-6E12-B342-B2E1-5C7FAEF96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953000" cy="990600"/>
          </a:xfrm>
        </p:spPr>
        <p:txBody>
          <a:bodyPr/>
          <a:lstStyle/>
          <a:p>
            <a:r>
              <a:rPr lang="de-DE" altLang="de-DE" sz="3200" b="1"/>
              <a:t>Resümee</a:t>
            </a:r>
            <a:endParaRPr lang="de-DE" altLang="de-DE"/>
          </a:p>
        </p:txBody>
      </p:sp>
      <p:graphicFrame>
        <p:nvGraphicFramePr>
          <p:cNvPr id="251913" name="Object 9">
            <a:extLst>
              <a:ext uri="{FF2B5EF4-FFF2-40B4-BE49-F238E27FC236}">
                <a16:creationId xmlns:a16="http://schemas.microsoft.com/office/drawing/2014/main" id="{F7E57A42-9AE4-AE4F-9E6B-10DABAB7444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7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4" name="Rectangle 10">
            <a:extLst>
              <a:ext uri="{FF2B5EF4-FFF2-40B4-BE49-F238E27FC236}">
                <a16:creationId xmlns:a16="http://schemas.microsoft.com/office/drawing/2014/main" id="{C8D0D7FF-1ECD-4E46-8B18-C59FEEEE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1054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auf Antrag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51915" name="Rectangle 11">
            <a:extLst>
              <a:ext uri="{FF2B5EF4-FFF2-40B4-BE49-F238E27FC236}">
                <a16:creationId xmlns:a16="http://schemas.microsoft.com/office/drawing/2014/main" id="{5DF7D39D-2139-A04E-B199-5A71B6E56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6670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abwägen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51916" name="Rectangle 12">
            <a:extLst>
              <a:ext uri="{FF2B5EF4-FFF2-40B4-BE49-F238E27FC236}">
                <a16:creationId xmlns:a16="http://schemas.microsoft.com/office/drawing/2014/main" id="{23877CA9-84DD-FD42-9B80-733C0EF76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862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in Stufen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  <p:bldP spid="251914" grpId="0" animBg="1" autoUpdateAnimBg="0"/>
      <p:bldP spid="251915" grpId="0" animBg="1" autoUpdateAnimBg="0"/>
      <p:bldP spid="25191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7FCD6F24-CA00-284B-8582-5E3A1B07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4049B0A0-BC1F-CB4C-A0D8-31AF492C3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037FD-6E16-154E-8F26-B1BD2DF53DDC}" type="slidenum">
              <a:rPr lang="en-US" altLang="de-DE"/>
              <a:pPr/>
              <a:t>12</a:t>
            </a:fld>
            <a:endParaRPr lang="en-US" altLang="de-DE" b="0"/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BFE0A161-A001-7B4E-9242-8129647C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0B2ECE20-1F92-134B-BD17-CE3E3B156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profiliert</a:t>
            </a:r>
            <a:endParaRPr lang="de-DE" altLang="de-DE"/>
          </a:p>
        </p:txBody>
      </p:sp>
      <p:graphicFrame>
        <p:nvGraphicFramePr>
          <p:cNvPr id="148487" name="Object 7">
            <a:extLst>
              <a:ext uri="{FF2B5EF4-FFF2-40B4-BE49-F238E27FC236}">
                <a16:creationId xmlns:a16="http://schemas.microsoft.com/office/drawing/2014/main" id="{FAFEADD7-A8E5-2544-B8A0-7F9D438A961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6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Rectangle 8">
            <a:extLst>
              <a:ext uri="{FF2B5EF4-FFF2-40B4-BE49-F238E27FC236}">
                <a16:creationId xmlns:a16="http://schemas.microsoft.com/office/drawing/2014/main" id="{80276788-D19C-534B-AD23-5BC2EE151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827213"/>
            <a:ext cx="63214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strategische Planung</a:t>
            </a:r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8C8C64D3-571D-3544-BD59-2DA4D45CF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822575"/>
            <a:ext cx="63214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Erfolgspotentiale sichern</a:t>
            </a: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F83935DE-CECD-BF42-90A6-C94F848F2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886200"/>
            <a:ext cx="5657850" cy="995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Studiengänge, die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in 10 Jahren nachgefragt sind?</a:t>
            </a:r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F4794A26-857A-5647-AADD-981B2DF96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5181600"/>
            <a:ext cx="5661025" cy="10318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Forschungsfelder,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die in 10 Jahren Drittmittel sichern?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 autoUpdateAnimBg="0"/>
      <p:bldP spid="148489" grpId="0" animBg="1" autoUpdateAnimBg="0"/>
      <p:bldP spid="148490" grpId="0" animBg="1" autoUpdateAnimBg="0"/>
      <p:bldP spid="14849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E83DDE25-AA3F-CA46-982D-3E42C558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E0092FF1-5DE1-5648-AC24-EA352B300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54E38-B27C-204B-AC6C-A7219E82C383}" type="slidenum">
              <a:rPr lang="en-US" altLang="de-DE"/>
              <a:pPr/>
              <a:t>13</a:t>
            </a:fld>
            <a:endParaRPr lang="en-US" altLang="de-DE" b="0"/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C7275CAA-E614-8840-825B-C461A6686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F34D9B96-438A-2145-9923-62ADD2A06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profiliert</a:t>
            </a:r>
            <a:endParaRPr lang="de-DE" altLang="de-DE"/>
          </a:p>
        </p:txBody>
      </p:sp>
      <p:graphicFrame>
        <p:nvGraphicFramePr>
          <p:cNvPr id="150535" name="Object 7">
            <a:extLst>
              <a:ext uri="{FF2B5EF4-FFF2-40B4-BE49-F238E27FC236}">
                <a16:creationId xmlns:a16="http://schemas.microsoft.com/office/drawing/2014/main" id="{D12A3A13-469F-CA4D-A60E-7AA6AB77443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Rectangle 8">
            <a:extLst>
              <a:ext uri="{FF2B5EF4-FFF2-40B4-BE49-F238E27FC236}">
                <a16:creationId xmlns:a16="http://schemas.microsoft.com/office/drawing/2014/main" id="{D1C2C6E7-6FCC-3D48-8613-10F9AD6A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30350"/>
            <a:ext cx="6248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Wer definiert zukünftige Felder? </a:t>
            </a:r>
          </a:p>
        </p:txBody>
      </p:sp>
      <p:sp>
        <p:nvSpPr>
          <p:cNvPr id="150543" name="Rectangle 15">
            <a:extLst>
              <a:ext uri="{FF2B5EF4-FFF2-40B4-BE49-F238E27FC236}">
                <a16:creationId xmlns:a16="http://schemas.microsoft.com/office/drawing/2014/main" id="{D6B65155-390E-ED44-BDBC-850F3D371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2998788"/>
            <a:ext cx="12319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50544" name="Rectangle 16">
            <a:extLst>
              <a:ext uri="{FF2B5EF4-FFF2-40B4-BE49-F238E27FC236}">
                <a16:creationId xmlns:a16="http://schemas.microsoft.com/office/drawing/2014/main" id="{95F6F4F4-6312-9442-A6CB-2138E6E9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148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50545" name="Rectangle 17">
            <a:extLst>
              <a:ext uri="{FF2B5EF4-FFF2-40B4-BE49-F238E27FC236}">
                <a16:creationId xmlns:a16="http://schemas.microsoft.com/office/drawing/2014/main" id="{8EBD1BA1-5EF2-1342-B307-06F391D7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291138"/>
            <a:ext cx="42926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50546" name="AutoShape 18">
            <a:extLst>
              <a:ext uri="{FF2B5EF4-FFF2-40B4-BE49-F238E27FC236}">
                <a16:creationId xmlns:a16="http://schemas.microsoft.com/office/drawing/2014/main" id="{022132D8-F957-6F4C-ABA4-B954D04B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21468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7" name="AutoShape 19">
            <a:extLst>
              <a:ext uri="{FF2B5EF4-FFF2-40B4-BE49-F238E27FC236}">
                <a16:creationId xmlns:a16="http://schemas.microsoft.com/office/drawing/2014/main" id="{662EF498-24BD-094F-AC96-DAE838D42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455612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8" name="AutoShape 20">
            <a:extLst>
              <a:ext uri="{FF2B5EF4-FFF2-40B4-BE49-F238E27FC236}">
                <a16:creationId xmlns:a16="http://schemas.microsoft.com/office/drawing/2014/main" id="{361AFB75-B1BA-4B43-86CB-241992C261BE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1695450" y="302895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9" name="AutoShape 21">
            <a:extLst>
              <a:ext uri="{FF2B5EF4-FFF2-40B4-BE49-F238E27FC236}">
                <a16:creationId xmlns:a16="http://schemas.microsoft.com/office/drawing/2014/main" id="{96EF18F4-D964-9E40-9EFC-1D8C7FFB4AE7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692150" y="4398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0" name="AutoShape 12">
            <a:extLst>
              <a:ext uri="{FF2B5EF4-FFF2-40B4-BE49-F238E27FC236}">
                <a16:creationId xmlns:a16="http://schemas.microsoft.com/office/drawing/2014/main" id="{AC0C3DCF-6E7B-204C-B679-E357D6FD7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248400"/>
            <a:ext cx="2438400" cy="609600"/>
          </a:xfrm>
          <a:prstGeom prst="wedgeRoundRectCallout">
            <a:avLst>
              <a:gd name="adj1" fmla="val -96681"/>
              <a:gd name="adj2" fmla="val -10755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individuelle „Spinnerei“</a:t>
            </a:r>
          </a:p>
        </p:txBody>
      </p:sp>
      <p:sp>
        <p:nvSpPr>
          <p:cNvPr id="150542" name="AutoShape 14">
            <a:extLst>
              <a:ext uri="{FF2B5EF4-FFF2-40B4-BE49-F238E27FC236}">
                <a16:creationId xmlns:a16="http://schemas.microsoft.com/office/drawing/2014/main" id="{C70BF0D0-8595-1948-B159-4508B1904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2362200"/>
            <a:ext cx="3159125" cy="609600"/>
          </a:xfrm>
          <a:prstGeom prst="wedgeRoundRectCallout">
            <a:avLst>
              <a:gd name="adj1" fmla="val -90153"/>
              <a:gd name="adj2" fmla="val 9349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Planungskommissionen</a:t>
            </a:r>
          </a:p>
        </p:txBody>
      </p:sp>
      <p:sp>
        <p:nvSpPr>
          <p:cNvPr id="150541" name="AutoShape 13">
            <a:extLst>
              <a:ext uri="{FF2B5EF4-FFF2-40B4-BE49-F238E27FC236}">
                <a16:creationId xmlns:a16="http://schemas.microsoft.com/office/drawing/2014/main" id="{90F05CAA-9944-744A-A3DB-667DC42E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2438400" cy="609600"/>
          </a:xfrm>
          <a:prstGeom prst="wedgeRoundRectCallout">
            <a:avLst>
              <a:gd name="adj1" fmla="val 138023"/>
              <a:gd name="adj2" fmla="val 18932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Forschungsprogramme</a:t>
            </a:r>
          </a:p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interne „SFB“´s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 autoUpdateAnimBg="0"/>
      <p:bldP spid="150543" grpId="0" animBg="1" autoUpdateAnimBg="0"/>
      <p:bldP spid="150544" grpId="0" animBg="1" autoUpdateAnimBg="0"/>
      <p:bldP spid="150545" grpId="0" animBg="1" autoUpdateAnimBg="0"/>
      <p:bldP spid="150540" grpId="0" animBg="1" autoUpdateAnimBg="0"/>
      <p:bldP spid="150542" grpId="0" animBg="1" autoUpdateAnimBg="0"/>
      <p:bldP spid="15054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DC793F03-3BDD-CC49-AC4C-8507A9D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4EEA1690-5E47-4F4B-AB59-BEC142F52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16665-C530-E44F-80A6-7C34F581B557}" type="slidenum">
              <a:rPr lang="en-US" altLang="de-DE"/>
              <a:pPr/>
              <a:t>14</a:t>
            </a:fld>
            <a:endParaRPr lang="en-US" altLang="de-DE" b="0"/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D80A67EB-B922-A94C-8007-4ADBF4EA4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CF902046-8726-F847-9A1E-7CED08FFD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wissenschaftlich</a:t>
            </a:r>
            <a:endParaRPr lang="de-DE" altLang="de-DE"/>
          </a:p>
        </p:txBody>
      </p:sp>
      <p:graphicFrame>
        <p:nvGraphicFramePr>
          <p:cNvPr id="152583" name="Object 7">
            <a:extLst>
              <a:ext uri="{FF2B5EF4-FFF2-40B4-BE49-F238E27FC236}">
                <a16:creationId xmlns:a16="http://schemas.microsoft.com/office/drawing/2014/main" id="{17BD9C9E-4AD8-4946-8DA7-E0A60D458E1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4" name="Rectangle 8">
            <a:extLst>
              <a:ext uri="{FF2B5EF4-FFF2-40B4-BE49-F238E27FC236}">
                <a16:creationId xmlns:a16="http://schemas.microsoft.com/office/drawing/2014/main" id="{2F7C2FD1-D724-BD4A-B4FE-41428D79E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324600" cy="1565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Qualitätssicherung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vs.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Rechenschaftslegung</a:t>
            </a:r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97D55F35-A1F2-C341-ACDF-D5119E10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3457575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 </a:t>
            </a:r>
          </a:p>
        </p:txBody>
      </p:sp>
      <p:sp>
        <p:nvSpPr>
          <p:cNvPr id="152586" name="Rectangle 10">
            <a:extLst>
              <a:ext uri="{FF2B5EF4-FFF2-40B4-BE49-F238E27FC236}">
                <a16:creationId xmlns:a16="http://schemas.microsoft.com/office/drawing/2014/main" id="{8264A2B8-9EA6-DB41-8C12-704D30E1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603750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Akkreditierung</a:t>
            </a:r>
          </a:p>
        </p:txBody>
      </p:sp>
      <p:sp>
        <p:nvSpPr>
          <p:cNvPr id="152587" name="Rectangle 11">
            <a:extLst>
              <a:ext uri="{FF2B5EF4-FFF2-40B4-BE49-F238E27FC236}">
                <a16:creationId xmlns:a16="http://schemas.microsoft.com/office/drawing/2014/main" id="{1A8AFB31-F64C-644E-AD18-F1BF5E17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5749925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Ranking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 animBg="1" autoUpdateAnimBg="0"/>
      <p:bldP spid="152585" grpId="0" animBg="1" autoUpdateAnimBg="0"/>
      <p:bldP spid="152586" grpId="0" animBg="1" autoUpdateAnimBg="0"/>
      <p:bldP spid="1525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C2F8C655-DFD0-6248-9838-F18248C5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287391FB-053B-AE4D-AD52-DF09B268D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B777B-1351-484D-8423-BFE12C6B6417}" type="slidenum">
              <a:rPr lang="en-US" altLang="de-DE"/>
              <a:pPr/>
              <a:t>15</a:t>
            </a:fld>
            <a:endParaRPr lang="en-US" altLang="de-DE" b="0"/>
          </a:p>
        </p:txBody>
      </p:sp>
      <p:graphicFrame>
        <p:nvGraphicFramePr>
          <p:cNvPr id="197659" name="Object 1051">
            <a:extLst>
              <a:ext uri="{FF2B5EF4-FFF2-40B4-BE49-F238E27FC236}">
                <a16:creationId xmlns:a16="http://schemas.microsoft.com/office/drawing/2014/main" id="{3A245E9A-EDF2-964B-8325-C2616D28A46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64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05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4" name="Text Box 1026">
            <a:extLst>
              <a:ext uri="{FF2B5EF4-FFF2-40B4-BE49-F238E27FC236}">
                <a16:creationId xmlns:a16="http://schemas.microsoft.com/office/drawing/2014/main" id="{510B4561-3A7F-A842-ABA5-A6EC294C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7635" name="Rectangle 1027">
            <a:extLst>
              <a:ext uri="{FF2B5EF4-FFF2-40B4-BE49-F238E27FC236}">
                <a16:creationId xmlns:a16="http://schemas.microsoft.com/office/drawing/2014/main" id="{D546292F-B0E2-DE4A-ABB0-285C16CB8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5410200" cy="685800"/>
          </a:xfrm>
        </p:spPr>
        <p:txBody>
          <a:bodyPr/>
          <a:lstStyle/>
          <a:p>
            <a:r>
              <a:rPr lang="de-DE" altLang="de-DE" b="1"/>
              <a:t>Evaluationsinstrumente</a:t>
            </a:r>
            <a:endParaRPr lang="de-DE" altLang="de-DE"/>
          </a:p>
        </p:txBody>
      </p:sp>
      <p:sp>
        <p:nvSpPr>
          <p:cNvPr id="197636" name="Rectangle 1028">
            <a:extLst>
              <a:ext uri="{FF2B5EF4-FFF2-40B4-BE49-F238E27FC236}">
                <a16:creationId xmlns:a16="http://schemas.microsoft.com/office/drawing/2014/main" id="{67201A2F-F2AE-6643-A7B1-54FE1ED6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 der DFG</a:t>
            </a:r>
          </a:p>
        </p:txBody>
      </p:sp>
      <p:sp>
        <p:nvSpPr>
          <p:cNvPr id="197640" name="Rectangle 1032">
            <a:extLst>
              <a:ext uri="{FF2B5EF4-FFF2-40B4-BE49-F238E27FC236}">
                <a16:creationId xmlns:a16="http://schemas.microsoft.com/office/drawing/2014/main" id="{4201BBA9-CE4D-774A-A3AE-4F66E4F7E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Lehrberichte als Selbstevaluation</a:t>
            </a:r>
          </a:p>
        </p:txBody>
      </p:sp>
      <p:sp>
        <p:nvSpPr>
          <p:cNvPr id="197655" name="Rectangle 1047">
            <a:extLst>
              <a:ext uri="{FF2B5EF4-FFF2-40B4-BE49-F238E27FC236}">
                <a16:creationId xmlns:a16="http://schemas.microsoft.com/office/drawing/2014/main" id="{F9946B4B-8067-F841-9D9B-D37B14FC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Benchmarking</a:t>
            </a:r>
          </a:p>
        </p:txBody>
      </p:sp>
      <p:sp>
        <p:nvSpPr>
          <p:cNvPr id="197656" name="Rectangle 1048">
            <a:extLst>
              <a:ext uri="{FF2B5EF4-FFF2-40B4-BE49-F238E27FC236}">
                <a16:creationId xmlns:a16="http://schemas.microsoft.com/office/drawing/2014/main" id="{8D14F8C4-84D2-AF4A-8205-0BE96EB29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910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Selbstbericht und peer-review (Agenturen)</a:t>
            </a:r>
          </a:p>
        </p:txBody>
      </p:sp>
      <p:sp>
        <p:nvSpPr>
          <p:cNvPr id="197657" name="Rectangle 1049">
            <a:extLst>
              <a:ext uri="{FF2B5EF4-FFF2-40B4-BE49-F238E27FC236}">
                <a16:creationId xmlns:a16="http://schemas.microsoft.com/office/drawing/2014/main" id="{73ACCE9A-4E01-C749-AEFA-B560B135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54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Hörerbefragungen</a:t>
            </a:r>
          </a:p>
        </p:txBody>
      </p:sp>
      <p:sp>
        <p:nvSpPr>
          <p:cNvPr id="197658" name="Rectangle 1050">
            <a:extLst>
              <a:ext uri="{FF2B5EF4-FFF2-40B4-BE49-F238E27FC236}">
                <a16:creationId xmlns:a16="http://schemas.microsoft.com/office/drawing/2014/main" id="{A40F553E-1B15-3445-96E7-E459FB75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198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Absolventenbefragung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  <p:bldP spid="197640" grpId="0" animBg="1" autoUpdateAnimBg="0"/>
      <p:bldP spid="197655" grpId="0" animBg="1" autoUpdateAnimBg="0"/>
      <p:bldP spid="197656" grpId="0" animBg="1" autoUpdateAnimBg="0"/>
      <p:bldP spid="197657" grpId="0" animBg="1" autoUpdateAnimBg="0"/>
      <p:bldP spid="19765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6E9EAD24-089E-C440-A5BC-0229FD8C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23419169-3895-444C-BD8C-D5111B175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BD070-A8B4-AE4A-8436-94AFB9D5D506}" type="slidenum">
              <a:rPr lang="en-US" altLang="de-DE"/>
              <a:pPr/>
              <a:t>16</a:t>
            </a:fld>
            <a:endParaRPr lang="en-US" altLang="de-DE" b="0"/>
          </a:p>
        </p:txBody>
      </p:sp>
      <p:pic>
        <p:nvPicPr>
          <p:cNvPr id="154626" name="Picture 2">
            <a:extLst>
              <a:ext uri="{FF2B5EF4-FFF2-40B4-BE49-F238E27FC236}">
                <a16:creationId xmlns:a16="http://schemas.microsoft.com/office/drawing/2014/main" id="{020204C9-2411-534B-82F2-35585FA0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200275"/>
            <a:ext cx="7373937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54628" name="Text Box 4">
            <a:extLst>
              <a:ext uri="{FF2B5EF4-FFF2-40B4-BE49-F238E27FC236}">
                <a16:creationId xmlns:a16="http://schemas.microsoft.com/office/drawing/2014/main" id="{AE59F7EE-313E-C245-9FB4-472EC12C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4631" name="Rectangle 7">
            <a:extLst>
              <a:ext uri="{FF2B5EF4-FFF2-40B4-BE49-F238E27FC236}">
                <a16:creationId xmlns:a16="http://schemas.microsoft.com/office/drawing/2014/main" id="{6E62C6F8-DC0E-2A43-88E6-AA21EB9D2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Ranking</a:t>
            </a:r>
            <a:endParaRPr lang="de-DE" altLang="de-DE"/>
          </a:p>
        </p:txBody>
      </p:sp>
      <p:graphicFrame>
        <p:nvGraphicFramePr>
          <p:cNvPr id="154632" name="Object 8">
            <a:extLst>
              <a:ext uri="{FF2B5EF4-FFF2-40B4-BE49-F238E27FC236}">
                <a16:creationId xmlns:a16="http://schemas.microsoft.com/office/drawing/2014/main" id="{B87037DC-B4BE-574F-B35D-8A55809E99A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4" name="Rectangle 10">
            <a:extLst>
              <a:ext uri="{FF2B5EF4-FFF2-40B4-BE49-F238E27FC236}">
                <a16:creationId xmlns:a16="http://schemas.microsoft.com/office/drawing/2014/main" id="{9073AE72-5B45-EE40-A9C8-5966357AE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3598863" cy="11191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Keine Einzelplätze,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sondern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„Michelinsterne“</a:t>
            </a:r>
          </a:p>
        </p:txBody>
      </p:sp>
      <p:sp>
        <p:nvSpPr>
          <p:cNvPr id="154635" name="Rectangle 11">
            <a:extLst>
              <a:ext uri="{FF2B5EF4-FFF2-40B4-BE49-F238E27FC236}">
                <a16:creationId xmlns:a16="http://schemas.microsoft.com/office/drawing/2014/main" id="{13A7DC48-BB32-0048-868A-311DA962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3598863" cy="111918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Ranggruppen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Spitze      Mittel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Schluss</a:t>
            </a:r>
          </a:p>
        </p:txBody>
      </p:sp>
      <p:sp>
        <p:nvSpPr>
          <p:cNvPr id="154636" name="Rectangle 12">
            <a:extLst>
              <a:ext uri="{FF2B5EF4-FFF2-40B4-BE49-F238E27FC236}">
                <a16:creationId xmlns:a16="http://schemas.microsoft.com/office/drawing/2014/main" id="{AB4BEE10-3EB4-724D-8FFE-2CE5AA7DD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EB0239EF-9ADC-A54E-9310-DD51142E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514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03B04AAB-CDDC-0748-838D-303789A9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39" name="Rectangle 15">
            <a:extLst>
              <a:ext uri="{FF2B5EF4-FFF2-40B4-BE49-F238E27FC236}">
                <a16:creationId xmlns:a16="http://schemas.microsoft.com/office/drawing/2014/main" id="{C3EDA1F7-71A8-B24F-AE9D-EBAEAF9B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40" name="Rectangle 16">
            <a:extLst>
              <a:ext uri="{FF2B5EF4-FFF2-40B4-BE49-F238E27FC236}">
                <a16:creationId xmlns:a16="http://schemas.microsoft.com/office/drawing/2014/main" id="{66937508-AC68-DF49-AD74-5A0F2A70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3598863" cy="1066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Forschung  &amp; Lehre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falsch</a:t>
            </a:r>
          </a:p>
        </p:txBody>
      </p:sp>
      <p:sp>
        <p:nvSpPr>
          <p:cNvPr id="154641" name="Rectangle 17">
            <a:extLst>
              <a:ext uri="{FF2B5EF4-FFF2-40B4-BE49-F238E27FC236}">
                <a16:creationId xmlns:a16="http://schemas.microsoft.com/office/drawing/2014/main" id="{E726807D-0ED1-2343-ABC5-D95A4D29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3598863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Uni-Gesamtrankings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fragwürdig</a:t>
            </a:r>
            <a:endParaRPr lang="de-DE" altLang="de-DE"/>
          </a:p>
        </p:txBody>
      </p:sp>
      <p:sp>
        <p:nvSpPr>
          <p:cNvPr id="154642" name="Rectangle 18">
            <a:extLst>
              <a:ext uri="{FF2B5EF4-FFF2-40B4-BE49-F238E27FC236}">
                <a16:creationId xmlns:a16="http://schemas.microsoft.com/office/drawing/2014/main" id="{9279664F-4399-2947-8F50-AD8B82B2F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3598863" cy="10747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multidimensionales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154643" name="Rectangle 19">
            <a:extLst>
              <a:ext uri="{FF2B5EF4-FFF2-40B4-BE49-F238E27FC236}">
                <a16:creationId xmlns:a16="http://schemas.microsoft.com/office/drawing/2014/main" id="{5E625E05-5BB2-B248-9D68-8E4F262F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3598863" cy="11430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nur fachbezogen</a:t>
            </a:r>
          </a:p>
        </p:txBody>
      </p:sp>
      <p:sp>
        <p:nvSpPr>
          <p:cNvPr id="154644" name="Rectangle 20">
            <a:extLst>
              <a:ext uri="{FF2B5EF4-FFF2-40B4-BE49-F238E27FC236}">
                <a16:creationId xmlns:a16="http://schemas.microsoft.com/office/drawing/2014/main" id="{7E551781-5B03-144C-911A-0A87CB01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73700"/>
            <a:ext cx="279400" cy="2413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5" name="Rectangle 21">
            <a:extLst>
              <a:ext uri="{FF2B5EF4-FFF2-40B4-BE49-F238E27FC236}">
                <a16:creationId xmlns:a16="http://schemas.microsoft.com/office/drawing/2014/main" id="{62717165-D507-0043-A231-494733096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73700"/>
            <a:ext cx="279400" cy="24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6" name="Rectangle 22">
            <a:extLst>
              <a:ext uri="{FF2B5EF4-FFF2-40B4-BE49-F238E27FC236}">
                <a16:creationId xmlns:a16="http://schemas.microsoft.com/office/drawing/2014/main" id="{5C8BD4CE-DE77-1E4D-A879-B4E3180FC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791200"/>
            <a:ext cx="279400" cy="24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7" name="Rectangle 23">
            <a:extLst>
              <a:ext uri="{FF2B5EF4-FFF2-40B4-BE49-F238E27FC236}">
                <a16:creationId xmlns:a16="http://schemas.microsoft.com/office/drawing/2014/main" id="{DB3F7F7F-913E-274F-B3AE-27FCE4962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6288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animBg="1" autoUpdateAnimBg="0"/>
      <p:bldP spid="154635" grpId="0" animBg="1" autoUpdateAnimBg="0"/>
      <p:bldP spid="154636" grpId="0" autoUpdateAnimBg="0"/>
      <p:bldP spid="154637" grpId="0" autoUpdateAnimBg="0"/>
      <p:bldP spid="154638" grpId="0" autoUpdateAnimBg="0"/>
      <p:bldP spid="154639" grpId="0" autoUpdateAnimBg="0"/>
      <p:bldP spid="154640" grpId="0" animBg="1" autoUpdateAnimBg="0"/>
      <p:bldP spid="154641" grpId="0" animBg="1" autoUpdateAnimBg="0"/>
      <p:bldP spid="154642" grpId="0" animBg="1" autoUpdateAnimBg="0"/>
      <p:bldP spid="15464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02BCCAF7-D9A1-A143-958C-BBED442A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E3E38580-8D11-A047-BAAC-0589AD182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9FC8D-450E-F44C-9CC1-589D8502610D}" type="slidenum">
              <a:rPr lang="en-US" altLang="de-DE"/>
              <a:pPr/>
              <a:t>17</a:t>
            </a:fld>
            <a:endParaRPr lang="en-US" altLang="de-DE" b="0"/>
          </a:p>
        </p:txBody>
      </p:sp>
      <p:sp>
        <p:nvSpPr>
          <p:cNvPr id="156675" name="Text Box 2051">
            <a:extLst>
              <a:ext uri="{FF2B5EF4-FFF2-40B4-BE49-F238E27FC236}">
                <a16:creationId xmlns:a16="http://schemas.microsoft.com/office/drawing/2014/main" id="{88121A22-4AB0-2446-A29D-60C46DE6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6678" name="Rectangle 2054">
            <a:extLst>
              <a:ext uri="{FF2B5EF4-FFF2-40B4-BE49-F238E27FC236}">
                <a16:creationId xmlns:a16="http://schemas.microsoft.com/office/drawing/2014/main" id="{36AC32D8-F7C7-0C43-865F-7072A3272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bisher</a:t>
            </a:r>
            <a:endParaRPr lang="de-DE" altLang="de-DE"/>
          </a:p>
        </p:txBody>
      </p:sp>
      <p:sp>
        <p:nvSpPr>
          <p:cNvPr id="156679" name="Rectangle 2055">
            <a:extLst>
              <a:ext uri="{FF2B5EF4-FFF2-40B4-BE49-F238E27FC236}">
                <a16:creationId xmlns:a16="http://schemas.microsoft.com/office/drawing/2014/main" id="{0D89FA97-0ABC-3A4F-8867-CEDCFA628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1593850"/>
            <a:ext cx="78486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100 Universitäten, 141 FHs  </a:t>
            </a:r>
          </a:p>
        </p:txBody>
      </p:sp>
      <p:sp>
        <p:nvSpPr>
          <p:cNvPr id="156680" name="Rectangle 2056">
            <a:extLst>
              <a:ext uri="{FF2B5EF4-FFF2-40B4-BE49-F238E27FC236}">
                <a16:creationId xmlns:a16="http://schemas.microsoft.com/office/drawing/2014/main" id="{A506C300-CDCC-204C-A815-DC2FE7EDE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4754563"/>
            <a:ext cx="4473575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25 Studienbereiche</a:t>
            </a:r>
          </a:p>
        </p:txBody>
      </p:sp>
      <p:sp>
        <p:nvSpPr>
          <p:cNvPr id="156681" name="Rectangle 2057">
            <a:extLst>
              <a:ext uri="{FF2B5EF4-FFF2-40B4-BE49-F238E27FC236}">
                <a16:creationId xmlns:a16="http://schemas.microsoft.com/office/drawing/2014/main" id="{21F68E71-74E8-AF4B-A335-A401388D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590800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2.051 FB, 2.286 Studiengänge</a:t>
            </a:r>
          </a:p>
        </p:txBody>
      </p:sp>
      <p:sp>
        <p:nvSpPr>
          <p:cNvPr id="156682" name="Rectangle 2058">
            <a:extLst>
              <a:ext uri="{FF2B5EF4-FFF2-40B4-BE49-F238E27FC236}">
                <a16:creationId xmlns:a16="http://schemas.microsoft.com/office/drawing/2014/main" id="{CCE67689-D31A-B045-9E9E-97A579AA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52838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über 100.000 Studis, 10.800 Profs </a:t>
            </a:r>
          </a:p>
        </p:txBody>
      </p:sp>
      <p:pic>
        <p:nvPicPr>
          <p:cNvPr id="156685" name="Picture 2061">
            <a:extLst>
              <a:ext uri="{FF2B5EF4-FFF2-40B4-BE49-F238E27FC236}">
                <a16:creationId xmlns:a16="http://schemas.microsoft.com/office/drawing/2014/main" id="{3CED42BD-D1BF-6540-8829-BE046E8F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 autoUpdateAnimBg="0"/>
      <p:bldP spid="156680" grpId="0" animBg="1" autoUpdateAnimBg="0"/>
      <p:bldP spid="156681" grpId="0" animBg="1" autoUpdateAnimBg="0"/>
      <p:bldP spid="15668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D326A2EB-EDC7-8B45-BD1E-E5AC91AE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651F5261-B5EE-8042-8B59-5D533077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76C51-EA26-384D-B7AB-585ECC2E1598}" type="slidenum">
              <a:rPr lang="en-US" altLang="de-DE"/>
              <a:pPr/>
              <a:t>18</a:t>
            </a:fld>
            <a:endParaRPr lang="en-US" altLang="de-DE" b="0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8B638BE7-5969-D041-AD75-643C2F696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5334000" cy="990600"/>
          </a:xfrm>
        </p:spPr>
        <p:txBody>
          <a:bodyPr/>
          <a:lstStyle/>
          <a:p>
            <a:r>
              <a:rPr lang="de-DE" altLang="de-DE" b="1"/>
              <a:t>Internet</a:t>
            </a:r>
          </a:p>
        </p:txBody>
      </p:sp>
      <p:sp>
        <p:nvSpPr>
          <p:cNvPr id="242691" name="Oval 3">
            <a:extLst>
              <a:ext uri="{FF2B5EF4-FFF2-40B4-BE49-F238E27FC236}">
                <a16:creationId xmlns:a16="http://schemas.microsoft.com/office/drawing/2014/main" id="{BB7AA2A6-384F-B543-827B-140150D4D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629400" cy="2971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  <a:hlinkClick r:id="rId2"/>
              </a:rPr>
              <a:t>www.dashochschulranking.de</a:t>
            </a:r>
            <a:endParaRPr lang="de-DE" altLang="de-DE" sz="3200" b="1"/>
          </a:p>
        </p:txBody>
      </p:sp>
      <p:pic>
        <p:nvPicPr>
          <p:cNvPr id="242692" name="Picture 4">
            <a:extLst>
              <a:ext uri="{FF2B5EF4-FFF2-40B4-BE49-F238E27FC236}">
                <a16:creationId xmlns:a16="http://schemas.microsoft.com/office/drawing/2014/main" id="{073FB63C-3EB5-8E45-95F5-2A82E57E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227F7813-A8F7-DE4C-9717-9F3C2957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5E45842A-9414-5344-9C0C-C3B510C12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AEF6E-446F-A146-9F5A-97CC654667F3}" type="slidenum">
              <a:rPr lang="en-US" altLang="de-DE"/>
              <a:pPr/>
              <a:t>19</a:t>
            </a:fld>
            <a:endParaRPr lang="en-US" altLang="de-DE" b="0"/>
          </a:p>
        </p:txBody>
      </p:sp>
      <p:sp>
        <p:nvSpPr>
          <p:cNvPr id="283650" name="Rectangle 2050">
            <a:extLst>
              <a:ext uri="{FF2B5EF4-FFF2-40B4-BE49-F238E27FC236}">
                <a16:creationId xmlns:a16="http://schemas.microsoft.com/office/drawing/2014/main" id="{A226EE23-827D-4241-B83F-E78C5357A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943600" cy="990600"/>
          </a:xfrm>
        </p:spPr>
        <p:txBody>
          <a:bodyPr/>
          <a:lstStyle/>
          <a:p>
            <a:r>
              <a:rPr lang="de-DE" altLang="de-DE" b="1"/>
              <a:t>Wirkung: Internet-Zugriffe</a:t>
            </a:r>
          </a:p>
        </p:txBody>
      </p:sp>
      <p:graphicFrame>
        <p:nvGraphicFramePr>
          <p:cNvPr id="283651" name="Object 2051">
            <a:extLst>
              <a:ext uri="{FF2B5EF4-FFF2-40B4-BE49-F238E27FC236}">
                <a16:creationId xmlns:a16="http://schemas.microsoft.com/office/drawing/2014/main" id="{1157BE15-53C9-0B43-82E6-155044082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33488"/>
          <a:ext cx="9144000" cy="562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3" name="Tabelle" r:id="rId3" imgW="8813800" imgH="5969000" progId="Excel.Sheet.8">
                  <p:embed/>
                </p:oleObj>
              </mc:Choice>
              <mc:Fallback>
                <p:oleObj name="Tabelle" r:id="rId3" imgW="8813800" imgH="5969000" progId="Excel.Sheet.8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3488"/>
                        <a:ext cx="9144000" cy="562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3652" name="Picture 2052">
            <a:extLst>
              <a:ext uri="{FF2B5EF4-FFF2-40B4-BE49-F238E27FC236}">
                <a16:creationId xmlns:a16="http://schemas.microsoft.com/office/drawing/2014/main" id="{F90C666B-1BA4-3241-AE5B-304A84167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F40EB66D-75FC-4847-8F30-411E314D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925433AB-638C-3949-BDD8-0A762065B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12C6-0B92-D942-920A-047874522E35}" type="slidenum">
              <a:rPr lang="en-US" altLang="de-DE"/>
              <a:pPr/>
              <a:t>2</a:t>
            </a:fld>
            <a:endParaRPr lang="en-US" altLang="de-DE" b="0"/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702917CB-EFE0-7748-9911-34E8C2F4D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6200" name="Rectangle 8">
            <a:extLst>
              <a:ext uri="{FF2B5EF4-FFF2-40B4-BE49-F238E27FC236}">
                <a16:creationId xmlns:a16="http://schemas.microsoft.com/office/drawing/2014/main" id="{00F0CEF5-BEA5-EC46-898C-89E22E76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3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Evaluationen</a:t>
            </a:r>
          </a:p>
        </p:txBody>
      </p:sp>
      <p:sp>
        <p:nvSpPr>
          <p:cNvPr id="136201" name="Rectangle 9">
            <a:extLst>
              <a:ext uri="{FF2B5EF4-FFF2-40B4-BE49-F238E27FC236}">
                <a16:creationId xmlns:a16="http://schemas.microsoft.com/office/drawing/2014/main" id="{89CF0F4A-523B-8748-BFD5-54B4E9C9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Hochschulräte</a:t>
            </a:r>
          </a:p>
        </p:txBody>
      </p:sp>
      <p:sp>
        <p:nvSpPr>
          <p:cNvPr id="136202" name="Rectangle 10">
            <a:extLst>
              <a:ext uri="{FF2B5EF4-FFF2-40B4-BE49-F238E27FC236}">
                <a16:creationId xmlns:a16="http://schemas.microsoft.com/office/drawing/2014/main" id="{9C937027-B5F8-3C46-8002-6085178E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Leistungsbezogene MV</a:t>
            </a:r>
          </a:p>
        </p:txBody>
      </p:sp>
      <p:sp>
        <p:nvSpPr>
          <p:cNvPr id="136203" name="Rectangle 11">
            <a:extLst>
              <a:ext uri="{FF2B5EF4-FFF2-40B4-BE49-F238E27FC236}">
                <a16:creationId xmlns:a16="http://schemas.microsoft.com/office/drawing/2014/main" id="{6C76D8F7-428C-8548-8576-8D725F5F5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Professorenbesoldung</a:t>
            </a:r>
          </a:p>
        </p:txBody>
      </p:sp>
      <p:sp>
        <p:nvSpPr>
          <p:cNvPr id="136204" name="Rectangle 12">
            <a:extLst>
              <a:ext uri="{FF2B5EF4-FFF2-40B4-BE49-F238E27FC236}">
                <a16:creationId xmlns:a16="http://schemas.microsoft.com/office/drawing/2014/main" id="{211C8244-79F8-4046-A3B9-E293C5D16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36205" name="Rectangle 13">
            <a:extLst>
              <a:ext uri="{FF2B5EF4-FFF2-40B4-BE49-F238E27FC236}">
                <a16:creationId xmlns:a16="http://schemas.microsoft.com/office/drawing/2014/main" id="{E15CBC2C-9EDE-2046-9231-4E95B334B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Juniorprofessur</a:t>
            </a:r>
          </a:p>
        </p:txBody>
      </p:sp>
      <p:sp>
        <p:nvSpPr>
          <p:cNvPr id="136206" name="Rectangle 14">
            <a:extLst>
              <a:ext uri="{FF2B5EF4-FFF2-40B4-BE49-F238E27FC236}">
                <a16:creationId xmlns:a16="http://schemas.microsoft.com/office/drawing/2014/main" id="{DED8DEFC-38E1-E14C-A7C5-911DD2C02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Zielvereinbarungen</a:t>
            </a:r>
          </a:p>
        </p:txBody>
      </p:sp>
      <p:sp>
        <p:nvSpPr>
          <p:cNvPr id="136207" name="Rectangle 15">
            <a:extLst>
              <a:ext uri="{FF2B5EF4-FFF2-40B4-BE49-F238E27FC236}">
                <a16:creationId xmlns:a16="http://schemas.microsoft.com/office/drawing/2014/main" id="{FE1F4720-1604-9741-B22A-603B34C80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Globalhaushalte</a:t>
            </a:r>
          </a:p>
        </p:txBody>
      </p:sp>
      <p:sp>
        <p:nvSpPr>
          <p:cNvPr id="136208" name="Rectangle 16">
            <a:extLst>
              <a:ext uri="{FF2B5EF4-FFF2-40B4-BE49-F238E27FC236}">
                <a16:creationId xmlns:a16="http://schemas.microsoft.com/office/drawing/2014/main" id="{40C3D88B-6AB6-D145-AEB0-6EF2B74C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Entstaatlichung</a:t>
            </a:r>
          </a:p>
        </p:txBody>
      </p:sp>
      <p:sp>
        <p:nvSpPr>
          <p:cNvPr id="136209" name="Rectangle 17">
            <a:extLst>
              <a:ext uri="{FF2B5EF4-FFF2-40B4-BE49-F238E27FC236}">
                <a16:creationId xmlns:a16="http://schemas.microsoft.com/office/drawing/2014/main" id="{0BDB213E-DCAC-844F-993F-4590D660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Wettbewerb</a:t>
            </a:r>
          </a:p>
        </p:txBody>
      </p:sp>
      <p:sp>
        <p:nvSpPr>
          <p:cNvPr id="136210" name="Rectangle 18">
            <a:extLst>
              <a:ext uri="{FF2B5EF4-FFF2-40B4-BE49-F238E27FC236}">
                <a16:creationId xmlns:a16="http://schemas.microsoft.com/office/drawing/2014/main" id="{62D6CB3C-22F6-3A47-B158-B5D2BF99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starke Dekane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 autoUpdateAnimBg="0"/>
      <p:bldP spid="136201" grpId="0" animBg="1" autoUpdateAnimBg="0"/>
      <p:bldP spid="136202" grpId="0" animBg="1" autoUpdateAnimBg="0"/>
      <p:bldP spid="136203" grpId="0" animBg="1" autoUpdateAnimBg="0"/>
      <p:bldP spid="136205" grpId="0" animBg="1" autoUpdateAnimBg="0"/>
      <p:bldP spid="136206" grpId="0" animBg="1" autoUpdateAnimBg="0"/>
      <p:bldP spid="136207" grpId="0" animBg="1" autoUpdateAnimBg="0"/>
      <p:bldP spid="136208" grpId="0" animBg="1" autoUpdateAnimBg="0"/>
      <p:bldP spid="136209" grpId="0" animBg="1" autoUpdateAnimBg="0"/>
      <p:bldP spid="1362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AAE996D6-E752-634F-B8A8-A2AC6961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FBD1604B-2FD9-2143-9C59-DF8B33BB4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DD1A85-0846-C342-992A-8F3E69C1FE14}" type="slidenum">
              <a:rPr lang="en-US" altLang="de-DE"/>
              <a:pPr/>
              <a:t>20</a:t>
            </a:fld>
            <a:endParaRPr lang="en-US" altLang="de-DE" b="0"/>
          </a:p>
        </p:txBody>
      </p:sp>
      <p:sp>
        <p:nvSpPr>
          <p:cNvPr id="207874" name="Text Box 1026">
            <a:extLst>
              <a:ext uri="{FF2B5EF4-FFF2-40B4-BE49-F238E27FC236}">
                <a16:creationId xmlns:a16="http://schemas.microsoft.com/office/drawing/2014/main" id="{5E65D281-8C61-DF40-AD43-27B2A9EAC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07875" name="Rectangle 1027">
            <a:extLst>
              <a:ext uri="{FF2B5EF4-FFF2-40B4-BE49-F238E27FC236}">
                <a16:creationId xmlns:a16="http://schemas.microsoft.com/office/drawing/2014/main" id="{111676CB-8843-1F41-AF2C-E6D23261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70104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Studierende </a:t>
            </a:r>
          </a:p>
        </p:txBody>
      </p:sp>
      <p:sp>
        <p:nvSpPr>
          <p:cNvPr id="207876" name="Rectangle 1028">
            <a:extLst>
              <a:ext uri="{FF2B5EF4-FFF2-40B4-BE49-F238E27FC236}">
                <a16:creationId xmlns:a16="http://schemas.microsoft.com/office/drawing/2014/main" id="{8F1DFD44-CFC3-904E-97C4-0D50CB35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6837363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1/3 orientieren sich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 sz="3200"/>
          </a:p>
        </p:txBody>
      </p:sp>
      <p:sp>
        <p:nvSpPr>
          <p:cNvPr id="207877" name="Rectangle 1029">
            <a:extLst>
              <a:ext uri="{FF2B5EF4-FFF2-40B4-BE49-F238E27FC236}">
                <a16:creationId xmlns:a16="http://schemas.microsoft.com/office/drawing/2014/main" id="{58AFA8CA-C0F3-F04E-9A48-3AE6E92E9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0"/>
            <a:ext cx="6837363" cy="566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Leistungs-, Karriereorientierte</a:t>
            </a:r>
            <a:endParaRPr lang="de-DE" altLang="de-DE" sz="3600">
              <a:latin typeface="Arial" panose="020B0604020202020204" pitchFamily="34" charset="0"/>
            </a:endParaRPr>
          </a:p>
        </p:txBody>
      </p:sp>
      <p:grpSp>
        <p:nvGrpSpPr>
          <p:cNvPr id="207878" name="Group 1030">
            <a:extLst>
              <a:ext uri="{FF2B5EF4-FFF2-40B4-BE49-F238E27FC236}">
                <a16:creationId xmlns:a16="http://schemas.microsoft.com/office/drawing/2014/main" id="{5B16A4F5-5D76-9447-AC73-55FB96DC3A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07879" name="Picture 1031">
              <a:extLst>
                <a:ext uri="{FF2B5EF4-FFF2-40B4-BE49-F238E27FC236}">
                  <a16:creationId xmlns:a16="http://schemas.microsoft.com/office/drawing/2014/main" id="{0A3728BF-79A2-1248-82AC-65C131FD1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7880" name="Rectangle 1032">
              <a:extLst>
                <a:ext uri="{FF2B5EF4-FFF2-40B4-BE49-F238E27FC236}">
                  <a16:creationId xmlns:a16="http://schemas.microsoft.com/office/drawing/2014/main" id="{99B4FC8A-8EBB-554B-B3B1-DE150C18C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/>
                <a:t>Wirkung</a:t>
              </a:r>
              <a:endParaRPr lang="de-DE" altLang="de-DE" sz="4800" b="1"/>
            </a:p>
          </p:txBody>
        </p:sp>
      </p:grpSp>
      <p:sp>
        <p:nvSpPr>
          <p:cNvPr id="207881" name="Rectangle 1033">
            <a:extLst>
              <a:ext uri="{FF2B5EF4-FFF2-40B4-BE49-F238E27FC236}">
                <a16:creationId xmlns:a16="http://schemas.microsoft.com/office/drawing/2014/main" id="{2E4F5936-4C2E-AC43-AE15-E37A666E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50 % Ingenieure</a:t>
            </a:r>
            <a:endParaRPr lang="de-DE" altLang="de-DE" sz="3200"/>
          </a:p>
        </p:txBody>
      </p:sp>
      <p:sp>
        <p:nvSpPr>
          <p:cNvPr id="207882" name="Rectangle 1034">
            <a:extLst>
              <a:ext uri="{FF2B5EF4-FFF2-40B4-BE49-F238E27FC236}">
                <a16:creationId xmlns:a16="http://schemas.microsoft.com/office/drawing/2014/main" id="{8B3124E0-46C1-814D-9623-91E55C2E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862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42 % Betriebswirte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 sz="3200"/>
          </a:p>
        </p:txBody>
      </p:sp>
      <p:sp>
        <p:nvSpPr>
          <p:cNvPr id="207883" name="Rectangle 1035">
            <a:extLst>
              <a:ext uri="{FF2B5EF4-FFF2-40B4-BE49-F238E27FC236}">
                <a16:creationId xmlns:a16="http://schemas.microsoft.com/office/drawing/2014/main" id="{E416AE85-31FF-734E-9DAA-F6AC7A97E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648200"/>
            <a:ext cx="5399088" cy="4794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36 % Juristen</a:t>
            </a:r>
            <a:endParaRPr lang="de-DE" altLang="de-DE" sz="3200"/>
          </a:p>
        </p:txBody>
      </p:sp>
      <p:sp>
        <p:nvSpPr>
          <p:cNvPr id="207884" name="Rectangle 1036">
            <a:extLst>
              <a:ext uri="{FF2B5EF4-FFF2-40B4-BE49-F238E27FC236}">
                <a16:creationId xmlns:a16="http://schemas.microsoft.com/office/drawing/2014/main" id="{3282441B-7059-9A4E-80EF-72C40F14E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5399088" cy="5270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600">
                <a:latin typeface="Arial" panose="020B0604020202020204" pitchFamily="34" charset="0"/>
              </a:rPr>
              <a:t> </a:t>
            </a:r>
            <a:r>
              <a:rPr lang="de-DE" altLang="de-DE" sz="3200" b="1">
                <a:latin typeface="Arial" panose="020B0604020202020204" pitchFamily="34" charset="0"/>
              </a:rPr>
              <a:t>19 % Germanisten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 autoUpdateAnimBg="0"/>
      <p:bldP spid="207876" grpId="0" animBg="1" autoUpdateAnimBg="0"/>
      <p:bldP spid="207877" grpId="0" animBg="1" autoUpdateAnimBg="0"/>
      <p:bldP spid="207881" grpId="0" animBg="1" autoUpdateAnimBg="0"/>
      <p:bldP spid="207882" grpId="0" animBg="1" autoUpdateAnimBg="0"/>
      <p:bldP spid="207883" grpId="0" animBg="1" autoUpdateAnimBg="0"/>
      <p:bldP spid="20788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7195741C-BF4E-3E43-9F80-63AF70E7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8555CB0A-9AB1-9D43-804D-20FF39ED2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E5DD5-5C8B-BF43-B63E-F500C3079EBB}" type="slidenum">
              <a:rPr lang="en-US" altLang="de-DE"/>
              <a:pPr/>
              <a:t>21</a:t>
            </a:fld>
            <a:endParaRPr lang="en-US" altLang="de-DE" b="0"/>
          </a:p>
        </p:txBody>
      </p:sp>
      <p:sp>
        <p:nvSpPr>
          <p:cNvPr id="271362" name="Text Box 2050">
            <a:extLst>
              <a:ext uri="{FF2B5EF4-FFF2-40B4-BE49-F238E27FC236}">
                <a16:creationId xmlns:a16="http://schemas.microsoft.com/office/drawing/2014/main" id="{1D76FED7-4016-E145-9BA1-32085E28F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71363" name="Rectangle 2051">
            <a:extLst>
              <a:ext uri="{FF2B5EF4-FFF2-40B4-BE49-F238E27FC236}">
                <a16:creationId xmlns:a16="http://schemas.microsoft.com/office/drawing/2014/main" id="{2B471412-7D94-7542-B175-5035DE3D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70104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Studierende </a:t>
            </a:r>
          </a:p>
        </p:txBody>
      </p:sp>
      <p:sp>
        <p:nvSpPr>
          <p:cNvPr id="271364" name="Rectangle 2052">
            <a:extLst>
              <a:ext uri="{FF2B5EF4-FFF2-40B4-BE49-F238E27FC236}">
                <a16:creationId xmlns:a16="http://schemas.microsoft.com/office/drawing/2014/main" id="{9928B2B8-1D89-B24E-B688-C2074467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62200"/>
            <a:ext cx="6837363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3/4 finden sich in den Typen wieder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 sz="3200"/>
          </a:p>
        </p:txBody>
      </p:sp>
      <p:grpSp>
        <p:nvGrpSpPr>
          <p:cNvPr id="271366" name="Group 2054">
            <a:extLst>
              <a:ext uri="{FF2B5EF4-FFF2-40B4-BE49-F238E27FC236}">
                <a16:creationId xmlns:a16="http://schemas.microsoft.com/office/drawing/2014/main" id="{39E4DE0D-B564-4444-BF44-B874824BB4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71367" name="Picture 2055">
              <a:extLst>
                <a:ext uri="{FF2B5EF4-FFF2-40B4-BE49-F238E27FC236}">
                  <a16:creationId xmlns:a16="http://schemas.microsoft.com/office/drawing/2014/main" id="{6724EDA8-25B9-5646-8E6C-CED56173A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1368" name="Rectangle 2056">
              <a:extLst>
                <a:ext uri="{FF2B5EF4-FFF2-40B4-BE49-F238E27FC236}">
                  <a16:creationId xmlns:a16="http://schemas.microsoft.com/office/drawing/2014/main" id="{BDEE0A46-C325-4E4E-8972-74DEA6F4E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/>
                <a:t>Akzeptanz</a:t>
              </a:r>
              <a:endParaRPr lang="de-DE" altLang="de-DE" sz="4800" b="1"/>
            </a:p>
          </p:txBody>
        </p:sp>
      </p:grpSp>
      <p:sp>
        <p:nvSpPr>
          <p:cNvPr id="271369" name="Rectangle 2057">
            <a:extLst>
              <a:ext uri="{FF2B5EF4-FFF2-40B4-BE49-F238E27FC236}">
                <a16:creationId xmlns:a16="http://schemas.microsoft.com/office/drawing/2014/main" id="{5BC2D09F-C3D8-F34E-8FD0-6745DC005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766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37 % „Praktiker“</a:t>
            </a:r>
            <a:endParaRPr lang="de-DE" altLang="de-DE" sz="3200"/>
          </a:p>
        </p:txBody>
      </p:sp>
      <p:sp>
        <p:nvSpPr>
          <p:cNvPr id="271370" name="Rectangle 2058">
            <a:extLst>
              <a:ext uri="{FF2B5EF4-FFF2-40B4-BE49-F238E27FC236}">
                <a16:creationId xmlns:a16="http://schemas.microsoft.com/office/drawing/2014/main" id="{2868BA07-C64F-6F4D-B319-3DA052F7B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25 % „Zielstrebiger“</a:t>
            </a:r>
            <a:endParaRPr lang="de-DE" altLang="de-DE" sz="3200"/>
          </a:p>
        </p:txBody>
      </p:sp>
      <p:sp>
        <p:nvSpPr>
          <p:cNvPr id="271371" name="Rectangle 2059">
            <a:extLst>
              <a:ext uri="{FF2B5EF4-FFF2-40B4-BE49-F238E27FC236}">
                <a16:creationId xmlns:a16="http://schemas.microsoft.com/office/drawing/2014/main" id="{E43308E2-4395-0F40-9BBF-98778D12E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05400"/>
            <a:ext cx="5399088" cy="4794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11 % „Forscher“</a:t>
            </a:r>
            <a:endParaRPr lang="de-DE" altLang="de-DE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nimBg="1" autoUpdateAnimBg="0"/>
      <p:bldP spid="271364" grpId="0" animBg="1" autoUpdateAnimBg="0"/>
      <p:bldP spid="271369" grpId="0" animBg="1" autoUpdateAnimBg="0"/>
      <p:bldP spid="271370" grpId="0" animBg="1" autoUpdateAnimBg="0"/>
      <p:bldP spid="27137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57BE3B19-95C4-6347-B95E-758AD2B4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B7C7C7E-7D15-DB4C-A531-9C502B479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9C7F2-3969-494E-89AE-E201295F3635}" type="slidenum">
              <a:rPr lang="en-US" altLang="de-DE"/>
              <a:pPr/>
              <a:t>22</a:t>
            </a:fld>
            <a:endParaRPr lang="en-US" altLang="de-DE" b="0"/>
          </a:p>
        </p:txBody>
      </p:sp>
      <p:sp>
        <p:nvSpPr>
          <p:cNvPr id="285698" name="Text Box 2050">
            <a:extLst>
              <a:ext uri="{FF2B5EF4-FFF2-40B4-BE49-F238E27FC236}">
                <a16:creationId xmlns:a16="http://schemas.microsoft.com/office/drawing/2014/main" id="{BB1F6BEC-5CE1-A84F-A756-2703DEEF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5699" name="Rectangle 2051">
            <a:extLst>
              <a:ext uri="{FF2B5EF4-FFF2-40B4-BE49-F238E27FC236}">
                <a16:creationId xmlns:a16="http://schemas.microsoft.com/office/drawing/2014/main" id="{E3E3AD76-D0BD-1D48-81D6-777E9EA52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der BWL</a:t>
            </a:r>
            <a:endParaRPr lang="de-DE" altLang="de-DE"/>
          </a:p>
        </p:txBody>
      </p:sp>
      <p:graphicFrame>
        <p:nvGraphicFramePr>
          <p:cNvPr id="285700" name="Object 2052">
            <a:hlinkClick r:id="rId3"/>
            <a:extLst>
              <a:ext uri="{FF2B5EF4-FFF2-40B4-BE49-F238E27FC236}">
                <a16:creationId xmlns:a16="http://schemas.microsoft.com/office/drawing/2014/main" id="{4E8CF23C-9735-114F-994B-9F3BCF0C6F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3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5701" name="Picture 2053">
            <a:extLst>
              <a:ext uri="{FF2B5EF4-FFF2-40B4-BE49-F238E27FC236}">
                <a16:creationId xmlns:a16="http://schemas.microsoft.com/office/drawing/2014/main" id="{B9B5161F-7D66-D248-ACC7-F0ED5EFC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95375"/>
            <a:ext cx="59436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702" name="AutoShape 2054">
            <a:extLst>
              <a:ext uri="{FF2B5EF4-FFF2-40B4-BE49-F238E27FC236}">
                <a16:creationId xmlns:a16="http://schemas.microsoft.com/office/drawing/2014/main" id="{D83BF9F5-5CBE-8D4D-ACD4-962840402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1738313" cy="180975"/>
          </a:xfrm>
          <a:prstGeom prst="homePlate">
            <a:avLst>
              <a:gd name="adj" fmla="val 2401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5E3963B-974A-C144-80ED-FE20DC27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525B9FD-46BF-EC46-BC2A-092387599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FB01-3AB5-C147-A589-D6A1ADEEFC6A}" type="slidenum">
              <a:rPr lang="en-US" altLang="de-DE"/>
              <a:pPr/>
              <a:t>23</a:t>
            </a:fld>
            <a:endParaRPr lang="en-US" altLang="de-DE" b="0"/>
          </a:p>
        </p:txBody>
      </p:sp>
      <p:sp>
        <p:nvSpPr>
          <p:cNvPr id="286722" name="Text Box 2">
            <a:extLst>
              <a:ext uri="{FF2B5EF4-FFF2-40B4-BE49-F238E27FC236}">
                <a16:creationId xmlns:a16="http://schemas.microsoft.com/office/drawing/2014/main" id="{FBE8D240-2F29-DA4E-AD72-9F889A76C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8E702ECE-852C-B44B-AF80-934013DBD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der BWL</a:t>
            </a:r>
            <a:endParaRPr lang="de-DE" altLang="de-DE"/>
          </a:p>
        </p:txBody>
      </p:sp>
      <p:graphicFrame>
        <p:nvGraphicFramePr>
          <p:cNvPr id="286724" name="Object 4">
            <a:hlinkClick r:id="rId3"/>
            <a:extLst>
              <a:ext uri="{FF2B5EF4-FFF2-40B4-BE49-F238E27FC236}">
                <a16:creationId xmlns:a16="http://schemas.microsoft.com/office/drawing/2014/main" id="{7613F423-674D-7E45-84F3-532DF9F80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8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27" name="Picture 7">
            <a:extLst>
              <a:ext uri="{FF2B5EF4-FFF2-40B4-BE49-F238E27FC236}">
                <a16:creationId xmlns:a16="http://schemas.microsoft.com/office/drawing/2014/main" id="{15FCFBD9-63CC-3247-9287-4FAD5B13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7912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26" name="AutoShape 6">
            <a:extLst>
              <a:ext uri="{FF2B5EF4-FFF2-40B4-BE49-F238E27FC236}">
                <a16:creationId xmlns:a16="http://schemas.microsoft.com/office/drawing/2014/main" id="{64397593-8F8A-404A-A48F-68127C18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00400"/>
            <a:ext cx="1738313" cy="180975"/>
          </a:xfrm>
          <a:prstGeom prst="homePlate">
            <a:avLst>
              <a:gd name="adj" fmla="val 2401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CD191063-9692-8F45-ACB2-249B83D8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306EC3F-3E64-4B4F-BD1A-D1038E9D2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0C9BC-9682-4D44-9DCB-28892C307A3F}" type="slidenum">
              <a:rPr lang="en-US" altLang="de-DE"/>
              <a:pPr/>
              <a:t>24</a:t>
            </a:fld>
            <a:endParaRPr lang="en-US" altLang="de-DE" b="0"/>
          </a:p>
        </p:txBody>
      </p:sp>
      <p:sp>
        <p:nvSpPr>
          <p:cNvPr id="288770" name="Text Box 2">
            <a:extLst>
              <a:ext uri="{FF2B5EF4-FFF2-40B4-BE49-F238E27FC236}">
                <a16:creationId xmlns:a16="http://schemas.microsoft.com/office/drawing/2014/main" id="{0C6538AA-A5A1-EB41-85A4-D6AB98A3D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E029C120-CE81-B446-97DA-DD8A82144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Erziehungswiss.</a:t>
            </a:r>
            <a:endParaRPr lang="de-DE" altLang="de-DE"/>
          </a:p>
        </p:txBody>
      </p:sp>
      <p:graphicFrame>
        <p:nvGraphicFramePr>
          <p:cNvPr id="288772" name="Object 4">
            <a:hlinkClick r:id="rId3"/>
            <a:extLst>
              <a:ext uri="{FF2B5EF4-FFF2-40B4-BE49-F238E27FC236}">
                <a16:creationId xmlns:a16="http://schemas.microsoft.com/office/drawing/2014/main" id="{023EDCE0-07AD-5444-A255-9A92D6972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6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8775" name="Picture 7">
            <a:extLst>
              <a:ext uri="{FF2B5EF4-FFF2-40B4-BE49-F238E27FC236}">
                <a16:creationId xmlns:a16="http://schemas.microsoft.com/office/drawing/2014/main" id="{8525ECE7-B8E2-2047-96D6-211071E7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7239000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8774" name="AutoShape 6">
            <a:extLst>
              <a:ext uri="{FF2B5EF4-FFF2-40B4-BE49-F238E27FC236}">
                <a16:creationId xmlns:a16="http://schemas.microsoft.com/office/drawing/2014/main" id="{9F248580-0C8E-D14D-9603-CA9702F8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1738313" cy="180975"/>
          </a:xfrm>
          <a:prstGeom prst="homePlate">
            <a:avLst>
              <a:gd name="adj" fmla="val 2401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C7623D2B-283D-B941-B2BE-2AFCAB5C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284E4C6D-6861-1446-B4E6-CBBBED2028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4EFD74-343B-3C45-BF45-5E8782E7578F}" type="slidenum">
              <a:rPr lang="en-US" altLang="de-DE"/>
              <a:pPr/>
              <a:t>25</a:t>
            </a:fld>
            <a:endParaRPr lang="en-US" altLang="de-DE" b="0"/>
          </a:p>
        </p:txBody>
      </p:sp>
      <p:sp>
        <p:nvSpPr>
          <p:cNvPr id="287746" name="Text Box 2">
            <a:extLst>
              <a:ext uri="{FF2B5EF4-FFF2-40B4-BE49-F238E27FC236}">
                <a16:creationId xmlns:a16="http://schemas.microsoft.com/office/drawing/2014/main" id="{1DEA50FA-3A67-F041-A7E2-9052E92B0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AE8D3881-4923-234F-8C22-F771283FC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Erziehungswiss.</a:t>
            </a:r>
            <a:endParaRPr lang="de-DE" altLang="de-DE"/>
          </a:p>
        </p:txBody>
      </p:sp>
      <p:graphicFrame>
        <p:nvGraphicFramePr>
          <p:cNvPr id="287748" name="Object 4">
            <a:hlinkClick r:id="rId3"/>
            <a:extLst>
              <a:ext uri="{FF2B5EF4-FFF2-40B4-BE49-F238E27FC236}">
                <a16:creationId xmlns:a16="http://schemas.microsoft.com/office/drawing/2014/main" id="{B377779C-57AA-6D42-98EA-793291D241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3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7752" name="Picture 8">
            <a:extLst>
              <a:ext uri="{FF2B5EF4-FFF2-40B4-BE49-F238E27FC236}">
                <a16:creationId xmlns:a16="http://schemas.microsoft.com/office/drawing/2014/main" id="{8C4EB5BC-EC53-0A44-8957-85E80235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60463"/>
            <a:ext cx="73914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50" name="AutoShape 6">
            <a:extLst>
              <a:ext uri="{FF2B5EF4-FFF2-40B4-BE49-F238E27FC236}">
                <a16:creationId xmlns:a16="http://schemas.microsoft.com/office/drawing/2014/main" id="{23804AC5-1D4F-8749-8441-753566E9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1738313" cy="180975"/>
          </a:xfrm>
          <a:prstGeom prst="homePlate">
            <a:avLst>
              <a:gd name="adj" fmla="val 2401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A7D6C0FB-AAE8-3743-987B-9EF444DD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86708383-9C32-8A4C-9BCE-2D314B9D2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5463BB-F1DE-9042-A97B-EF55199B33DA}" type="slidenum">
              <a:rPr lang="en-US" altLang="de-DE"/>
              <a:pPr/>
              <a:t>26</a:t>
            </a:fld>
            <a:endParaRPr lang="en-US" altLang="de-DE" b="0"/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D62E5433-D8F6-5842-8BA6-33C968FD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14686CD5-0B6A-184E-BC00-FA3E9C54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international</a:t>
            </a:r>
            <a:endParaRPr lang="de-DE" altLang="de-DE"/>
          </a:p>
        </p:txBody>
      </p:sp>
      <p:graphicFrame>
        <p:nvGraphicFramePr>
          <p:cNvPr id="168967" name="Object 7">
            <a:extLst>
              <a:ext uri="{FF2B5EF4-FFF2-40B4-BE49-F238E27FC236}">
                <a16:creationId xmlns:a16="http://schemas.microsoft.com/office/drawing/2014/main" id="{B38A1A85-6AC8-4A49-9796-747EAFD67CF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8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Rectangle 8">
            <a:extLst>
              <a:ext uri="{FF2B5EF4-FFF2-40B4-BE49-F238E27FC236}">
                <a16:creationId xmlns:a16="http://schemas.microsoft.com/office/drawing/2014/main" id="{315307E4-E3B2-F942-A3EB-1180F7F0D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1530350"/>
            <a:ext cx="6276975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Entfesselung</a:t>
            </a:r>
          </a:p>
        </p:txBody>
      </p:sp>
      <p:sp>
        <p:nvSpPr>
          <p:cNvPr id="168969" name="Rectangle 9">
            <a:extLst>
              <a:ext uri="{FF2B5EF4-FFF2-40B4-BE49-F238E27FC236}">
                <a16:creationId xmlns:a16="http://schemas.microsoft.com/office/drawing/2014/main" id="{FFD96489-B6ED-304E-BB1A-E30B5E8BF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743200"/>
            <a:ext cx="6210300" cy="696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Curriculumgestaltung</a:t>
            </a:r>
          </a:p>
        </p:txBody>
      </p:sp>
      <p:sp>
        <p:nvSpPr>
          <p:cNvPr id="168970" name="Rectangle 10">
            <a:extLst>
              <a:ext uri="{FF2B5EF4-FFF2-40B4-BE49-F238E27FC236}">
                <a16:creationId xmlns:a16="http://schemas.microsoft.com/office/drawing/2014/main" id="{86D30C68-AF74-EA4C-B43D-4580102D3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3748088"/>
            <a:ext cx="421957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700 Bachelor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500 Master</a:t>
            </a:r>
          </a:p>
        </p:txBody>
      </p:sp>
      <p:sp>
        <p:nvSpPr>
          <p:cNvPr id="168971" name="Rectangle 11">
            <a:extLst>
              <a:ext uri="{FF2B5EF4-FFF2-40B4-BE49-F238E27FC236}">
                <a16:creationId xmlns:a16="http://schemas.microsoft.com/office/drawing/2014/main" id="{A5B8CAC4-6E02-9A43-93D8-BF0D41DB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4832350"/>
            <a:ext cx="6200775" cy="654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Strat. Partnerschaften / offshore</a:t>
            </a:r>
          </a:p>
        </p:txBody>
      </p:sp>
      <p:sp>
        <p:nvSpPr>
          <p:cNvPr id="168972" name="Rectangle 12">
            <a:extLst>
              <a:ext uri="{FF2B5EF4-FFF2-40B4-BE49-F238E27FC236}">
                <a16:creationId xmlns:a16="http://schemas.microsoft.com/office/drawing/2014/main" id="{29C928EE-EFFE-0049-9769-9F976CDBC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5830888"/>
            <a:ext cx="421957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Kairo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Singapur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 autoUpdateAnimBg="0"/>
      <p:bldP spid="168969" grpId="0" animBg="1" autoUpdateAnimBg="0"/>
      <p:bldP spid="168970" grpId="0" animBg="1" autoUpdateAnimBg="0"/>
      <p:bldP spid="168971" grpId="0" animBg="1" autoUpdateAnimBg="0"/>
      <p:bldP spid="16897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10D0AA58-FE80-3A4F-ACE8-463FA25A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D86C7D01-8C14-114E-9EEB-B0D811D82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EA1EB-4F18-FC4F-A09F-27C744FC6F3D}" type="slidenum">
              <a:rPr lang="en-US" altLang="de-DE"/>
              <a:pPr/>
              <a:t>27</a:t>
            </a:fld>
            <a:endParaRPr lang="en-US" altLang="de-DE" b="0"/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C869A22D-EAFA-1548-94D0-A1D6CA2D2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DBBFA073-F57B-9144-9CF7-1A701D6C2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 b="1"/>
              <a:t>virtuell</a:t>
            </a:r>
            <a:endParaRPr lang="de-DE" altLang="de-DE"/>
          </a:p>
        </p:txBody>
      </p:sp>
      <p:graphicFrame>
        <p:nvGraphicFramePr>
          <p:cNvPr id="171015" name="Object 7">
            <a:extLst>
              <a:ext uri="{FF2B5EF4-FFF2-40B4-BE49-F238E27FC236}">
                <a16:creationId xmlns:a16="http://schemas.microsoft.com/office/drawing/2014/main" id="{74F152DB-6FAC-2D41-9F7F-AD26868972C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Rectangle 8">
            <a:extLst>
              <a:ext uri="{FF2B5EF4-FFF2-40B4-BE49-F238E27FC236}">
                <a16:creationId xmlns:a16="http://schemas.microsoft.com/office/drawing/2014/main" id="{B3F7137E-4A16-9949-96F0-DB8F582F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384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Ansprüche der Studenten</a:t>
            </a:r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26F0ED0F-77E9-204E-8F36-EBCAE3D6E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weltweiter Bildungsmarkt</a:t>
            </a:r>
          </a:p>
        </p:txBody>
      </p:sp>
      <p:sp>
        <p:nvSpPr>
          <p:cNvPr id="171018" name="Rectangle 10">
            <a:extLst>
              <a:ext uri="{FF2B5EF4-FFF2-40B4-BE49-F238E27FC236}">
                <a16:creationId xmlns:a16="http://schemas.microsoft.com/office/drawing/2014/main" id="{94C6B1AE-99B0-F441-9030-B5046ECB4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20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individuelle Massenlehre</a:t>
            </a:r>
          </a:p>
        </p:txBody>
      </p:sp>
      <p:sp>
        <p:nvSpPr>
          <p:cNvPr id="171019" name="Rectangle 11">
            <a:extLst>
              <a:ext uri="{FF2B5EF4-FFF2-40B4-BE49-F238E27FC236}">
                <a16:creationId xmlns:a16="http://schemas.microsoft.com/office/drawing/2014/main" id="{3FB02C98-6E73-5F4A-B87D-FFCB43CA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150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lebenslanges Lernen</a:t>
            </a:r>
          </a:p>
        </p:txBody>
      </p:sp>
      <p:sp>
        <p:nvSpPr>
          <p:cNvPr id="171020" name="Text Box 12">
            <a:extLst>
              <a:ext uri="{FF2B5EF4-FFF2-40B4-BE49-F238E27FC236}">
                <a16:creationId xmlns:a16="http://schemas.microsoft.com/office/drawing/2014/main" id="{1F9F5F97-8F4F-C84F-A4C3-B1E65304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71021" name="Text Box 13">
            <a:extLst>
              <a:ext uri="{FF2B5EF4-FFF2-40B4-BE49-F238E27FC236}">
                <a16:creationId xmlns:a16="http://schemas.microsoft.com/office/drawing/2014/main" id="{989941D2-91B3-8843-85E9-81DDBA2E7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71022" name="Text Box 14">
            <a:extLst>
              <a:ext uri="{FF2B5EF4-FFF2-40B4-BE49-F238E27FC236}">
                <a16:creationId xmlns:a16="http://schemas.microsoft.com/office/drawing/2014/main" id="{5192D46A-A88C-A046-AC58-2DF23417B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71023" name="Text Box 15">
            <a:extLst>
              <a:ext uri="{FF2B5EF4-FFF2-40B4-BE49-F238E27FC236}">
                <a16:creationId xmlns:a16="http://schemas.microsoft.com/office/drawing/2014/main" id="{27D04C34-2D52-F745-93BF-CB18F08A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71024" name="Rectangle 16">
            <a:extLst>
              <a:ext uri="{FF2B5EF4-FFF2-40B4-BE49-F238E27FC236}">
                <a16:creationId xmlns:a16="http://schemas.microsoft.com/office/drawing/2014/main" id="{FBA70613-BF94-A547-9FA0-531D75D94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4770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alma mater virtualis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 animBg="1" autoUpdateAnimBg="0"/>
      <p:bldP spid="171017" grpId="0" animBg="1" autoUpdateAnimBg="0"/>
      <p:bldP spid="171018" grpId="0" animBg="1" autoUpdateAnimBg="0"/>
      <p:bldP spid="171019" grpId="0" animBg="1" autoUpdateAnimBg="0"/>
      <p:bldP spid="171020" grpId="0" autoUpdateAnimBg="0"/>
      <p:bldP spid="171021" grpId="0" autoUpdateAnimBg="0"/>
      <p:bldP spid="171022" grpId="0" autoUpdateAnimBg="0"/>
      <p:bldP spid="171023" grpId="0" autoUpdateAnimBg="0"/>
      <p:bldP spid="17102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E31626C2-6DA8-B143-A0B8-0E91B0C5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B66213C-4F64-F24B-946F-8BAD8B5FC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E1D5A-C9DB-3441-B49A-B15BB84891A1}" type="slidenum">
              <a:rPr lang="en-US" altLang="de-DE"/>
              <a:pPr/>
              <a:t>28</a:t>
            </a:fld>
            <a:endParaRPr lang="en-US" altLang="de-DE" b="0"/>
          </a:p>
        </p:txBody>
      </p:sp>
      <p:pic>
        <p:nvPicPr>
          <p:cNvPr id="273410" name="Picture 2">
            <a:extLst>
              <a:ext uri="{FF2B5EF4-FFF2-40B4-BE49-F238E27FC236}">
                <a16:creationId xmlns:a16="http://schemas.microsoft.com/office/drawing/2014/main" id="{242E5D86-01A8-9E46-AC2E-24739CA98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1" name="Text Box 3">
            <a:extLst>
              <a:ext uri="{FF2B5EF4-FFF2-40B4-BE49-F238E27FC236}">
                <a16:creationId xmlns:a16="http://schemas.microsoft.com/office/drawing/2014/main" id="{968E2019-D4F8-B94D-9B1D-FA03DB478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8E186A84-DC21-D346-AA21-1CBFDAE5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2067D1C9-7811-FE4D-9AFF-FDE89714E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F73B-4638-884A-84DA-2964F91B7F01}" type="slidenum">
              <a:rPr lang="en-US" altLang="de-DE"/>
              <a:pPr/>
              <a:t>29</a:t>
            </a:fld>
            <a:endParaRPr lang="en-US" altLang="de-DE" b="0"/>
          </a:p>
        </p:txBody>
      </p:sp>
      <p:pic>
        <p:nvPicPr>
          <p:cNvPr id="274434" name="Picture 1026">
            <a:extLst>
              <a:ext uri="{FF2B5EF4-FFF2-40B4-BE49-F238E27FC236}">
                <a16:creationId xmlns:a16="http://schemas.microsoft.com/office/drawing/2014/main" id="{863323D1-315F-8140-9119-968FC696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49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4435" name="Picture 1027">
            <a:extLst>
              <a:ext uri="{FF2B5EF4-FFF2-40B4-BE49-F238E27FC236}">
                <a16:creationId xmlns:a16="http://schemas.microsoft.com/office/drawing/2014/main" id="{5A353EDA-6E8C-B74B-BBD7-ACBAF4D9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436" name="Text Box 1028">
            <a:extLst>
              <a:ext uri="{FF2B5EF4-FFF2-40B4-BE49-F238E27FC236}">
                <a16:creationId xmlns:a16="http://schemas.microsoft.com/office/drawing/2014/main" id="{323859B8-E9A0-9A48-9625-F4A652336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852FD687-842D-064B-8FE7-F906C977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96511BE9-50C4-1C41-AB22-F2E2982B5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FBF73-D17F-7141-95ED-1B227D3FDEC8}" type="slidenum">
              <a:rPr lang="en-US" altLang="de-DE"/>
              <a:pPr/>
              <a:t>3</a:t>
            </a:fld>
            <a:endParaRPr lang="en-US" altLang="de-DE" b="0"/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D62AE81F-355D-2345-9FD0-20568FBC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E59822A9-5EDE-AB48-AB39-F41478705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endParaRPr lang="de-DE" altLang="de-DE"/>
          </a:p>
        </p:txBody>
      </p:sp>
      <p:pic>
        <p:nvPicPr>
          <p:cNvPr id="132103" name="Picture 7">
            <a:extLst>
              <a:ext uri="{FF2B5EF4-FFF2-40B4-BE49-F238E27FC236}">
                <a16:creationId xmlns:a16="http://schemas.microsoft.com/office/drawing/2014/main" id="{DF5D48BC-4EB2-224A-9897-2146C400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104" name="Object 8">
            <a:extLst>
              <a:ext uri="{FF2B5EF4-FFF2-40B4-BE49-F238E27FC236}">
                <a16:creationId xmlns:a16="http://schemas.microsoft.com/office/drawing/2014/main" id="{91813EED-A54D-B44D-B804-DAF314FDD653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5" name="Object 9">
            <a:extLst>
              <a:ext uri="{FF2B5EF4-FFF2-40B4-BE49-F238E27FC236}">
                <a16:creationId xmlns:a16="http://schemas.microsoft.com/office/drawing/2014/main" id="{715D345C-0A6E-0349-80E8-DBC510F99279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2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10">
            <a:extLst>
              <a:ext uri="{FF2B5EF4-FFF2-40B4-BE49-F238E27FC236}">
                <a16:creationId xmlns:a16="http://schemas.microsoft.com/office/drawing/2014/main" id="{997DD0C5-BD33-E945-B9CC-DBF32EC2409C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3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7" name="Object 11">
            <a:extLst>
              <a:ext uri="{FF2B5EF4-FFF2-40B4-BE49-F238E27FC236}">
                <a16:creationId xmlns:a16="http://schemas.microsoft.com/office/drawing/2014/main" id="{D1590215-E908-4449-8843-19DC2267CE31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12">
            <a:extLst>
              <a:ext uri="{FF2B5EF4-FFF2-40B4-BE49-F238E27FC236}">
                <a16:creationId xmlns:a16="http://schemas.microsoft.com/office/drawing/2014/main" id="{CFC9C774-6C64-DF49-AFA8-BDCDE8CE98D5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5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9" name="Object 13">
            <a:extLst>
              <a:ext uri="{FF2B5EF4-FFF2-40B4-BE49-F238E27FC236}">
                <a16:creationId xmlns:a16="http://schemas.microsoft.com/office/drawing/2014/main" id="{DD65A44A-5ABD-0C4C-884A-9893F54BF52A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14">
            <a:extLst>
              <a:ext uri="{FF2B5EF4-FFF2-40B4-BE49-F238E27FC236}">
                <a16:creationId xmlns:a16="http://schemas.microsoft.com/office/drawing/2014/main" id="{E31119BC-E54F-4B4F-B60F-F9F8EFC65F98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E2BEFBE9-EAC0-B44F-9F32-9346FE77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63460FA-1D04-9341-9CFB-1E9E33B20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B8F43-218F-2641-90AE-948AB0F8E7B2}" type="slidenum">
              <a:rPr lang="en-US" altLang="de-DE"/>
              <a:pPr/>
              <a:t>30</a:t>
            </a:fld>
            <a:endParaRPr lang="en-US" altLang="de-DE" b="0"/>
          </a:p>
        </p:txBody>
      </p:sp>
      <p:pic>
        <p:nvPicPr>
          <p:cNvPr id="275458" name="Picture 2">
            <a:extLst>
              <a:ext uri="{FF2B5EF4-FFF2-40B4-BE49-F238E27FC236}">
                <a16:creationId xmlns:a16="http://schemas.microsoft.com/office/drawing/2014/main" id="{AE0EB4B1-BEE0-E549-B03A-AB503057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58050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59" name="Text Box 3">
            <a:extLst>
              <a:ext uri="{FF2B5EF4-FFF2-40B4-BE49-F238E27FC236}">
                <a16:creationId xmlns:a16="http://schemas.microsoft.com/office/drawing/2014/main" id="{BB402F0C-6788-1244-AA9A-4AAAAE46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4FEC79B4-AFF0-864A-A4C4-6B0F4F52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8B0D8025-A952-8148-BC78-8EE0EBE0CA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7392C-3779-FA46-8A85-23ACA5A7F014}" type="slidenum">
              <a:rPr lang="en-US" altLang="de-DE"/>
              <a:pPr/>
              <a:t>31</a:t>
            </a:fld>
            <a:endParaRPr lang="en-US" altLang="de-DE" b="0"/>
          </a:p>
        </p:txBody>
      </p:sp>
      <p:sp>
        <p:nvSpPr>
          <p:cNvPr id="276482" name="Text Box 1026">
            <a:extLst>
              <a:ext uri="{FF2B5EF4-FFF2-40B4-BE49-F238E27FC236}">
                <a16:creationId xmlns:a16="http://schemas.microsoft.com/office/drawing/2014/main" id="{3DD733EA-2299-5D4B-AD67-EE2BDE75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“Alma mater virtualis”: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Strategische Optionen</a:t>
            </a:r>
            <a:r>
              <a:rPr lang="de-DE" altLang="de-DE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483" name="Rectangle 1027">
            <a:extLst>
              <a:ext uri="{FF2B5EF4-FFF2-40B4-BE49-F238E27FC236}">
                <a16:creationId xmlns:a16="http://schemas.microsoft.com/office/drawing/2014/main" id="{1018A110-BDE6-BA4B-A498-39D3B420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4" name="Rectangle 1028">
            <a:extLst>
              <a:ext uri="{FF2B5EF4-FFF2-40B4-BE49-F238E27FC236}">
                <a16:creationId xmlns:a16="http://schemas.microsoft.com/office/drawing/2014/main" id="{A3B98715-6E20-2B44-8452-D70BF77B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5" name="Rectangle 1029">
            <a:extLst>
              <a:ext uri="{FF2B5EF4-FFF2-40B4-BE49-F238E27FC236}">
                <a16:creationId xmlns:a16="http://schemas.microsoft.com/office/drawing/2014/main" id="{F753BE53-B156-9F49-BFA4-14486699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6" name="Rectangle 1030">
            <a:extLst>
              <a:ext uri="{FF2B5EF4-FFF2-40B4-BE49-F238E27FC236}">
                <a16:creationId xmlns:a16="http://schemas.microsoft.com/office/drawing/2014/main" id="{CF82101A-D3A1-9641-9528-B225DD4E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7" name="Rectangle 1031">
            <a:extLst>
              <a:ext uri="{FF2B5EF4-FFF2-40B4-BE49-F238E27FC236}">
                <a16:creationId xmlns:a16="http://schemas.microsoft.com/office/drawing/2014/main" id="{6E0FBD6F-2F99-6B4A-9417-21847024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8" name="Rectangle 1032">
            <a:extLst>
              <a:ext uri="{FF2B5EF4-FFF2-40B4-BE49-F238E27FC236}">
                <a16:creationId xmlns:a16="http://schemas.microsoft.com/office/drawing/2014/main" id="{44775593-1044-3B48-A6BD-412BA9752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9" name="Rectangle 1033">
            <a:extLst>
              <a:ext uri="{FF2B5EF4-FFF2-40B4-BE49-F238E27FC236}">
                <a16:creationId xmlns:a16="http://schemas.microsoft.com/office/drawing/2014/main" id="{AE1E43D4-AA6D-CF42-8F9C-48EB80F4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0" name="Rectangle 1034">
            <a:extLst>
              <a:ext uri="{FF2B5EF4-FFF2-40B4-BE49-F238E27FC236}">
                <a16:creationId xmlns:a16="http://schemas.microsoft.com/office/drawing/2014/main" id="{43586291-2D18-B940-8992-44D9E628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1" name="Text Box 1035">
            <a:extLst>
              <a:ext uri="{FF2B5EF4-FFF2-40B4-BE49-F238E27FC236}">
                <a16:creationId xmlns:a16="http://schemas.microsoft.com/office/drawing/2014/main" id="{93E5A9AB-C93A-6949-A151-4702F8AC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1275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6492" name="Text Box 1036">
            <a:extLst>
              <a:ext uri="{FF2B5EF4-FFF2-40B4-BE49-F238E27FC236}">
                <a16:creationId xmlns:a16="http://schemas.microsoft.com/office/drawing/2014/main" id="{5CC3D97A-DEC1-CC48-95FD-207FB0BC6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3606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3" name="Text Box 1037">
            <a:extLst>
              <a:ext uri="{FF2B5EF4-FFF2-40B4-BE49-F238E27FC236}">
                <a16:creationId xmlns:a16="http://schemas.microsoft.com/office/drawing/2014/main" id="{DA717F6D-A3C6-7343-8B07-355962F8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1625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4" name="Text Box 1038">
            <a:extLst>
              <a:ext uri="{FF2B5EF4-FFF2-40B4-BE49-F238E27FC236}">
                <a16:creationId xmlns:a16="http://schemas.microsoft.com/office/drawing/2014/main" id="{FEFA1503-4F84-CC45-B7C1-15611A54D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7607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5" name="Text Box 1039">
            <a:extLst>
              <a:ext uri="{FF2B5EF4-FFF2-40B4-BE49-F238E27FC236}">
                <a16:creationId xmlns:a16="http://schemas.microsoft.com/office/drawing/2014/main" id="{F8D82920-66D2-EF42-98C5-8D181A6C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46450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6" name="Text Box 1040">
            <a:extLst>
              <a:ext uri="{FF2B5EF4-FFF2-40B4-BE49-F238E27FC236}">
                <a16:creationId xmlns:a16="http://schemas.microsoft.com/office/drawing/2014/main" id="{910D8DDF-9B38-E349-8F6B-41DD2161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0081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7" name="Text Box 1041">
            <a:extLst>
              <a:ext uri="{FF2B5EF4-FFF2-40B4-BE49-F238E27FC236}">
                <a16:creationId xmlns:a16="http://schemas.microsoft.com/office/drawing/2014/main" id="{1E57FB56-6968-EE42-8C4E-8C6DC612C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0081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8" name="Text Box 1042">
            <a:extLst>
              <a:ext uri="{FF2B5EF4-FFF2-40B4-BE49-F238E27FC236}">
                <a16:creationId xmlns:a16="http://schemas.microsoft.com/office/drawing/2014/main" id="{9EB955E1-E961-D846-9724-EABA775E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8463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9" name="Text Box 1043">
            <a:extLst>
              <a:ext uri="{FF2B5EF4-FFF2-40B4-BE49-F238E27FC236}">
                <a16:creationId xmlns:a16="http://schemas.microsoft.com/office/drawing/2014/main" id="{BDB63641-D96E-A445-97E8-8660A4B2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2828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1" grpId="0" autoUpdateAnimBg="0"/>
      <p:bldP spid="276492" grpId="0" autoUpdateAnimBg="0"/>
      <p:bldP spid="276493" grpId="0" autoUpdateAnimBg="0"/>
      <p:bldP spid="276494" grpId="0" autoUpdateAnimBg="0"/>
      <p:bldP spid="276495" grpId="0" autoUpdateAnimBg="0"/>
      <p:bldP spid="276496" grpId="0" autoUpdateAnimBg="0"/>
      <p:bldP spid="276497" grpId="0" autoUpdateAnimBg="0"/>
      <p:bldP spid="276498" grpId="0" autoUpdateAnimBg="0"/>
      <p:bldP spid="2764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35EB250C-2D4B-3A45-9869-D000E6B1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0649A048-B3DC-F847-AE7A-E17ED47B1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D7E8-1AD9-8547-A783-F92649829F5C}" type="slidenum">
              <a:rPr lang="en-US" altLang="de-DE"/>
              <a:pPr/>
              <a:t>32</a:t>
            </a:fld>
            <a:endParaRPr lang="en-US" altLang="de-DE" b="0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86445D97-412D-2048-A82D-C0ADCDB2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5AB0D12-5966-8748-B66E-BC6E8E662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8" name="Rectangle 4">
            <a:extLst>
              <a:ext uri="{FF2B5EF4-FFF2-40B4-BE49-F238E27FC236}">
                <a16:creationId xmlns:a16="http://schemas.microsoft.com/office/drawing/2014/main" id="{1B36D18B-F887-0845-AA9B-AEE46DFE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A2E6462E-F04F-3042-B419-64D1BC26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EB4D7F2B-958F-CD4A-8C2A-048568D80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1" name="Rectangle 7">
            <a:extLst>
              <a:ext uri="{FF2B5EF4-FFF2-40B4-BE49-F238E27FC236}">
                <a16:creationId xmlns:a16="http://schemas.microsoft.com/office/drawing/2014/main" id="{28B23F78-4D5C-2549-B36E-C72E9663B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24200"/>
            <a:ext cx="1295400" cy="1371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2" name="Rectangle 8">
            <a:extLst>
              <a:ext uri="{FF2B5EF4-FFF2-40B4-BE49-F238E27FC236}">
                <a16:creationId xmlns:a16="http://schemas.microsoft.com/office/drawing/2014/main" id="{1287F33F-34BE-1548-85E8-5A5C8EA28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0D37048D-63F9-374D-A03D-CCAEFCB3D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203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11707747-69A1-8846-B740-21539D181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4368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10C7FCF9-29C3-B24B-80CA-A197E4BB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1701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0C53190A-C498-7E44-8145-1A478A33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369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623CE89D-4A04-EF47-81ED-CBFAE486F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21225"/>
            <a:ext cx="1055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</a:p>
        </p:txBody>
      </p:sp>
      <p:sp>
        <p:nvSpPr>
          <p:cNvPr id="277518" name="Text Box 14">
            <a:extLst>
              <a:ext uri="{FF2B5EF4-FFF2-40B4-BE49-F238E27FC236}">
                <a16:creationId xmlns:a16="http://schemas.microsoft.com/office/drawing/2014/main" id="{1E7A4061-CED5-1C4E-AC08-BD93D71F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084388"/>
            <a:ext cx="693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9" name="Text Box 15">
            <a:extLst>
              <a:ext uri="{FF2B5EF4-FFF2-40B4-BE49-F238E27FC236}">
                <a16:creationId xmlns:a16="http://schemas.microsoft.com/office/drawing/2014/main" id="{155AC65A-43E3-4D4D-B9A1-55408457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0843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0" name="Text Box 16">
            <a:extLst>
              <a:ext uri="{FF2B5EF4-FFF2-40B4-BE49-F238E27FC236}">
                <a16:creationId xmlns:a16="http://schemas.microsoft.com/office/drawing/2014/main" id="{BDB54C1A-DA93-8844-BFCB-1F907DC7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922588"/>
            <a:ext cx="795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1" name="Text Box 17">
            <a:extLst>
              <a:ext uri="{FF2B5EF4-FFF2-40B4-BE49-F238E27FC236}">
                <a16:creationId xmlns:a16="http://schemas.microsoft.com/office/drawing/2014/main" id="{BE6F6E24-B96F-934D-81AC-BB4E0156B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590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2" name="Rectangle 18">
            <a:extLst>
              <a:ext uri="{FF2B5EF4-FFF2-40B4-BE49-F238E27FC236}">
                <a16:creationId xmlns:a16="http://schemas.microsoft.com/office/drawing/2014/main" id="{AE8E8301-7F6D-5D44-8B6B-6BB69884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2613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747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23" name="Text Box 19">
            <a:extLst>
              <a:ext uri="{FF2B5EF4-FFF2-40B4-BE49-F238E27FC236}">
                <a16:creationId xmlns:a16="http://schemas.microsoft.com/office/drawing/2014/main" id="{30A0101A-AD72-0043-82EE-983683A10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1600"/>
            <a:ext cx="526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“On campus”-Option Studium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540F5328-D9A9-BD49-963E-747315BD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68BEDEF2-73AF-EC4B-9CB6-6A0C1001A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323A8-2B79-9F42-863A-9460EF961297}" type="slidenum">
              <a:rPr lang="en-US" altLang="de-DE"/>
              <a:pPr/>
              <a:t>33</a:t>
            </a:fld>
            <a:endParaRPr lang="en-US" altLang="de-DE" b="0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9B6F9917-C79B-DF46-B252-D8ED46606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267200"/>
            <a:ext cx="1295400" cy="13716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rgbClr val="3399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8620E845-4F0B-2A40-8030-10DADB70C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id="{BE650F9C-6673-B94C-8EBA-10A63AA99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E67D1B2E-9E65-ED4C-8011-DA6C860A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4" name="Rectangle 6">
            <a:extLst>
              <a:ext uri="{FF2B5EF4-FFF2-40B4-BE49-F238E27FC236}">
                <a16:creationId xmlns:a16="http://schemas.microsoft.com/office/drawing/2014/main" id="{9522140E-8383-3E45-8809-8C71F068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239ACA3F-EC0A-BE4D-BD6B-975C97D08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6" name="Text Box 8">
            <a:extLst>
              <a:ext uri="{FF2B5EF4-FFF2-40B4-BE49-F238E27FC236}">
                <a16:creationId xmlns:a16="http://schemas.microsoft.com/office/drawing/2014/main" id="{D4FE8C0F-B17B-C94B-BC88-4DB25BCE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2799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7" name="Text Box 9">
            <a:extLst>
              <a:ext uri="{FF2B5EF4-FFF2-40B4-BE49-F238E27FC236}">
                <a16:creationId xmlns:a16="http://schemas.microsoft.com/office/drawing/2014/main" id="{4861BBE2-177E-DB4A-9FB6-39FA2AD6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25130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  <a:br>
              <a:rPr lang="de-DE" altLang="de-DE" sz="1800" b="1">
                <a:latin typeface="Arial" panose="020B0604020202020204" pitchFamily="34" charset="0"/>
              </a:rPr>
            </a:br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8" name="Text Box 10">
            <a:extLst>
              <a:ext uri="{FF2B5EF4-FFF2-40B4-BE49-F238E27FC236}">
                <a16:creationId xmlns:a16="http://schemas.microsoft.com/office/drawing/2014/main" id="{9C70E189-B517-0D4D-8A99-3FCF5F2E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17780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9" name="Text Box 11">
            <a:extLst>
              <a:ext uri="{FF2B5EF4-FFF2-40B4-BE49-F238E27FC236}">
                <a16:creationId xmlns:a16="http://schemas.microsoft.com/office/drawing/2014/main" id="{392D02E1-E806-4C46-9583-DA3311D9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39131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0" name="Text Box 12">
            <a:extLst>
              <a:ext uri="{FF2B5EF4-FFF2-40B4-BE49-F238E27FC236}">
                <a16:creationId xmlns:a16="http://schemas.microsoft.com/office/drawing/2014/main" id="{6E6685B9-4327-F147-8E3A-F3055DFD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47974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1" name="Text Box 13">
            <a:extLst>
              <a:ext uri="{FF2B5EF4-FFF2-40B4-BE49-F238E27FC236}">
                <a16:creationId xmlns:a16="http://schemas.microsoft.com/office/drawing/2014/main" id="{BF4F3D38-47CD-C243-9B3A-6129288A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605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2" name="Text Box 14">
            <a:extLst>
              <a:ext uri="{FF2B5EF4-FFF2-40B4-BE49-F238E27FC236}">
                <a16:creationId xmlns:a16="http://schemas.microsoft.com/office/drawing/2014/main" id="{07CFBB00-7EF9-C84E-BDFA-E16B8FF1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21605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3" name="Text Box 15">
            <a:extLst>
              <a:ext uri="{FF2B5EF4-FFF2-40B4-BE49-F238E27FC236}">
                <a16:creationId xmlns:a16="http://schemas.microsoft.com/office/drawing/2014/main" id="{7345518E-D623-F144-BDE0-D437B53D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9987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4" name="Text Box 16">
            <a:extLst>
              <a:ext uri="{FF2B5EF4-FFF2-40B4-BE49-F238E27FC236}">
                <a16:creationId xmlns:a16="http://schemas.microsoft.com/office/drawing/2014/main" id="{1CA604AF-498D-4B44-8D3C-1FF531953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4352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5" name="Rectangle 17">
            <a:extLst>
              <a:ext uri="{FF2B5EF4-FFF2-40B4-BE49-F238E27FC236}">
                <a16:creationId xmlns:a16="http://schemas.microsoft.com/office/drawing/2014/main" id="{3F790351-B414-7742-AC52-AC29E9B8D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46" name="Text Box 18">
            <a:extLst>
              <a:ext uri="{FF2B5EF4-FFF2-40B4-BE49-F238E27FC236}">
                <a16:creationId xmlns:a16="http://schemas.microsoft.com/office/drawing/2014/main" id="{843F52C6-8AEA-0F41-96F2-66E7DDFB1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01600"/>
            <a:ext cx="6234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“Off campus”-Option Weiterbildung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38375179-D212-9C41-A37A-1D7835B2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6ED27D3-7889-A240-BE66-3923B73B5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D69D24-B792-5A40-87FB-347976CF3B41}" type="slidenum">
              <a:rPr lang="en-US" altLang="de-DE"/>
              <a:pPr/>
              <a:t>34</a:t>
            </a:fld>
            <a:endParaRPr lang="en-US" altLang="de-DE" b="0"/>
          </a:p>
        </p:txBody>
      </p:sp>
      <p:sp>
        <p:nvSpPr>
          <p:cNvPr id="158723" name="Text Box 3">
            <a:extLst>
              <a:ext uri="{FF2B5EF4-FFF2-40B4-BE49-F238E27FC236}">
                <a16:creationId xmlns:a16="http://schemas.microsoft.com/office/drawing/2014/main" id="{BEE99626-B408-514C-8E14-5D8E50E9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AF57FD30-86B3-9F49-ABF9-4FEB5C8D5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158727" name="Object 7">
            <a:extLst>
              <a:ext uri="{FF2B5EF4-FFF2-40B4-BE49-F238E27FC236}">
                <a16:creationId xmlns:a16="http://schemas.microsoft.com/office/drawing/2014/main" id="{812C5AA4-0FA8-7245-B2D3-31C0FDC85B7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2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8" name="Rectangle 8">
            <a:extLst>
              <a:ext uri="{FF2B5EF4-FFF2-40B4-BE49-F238E27FC236}">
                <a16:creationId xmlns:a16="http://schemas.microsoft.com/office/drawing/2014/main" id="{FA2467B9-1992-8744-8FC0-0591CD3D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8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unabhängig</a:t>
            </a:r>
          </a:p>
        </p:txBody>
      </p:sp>
      <p:sp>
        <p:nvSpPr>
          <p:cNvPr id="158729" name="Rectangle 9">
            <a:extLst>
              <a:ext uri="{FF2B5EF4-FFF2-40B4-BE49-F238E27FC236}">
                <a16:creationId xmlns:a16="http://schemas.microsoft.com/office/drawing/2014/main" id="{9E96CE75-2E5F-014E-8F90-0EEAEAAB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entrepreneurial</a:t>
            </a:r>
          </a:p>
        </p:txBody>
      </p:sp>
      <p:sp>
        <p:nvSpPr>
          <p:cNvPr id="158730" name="Rectangle 10">
            <a:extLst>
              <a:ext uri="{FF2B5EF4-FFF2-40B4-BE49-F238E27FC236}">
                <a16:creationId xmlns:a16="http://schemas.microsoft.com/office/drawing/2014/main" id="{0481A5B0-586F-AB46-92B6-C6EE77D08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selbstverantwortlich</a:t>
            </a:r>
          </a:p>
        </p:txBody>
      </p:sp>
      <p:sp>
        <p:nvSpPr>
          <p:cNvPr id="158731" name="Rectangle 11">
            <a:extLst>
              <a:ext uri="{FF2B5EF4-FFF2-40B4-BE49-F238E27FC236}">
                <a16:creationId xmlns:a16="http://schemas.microsoft.com/office/drawing/2014/main" id="{75354CCA-F206-5949-A8DD-EDEC4A86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nicht alimentiert</a:t>
            </a:r>
          </a:p>
        </p:txBody>
      </p:sp>
      <p:sp>
        <p:nvSpPr>
          <p:cNvPr id="158732" name="Rectangle 12">
            <a:extLst>
              <a:ext uri="{FF2B5EF4-FFF2-40B4-BE49-F238E27FC236}">
                <a16:creationId xmlns:a16="http://schemas.microsoft.com/office/drawing/2014/main" id="{E8FDE833-EE30-714F-B102-FE3459414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724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global zugewiesen</a:t>
            </a:r>
          </a:p>
        </p:txBody>
      </p:sp>
      <p:sp>
        <p:nvSpPr>
          <p:cNvPr id="158733" name="Rectangle 13">
            <a:extLst>
              <a:ext uri="{FF2B5EF4-FFF2-40B4-BE49-F238E27FC236}">
                <a16:creationId xmlns:a16="http://schemas.microsoft.com/office/drawing/2014/main" id="{E3506BED-69F4-6C4D-91D8-A892607A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38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diversifiziert</a:t>
            </a:r>
          </a:p>
        </p:txBody>
      </p:sp>
      <p:sp>
        <p:nvSpPr>
          <p:cNvPr id="158734" name="Rectangle 14">
            <a:extLst>
              <a:ext uri="{FF2B5EF4-FFF2-40B4-BE49-F238E27FC236}">
                <a16:creationId xmlns:a16="http://schemas.microsoft.com/office/drawing/2014/main" id="{11DAC0A7-E0D8-E449-AB36-CB2018FA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81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einnahmenaktiv</a:t>
            </a:r>
          </a:p>
        </p:txBody>
      </p:sp>
      <p:sp>
        <p:nvSpPr>
          <p:cNvPr id="158735" name="Rectangle 15">
            <a:extLst>
              <a:ext uri="{FF2B5EF4-FFF2-40B4-BE49-F238E27FC236}">
                <a16:creationId xmlns:a16="http://schemas.microsoft.com/office/drawing/2014/main" id="{CDFBDE69-B022-0247-8CF6-1D8D9CB27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7912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leistungsbezogen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 animBg="1" autoUpdateAnimBg="0"/>
      <p:bldP spid="158729" grpId="0" animBg="1" autoUpdateAnimBg="0"/>
      <p:bldP spid="158730" grpId="0" animBg="1" autoUpdateAnimBg="0"/>
      <p:bldP spid="158731" grpId="0" animBg="1" autoUpdateAnimBg="0"/>
      <p:bldP spid="158732" grpId="0" animBg="1" autoUpdateAnimBg="0"/>
      <p:bldP spid="158733" grpId="0" animBg="1" autoUpdateAnimBg="0"/>
      <p:bldP spid="158734" grpId="0" animBg="1" autoUpdateAnimBg="0"/>
      <p:bldP spid="15873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6DA9405-5C23-0C46-88D2-D3D4F936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AA7AD578-A48B-474E-96AE-80A48391DF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F4BD6-9909-5640-94AA-CC452950103E}" type="slidenum">
              <a:rPr lang="en-US" altLang="de-DE"/>
              <a:pPr/>
              <a:t>35</a:t>
            </a:fld>
            <a:endParaRPr lang="en-US" altLang="de-DE" b="0"/>
          </a:p>
        </p:txBody>
      </p:sp>
      <p:sp>
        <p:nvSpPr>
          <p:cNvPr id="220162" name="Text Box 1026">
            <a:extLst>
              <a:ext uri="{FF2B5EF4-FFF2-40B4-BE49-F238E27FC236}">
                <a16:creationId xmlns:a16="http://schemas.microsoft.com/office/drawing/2014/main" id="{46AD0403-0A24-A747-AC12-8F6BA0D34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20164" name="Oval 1028">
            <a:extLst>
              <a:ext uri="{FF2B5EF4-FFF2-40B4-BE49-F238E27FC236}">
                <a16:creationId xmlns:a16="http://schemas.microsoft.com/office/drawing/2014/main" id="{89E5CC21-5434-9E42-A625-EACE66B8C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52578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Hochschulfinanzierung</a:t>
            </a:r>
          </a:p>
        </p:txBody>
      </p:sp>
      <p:sp>
        <p:nvSpPr>
          <p:cNvPr id="220165" name="Rectangle 1029">
            <a:extLst>
              <a:ext uri="{FF2B5EF4-FFF2-40B4-BE49-F238E27FC236}">
                <a16:creationId xmlns:a16="http://schemas.microsoft.com/office/drawing/2014/main" id="{E31489E0-B3E1-F343-AD7D-7E68590A8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3886200" cy="1524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Staatliches Geld: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Basis + GefoS 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+ Forschung</a:t>
            </a:r>
          </a:p>
        </p:txBody>
      </p:sp>
      <p:sp>
        <p:nvSpPr>
          <p:cNvPr id="220166" name="Rectangle 1030">
            <a:extLst>
              <a:ext uri="{FF2B5EF4-FFF2-40B4-BE49-F238E27FC236}">
                <a16:creationId xmlns:a16="http://schemas.microsoft.com/office/drawing/2014/main" id="{FC886CBC-A82E-4346-9BCF-AB303020D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3505200" cy="16002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Studiengebühren: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Optionsmodell</a:t>
            </a:r>
          </a:p>
        </p:txBody>
      </p:sp>
      <p:sp>
        <p:nvSpPr>
          <p:cNvPr id="220167" name="Line 1031">
            <a:extLst>
              <a:ext uri="{FF2B5EF4-FFF2-40B4-BE49-F238E27FC236}">
                <a16:creationId xmlns:a16="http://schemas.microsoft.com/office/drawing/2014/main" id="{ED9BF2E8-45B0-164E-91D4-A174CB6B1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762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8" name="Line 1032">
            <a:extLst>
              <a:ext uri="{FF2B5EF4-FFF2-40B4-BE49-F238E27FC236}">
                <a16:creationId xmlns:a16="http://schemas.microsoft.com/office/drawing/2014/main" id="{5DC50EAF-5A3C-8E49-82F9-C08FF086D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10000"/>
            <a:ext cx="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9" name="Text Box 1033">
            <a:extLst>
              <a:ext uri="{FF2B5EF4-FFF2-40B4-BE49-F238E27FC236}">
                <a16:creationId xmlns:a16="http://schemas.microsoft.com/office/drawing/2014/main" id="{2E229287-0707-1C44-97E6-68CFCCAB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20171" name="Rectangle 1035">
            <a:extLst>
              <a:ext uri="{FF2B5EF4-FFF2-40B4-BE49-F238E27FC236}">
                <a16:creationId xmlns:a16="http://schemas.microsoft.com/office/drawing/2014/main" id="{7E8B5249-6FED-DD49-848A-E636F6394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220172" name="Object 1036">
            <a:extLst>
              <a:ext uri="{FF2B5EF4-FFF2-40B4-BE49-F238E27FC236}">
                <a16:creationId xmlns:a16="http://schemas.microsoft.com/office/drawing/2014/main" id="{3CCBE94C-2A88-D749-A39B-8DABC98F373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36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03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nimBg="1" autoUpdateAnimBg="0"/>
      <p:bldP spid="220165" grpId="0" animBg="1" autoUpdateAnimBg="0"/>
      <p:bldP spid="22016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EE9939F-D35E-7643-8D0F-B63A5D2C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EC6A790B-7146-934B-B707-40B302F3A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0598AE-5577-C542-B6AD-3D10C6F943D7}" type="slidenum">
              <a:rPr lang="en-US" altLang="de-DE"/>
              <a:pPr/>
              <a:t>36</a:t>
            </a:fld>
            <a:endParaRPr lang="en-US" altLang="de-DE" b="0"/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91EC21B0-E103-A246-BFEE-77DDDBD01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FC6291F2-923A-9944-B51E-4026E091E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164871" name="Object 7">
            <a:extLst>
              <a:ext uri="{FF2B5EF4-FFF2-40B4-BE49-F238E27FC236}">
                <a16:creationId xmlns:a16="http://schemas.microsoft.com/office/drawing/2014/main" id="{478FD4CC-B9E6-D64E-866C-193D973988A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2" name="Rectangle 8">
            <a:extLst>
              <a:ext uri="{FF2B5EF4-FFF2-40B4-BE49-F238E27FC236}">
                <a16:creationId xmlns:a16="http://schemas.microsoft.com/office/drawing/2014/main" id="{8A05F96F-A905-9A4A-96B3-EEF40CDC9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5988050" cy="711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Studiengebühren</a:t>
            </a:r>
            <a:endParaRPr lang="de-DE" altLang="de-DE"/>
          </a:p>
        </p:txBody>
      </p:sp>
      <p:sp>
        <p:nvSpPr>
          <p:cNvPr id="164873" name="Rectangle 9">
            <a:extLst>
              <a:ext uri="{FF2B5EF4-FFF2-40B4-BE49-F238E27FC236}">
                <a16:creationId xmlns:a16="http://schemas.microsoft.com/office/drawing/2014/main" id="{2A594589-3AB8-094B-BA7B-93CADB405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8194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Gerechtigkeit</a:t>
            </a:r>
          </a:p>
        </p:txBody>
      </p:sp>
      <p:sp>
        <p:nvSpPr>
          <p:cNvPr id="164874" name="Rectangle 10">
            <a:extLst>
              <a:ext uri="{FF2B5EF4-FFF2-40B4-BE49-F238E27FC236}">
                <a16:creationId xmlns:a16="http://schemas.microsoft.com/office/drawing/2014/main" id="{E02EEDA7-5EF9-8D45-A40E-662BF5922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386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Geld </a:t>
            </a:r>
          </a:p>
        </p:txBody>
      </p:sp>
      <p:sp>
        <p:nvSpPr>
          <p:cNvPr id="164875" name="Rectangle 11">
            <a:extLst>
              <a:ext uri="{FF2B5EF4-FFF2-40B4-BE49-F238E27FC236}">
                <a16:creationId xmlns:a16="http://schemas.microsoft.com/office/drawing/2014/main" id="{2F554E3E-F54B-F141-B9FB-8CB9D375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816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Gemeinsinn</a:t>
            </a:r>
          </a:p>
        </p:txBody>
      </p:sp>
      <p:sp>
        <p:nvSpPr>
          <p:cNvPr id="164878" name="Oval 14">
            <a:extLst>
              <a:ext uri="{FF2B5EF4-FFF2-40B4-BE49-F238E27FC236}">
                <a16:creationId xmlns:a16="http://schemas.microsoft.com/office/drawing/2014/main" id="{21C87D5C-A350-9E40-97FE-FF4C82DB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0"/>
            <a:ext cx="1460500" cy="4360863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3 gute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Gründe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animBg="1" autoUpdateAnimBg="0"/>
      <p:bldP spid="164873" grpId="0" animBg="1" autoUpdateAnimBg="0"/>
      <p:bldP spid="164874" grpId="0" animBg="1" autoUpdateAnimBg="0"/>
      <p:bldP spid="164875" grpId="0" animBg="1" autoUpdateAnimBg="0"/>
      <p:bldP spid="16487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4083AB08-36D2-374C-9EB2-0279A9A1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2345713C-DACA-E34D-95D6-6F8205CB1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EECA4-ADD7-DB4B-BFD1-28159BCC7E8D}" type="slidenum">
              <a:rPr lang="en-US" altLang="de-DE"/>
              <a:pPr/>
              <a:t>37</a:t>
            </a:fld>
            <a:endParaRPr lang="en-US" altLang="de-DE" b="0"/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8217ECDC-68B2-D548-B1C6-75C7597ED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681C58A7-5E71-954A-970B-10FD5D1D6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r>
              <a:rPr lang="de-DE" altLang="de-DE" b="1"/>
              <a:t>zukunftsfähige Hochschule</a:t>
            </a:r>
            <a:endParaRPr lang="de-DE" altLang="de-DE"/>
          </a:p>
        </p:txBody>
      </p:sp>
      <p:graphicFrame>
        <p:nvGraphicFramePr>
          <p:cNvPr id="179207" name="Object 7">
            <a:extLst>
              <a:ext uri="{FF2B5EF4-FFF2-40B4-BE49-F238E27FC236}">
                <a16:creationId xmlns:a16="http://schemas.microsoft.com/office/drawing/2014/main" id="{5A17E467-E881-7946-B3F0-739489235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5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1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8" name="Object 8">
            <a:extLst>
              <a:ext uri="{FF2B5EF4-FFF2-40B4-BE49-F238E27FC236}">
                <a16:creationId xmlns:a16="http://schemas.microsoft.com/office/drawing/2014/main" id="{36FBDE5C-C874-5D43-AB3B-987E07EAAF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9" name="Object 9">
            <a:extLst>
              <a:ext uri="{FF2B5EF4-FFF2-40B4-BE49-F238E27FC236}">
                <a16:creationId xmlns:a16="http://schemas.microsoft.com/office/drawing/2014/main" id="{7D429079-D8BD-E44F-9048-216473560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3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0" name="Object 10">
            <a:extLst>
              <a:ext uri="{FF2B5EF4-FFF2-40B4-BE49-F238E27FC236}">
                <a16:creationId xmlns:a16="http://schemas.microsoft.com/office/drawing/2014/main" id="{5E949A5B-0900-3D48-B9F5-78324C61DE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03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4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>
            <a:extLst>
              <a:ext uri="{FF2B5EF4-FFF2-40B4-BE49-F238E27FC236}">
                <a16:creationId xmlns:a16="http://schemas.microsoft.com/office/drawing/2014/main" id="{9808F7F5-2A87-F946-BB89-F2CFECA01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0" y="1447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5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1447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2" name="Object 12">
            <a:extLst>
              <a:ext uri="{FF2B5EF4-FFF2-40B4-BE49-F238E27FC236}">
                <a16:creationId xmlns:a16="http://schemas.microsoft.com/office/drawing/2014/main" id="{7DB6856C-4700-3844-8BF1-7A9E077447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8550" y="515302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6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515302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3" name="Object 13">
            <a:extLst>
              <a:ext uri="{FF2B5EF4-FFF2-40B4-BE49-F238E27FC236}">
                <a16:creationId xmlns:a16="http://schemas.microsoft.com/office/drawing/2014/main" id="{E112B5DC-82A6-C546-B4B2-1338731D13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9050" y="5118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7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5118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214" name="AutoShape 14">
            <a:extLst>
              <a:ext uri="{FF2B5EF4-FFF2-40B4-BE49-F238E27FC236}">
                <a16:creationId xmlns:a16="http://schemas.microsoft.com/office/drawing/2014/main" id="{A4583E72-30C3-ED43-A4EA-CBD7AD30934D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355850" y="2190750"/>
            <a:ext cx="12319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5" name="AutoShape 15">
            <a:extLst>
              <a:ext uri="{FF2B5EF4-FFF2-40B4-BE49-F238E27FC236}">
                <a16:creationId xmlns:a16="http://schemas.microsoft.com/office/drawing/2014/main" id="{F1DFA70D-9201-6043-9163-90E80E738D0D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5099050" y="2190750"/>
            <a:ext cx="15113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6" name="AutoShape 16">
            <a:extLst>
              <a:ext uri="{FF2B5EF4-FFF2-40B4-BE49-F238E27FC236}">
                <a16:creationId xmlns:a16="http://schemas.microsoft.com/office/drawing/2014/main" id="{0B9D33C5-EE98-EB44-938E-A0A000A64526}"/>
              </a:ext>
            </a:extLst>
          </p:cNvPr>
          <p:cNvCxnSpPr>
            <a:cxnSpLocks noChangeShapeType="1"/>
            <a:stCxn id="0" idx="0"/>
            <a:endCxn id="0" idx="3"/>
          </p:cNvCxnSpPr>
          <p:nvPr/>
        </p:nvCxnSpPr>
        <p:spPr bwMode="auto">
          <a:xfrm rot="16200000">
            <a:off x="2630487" y="2684463"/>
            <a:ext cx="2962275" cy="1974850"/>
          </a:xfrm>
          <a:prstGeom prst="curvedConnector4">
            <a:avLst>
              <a:gd name="adj1" fmla="val 37458"/>
              <a:gd name="adj2" fmla="val 111574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7" name="AutoShape 17">
            <a:extLst>
              <a:ext uri="{FF2B5EF4-FFF2-40B4-BE49-F238E27FC236}">
                <a16:creationId xmlns:a16="http://schemas.microsoft.com/office/drawing/2014/main" id="{1D94BCCE-C8D6-ED4B-906B-0310B083C139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879850" y="5861050"/>
            <a:ext cx="1219200" cy="349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8" name="AutoShape 18">
            <a:extLst>
              <a:ext uri="{FF2B5EF4-FFF2-40B4-BE49-F238E27FC236}">
                <a16:creationId xmlns:a16="http://schemas.microsoft.com/office/drawing/2014/main" id="{B42ABFA0-BE11-C148-85CB-E1A71C32F4CC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6753225" y="4937125"/>
            <a:ext cx="781050" cy="1066800"/>
          </a:xfrm>
          <a:prstGeom prst="curvedConnector2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9" name="AutoShape 19">
            <a:extLst>
              <a:ext uri="{FF2B5EF4-FFF2-40B4-BE49-F238E27FC236}">
                <a16:creationId xmlns:a16="http://schemas.microsoft.com/office/drawing/2014/main" id="{D278F326-3F50-064B-A19A-7CEAB092186C}"/>
              </a:ext>
            </a:extLst>
          </p:cNvPr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7273925" y="3190875"/>
            <a:ext cx="495300" cy="31115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20" name="AutoShape 20">
            <a:extLst>
              <a:ext uri="{FF2B5EF4-FFF2-40B4-BE49-F238E27FC236}">
                <a16:creationId xmlns:a16="http://schemas.microsoft.com/office/drawing/2014/main" id="{0C8D124C-4177-5C4B-AE8B-A07270B14E0D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2495550" y="2489200"/>
            <a:ext cx="1403350" cy="229235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0F62A013-9B22-B445-8937-64E60DBA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B6D1D7A8-8559-3149-8B85-FF9F4C9A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C96C5-525C-B843-A10C-775584BD01A5}" type="slidenum">
              <a:rPr lang="en-US" altLang="de-DE"/>
              <a:pPr/>
              <a:t>38</a:t>
            </a:fld>
            <a:endParaRPr lang="en-US" altLang="de-DE" b="0"/>
          </a:p>
        </p:txBody>
      </p:sp>
      <p:pic>
        <p:nvPicPr>
          <p:cNvPr id="181266" name="Picture 18">
            <a:extLst>
              <a:ext uri="{FF2B5EF4-FFF2-40B4-BE49-F238E27FC236}">
                <a16:creationId xmlns:a16="http://schemas.microsoft.com/office/drawing/2014/main" id="{D8D324E0-037D-2546-BF73-A48D4F12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Text Box 3">
            <a:extLst>
              <a:ext uri="{FF2B5EF4-FFF2-40B4-BE49-F238E27FC236}">
                <a16:creationId xmlns:a16="http://schemas.microsoft.com/office/drawing/2014/main" id="{4AF92850-53C4-6648-B9D3-BB661468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46A4D3B9-9401-2340-A7D8-891FF62A5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</p:spPr>
        <p:txBody>
          <a:bodyPr/>
          <a:lstStyle/>
          <a:p>
            <a:endParaRPr lang="de-DE" altLang="de-DE"/>
          </a:p>
        </p:txBody>
      </p:sp>
      <p:graphicFrame>
        <p:nvGraphicFramePr>
          <p:cNvPr id="181255" name="Object 7">
            <a:extLst>
              <a:ext uri="{FF2B5EF4-FFF2-40B4-BE49-F238E27FC236}">
                <a16:creationId xmlns:a16="http://schemas.microsoft.com/office/drawing/2014/main" id="{1AADB463-6F3E-994B-A32F-63A6DE4B892C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8">
            <a:extLst>
              <a:ext uri="{FF2B5EF4-FFF2-40B4-BE49-F238E27FC236}">
                <a16:creationId xmlns:a16="http://schemas.microsoft.com/office/drawing/2014/main" id="{7CA4ABD2-5C63-7645-BED1-2C074C07B8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5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7" name="Object 9">
            <a:extLst>
              <a:ext uri="{FF2B5EF4-FFF2-40B4-BE49-F238E27FC236}">
                <a16:creationId xmlns:a16="http://schemas.microsoft.com/office/drawing/2014/main" id="{A2A27FA9-6C48-894E-A7A7-9E94C9D478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6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10">
            <a:extLst>
              <a:ext uri="{FF2B5EF4-FFF2-40B4-BE49-F238E27FC236}">
                <a16:creationId xmlns:a16="http://schemas.microsoft.com/office/drawing/2014/main" id="{2FE19794-4DD5-6747-B2C1-1767878A4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2430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7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430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11">
            <a:extLst>
              <a:ext uri="{FF2B5EF4-FFF2-40B4-BE49-F238E27FC236}">
                <a16:creationId xmlns:a16="http://schemas.microsoft.com/office/drawing/2014/main" id="{09473FDA-2E22-1A48-90EA-C012CEABA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8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0" name="Object 12">
            <a:extLst>
              <a:ext uri="{FF2B5EF4-FFF2-40B4-BE49-F238E27FC236}">
                <a16:creationId xmlns:a16="http://schemas.microsoft.com/office/drawing/2014/main" id="{2A0C321A-945F-2349-B17F-764A7181D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9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1" name="Object 13">
            <a:extLst>
              <a:ext uri="{FF2B5EF4-FFF2-40B4-BE49-F238E27FC236}">
                <a16:creationId xmlns:a16="http://schemas.microsoft.com/office/drawing/2014/main" id="{536C48A0-2197-334B-91EE-4C063C93D0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0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3" name="Rectangle 15">
            <a:extLst>
              <a:ext uri="{FF2B5EF4-FFF2-40B4-BE49-F238E27FC236}">
                <a16:creationId xmlns:a16="http://schemas.microsoft.com/office/drawing/2014/main" id="{A8C374F2-CF2E-DC4E-A573-0BF5E906B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von staatlichen Regulierungen</a:t>
            </a:r>
          </a:p>
        </p:txBody>
      </p:sp>
      <p:sp>
        <p:nvSpPr>
          <p:cNvPr id="181264" name="Rectangle 16">
            <a:extLst>
              <a:ext uri="{FF2B5EF4-FFF2-40B4-BE49-F238E27FC236}">
                <a16:creationId xmlns:a16="http://schemas.microsoft.com/office/drawing/2014/main" id="{F4BE99D5-93C6-D64D-85B8-2C228BE1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70217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von hochschulpolitischen Denkblockaden</a:t>
            </a:r>
          </a:p>
        </p:txBody>
      </p:sp>
      <p:sp>
        <p:nvSpPr>
          <p:cNvPr id="181265" name="Rectangle 17">
            <a:extLst>
              <a:ext uri="{FF2B5EF4-FFF2-40B4-BE49-F238E27FC236}">
                <a16:creationId xmlns:a16="http://schemas.microsoft.com/office/drawing/2014/main" id="{F7F1AC35-5C02-D24C-B70B-3DF434ED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87692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von innerer Entscheidungsohnmacht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3" grpId="0" animBg="1" autoUpdateAnimBg="0"/>
      <p:bldP spid="181264" grpId="0" animBg="1" autoUpdateAnimBg="0"/>
      <p:bldP spid="18126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DFAD9D1-AF4D-D342-A98E-4C5C0785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3D5A7EA-6360-EA47-A6F8-FF1052503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6EC38-C67E-DE46-857D-F172911F30C4}" type="slidenum">
              <a:rPr lang="en-US" altLang="de-DE"/>
              <a:pPr/>
              <a:t>39</a:t>
            </a:fld>
            <a:endParaRPr lang="en-US" altLang="de-DE" b="0"/>
          </a:p>
        </p:txBody>
      </p:sp>
      <p:sp>
        <p:nvSpPr>
          <p:cNvPr id="284674" name="Text Box 2">
            <a:extLst>
              <a:ext uri="{FF2B5EF4-FFF2-40B4-BE49-F238E27FC236}">
                <a16:creationId xmlns:a16="http://schemas.microsoft.com/office/drawing/2014/main" id="{70D772A3-FA7A-9C43-B7E9-50B26E0B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6796F649-51C9-164A-B235-6ACBE2C02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78486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„Entfesselung“ der Hochschule</a:t>
            </a:r>
          </a:p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als Voraussetzung für</a:t>
            </a:r>
          </a:p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Qualitätsentwicklung und Innovation</a:t>
            </a:r>
            <a:endParaRPr lang="de-DE" altLang="de-DE" sz="3600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04FD345C-DACA-7642-B4D7-B31FD1C1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8486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Detlef Müller-Böling</a:t>
            </a:r>
          </a:p>
        </p:txBody>
      </p:sp>
      <p:sp>
        <p:nvSpPr>
          <p:cNvPr id="284677" name="Text Box 5">
            <a:extLst>
              <a:ext uri="{FF2B5EF4-FFF2-40B4-BE49-F238E27FC236}">
                <a16:creationId xmlns:a16="http://schemas.microsoft.com/office/drawing/2014/main" id="{08633AF9-1AD7-3D49-A432-CD3D58F26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de-DE" altLang="de-DE" b="1">
                <a:latin typeface="Arial" panose="020B0604020202020204" pitchFamily="34" charset="0"/>
              </a:rPr>
              <a:t>Innovation durch Kooperation</a:t>
            </a:r>
          </a:p>
          <a:p>
            <a:pPr>
              <a:spcBef>
                <a:spcPct val="30000"/>
              </a:spcBef>
            </a:pPr>
            <a:r>
              <a:rPr lang="de-DE" altLang="de-DE" b="1">
                <a:latin typeface="Arial" panose="020B0604020202020204" pitchFamily="34" charset="0"/>
              </a:rPr>
              <a:t>Lüneburger Forschungstage 2002</a:t>
            </a:r>
            <a:endParaRPr lang="de-DE" altLang="de-DE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5B1FBBC1-2C59-4C49-830F-8BB6E7B4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A0706A80-F1DE-CC44-BD2D-1B560F0AA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8BD08-B983-8540-805B-20E3110C5772}" type="slidenum">
              <a:rPr lang="en-US" altLang="de-DE"/>
              <a:pPr/>
              <a:t>4</a:t>
            </a:fld>
            <a:endParaRPr lang="en-US" altLang="de-DE" b="0"/>
          </a:p>
        </p:txBody>
      </p:sp>
      <p:sp>
        <p:nvSpPr>
          <p:cNvPr id="134147" name="Text Box 8195">
            <a:extLst>
              <a:ext uri="{FF2B5EF4-FFF2-40B4-BE49-F238E27FC236}">
                <a16:creationId xmlns:a16="http://schemas.microsoft.com/office/drawing/2014/main" id="{F02C0C33-0764-F54E-8DC1-C8A0012B5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4150" name="Rectangle 8198">
            <a:extLst>
              <a:ext uri="{FF2B5EF4-FFF2-40B4-BE49-F238E27FC236}">
                <a16:creationId xmlns:a16="http://schemas.microsoft.com/office/drawing/2014/main" id="{5CDEF223-83FE-844F-AE56-432B738DA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</a:t>
            </a:r>
            <a:endParaRPr lang="de-DE" altLang="de-DE"/>
          </a:p>
        </p:txBody>
      </p:sp>
      <p:graphicFrame>
        <p:nvGraphicFramePr>
          <p:cNvPr id="134151" name="Object 8199">
            <a:extLst>
              <a:ext uri="{FF2B5EF4-FFF2-40B4-BE49-F238E27FC236}">
                <a16:creationId xmlns:a16="http://schemas.microsoft.com/office/drawing/2014/main" id="{200A711C-EDB4-AB48-92B4-564F1A02E4D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819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8200">
            <a:extLst>
              <a:ext uri="{FF2B5EF4-FFF2-40B4-BE49-F238E27FC236}">
                <a16:creationId xmlns:a16="http://schemas.microsoft.com/office/drawing/2014/main" id="{BD0277D8-6A1E-254A-A550-7C1C5BFC4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12319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34153" name="Rectangle 8201">
            <a:extLst>
              <a:ext uri="{FF2B5EF4-FFF2-40B4-BE49-F238E27FC236}">
                <a16:creationId xmlns:a16="http://schemas.microsoft.com/office/drawing/2014/main" id="{8A4210A2-AFF3-3A44-9E5B-9954882DF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146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34154" name="Rectangle 8202">
            <a:extLst>
              <a:ext uri="{FF2B5EF4-FFF2-40B4-BE49-F238E27FC236}">
                <a16:creationId xmlns:a16="http://schemas.microsoft.com/office/drawing/2014/main" id="{66604FB7-1BEF-0C48-A87B-4EDB6DFD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57600"/>
            <a:ext cx="4292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34155" name="Rectangle 8203">
            <a:extLst>
              <a:ext uri="{FF2B5EF4-FFF2-40B4-BE49-F238E27FC236}">
                <a16:creationId xmlns:a16="http://schemas.microsoft.com/office/drawing/2014/main" id="{FD00E35B-99BF-9A42-8F2F-EFF31418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54705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korporative vs. individuelle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Autonomie</a:t>
            </a:r>
          </a:p>
        </p:txBody>
      </p:sp>
      <p:sp>
        <p:nvSpPr>
          <p:cNvPr id="134156" name="AutoShape 8204">
            <a:extLst>
              <a:ext uri="{FF2B5EF4-FFF2-40B4-BE49-F238E27FC236}">
                <a16:creationId xmlns:a16="http://schemas.microsoft.com/office/drawing/2014/main" id="{EA67ED66-4B0E-2B44-A7D6-CA2E2589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6370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7" name="AutoShape 8205">
            <a:extLst>
              <a:ext uri="{FF2B5EF4-FFF2-40B4-BE49-F238E27FC236}">
                <a16:creationId xmlns:a16="http://schemas.microsoft.com/office/drawing/2014/main" id="{C0B5BDC9-1C6E-5F40-B77D-B3A0B13F2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0513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8" name="AutoShape 8206">
            <a:extLst>
              <a:ext uri="{FF2B5EF4-FFF2-40B4-BE49-F238E27FC236}">
                <a16:creationId xmlns:a16="http://schemas.microsoft.com/office/drawing/2014/main" id="{D0CF5358-53B0-BA42-A095-D9E72FFA8C51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2159000" y="1477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9" name="AutoShape 8207">
            <a:extLst>
              <a:ext uri="{FF2B5EF4-FFF2-40B4-BE49-F238E27FC236}">
                <a16:creationId xmlns:a16="http://schemas.microsoft.com/office/drawing/2014/main" id="{18008CCC-CE15-5046-B858-8F99B3C1B6B7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1155700" y="284797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53" grpId="0" animBg="1" autoUpdateAnimBg="0"/>
      <p:bldP spid="134154" grpId="0" animBg="1" autoUpdateAnimBg="0"/>
      <p:bldP spid="13415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9265722-96FF-B341-81D2-1E4F4B2F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05DD8C39-06C6-B341-9621-62E0FA9E9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ABA8D-FD9E-3945-BE70-302EE7091A90}" type="slidenum">
              <a:rPr lang="en-US" altLang="de-DE"/>
              <a:pPr/>
              <a:t>5</a:t>
            </a:fld>
            <a:endParaRPr lang="en-US" altLang="de-DE" b="0"/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B30A22D2-E4A3-D94C-80FF-F10F9F44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8FAF834D-B5A9-9049-BF54-2DCB8DE75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/>
              <a:t>wettbewerblich</a:t>
            </a:r>
            <a:endParaRPr lang="de-DE" altLang="de-DE"/>
          </a:p>
        </p:txBody>
      </p:sp>
      <p:graphicFrame>
        <p:nvGraphicFramePr>
          <p:cNvPr id="138247" name="Object 7">
            <a:extLst>
              <a:ext uri="{FF2B5EF4-FFF2-40B4-BE49-F238E27FC236}">
                <a16:creationId xmlns:a16="http://schemas.microsoft.com/office/drawing/2014/main" id="{194A5F21-EE04-9748-A321-60252DB4A4D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8">
            <a:extLst>
              <a:ext uri="{FF2B5EF4-FFF2-40B4-BE49-F238E27FC236}">
                <a16:creationId xmlns:a16="http://schemas.microsoft.com/office/drawing/2014/main" id="{5E99C91A-4C64-834F-86AF-B1969C47A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Forschungsgelder</a:t>
            </a:r>
          </a:p>
        </p:txBody>
      </p:sp>
      <p:sp>
        <p:nvSpPr>
          <p:cNvPr id="138249" name="Rectangle 9">
            <a:extLst>
              <a:ext uri="{FF2B5EF4-FFF2-40B4-BE49-F238E27FC236}">
                <a16:creationId xmlns:a16="http://schemas.microsoft.com/office/drawing/2014/main" id="{632F2910-A788-E648-A91F-3F8EA242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814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Wissenschaftler</a:t>
            </a:r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437D09B9-60AF-7446-989C-B3433704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006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Studierende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 autoUpdateAnimBg="0"/>
      <p:bldP spid="138249" grpId="0" animBg="1" autoUpdateAnimBg="0"/>
      <p:bldP spid="13825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C65CC835-0D32-924C-96B1-12090F8C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C5FA677B-1054-2A4E-BF0A-6C32550F1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0BA0F-FE18-3042-99A0-C81F27376903}" type="slidenum">
              <a:rPr lang="en-US" altLang="de-DE"/>
              <a:pPr/>
              <a:t>6</a:t>
            </a:fld>
            <a:endParaRPr lang="en-US" altLang="de-DE" b="0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94597E13-3033-3C4A-8509-5BA8B384B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4876800" cy="990600"/>
          </a:xfrm>
        </p:spPr>
        <p:txBody>
          <a:bodyPr/>
          <a:lstStyle/>
          <a:p>
            <a:r>
              <a:rPr lang="de-DE" altLang="de-DE" b="1"/>
              <a:t>Gefahren</a:t>
            </a:r>
            <a:endParaRPr lang="de-DE" altLang="de-DE" sz="3200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56EDE953-80D9-BA48-BE73-0FC7FB39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08425"/>
            <a:ext cx="7848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Fixierung auf formale Kriterienkataloge</a:t>
            </a: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A97CA45A-E407-4C4D-97F3-893523BF3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80038"/>
            <a:ext cx="78486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Ausblendung nicht-monetärer Anreize</a:t>
            </a:r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04F27C3F-A5D1-754E-90D7-0B6FDCC5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38400"/>
            <a:ext cx="7848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Verregelung der Vergabeverfahren</a:t>
            </a:r>
          </a:p>
        </p:txBody>
      </p:sp>
      <p:sp>
        <p:nvSpPr>
          <p:cNvPr id="246790" name="Oval 6">
            <a:extLst>
              <a:ext uri="{FF2B5EF4-FFF2-40B4-BE49-F238E27FC236}">
                <a16:creationId xmlns:a16="http://schemas.microsoft.com/office/drawing/2014/main" id="{69FC9228-B0C9-2B41-A516-516B00A3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438400"/>
            <a:ext cx="7162800" cy="3429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Überlegt vorgehen, 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um Chancen zu nutzen und 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Risiken zu vermeiden!</a:t>
            </a:r>
          </a:p>
        </p:txBody>
      </p:sp>
      <p:graphicFrame>
        <p:nvGraphicFramePr>
          <p:cNvPr id="246792" name="Object 8">
            <a:extLst>
              <a:ext uri="{FF2B5EF4-FFF2-40B4-BE49-F238E27FC236}">
                <a16:creationId xmlns:a16="http://schemas.microsoft.com/office/drawing/2014/main" id="{D57A705C-F2B8-8741-9C63-0140312862E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 autoUpdateAnimBg="0"/>
      <p:bldP spid="246788" grpId="0" animBg="1" autoUpdateAnimBg="0"/>
      <p:bldP spid="246789" grpId="0" animBg="1" autoUpdateAnimBg="0"/>
      <p:bldP spid="24679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umsplatzhalter 2">
            <a:extLst>
              <a:ext uri="{FF2B5EF4-FFF2-40B4-BE49-F238E27FC236}">
                <a16:creationId xmlns:a16="http://schemas.microsoft.com/office/drawing/2014/main" id="{ECABE7A7-FD10-3E44-BE97-6368735F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48" name="Foliennummernplatzhalter 3">
            <a:extLst>
              <a:ext uri="{FF2B5EF4-FFF2-40B4-BE49-F238E27FC236}">
                <a16:creationId xmlns:a16="http://schemas.microsoft.com/office/drawing/2014/main" id="{27CA1474-035E-6E4A-B5D9-E46D36D67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BE51C-759E-BB44-A0B6-94267279A6AB}" type="slidenum">
              <a:rPr lang="en-US" altLang="de-DE"/>
              <a:pPr/>
              <a:t>7</a:t>
            </a:fld>
            <a:endParaRPr lang="en-US" altLang="de-DE" b="0"/>
          </a:p>
        </p:txBody>
      </p:sp>
      <p:sp>
        <p:nvSpPr>
          <p:cNvPr id="260098" name="Rectangle 2050">
            <a:extLst>
              <a:ext uri="{FF2B5EF4-FFF2-40B4-BE49-F238E27FC236}">
                <a16:creationId xmlns:a16="http://schemas.microsoft.com/office/drawing/2014/main" id="{F29BCDA9-6FCC-5F43-BD62-10AC07028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b="1"/>
              <a:t>3 Gestaltungsbereiche</a:t>
            </a:r>
            <a:endParaRPr lang="de-DE" altLang="de-DE" sz="3200"/>
          </a:p>
        </p:txBody>
      </p:sp>
      <p:grpSp>
        <p:nvGrpSpPr>
          <p:cNvPr id="260099" name="Group 2051">
            <a:extLst>
              <a:ext uri="{FF2B5EF4-FFF2-40B4-BE49-F238E27FC236}">
                <a16:creationId xmlns:a16="http://schemas.microsoft.com/office/drawing/2014/main" id="{73AC9DED-963F-5C4B-A660-5016C9954D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2057400"/>
            <a:ext cx="4495800" cy="4724400"/>
            <a:chOff x="1440" y="1104"/>
            <a:chExt cx="2832" cy="2976"/>
          </a:xfrm>
        </p:grpSpPr>
        <p:sp>
          <p:nvSpPr>
            <p:cNvPr id="260100" name="Rectangle 2052">
              <a:extLst>
                <a:ext uri="{FF2B5EF4-FFF2-40B4-BE49-F238E27FC236}">
                  <a16:creationId xmlns:a16="http://schemas.microsoft.com/office/drawing/2014/main" id="{A44CB5A2-C411-C24B-9E10-7C4D5FE88C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1" name="Rectangle 2053">
              <a:extLst>
                <a:ext uri="{FF2B5EF4-FFF2-40B4-BE49-F238E27FC236}">
                  <a16:creationId xmlns:a16="http://schemas.microsoft.com/office/drawing/2014/main" id="{A7BC9D8B-3B38-2D46-A909-D6D4F96F55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2" name="Rectangle 2054">
              <a:extLst>
                <a:ext uri="{FF2B5EF4-FFF2-40B4-BE49-F238E27FC236}">
                  <a16:creationId xmlns:a16="http://schemas.microsoft.com/office/drawing/2014/main" id="{38786463-CA6A-F945-AFB4-17074624C8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3" name="Rectangle 2055">
              <a:extLst>
                <a:ext uri="{FF2B5EF4-FFF2-40B4-BE49-F238E27FC236}">
                  <a16:creationId xmlns:a16="http://schemas.microsoft.com/office/drawing/2014/main" id="{F5F862B1-4F2E-8F4D-BD62-85270EE2F1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4" name="Rectangle 2056">
              <a:extLst>
                <a:ext uri="{FF2B5EF4-FFF2-40B4-BE49-F238E27FC236}">
                  <a16:creationId xmlns:a16="http://schemas.microsoft.com/office/drawing/2014/main" id="{019165B5-B384-6A4C-8D55-A2672FFCF8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816" cy="864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5" name="Rectangle 2057">
              <a:extLst>
                <a:ext uri="{FF2B5EF4-FFF2-40B4-BE49-F238E27FC236}">
                  <a16:creationId xmlns:a16="http://schemas.microsoft.com/office/drawing/2014/main" id="{C3288E6B-750F-5141-9B87-B4684DB3DB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6" name="Rectangle 2058">
              <a:extLst>
                <a:ext uri="{FF2B5EF4-FFF2-40B4-BE49-F238E27FC236}">
                  <a16:creationId xmlns:a16="http://schemas.microsoft.com/office/drawing/2014/main" id="{5BFDAB6D-035E-0B4C-9790-8B74F43127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7" name="Rectangle 2059">
              <a:extLst>
                <a:ext uri="{FF2B5EF4-FFF2-40B4-BE49-F238E27FC236}">
                  <a16:creationId xmlns:a16="http://schemas.microsoft.com/office/drawing/2014/main" id="{9A05843D-73E9-0C4B-9CC4-94C18ECA47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196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8" name="Rectangle 2060">
              <a:extLst>
                <a:ext uri="{FF2B5EF4-FFF2-40B4-BE49-F238E27FC236}">
                  <a16:creationId xmlns:a16="http://schemas.microsoft.com/office/drawing/2014/main" id="{1B9E1443-12A1-DF4F-B59A-36CA8CC689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9" name="Rectangle 2061">
              <a:extLst>
                <a:ext uri="{FF2B5EF4-FFF2-40B4-BE49-F238E27FC236}">
                  <a16:creationId xmlns:a16="http://schemas.microsoft.com/office/drawing/2014/main" id="{2056114C-B020-1645-AFBA-FE51A26C89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0" name="Rectangle 2062">
              <a:extLst>
                <a:ext uri="{FF2B5EF4-FFF2-40B4-BE49-F238E27FC236}">
                  <a16:creationId xmlns:a16="http://schemas.microsoft.com/office/drawing/2014/main" id="{16D2597C-5344-BE4B-ADFC-46491C120A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1" name="Rectangle 2063">
              <a:extLst>
                <a:ext uri="{FF2B5EF4-FFF2-40B4-BE49-F238E27FC236}">
                  <a16:creationId xmlns:a16="http://schemas.microsoft.com/office/drawing/2014/main" id="{5AD112DE-E2CF-9A4C-9D6C-2B298F4E06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196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2" name="Rectangle 2064">
              <a:extLst>
                <a:ext uri="{FF2B5EF4-FFF2-40B4-BE49-F238E27FC236}">
                  <a16:creationId xmlns:a16="http://schemas.microsoft.com/office/drawing/2014/main" id="{B1C3AA2A-2507-0D4E-AC82-0EC2A0BD81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3" name="Rectangle 2065">
              <a:extLst>
                <a:ext uri="{FF2B5EF4-FFF2-40B4-BE49-F238E27FC236}">
                  <a16:creationId xmlns:a16="http://schemas.microsoft.com/office/drawing/2014/main" id="{BE9AEE29-7100-E341-B75A-1CD9B1DBD2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4" name="Rectangle 2066">
              <a:extLst>
                <a:ext uri="{FF2B5EF4-FFF2-40B4-BE49-F238E27FC236}">
                  <a16:creationId xmlns:a16="http://schemas.microsoft.com/office/drawing/2014/main" id="{5AC7FCA2-4A7F-B544-83E2-345DEA2F7C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5" name="Rectangle 2067">
              <a:extLst>
                <a:ext uri="{FF2B5EF4-FFF2-40B4-BE49-F238E27FC236}">
                  <a16:creationId xmlns:a16="http://schemas.microsoft.com/office/drawing/2014/main" id="{2C215679-D4DE-BE41-B4A1-D675EF0D89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6" name="Rectangle 2068">
              <a:extLst>
                <a:ext uri="{FF2B5EF4-FFF2-40B4-BE49-F238E27FC236}">
                  <a16:creationId xmlns:a16="http://schemas.microsoft.com/office/drawing/2014/main" id="{3BF77FDF-4C1F-5246-891A-109E8C8449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7" name="Rectangle 2069">
              <a:extLst>
                <a:ext uri="{FF2B5EF4-FFF2-40B4-BE49-F238E27FC236}">
                  <a16:creationId xmlns:a16="http://schemas.microsoft.com/office/drawing/2014/main" id="{1E831988-3BBA-4045-BA51-B7CC638CE7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8" name="Rectangle 2070">
              <a:extLst>
                <a:ext uri="{FF2B5EF4-FFF2-40B4-BE49-F238E27FC236}">
                  <a16:creationId xmlns:a16="http://schemas.microsoft.com/office/drawing/2014/main" id="{F7C351E6-795B-8A49-89E5-82CC3506C5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1104"/>
              <a:ext cx="816" cy="864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9" name="Rectangle 2071">
              <a:extLst>
                <a:ext uri="{FF2B5EF4-FFF2-40B4-BE49-F238E27FC236}">
                  <a16:creationId xmlns:a16="http://schemas.microsoft.com/office/drawing/2014/main" id="{6CC7D32D-7D14-EA45-8683-42A7C8A11D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0" name="Rectangle 2072">
              <a:extLst>
                <a:ext uri="{FF2B5EF4-FFF2-40B4-BE49-F238E27FC236}">
                  <a16:creationId xmlns:a16="http://schemas.microsoft.com/office/drawing/2014/main" id="{A8778E2A-04E9-CB48-A0EC-39A0A8DB41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1" name="Rectangle 2073">
              <a:extLst>
                <a:ext uri="{FF2B5EF4-FFF2-40B4-BE49-F238E27FC236}">
                  <a16:creationId xmlns:a16="http://schemas.microsoft.com/office/drawing/2014/main" id="{5EE26CD5-DC3C-004F-9A20-057A2D8198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110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2" name="Rectangle 2074">
              <a:extLst>
                <a:ext uri="{FF2B5EF4-FFF2-40B4-BE49-F238E27FC236}">
                  <a16:creationId xmlns:a16="http://schemas.microsoft.com/office/drawing/2014/main" id="{343747E5-AB3A-7941-8FE4-BB8B9272F0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3" name="Rectangle 2075">
              <a:extLst>
                <a:ext uri="{FF2B5EF4-FFF2-40B4-BE49-F238E27FC236}">
                  <a16:creationId xmlns:a16="http://schemas.microsoft.com/office/drawing/2014/main" id="{106E4BE3-833F-BE45-871C-B2636D094A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110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4" name="Rectangle 2076">
              <a:extLst>
                <a:ext uri="{FF2B5EF4-FFF2-40B4-BE49-F238E27FC236}">
                  <a16:creationId xmlns:a16="http://schemas.microsoft.com/office/drawing/2014/main" id="{16438795-ECF0-984C-A2C0-2E6A7CF325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5" name="Rectangle 2077">
              <a:extLst>
                <a:ext uri="{FF2B5EF4-FFF2-40B4-BE49-F238E27FC236}">
                  <a16:creationId xmlns:a16="http://schemas.microsoft.com/office/drawing/2014/main" id="{76AA0414-D095-0146-872B-961B2AE84B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6" name="Rectangle 2078">
              <a:extLst>
                <a:ext uri="{FF2B5EF4-FFF2-40B4-BE49-F238E27FC236}">
                  <a16:creationId xmlns:a16="http://schemas.microsoft.com/office/drawing/2014/main" id="{B4AB37AF-45AB-2A46-95B2-B222A4BFFC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</p:grpSp>
      <p:sp>
        <p:nvSpPr>
          <p:cNvPr id="260127" name="Line 2079">
            <a:extLst>
              <a:ext uri="{FF2B5EF4-FFF2-40B4-BE49-F238E27FC236}">
                <a16:creationId xmlns:a16="http://schemas.microsoft.com/office/drawing/2014/main" id="{7A4AB934-DC51-D349-9038-3CAF2CA512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1752600"/>
            <a:ext cx="914400" cy="9144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28" name="Line 2080">
            <a:extLst>
              <a:ext uri="{FF2B5EF4-FFF2-40B4-BE49-F238E27FC236}">
                <a16:creationId xmlns:a16="http://schemas.microsoft.com/office/drawing/2014/main" id="{E376D305-4D99-D140-B9CF-11DCBDF4D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667000"/>
            <a:ext cx="0" cy="415607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29" name="Line 2081">
            <a:extLst>
              <a:ext uri="{FF2B5EF4-FFF2-40B4-BE49-F238E27FC236}">
                <a16:creationId xmlns:a16="http://schemas.microsoft.com/office/drawing/2014/main" id="{97F672C0-71B1-CF42-A325-6535EDE33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752600"/>
            <a:ext cx="3886200" cy="0"/>
          </a:xfrm>
          <a:prstGeom prst="line">
            <a:avLst/>
          </a:prstGeom>
          <a:noFill/>
          <a:ln w="101600">
            <a:solidFill>
              <a:srgbClr val="2E76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30" name="Text Box 2082">
            <a:extLst>
              <a:ext uri="{FF2B5EF4-FFF2-40B4-BE49-F238E27FC236}">
                <a16:creationId xmlns:a16="http://schemas.microsoft.com/office/drawing/2014/main" id="{4F8FA864-413F-E441-B7D9-1B18D1B8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717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Vergaberahmen</a:t>
            </a:r>
          </a:p>
        </p:txBody>
      </p:sp>
      <p:sp>
        <p:nvSpPr>
          <p:cNvPr id="260131" name="Text Box 2083">
            <a:extLst>
              <a:ext uri="{FF2B5EF4-FFF2-40B4-BE49-F238E27FC236}">
                <a16:creationId xmlns:a16="http://schemas.microsoft.com/office/drawing/2014/main" id="{6E83FEE4-515B-EF4C-AFFA-5B2FE5EA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862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Formel</a:t>
            </a:r>
          </a:p>
        </p:txBody>
      </p:sp>
      <p:sp>
        <p:nvSpPr>
          <p:cNvPr id="260132" name="Text Box 2084">
            <a:extLst>
              <a:ext uri="{FF2B5EF4-FFF2-40B4-BE49-F238E27FC236}">
                <a16:creationId xmlns:a16="http://schemas.microsoft.com/office/drawing/2014/main" id="{AD884648-5D7C-1F4E-8572-8F8DABAF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76400"/>
            <a:ext cx="668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Land</a:t>
            </a:r>
            <a:endParaRPr lang="de-DE" altLang="de-DE" sz="1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0134" name="Text Box 2086">
            <a:extLst>
              <a:ext uri="{FF2B5EF4-FFF2-40B4-BE49-F238E27FC236}">
                <a16:creationId xmlns:a16="http://schemas.microsoft.com/office/drawing/2014/main" id="{39F9E3FC-E956-C045-B0F2-88839555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2286000"/>
            <a:ext cx="1379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Fachbereich</a:t>
            </a:r>
            <a:endParaRPr lang="de-DE" altLang="de-DE" sz="1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0135" name="Text Box 2087">
            <a:extLst>
              <a:ext uri="{FF2B5EF4-FFF2-40B4-BE49-F238E27FC236}">
                <a16:creationId xmlns:a16="http://schemas.microsoft.com/office/drawing/2014/main" id="{847DECFF-42BB-B545-90AC-D6D29541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4648200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W2 / W3</a:t>
            </a:r>
          </a:p>
        </p:txBody>
      </p:sp>
      <p:sp>
        <p:nvSpPr>
          <p:cNvPr id="260136" name="Text Box 2088">
            <a:extLst>
              <a:ext uri="{FF2B5EF4-FFF2-40B4-BE49-F238E27FC236}">
                <a16:creationId xmlns:a16="http://schemas.microsoft.com/office/drawing/2014/main" id="{138C55F2-4F48-2540-984A-9055334C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5973763"/>
            <a:ext cx="1211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Leistungs-</a:t>
            </a:r>
          </a:p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zulage</a:t>
            </a:r>
          </a:p>
        </p:txBody>
      </p:sp>
      <p:sp>
        <p:nvSpPr>
          <p:cNvPr id="260137" name="Text Box 2089">
            <a:extLst>
              <a:ext uri="{FF2B5EF4-FFF2-40B4-BE49-F238E27FC236}">
                <a16:creationId xmlns:a16="http://schemas.microsoft.com/office/drawing/2014/main" id="{A3067FE8-0C7B-4E4F-81BD-3F15FEE5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1371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Abwägen</a:t>
            </a:r>
          </a:p>
        </p:txBody>
      </p:sp>
      <p:sp>
        <p:nvSpPr>
          <p:cNvPr id="260138" name="Text Box 2090">
            <a:extLst>
              <a:ext uri="{FF2B5EF4-FFF2-40B4-BE49-F238E27FC236}">
                <a16:creationId xmlns:a16="http://schemas.microsoft.com/office/drawing/2014/main" id="{1E997710-BF34-5C49-A08A-FD38471D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13716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Antrag</a:t>
            </a:r>
          </a:p>
        </p:txBody>
      </p:sp>
      <p:sp>
        <p:nvSpPr>
          <p:cNvPr id="260139" name="Text Box 2091">
            <a:extLst>
              <a:ext uri="{FF2B5EF4-FFF2-40B4-BE49-F238E27FC236}">
                <a16:creationId xmlns:a16="http://schemas.microsoft.com/office/drawing/2014/main" id="{3780F219-982B-2B45-8984-9BEE7930A77B}"/>
              </a:ext>
            </a:extLst>
          </p:cNvPr>
          <p:cNvSpPr txBox="1">
            <a:spLocks noChangeArrowheads="1"/>
          </p:cNvSpPr>
          <p:nvPr/>
        </p:nvSpPr>
        <p:spPr bwMode="auto">
          <a:xfrm rot="-5395298">
            <a:off x="-979487" y="4711700"/>
            <a:ext cx="357505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Entscheidungsgegenstände</a:t>
            </a:r>
          </a:p>
        </p:txBody>
      </p:sp>
      <p:sp>
        <p:nvSpPr>
          <p:cNvPr id="260141" name="Text Box 2093">
            <a:extLst>
              <a:ext uri="{FF2B5EF4-FFF2-40B4-BE49-F238E27FC236}">
                <a16:creationId xmlns:a16="http://schemas.microsoft.com/office/drawing/2014/main" id="{FBC16AC3-42AA-0749-B365-6A6B3DBB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1036638"/>
            <a:ext cx="302260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rgbClr val="2E763F"/>
                </a:solidFill>
                <a:latin typeface="Arial" panose="020B0604020202020204" pitchFamily="34" charset="0"/>
              </a:rPr>
              <a:t>Entscheidungverfahren</a:t>
            </a:r>
          </a:p>
        </p:txBody>
      </p:sp>
      <p:graphicFrame>
        <p:nvGraphicFramePr>
          <p:cNvPr id="260142" name="Object 2094">
            <a:extLst>
              <a:ext uri="{FF2B5EF4-FFF2-40B4-BE49-F238E27FC236}">
                <a16:creationId xmlns:a16="http://schemas.microsoft.com/office/drawing/2014/main" id="{7DF1202F-3754-BA44-BFFA-AB37F8BA3D1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209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40" name="Text Box 2092">
            <a:extLst>
              <a:ext uri="{FF2B5EF4-FFF2-40B4-BE49-F238E27FC236}">
                <a16:creationId xmlns:a16="http://schemas.microsoft.com/office/drawing/2014/main" id="{97D52295-EA15-0E46-A6BE-BFA80C6A96FA}"/>
              </a:ext>
            </a:extLst>
          </p:cNvPr>
          <p:cNvSpPr txBox="1">
            <a:spLocks noChangeArrowheads="1"/>
          </p:cNvSpPr>
          <p:nvPr/>
        </p:nvSpPr>
        <p:spPr bwMode="auto">
          <a:xfrm rot="-2539219">
            <a:off x="173038" y="1704975"/>
            <a:ext cx="2741612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Entscheidungsebene</a:t>
            </a:r>
          </a:p>
        </p:txBody>
      </p:sp>
      <p:sp>
        <p:nvSpPr>
          <p:cNvPr id="260133" name="Text Box 2085">
            <a:extLst>
              <a:ext uri="{FF2B5EF4-FFF2-40B4-BE49-F238E27FC236}">
                <a16:creationId xmlns:a16="http://schemas.microsoft.com/office/drawing/2014/main" id="{9DA3F121-4CAD-EB43-BCC6-33E2759D6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Hochschule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E44EFB91-B2D0-8145-9E8D-5C635E48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1FE0FDC8-6D0E-5447-B577-53D39593F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0D749F-2BF7-7F43-A9BE-AA5D75FC71EC}" type="slidenum">
              <a:rPr lang="en-US" altLang="de-DE"/>
              <a:pPr/>
              <a:t>8</a:t>
            </a:fld>
            <a:endParaRPr lang="en-US" altLang="de-DE" b="0"/>
          </a:p>
        </p:txBody>
      </p:sp>
      <p:sp>
        <p:nvSpPr>
          <p:cNvPr id="265218" name="Rectangle 2050">
            <a:extLst>
              <a:ext uri="{FF2B5EF4-FFF2-40B4-BE49-F238E27FC236}">
                <a16:creationId xmlns:a16="http://schemas.microsoft.com/office/drawing/2014/main" id="{83A1B9DC-6A62-694C-83AC-2F6760027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181600" cy="990600"/>
          </a:xfrm>
        </p:spPr>
        <p:txBody>
          <a:bodyPr/>
          <a:lstStyle/>
          <a:p>
            <a:r>
              <a:rPr lang="de-DE" altLang="de-DE" b="1"/>
              <a:t>Formel vs. Abwägung</a:t>
            </a:r>
            <a:endParaRPr lang="de-DE" altLang="de-DE"/>
          </a:p>
        </p:txBody>
      </p:sp>
      <p:sp>
        <p:nvSpPr>
          <p:cNvPr id="265219" name="Rectangle 2051">
            <a:extLst>
              <a:ext uri="{FF2B5EF4-FFF2-40B4-BE49-F238E27FC236}">
                <a16:creationId xmlns:a16="http://schemas.microsoft.com/office/drawing/2014/main" id="{E16CAF50-8220-804A-91CA-AACF6A92C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438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Formelgebundene Vergabe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Rechtssicherheit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Kalkulierbarkeit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keine Bewertungsorgane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fachspezifische Kriterienkataloge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mechanisch</a:t>
            </a: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„Tonnenideologie“</a:t>
            </a:r>
            <a:endParaRPr lang="de-DE" altLang="de-DE" sz="2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5220" name="Rectangle 2052">
            <a:extLst>
              <a:ext uri="{FF2B5EF4-FFF2-40B4-BE49-F238E27FC236}">
                <a16:creationId xmlns:a16="http://schemas.microsoft.com/office/drawing/2014/main" id="{6AF84A86-5F47-3148-A0F0-561CF7567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362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Vergabe nach Abwägung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Wissenschaftsbezug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Flexibilität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Transparenz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Nachvollziehbarkeit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5221" name="Oval 2053">
            <a:extLst>
              <a:ext uri="{FF2B5EF4-FFF2-40B4-BE49-F238E27FC236}">
                <a16:creationId xmlns:a16="http://schemas.microsoft.com/office/drawing/2014/main" id="{CC647FDB-82E0-DA48-A5B7-A6DC2976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1</a:t>
            </a:r>
          </a:p>
        </p:txBody>
      </p:sp>
      <p:grpSp>
        <p:nvGrpSpPr>
          <p:cNvPr id="265222" name="Group 2054">
            <a:extLst>
              <a:ext uri="{FF2B5EF4-FFF2-40B4-BE49-F238E27FC236}">
                <a16:creationId xmlns:a16="http://schemas.microsoft.com/office/drawing/2014/main" id="{22782F65-89D3-734C-B5CA-458892B466E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5223" name="AutoShape 2055">
              <a:extLst>
                <a:ext uri="{FF2B5EF4-FFF2-40B4-BE49-F238E27FC236}">
                  <a16:creationId xmlns:a16="http://schemas.microsoft.com/office/drawing/2014/main" id="{880DFD8D-1E9C-204A-B692-66E1531EA8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5224" name="AutoShape 2056">
              <a:extLst>
                <a:ext uri="{FF2B5EF4-FFF2-40B4-BE49-F238E27FC236}">
                  <a16:creationId xmlns:a16="http://schemas.microsoft.com/office/drawing/2014/main" id="{F3A33F31-A07E-7449-9EED-5B93526B3A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5226" name="Oval 2058">
            <a:extLst>
              <a:ext uri="{FF2B5EF4-FFF2-40B4-BE49-F238E27FC236}">
                <a16:creationId xmlns:a16="http://schemas.microsoft.com/office/drawing/2014/main" id="{B06B7287-67C6-1D45-AEB3-34C51DAC8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Entschei-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dung nach 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qualitativen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Faktoren</a:t>
            </a:r>
            <a:endParaRPr lang="de-DE" altLang="de-DE" b="1">
              <a:solidFill>
                <a:schemeClr val="folHlink"/>
              </a:solidFill>
            </a:endParaRPr>
          </a:p>
        </p:txBody>
      </p:sp>
      <p:graphicFrame>
        <p:nvGraphicFramePr>
          <p:cNvPr id="265227" name="Object 2059">
            <a:extLst>
              <a:ext uri="{FF2B5EF4-FFF2-40B4-BE49-F238E27FC236}">
                <a16:creationId xmlns:a16="http://schemas.microsoft.com/office/drawing/2014/main" id="{F77455D7-408A-AE46-896C-3D713964B99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205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5" name="Oval 2057">
            <a:extLst>
              <a:ext uri="{FF2B5EF4-FFF2-40B4-BE49-F238E27FC236}">
                <a16:creationId xmlns:a16="http://schemas.microsoft.com/office/drawing/2014/main" id="{112D4EF2-A187-5544-A5EB-4EB9EBA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Entschei-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dung nach 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quantitativen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Faktoren</a:t>
            </a:r>
            <a:endParaRPr lang="de-DE" altLang="de-DE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utoUpdateAnimBg="0"/>
      <p:bldP spid="265219" grpId="0" animBg="1" autoUpdateAnimBg="0"/>
      <p:bldP spid="265220" grpId="0" animBg="1" autoUpdateAnimBg="0"/>
      <p:bldP spid="265221" grpId="0" animBg="1" autoUpdateAnimBg="0"/>
      <p:bldP spid="265226" grpId="0" animBg="1" autoUpdateAnimBg="0"/>
      <p:bldP spid="2652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1611CBCF-E497-FA43-B967-E22E9A08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Lüneburg,</a:t>
            </a:r>
          </a:p>
          <a:p>
            <a:r>
              <a:rPr lang="en-US" altLang="de-DE" b="1"/>
              <a:t>13. November 2002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3FB31C10-40A8-0148-B796-4F771F810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735E7-0C16-2744-8756-D22CA1929E15}" type="slidenum">
              <a:rPr lang="en-US" altLang="de-DE"/>
              <a:pPr/>
              <a:t>9</a:t>
            </a:fld>
            <a:endParaRPr lang="en-US" altLang="de-DE" b="0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80F5C85D-A5A0-4A47-991B-CC5A6AC46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sz="3200" b="1"/>
              <a:t>individuell vs. Stufung</a:t>
            </a:r>
            <a:endParaRPr lang="de-DE" altLang="de-DE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6945D309-D524-AA48-981F-CEAFB9800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209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Individuelle  Bemessung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Gerechtigkeit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individuelle Anreize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aufwändig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Intransparenz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 individuelle Konjunkturen</a:t>
            </a:r>
            <a:endParaRPr lang="de-DE" altLang="de-DE" sz="2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D5B8A6C7-F7DF-4B41-9B6D-3AC2D75E5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514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Stufenmodell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Regelhaftigkeit/Transparenz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Integration von B&amp;B + Leistung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strategische Einbettung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Reaktanz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langfristiges Management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6245" name="Oval 5">
            <a:extLst>
              <a:ext uri="{FF2B5EF4-FFF2-40B4-BE49-F238E27FC236}">
                <a16:creationId xmlns:a16="http://schemas.microsoft.com/office/drawing/2014/main" id="{E6E27076-4B97-A343-8650-FE219D8D9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2</a:t>
            </a:r>
          </a:p>
        </p:txBody>
      </p:sp>
      <p:grpSp>
        <p:nvGrpSpPr>
          <p:cNvPr id="266246" name="Group 6">
            <a:extLst>
              <a:ext uri="{FF2B5EF4-FFF2-40B4-BE49-F238E27FC236}">
                <a16:creationId xmlns:a16="http://schemas.microsoft.com/office/drawing/2014/main" id="{04ED8640-E8C8-5548-83B4-0F239074D207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6247" name="AutoShape 7">
              <a:extLst>
                <a:ext uri="{FF2B5EF4-FFF2-40B4-BE49-F238E27FC236}">
                  <a16:creationId xmlns:a16="http://schemas.microsoft.com/office/drawing/2014/main" id="{A38D51CD-D090-8740-B805-7004BFFA0F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248" name="AutoShape 8">
              <a:extLst>
                <a:ext uri="{FF2B5EF4-FFF2-40B4-BE49-F238E27FC236}">
                  <a16:creationId xmlns:a16="http://schemas.microsoft.com/office/drawing/2014/main" id="{8CF20CBC-1AA5-F64C-B05E-D12FC187AD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6250" name="Oval 10">
            <a:extLst>
              <a:ext uri="{FF2B5EF4-FFF2-40B4-BE49-F238E27FC236}">
                <a16:creationId xmlns:a16="http://schemas.microsoft.com/office/drawing/2014/main" id="{781E7196-836C-C746-8713-D37DB867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Gehalt nach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Stufen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B&amp;B +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Leistung</a:t>
            </a:r>
            <a:endParaRPr lang="de-DE" altLang="de-DE" b="1">
              <a:solidFill>
                <a:schemeClr val="folHlink"/>
              </a:solidFill>
            </a:endParaRPr>
          </a:p>
        </p:txBody>
      </p:sp>
      <p:graphicFrame>
        <p:nvGraphicFramePr>
          <p:cNvPr id="266251" name="Object 11">
            <a:extLst>
              <a:ext uri="{FF2B5EF4-FFF2-40B4-BE49-F238E27FC236}">
                <a16:creationId xmlns:a16="http://schemas.microsoft.com/office/drawing/2014/main" id="{F7BBA304-0A19-064D-A1D0-921B0650714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2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9" name="Oval 9">
            <a:extLst>
              <a:ext uri="{FF2B5EF4-FFF2-40B4-BE49-F238E27FC236}">
                <a16:creationId xmlns:a16="http://schemas.microsoft.com/office/drawing/2014/main" id="{533EBF02-4BD3-7D4A-83A7-9A1ED9DF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Jeder 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bekommt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anderes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Gehalt</a:t>
            </a:r>
            <a:endParaRPr lang="de-DE" altLang="de-DE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  <p:bldP spid="266243" grpId="0" animBg="1" autoUpdateAnimBg="0"/>
      <p:bldP spid="266244" grpId="0" animBg="1" autoUpdateAnimBg="0"/>
      <p:bldP spid="266245" grpId="0" animBg="1" autoUpdateAnimBg="0"/>
      <p:bldP spid="266250" grpId="0" animBg="1" autoUpdateAnimBg="0"/>
      <p:bldP spid="266249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893</Words>
  <Application>Microsoft Macintosh PowerPoint</Application>
  <PresentationFormat>Bildschirmpräsentation (4:3)</PresentationFormat>
  <Paragraphs>389</Paragraphs>
  <Slides>39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Times New Roman</vt:lpstr>
      <vt:lpstr>Arial</vt:lpstr>
      <vt:lpstr>Webdings</vt:lpstr>
      <vt:lpstr>Wingdings</vt:lpstr>
      <vt:lpstr>Leere Präsentation</vt:lpstr>
      <vt:lpstr>Microsoft Clip Gallery</vt:lpstr>
      <vt:lpstr>Microsoft Excel-Tabelle</vt:lpstr>
      <vt:lpstr>Microsoft Photo Editor 3.0 Photo</vt:lpstr>
      <vt:lpstr>PowerPoint-Präsentation</vt:lpstr>
      <vt:lpstr>PowerPoint-Präsentation</vt:lpstr>
      <vt:lpstr>PowerPoint-Präsentation</vt:lpstr>
      <vt:lpstr>autonom</vt:lpstr>
      <vt:lpstr>wettbewerblich</vt:lpstr>
      <vt:lpstr>Gefahren</vt:lpstr>
      <vt:lpstr>3 Gestaltungsbereiche</vt:lpstr>
      <vt:lpstr>Formel vs. Abwägung</vt:lpstr>
      <vt:lpstr>individuell vs. Stufung</vt:lpstr>
      <vt:lpstr>Regel vs. Antrag</vt:lpstr>
      <vt:lpstr>Resümee</vt:lpstr>
      <vt:lpstr>profiliert</vt:lpstr>
      <vt:lpstr>profiliert</vt:lpstr>
      <vt:lpstr>wissenschaftlich</vt:lpstr>
      <vt:lpstr>Evaluationsinstrumente</vt:lpstr>
      <vt:lpstr>Ranking</vt:lpstr>
      <vt:lpstr>bisher</vt:lpstr>
      <vt:lpstr>Internet</vt:lpstr>
      <vt:lpstr>Wirkung: Internet-Zugriffe</vt:lpstr>
      <vt:lpstr>PowerPoint-Präsentation</vt:lpstr>
      <vt:lpstr>PowerPoint-Präsentation</vt:lpstr>
      <vt:lpstr>Profile forschungsstarker Universitäten in der BWL</vt:lpstr>
      <vt:lpstr>Profile forschungsstarker Universitäten in der BWL</vt:lpstr>
      <vt:lpstr>Profile forschungsstarker Universitäten in Erziehungswiss.</vt:lpstr>
      <vt:lpstr>Profile forschungsstarker Universitäten in Erziehungswiss.</vt:lpstr>
      <vt:lpstr>international</vt:lpstr>
      <vt:lpstr>virtuell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wirtschaftlich</vt:lpstr>
      <vt:lpstr>wirtschaftlich</vt:lpstr>
      <vt:lpstr>wirtschaftlich</vt:lpstr>
      <vt:lpstr>zukunftsfähige Hochschule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111</cp:revision>
  <dcterms:created xsi:type="dcterms:W3CDTF">2001-03-08T15:06:45Z</dcterms:created>
  <dcterms:modified xsi:type="dcterms:W3CDTF">2022-02-10T09:42:35Z</dcterms:modified>
</cp:coreProperties>
</file>