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463" r:id="rId2"/>
    <p:sldId id="473" r:id="rId3"/>
    <p:sldId id="478" r:id="rId4"/>
    <p:sldId id="475" r:id="rId5"/>
    <p:sldId id="476" r:id="rId6"/>
    <p:sldId id="468" r:id="rId7"/>
    <p:sldId id="469" r:id="rId8"/>
    <p:sldId id="470" r:id="rId9"/>
    <p:sldId id="471" r:id="rId10"/>
    <p:sldId id="472" r:id="rId11"/>
    <p:sldId id="457" r:id="rId12"/>
    <p:sldId id="479" r:id="rId13"/>
    <p:sldId id="461" r:id="rId14"/>
    <p:sldId id="462" r:id="rId15"/>
    <p:sldId id="480" r:id="rId16"/>
    <p:sldId id="481" r:id="rId17"/>
    <p:sldId id="482" r:id="rId18"/>
    <p:sldId id="483" r:id="rId19"/>
    <p:sldId id="444" r:id="rId20"/>
    <p:sldId id="456" r:id="rId21"/>
    <p:sldId id="445" r:id="rId22"/>
    <p:sldId id="487" r:id="rId23"/>
    <p:sldId id="485" r:id="rId24"/>
    <p:sldId id="484" r:id="rId25"/>
    <p:sldId id="450" r:id="rId26"/>
    <p:sldId id="464" r:id="rId27"/>
    <p:sldId id="486" r:id="rId28"/>
    <p:sldId id="467" r:id="rId29"/>
    <p:sldId id="458" r:id="rId30"/>
    <p:sldId id="488" r:id="rId31"/>
    <p:sldId id="460" r:id="rId32"/>
    <p:sldId id="443" r:id="rId3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"/>
        <a:sy n="1" d="1"/>
      </p:scale>
      <p:origin x="0" y="284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909790D-6BDB-1D40-BD21-BD3859D3BE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F829237-F3DF-154E-8861-43CD2B04C1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F6701DF-6327-2449-AE08-036F17B833E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0EAB785-3CBB-F04C-99FF-1D2B310065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4B6AF0F-3D99-F048-A01C-3803DF1617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5DD6496-73DB-9941-9338-125081BB14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CB3CF5-36F3-7F47-A467-EFBEEBA0C59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8760CC-13DF-3B4D-A383-132FDC85F5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78349-E195-054A-9270-509AA883D8EB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431C8E48-1366-3343-9A43-33307B3B0F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BE5A0E18-C55E-4B46-A486-670DB2E0D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D28EF7-2B59-0F4D-B667-723C45586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EBED4-2538-0D45-AB9F-9EC2E7E66281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387074" name="Rectangle 2">
            <a:extLst>
              <a:ext uri="{FF2B5EF4-FFF2-40B4-BE49-F238E27FC236}">
                <a16:creationId xmlns:a16="http://schemas.microsoft.com/office/drawing/2014/main" id="{2A86F288-0DB6-C740-9A9C-53A9D31DE9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B795DCBE-3290-7742-8EED-FD021D7A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00F22-245D-5744-88FE-5F5B96ED7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ABCA16-852E-8041-81FF-D6F4F2252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CDF0D0-63BA-7240-AFEC-A18126E19C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54576B-C80E-5641-99C5-CC84E0E98BD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72950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F1DE1-F716-5B4D-A505-38E464C6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36F6EF-9447-B147-9E25-FAB02322E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6A1A9B-D03D-9C45-AF86-A8D66278C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93DB18-9098-7B44-9E1C-0446C35C421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063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7F3CFC4-5699-5D42-823D-37DA9FAC9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B7BE82-FD6B-7F45-87AE-7FA4E7A14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C2DCAF-8887-4A42-808C-1D911CBD84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6219CF-ADD5-9E46-9516-D9482E0BA8A7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35113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8FB64-FDB5-6B45-BD8B-F9641FFB7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FEA55A-F3C1-1B4F-AD47-B0AC9BA5F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9DCDF2-6108-7748-B701-D740E88317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9739BD-4D6D-1E43-A639-6583CC4B867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7529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CAD49-35E0-5E49-B58B-7B2303690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166946-89F9-AF41-BC7F-36FD92350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CD69A6-3BC7-3348-9A30-D7EBC49CED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1F7736-C7D9-7146-AFBB-46D20E8D125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52281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54024-FD9A-214A-8E8D-3A1B9425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32A08C-A9AE-E64A-8F42-D7944A7BF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3D48B8-DF02-CC47-B5F3-7F141510F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995F18-86B1-8349-B121-A24ADBDDB5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DC1735-FAA4-5E4C-8739-085DC59A124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59524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F63CEE-4CA0-F544-9D16-D828607A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3C1173-6A5A-5345-9A60-6DD5E9BBF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C2B5C2-F8F6-334E-B5C6-586900EA8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57D80C-E373-2649-9440-19D4B2231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73DD6DD-9421-7149-A4A7-8C5578660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01DE2E-2AF9-574C-9A08-7E4756BC4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C7D230-A776-3C4A-9139-927395E15510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463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C4A68-C1CB-5B4B-8980-2FAB01C1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B49CD43-83CD-DD4D-852A-BE936B5F8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BADAF5-BEFC-BE46-B1DC-E9B71D37DC6D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96210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41643A4-1F51-A844-9C03-A3461BE47D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8ABCC4-C724-C044-9D86-48F9773CD138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96835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D8056-E003-744E-A9F7-63AD23A81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C8A6A5-6336-544D-A1B9-C063DE6E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22A60D-7FE1-074E-AE7A-872D8986E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7851D0-DD0B-C946-AA8A-8C8D643BB1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DEA4A6-28C7-0E4D-9D82-1235C2D0F09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61524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CDB96-9952-DA49-8FD6-9AD405A5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86183E2-3F25-9C4D-8A92-CFCC3A869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CF6830-0CE3-F849-8ADA-A45B076D0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478B98-41C0-9D4C-B382-F337CED4A1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9D0733-66B7-2E4B-880A-413E0355468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71881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A499D690-497D-2E43-8E5E-970DB31FB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24BF817-A2F5-E84B-A6C2-56EEEBEFB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A4355F-AA09-9641-9B43-DD8F0C327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CDE13C5F-6319-1B4D-9A7C-D644EB209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115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7A37CC-B957-6A4C-93E1-846BF210C3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A355A66A-A902-FD41-BA62-7F307931047C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BBFA0265-FE4C-9C45-98FB-D65DFBF04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7C536B9B-5D72-0B40-BA0F-244450FEB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Text Box 18">
            <a:extLst>
              <a:ext uri="{FF2B5EF4-FFF2-40B4-BE49-F238E27FC236}">
                <a16:creationId xmlns:a16="http://schemas.microsoft.com/office/drawing/2014/main" id="{486C10A2-ACA5-8C4D-9918-F33F68A28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76975"/>
            <a:ext cx="1165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de-DE" altLang="de-DE" sz="1600" b="1">
                <a:solidFill>
                  <a:schemeClr val="tx1"/>
                </a:solidFill>
                <a:latin typeface="Arial" panose="020B0604020202020204" pitchFamily="34" charset="0"/>
              </a:rPr>
              <a:t>Hannover</a:t>
            </a:r>
          </a:p>
          <a:p>
            <a:r>
              <a:rPr lang="de-DE" altLang="de-DE" sz="1600" b="1">
                <a:solidFill>
                  <a:schemeClr val="tx1"/>
                </a:solidFill>
                <a:latin typeface="Arial" panose="020B0604020202020204" pitchFamily="34" charset="0"/>
              </a:rPr>
              <a:t>16.11.02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Ranking/forschungsranking_gesamt.pdf#Tabelle 3: Publikationen pro Jahr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0E99EB5F-DFB8-5F4D-811F-A46C6B3EDB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2B950-0370-BF44-88C4-3BB4514C0A8B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9C03FC1F-DCD6-9D4B-8EAC-5AE202681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81955" name="Text Box 3">
            <a:extLst>
              <a:ext uri="{FF2B5EF4-FFF2-40B4-BE49-F238E27FC236}">
                <a16:creationId xmlns:a16="http://schemas.microsoft.com/office/drawing/2014/main" id="{728A2353-CBF0-F340-B728-6F17CD2D6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1276350"/>
            <a:ext cx="8345487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3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Einschätzungen zur Implementierung von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Bachelor- und Masterstudiengängen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 Deutschland</a:t>
            </a:r>
            <a:endParaRPr lang="de-DE" altLang="de-DE" sz="3600" b="1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Müller-Böling, CHE Centrum für Hochschulentwicklung</a:t>
            </a:r>
            <a:endParaRPr lang="de-DE" altLang="de-DE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3. Vorstandstagung des VHB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 und Masterstudiengänge in den Wirtschaftwissenschaften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16. November 2002</a:t>
            </a: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E4B2D1D5-0826-BB4F-BC16-FD5E6784B4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8B6B7-E97A-1F40-A41D-E69BB4C0738E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9F04FA35-B6D3-0A4E-BDA2-FF53F49AC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990600"/>
          </a:xfrm>
        </p:spPr>
        <p:txBody>
          <a:bodyPr/>
          <a:lstStyle/>
          <a:p>
            <a:r>
              <a:rPr lang="de-DE" altLang="de-DE" sz="3600"/>
              <a:t>BMS in Deutschland: </a:t>
            </a:r>
            <a:br>
              <a:rPr lang="de-DE" altLang="de-DE" sz="3600"/>
            </a:br>
            <a:r>
              <a:rPr lang="de-DE" altLang="de-DE" sz="3600"/>
              <a:t>Veränderungen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96EC0E57-6B50-F14C-A49B-99810998D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Innovationsgrad: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vornehmlich bestehende Inhalte,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methodische und strukturelle Neuerungen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3220" name="Rectangle 4">
            <a:extLst>
              <a:ext uri="{FF2B5EF4-FFF2-40B4-BE49-F238E27FC236}">
                <a16:creationId xmlns:a16="http://schemas.microsoft.com/office/drawing/2014/main" id="{54D43442-5E7E-9244-A3D7-17DB8C3E5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Bisher kaum neue Angebotsformen: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Teilzeit (1%), Fernstudium (1%) kaum genutzt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3221" name="Rectangle 5">
            <a:extLst>
              <a:ext uri="{FF2B5EF4-FFF2-40B4-BE49-F238E27FC236}">
                <a16:creationId xmlns:a16="http://schemas.microsoft.com/office/drawing/2014/main" id="{C3EF9EE1-2CB1-614E-B97F-CB1948B2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148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 berufsqualifizierend?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Keine klare Mehrheit für oder gegen Berufseintritt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mit Bachelor</a:t>
            </a:r>
          </a:p>
        </p:txBody>
      </p:sp>
      <p:sp>
        <p:nvSpPr>
          <p:cNvPr id="393222" name="Rectangle 6">
            <a:extLst>
              <a:ext uri="{FF2B5EF4-FFF2-40B4-BE49-F238E27FC236}">
                <a16:creationId xmlns:a16="http://schemas.microsoft.com/office/drawing/2014/main" id="{E0E70687-A3EF-254D-AA6E-BC8C20562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102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Studierendenauswahl?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Für Master von HRK und KMK unterstützt;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aber noch nicht überall angestrebt und praktiziert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animBg="1" autoUpdateAnimBg="0"/>
      <p:bldP spid="393220" grpId="0" animBg="1" autoUpdateAnimBg="0"/>
      <p:bldP spid="393221" grpId="0" animBg="1" autoUpdateAnimBg="0"/>
      <p:bldP spid="3932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A450C446-21EF-284D-9D9D-1BD1FA10A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C4375-07F3-974F-8090-0BC0480A33BA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1FBF863C-FB40-4942-8424-30D7C0D34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So what? </a:t>
            </a:r>
          </a:p>
        </p:txBody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4F4BA2CA-C3DE-1048-A2B6-F970E34A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0"/>
            <a:ext cx="79248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Konsequente Umstellung gewollt? 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71718" name="Rectangle 6">
            <a:extLst>
              <a:ext uri="{FF2B5EF4-FFF2-40B4-BE49-F238E27FC236}">
                <a16:creationId xmlns:a16="http://schemas.microsoft.com/office/drawing/2014/main" id="{6D08CE22-6809-8F4F-B696-CFF936F71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001000" cy="2438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Parallelführung problematisch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und viele Signale für Umstellung</a:t>
            </a:r>
          </a:p>
          <a:p>
            <a:pPr>
              <a:lnSpc>
                <a:spcPct val="30000"/>
              </a:lnSpc>
            </a:pP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WR Empfehlung 2001</a:t>
            </a:r>
          </a:p>
          <a:p>
            <a:pPr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HRK Plenum 2001</a:t>
            </a:r>
          </a:p>
          <a:p>
            <a:pPr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HRG 2002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aber bisher keine klare Entscheidung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animBg="1" autoUpdateAnimBg="0"/>
      <p:bldP spid="37171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8C105002-E5E2-D945-945E-CBAA9BD33A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9FF9D-8113-AF4C-8A70-11EDF501AD17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DDBAFE6D-17CD-4A43-9F41-2EBF2CA01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Gliederung</a:t>
            </a:r>
            <a:r>
              <a:rPr lang="de-DE" altLang="de-DE"/>
              <a:t> </a:t>
            </a:r>
          </a:p>
        </p:txBody>
      </p:sp>
      <p:sp>
        <p:nvSpPr>
          <p:cNvPr id="400388" name="Rectangle 4">
            <a:extLst>
              <a:ext uri="{FF2B5EF4-FFF2-40B4-BE49-F238E27FC236}">
                <a16:creationId xmlns:a16="http://schemas.microsoft.com/office/drawing/2014/main" id="{BE9F0D24-BCF3-4B43-B45A-C6F072F1A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94100"/>
            <a:ext cx="62484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Chancen und Risiken</a:t>
            </a:r>
            <a:endParaRPr lang="de-DE" altLang="de-DE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für die Hochschulen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44B59D2E-E154-A14E-AA8D-FB907A6326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2D91-7930-A94E-B932-254F7F57C002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7F4A873-5B8F-E746-8F5A-B94A2CE88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      Pro/Chancen</a:t>
            </a:r>
          </a:p>
        </p:txBody>
      </p:sp>
      <p:sp>
        <p:nvSpPr>
          <p:cNvPr id="379908" name="Rectangle 4">
            <a:extLst>
              <a:ext uri="{FF2B5EF4-FFF2-40B4-BE49-F238E27FC236}">
                <a16:creationId xmlns:a16="http://schemas.microsoft.com/office/drawing/2014/main" id="{A2096452-6EF9-5547-AD51-9932BBCEC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Weltweite Verständlichkeit und Anschlussfähigkeit: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Bachelor und Master international „Standard“</a:t>
            </a:r>
          </a:p>
        </p:txBody>
      </p:sp>
      <p:sp>
        <p:nvSpPr>
          <p:cNvPr id="379909" name="Rectangle 5">
            <a:extLst>
              <a:ext uri="{FF2B5EF4-FFF2-40B4-BE49-F238E27FC236}">
                <a16:creationId xmlns:a16="http://schemas.microsoft.com/office/drawing/2014/main" id="{53C2CEC4-C38D-BC4C-BE3A-B36FC1EDC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Studienzeitverkürzung: 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Regel- und real,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früher Berufseinstieg, keine Überqualifizierung, LLL </a:t>
            </a:r>
          </a:p>
        </p:txBody>
      </p:sp>
      <p:sp>
        <p:nvSpPr>
          <p:cNvPr id="379910" name="Rectangle 6">
            <a:extLst>
              <a:ext uri="{FF2B5EF4-FFF2-40B4-BE49-F238E27FC236}">
                <a16:creationId xmlns:a16="http://schemas.microsoft.com/office/drawing/2014/main" id="{E8BEC4F2-6A89-D74D-BD09-C21843CB4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816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Studienreform: 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Neukonzeption, Zielorientierung,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Vielfalt, Breiten- und Elitenbildung kombinieren</a:t>
            </a:r>
          </a:p>
        </p:txBody>
      </p:sp>
      <p:sp>
        <p:nvSpPr>
          <p:cNvPr id="379911" name="Rectangle 7">
            <a:extLst>
              <a:ext uri="{FF2B5EF4-FFF2-40B4-BE49-F238E27FC236}">
                <a16:creationId xmlns:a16="http://schemas.microsoft.com/office/drawing/2014/main" id="{0B9B8588-F022-F64A-8F8D-467761B7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812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Bologna-Prozess: 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klarer europaweiter Trend,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kompatible Strukturen =&gt; Europ. Hochschulraum</a:t>
            </a:r>
          </a:p>
        </p:txBody>
      </p:sp>
      <p:sp>
        <p:nvSpPr>
          <p:cNvPr id="379912" name="AutoShape 8">
            <a:extLst>
              <a:ext uri="{FF2B5EF4-FFF2-40B4-BE49-F238E27FC236}">
                <a16:creationId xmlns:a16="http://schemas.microsoft.com/office/drawing/2014/main" id="{2047B272-AC67-E446-8840-8D6DE80B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533400" cy="533400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 autoUpdateAnimBg="0"/>
      <p:bldP spid="379909" grpId="0" animBg="1" autoUpdateAnimBg="0"/>
      <p:bldP spid="379910" grpId="0" animBg="1" autoUpdateAnimBg="0"/>
      <p:bldP spid="3799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953EFA7B-5322-B946-B71E-7B5C0CE825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8FE97-F50E-4D41-8C4C-6FC4B80E29AE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2D8B7F0F-82F0-7D41-8E8B-F6B3CB15F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      Contra/Risiken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B62080E0-12A9-3F46-B8C1-3E904435B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"/>
            <a:ext cx="609600" cy="152400"/>
          </a:xfrm>
          <a:prstGeom prst="rect">
            <a:avLst/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0934" name="Rectangle 6">
            <a:extLst>
              <a:ext uri="{FF2B5EF4-FFF2-40B4-BE49-F238E27FC236}">
                <a16:creationId xmlns:a16="http://schemas.microsoft.com/office/drawing/2014/main" id="{CE01DD19-A8C1-BC45-A522-33551A71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Aufgabe von Bewährtem: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Bsp. deutsches FH-Diplom</a:t>
            </a:r>
          </a:p>
        </p:txBody>
      </p:sp>
      <p:sp>
        <p:nvSpPr>
          <p:cNvPr id="380935" name="Rectangle 7">
            <a:extLst>
              <a:ext uri="{FF2B5EF4-FFF2-40B4-BE49-F238E27FC236}">
                <a16:creationId xmlns:a16="http://schemas.microsoft.com/office/drawing/2014/main" id="{E4ABF9C9-06C5-CD4B-B21B-031B3FFD9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338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Titelwirrwarr statt Transparenz: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mehr statt weniger Abschlüsse, Orientierungsverlust</a:t>
            </a:r>
          </a:p>
        </p:txBody>
      </p:sp>
      <p:sp>
        <p:nvSpPr>
          <p:cNvPr id="380936" name="Rectangle 8">
            <a:extLst>
              <a:ext uri="{FF2B5EF4-FFF2-40B4-BE49-F238E27FC236}">
                <a16:creationId xmlns:a16="http://schemas.microsoft.com/office/drawing/2014/main" id="{6A95D30F-9067-664A-BB73-74A4A943B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006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Umettikettierung: 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wirkliche Probleme wie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schlechte Studienbedingungen bleiben unangetastet</a:t>
            </a:r>
          </a:p>
        </p:txBody>
      </p:sp>
      <p:sp>
        <p:nvSpPr>
          <p:cNvPr id="380937" name="Rectangle 9">
            <a:extLst>
              <a:ext uri="{FF2B5EF4-FFF2-40B4-BE49-F238E27FC236}">
                <a16:creationId xmlns:a16="http://schemas.microsoft.com/office/drawing/2014/main" id="{66E60AED-9566-AF4E-8170-969E7F395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Ungeklärte Anerkennung bei Arbeitgebern: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Berufsqualifizierung in 3 Jahren völlig neu</a:t>
            </a:r>
          </a:p>
        </p:txBody>
      </p:sp>
      <p:sp>
        <p:nvSpPr>
          <p:cNvPr id="380940" name="Rectangle 12">
            <a:extLst>
              <a:ext uri="{FF2B5EF4-FFF2-40B4-BE49-F238E27FC236}">
                <a16:creationId xmlns:a16="http://schemas.microsoft.com/office/drawing/2014/main" id="{56C33552-D0F8-504E-AA92-F3B062E5D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8674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Sinnhaftigkeit: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nicht in allen Fächern geklärt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4" grpId="0" animBg="1" autoUpdateAnimBg="0"/>
      <p:bldP spid="380935" grpId="0" animBg="1" autoUpdateAnimBg="0"/>
      <p:bldP spid="380936" grpId="0" animBg="1" autoUpdateAnimBg="0"/>
      <p:bldP spid="380937" grpId="0" animBg="1" autoUpdateAnimBg="0"/>
      <p:bldP spid="38094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31C023A9-764E-3042-B7ED-BC7ECAEAD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55EDC-A85A-6B47-BCB4-5BEE61C82750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CD72D87C-C343-204D-8026-F76E821A6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Gliederung</a:t>
            </a:r>
            <a:r>
              <a:rPr lang="de-DE" altLang="de-DE"/>
              <a:t> </a:t>
            </a:r>
          </a:p>
        </p:txBody>
      </p:sp>
      <p:sp>
        <p:nvSpPr>
          <p:cNvPr id="401413" name="Rectangle 5">
            <a:extLst>
              <a:ext uri="{FF2B5EF4-FFF2-40B4-BE49-F238E27FC236}">
                <a16:creationId xmlns:a16="http://schemas.microsoft.com/office/drawing/2014/main" id="{8ECAF685-A0DC-B049-AB58-AFB52251A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181600"/>
            <a:ext cx="62484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buFont typeface="Wingdings" pitchFamily="2" charset="2"/>
              <a:buNone/>
            </a:pPr>
            <a:r>
              <a:rPr lang="de-DE" altLang="de-DE" sz="3000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de-DE" altLang="de-DE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Fragen bei der Umsetzung</a:t>
            </a:r>
          </a:p>
          <a:p>
            <a:pPr lvl="1">
              <a:buFont typeface="Wingdings" pitchFamily="2" charset="2"/>
              <a:buNone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an den 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BDB1D28B-852E-1C44-B102-54CB698C2D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C04B-893E-644D-B992-187FB738B35E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74A2C045-24FC-8D41-A08F-BF5BE396D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Wozu einführen?</a:t>
            </a:r>
            <a:br>
              <a:rPr lang="de-DE" altLang="de-DE" sz="3600"/>
            </a:br>
            <a:r>
              <a:rPr lang="de-DE" altLang="de-DE" sz="3600"/>
              <a:t>Doppelfunktion von BMS</a:t>
            </a:r>
          </a:p>
        </p:txBody>
      </p:sp>
      <p:grpSp>
        <p:nvGrpSpPr>
          <p:cNvPr id="402435" name="Group 3">
            <a:extLst>
              <a:ext uri="{FF2B5EF4-FFF2-40B4-BE49-F238E27FC236}">
                <a16:creationId xmlns:a16="http://schemas.microsoft.com/office/drawing/2014/main" id="{9F8EE8FE-793A-E745-827B-189CC5E17BD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417638"/>
            <a:ext cx="5867400" cy="4449762"/>
            <a:chOff x="1968" y="893"/>
            <a:chExt cx="3696" cy="2803"/>
          </a:xfrm>
        </p:grpSpPr>
        <p:sp>
          <p:nvSpPr>
            <p:cNvPr id="402436" name="Oval 4">
              <a:extLst>
                <a:ext uri="{FF2B5EF4-FFF2-40B4-BE49-F238E27FC236}">
                  <a16:creationId xmlns:a16="http://schemas.microsoft.com/office/drawing/2014/main" id="{8545A0D4-78FF-9742-A25F-63D5D6CE3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696" cy="2448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sp>
          <p:nvSpPr>
            <p:cNvPr id="402437" name="Text Box 5">
              <a:extLst>
                <a:ext uri="{FF2B5EF4-FFF2-40B4-BE49-F238E27FC236}">
                  <a16:creationId xmlns:a16="http://schemas.microsoft.com/office/drawing/2014/main" id="{DD878FE9-0860-0247-AD4C-FA302CD1D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632"/>
              <a:ext cx="2032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1800"/>
                <a:t>Neukonzeption der 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1800"/>
                <a:t>Studiengänge im Zuge der Um-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1800"/>
                <a:t>stellung auf konsekutive Struktur</a:t>
              </a:r>
            </a:p>
          </p:txBody>
        </p:sp>
        <p:sp>
          <p:nvSpPr>
            <p:cNvPr id="402438" name="Text Box 6">
              <a:extLst>
                <a:ext uri="{FF2B5EF4-FFF2-40B4-BE49-F238E27FC236}">
                  <a16:creationId xmlns:a16="http://schemas.microsoft.com/office/drawing/2014/main" id="{34CC991B-DD82-9B42-8363-DDA16772F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256"/>
              <a:ext cx="1828" cy="10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de-DE" altLang="de-DE" sz="1800"/>
                <a:t>Einführung von Praktika, </a:t>
              </a:r>
            </a:p>
            <a:p>
              <a:pPr algn="r"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1800"/>
                <a:t>problemorientiertes Arbeiten,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1800"/>
                <a:t>Kleingruppenunterricht,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1800"/>
                <a:t>Tutoring/Mentoring,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1800"/>
                <a:t>Einsatz neuer Medien...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de-DE" altLang="de-DE" sz="1800"/>
            </a:p>
          </p:txBody>
        </p:sp>
        <p:sp>
          <p:nvSpPr>
            <p:cNvPr id="402439" name="Text Box 7">
              <a:extLst>
                <a:ext uri="{FF2B5EF4-FFF2-40B4-BE49-F238E27FC236}">
                  <a16:creationId xmlns:a16="http://schemas.microsoft.com/office/drawing/2014/main" id="{43F3E0AD-C6B0-234E-9FFF-12546F2FD2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7" y="893"/>
              <a:ext cx="141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800">
                  <a:solidFill>
                    <a:schemeClr val="accent2"/>
                  </a:solidFill>
                </a:rPr>
                <a:t>Studienreform</a:t>
              </a:r>
              <a:endParaRPr lang="de-DE" altLang="de-DE"/>
            </a:p>
          </p:txBody>
        </p:sp>
        <p:sp>
          <p:nvSpPr>
            <p:cNvPr id="402440" name="Text Box 8">
              <a:extLst>
                <a:ext uri="{FF2B5EF4-FFF2-40B4-BE49-F238E27FC236}">
                  <a16:creationId xmlns:a16="http://schemas.microsoft.com/office/drawing/2014/main" id="{6609702D-00AA-5C4B-812F-4C80757A3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312"/>
              <a:ext cx="1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1800"/>
                <a:t>Bachelor etablieren</a:t>
              </a:r>
            </a:p>
          </p:txBody>
        </p:sp>
      </p:grpSp>
      <p:grpSp>
        <p:nvGrpSpPr>
          <p:cNvPr id="402441" name="Group 9">
            <a:extLst>
              <a:ext uri="{FF2B5EF4-FFF2-40B4-BE49-F238E27FC236}">
                <a16:creationId xmlns:a16="http://schemas.microsoft.com/office/drawing/2014/main" id="{7BA2DAA5-9EE0-C44B-B573-8D9F806F88D0}"/>
              </a:ext>
            </a:extLst>
          </p:cNvPr>
          <p:cNvGrpSpPr>
            <a:grpSpLocks/>
          </p:cNvGrpSpPr>
          <p:nvPr/>
        </p:nvGrpSpPr>
        <p:grpSpPr bwMode="auto">
          <a:xfrm>
            <a:off x="93663" y="1417638"/>
            <a:ext cx="5697537" cy="4678362"/>
            <a:chOff x="59" y="893"/>
            <a:chExt cx="3589" cy="2947"/>
          </a:xfrm>
        </p:grpSpPr>
        <p:sp>
          <p:nvSpPr>
            <p:cNvPr id="402442" name="Oval 10">
              <a:extLst>
                <a:ext uri="{FF2B5EF4-FFF2-40B4-BE49-F238E27FC236}">
                  <a16:creationId xmlns:a16="http://schemas.microsoft.com/office/drawing/2014/main" id="{1E27B4A7-2B10-8A43-BC9C-E7E4C00EF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248"/>
              <a:ext cx="3504" cy="2592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pPr algn="l"/>
              <a:endParaRPr lang="de-DE" altLang="de-DE"/>
            </a:p>
          </p:txBody>
        </p:sp>
        <p:sp>
          <p:nvSpPr>
            <p:cNvPr id="402443" name="Text Box 11">
              <a:extLst>
                <a:ext uri="{FF2B5EF4-FFF2-40B4-BE49-F238E27FC236}">
                  <a16:creationId xmlns:a16="http://schemas.microsoft.com/office/drawing/2014/main" id="{58ACE0B5-0444-7141-815D-1794E86D18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397"/>
              <a:ext cx="1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/>
                <a:t>Modularisierung/ECTS</a:t>
              </a:r>
            </a:p>
          </p:txBody>
        </p:sp>
        <p:sp>
          <p:nvSpPr>
            <p:cNvPr id="402444" name="Text Box 12">
              <a:extLst>
                <a:ext uri="{FF2B5EF4-FFF2-40B4-BE49-F238E27FC236}">
                  <a16:creationId xmlns:a16="http://schemas.microsoft.com/office/drawing/2014/main" id="{5C17463B-8596-2342-B760-CDE547C64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584"/>
              <a:ext cx="1704" cy="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1800"/>
                <a:t>(Englischsprachige) Master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1800"/>
                <a:t>für Ausländer</a:t>
              </a:r>
            </a:p>
          </p:txBody>
        </p:sp>
        <p:sp>
          <p:nvSpPr>
            <p:cNvPr id="402445" name="Text Box 13">
              <a:extLst>
                <a:ext uri="{FF2B5EF4-FFF2-40B4-BE49-F238E27FC236}">
                  <a16:creationId xmlns:a16="http://schemas.microsoft.com/office/drawing/2014/main" id="{E023CA7D-5767-BF45-8B0B-4A38E9850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976"/>
              <a:ext cx="1536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1800"/>
                <a:t>International kompatible</a:t>
              </a:r>
            </a:p>
            <a:p>
              <a:pPr algn="l">
                <a:lnSpc>
                  <a:spcPct val="20000"/>
                </a:lnSpc>
                <a:spcBef>
                  <a:spcPct val="50000"/>
                </a:spcBef>
              </a:pPr>
              <a:r>
                <a:rPr lang="de-DE" altLang="de-DE" sz="1800"/>
                <a:t> Studienstrukturen</a:t>
              </a:r>
            </a:p>
          </p:txBody>
        </p:sp>
        <p:sp>
          <p:nvSpPr>
            <p:cNvPr id="402446" name="Text Box 14">
              <a:extLst>
                <a:ext uri="{FF2B5EF4-FFF2-40B4-BE49-F238E27FC236}">
                  <a16:creationId xmlns:a16="http://schemas.microsoft.com/office/drawing/2014/main" id="{610E5E0A-EB55-984F-87E9-CBBD3303D0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544"/>
              <a:ext cx="1444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1800"/>
                <a:t>International bekannte </a:t>
              </a:r>
            </a:p>
            <a:p>
              <a:pPr algn="l">
                <a:lnSpc>
                  <a:spcPct val="20000"/>
                </a:lnSpc>
                <a:spcBef>
                  <a:spcPct val="50000"/>
                </a:spcBef>
              </a:pPr>
              <a:r>
                <a:rPr lang="de-DE" altLang="de-DE" sz="1800"/>
                <a:t>Abschlussgrade</a:t>
              </a:r>
            </a:p>
          </p:txBody>
        </p:sp>
        <p:sp>
          <p:nvSpPr>
            <p:cNvPr id="402447" name="Text Box 15">
              <a:extLst>
                <a:ext uri="{FF2B5EF4-FFF2-40B4-BE49-F238E27FC236}">
                  <a16:creationId xmlns:a16="http://schemas.microsoft.com/office/drawing/2014/main" id="{4847F6D5-3055-1945-943B-C4A88D091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784"/>
              <a:ext cx="121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/>
                <a:t>studentenzentrierte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de-DE" altLang="de-DE" sz="1800"/>
                <a:t>Lehrmethoden</a:t>
              </a:r>
            </a:p>
          </p:txBody>
        </p:sp>
        <p:sp>
          <p:nvSpPr>
            <p:cNvPr id="402448" name="Text Box 16">
              <a:extLst>
                <a:ext uri="{FF2B5EF4-FFF2-40B4-BE49-F238E27FC236}">
                  <a16:creationId xmlns:a16="http://schemas.microsoft.com/office/drawing/2014/main" id="{FF244FF4-76AB-AF47-A364-5F70C2F53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064"/>
              <a:ext cx="1308" cy="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1800"/>
                <a:t>Einbau von 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1800"/>
                <a:t>Auslandaufenthalten</a:t>
              </a:r>
            </a:p>
          </p:txBody>
        </p:sp>
        <p:sp>
          <p:nvSpPr>
            <p:cNvPr id="402449" name="Text Box 17">
              <a:extLst>
                <a:ext uri="{FF2B5EF4-FFF2-40B4-BE49-F238E27FC236}">
                  <a16:creationId xmlns:a16="http://schemas.microsoft.com/office/drawing/2014/main" id="{25AF67D3-F152-A141-812E-334593E3F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" y="893"/>
              <a:ext cx="19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800">
                  <a:solidFill>
                    <a:schemeClr val="accent2"/>
                  </a:solidFill>
                </a:rPr>
                <a:t>Internationalisierung</a:t>
              </a:r>
              <a:endParaRPr lang="de-DE" altLang="de-DE"/>
            </a:p>
          </p:txBody>
        </p:sp>
        <p:sp>
          <p:nvSpPr>
            <p:cNvPr id="402450" name="Text Box 18">
              <a:extLst>
                <a:ext uri="{FF2B5EF4-FFF2-40B4-BE49-F238E27FC236}">
                  <a16:creationId xmlns:a16="http://schemas.microsoft.com/office/drawing/2014/main" id="{F6257FDF-AC4D-4540-A79A-648B20BD8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889"/>
              <a:ext cx="1248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</a:pPr>
              <a:r>
                <a:rPr lang="de-DE" altLang="de-DE" sz="1800"/>
                <a:t>„Internationale“ Curricula</a:t>
              </a:r>
            </a:p>
          </p:txBody>
        </p:sp>
        <p:sp>
          <p:nvSpPr>
            <p:cNvPr id="402451" name="Text Box 19">
              <a:extLst>
                <a:ext uri="{FF2B5EF4-FFF2-40B4-BE49-F238E27FC236}">
                  <a16:creationId xmlns:a16="http://schemas.microsoft.com/office/drawing/2014/main" id="{99AFF4F3-706E-C94D-8F8C-874EEBBFF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443"/>
              <a:ext cx="1488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lnSpc>
                  <a:spcPct val="80000"/>
                </a:lnSpc>
                <a:spcBef>
                  <a:spcPct val="50000"/>
                </a:spcBef>
              </a:pPr>
              <a:r>
                <a:rPr lang="de-DE" altLang="de-DE" sz="1800"/>
                <a:t>Teilnahme am Bologna-Prozess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2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2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3FAE4397-7428-8145-85C9-3B15F811C7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022A4-64A8-2B42-986F-8B8157F7A2F4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403458" name="Rectangle 2">
            <a:extLst>
              <a:ext uri="{FF2B5EF4-FFF2-40B4-BE49-F238E27FC236}">
                <a16:creationId xmlns:a16="http://schemas.microsoft.com/office/drawing/2014/main" id="{03979611-0896-2645-892D-17C3BCEFB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Wozu einführen?</a:t>
            </a:r>
            <a:br>
              <a:rPr lang="de-DE" altLang="de-DE" sz="3600"/>
            </a:br>
            <a:r>
              <a:rPr lang="de-DE" altLang="de-DE" sz="3600"/>
              <a:t>Doppelfunktion von BMS</a:t>
            </a:r>
          </a:p>
        </p:txBody>
      </p:sp>
      <p:grpSp>
        <p:nvGrpSpPr>
          <p:cNvPr id="403459" name="Group 3">
            <a:extLst>
              <a:ext uri="{FF2B5EF4-FFF2-40B4-BE49-F238E27FC236}">
                <a16:creationId xmlns:a16="http://schemas.microsoft.com/office/drawing/2014/main" id="{43B59C75-282E-0A45-A875-D7C2B8E8E55A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828800"/>
            <a:ext cx="4267200" cy="1828800"/>
            <a:chOff x="2976" y="1152"/>
            <a:chExt cx="2688" cy="1152"/>
          </a:xfrm>
        </p:grpSpPr>
        <p:sp>
          <p:nvSpPr>
            <p:cNvPr id="403460" name="Oval 4">
              <a:extLst>
                <a:ext uri="{FF2B5EF4-FFF2-40B4-BE49-F238E27FC236}">
                  <a16:creationId xmlns:a16="http://schemas.microsoft.com/office/drawing/2014/main" id="{F5D474D5-2F89-1E45-B617-AD62202F7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1152"/>
              <a:ext cx="2688" cy="1152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sp>
          <p:nvSpPr>
            <p:cNvPr id="403461" name="Text Box 5">
              <a:extLst>
                <a:ext uri="{FF2B5EF4-FFF2-40B4-BE49-F238E27FC236}">
                  <a16:creationId xmlns:a16="http://schemas.microsoft.com/office/drawing/2014/main" id="{BC71A13E-F6D3-5240-AD01-747871F67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396"/>
              <a:ext cx="219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lnSpc>
                  <a:spcPct val="80000"/>
                </a:lnSpc>
                <a:spcBef>
                  <a:spcPct val="50000"/>
                </a:spcBef>
              </a:pPr>
              <a:r>
                <a:rPr lang="de-DE" altLang="de-DE">
                  <a:solidFill>
                    <a:schemeClr val="accent2"/>
                  </a:solidFill>
                </a:rPr>
                <a:t>Studienreform mit BMS</a:t>
              </a:r>
              <a:endParaRPr lang="de-DE" altLang="de-DE"/>
            </a:p>
            <a:p>
              <a:pPr algn="l">
                <a:lnSpc>
                  <a:spcPct val="30000"/>
                </a:lnSpc>
                <a:spcBef>
                  <a:spcPct val="50000"/>
                </a:spcBef>
              </a:pPr>
              <a:r>
                <a:rPr lang="de-DE" altLang="de-DE"/>
                <a:t>ohne Internationalisierung</a:t>
              </a:r>
              <a:r>
                <a:rPr lang="de-DE" altLang="de-DE" sz="1800"/>
                <a:t>?</a:t>
              </a:r>
            </a:p>
          </p:txBody>
        </p:sp>
      </p:grpSp>
      <p:grpSp>
        <p:nvGrpSpPr>
          <p:cNvPr id="403462" name="Group 6">
            <a:extLst>
              <a:ext uri="{FF2B5EF4-FFF2-40B4-BE49-F238E27FC236}">
                <a16:creationId xmlns:a16="http://schemas.microsoft.com/office/drawing/2014/main" id="{B56CB5AC-3C89-7B43-BB2F-E4F94D5B643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267200"/>
            <a:ext cx="3810000" cy="1889125"/>
            <a:chOff x="192" y="3024"/>
            <a:chExt cx="2400" cy="1190"/>
          </a:xfrm>
        </p:grpSpPr>
        <p:sp>
          <p:nvSpPr>
            <p:cNvPr id="403463" name="AutoShape 7">
              <a:extLst>
                <a:ext uri="{FF2B5EF4-FFF2-40B4-BE49-F238E27FC236}">
                  <a16:creationId xmlns:a16="http://schemas.microsoft.com/office/drawing/2014/main" id="{6AC1A3EE-279C-4F4B-B64C-70C441FA09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518287">
              <a:off x="360" y="3144"/>
              <a:ext cx="576" cy="336"/>
            </a:xfrm>
            <a:prstGeom prst="rightArrow">
              <a:avLst>
                <a:gd name="adj1" fmla="val 50000"/>
                <a:gd name="adj2" fmla="val 42857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3464" name="Text Box 8">
              <a:extLst>
                <a:ext uri="{FF2B5EF4-FFF2-40B4-BE49-F238E27FC236}">
                  <a16:creationId xmlns:a16="http://schemas.microsoft.com/office/drawing/2014/main" id="{117D4026-2DE5-C54B-8CBA-196B59C9F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696"/>
              <a:ext cx="240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de-DE" altLang="de-DE">
                  <a:solidFill>
                    <a:schemeClr val="accent2"/>
                  </a:solidFill>
                </a:rPr>
                <a:t>Punktueller Ansatz möglich - weiterführend?</a:t>
              </a:r>
              <a:endParaRPr lang="de-DE" altLang="de-DE"/>
            </a:p>
          </p:txBody>
        </p:sp>
      </p:grpSp>
      <p:sp>
        <p:nvSpPr>
          <p:cNvPr id="403465" name="Oval 9">
            <a:extLst>
              <a:ext uri="{FF2B5EF4-FFF2-40B4-BE49-F238E27FC236}">
                <a16:creationId xmlns:a16="http://schemas.microsoft.com/office/drawing/2014/main" id="{90BFD391-4043-9D43-ACA7-CC3A8B6C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048000"/>
            <a:ext cx="2286000" cy="762000"/>
          </a:xfrm>
          <a:prstGeom prst="ellipse">
            <a:avLst/>
          </a:prstGeom>
          <a:solidFill>
            <a:srgbClr val="FFFFFF"/>
          </a:solidFill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000"/>
              <a:t>Bsp. Greifswald</a:t>
            </a:r>
          </a:p>
          <a:p>
            <a:r>
              <a:rPr lang="de-DE" altLang="de-DE" sz="2000"/>
              <a:t>6% Ausländer</a:t>
            </a:r>
            <a:endParaRPr lang="de-DE" altLang="de-DE"/>
          </a:p>
        </p:txBody>
      </p:sp>
      <p:grpSp>
        <p:nvGrpSpPr>
          <p:cNvPr id="403466" name="Group 10">
            <a:extLst>
              <a:ext uri="{FF2B5EF4-FFF2-40B4-BE49-F238E27FC236}">
                <a16:creationId xmlns:a16="http://schemas.microsoft.com/office/drawing/2014/main" id="{1ECB0876-A810-3D4C-B2BF-82D16B2C7F0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90800"/>
            <a:ext cx="4724400" cy="1447800"/>
            <a:chOff x="96" y="1968"/>
            <a:chExt cx="2976" cy="912"/>
          </a:xfrm>
        </p:grpSpPr>
        <p:sp>
          <p:nvSpPr>
            <p:cNvPr id="403467" name="Oval 11">
              <a:extLst>
                <a:ext uri="{FF2B5EF4-FFF2-40B4-BE49-F238E27FC236}">
                  <a16:creationId xmlns:a16="http://schemas.microsoft.com/office/drawing/2014/main" id="{06EEC645-40E3-DE49-9BE1-8DF7C3AF0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968"/>
              <a:ext cx="2976" cy="912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pPr algn="l"/>
              <a:endParaRPr lang="de-DE" altLang="de-DE"/>
            </a:p>
          </p:txBody>
        </p:sp>
        <p:sp>
          <p:nvSpPr>
            <p:cNvPr id="403468" name="Text Box 12">
              <a:extLst>
                <a:ext uri="{FF2B5EF4-FFF2-40B4-BE49-F238E27FC236}">
                  <a16:creationId xmlns:a16="http://schemas.microsoft.com/office/drawing/2014/main" id="{04918EB4-F520-194A-83F4-B12D2B7A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208"/>
              <a:ext cx="2496" cy="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lnSpc>
                  <a:spcPct val="87000"/>
                </a:lnSpc>
                <a:spcBef>
                  <a:spcPct val="50000"/>
                </a:spcBef>
              </a:pPr>
              <a:r>
                <a:rPr lang="de-DE" altLang="de-DE">
                  <a:solidFill>
                    <a:schemeClr val="accent2"/>
                  </a:solidFill>
                </a:rPr>
                <a:t>Internationalisierung mit BMS </a:t>
              </a:r>
              <a:r>
                <a:rPr lang="de-DE" altLang="de-DE"/>
                <a:t>ohne Studienreform</a:t>
              </a:r>
              <a:r>
                <a:rPr lang="de-DE" altLang="de-DE" sz="1800"/>
                <a:t>?</a:t>
              </a:r>
            </a:p>
          </p:txBody>
        </p:sp>
      </p:grpSp>
      <p:sp>
        <p:nvSpPr>
          <p:cNvPr id="403469" name="Oval 13">
            <a:extLst>
              <a:ext uri="{FF2B5EF4-FFF2-40B4-BE49-F238E27FC236}">
                <a16:creationId xmlns:a16="http://schemas.microsoft.com/office/drawing/2014/main" id="{5A5B8505-71C2-8442-901E-FAB949C1D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733800"/>
            <a:ext cx="2590800" cy="609600"/>
          </a:xfrm>
          <a:prstGeom prst="ellipse">
            <a:avLst/>
          </a:prstGeom>
          <a:solidFill>
            <a:srgbClr val="FFFFFF"/>
          </a:solidFill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000"/>
              <a:t>Master als Zusatz</a:t>
            </a:r>
          </a:p>
        </p:txBody>
      </p:sp>
      <p:grpSp>
        <p:nvGrpSpPr>
          <p:cNvPr id="403470" name="Group 14">
            <a:extLst>
              <a:ext uri="{FF2B5EF4-FFF2-40B4-BE49-F238E27FC236}">
                <a16:creationId xmlns:a16="http://schemas.microsoft.com/office/drawing/2014/main" id="{1A6109B6-3B30-1F4B-B262-9268ECD77774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419600"/>
            <a:ext cx="3810000" cy="1889125"/>
            <a:chOff x="3360" y="2784"/>
            <a:chExt cx="2400" cy="1190"/>
          </a:xfrm>
        </p:grpSpPr>
        <p:sp>
          <p:nvSpPr>
            <p:cNvPr id="403471" name="AutoShape 15">
              <a:extLst>
                <a:ext uri="{FF2B5EF4-FFF2-40B4-BE49-F238E27FC236}">
                  <a16:creationId xmlns:a16="http://schemas.microsoft.com/office/drawing/2014/main" id="{364DE06D-0758-7942-B030-17E124070A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69259">
              <a:off x="4392" y="2904"/>
              <a:ext cx="576" cy="336"/>
            </a:xfrm>
            <a:prstGeom prst="rightArrow">
              <a:avLst>
                <a:gd name="adj1" fmla="val 50000"/>
                <a:gd name="adj2" fmla="val 42857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3472" name="Text Box 16">
              <a:extLst>
                <a:ext uri="{FF2B5EF4-FFF2-40B4-BE49-F238E27FC236}">
                  <a16:creationId xmlns:a16="http://schemas.microsoft.com/office/drawing/2014/main" id="{4D609AA2-EB16-704D-82A6-A4562078D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456"/>
              <a:ext cx="240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de-DE" altLang="de-DE">
                  <a:solidFill>
                    <a:schemeClr val="accent2"/>
                  </a:solidFill>
                </a:rPr>
                <a:t>Tiefergreifende Änderungen</a:t>
              </a:r>
            </a:p>
            <a:p>
              <a:pPr algn="l"/>
              <a:r>
                <a:rPr lang="de-DE" altLang="de-DE">
                  <a:solidFill>
                    <a:schemeClr val="accent2"/>
                  </a:solidFill>
                </a:rPr>
                <a:t>zwingend</a:t>
              </a:r>
              <a:endParaRPr lang="de-DE" alt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5" grpId="0" animBg="1" autoUpdateAnimBg="0"/>
      <p:bldP spid="40346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2">
            <a:extLst>
              <a:ext uri="{FF2B5EF4-FFF2-40B4-BE49-F238E27FC236}">
                <a16:creationId xmlns:a16="http://schemas.microsoft.com/office/drawing/2014/main" id="{B4111D06-9C52-6846-A349-38DCF80DB9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FEE30-76F1-B942-B0F9-62873B1E0B70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FA0B42E1-7F95-0946-82BA-EB3FE78D2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Wozu einführen?</a:t>
            </a:r>
            <a:br>
              <a:rPr lang="de-DE" altLang="de-DE" sz="3600"/>
            </a:br>
            <a:r>
              <a:rPr lang="de-DE" altLang="de-DE" sz="3600"/>
              <a:t>Doppelfunktion von BMS</a:t>
            </a:r>
          </a:p>
        </p:txBody>
      </p:sp>
      <p:grpSp>
        <p:nvGrpSpPr>
          <p:cNvPr id="404483" name="Group 3">
            <a:extLst>
              <a:ext uri="{FF2B5EF4-FFF2-40B4-BE49-F238E27FC236}">
                <a16:creationId xmlns:a16="http://schemas.microsoft.com/office/drawing/2014/main" id="{6E2228C6-EEEA-6E49-8595-64634025F5A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638800"/>
            <a:ext cx="8763000" cy="1219200"/>
            <a:chOff x="96" y="3552"/>
            <a:chExt cx="5520" cy="768"/>
          </a:xfrm>
        </p:grpSpPr>
        <p:sp>
          <p:nvSpPr>
            <p:cNvPr id="404484" name="AutoShape 4">
              <a:extLst>
                <a:ext uri="{FF2B5EF4-FFF2-40B4-BE49-F238E27FC236}">
                  <a16:creationId xmlns:a16="http://schemas.microsoft.com/office/drawing/2014/main" id="{9A2E3193-E032-794B-B546-ED0B59227C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582870">
              <a:off x="-24" y="3672"/>
              <a:ext cx="576" cy="336"/>
            </a:xfrm>
            <a:prstGeom prst="rightArrow">
              <a:avLst>
                <a:gd name="adj1" fmla="val 50000"/>
                <a:gd name="adj2" fmla="val 42857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4485" name="Text Box 5">
              <a:extLst>
                <a:ext uri="{FF2B5EF4-FFF2-40B4-BE49-F238E27FC236}">
                  <a16:creationId xmlns:a16="http://schemas.microsoft.com/office/drawing/2014/main" id="{CEE19AFF-721F-5D47-B497-D97B5A161F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916"/>
              <a:ext cx="47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3600">
                  <a:solidFill>
                    <a:schemeClr val="accent2"/>
                  </a:solidFill>
                </a:rPr>
                <a:t>(Internationale) „Wettbewerbsfähigkeit“</a:t>
              </a:r>
              <a:endParaRPr lang="de-DE" altLang="de-DE"/>
            </a:p>
          </p:txBody>
        </p:sp>
        <p:sp>
          <p:nvSpPr>
            <p:cNvPr id="404486" name="AutoShape 6">
              <a:extLst>
                <a:ext uri="{FF2B5EF4-FFF2-40B4-BE49-F238E27FC236}">
                  <a16:creationId xmlns:a16="http://schemas.microsoft.com/office/drawing/2014/main" id="{C6FCB1EA-51D4-FD45-91DB-36EF379A0F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2735">
              <a:off x="5160" y="3720"/>
              <a:ext cx="576" cy="336"/>
            </a:xfrm>
            <a:prstGeom prst="rightArrow">
              <a:avLst>
                <a:gd name="adj1" fmla="val 50000"/>
                <a:gd name="adj2" fmla="val 42857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04487" name="AutoShape 7">
            <a:extLst>
              <a:ext uri="{FF2B5EF4-FFF2-40B4-BE49-F238E27FC236}">
                <a16:creationId xmlns:a16="http://schemas.microsoft.com/office/drawing/2014/main" id="{F2E0F516-FA8C-A144-90C9-2347470FB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762000" cy="3810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4488" name="Text Box 8">
            <a:extLst>
              <a:ext uri="{FF2B5EF4-FFF2-40B4-BE49-F238E27FC236}">
                <a16:creationId xmlns:a16="http://schemas.microsoft.com/office/drawing/2014/main" id="{E6917A91-4C2B-DD40-B198-3E7A8338E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562600"/>
            <a:ext cx="335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>
                <a:solidFill>
                  <a:schemeClr val="accent2"/>
                </a:solidFill>
              </a:rPr>
              <a:t>Gute Studienbedingungen</a:t>
            </a:r>
            <a:endParaRPr lang="de-DE" altLang="de-DE"/>
          </a:p>
        </p:txBody>
      </p:sp>
      <p:grpSp>
        <p:nvGrpSpPr>
          <p:cNvPr id="404489" name="Group 9">
            <a:extLst>
              <a:ext uri="{FF2B5EF4-FFF2-40B4-BE49-F238E27FC236}">
                <a16:creationId xmlns:a16="http://schemas.microsoft.com/office/drawing/2014/main" id="{DAE234A6-F394-FA49-BB26-D3A2467746F8}"/>
              </a:ext>
            </a:extLst>
          </p:cNvPr>
          <p:cNvGrpSpPr>
            <a:grpSpLocks/>
          </p:cNvGrpSpPr>
          <p:nvPr/>
        </p:nvGrpSpPr>
        <p:grpSpPr bwMode="auto">
          <a:xfrm>
            <a:off x="0" y="1219200"/>
            <a:ext cx="8991600" cy="4343400"/>
            <a:chOff x="0" y="768"/>
            <a:chExt cx="5664" cy="2736"/>
          </a:xfrm>
        </p:grpSpPr>
        <p:sp>
          <p:nvSpPr>
            <p:cNvPr id="404490" name="Oval 10">
              <a:extLst>
                <a:ext uri="{FF2B5EF4-FFF2-40B4-BE49-F238E27FC236}">
                  <a16:creationId xmlns:a16="http://schemas.microsoft.com/office/drawing/2014/main" id="{5C3AC06F-454E-784B-9B75-7ECDE750E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152"/>
              <a:ext cx="3696" cy="2352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/>
            </a:p>
          </p:txBody>
        </p:sp>
        <p:grpSp>
          <p:nvGrpSpPr>
            <p:cNvPr id="404491" name="Group 11">
              <a:extLst>
                <a:ext uri="{FF2B5EF4-FFF2-40B4-BE49-F238E27FC236}">
                  <a16:creationId xmlns:a16="http://schemas.microsoft.com/office/drawing/2014/main" id="{E7AAF413-7B9B-D744-9D75-50D975D17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68"/>
              <a:ext cx="5592" cy="2736"/>
              <a:chOff x="0" y="768"/>
              <a:chExt cx="5592" cy="2736"/>
            </a:xfrm>
          </p:grpSpPr>
          <p:sp>
            <p:nvSpPr>
              <p:cNvPr id="404492" name="Oval 12">
                <a:extLst>
                  <a:ext uri="{FF2B5EF4-FFF2-40B4-BE49-F238E27FC236}">
                    <a16:creationId xmlns:a16="http://schemas.microsoft.com/office/drawing/2014/main" id="{6328C71C-8AA3-E445-AFFD-2F03DEF6F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008"/>
                <a:ext cx="3504" cy="2496"/>
              </a:xfrm>
              <a:prstGeom prst="ellipse">
                <a:avLst/>
              </a:prstGeom>
              <a:solidFill>
                <a:srgbClr val="FFFFFF">
                  <a:alpha val="50000"/>
                </a:srgbClr>
              </a:solidFill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anchor="ctr"/>
              <a:lstStyle/>
              <a:p>
                <a:pPr algn="l"/>
                <a:endParaRPr lang="de-DE" altLang="de-DE"/>
              </a:p>
            </p:txBody>
          </p:sp>
          <p:sp>
            <p:nvSpPr>
              <p:cNvPr id="404493" name="Text Box 13">
                <a:extLst>
                  <a:ext uri="{FF2B5EF4-FFF2-40B4-BE49-F238E27FC236}">
                    <a16:creationId xmlns:a16="http://schemas.microsoft.com/office/drawing/2014/main" id="{D3ECF608-5EB0-E341-80D4-794FAE779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2160"/>
                <a:ext cx="14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1800"/>
                  <a:t>Modularisierung/ECTS</a:t>
                </a:r>
              </a:p>
            </p:txBody>
          </p:sp>
          <p:sp>
            <p:nvSpPr>
              <p:cNvPr id="404494" name="Text Box 14">
                <a:extLst>
                  <a:ext uri="{FF2B5EF4-FFF2-40B4-BE49-F238E27FC236}">
                    <a16:creationId xmlns:a16="http://schemas.microsoft.com/office/drawing/2014/main" id="{45F04289-9E26-844B-858E-F4596DEFE4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1200"/>
                <a:ext cx="1704" cy="3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 sz="1800"/>
                  <a:t>(Englischsprachige) Master</a:t>
                </a:r>
              </a:p>
              <a:p>
                <a:pPr algn="l"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de-DE" altLang="de-DE" sz="1800"/>
                  <a:t>für Ausländer</a:t>
                </a:r>
              </a:p>
            </p:txBody>
          </p:sp>
          <p:sp>
            <p:nvSpPr>
              <p:cNvPr id="404495" name="Text Box 15">
                <a:extLst>
                  <a:ext uri="{FF2B5EF4-FFF2-40B4-BE49-F238E27FC236}">
                    <a16:creationId xmlns:a16="http://schemas.microsoft.com/office/drawing/2014/main" id="{C8E8D882-5425-5C4C-8609-2E80D35955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" y="2112"/>
                <a:ext cx="1536" cy="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 sz="1800"/>
                  <a:t>International kompatible</a:t>
                </a:r>
              </a:p>
              <a:p>
                <a:pPr algn="l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de-DE" altLang="de-DE" sz="1800"/>
                  <a:t> Studienstrukturen</a:t>
                </a:r>
              </a:p>
            </p:txBody>
          </p:sp>
          <p:sp>
            <p:nvSpPr>
              <p:cNvPr id="404496" name="Text Box 16">
                <a:extLst>
                  <a:ext uri="{FF2B5EF4-FFF2-40B4-BE49-F238E27FC236}">
                    <a16:creationId xmlns:a16="http://schemas.microsoft.com/office/drawing/2014/main" id="{B692EF2B-9025-774E-BB62-D66421B13C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1392"/>
                <a:ext cx="2032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de-DE" altLang="de-DE" sz="1800"/>
                  <a:t>Neukonzeption der </a:t>
                </a:r>
              </a:p>
              <a:p>
                <a:pPr algn="l"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de-DE" altLang="de-DE" sz="1800"/>
                  <a:t>Studiengänge im Zuge der Um-</a:t>
                </a:r>
              </a:p>
              <a:p>
                <a:pPr algn="l"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de-DE" altLang="de-DE" sz="1800"/>
                  <a:t>stellung auf konsekutive Struktur</a:t>
                </a:r>
              </a:p>
            </p:txBody>
          </p:sp>
          <p:sp>
            <p:nvSpPr>
              <p:cNvPr id="404497" name="Text Box 17">
                <a:extLst>
                  <a:ext uri="{FF2B5EF4-FFF2-40B4-BE49-F238E27FC236}">
                    <a16:creationId xmlns:a16="http://schemas.microsoft.com/office/drawing/2014/main" id="{D0C7A5D2-911D-1F47-A664-C277A8BFA9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2544"/>
                <a:ext cx="1444" cy="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 sz="1800"/>
                  <a:t>International bekannte </a:t>
                </a:r>
              </a:p>
              <a:p>
                <a:pPr algn="l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de-DE" altLang="de-DE" sz="1800"/>
                  <a:t>Abschlussgrade</a:t>
                </a:r>
              </a:p>
            </p:txBody>
          </p:sp>
          <p:sp>
            <p:nvSpPr>
              <p:cNvPr id="404498" name="Text Box 18">
                <a:extLst>
                  <a:ext uri="{FF2B5EF4-FFF2-40B4-BE49-F238E27FC236}">
                    <a16:creationId xmlns:a16="http://schemas.microsoft.com/office/drawing/2014/main" id="{9665DEDC-756A-0E4F-9D95-B8D61724F3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1212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1800"/>
                  <a:t>studentenzentrierte</a:t>
                </a:r>
              </a:p>
              <a:p>
                <a:pPr>
                  <a:lnSpc>
                    <a:spcPct val="30000"/>
                  </a:lnSpc>
                  <a:spcBef>
                    <a:spcPct val="50000"/>
                  </a:spcBef>
                </a:pPr>
                <a:r>
                  <a:rPr lang="de-DE" altLang="de-DE" sz="1800"/>
                  <a:t>Lehrmethoden</a:t>
                </a:r>
              </a:p>
            </p:txBody>
          </p:sp>
          <p:sp>
            <p:nvSpPr>
              <p:cNvPr id="404499" name="Text Box 19">
                <a:extLst>
                  <a:ext uri="{FF2B5EF4-FFF2-40B4-BE49-F238E27FC236}">
                    <a16:creationId xmlns:a16="http://schemas.microsoft.com/office/drawing/2014/main" id="{B2BCB6F8-14AB-5D47-810D-7808706E77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2064"/>
                <a:ext cx="1828" cy="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de-DE" altLang="de-DE" sz="1800"/>
                  <a:t>Einführung von Praktika, </a:t>
                </a:r>
              </a:p>
              <a:p>
                <a:pPr algn="r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de-DE" altLang="de-DE" sz="1800"/>
                  <a:t>problemorientiertes Arbeiten,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de-DE" altLang="de-DE" sz="1800"/>
                  <a:t>Kleingruppenunterricht,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de-DE" altLang="de-DE" sz="1800"/>
                  <a:t>Tutoring/Mentoring,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de-DE" altLang="de-DE" sz="1800"/>
                  <a:t>Einsatz neuer Medien...</a:t>
                </a:r>
              </a:p>
            </p:txBody>
          </p:sp>
          <p:sp>
            <p:nvSpPr>
              <p:cNvPr id="404500" name="Text Box 20">
                <a:extLst>
                  <a:ext uri="{FF2B5EF4-FFF2-40B4-BE49-F238E27FC236}">
                    <a16:creationId xmlns:a16="http://schemas.microsoft.com/office/drawing/2014/main" id="{2AF0430E-7C8C-694C-A56C-A5E7FD6D29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1680"/>
                <a:ext cx="1308" cy="3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de-DE" altLang="de-DE" sz="1800"/>
                  <a:t>Einbau von </a:t>
                </a:r>
              </a:p>
              <a:p>
                <a:pPr algn="l"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de-DE" altLang="de-DE" sz="1800"/>
                  <a:t>Auslandaufenthalten</a:t>
                </a:r>
              </a:p>
            </p:txBody>
          </p:sp>
          <p:sp>
            <p:nvSpPr>
              <p:cNvPr id="404501" name="Text Box 21">
                <a:extLst>
                  <a:ext uri="{FF2B5EF4-FFF2-40B4-BE49-F238E27FC236}">
                    <a16:creationId xmlns:a16="http://schemas.microsoft.com/office/drawing/2014/main" id="{479AB1D2-1A45-6D4D-8AB5-300D40BE5B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1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 sz="1800"/>
                  <a:t>Bachelor etablieren</a:t>
                </a:r>
              </a:p>
            </p:txBody>
          </p:sp>
          <p:sp>
            <p:nvSpPr>
              <p:cNvPr id="404502" name="Text Box 22">
                <a:extLst>
                  <a:ext uri="{FF2B5EF4-FFF2-40B4-BE49-F238E27FC236}">
                    <a16:creationId xmlns:a16="http://schemas.microsoft.com/office/drawing/2014/main" id="{F9CE15DE-F4EE-9141-8BA5-E6E75CE564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1680"/>
                <a:ext cx="124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de-DE" altLang="de-DE" sz="1800"/>
                  <a:t>„Internationale“ Curricula</a:t>
                </a:r>
              </a:p>
            </p:txBody>
          </p:sp>
          <p:sp>
            <p:nvSpPr>
              <p:cNvPr id="404503" name="Text Box 23">
                <a:extLst>
                  <a:ext uri="{FF2B5EF4-FFF2-40B4-BE49-F238E27FC236}">
                    <a16:creationId xmlns:a16="http://schemas.microsoft.com/office/drawing/2014/main" id="{6724C887-8ADB-814D-9DD8-93C172D256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68"/>
                <a:ext cx="17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>
                    <a:solidFill>
                      <a:schemeClr val="accent2"/>
                    </a:solidFill>
                  </a:rPr>
                  <a:t>Internationalisierung</a:t>
                </a:r>
                <a:endParaRPr lang="de-DE" altLang="de-DE"/>
              </a:p>
            </p:txBody>
          </p:sp>
          <p:sp>
            <p:nvSpPr>
              <p:cNvPr id="404504" name="Text Box 24">
                <a:extLst>
                  <a:ext uri="{FF2B5EF4-FFF2-40B4-BE49-F238E27FC236}">
                    <a16:creationId xmlns:a16="http://schemas.microsoft.com/office/drawing/2014/main" id="{A65DB351-7494-C64A-A976-BAC084172B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816"/>
                <a:ext cx="1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de-DE" altLang="de-DE">
                    <a:solidFill>
                      <a:schemeClr val="accent2"/>
                    </a:solidFill>
                  </a:rPr>
                  <a:t>Studienreform</a:t>
                </a:r>
                <a:endParaRPr lang="de-DE" altLang="de-DE"/>
              </a:p>
            </p:txBody>
          </p:sp>
          <p:sp>
            <p:nvSpPr>
              <p:cNvPr id="404505" name="Text Box 25">
                <a:extLst>
                  <a:ext uri="{FF2B5EF4-FFF2-40B4-BE49-F238E27FC236}">
                    <a16:creationId xmlns:a16="http://schemas.microsoft.com/office/drawing/2014/main" id="{C388CAA7-700D-AF43-A0DD-4F9153D49A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024"/>
                <a:ext cx="1488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l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de-DE" altLang="de-DE" sz="1800"/>
                  <a:t>Teilnahme am Bologna-Prozess</a:t>
                </a:r>
              </a:p>
            </p:txBody>
          </p:sp>
        </p:grpSp>
      </p:grpSp>
      <p:sp>
        <p:nvSpPr>
          <p:cNvPr id="404506" name="Text Box 26">
            <a:extLst>
              <a:ext uri="{FF2B5EF4-FFF2-40B4-BE49-F238E27FC236}">
                <a16:creationId xmlns:a16="http://schemas.microsoft.com/office/drawing/2014/main" id="{9F4DF469-A8B5-9342-B2DE-10C5F8B43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397033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de-DE" altLang="de-DE">
                <a:solidFill>
                  <a:schemeClr val="accent2"/>
                </a:solidFill>
              </a:rPr>
              <a:t>Attraktivität &amp; Durchlässigkeit</a:t>
            </a:r>
          </a:p>
          <a:p>
            <a:pPr>
              <a:lnSpc>
                <a:spcPct val="90000"/>
              </a:lnSpc>
            </a:pPr>
            <a:r>
              <a:rPr lang="de-DE" altLang="de-DE">
                <a:solidFill>
                  <a:schemeClr val="accent2"/>
                </a:solidFill>
              </a:rPr>
              <a:t>für Ausländer </a:t>
            </a:r>
          </a:p>
        </p:txBody>
      </p:sp>
      <p:sp>
        <p:nvSpPr>
          <p:cNvPr id="404507" name="AutoShape 27">
            <a:extLst>
              <a:ext uri="{FF2B5EF4-FFF2-40B4-BE49-F238E27FC236}">
                <a16:creationId xmlns:a16="http://schemas.microsoft.com/office/drawing/2014/main" id="{3958B649-0D30-DA42-AE66-B3799D532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95400"/>
            <a:ext cx="457200" cy="457200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4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0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40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4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4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8" grpId="0" autoUpdateAnimBg="0"/>
      <p:bldP spid="40450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916F2EDE-0527-3046-90E4-2AC3942B4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1396-456A-FD43-93C6-BF14A01CB6C5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BAC5A000-4D86-0244-A82B-AF7C51B49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</a:t>
            </a:r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160779A1-D210-3B4B-8BA1-EEA1BDC2A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924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3+2, 4+1 (oder 3+1)? 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356390" name="Group 38">
            <a:extLst>
              <a:ext uri="{FF2B5EF4-FFF2-40B4-BE49-F238E27FC236}">
                <a16:creationId xmlns:a16="http://schemas.microsoft.com/office/drawing/2014/main" id="{F9258171-6DF4-0C4D-B289-CF7F9E83EFC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352800"/>
            <a:ext cx="4800600" cy="3200400"/>
            <a:chOff x="144" y="2112"/>
            <a:chExt cx="3024" cy="2016"/>
          </a:xfrm>
        </p:grpSpPr>
        <p:sp>
          <p:nvSpPr>
            <p:cNvPr id="356359" name="Rectangle 7">
              <a:extLst>
                <a:ext uri="{FF2B5EF4-FFF2-40B4-BE49-F238E27FC236}">
                  <a16:creationId xmlns:a16="http://schemas.microsoft.com/office/drawing/2014/main" id="{062CBD7E-8918-3741-9D76-97FA6459B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928"/>
              <a:ext cx="912" cy="1200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Bachelor</a:t>
              </a: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356358" name="AutoShape 6">
              <a:extLst>
                <a:ext uri="{FF2B5EF4-FFF2-40B4-BE49-F238E27FC236}">
                  <a16:creationId xmlns:a16="http://schemas.microsoft.com/office/drawing/2014/main" id="{D9C88064-40A4-E247-B734-B8800F913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112"/>
              <a:ext cx="912" cy="768"/>
            </a:xfrm>
            <a:prstGeom prst="flowChartProcess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Master</a:t>
              </a:r>
            </a:p>
          </p:txBody>
        </p:sp>
        <p:sp>
          <p:nvSpPr>
            <p:cNvPr id="356377" name="Rectangle 25">
              <a:extLst>
                <a:ext uri="{FF2B5EF4-FFF2-40B4-BE49-F238E27FC236}">
                  <a16:creationId xmlns:a16="http://schemas.microsoft.com/office/drawing/2014/main" id="{FC0C94DF-52DC-0042-B945-B1102E8F7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912" cy="158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Bachelor</a:t>
              </a: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356384" name="Rectangle 32">
              <a:extLst>
                <a:ext uri="{FF2B5EF4-FFF2-40B4-BE49-F238E27FC236}">
                  <a16:creationId xmlns:a16="http://schemas.microsoft.com/office/drawing/2014/main" id="{9FA02EAA-5E03-514F-B66E-137ABA899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112"/>
              <a:ext cx="912" cy="38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Master</a:t>
              </a:r>
            </a:p>
          </p:txBody>
        </p:sp>
        <p:sp>
          <p:nvSpPr>
            <p:cNvPr id="356385" name="Rectangle 33">
              <a:extLst>
                <a:ext uri="{FF2B5EF4-FFF2-40B4-BE49-F238E27FC236}">
                  <a16:creationId xmlns:a16="http://schemas.microsoft.com/office/drawing/2014/main" id="{673646D9-B6C8-DA42-B99F-FC660D7A1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496"/>
              <a:ext cx="912" cy="38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Master</a:t>
              </a:r>
            </a:p>
          </p:txBody>
        </p:sp>
        <p:sp>
          <p:nvSpPr>
            <p:cNvPr id="356387" name="Rectangle 35">
              <a:extLst>
                <a:ext uri="{FF2B5EF4-FFF2-40B4-BE49-F238E27FC236}">
                  <a16:creationId xmlns:a16="http://schemas.microsoft.com/office/drawing/2014/main" id="{F2CE6FC2-CFA8-444E-BE95-32A9FEC91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928"/>
              <a:ext cx="912" cy="1200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Bachelor</a:t>
              </a:r>
              <a:endParaRPr lang="de-DE" alt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56391" name="Group 39">
            <a:extLst>
              <a:ext uri="{FF2B5EF4-FFF2-40B4-BE49-F238E27FC236}">
                <a16:creationId xmlns:a16="http://schemas.microsoft.com/office/drawing/2014/main" id="{2E5E89EA-44ED-1A47-A4EF-8649BB3BA996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276600"/>
            <a:ext cx="3200400" cy="3276600"/>
            <a:chOff x="3504" y="2064"/>
            <a:chExt cx="2016" cy="2064"/>
          </a:xfrm>
        </p:grpSpPr>
        <p:sp>
          <p:nvSpPr>
            <p:cNvPr id="356379" name="Rectangle 27">
              <a:extLst>
                <a:ext uri="{FF2B5EF4-FFF2-40B4-BE49-F238E27FC236}">
                  <a16:creationId xmlns:a16="http://schemas.microsoft.com/office/drawing/2014/main" id="{6A316186-B4D4-BC4D-A654-C04D54266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96"/>
              <a:ext cx="912" cy="1632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FH Diplom</a:t>
              </a: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356380" name="Rectangle 28">
              <a:extLst>
                <a:ext uri="{FF2B5EF4-FFF2-40B4-BE49-F238E27FC236}">
                  <a16:creationId xmlns:a16="http://schemas.microsoft.com/office/drawing/2014/main" id="{DAD5A486-A8B0-404E-B938-F064CD3F3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256"/>
              <a:ext cx="912" cy="1872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Uni </a:t>
              </a:r>
            </a:p>
            <a:p>
              <a:r>
                <a:rPr lang="de-DE" altLang="de-DE"/>
                <a:t>Diplom/</a:t>
              </a:r>
            </a:p>
            <a:p>
              <a:r>
                <a:rPr lang="de-DE" altLang="de-DE"/>
                <a:t>Magister</a:t>
              </a: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356389" name="Rectangle 37">
              <a:extLst>
                <a:ext uri="{FF2B5EF4-FFF2-40B4-BE49-F238E27FC236}">
                  <a16:creationId xmlns:a16="http://schemas.microsoft.com/office/drawing/2014/main" id="{978F00C1-34F3-3D47-8EA0-D23C839AB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64"/>
              <a:ext cx="912" cy="38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Master</a:t>
              </a:r>
            </a:p>
          </p:txBody>
        </p:sp>
      </p:grpSp>
      <p:sp>
        <p:nvSpPr>
          <p:cNvPr id="356365" name="Oval 13">
            <a:extLst>
              <a:ext uri="{FF2B5EF4-FFF2-40B4-BE49-F238E27FC236}">
                <a16:creationId xmlns:a16="http://schemas.microsoft.com/office/drawing/2014/main" id="{F915AE94-B171-384B-9FDF-222F42361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715000"/>
            <a:ext cx="2819400" cy="990600"/>
          </a:xfrm>
          <a:prstGeom prst="ellipse">
            <a:avLst/>
          </a:prstGeom>
          <a:solidFill>
            <a:srgbClr val="FFFFFF"/>
          </a:solidFill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International</a:t>
            </a:r>
          </a:p>
          <a:p>
            <a:r>
              <a:rPr lang="de-DE" altLang="de-DE"/>
              <a:t> drei Modelle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5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animBg="1" autoUpdateAnimBg="0"/>
      <p:bldP spid="35636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0E1AFEE3-EB04-2A42-8323-6A7A4A9703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20E97-D07D-7947-95AA-52A54B86B503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394242" name="Rectangle 1026">
            <a:extLst>
              <a:ext uri="{FF2B5EF4-FFF2-40B4-BE49-F238E27FC236}">
                <a16:creationId xmlns:a16="http://schemas.microsoft.com/office/drawing/2014/main" id="{4DB47B8B-D773-0E44-A48E-C60DC71ED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Gliederung</a:t>
            </a:r>
            <a:r>
              <a:rPr lang="de-DE" altLang="de-DE"/>
              <a:t> </a:t>
            </a:r>
          </a:p>
        </p:txBody>
      </p:sp>
      <p:sp>
        <p:nvSpPr>
          <p:cNvPr id="394243" name="Rectangle 1027">
            <a:extLst>
              <a:ext uri="{FF2B5EF4-FFF2-40B4-BE49-F238E27FC236}">
                <a16:creationId xmlns:a16="http://schemas.microsoft.com/office/drawing/2014/main" id="{E46F998C-3CEC-B047-92B9-FE197FAD5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62484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Trends</a:t>
            </a:r>
            <a:endParaRPr lang="de-DE" altLang="de-DE" sz="32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in Europa und Deutschland</a:t>
            </a:r>
          </a:p>
        </p:txBody>
      </p:sp>
      <p:sp>
        <p:nvSpPr>
          <p:cNvPr id="394244" name="Rectangle 1028">
            <a:extLst>
              <a:ext uri="{FF2B5EF4-FFF2-40B4-BE49-F238E27FC236}">
                <a16:creationId xmlns:a16="http://schemas.microsoft.com/office/drawing/2014/main" id="{2FD24905-5929-7C42-8F15-1B895F18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94100"/>
            <a:ext cx="62484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Chancen und Risiken</a:t>
            </a:r>
            <a:endParaRPr lang="de-DE" altLang="de-DE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für die Hochschulen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4245" name="Rectangle 1029">
            <a:extLst>
              <a:ext uri="{FF2B5EF4-FFF2-40B4-BE49-F238E27FC236}">
                <a16:creationId xmlns:a16="http://schemas.microsoft.com/office/drawing/2014/main" id="{CED224CD-F1AD-7149-A81F-C1FF87D54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181600"/>
            <a:ext cx="62484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buFont typeface="Wingdings" pitchFamily="2" charset="2"/>
              <a:buNone/>
            </a:pPr>
            <a:r>
              <a:rPr lang="de-DE" altLang="de-DE" sz="3000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de-DE" altLang="de-DE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Fragen bei der Umsetzung</a:t>
            </a:r>
          </a:p>
          <a:p>
            <a:pPr lvl="1">
              <a:buFont typeface="Wingdings" pitchFamily="2" charset="2"/>
              <a:buNone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an den 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9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animBg="1" autoUpdateAnimBg="0"/>
      <p:bldP spid="394244" grpId="0" animBg="1" autoUpdateAnimBg="0"/>
      <p:bldP spid="394245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880D9976-86E0-3B4E-A533-4DAA89E4C9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303E4-B573-E642-8D5A-32101C732D8C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9CFC68F2-011D-3043-B403-8E51CC6D5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 </a:t>
            </a:r>
          </a:p>
        </p:txBody>
      </p:sp>
      <p:sp>
        <p:nvSpPr>
          <p:cNvPr id="370697" name="Rectangle 9">
            <a:extLst>
              <a:ext uri="{FF2B5EF4-FFF2-40B4-BE49-F238E27FC236}">
                <a16:creationId xmlns:a16="http://schemas.microsoft.com/office/drawing/2014/main" id="{CB9498D4-2D81-DF47-8FFD-E98B1FE8E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9248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Finanzierung und Akkreditierung: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Wie kommt das System in die Breite? </a:t>
            </a:r>
          </a:p>
        </p:txBody>
      </p:sp>
      <p:sp>
        <p:nvSpPr>
          <p:cNvPr id="370698" name="Rectangle 10">
            <a:extLst>
              <a:ext uri="{FF2B5EF4-FFF2-40B4-BE49-F238E27FC236}">
                <a16:creationId xmlns:a16="http://schemas.microsoft.com/office/drawing/2014/main" id="{3CE1DABD-A9F1-744F-B96A-6E66F68C5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458200" cy="1905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Finanzierung: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Parallelsysteme teuer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gute Betreuungsrelationen nicht in Breite übertragbar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Ablösung von KapVO und CNW? </a:t>
            </a:r>
          </a:p>
        </p:txBody>
      </p:sp>
      <p:sp>
        <p:nvSpPr>
          <p:cNvPr id="370699" name="Rectangle 11">
            <a:extLst>
              <a:ext uri="{FF2B5EF4-FFF2-40B4-BE49-F238E27FC236}">
                <a16:creationId xmlns:a16="http://schemas.microsoft.com/office/drawing/2014/main" id="{E9242E2D-CEF1-6641-A63B-61101D062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953000"/>
            <a:ext cx="8458200" cy="16002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Akkreditierung: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hält nicht Schritt mit neuen BMS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System teuer und aufwändig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Alternativ: Hochschulen oder Fakultäten akkreditieren?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0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7" grpId="0" animBg="1" autoUpdateAnimBg="0"/>
      <p:bldP spid="370698" grpId="0" animBg="1" autoUpdateAnimBg="0"/>
      <p:bldP spid="37069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10490CA8-3857-BF46-9522-33E0F07F13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C8E76-59EA-CB40-8879-2937AF0741F9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AFCCFF4A-0E89-1B41-B7CE-D159EA0A4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</a:t>
            </a:r>
          </a:p>
        </p:txBody>
      </p:sp>
      <p:grpSp>
        <p:nvGrpSpPr>
          <p:cNvPr id="358413" name="Group 13">
            <a:extLst>
              <a:ext uri="{FF2B5EF4-FFF2-40B4-BE49-F238E27FC236}">
                <a16:creationId xmlns:a16="http://schemas.microsoft.com/office/drawing/2014/main" id="{8DAB4848-9B88-2945-936A-A83FA5125C9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352800"/>
            <a:ext cx="8229600" cy="2819400"/>
            <a:chOff x="288" y="2112"/>
            <a:chExt cx="5184" cy="1776"/>
          </a:xfrm>
        </p:grpSpPr>
        <p:sp>
          <p:nvSpPr>
            <p:cNvPr id="358405" name="Oval 5">
              <a:extLst>
                <a:ext uri="{FF2B5EF4-FFF2-40B4-BE49-F238E27FC236}">
                  <a16:creationId xmlns:a16="http://schemas.microsoft.com/office/drawing/2014/main" id="{C79FAE39-3C68-444B-83A9-711764DCB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112"/>
              <a:ext cx="2064" cy="76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Ausweitung Zugang/</a:t>
              </a:r>
            </a:p>
            <a:p>
              <a:r>
                <a:rPr lang="de-DE" altLang="de-DE"/>
                <a:t>mehr Absolventen</a:t>
              </a:r>
            </a:p>
          </p:txBody>
        </p:sp>
        <p:sp>
          <p:nvSpPr>
            <p:cNvPr id="358406" name="Oval 6">
              <a:extLst>
                <a:ext uri="{FF2B5EF4-FFF2-40B4-BE49-F238E27FC236}">
                  <a16:creationId xmlns:a16="http://schemas.microsoft.com/office/drawing/2014/main" id="{BAEA9731-C198-E943-BB0B-09FF8F1F8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2304" cy="816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Bessere Betreuung/</a:t>
              </a:r>
            </a:p>
            <a:p>
              <a:r>
                <a:rPr lang="de-DE" altLang="de-DE"/>
                <a:t>Elitebildung</a:t>
              </a:r>
            </a:p>
          </p:txBody>
        </p:sp>
        <p:sp>
          <p:nvSpPr>
            <p:cNvPr id="358408" name="Oval 8">
              <a:extLst>
                <a:ext uri="{FF2B5EF4-FFF2-40B4-BE49-F238E27FC236}">
                  <a16:creationId xmlns:a16="http://schemas.microsoft.com/office/drawing/2014/main" id="{032B58A7-62EC-6948-9C6C-D99603C49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20"/>
              <a:ext cx="2256" cy="76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/>
                <a:t>Studienzeitverkürzung</a:t>
              </a:r>
            </a:p>
          </p:txBody>
        </p:sp>
        <p:sp>
          <p:nvSpPr>
            <p:cNvPr id="358409" name="AutoShape 9">
              <a:extLst>
                <a:ext uri="{FF2B5EF4-FFF2-40B4-BE49-F238E27FC236}">
                  <a16:creationId xmlns:a16="http://schemas.microsoft.com/office/drawing/2014/main" id="{72B9B61D-B701-9741-BBBE-8028B635C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48"/>
              <a:ext cx="432" cy="192"/>
            </a:xfrm>
            <a:prstGeom prst="leftRightArrow">
              <a:avLst>
                <a:gd name="adj1" fmla="val 50000"/>
                <a:gd name="adj2" fmla="val 45000"/>
              </a:avLst>
            </a:prstGeom>
            <a:solidFill>
              <a:schemeClr val="tx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10" name="AutoShape 10">
              <a:extLst>
                <a:ext uri="{FF2B5EF4-FFF2-40B4-BE49-F238E27FC236}">
                  <a16:creationId xmlns:a16="http://schemas.microsoft.com/office/drawing/2014/main" id="{5B274407-FEAF-6D44-841D-75C0A55B10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383729">
              <a:off x="3768" y="3000"/>
              <a:ext cx="336" cy="288"/>
            </a:xfrm>
            <a:prstGeom prst="rightArrow">
              <a:avLst>
                <a:gd name="adj1" fmla="val 54861"/>
                <a:gd name="adj2" fmla="val 26736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11" name="AutoShape 11">
              <a:extLst>
                <a:ext uri="{FF2B5EF4-FFF2-40B4-BE49-F238E27FC236}">
                  <a16:creationId xmlns:a16="http://schemas.microsoft.com/office/drawing/2014/main" id="{8EFBB45E-1A39-9843-9655-4A0DD13831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6854279">
              <a:off x="1344" y="2976"/>
              <a:ext cx="288" cy="288"/>
            </a:xfrm>
            <a:prstGeom prst="rightArrow">
              <a:avLst>
                <a:gd name="adj1" fmla="val 54861"/>
                <a:gd name="adj2" fmla="val 22917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58412" name="Rectangle 12">
            <a:extLst>
              <a:ext uri="{FF2B5EF4-FFF2-40B4-BE49-F238E27FC236}">
                <a16:creationId xmlns:a16="http://schemas.microsoft.com/office/drawing/2014/main" id="{4B5E43C1-75EA-3748-95AA-9195B44D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7924800" cy="1600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Finanzierung: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Wie die Ziele „bessere Studienbedingungen“ und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„mehr Hochschulabsolventen“ balancieren?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7A8EDBCC-0D3C-DB47-B4AB-0EB32E117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1BDAC-142F-464F-8C71-A481DD60294C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408578" name="Text Box 2">
            <a:extLst>
              <a:ext uri="{FF2B5EF4-FFF2-40B4-BE49-F238E27FC236}">
                <a16:creationId xmlns:a16="http://schemas.microsoft.com/office/drawing/2014/main" id="{A4407C6F-B0B1-A34C-ABB4-F66DE6E4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408579" name="Oval 3">
            <a:extLst>
              <a:ext uri="{FF2B5EF4-FFF2-40B4-BE49-F238E27FC236}">
                <a16:creationId xmlns:a16="http://schemas.microsoft.com/office/drawing/2014/main" id="{FED0E2D1-FCFA-C148-B101-B50096326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752600"/>
            <a:ext cx="5257800" cy="1371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Hochschulfinanzierung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id="{1AB2782C-6E01-254A-BD7F-5E05492B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1400"/>
            <a:ext cx="3886200" cy="1524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Staatliches Geld:</a:t>
            </a: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Basis + GefoS </a:t>
            </a: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+ Forschung</a:t>
            </a:r>
          </a:p>
        </p:txBody>
      </p:sp>
      <p:sp>
        <p:nvSpPr>
          <p:cNvPr id="408581" name="Rectangle 5">
            <a:extLst>
              <a:ext uri="{FF2B5EF4-FFF2-40B4-BE49-F238E27FC236}">
                <a16:creationId xmlns:a16="http://schemas.microsoft.com/office/drawing/2014/main" id="{C5182064-6E0A-C84C-B414-D3CAF7FDE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505200"/>
            <a:ext cx="3505200" cy="16002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Studiengebühren:</a:t>
            </a: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Optionsmodell</a:t>
            </a:r>
          </a:p>
        </p:txBody>
      </p:sp>
      <p:sp>
        <p:nvSpPr>
          <p:cNvPr id="408582" name="Line 6">
            <a:extLst>
              <a:ext uri="{FF2B5EF4-FFF2-40B4-BE49-F238E27FC236}">
                <a16:creationId xmlns:a16="http://schemas.microsoft.com/office/drawing/2014/main" id="{55583247-C08E-E74B-9F13-34D2697AC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267200"/>
            <a:ext cx="7620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8583" name="Line 7">
            <a:extLst>
              <a:ext uri="{FF2B5EF4-FFF2-40B4-BE49-F238E27FC236}">
                <a16:creationId xmlns:a16="http://schemas.microsoft.com/office/drawing/2014/main" id="{0D8424A1-6890-0A46-80A8-74BC16762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810000"/>
            <a:ext cx="0" cy="9144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8584" name="Text Box 8">
            <a:extLst>
              <a:ext uri="{FF2B5EF4-FFF2-40B4-BE49-F238E27FC236}">
                <a16:creationId xmlns:a16="http://schemas.microsoft.com/office/drawing/2014/main" id="{22ABAEAA-3F63-8447-A4BC-AAF7FFFC3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32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8587" name="Rectangle 11">
            <a:extLst>
              <a:ext uri="{FF2B5EF4-FFF2-40B4-BE49-F238E27FC236}">
                <a16:creationId xmlns:a16="http://schemas.microsoft.com/office/drawing/2014/main" id="{650A62DC-3C09-C244-8F67-033A0ED93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Finanzierung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4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animBg="1" autoUpdateAnimBg="0"/>
      <p:bldP spid="408580" grpId="0" animBg="1" autoUpdateAnimBg="0"/>
      <p:bldP spid="40858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9C998A9C-5E0A-904A-8A84-718E5C43DC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788D3-10FB-104B-81A2-2413438E7E36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9D43C406-4F5F-2248-AFE7-D5CEB7F13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Kapazität</a:t>
            </a:r>
          </a:p>
        </p:txBody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74BC2573-406E-5F46-A2CA-C54804B33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Hochschulstruktur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80 % FH = Bachelor; 20 % Uni = Master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:a16="http://schemas.microsoft.com/office/drawing/2014/main" id="{3B31DFCC-6AD0-8F47-95BA-73AD61BF6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6416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Hochschulstruktur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für Bachelor Integration von FH-Profs</a:t>
            </a:r>
          </a:p>
        </p:txBody>
      </p:sp>
      <p:sp>
        <p:nvSpPr>
          <p:cNvPr id="406533" name="Rectangle 5">
            <a:extLst>
              <a:ext uri="{FF2B5EF4-FFF2-40B4-BE49-F238E27FC236}">
                <a16:creationId xmlns:a16="http://schemas.microsoft.com/office/drawing/2014/main" id="{4CFC1042-2404-094F-882B-8BAFDC73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592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Hochschulstruktur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undergraduate School gemeinsam Uni / FH</a:t>
            </a:r>
          </a:p>
        </p:txBody>
      </p:sp>
      <p:sp>
        <p:nvSpPr>
          <p:cNvPr id="406534" name="Rectangle 6">
            <a:extLst>
              <a:ext uri="{FF2B5EF4-FFF2-40B4-BE49-F238E27FC236}">
                <a16:creationId xmlns:a16="http://schemas.microsoft.com/office/drawing/2014/main" id="{9945E9EC-B73E-F942-9571-D849239DC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768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Hochschulstruktur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joint appointments Uni FH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animBg="1" autoUpdateAnimBg="0"/>
      <p:bldP spid="406532" grpId="0" animBg="1" autoUpdateAnimBg="0"/>
      <p:bldP spid="406533" grpId="0" animBg="1" autoUpdateAnimBg="0"/>
      <p:bldP spid="40653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E5106EE8-2E3E-5445-938F-B8F14591E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AE0D4-BBEE-B847-A935-F3D46740D4B3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405506" name="Rectangle 2">
            <a:extLst>
              <a:ext uri="{FF2B5EF4-FFF2-40B4-BE49-F238E27FC236}">
                <a16:creationId xmlns:a16="http://schemas.microsoft.com/office/drawing/2014/main" id="{6AE9087C-F186-BC4B-9AAD-EB7B5FDDC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Kapazität</a:t>
            </a:r>
          </a:p>
        </p:txBody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586E88FE-0A00-C54F-98CC-F71596B56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Lehrangebot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Erhöhung Lehrdeputat (Profs = 10)</a:t>
            </a:r>
          </a:p>
        </p:txBody>
      </p:sp>
      <p:sp>
        <p:nvSpPr>
          <p:cNvPr id="405510" name="Rectangle 6">
            <a:extLst>
              <a:ext uri="{FF2B5EF4-FFF2-40B4-BE49-F238E27FC236}">
                <a16:creationId xmlns:a16="http://schemas.microsoft.com/office/drawing/2014/main" id="{8FCA8466-2E67-FA47-9E8E-E59C40433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6416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Lehrangebot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Differenzierung Lehrdeputat: Lehrprofessur</a:t>
            </a:r>
          </a:p>
        </p:txBody>
      </p:sp>
      <p:sp>
        <p:nvSpPr>
          <p:cNvPr id="405511" name="Rectangle 7">
            <a:extLst>
              <a:ext uri="{FF2B5EF4-FFF2-40B4-BE49-F238E27FC236}">
                <a16:creationId xmlns:a16="http://schemas.microsoft.com/office/drawing/2014/main" id="{60FB9414-2DB2-C247-B27D-2B6CBEBA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592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Lehrangebot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Differenzierung Lehrdeputat: Lebensphasen</a:t>
            </a:r>
          </a:p>
        </p:txBody>
      </p:sp>
      <p:sp>
        <p:nvSpPr>
          <p:cNvPr id="405512" name="Rectangle 8">
            <a:extLst>
              <a:ext uri="{FF2B5EF4-FFF2-40B4-BE49-F238E27FC236}">
                <a16:creationId xmlns:a16="http://schemas.microsoft.com/office/drawing/2014/main" id="{C79A7ECB-CAF2-D04A-95B4-9880DCB1A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76800"/>
            <a:ext cx="64008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Lehrangebot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Erhöhung Anteil Assi´s (Reduzierung Profs)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animBg="1" autoUpdateAnimBg="0"/>
      <p:bldP spid="405510" grpId="0" animBg="1" autoUpdateAnimBg="0"/>
      <p:bldP spid="405511" grpId="0" animBg="1" autoUpdateAnimBg="0"/>
      <p:bldP spid="40551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0D983C4C-2DB5-9942-9671-AD5AD5E546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E5DBD-6824-B248-8B13-CDBDAD4980C6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A6C2F2E0-A7FE-0148-8FFC-A347FC8FD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</a:t>
            </a:r>
          </a:p>
        </p:txBody>
      </p:sp>
      <p:sp>
        <p:nvSpPr>
          <p:cNvPr id="364553" name="Rectangle 9">
            <a:extLst>
              <a:ext uri="{FF2B5EF4-FFF2-40B4-BE49-F238E27FC236}">
                <a16:creationId xmlns:a16="http://schemas.microsoft.com/office/drawing/2014/main" id="{84CD897E-DFA8-9448-AA02-977B298EF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7924800" cy="838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Bachelor und Master: 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Funktionen, Verhältnis?  </a:t>
            </a:r>
          </a:p>
        </p:txBody>
      </p:sp>
      <p:sp>
        <p:nvSpPr>
          <p:cNvPr id="364554" name="Rectangle 10">
            <a:extLst>
              <a:ext uri="{FF2B5EF4-FFF2-40B4-BE49-F238E27FC236}">
                <a16:creationId xmlns:a16="http://schemas.microsoft.com/office/drawing/2014/main" id="{A89E310B-1E53-D840-837B-A51DAE6B2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382000" cy="1905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Berufs- versus Forschungsorientierung - </a:t>
            </a:r>
          </a:p>
          <a:p>
            <a:pPr algn="l"/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mögliche Positionen: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Bachelor berufs-, Master forschungsorientiert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an Uni beide forschungs-, an FH beide berufsorientiert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Uni: Forschungsorientierung = Berufsqualifizierung</a:t>
            </a:r>
          </a:p>
        </p:txBody>
      </p:sp>
      <p:sp>
        <p:nvSpPr>
          <p:cNvPr id="364548" name="Oval 4">
            <a:extLst>
              <a:ext uri="{FF2B5EF4-FFF2-40B4-BE49-F238E27FC236}">
                <a16:creationId xmlns:a16="http://schemas.microsoft.com/office/drawing/2014/main" id="{0D48AAE1-7484-314A-9080-5D84FEC8D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438400"/>
            <a:ext cx="2971800" cy="990600"/>
          </a:xfrm>
          <a:prstGeom prst="ellipse">
            <a:avLst/>
          </a:prstGeom>
          <a:solidFill>
            <a:srgbClr val="FFFFFF"/>
          </a:solidFill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Konzept der </a:t>
            </a:r>
          </a:p>
          <a:p>
            <a:r>
              <a:rPr lang="de-DE" altLang="de-DE"/>
              <a:t>Berufsqualifizierung</a:t>
            </a:r>
          </a:p>
        </p:txBody>
      </p:sp>
      <p:sp>
        <p:nvSpPr>
          <p:cNvPr id="364555" name="Rectangle 11">
            <a:extLst>
              <a:ext uri="{FF2B5EF4-FFF2-40B4-BE49-F238E27FC236}">
                <a16:creationId xmlns:a16="http://schemas.microsoft.com/office/drawing/2014/main" id="{3F70F733-A1FB-134B-8470-453DC73BD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382000" cy="18288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Funktionen des Master - mögliche Positionen: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vertiefend, spezialisierend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erweiternd, interdisziplinär oder Disziplinenwechsel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berufsvorbereitend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weiterbildend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64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3" grpId="0" animBg="1" autoUpdateAnimBg="0"/>
      <p:bldP spid="364554" grpId="0" animBg="1" autoUpdateAnimBg="0"/>
      <p:bldP spid="364548" grpId="0" animBg="1" autoUpdateAnimBg="0"/>
      <p:bldP spid="364555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8B39AA18-79CE-1449-BD88-6154290A32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56CD-16DE-E347-B365-46829DC58B4E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5A387981-B5DF-5143-8C5B-E98749804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Struktur</a:t>
            </a:r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7340BE82-7742-2F46-A932-70BB37771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724400"/>
            <a:ext cx="6400800" cy="1524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Bachelor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Undergraduate School</a:t>
            </a:r>
          </a:p>
        </p:txBody>
      </p:sp>
      <p:sp>
        <p:nvSpPr>
          <p:cNvPr id="382980" name="Rectangle 4">
            <a:extLst>
              <a:ext uri="{FF2B5EF4-FFF2-40B4-BE49-F238E27FC236}">
                <a16:creationId xmlns:a16="http://schemas.microsoft.com/office/drawing/2014/main" id="{5F9E3B85-7F3B-C54E-AF39-7DB5FEDDA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2667000" cy="2819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Master </a:t>
            </a:r>
          </a:p>
          <a:p>
            <a:endParaRPr lang="de-DE" altLang="de-DE" b="1">
              <a:solidFill>
                <a:srgbClr val="00FFCC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Professional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School</a:t>
            </a:r>
          </a:p>
          <a:p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berufsorientiert</a:t>
            </a:r>
          </a:p>
        </p:txBody>
      </p:sp>
      <p:sp>
        <p:nvSpPr>
          <p:cNvPr id="382982" name="Rectangle 6">
            <a:extLst>
              <a:ext uri="{FF2B5EF4-FFF2-40B4-BE49-F238E27FC236}">
                <a16:creationId xmlns:a16="http://schemas.microsoft.com/office/drawing/2014/main" id="{1423FAE4-9268-DF42-ADBD-E08C1183E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0"/>
            <a:ext cx="2667000" cy="2819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Master</a:t>
            </a:r>
          </a:p>
          <a:p>
            <a:endParaRPr lang="de-DE" altLang="de-DE" b="1">
              <a:solidFill>
                <a:srgbClr val="00FFCC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Graduate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School</a:t>
            </a:r>
          </a:p>
          <a:p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forschungs-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orientiert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2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animBg="1" autoUpdateAnimBg="0"/>
      <p:bldP spid="382980" grpId="0" animBg="1" autoUpdateAnimBg="0"/>
      <p:bldP spid="382982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F627A3B4-4DAB-314C-8074-F937930138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8BA84-1CD8-EC4C-B041-1CE3C9C4A086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36BE23D9-E5E0-BB42-95BE-4CE30E153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5791200" cy="990600"/>
          </a:xfrm>
        </p:spPr>
        <p:txBody>
          <a:bodyPr/>
          <a:lstStyle/>
          <a:p>
            <a:r>
              <a:rPr lang="de-DE" altLang="de-DE"/>
              <a:t>Uni = Forschung ?</a:t>
            </a:r>
          </a:p>
        </p:txBody>
      </p:sp>
      <p:graphicFrame>
        <p:nvGraphicFramePr>
          <p:cNvPr id="407556" name="Object 4">
            <a:hlinkClick r:id="rId3"/>
            <a:extLst>
              <a:ext uri="{FF2B5EF4-FFF2-40B4-BE49-F238E27FC236}">
                <a16:creationId xmlns:a16="http://schemas.microsoft.com/office/drawing/2014/main" id="{AAD47221-D86B-1747-BD7A-6EBAE4B642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981200"/>
          <a:ext cx="4343400" cy="321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57" name="Photo Editor Photo" r:id="rId4" imgW="2247900" imgH="1917700" progId="MSPhotoEd.3">
                  <p:embed/>
                </p:oleObj>
              </mc:Choice>
              <mc:Fallback>
                <p:oleObj name="Photo Editor Photo" r:id="rId4" imgW="2247900" imgH="19177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81200"/>
                        <a:ext cx="4343400" cy="321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36DF9FD8-7A0A-9244-9AEF-27B63FD723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E15AC-C8E6-C145-A26C-09E4D483FA8B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F12734BC-31FF-D44D-9A01-ECF39A48BE5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7081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1"/>
                </a:solidFill>
                <a:latin typeface="Arial" panose="020B0604020202020204" pitchFamily="34" charset="0"/>
              </a:rPr>
              <a:t>Universität</a:t>
            </a:r>
          </a:p>
        </p:txBody>
      </p:sp>
      <p:sp>
        <p:nvSpPr>
          <p:cNvPr id="386052" name="Rectangle 4">
            <a:extLst>
              <a:ext uri="{FF2B5EF4-FFF2-40B4-BE49-F238E27FC236}">
                <a16:creationId xmlns:a16="http://schemas.microsoft.com/office/drawing/2014/main" id="{9DEEA7D2-E68F-9842-90B8-10BDBCB4F61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178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1"/>
                </a:solidFill>
                <a:latin typeface="Arial" panose="020B0604020202020204" pitchFamily="34" charset="0"/>
              </a:rPr>
              <a:t>Fachhochschule</a:t>
            </a:r>
          </a:p>
        </p:txBody>
      </p:sp>
      <p:sp>
        <p:nvSpPr>
          <p:cNvPr id="386053" name="Rectangle 5">
            <a:extLst>
              <a:ext uri="{FF2B5EF4-FFF2-40B4-BE49-F238E27FC236}">
                <a16:creationId xmlns:a16="http://schemas.microsoft.com/office/drawing/2014/main" id="{2B4D1E41-263E-BD44-9FAF-384E813E95F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5275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1"/>
                </a:solidFill>
                <a:latin typeface="Arial" panose="020B0604020202020204" pitchFamily="34" charset="0"/>
              </a:rPr>
              <a:t>Berufsakademie</a:t>
            </a:r>
          </a:p>
        </p:txBody>
      </p:sp>
      <p:sp>
        <p:nvSpPr>
          <p:cNvPr id="386054" name="Text Box 6">
            <a:extLst>
              <a:ext uri="{FF2B5EF4-FFF2-40B4-BE49-F238E27FC236}">
                <a16:creationId xmlns:a16="http://schemas.microsoft.com/office/drawing/2014/main" id="{6FC5C895-EC5E-E648-BAB5-3A3D5643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386055" name="AutoShape 7">
            <a:extLst>
              <a:ext uri="{FF2B5EF4-FFF2-40B4-BE49-F238E27FC236}">
                <a16:creationId xmlns:a16="http://schemas.microsoft.com/office/drawing/2014/main" id="{88D3B52D-E072-9644-B589-204644E35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524000"/>
            <a:ext cx="4724400" cy="4114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solidFill>
                  <a:schemeClr val="tx1"/>
                </a:solidFill>
                <a:latin typeface="Arial" panose="020B0604020202020204" pitchFamily="34" charset="0"/>
              </a:rPr>
              <a:t>Uni</a:t>
            </a:r>
          </a:p>
          <a:p>
            <a:endParaRPr lang="de-DE" altLang="de-DE" sz="30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de-DE" altLang="de-DE" sz="30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sz="3000" b="1">
                <a:solidFill>
                  <a:schemeClr val="tx1"/>
                </a:solidFill>
                <a:latin typeface="Arial" panose="020B0604020202020204" pitchFamily="34" charset="0"/>
              </a:rPr>
              <a:t>Fachhochschule</a:t>
            </a:r>
          </a:p>
          <a:p>
            <a:endParaRPr lang="de-DE" altLang="de-DE" sz="30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sz="3000" b="1">
                <a:solidFill>
                  <a:schemeClr val="tx1"/>
                </a:solidFill>
                <a:latin typeface="Arial" panose="020B0604020202020204" pitchFamily="34" charset="0"/>
              </a:rPr>
              <a:t>Berufsakademie</a:t>
            </a:r>
          </a:p>
        </p:txBody>
      </p:sp>
      <p:sp>
        <p:nvSpPr>
          <p:cNvPr id="386056" name="Rectangle 8">
            <a:extLst>
              <a:ext uri="{FF2B5EF4-FFF2-40B4-BE49-F238E27FC236}">
                <a16:creationId xmlns:a16="http://schemas.microsoft.com/office/drawing/2014/main" id="{A57B9E1C-80F9-0543-9030-288227162C3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38400" y="4953000"/>
            <a:ext cx="46482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6057" name="Rectangle 9">
            <a:extLst>
              <a:ext uri="{FF2B5EF4-FFF2-40B4-BE49-F238E27FC236}">
                <a16:creationId xmlns:a16="http://schemas.microsoft.com/office/drawing/2014/main" id="{53DB7BB5-16BE-9345-9F26-D0C59E32D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81400"/>
            <a:ext cx="31242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6058" name="Rectangle 10">
            <a:extLst>
              <a:ext uri="{FF2B5EF4-FFF2-40B4-BE49-F238E27FC236}">
                <a16:creationId xmlns:a16="http://schemas.microsoft.com/office/drawing/2014/main" id="{80B35955-5516-8D4C-A12C-6C3008F6A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95400"/>
            <a:ext cx="6858000" cy="4495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6059" name="Oval 11">
            <a:extLst>
              <a:ext uri="{FF2B5EF4-FFF2-40B4-BE49-F238E27FC236}">
                <a16:creationId xmlns:a16="http://schemas.microsoft.com/office/drawing/2014/main" id="{409E042C-706E-8146-810F-C668C7FCB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505200"/>
            <a:ext cx="914400" cy="9144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0" name="Oval 12">
            <a:extLst>
              <a:ext uri="{FF2B5EF4-FFF2-40B4-BE49-F238E27FC236}">
                <a16:creationId xmlns:a16="http://schemas.microsoft.com/office/drawing/2014/main" id="{BF772D38-E229-514B-9F9D-3DD3B32D4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62200"/>
            <a:ext cx="914400" cy="9144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1" name="Oval 13">
            <a:extLst>
              <a:ext uri="{FF2B5EF4-FFF2-40B4-BE49-F238E27FC236}">
                <a16:creationId xmlns:a16="http://schemas.microsoft.com/office/drawing/2014/main" id="{92B2E7AA-23E1-014B-83D9-A48CA0125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914400" cy="9144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2" name="Oval 14">
            <a:extLst>
              <a:ext uri="{FF2B5EF4-FFF2-40B4-BE49-F238E27FC236}">
                <a16:creationId xmlns:a16="http://schemas.microsoft.com/office/drawing/2014/main" id="{1F7D4099-88A9-CE4E-A1B9-E7CC60DB2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86000"/>
            <a:ext cx="914400" cy="9144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3" name="Oval 15">
            <a:extLst>
              <a:ext uri="{FF2B5EF4-FFF2-40B4-BE49-F238E27FC236}">
                <a16:creationId xmlns:a16="http://schemas.microsoft.com/office/drawing/2014/main" id="{56228F59-4151-3343-9CE4-ACA5ED530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914400" cy="9144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4" name="Text Box 16">
            <a:extLst>
              <a:ext uri="{FF2B5EF4-FFF2-40B4-BE49-F238E27FC236}">
                <a16:creationId xmlns:a16="http://schemas.microsoft.com/office/drawing/2014/main" id="{42A37485-2B56-7344-9DAC-7F3148F4C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6059488"/>
            <a:ext cx="3703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Forschungsorientierung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386065" name="Text Box 17">
            <a:extLst>
              <a:ext uri="{FF2B5EF4-FFF2-40B4-BE49-F238E27FC236}">
                <a16:creationId xmlns:a16="http://schemas.microsoft.com/office/drawing/2014/main" id="{8047B156-897B-F344-9C05-56A8F7EF6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8213"/>
            <a:ext cx="1960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Berufs-</a:t>
            </a:r>
          </a:p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orientierung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386066" name="Oval 18">
            <a:extLst>
              <a:ext uri="{FF2B5EF4-FFF2-40B4-BE49-F238E27FC236}">
                <a16:creationId xmlns:a16="http://schemas.microsoft.com/office/drawing/2014/main" id="{30C02DB4-8FAC-1149-BADC-92DCED1C2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914400" cy="914400"/>
          </a:xfrm>
          <a:prstGeom prst="ellipse">
            <a:avLst/>
          </a:prstGeom>
          <a:solidFill>
            <a:srgbClr val="00FF00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386068" name="Rectangle 20">
            <a:extLst>
              <a:ext uri="{FF2B5EF4-FFF2-40B4-BE49-F238E27FC236}">
                <a16:creationId xmlns:a16="http://schemas.microsoft.com/office/drawing/2014/main" id="{5F3A207D-A5E0-CC4E-8D87-D19D040CF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Verhältnis Uni - FH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8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6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86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86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8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8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animBg="1" autoUpdateAnimBg="0"/>
      <p:bldP spid="386052" grpId="0" animBg="1" autoUpdateAnimBg="0"/>
      <p:bldP spid="386053" grpId="0" animBg="1" autoUpdateAnimBg="0"/>
      <p:bldP spid="386055" grpId="0" animBg="1" autoUpdateAnimBg="0"/>
      <p:bldP spid="386064" grpId="0" autoUpdateAnimBg="0"/>
      <p:bldP spid="38606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0DB1838A-73EE-0848-AD4C-79178A70C6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740E7-649C-2E4E-920D-8EA9A1E1BF78}" type="slidenum">
              <a:rPr lang="en-US" altLang="de-DE"/>
              <a:pPr/>
              <a:t>29</a:t>
            </a:fld>
            <a:endParaRPr lang="en-US" altLang="de-DE" b="0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id="{96DBAC9A-23AA-C647-BE9E-F7224C7C7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!</a:t>
            </a:r>
            <a:r>
              <a:rPr lang="de-DE" altLang="de-DE" sz="3600"/>
              <a:t>  Fazit</a:t>
            </a:r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C19574D7-9DA0-0C4C-B48C-8C754FFD2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7924800" cy="3886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viele offene Fragen</a:t>
            </a: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pragmatische Entscheidungen</a:t>
            </a:r>
          </a:p>
          <a:p>
            <a:endParaRPr lang="de-DE" altLang="de-DE" sz="32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Fragen durch </a:t>
            </a:r>
            <a:r>
              <a:rPr lang="de-DE" altLang="de-DE" sz="3200" b="1" i="1">
                <a:solidFill>
                  <a:schemeClr val="tx1"/>
                </a:solidFill>
                <a:latin typeface="Arial" panose="020B0604020202020204" pitchFamily="34" charset="0"/>
              </a:rPr>
              <a:t>uns</a:t>
            </a:r>
            <a:r>
              <a:rPr lang="de-DE" altLang="de-DE" sz="3200" b="1">
                <a:solidFill>
                  <a:schemeClr val="tx1"/>
                </a:solidFill>
                <a:latin typeface="Arial" panose="020B0604020202020204" pitchFamily="34" charset="0"/>
              </a:rPr>
              <a:t> lösen!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1665F047-6BCF-6C40-BF82-18FB772E9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B19BA-36F3-1647-856F-EA59E969B936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399362" name="Rectangle 2">
            <a:extLst>
              <a:ext uri="{FF2B5EF4-FFF2-40B4-BE49-F238E27FC236}">
                <a16:creationId xmlns:a16="http://schemas.microsoft.com/office/drawing/2014/main" id="{9981C591-6A08-1A43-AED3-5B05A6BB4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Gliederung</a:t>
            </a:r>
            <a:r>
              <a:rPr lang="de-DE" altLang="de-DE"/>
              <a:t> 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3332EFD0-BBC8-F149-892D-699C2F472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62484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Trends</a:t>
            </a:r>
            <a:endParaRPr lang="de-DE" altLang="de-DE" sz="3200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in Europa und Deutschland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124B175B-195D-E347-87E2-664730A94E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5910-1758-1149-BB6C-DD9C6B555AE5}" type="slidenum">
              <a:rPr lang="en-US" altLang="de-DE"/>
              <a:pPr/>
              <a:t>30</a:t>
            </a:fld>
            <a:endParaRPr lang="en-US" altLang="de-DE" b="0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ACFFEE77-7AB8-F442-AED0-36AA3BAA5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09603" name="Text Box 3">
            <a:extLst>
              <a:ext uri="{FF2B5EF4-FFF2-40B4-BE49-F238E27FC236}">
                <a16:creationId xmlns:a16="http://schemas.microsoft.com/office/drawing/2014/main" id="{CAFADB31-8E13-CC46-8D33-D8FCB7627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1276350"/>
            <a:ext cx="8345487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3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Einschätzungen zur Implementierung von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Bachelor- und Masterstudiengängen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 Deutschland</a:t>
            </a:r>
            <a:endParaRPr lang="de-DE" altLang="de-DE" sz="3600" b="1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Müller-Böling, CHE Centrum für Hochschulentwicklung</a:t>
            </a:r>
            <a:endParaRPr lang="de-DE" altLang="de-DE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3. Vorstandstagung des VHB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 und Masterstudiengänge in den Wirtschaftwissenschaften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16. November 2002</a:t>
            </a:r>
          </a:p>
        </p:txBody>
      </p:sp>
    </p:spTree>
  </p:cSld>
  <p:clrMapOvr>
    <a:masterClrMapping/>
  </p:clrMapOvr>
  <p:transition spd="med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F274AD45-4898-574E-B407-DC4C295A8C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68049-A311-9B44-907D-84E841D202B2}" type="slidenum">
              <a:rPr lang="en-US" altLang="de-DE"/>
              <a:pPr/>
              <a:t>31</a:t>
            </a:fld>
            <a:endParaRPr lang="en-US" altLang="de-DE" b="0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43258F78-856B-8243-B0F9-86278A9B6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 </a:t>
            </a:r>
          </a:p>
        </p:txBody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1B83D475-62DB-8447-A9D4-F652D71D4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9248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Internationalisierung: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durch BMS? </a:t>
            </a:r>
          </a:p>
        </p:txBody>
      </p:sp>
      <p:sp>
        <p:nvSpPr>
          <p:cNvPr id="377860" name="Rectangle 4">
            <a:extLst>
              <a:ext uri="{FF2B5EF4-FFF2-40B4-BE49-F238E27FC236}">
                <a16:creationId xmlns:a16="http://schemas.microsoft.com/office/drawing/2014/main" id="{07E6935A-1877-684E-8361-A46EFE2B4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8458200" cy="1524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bisher vorrangiges Motiv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Sonderangebote für ausländische Studierende (DAAD)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gute Betreuungsrelationen, hohe Qualität, Englisch</a:t>
            </a:r>
          </a:p>
        </p:txBody>
      </p:sp>
      <p:sp>
        <p:nvSpPr>
          <p:cNvPr id="377861" name="Rectangle 5">
            <a:extLst>
              <a:ext uri="{FF2B5EF4-FFF2-40B4-BE49-F238E27FC236}">
                <a16:creationId xmlns:a16="http://schemas.microsoft.com/office/drawing/2014/main" id="{937E3D5C-1F89-7445-81F1-933A73157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648200"/>
            <a:ext cx="8458200" cy="1905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aber: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Parallelsysteme glaubwürdig und integrativ?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Sonderfinanzierung dauerhaft haltbar?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andere Hürden außer Studienstruktur?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animBg="1" autoUpdateAnimBg="0"/>
      <p:bldP spid="377860" grpId="0" animBg="1" autoUpdateAnimBg="0"/>
      <p:bldP spid="377861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A140C22C-005B-5644-9D68-A78D85C8C3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E7755-E5EA-8D45-8DFF-1D3A1D329CC3}" type="slidenum">
              <a:rPr lang="en-US" altLang="de-DE"/>
              <a:pPr/>
              <a:t>32</a:t>
            </a:fld>
            <a:endParaRPr lang="en-US" altLang="de-DE" b="0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AF46C4FB-5C88-144F-9F5A-7C36253AF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>
                <a:solidFill>
                  <a:schemeClr val="accent1"/>
                </a:solidFill>
              </a:rPr>
              <a:t>?</a:t>
            </a:r>
            <a:r>
              <a:rPr lang="de-DE" altLang="de-DE" sz="3600"/>
              <a:t>  Offene Fragen</a:t>
            </a:r>
          </a:p>
        </p:txBody>
      </p:sp>
      <p:sp>
        <p:nvSpPr>
          <p:cNvPr id="355335" name="Rectangle 7">
            <a:extLst>
              <a:ext uri="{FF2B5EF4-FFF2-40B4-BE49-F238E27FC236}">
                <a16:creationId xmlns:a16="http://schemas.microsoft.com/office/drawing/2014/main" id="{612D4F82-5383-5C4B-A122-FEB121BD7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924800" cy="1600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Studienzeitverkürzung: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Ist eine Verkürzung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nicht nur der Studienzeiten, sondern auch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des Studiums auf 3-4 Jahre gewollt? </a:t>
            </a:r>
          </a:p>
        </p:txBody>
      </p:sp>
      <p:sp>
        <p:nvSpPr>
          <p:cNvPr id="355339" name="Rectangle 11">
            <a:extLst>
              <a:ext uri="{FF2B5EF4-FFF2-40B4-BE49-F238E27FC236}">
                <a16:creationId xmlns:a16="http://schemas.microsoft.com/office/drawing/2014/main" id="{731284FD-27E6-554A-B637-19E6A6A9B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91000"/>
            <a:ext cx="7924800" cy="1905000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  <a:contourClr>
              <a:srgbClr val="00808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Mögliche Argumente: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früher Berufseinstieg attraktiv und sinnvoll, LLL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Ausweitung des Zugangs finanzieren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bessere Betreuung im Bachelor-Bereich finanzieren </a:t>
            </a:r>
          </a:p>
          <a:p>
            <a:pPr algn="l">
              <a:buFontTx/>
              <a:buChar char="•"/>
            </a:pP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Elitebildung im Masterbereich finanzieren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5" grpId="0" animBg="1" autoUpdateAnimBg="0"/>
      <p:bldP spid="35533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0460C56E-402F-BB4F-BB37-1163F70695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713AF-422A-5C46-A8F2-D11C20E6592E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336C28A4-70E6-7647-B9C4-98F65D33F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Bologna Erklärung: Idee</a:t>
            </a:r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0E071E2D-714C-3E40-9AC1-D1EA49C30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791200"/>
            <a:ext cx="6248400" cy="10668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Freiwillige Kooperation von Regierungen</a:t>
            </a:r>
          </a:p>
          <a:p>
            <a:r>
              <a:rPr lang="de-DE" altLang="de-DE" b="1">
                <a:latin typeface="Arial" panose="020B0604020202020204" pitchFamily="34" charset="0"/>
              </a:rPr>
              <a:t>und Initiativen von Hochschulen</a:t>
            </a:r>
            <a:endParaRPr lang="de-DE" altLang="de-DE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6292" name="Oval 4">
            <a:extLst>
              <a:ext uri="{FF2B5EF4-FFF2-40B4-BE49-F238E27FC236}">
                <a16:creationId xmlns:a16="http://schemas.microsoft.com/office/drawing/2014/main" id="{70B32187-E1E5-964F-8C34-301A0D38E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219200"/>
            <a:ext cx="2133600" cy="1905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Ziel: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Europ.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Hochschul-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raum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2010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6293" name="Oval 5">
            <a:extLst>
              <a:ext uri="{FF2B5EF4-FFF2-40B4-BE49-F238E27FC236}">
                <a16:creationId xmlns:a16="http://schemas.microsoft.com/office/drawing/2014/main" id="{268F301D-8D41-9347-BDCB-CDDC2FF60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124200"/>
            <a:ext cx="1981200" cy="1905000"/>
          </a:xfrm>
          <a:prstGeom prst="ellips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                                                         </a:t>
            </a:r>
          </a:p>
        </p:txBody>
      </p:sp>
      <p:sp>
        <p:nvSpPr>
          <p:cNvPr id="396294" name="Oval 6">
            <a:extLst>
              <a:ext uri="{FF2B5EF4-FFF2-40B4-BE49-F238E27FC236}">
                <a16:creationId xmlns:a16="http://schemas.microsoft.com/office/drawing/2014/main" id="{CDDE656A-987F-2F46-98D6-D7A3EE0DD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1981200" cy="1905000"/>
          </a:xfrm>
          <a:prstGeom prst="ellipse">
            <a:avLst/>
          </a:prstGeom>
          <a:noFill/>
          <a:ln w="76200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96295" name="Group 7">
            <a:extLst>
              <a:ext uri="{FF2B5EF4-FFF2-40B4-BE49-F238E27FC236}">
                <a16:creationId xmlns:a16="http://schemas.microsoft.com/office/drawing/2014/main" id="{0D30F33F-733B-8946-B3AD-F16057CEA32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295400"/>
            <a:ext cx="8305800" cy="4419600"/>
            <a:chOff x="240" y="816"/>
            <a:chExt cx="5232" cy="2784"/>
          </a:xfrm>
        </p:grpSpPr>
        <p:grpSp>
          <p:nvGrpSpPr>
            <p:cNvPr id="396296" name="Group 8">
              <a:extLst>
                <a:ext uri="{FF2B5EF4-FFF2-40B4-BE49-F238E27FC236}">
                  <a16:creationId xmlns:a16="http://schemas.microsoft.com/office/drawing/2014/main" id="{DB7A4B63-1E3B-7F43-BEE0-1C2B2DAD9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816"/>
              <a:ext cx="5184" cy="2784"/>
              <a:chOff x="288" y="816"/>
              <a:chExt cx="5184" cy="2784"/>
            </a:xfrm>
          </p:grpSpPr>
          <p:sp>
            <p:nvSpPr>
              <p:cNvPr id="396297" name="Oval 9">
                <a:extLst>
                  <a:ext uri="{FF2B5EF4-FFF2-40B4-BE49-F238E27FC236}">
                    <a16:creationId xmlns:a16="http://schemas.microsoft.com/office/drawing/2014/main" id="{9EB35E1A-1F71-5942-841F-E70ADFB12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864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1: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Abschlüsse 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lesbar und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vergleichbar</a:t>
                </a:r>
                <a:endPara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machen</a:t>
                </a:r>
                <a:endParaRPr lang="de-DE" altLang="de-DE" sz="20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298" name="Oval 10">
                <a:extLst>
                  <a:ext uri="{FF2B5EF4-FFF2-40B4-BE49-F238E27FC236}">
                    <a16:creationId xmlns:a16="http://schemas.microsoft.com/office/drawing/2014/main" id="{43C4B8E3-F141-304D-A450-C457DBF9D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2: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zweistufige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Studien-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strukturen</a:t>
                </a:r>
                <a:endPara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einführen</a:t>
                </a:r>
                <a:endParaRPr lang="de-DE" altLang="de-DE" sz="20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299" name="Oval 11">
                <a:extLst>
                  <a:ext uri="{FF2B5EF4-FFF2-40B4-BE49-F238E27FC236}">
                    <a16:creationId xmlns:a16="http://schemas.microsoft.com/office/drawing/2014/main" id="{A97F234D-89A6-E847-9187-B39ECBB36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2016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5: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in</a:t>
                </a:r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 Qualitäts-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sicherung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zusammen 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arbeiten</a:t>
                </a:r>
                <a:endParaRPr lang="de-DE" altLang="de-DE" sz="22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300" name="Oval 12">
                <a:extLst>
                  <a:ext uri="{FF2B5EF4-FFF2-40B4-BE49-F238E27FC236}">
                    <a16:creationId xmlns:a16="http://schemas.microsoft.com/office/drawing/2014/main" id="{2A2FB990-1B5C-D54B-9453-12BD0757C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816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6:</a:t>
                </a:r>
                <a:endParaRPr lang="de-DE" altLang="de-DE" sz="2000" b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„europ.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Dimension“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stärken</a:t>
                </a:r>
                <a:endParaRPr lang="de-DE" altLang="de-DE" sz="22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301" name="Oval 13">
                <a:extLst>
                  <a:ext uri="{FF2B5EF4-FFF2-40B4-BE49-F238E27FC236}">
                    <a16:creationId xmlns:a16="http://schemas.microsoft.com/office/drawing/2014/main" id="{21C570AA-E157-6446-A296-2328EB968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496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3: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ECTS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einführen</a:t>
                </a:r>
                <a:endParaRPr lang="de-DE" altLang="de-DE" sz="20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302" name="Oval 14">
                <a:extLst>
                  <a:ext uri="{FF2B5EF4-FFF2-40B4-BE49-F238E27FC236}">
                    <a16:creationId xmlns:a16="http://schemas.microsoft.com/office/drawing/2014/main" id="{3C6510A1-D3FA-8A43-B3DF-812E99DA9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448"/>
                <a:ext cx="1104" cy="1104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dist="107763" dir="189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76200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4:</a:t>
                </a:r>
              </a:p>
              <a:p>
                <a:r>
                  <a:rPr lang="de-DE" altLang="de-DE" sz="2000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Mobilität</a:t>
                </a:r>
                <a:endPara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de-DE" altLang="de-DE" sz="2000" b="1">
                    <a:solidFill>
                      <a:schemeClr val="tx1"/>
                    </a:solidFill>
                    <a:latin typeface="Arial" panose="020B0604020202020204" pitchFamily="34" charset="0"/>
                  </a:rPr>
                  <a:t>födern</a:t>
                </a:r>
                <a:endParaRPr lang="de-DE" altLang="de-DE" sz="20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6303" name="AutoShape 15">
                <a:extLst>
                  <a:ext uri="{FF2B5EF4-FFF2-40B4-BE49-F238E27FC236}">
                    <a16:creationId xmlns:a16="http://schemas.microsoft.com/office/drawing/2014/main" id="{6ADFC6F7-D864-B94D-ABF0-B81911216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56188">
                <a:off x="1680" y="1296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96304" name="AutoShape 16">
                <a:extLst>
                  <a:ext uri="{FF2B5EF4-FFF2-40B4-BE49-F238E27FC236}">
                    <a16:creationId xmlns:a16="http://schemas.microsoft.com/office/drawing/2014/main" id="{F973ECD9-35E9-EA4D-84D0-F3FE61678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924871">
                <a:off x="1776" y="1824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96305" name="AutoShape 17">
                <a:extLst>
                  <a:ext uri="{FF2B5EF4-FFF2-40B4-BE49-F238E27FC236}">
                    <a16:creationId xmlns:a16="http://schemas.microsoft.com/office/drawing/2014/main" id="{08CB8120-516C-3C40-98CE-B5544242E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067069">
                <a:off x="2352" y="2112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96306" name="AutoShape 18">
                <a:extLst>
                  <a:ext uri="{FF2B5EF4-FFF2-40B4-BE49-F238E27FC236}">
                    <a16:creationId xmlns:a16="http://schemas.microsoft.com/office/drawing/2014/main" id="{2E8B7C19-DE38-3842-A33C-0EBF86C06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220194">
                <a:off x="3024" y="2160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96307" name="AutoShape 19">
                <a:extLst>
                  <a:ext uri="{FF2B5EF4-FFF2-40B4-BE49-F238E27FC236}">
                    <a16:creationId xmlns:a16="http://schemas.microsoft.com/office/drawing/2014/main" id="{457D623E-1995-154D-AF18-319580082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9086423">
                <a:off x="3552" y="1824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96308" name="AutoShape 20">
                <a:extLst>
                  <a:ext uri="{FF2B5EF4-FFF2-40B4-BE49-F238E27FC236}">
                    <a16:creationId xmlns:a16="http://schemas.microsoft.com/office/drawing/2014/main" id="{635CB64D-8918-9640-899B-64A2D0D7F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1845526">
                <a:off x="3600" y="1296"/>
                <a:ext cx="432" cy="144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76200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396309" name="Text Box 21">
              <a:extLst>
                <a:ext uri="{FF2B5EF4-FFF2-40B4-BE49-F238E27FC236}">
                  <a16:creationId xmlns:a16="http://schemas.microsoft.com/office/drawing/2014/main" id="{F9269422-9BD0-8343-94AB-795DE6C6C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1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 „action lines“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9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animBg="1" autoUpdateAnimBg="0"/>
      <p:bldP spid="396292" grpId="0" animBg="1" autoUpdateAnimBg="0"/>
      <p:bldP spid="39629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2">
            <a:extLst>
              <a:ext uri="{FF2B5EF4-FFF2-40B4-BE49-F238E27FC236}">
                <a16:creationId xmlns:a16="http://schemas.microsoft.com/office/drawing/2014/main" id="{D1B89691-7079-B349-90E0-01B8DF3FA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15CAC-FBCF-3846-9641-3008A0336C13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E95223B2-CB08-B343-B91C-98283DBF6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Bologna Erklärung: Umsetzung</a:t>
            </a:r>
          </a:p>
        </p:txBody>
      </p:sp>
      <p:sp>
        <p:nvSpPr>
          <p:cNvPr id="397315" name="Oval 3">
            <a:extLst>
              <a:ext uri="{FF2B5EF4-FFF2-40B4-BE49-F238E27FC236}">
                <a16:creationId xmlns:a16="http://schemas.microsoft.com/office/drawing/2014/main" id="{79DEB3F6-4E55-6E4C-96D0-4AE6516B2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2133600" cy="2057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Konvergenz-</a:t>
            </a:r>
          </a:p>
          <a:p>
            <a:r>
              <a:rPr lang="de-DE" altLang="de-DE"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punkt</a:t>
            </a:r>
          </a:p>
          <a:p>
            <a:r>
              <a:rPr lang="de-DE" altLang="de-DE"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Bachelor 3-4</a:t>
            </a:r>
          </a:p>
          <a:p>
            <a:r>
              <a:rPr lang="de-DE" altLang="de-DE"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Master 4-5?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7316" name="Oval 4">
            <a:extLst>
              <a:ext uri="{FF2B5EF4-FFF2-40B4-BE49-F238E27FC236}">
                <a16:creationId xmlns:a16="http://schemas.microsoft.com/office/drawing/2014/main" id="{CCBC4912-718E-924E-936A-0B7103B24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962400"/>
            <a:ext cx="1981200" cy="1905000"/>
          </a:xfrm>
          <a:prstGeom prst="ellips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17" name="Oval 5">
            <a:extLst>
              <a:ext uri="{FF2B5EF4-FFF2-40B4-BE49-F238E27FC236}">
                <a16:creationId xmlns:a16="http://schemas.microsoft.com/office/drawing/2014/main" id="{55633805-4C22-9745-B99A-5CB71BE70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267200"/>
            <a:ext cx="1600200" cy="1524000"/>
          </a:xfrm>
          <a:prstGeom prst="ellips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97318" name="Group 6">
            <a:extLst>
              <a:ext uri="{FF2B5EF4-FFF2-40B4-BE49-F238E27FC236}">
                <a16:creationId xmlns:a16="http://schemas.microsoft.com/office/drawing/2014/main" id="{82D2F82A-2B41-C34C-A6CB-4DDFE51DFEA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143000"/>
            <a:ext cx="4424363" cy="4572000"/>
            <a:chOff x="2880" y="720"/>
            <a:chExt cx="2787" cy="2880"/>
          </a:xfrm>
        </p:grpSpPr>
        <p:sp>
          <p:nvSpPr>
            <p:cNvPr id="397319" name="Oval 7">
              <a:extLst>
                <a:ext uri="{FF2B5EF4-FFF2-40B4-BE49-F238E27FC236}">
                  <a16:creationId xmlns:a16="http://schemas.microsoft.com/office/drawing/2014/main" id="{5D35815B-8BE6-FF49-94A8-4592078A9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720"/>
              <a:ext cx="1104" cy="1104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Schon 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konsekutiv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Schweden,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F, UK</a:t>
              </a:r>
              <a:endParaRPr lang="de-DE" altLang="de-DE" sz="22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20" name="Oval 8">
              <a:extLst>
                <a:ext uri="{FF2B5EF4-FFF2-40B4-BE49-F238E27FC236}">
                  <a16:creationId xmlns:a16="http://schemas.microsoft.com/office/drawing/2014/main" id="{BED2DC30-A25A-7144-9DDC-A7D7F7AD2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1104" cy="1104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Komplett-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umstellung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Italien, 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NL</a:t>
              </a:r>
              <a:endParaRPr lang="de-DE" altLang="de-DE" sz="22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21" name="Oval 9">
              <a:extLst>
                <a:ext uri="{FF2B5EF4-FFF2-40B4-BE49-F238E27FC236}">
                  <a16:creationId xmlns:a16="http://schemas.microsoft.com/office/drawing/2014/main" id="{ED2EBEF4-F555-364A-A843-786B4F8A0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496"/>
              <a:ext cx="1104" cy="1104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Bottom-up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Prozess mit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Parallelführung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D, Cz</a:t>
              </a:r>
              <a:endParaRPr lang="de-DE" altLang="de-DE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22" name="AutoShape 10">
              <a:extLst>
                <a:ext uri="{FF2B5EF4-FFF2-40B4-BE49-F238E27FC236}">
                  <a16:creationId xmlns:a16="http://schemas.microsoft.com/office/drawing/2014/main" id="{D3F9432C-669E-AD41-AFAA-9EFB4126D6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074422">
              <a:off x="3134" y="1949"/>
              <a:ext cx="287" cy="134"/>
            </a:xfrm>
            <a:prstGeom prst="rightArrow">
              <a:avLst>
                <a:gd name="adj1" fmla="val 50000"/>
                <a:gd name="adj2" fmla="val 53545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23" name="AutoShape 11">
              <a:extLst>
                <a:ext uri="{FF2B5EF4-FFF2-40B4-BE49-F238E27FC236}">
                  <a16:creationId xmlns:a16="http://schemas.microsoft.com/office/drawing/2014/main" id="{9DF405C7-368F-2A4D-8325-2FD13939B2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374532">
              <a:off x="3840" y="2928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24" name="AutoShape 12">
              <a:extLst>
                <a:ext uri="{FF2B5EF4-FFF2-40B4-BE49-F238E27FC236}">
                  <a16:creationId xmlns:a16="http://schemas.microsoft.com/office/drawing/2014/main" id="{962BCF1E-AB3B-2541-ADE4-6556960678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3159718">
              <a:off x="3696" y="2256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25" name="Text Box 13">
              <a:extLst>
                <a:ext uri="{FF2B5EF4-FFF2-40B4-BE49-F238E27FC236}">
                  <a16:creationId xmlns:a16="http://schemas.microsoft.com/office/drawing/2014/main" id="{D9108950-CF5F-C640-AF76-84DDFAB47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816"/>
              <a:ext cx="15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Art der Einführung</a:t>
              </a:r>
            </a:p>
          </p:txBody>
        </p:sp>
      </p:grpSp>
      <p:grpSp>
        <p:nvGrpSpPr>
          <p:cNvPr id="397326" name="Group 14">
            <a:extLst>
              <a:ext uri="{FF2B5EF4-FFF2-40B4-BE49-F238E27FC236}">
                <a16:creationId xmlns:a16="http://schemas.microsoft.com/office/drawing/2014/main" id="{3DE19CD0-9196-584F-AC1B-5D0452210FC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143000"/>
            <a:ext cx="3810000" cy="5715000"/>
            <a:chOff x="96" y="720"/>
            <a:chExt cx="2400" cy="3600"/>
          </a:xfrm>
        </p:grpSpPr>
        <p:sp>
          <p:nvSpPr>
            <p:cNvPr id="397327" name="Oval 15">
              <a:extLst>
                <a:ext uri="{FF2B5EF4-FFF2-40B4-BE49-F238E27FC236}">
                  <a16:creationId xmlns:a16="http://schemas.microsoft.com/office/drawing/2014/main" id="{168B0EA2-AB72-B144-B516-0931A90DF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784"/>
              <a:ext cx="864" cy="86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3+2, 4+1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D, Cz</a:t>
              </a:r>
              <a:endParaRPr lang="de-DE" altLang="de-DE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28" name="AutoShape 16">
              <a:extLst>
                <a:ext uri="{FF2B5EF4-FFF2-40B4-BE49-F238E27FC236}">
                  <a16:creationId xmlns:a16="http://schemas.microsoft.com/office/drawing/2014/main" id="{44A98BCB-DDC6-9542-A153-40E8CCFF46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028696">
              <a:off x="2208" y="1728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29" name="AutoShape 17">
              <a:extLst>
                <a:ext uri="{FF2B5EF4-FFF2-40B4-BE49-F238E27FC236}">
                  <a16:creationId xmlns:a16="http://schemas.microsoft.com/office/drawing/2014/main" id="{96851DC8-DD9F-CE4E-94B9-D8D014ABCC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75737">
              <a:off x="1632" y="2928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30" name="AutoShape 18">
              <a:extLst>
                <a:ext uri="{FF2B5EF4-FFF2-40B4-BE49-F238E27FC236}">
                  <a16:creationId xmlns:a16="http://schemas.microsoft.com/office/drawing/2014/main" id="{AC0E0308-F42F-6547-9B58-E736DFA0C6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0869731">
              <a:off x="1104" y="2400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31" name="Text Box 19">
              <a:extLst>
                <a:ext uri="{FF2B5EF4-FFF2-40B4-BE49-F238E27FC236}">
                  <a16:creationId xmlns:a16="http://schemas.microsoft.com/office/drawing/2014/main" id="{2AE33287-5CA8-BF4D-94F4-E64D0C13B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816"/>
              <a:ext cx="7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Struktur</a:t>
              </a:r>
              <a:endParaRPr lang="de-DE" altLang="de-DE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97332" name="Oval 20">
              <a:extLst>
                <a:ext uri="{FF2B5EF4-FFF2-40B4-BE49-F238E27FC236}">
                  <a16:creationId xmlns:a16="http://schemas.microsoft.com/office/drawing/2014/main" id="{6EE1532A-8B38-6C4E-A9AF-FD46C65C6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720"/>
              <a:ext cx="864" cy="86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4+2</a:t>
              </a:r>
            </a:p>
            <a:p>
              <a:r>
                <a:rPr lang="de-DE" altLang="de-DE" sz="2000">
                  <a:solidFill>
                    <a:schemeClr val="tx1"/>
                  </a:solidFill>
                  <a:latin typeface="Arial" panose="020B0604020202020204" pitchFamily="34" charset="0"/>
                </a:rPr>
                <a:t>Griechen-</a:t>
              </a:r>
            </a:p>
            <a:p>
              <a:r>
                <a:rPr lang="de-DE" altLang="de-DE" sz="2000">
                  <a:solidFill>
                    <a:schemeClr val="tx1"/>
                  </a:solidFill>
                  <a:latin typeface="Arial" panose="020B0604020202020204" pitchFamily="34" charset="0"/>
                </a:rPr>
                <a:t>land</a:t>
              </a:r>
            </a:p>
          </p:txBody>
        </p:sp>
        <p:sp>
          <p:nvSpPr>
            <p:cNvPr id="397333" name="Oval 21">
              <a:extLst>
                <a:ext uri="{FF2B5EF4-FFF2-40B4-BE49-F238E27FC236}">
                  <a16:creationId xmlns:a16="http://schemas.microsoft.com/office/drawing/2014/main" id="{3C01F09F-3FE9-6642-89AD-36F09ACDA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056"/>
              <a:ext cx="864" cy="86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3 (4) +1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Schweden,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NL,UK</a:t>
              </a:r>
              <a:endParaRPr lang="de-DE" altLang="de-DE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34" name="Oval 22">
              <a:extLst>
                <a:ext uri="{FF2B5EF4-FFF2-40B4-BE49-F238E27FC236}">
                  <a16:creationId xmlns:a16="http://schemas.microsoft.com/office/drawing/2014/main" id="{7177BE58-0E07-C843-8A2F-30F15111A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968"/>
              <a:ext cx="864" cy="86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3+2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Italien,</a:t>
              </a:r>
            </a:p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</a:t>
              </a:r>
              <a:endParaRPr lang="de-DE" altLang="de-DE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35" name="AutoShape 23">
              <a:extLst>
                <a:ext uri="{FF2B5EF4-FFF2-40B4-BE49-F238E27FC236}">
                  <a16:creationId xmlns:a16="http://schemas.microsoft.com/office/drawing/2014/main" id="{CB97D5DC-9774-9045-87B1-0E2C5032D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9398248">
              <a:off x="1440" y="1968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7336" name="Oval 24">
              <a:extLst>
                <a:ext uri="{FF2B5EF4-FFF2-40B4-BE49-F238E27FC236}">
                  <a16:creationId xmlns:a16="http://schemas.microsoft.com/office/drawing/2014/main" id="{19E25853-EC4B-E545-9519-396788A55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56"/>
              <a:ext cx="864" cy="86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....</a:t>
              </a:r>
              <a:endParaRPr lang="de-DE" altLang="de-DE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7337" name="AutoShape 25">
              <a:extLst>
                <a:ext uri="{FF2B5EF4-FFF2-40B4-BE49-F238E27FC236}">
                  <a16:creationId xmlns:a16="http://schemas.microsoft.com/office/drawing/2014/main" id="{55911FC6-FFA1-8749-A95E-315EE94CF6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112425">
              <a:off x="2064" y="3312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FFFF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97338" name="Rectangle 26">
            <a:extLst>
              <a:ext uri="{FF2B5EF4-FFF2-40B4-BE49-F238E27FC236}">
                <a16:creationId xmlns:a16="http://schemas.microsoft.com/office/drawing/2014/main" id="{9071DA89-8FDF-4F4D-B683-D6585AABA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5821363"/>
            <a:ext cx="8712200" cy="1036637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latin typeface="Arial" panose="020B0604020202020204" pitchFamily="34" charset="0"/>
              </a:rPr>
              <a:t>Überblick über Fortschritt bei der Implementierung:</a:t>
            </a:r>
            <a:endParaRPr lang="de-DE" altLang="de-DE" b="1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 </a:t>
            </a:r>
            <a:r>
              <a:rPr lang="de-DE" altLang="de-DE" sz="1800" b="1">
                <a:latin typeface="Arial" panose="020B0604020202020204" pitchFamily="34" charset="0"/>
              </a:rPr>
              <a:t>Trends in Learning Structures in HE I (1999) +II (2001), Haug und Tauch, EUA</a:t>
            </a:r>
          </a:p>
          <a:p>
            <a:pPr>
              <a:buFontTx/>
              <a:buChar char="•"/>
            </a:pPr>
            <a:r>
              <a:rPr lang="de-DE" altLang="de-DE" sz="1800" b="1">
                <a:latin typeface="Arial" panose="020B0604020202020204" pitchFamily="34" charset="0"/>
              </a:rPr>
              <a:t>  Survey on Master Degrees and Joint Degrees in Europe (2002), Tauch EUA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7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7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9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9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5" grpId="0" animBg="1" autoUpdateAnimBg="0"/>
      <p:bldP spid="39733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C30AB1F7-F86B-9B43-AE69-7E39B76B12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80461-AF9C-1648-855A-111667737FB7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30D7A389-FC0B-D44F-919B-0D8BB1DFA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BMS in Deutschland: Zahlen</a:t>
            </a: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4E901EA8-36DD-D242-BCAB-C86B8CC69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7848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Viele Programme, wenige Studierende: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13% des Studienangebots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(HSK Okt 02),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2% Studis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(Stat BuA WS 01/02)</a:t>
            </a:r>
          </a:p>
        </p:txBody>
      </p:sp>
      <p:sp>
        <p:nvSpPr>
          <p:cNvPr id="388100" name="Rectangle 4">
            <a:extLst>
              <a:ext uri="{FF2B5EF4-FFF2-40B4-BE49-F238E27FC236}">
                <a16:creationId xmlns:a16="http://schemas.microsoft.com/office/drawing/2014/main" id="{3593B461-C814-ED47-9937-CDE7D11E7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343400"/>
            <a:ext cx="7848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Mehr Master als Bachelor: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665 Bachelor, 803 Master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(HSK Oktober 02)</a:t>
            </a:r>
          </a:p>
        </p:txBody>
      </p:sp>
      <p:sp>
        <p:nvSpPr>
          <p:cNvPr id="388101" name="Rectangle 5">
            <a:extLst>
              <a:ext uri="{FF2B5EF4-FFF2-40B4-BE49-F238E27FC236}">
                <a16:creationId xmlns:a16="http://schemas.microsoft.com/office/drawing/2014/main" id="{C395642F-28FB-E249-A367-427BD86E5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0"/>
            <a:ext cx="7848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Viele Ausländer: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besonders beim Master: 68% Ausländer an Unis,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81% an GHS, 43% an FHs (10-11% </a:t>
            </a:r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sym typeface="Symbol" pitchFamily="2" charset="2"/>
              </a:rPr>
              <a:t>)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sym typeface="Symbol" pitchFamily="2" charset="2"/>
              </a:rPr>
              <a:t>(Stat Bua WS 00/01)</a:t>
            </a:r>
            <a:endParaRPr lang="de-DE" altLang="de-DE" sz="2000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88102" name="Rectangle 6">
            <a:extLst>
              <a:ext uri="{FF2B5EF4-FFF2-40B4-BE49-F238E27FC236}">
                <a16:creationId xmlns:a16="http://schemas.microsoft.com/office/drawing/2014/main" id="{DD9918D4-4A0C-C842-A0ED-5913D49E3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638800"/>
            <a:ext cx="7848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Wenig akkreditiert: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60 Bachelor und 105 Master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= 12% der BMS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(AR Oktober 02)</a:t>
            </a:r>
          </a:p>
        </p:txBody>
      </p:sp>
      <p:sp>
        <p:nvSpPr>
          <p:cNvPr id="388103" name="AutoShape 7">
            <a:extLst>
              <a:ext uri="{FF2B5EF4-FFF2-40B4-BE49-F238E27FC236}">
                <a16:creationId xmlns:a16="http://schemas.microsoft.com/office/drawing/2014/main" id="{2A32F3F9-BCC2-E44F-931B-1EBD07976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33400"/>
            <a:ext cx="5334000" cy="1066800"/>
          </a:xfrm>
          <a:prstGeom prst="wedgeRectCallout">
            <a:avLst>
              <a:gd name="adj1" fmla="val -58005"/>
              <a:gd name="adj2" fmla="val -47769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/>
              <a:t>CHEPS/CHE Studie Herbst 2001 i.A. DAAD und HRK</a:t>
            </a:r>
          </a:p>
          <a:p>
            <a:pPr algn="l"/>
            <a:r>
              <a:rPr lang="de-DE" altLang="de-DE" sz="1800"/>
              <a:t>- Befragung der Hochschulleitungen (54% Rücklauf)</a:t>
            </a:r>
          </a:p>
          <a:p>
            <a:pPr algn="l"/>
            <a:r>
              <a:rPr lang="de-DE" altLang="de-DE" sz="1800"/>
              <a:t>- Daten Stat. Bundesamt, HRK HSKompass, HoF</a:t>
            </a:r>
          </a:p>
          <a:p>
            <a:pPr algn="l"/>
            <a:r>
              <a:rPr lang="de-DE" altLang="de-DE" sz="1800"/>
              <a:t>- Daten hier wo möglich aktualisierte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8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9" grpId="0" animBg="1" autoUpdateAnimBg="0"/>
      <p:bldP spid="388100" grpId="0" animBg="1" autoUpdateAnimBg="0"/>
      <p:bldP spid="388101" grpId="0" animBg="1" autoUpdateAnimBg="0"/>
      <p:bldP spid="388102" grpId="0" animBg="1" autoUpdateAnimBg="0"/>
      <p:bldP spid="38810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8085CB9A-8935-D642-80AC-0CF26F6DA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62431-85B5-294B-ABE0-82A8F1ECF38D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D18F5EDD-F6A1-1F4C-9364-A1FC20468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388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Erwartetes Wachstum hoch: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40% der HSL erwarten bis 2004/05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15% Studierende in BMS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6F7713CB-3235-F946-8720-19113C22B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BMS in Deutschland: </a:t>
            </a:r>
            <a:br>
              <a:rPr lang="de-DE" altLang="de-DE" sz="3600"/>
            </a:br>
            <a:r>
              <a:rPr lang="de-DE" altLang="de-DE" sz="3600"/>
              <a:t>Ziele und Erwartungen der HSL</a:t>
            </a:r>
          </a:p>
        </p:txBody>
      </p:sp>
      <p:sp>
        <p:nvSpPr>
          <p:cNvPr id="389124" name="Rectangle 4">
            <a:extLst>
              <a:ext uri="{FF2B5EF4-FFF2-40B4-BE49-F238E27FC236}">
                <a16:creationId xmlns:a16="http://schemas.microsoft.com/office/drawing/2014/main" id="{6BD92DD8-C182-4D4A-8660-35129A59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Internationalisierung wichtiger als Studienreform: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Motive wie Attraktion ausländischer Studierender, Mobiliät,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internationale Wettbewerbsfähigkeit überwiegen</a:t>
            </a:r>
          </a:p>
        </p:txBody>
      </p:sp>
      <p:sp>
        <p:nvSpPr>
          <p:cNvPr id="389125" name="Rectangle 5">
            <a:extLst>
              <a:ext uri="{FF2B5EF4-FFF2-40B4-BE49-F238E27FC236}">
                <a16:creationId xmlns:a16="http://schemas.microsoft.com/office/drawing/2014/main" id="{6D1B4D9F-2BCA-B543-ADF5-A997534AB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2672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Interesse an neuen Zielgruppen: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vor allem durch Master, besonders ausgeprägt bei FHs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Unis mehr Interesse an Ausländern als an Berufserfahrenen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26" name="Rectangle 6">
            <a:extLst>
              <a:ext uri="{FF2B5EF4-FFF2-40B4-BE49-F238E27FC236}">
                <a16:creationId xmlns:a16="http://schemas.microsoft.com/office/drawing/2014/main" id="{3BA729E1-1768-ED4A-84FD-3849E49FC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956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Großes Interesse an Auslandskooperation iVm BMS: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mit 80-90% deutlich höher als an Kooperation mit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Wirtschaft, anderen deutschen Hochschulen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27" name="Rectangle 7">
            <a:extLst>
              <a:ext uri="{FF2B5EF4-FFF2-40B4-BE49-F238E27FC236}">
                <a16:creationId xmlns:a16="http://schemas.microsoft.com/office/drawing/2014/main" id="{DA3A8550-F079-5E40-A15E-AE5CBC138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663" y="6035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2" grpId="0" animBg="1" autoUpdateAnimBg="0"/>
      <p:bldP spid="389124" grpId="0" animBg="1" autoUpdateAnimBg="0"/>
      <p:bldP spid="389125" grpId="0" animBg="1" autoUpdateAnimBg="0"/>
      <p:bldP spid="38912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1585096-2F55-A643-8C35-414694F3A3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8BEE2-D435-0144-AD4A-26EE88B8BB45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452B5AFD-F117-1841-8A62-5FDC0911F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BMS in Deutschland:</a:t>
            </a:r>
            <a:br>
              <a:rPr lang="de-DE" altLang="de-DE" sz="3600"/>
            </a:br>
            <a:r>
              <a:rPr lang="de-DE" altLang="de-DE" sz="3600"/>
              <a:t>Umsetzung an den Hochschulen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7F895D25-B433-BB44-9BE0-54F2DEEA6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Hohe Dezentralität:</a:t>
            </a:r>
          </a:p>
          <a:p>
            <a:r>
              <a:rPr lang="de-DE" altLang="de-DE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an 40% der Hochschulen FB treibende Kraft, an 40% HSL</a:t>
            </a:r>
          </a:p>
          <a:p>
            <a:r>
              <a:rPr lang="de-DE" altLang="de-DE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meist Einführung in nur in einigen FB</a:t>
            </a:r>
          </a:p>
        </p:txBody>
      </p:sp>
      <p:sp>
        <p:nvSpPr>
          <p:cNvPr id="391172" name="Rectangle 4">
            <a:extLst>
              <a:ext uri="{FF2B5EF4-FFF2-40B4-BE49-F238E27FC236}">
                <a16:creationId xmlns:a16="http://schemas.microsoft.com/office/drawing/2014/main" id="{4118E193-5E20-BF4E-945D-921F42C4C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Kaum flächendeckende Einführung: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Hälfte der HSL dagegen (Konzept nicht für alle Fächer?)</a:t>
            </a:r>
          </a:p>
          <a:p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91173" name="Rectangle 5">
            <a:extLst>
              <a:ext uri="{FF2B5EF4-FFF2-40B4-BE49-F238E27FC236}">
                <a16:creationId xmlns:a16="http://schemas.microsoft.com/office/drawing/2014/main" id="{C6E0A5BC-A330-6F47-BDF1-D16DE9FC4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432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Zentrale Beschlussfassung selten:</a:t>
            </a:r>
          </a:p>
          <a:p>
            <a:r>
              <a:rPr lang="de-DE" altLang="de-DE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nur bisher an 26% der Hochschulen</a:t>
            </a:r>
          </a:p>
        </p:txBody>
      </p:sp>
      <p:sp>
        <p:nvSpPr>
          <p:cNvPr id="391174" name="Rectangle 6">
            <a:extLst>
              <a:ext uri="{FF2B5EF4-FFF2-40B4-BE49-F238E27FC236}">
                <a16:creationId xmlns:a16="http://schemas.microsoft.com/office/drawing/2014/main" id="{E6C5F57E-F95C-3149-ACF2-C3467CA0E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3340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latin typeface="Arial" panose="020B0604020202020204" pitchFamily="34" charset="0"/>
              </a:rPr>
              <a:t>Umstellung selten: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bisher nur in 6% der Hochschulen im Gange, </a:t>
            </a:r>
          </a:p>
          <a:p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meist BMS zusätzlich und parallel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animBg="1" autoUpdateAnimBg="0"/>
      <p:bldP spid="391172" grpId="0" animBg="1" autoUpdateAnimBg="0"/>
      <p:bldP spid="391173" grpId="0" animBg="1" autoUpdateAnimBg="0"/>
      <p:bldP spid="39117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012D9731-B0D1-8344-B19F-E2ECB19E89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D9F7E-DCFF-4B4C-83A8-7F376E6E096D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278572BE-823F-864E-826A-6C007F7C54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543800" cy="990600"/>
          </a:xfrm>
        </p:spPr>
        <p:txBody>
          <a:bodyPr/>
          <a:lstStyle/>
          <a:p>
            <a:r>
              <a:rPr lang="de-DE" altLang="de-DE" sz="3400"/>
              <a:t>BMS in Deutschland: Umsetzung nach Hochschularten und Fächern</a:t>
            </a:r>
            <a:endParaRPr lang="de-DE" altLang="de-DE" sz="3600"/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813BF2DA-D520-2F40-AE0D-9A3F60A72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864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Studierende in BMS ungleich verteilt: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Beim Bachelor führen Mathe und Naturwiss., </a:t>
            </a:r>
          </a:p>
          <a:p>
            <a:r>
              <a:rPr lang="de-DE" altLang="de-DE"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beim Master Ingenieurwiss. und Rechts-, Wiwi- und Sozialwiss</a:t>
            </a:r>
            <a:r>
              <a:rPr lang="de-DE" altLang="de-DE" sz="2200" b="1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r>
              <a:rPr lang="de-DE" altLang="de-DE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92196" name="Rectangle 4">
            <a:extLst>
              <a:ext uri="{FF2B5EF4-FFF2-40B4-BE49-F238E27FC236}">
                <a16:creationId xmlns:a16="http://schemas.microsoft.com/office/drawing/2014/main" id="{8F544096-5BD5-B94D-9437-F101B14FC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Fachhochschulen besonders aktiv: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36% der BMS an FHs, 64% an Unis </a:t>
            </a:r>
            <a:r>
              <a:rPr lang="de-DE" alt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(Okt 2001 Jahn)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- obwohl an FHs nur 1/4 der Studierenden sind</a:t>
            </a:r>
          </a:p>
        </p:txBody>
      </p:sp>
      <p:sp>
        <p:nvSpPr>
          <p:cNvPr id="392197" name="Rectangle 5">
            <a:extLst>
              <a:ext uri="{FF2B5EF4-FFF2-40B4-BE49-F238E27FC236}">
                <a16:creationId xmlns:a16="http://schemas.microsoft.com/office/drawing/2014/main" id="{1F4F2D80-ACFD-B144-BCD2-6EEB635E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14800"/>
            <a:ext cx="8610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Unterschiedlich iniative Fächer: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Die meisten BMS in Ingenieurwiss., dicht gefolgt von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Geistes- und Sozialwiss., dann folgen Wiwi, Informatik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2198" name="Rectangle 6">
            <a:extLst>
              <a:ext uri="{FF2B5EF4-FFF2-40B4-BE49-F238E27FC236}">
                <a16:creationId xmlns:a16="http://schemas.microsoft.com/office/drawing/2014/main" id="{FEA1A28F-8600-FF40-BA01-8F3E059DE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43200"/>
            <a:ext cx="8610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Abschlussarten an FHs und Unis:</a:t>
            </a:r>
            <a:endParaRPr lang="de-DE" altLang="de-DE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1/3 der FH-Abschlüsse theorieorientiert, </a:t>
            </a:r>
          </a:p>
          <a:p>
            <a:r>
              <a:rPr lang="de-DE" alt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5% der Uni-Abschlüsse anwendungsorientiert</a:t>
            </a:r>
            <a:endParaRPr lang="de-DE" altLang="de-DE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9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animBg="1" autoUpdateAnimBg="0"/>
      <p:bldP spid="392196" grpId="0" animBg="1" autoUpdateAnimBg="0"/>
      <p:bldP spid="392197" grpId="0" animBg="1" autoUpdateAnimBg="0"/>
      <p:bldP spid="392198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1474</Words>
  <Application>Microsoft Macintosh PowerPoint</Application>
  <PresentationFormat>Bildschirmpräsentation (4:3)</PresentationFormat>
  <Paragraphs>426</Paragraphs>
  <Slides>32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9" baseType="lpstr">
      <vt:lpstr>Times New Roman</vt:lpstr>
      <vt:lpstr>Arial</vt:lpstr>
      <vt:lpstr>Webdings</vt:lpstr>
      <vt:lpstr>Wingdings</vt:lpstr>
      <vt:lpstr>Symbol</vt:lpstr>
      <vt:lpstr>Leere Präsentation</vt:lpstr>
      <vt:lpstr>Microsoft Photo Editor 3.0 Photo</vt:lpstr>
      <vt:lpstr>PowerPoint-Präsentation</vt:lpstr>
      <vt:lpstr>Gliederung </vt:lpstr>
      <vt:lpstr>Gliederung </vt:lpstr>
      <vt:lpstr>Bologna Erklärung: Idee</vt:lpstr>
      <vt:lpstr>Bologna Erklärung: Umsetzung</vt:lpstr>
      <vt:lpstr>BMS in Deutschland: Zahlen</vt:lpstr>
      <vt:lpstr>BMS in Deutschland:  Ziele und Erwartungen der HSL</vt:lpstr>
      <vt:lpstr>BMS in Deutschland: Umsetzung an den Hochschulen</vt:lpstr>
      <vt:lpstr>BMS in Deutschland: Umsetzung nach Hochschularten und Fächern</vt:lpstr>
      <vt:lpstr>BMS in Deutschland:  Veränderungen</vt:lpstr>
      <vt:lpstr>? So what? </vt:lpstr>
      <vt:lpstr>Gliederung </vt:lpstr>
      <vt:lpstr>      Pro/Chancen</vt:lpstr>
      <vt:lpstr>      Contra/Risiken</vt:lpstr>
      <vt:lpstr>Gliederung </vt:lpstr>
      <vt:lpstr>Wozu einführen? Doppelfunktion von BMS</vt:lpstr>
      <vt:lpstr>Wozu einführen? Doppelfunktion von BMS</vt:lpstr>
      <vt:lpstr>Wozu einführen? Doppelfunktion von BMS</vt:lpstr>
      <vt:lpstr>?  Offene Fragen</vt:lpstr>
      <vt:lpstr>?  Offene Fragen </vt:lpstr>
      <vt:lpstr>?  Offene Fragen</vt:lpstr>
      <vt:lpstr>Finanzierung</vt:lpstr>
      <vt:lpstr>Kapazität</vt:lpstr>
      <vt:lpstr>Kapazität</vt:lpstr>
      <vt:lpstr>?  Offene Fragen</vt:lpstr>
      <vt:lpstr>Struktur</vt:lpstr>
      <vt:lpstr>Uni = Forschung ?</vt:lpstr>
      <vt:lpstr>Verhältnis Uni - FH</vt:lpstr>
      <vt:lpstr>!  Fazit</vt:lpstr>
      <vt:lpstr>PowerPoint-Präsentation</vt:lpstr>
      <vt:lpstr>?  Offene Fragen </vt:lpstr>
      <vt:lpstr>?  Offene Fragen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405</cp:revision>
  <cp:lastPrinted>2002-05-08T06:59:30Z</cp:lastPrinted>
  <dcterms:created xsi:type="dcterms:W3CDTF">2001-03-08T15:06:45Z</dcterms:created>
  <dcterms:modified xsi:type="dcterms:W3CDTF">2022-02-05T15:03:53Z</dcterms:modified>
</cp:coreProperties>
</file>