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50" r:id="rId1"/>
  </p:sldMasterIdLst>
  <p:notesMasterIdLst>
    <p:notesMasterId r:id="rId47"/>
  </p:notesMasterIdLst>
  <p:handoutMasterIdLst>
    <p:handoutMasterId r:id="rId48"/>
  </p:handoutMasterIdLst>
  <p:sldIdLst>
    <p:sldId id="338" r:id="rId2"/>
    <p:sldId id="339" r:id="rId3"/>
    <p:sldId id="311" r:id="rId4"/>
    <p:sldId id="317" r:id="rId5"/>
    <p:sldId id="301" r:id="rId6"/>
    <p:sldId id="312" r:id="rId7"/>
    <p:sldId id="340" r:id="rId8"/>
    <p:sldId id="341" r:id="rId9"/>
    <p:sldId id="329" r:id="rId10"/>
    <p:sldId id="333" r:id="rId11"/>
    <p:sldId id="353" r:id="rId12"/>
    <p:sldId id="335" r:id="rId13"/>
    <p:sldId id="356" r:id="rId14"/>
    <p:sldId id="355" r:id="rId15"/>
    <p:sldId id="369" r:id="rId16"/>
    <p:sldId id="359" r:id="rId17"/>
    <p:sldId id="357" r:id="rId18"/>
    <p:sldId id="360" r:id="rId19"/>
    <p:sldId id="362" r:id="rId20"/>
    <p:sldId id="368" r:id="rId21"/>
    <p:sldId id="363" r:id="rId22"/>
    <p:sldId id="364" r:id="rId23"/>
    <p:sldId id="365" r:id="rId24"/>
    <p:sldId id="348" r:id="rId25"/>
    <p:sldId id="308" r:id="rId26"/>
    <p:sldId id="318" r:id="rId27"/>
    <p:sldId id="326" r:id="rId28"/>
    <p:sldId id="319" r:id="rId29"/>
    <p:sldId id="371" r:id="rId30"/>
    <p:sldId id="350" r:id="rId31"/>
    <p:sldId id="349" r:id="rId32"/>
    <p:sldId id="320" r:id="rId33"/>
    <p:sldId id="321" r:id="rId34"/>
    <p:sldId id="322" r:id="rId35"/>
    <p:sldId id="323" r:id="rId36"/>
    <p:sldId id="324" r:id="rId37"/>
    <p:sldId id="325" r:id="rId38"/>
    <p:sldId id="367" r:id="rId39"/>
    <p:sldId id="313" r:id="rId40"/>
    <p:sldId id="314" r:id="rId41"/>
    <p:sldId id="315" r:id="rId42"/>
    <p:sldId id="316" r:id="rId43"/>
    <p:sldId id="370" r:id="rId44"/>
    <p:sldId id="366" r:id="rId45"/>
    <p:sldId id="337" r:id="rId4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 snapToGrid="0"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4914"/>
    </p:cViewPr>
  </p:sorterViewPr>
  <p:notesViewPr>
    <p:cSldViewPr snapToGrid="0">
      <p:cViewPr varScale="1">
        <p:scale>
          <a:sx n="58" d="100"/>
          <a:sy n="58" d="100"/>
        </p:scale>
        <p:origin x="-177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F11F98EA-1A77-2A40-B4A8-D29675EDD4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 altLang="de-DE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A18847CA-1676-8E4E-9383-652C54BE014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4084FCCB-89A8-E849-8C41-37627C5DAA9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 altLang="de-DE"/>
          </a:p>
        </p:txBody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3EBF80B4-9593-8D4A-B8C4-D0B7410A843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9D8B51-B0DD-AF4A-AF57-212E9F3C2315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FEB3655-19E2-584C-A2A9-540CAD6D999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085F003-7967-9A4D-895D-880101B68DD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FDAA1B52-CC77-E644-A7C1-C57E586926F3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C53DD467-D9AA-254F-B896-80A5D869735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A5B81902-E830-7648-ADD9-00082CC46C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60D14BB5-5BE7-3241-897F-89913826E6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D6523F-BD06-4548-AAD0-6B4DBEDFD6CF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F2B8583-3F5D-254C-8549-DD69E48C99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16021C-55FA-6F47-B330-444EF8086220}" type="slidenum">
              <a:rPr lang="de-DE" altLang="de-DE"/>
              <a:pPr/>
              <a:t>9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F8E6A47-A922-1349-8405-D470E0BBD7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3A30CC-FE9B-A64E-9BA4-A60394FB69AC}" type="slidenum">
              <a:rPr lang="de-DE" altLang="de-DE"/>
              <a:pPr/>
              <a:t>19</a:t>
            </a:fld>
            <a:endParaRPr lang="de-DE" altLang="de-DE"/>
          </a:p>
        </p:txBody>
      </p:sp>
      <p:sp>
        <p:nvSpPr>
          <p:cNvPr id="154626" name="Rectangle 2">
            <a:extLst>
              <a:ext uri="{FF2B5EF4-FFF2-40B4-BE49-F238E27FC236}">
                <a16:creationId xmlns:a16="http://schemas.microsoft.com/office/drawing/2014/main" id="{FCDA34F0-7A0B-FE48-AEA5-5B8B5F813CB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DDDAB507-6E5A-FB4A-801E-F6FCF89A51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F63BAD-AF56-5D4B-8FB0-0B88FD19B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7819AA7-A31B-064F-BA6C-A6EEDDCE3C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7CF2C39-5E4B-4B4A-97A0-AFF372099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8BB9224-132B-F547-834D-125B9D8A9F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B3200F-FC06-8D45-BEA6-E07F70FE170C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835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014727-D99B-D540-8354-4109D86EB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D471798-98AF-1843-BBA3-4030E644CA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9D693D-54BB-A045-916A-9CA65F7B7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B844899-98B4-5149-9EB8-FF1AFA8897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17451B-1C17-B44B-B7B1-26D4A2CBAA80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46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8D5D894-1886-C746-B9A7-E351B496CC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7322B27-0984-2E46-971F-036AEDC2BD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AF836B-FD39-6243-8E6C-5B16BE92C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B0D4D1-3D65-AC45-B9F3-8BF8B79C6C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9313D0-905F-FB4E-8750-BD01F57C9092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481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329F1E-6694-6A46-A9B6-3E1D1E483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iagrammplatzhalter 2">
            <a:extLst>
              <a:ext uri="{FF2B5EF4-FFF2-40B4-BE49-F238E27FC236}">
                <a16:creationId xmlns:a16="http://schemas.microsoft.com/office/drawing/2014/main" id="{2EAC31EB-97DA-DE45-B769-76C1571EE9F6}"/>
              </a:ext>
            </a:extLst>
          </p:cNvPr>
          <p:cNvSpPr>
            <a:spLocks noGrp="1"/>
          </p:cNvSpPr>
          <p:nvPr>
            <p:ph type="chart" idx="1"/>
          </p:nvPr>
        </p:nvSpPr>
        <p:spPr>
          <a:xfrm>
            <a:off x="76200" y="1295400"/>
            <a:ext cx="8839200" cy="4800600"/>
          </a:xfrm>
        </p:spPr>
        <p:txBody>
          <a:bodyPr/>
          <a:lstStyle/>
          <a:p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7D1ACC9-F817-FB4E-9849-92436B2CB2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2C7C143-9F84-1444-B15F-E6B4F989BA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477000"/>
            <a:ext cx="533400" cy="381000"/>
          </a:xfrm>
        </p:spPr>
        <p:txBody>
          <a:bodyPr/>
          <a:lstStyle>
            <a:lvl1pPr>
              <a:defRPr/>
            </a:lvl1pPr>
          </a:lstStyle>
          <a:p>
            <a:fld id="{C145BAD2-9578-D446-9A17-1292DB13B46D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48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CECD76-4BE2-8E4B-A889-7B8C41ABE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98B280-AAED-7E44-849A-8D360493C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F128F1-0BE2-B44D-A775-110F73C04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27D2C6F-93F1-9E44-B7D3-733ACEB1B5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CA5366-5D15-C24E-85D7-BF50939FF3D8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482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8C5FA8-92F2-C348-9ABF-5725CCB50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3CE040A-0E09-7B48-A177-3C1D36861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FA0A34-600D-654C-AE2E-17FC9D93C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2F0B225-14B0-C947-BBD2-F1BBC6F8D6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DE4DA1-276E-C04C-9E4A-4AEF2540E6CF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611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B9266E-5CEC-F544-A7D6-B3704AE14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AA07EA-B7BE-9546-B592-C4ACB9670D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DF41DE4-3E9E-D24E-BDAB-3E0B9EDC29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FBAA61-DF84-4F44-BC39-29A6CBBE1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ED79E2-3F96-3544-9F28-6BD13D3228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21F4FB-7B58-9B43-A026-5B963F7D0F05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677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C8BFC4-4649-6241-9BA6-049DDF346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628F96-BE70-1D40-9AC3-C999C88B6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973C167-23DC-6247-870B-DB707D011A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89371AD-D69D-E241-BCDA-D73FBDA1BD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D7695E9-B020-FC43-897D-8C6A5ED13A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426B5EF-F655-6041-9762-19B945B4D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6680755D-D6FF-0444-840D-845DB2C60C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7EE15C-9085-AF4B-AD37-A9238AD1CA80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405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265D43-8469-DD4F-BB42-FDDF1AB45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6171C89-2EFF-AA48-BED7-0B4C78C28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722DEF4-2429-0A47-955F-360E93BCD1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D2A248-684B-BC4B-A5A4-AB1D8BF63B40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418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76747BC-D4D0-3141-B811-65813E33D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1B4E429-E391-0E49-B8F5-D02F9A5C3E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E706AE-5DC5-014D-B81B-D7EA1A834E93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54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86FA65-D0E1-2A40-AC85-DFD9EB915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B53B50-3817-7340-9BD8-23F7031B4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D20C438-9EC2-604A-B621-D771A6C074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50F2440-CB1B-694F-88C5-B2FEEF96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0870DA-714E-F64A-9EF0-A59ACBD371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0C14F5-534C-FD4A-BAAF-E851B78F937A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294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D9714D-3793-334A-83EA-26D1FA4DA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773F3CF-1359-824A-8A07-26744BDEC3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F38198B-22F5-834B-9858-88117D5D36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D893A5-7DDF-AF48-9F1A-59B059255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5E1EDC-2F56-DD43-B5E3-ADB0A79F5E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3E276E-BB9C-6D4F-BDD7-4BE0116B3658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35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D99F84E0-44C6-2448-B8F5-E80F339EE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7C5E8E6A-4C12-CC4E-9AA9-0C7FA71070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734D7770-ED0F-C240-8CC8-442343CC65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FEB80AAA-E705-3046-B6B8-D199C25B934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de-DE"/>
          </a:p>
        </p:txBody>
      </p:sp>
      <p:sp>
        <p:nvSpPr>
          <p:cNvPr id="47110" name="Rectangle 6">
            <a:extLst>
              <a:ext uri="{FF2B5EF4-FFF2-40B4-BE49-F238E27FC236}">
                <a16:creationId xmlns:a16="http://schemas.microsoft.com/office/drawing/2014/main" id="{1AB75D49-F9C5-5540-94F6-FA2A6B91A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11" name="Rectangle 7">
            <a:extLst>
              <a:ext uri="{FF2B5EF4-FFF2-40B4-BE49-F238E27FC236}">
                <a16:creationId xmlns:a16="http://schemas.microsoft.com/office/drawing/2014/main" id="{8B65714C-7A61-5D44-B1C6-DEA9857D69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4770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D0E1951A-6896-0146-9178-2613DAB96918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47112" name="Text Box 8">
            <a:extLst>
              <a:ext uri="{FF2B5EF4-FFF2-40B4-BE49-F238E27FC236}">
                <a16:creationId xmlns:a16="http://schemas.microsoft.com/office/drawing/2014/main" id="{55258DA6-D379-8545-89CB-30FE5D456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47113" name="Picture 9">
            <a:extLst>
              <a:ext uri="{FF2B5EF4-FFF2-40B4-BE49-F238E27FC236}">
                <a16:creationId xmlns:a16="http://schemas.microsoft.com/office/drawing/2014/main" id="{B1C2397E-3164-D44E-BEB8-09C69BD7D0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111ECB-16FF-FB4E-88FE-D1EEEAD055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62235-EF42-6C44-B434-40351DD9400A}" type="slidenum">
              <a:rPr lang="en-US" altLang="de-DE"/>
              <a:pPr/>
              <a:t>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20834" name="Rectangle 2">
            <a:extLst>
              <a:ext uri="{FF2B5EF4-FFF2-40B4-BE49-F238E27FC236}">
                <a16:creationId xmlns:a16="http://schemas.microsoft.com/office/drawing/2014/main" id="{96596A81-40EB-3E43-B527-D50C15163E8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 anchor="ctr"/>
          <a:lstStyle/>
          <a:p>
            <a:r>
              <a:rPr lang="de-DE" altLang="de-DE" sz="4200" b="1">
                <a:solidFill>
                  <a:schemeClr val="folHlink"/>
                </a:solidFill>
              </a:rPr>
              <a:t>Marketing für Hochschulen</a:t>
            </a:r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B1A636E6-11C6-024D-9B84-1077847D426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/>
          <a:p>
            <a:r>
              <a:rPr lang="de-DE" altLang="de-DE" sz="3000">
                <a:solidFill>
                  <a:schemeClr val="folHlink"/>
                </a:solidFill>
              </a:rPr>
              <a:t>Prof. Dr. Detlef Müller-Böling</a:t>
            </a:r>
          </a:p>
          <a:p>
            <a:r>
              <a:rPr lang="de-DE" altLang="de-DE" sz="3000">
                <a:solidFill>
                  <a:schemeClr val="folHlink"/>
                </a:solidFill>
              </a:rPr>
              <a:t>1. Tagung des </a:t>
            </a:r>
          </a:p>
          <a:p>
            <a:r>
              <a:rPr lang="de-DE" altLang="de-DE" sz="3000">
                <a:solidFill>
                  <a:schemeClr val="folHlink"/>
                </a:solidFill>
              </a:rPr>
              <a:t>CHE-Marketing-Club</a:t>
            </a:r>
          </a:p>
          <a:p>
            <a:endParaRPr lang="de-DE" altLang="de-DE" sz="3000">
              <a:solidFill>
                <a:schemeClr val="folHlink"/>
              </a:solidFill>
            </a:endParaRPr>
          </a:p>
          <a:p>
            <a:r>
              <a:rPr lang="de-DE" altLang="de-DE" sz="3000">
                <a:solidFill>
                  <a:schemeClr val="folHlink"/>
                </a:solidFill>
              </a:rPr>
              <a:t>21./22. November 2002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4">
            <a:extLst>
              <a:ext uri="{FF2B5EF4-FFF2-40B4-BE49-F238E27FC236}">
                <a16:creationId xmlns:a16="http://schemas.microsoft.com/office/drawing/2014/main" id="{42629198-89C7-E34B-AF10-1364569D77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1D57BC-0ABE-B44C-AC42-FC7FD067F798}" type="slidenum">
              <a:rPr lang="en-US" altLang="de-DE"/>
              <a:pPr/>
              <a:t>10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15714" name="Rectangle 2">
            <a:extLst>
              <a:ext uri="{FF2B5EF4-FFF2-40B4-BE49-F238E27FC236}">
                <a16:creationId xmlns:a16="http://schemas.microsoft.com/office/drawing/2014/main" id="{6D8C4C12-1E09-EC4B-8D8F-CD0C9AF590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sz="2800" b="1">
                <a:solidFill>
                  <a:srgbClr val="000000"/>
                </a:solidFill>
              </a:rPr>
              <a:t>Erfolgsfaktoren des Marketing</a:t>
            </a:r>
          </a:p>
        </p:txBody>
      </p:sp>
      <p:sp>
        <p:nvSpPr>
          <p:cNvPr id="115720" name="Rectangle 8">
            <a:extLst>
              <a:ext uri="{FF2B5EF4-FFF2-40B4-BE49-F238E27FC236}">
                <a16:creationId xmlns:a16="http://schemas.microsoft.com/office/drawing/2014/main" id="{A457CEFB-BE0F-6142-89A5-9E434AEF2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1778000"/>
            <a:ext cx="8610600" cy="6477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>
              <a:buClr>
                <a:schemeClr val="accent1"/>
              </a:buClr>
              <a:buFont typeface="Webdings" pitchFamily="2" charset="2"/>
              <a:buChar char="&lt;"/>
            </a:pPr>
            <a:r>
              <a:rPr lang="de-DE" altLang="de-DE">
                <a:latin typeface="Arial" panose="020B0604020202020204" pitchFamily="34" charset="0"/>
              </a:rPr>
              <a:t>Hochschulmarketing als Aufgabe der Hochschulleitung</a:t>
            </a: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115728" name="Rectangle 16">
            <a:extLst>
              <a:ext uri="{FF2B5EF4-FFF2-40B4-BE49-F238E27FC236}">
                <a16:creationId xmlns:a16="http://schemas.microsoft.com/office/drawing/2014/main" id="{CE2BB0BE-0CE9-8E48-8A47-4602D913F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3187700"/>
            <a:ext cx="8610600" cy="6477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>
              <a:buClr>
                <a:schemeClr val="accent1"/>
              </a:buClr>
              <a:buFont typeface="Webdings" pitchFamily="2" charset="2"/>
              <a:buChar char="&lt;"/>
            </a:pPr>
            <a:r>
              <a:rPr lang="de-DE" altLang="de-DE">
                <a:latin typeface="Arial" panose="020B0604020202020204" pitchFamily="34" charset="0"/>
              </a:rPr>
              <a:t>Klare Zielvorstellungen der Hochschule</a:t>
            </a:r>
            <a:endParaRPr lang="de-DE" altLang="de-DE" sz="1800">
              <a:latin typeface="Arial" panose="020B0604020202020204" pitchFamily="34" charset="0"/>
            </a:endParaRPr>
          </a:p>
        </p:txBody>
      </p:sp>
      <p:sp>
        <p:nvSpPr>
          <p:cNvPr id="115729" name="Rectangle 17">
            <a:extLst>
              <a:ext uri="{FF2B5EF4-FFF2-40B4-BE49-F238E27FC236}">
                <a16:creationId xmlns:a16="http://schemas.microsoft.com/office/drawing/2014/main" id="{EFD40E0E-72F1-6D43-B057-F7A2356DB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4597400"/>
            <a:ext cx="8610600" cy="6477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>
              <a:buClr>
                <a:schemeClr val="accent1"/>
              </a:buClr>
              <a:buFont typeface="Webdings" pitchFamily="2" charset="2"/>
              <a:buChar char="&lt;"/>
            </a:pPr>
            <a:r>
              <a:rPr lang="de-DE" altLang="de-DE">
                <a:latin typeface="Arial" panose="020B0604020202020204" pitchFamily="34" charset="0"/>
              </a:rPr>
              <a:t>Verankerung des Marketing in der Hochschule</a:t>
            </a:r>
            <a:endParaRPr lang="de-DE" altLang="de-DE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20" grpId="0" animBg="1" autoUpdateAnimBg="0"/>
      <p:bldP spid="115728" grpId="0" animBg="1" autoUpdateAnimBg="0"/>
      <p:bldP spid="115729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3">
            <a:extLst>
              <a:ext uri="{FF2B5EF4-FFF2-40B4-BE49-F238E27FC236}">
                <a16:creationId xmlns:a16="http://schemas.microsoft.com/office/drawing/2014/main" id="{D8C7B8B6-297C-534F-972E-2C55239F13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0164E9-C037-0840-A8E8-5FF3E53F0829}" type="slidenum">
              <a:rPr lang="en-US" altLang="de-DE"/>
              <a:pPr/>
              <a:t>11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136205" name="Group 1037">
            <a:extLst>
              <a:ext uri="{FF2B5EF4-FFF2-40B4-BE49-F238E27FC236}">
                <a16:creationId xmlns:a16="http://schemas.microsoft.com/office/drawing/2014/main" id="{84B5A05B-A4DE-8F40-A530-7583B60E5A45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752600"/>
            <a:ext cx="8915400" cy="1219200"/>
            <a:chOff x="144" y="1104"/>
            <a:chExt cx="5616" cy="768"/>
          </a:xfrm>
        </p:grpSpPr>
        <p:sp>
          <p:nvSpPr>
            <p:cNvPr id="136195" name="Rectangle 1027">
              <a:extLst>
                <a:ext uri="{FF2B5EF4-FFF2-40B4-BE49-F238E27FC236}">
                  <a16:creationId xmlns:a16="http://schemas.microsoft.com/office/drawing/2014/main" id="{83D9BC9A-7889-434E-AAD5-0C55AA6A54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104"/>
              <a:ext cx="5457" cy="7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prstShdw prst="shdw17" dist="17961" dir="2700000">
                <a:schemeClr val="accent2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 altLang="de-DE" sz="3200">
                <a:latin typeface="Arial" panose="020B0604020202020204" pitchFamily="34" charset="0"/>
              </a:endParaRPr>
            </a:p>
          </p:txBody>
        </p:sp>
        <p:sp>
          <p:nvSpPr>
            <p:cNvPr id="136196" name="Text Box 1028">
              <a:extLst>
                <a:ext uri="{FF2B5EF4-FFF2-40B4-BE49-F238E27FC236}">
                  <a16:creationId xmlns:a16="http://schemas.microsoft.com/office/drawing/2014/main" id="{8E356381-49D7-3B40-AA94-BE4746CB07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" y="1113"/>
              <a:ext cx="5567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de-DE" altLang="de-DE" sz="3200">
                  <a:solidFill>
                    <a:schemeClr val="tx2"/>
                  </a:solidFill>
                  <a:latin typeface="Arial" panose="020B0604020202020204" pitchFamily="34" charset="0"/>
                </a:rPr>
                <a:t>Zielgruppen: Wirtschaft, Stakeholder, Hochschulangehörige, Studierende, Alumni, ...</a:t>
              </a:r>
            </a:p>
          </p:txBody>
        </p:sp>
      </p:grpSp>
      <p:sp>
        <p:nvSpPr>
          <p:cNvPr id="136197" name="Rectangle 1029">
            <a:extLst>
              <a:ext uri="{FF2B5EF4-FFF2-40B4-BE49-F238E27FC236}">
                <a16:creationId xmlns:a16="http://schemas.microsoft.com/office/drawing/2014/main" id="{CD4C1A6C-01C0-1049-BC51-CD59759D30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Dimensionen des Hochschulmarketing</a:t>
            </a:r>
          </a:p>
        </p:txBody>
      </p:sp>
      <p:grpSp>
        <p:nvGrpSpPr>
          <p:cNvPr id="136206" name="Group 1038">
            <a:extLst>
              <a:ext uri="{FF2B5EF4-FFF2-40B4-BE49-F238E27FC236}">
                <a16:creationId xmlns:a16="http://schemas.microsoft.com/office/drawing/2014/main" id="{C52529F5-6723-AB4A-8502-423A0B8E1E08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276600"/>
            <a:ext cx="8763000" cy="1219200"/>
            <a:chOff x="144" y="2064"/>
            <a:chExt cx="5520" cy="768"/>
          </a:xfrm>
        </p:grpSpPr>
        <p:sp>
          <p:nvSpPr>
            <p:cNvPr id="136200" name="Rectangle 1032">
              <a:extLst>
                <a:ext uri="{FF2B5EF4-FFF2-40B4-BE49-F238E27FC236}">
                  <a16:creationId xmlns:a16="http://schemas.microsoft.com/office/drawing/2014/main" id="{308CDFB0-13D7-BC46-AAB1-66ABC0ED0C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2064"/>
              <a:ext cx="5472" cy="76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 altLang="de-DE" sz="3200">
                <a:latin typeface="Arial" panose="020B0604020202020204" pitchFamily="34" charset="0"/>
              </a:endParaRPr>
            </a:p>
          </p:txBody>
        </p:sp>
        <p:sp>
          <p:nvSpPr>
            <p:cNvPr id="136201" name="Text Box 1033">
              <a:extLst>
                <a:ext uri="{FF2B5EF4-FFF2-40B4-BE49-F238E27FC236}">
                  <a16:creationId xmlns:a16="http://schemas.microsoft.com/office/drawing/2014/main" id="{0EECA754-20DA-1441-ACE7-23D905045F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2073"/>
              <a:ext cx="54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de-DE" altLang="de-DE" sz="3200">
                  <a:latin typeface="Arial" panose="020B0604020202020204" pitchFamily="34" charset="0"/>
                </a:rPr>
                <a:t>Leistungsangebote: Forschung, Lehre, Weiterbildung</a:t>
              </a:r>
            </a:p>
          </p:txBody>
        </p:sp>
      </p:grpSp>
      <p:grpSp>
        <p:nvGrpSpPr>
          <p:cNvPr id="136207" name="Group 1039">
            <a:extLst>
              <a:ext uri="{FF2B5EF4-FFF2-40B4-BE49-F238E27FC236}">
                <a16:creationId xmlns:a16="http://schemas.microsoft.com/office/drawing/2014/main" id="{D630ADB7-2272-594E-94EB-668E06B77C7E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4800600"/>
            <a:ext cx="8763000" cy="1219200"/>
            <a:chOff x="144" y="3024"/>
            <a:chExt cx="5520" cy="768"/>
          </a:xfrm>
        </p:grpSpPr>
        <p:sp>
          <p:nvSpPr>
            <p:cNvPr id="136203" name="Rectangle 1035">
              <a:extLst>
                <a:ext uri="{FF2B5EF4-FFF2-40B4-BE49-F238E27FC236}">
                  <a16:creationId xmlns:a16="http://schemas.microsoft.com/office/drawing/2014/main" id="{972E5B4D-5562-E34F-A2A5-C1ED510DE2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3024"/>
              <a:ext cx="5472" cy="7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prstShdw prst="shdw17" dist="17961" dir="2700000">
                <a:schemeClr val="tx2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 altLang="de-DE" sz="3200">
                <a:latin typeface="Arial" panose="020B0604020202020204" pitchFamily="34" charset="0"/>
              </a:endParaRPr>
            </a:p>
          </p:txBody>
        </p:sp>
        <p:sp>
          <p:nvSpPr>
            <p:cNvPr id="136204" name="Text Box 1036">
              <a:extLst>
                <a:ext uri="{FF2B5EF4-FFF2-40B4-BE49-F238E27FC236}">
                  <a16:creationId xmlns:a16="http://schemas.microsoft.com/office/drawing/2014/main" id="{13D5009B-F276-EA46-A9F0-4E53261CA3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033"/>
              <a:ext cx="54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de-DE" altLang="de-DE" sz="3200">
                  <a:solidFill>
                    <a:schemeClr val="folHlink"/>
                  </a:solidFill>
                  <a:latin typeface="Arial" panose="020B0604020202020204" pitchFamily="34" charset="0"/>
                </a:rPr>
                <a:t>Instrumente: Produkt-, Distributions-, Kommunikations- und Preispolitik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6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6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6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Foliennummernplatzhalter 4">
            <a:extLst>
              <a:ext uri="{FF2B5EF4-FFF2-40B4-BE49-F238E27FC236}">
                <a16:creationId xmlns:a16="http://schemas.microsoft.com/office/drawing/2014/main" id="{C370643F-0976-8F40-9A7E-23907604C1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1C26D-FC7A-6D40-A73F-1552FFFD3630}" type="slidenum">
              <a:rPr lang="en-US" altLang="de-DE"/>
              <a:pPr/>
              <a:t>12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117883" name="Group 123">
            <a:extLst>
              <a:ext uri="{FF2B5EF4-FFF2-40B4-BE49-F238E27FC236}">
                <a16:creationId xmlns:a16="http://schemas.microsoft.com/office/drawing/2014/main" id="{35CFE9A9-494F-9F4C-94E5-5D12F8C7D0FD}"/>
              </a:ext>
            </a:extLst>
          </p:cNvPr>
          <p:cNvGrpSpPr>
            <a:grpSpLocks/>
          </p:cNvGrpSpPr>
          <p:nvPr/>
        </p:nvGrpSpPr>
        <p:grpSpPr bwMode="auto">
          <a:xfrm>
            <a:off x="2846388" y="1866900"/>
            <a:ext cx="4951412" cy="4679950"/>
            <a:chOff x="2098" y="1022"/>
            <a:chExt cx="3119" cy="2948"/>
          </a:xfrm>
        </p:grpSpPr>
        <p:sp>
          <p:nvSpPr>
            <p:cNvPr id="117884" name="Line 124">
              <a:extLst>
                <a:ext uri="{FF2B5EF4-FFF2-40B4-BE49-F238E27FC236}">
                  <a16:creationId xmlns:a16="http://schemas.microsoft.com/office/drawing/2014/main" id="{B69BDE74-AF9D-EC48-8763-CF445D26AF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3289"/>
              <a:ext cx="28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885" name="Line 125">
              <a:extLst>
                <a:ext uri="{FF2B5EF4-FFF2-40B4-BE49-F238E27FC236}">
                  <a16:creationId xmlns:a16="http://schemas.microsoft.com/office/drawing/2014/main" id="{B7FC3C00-53C5-5C41-AE02-1120A5AE6C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83" y="1022"/>
              <a:ext cx="0" cy="22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886" name="Line 126">
              <a:extLst>
                <a:ext uri="{FF2B5EF4-FFF2-40B4-BE49-F238E27FC236}">
                  <a16:creationId xmlns:a16="http://schemas.microsoft.com/office/drawing/2014/main" id="{F69B42E1-FD93-FC46-838E-16822F9F6D6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2098" y="3169"/>
              <a:ext cx="1" cy="8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17887" name="Group 127">
            <a:extLst>
              <a:ext uri="{FF2B5EF4-FFF2-40B4-BE49-F238E27FC236}">
                <a16:creationId xmlns:a16="http://schemas.microsoft.com/office/drawing/2014/main" id="{83FE66A4-3DCB-A04E-AA8F-E5C5368F4A9B}"/>
              </a:ext>
            </a:extLst>
          </p:cNvPr>
          <p:cNvGrpSpPr>
            <a:grpSpLocks/>
          </p:cNvGrpSpPr>
          <p:nvPr/>
        </p:nvGrpSpPr>
        <p:grpSpPr bwMode="auto">
          <a:xfrm>
            <a:off x="3298825" y="1866900"/>
            <a:ext cx="4498975" cy="3598863"/>
            <a:chOff x="2383" y="1022"/>
            <a:chExt cx="2834" cy="2267"/>
          </a:xfrm>
        </p:grpSpPr>
        <p:sp>
          <p:nvSpPr>
            <p:cNvPr id="117888" name="Line 128">
              <a:extLst>
                <a:ext uri="{FF2B5EF4-FFF2-40B4-BE49-F238E27FC236}">
                  <a16:creationId xmlns:a16="http://schemas.microsoft.com/office/drawing/2014/main" id="{7D47DAC0-63D2-1744-8972-81CF73CCC4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1589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889" name="Line 129">
              <a:extLst>
                <a:ext uri="{FF2B5EF4-FFF2-40B4-BE49-F238E27FC236}">
                  <a16:creationId xmlns:a16="http://schemas.microsoft.com/office/drawing/2014/main" id="{4F5F998E-9E65-B644-A340-520AA448CC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2156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890" name="Line 130">
              <a:extLst>
                <a:ext uri="{FF2B5EF4-FFF2-40B4-BE49-F238E27FC236}">
                  <a16:creationId xmlns:a16="http://schemas.microsoft.com/office/drawing/2014/main" id="{59BCC0B1-6239-1C4E-ABCF-D0BE986A09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50" y="1022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891" name="Line 131">
              <a:extLst>
                <a:ext uri="{FF2B5EF4-FFF2-40B4-BE49-F238E27FC236}">
                  <a16:creationId xmlns:a16="http://schemas.microsoft.com/office/drawing/2014/main" id="{A5DBD952-ED26-2347-A656-3D6E620591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17" y="1022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892" name="Line 132">
              <a:extLst>
                <a:ext uri="{FF2B5EF4-FFF2-40B4-BE49-F238E27FC236}">
                  <a16:creationId xmlns:a16="http://schemas.microsoft.com/office/drawing/2014/main" id="{3D0FEB60-941E-A74E-AE79-8721488266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4" y="1022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893" name="Line 133">
              <a:extLst>
                <a:ext uri="{FF2B5EF4-FFF2-40B4-BE49-F238E27FC236}">
                  <a16:creationId xmlns:a16="http://schemas.microsoft.com/office/drawing/2014/main" id="{1DF5C776-A4D2-9C4F-9817-16909045D0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1" y="1022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17894" name="Line 134">
            <a:extLst>
              <a:ext uri="{FF2B5EF4-FFF2-40B4-BE49-F238E27FC236}">
                <a16:creationId xmlns:a16="http://schemas.microsoft.com/office/drawing/2014/main" id="{46977303-2B37-BE49-8777-D536E8C13779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40263" y="5275263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11" name="Line 151">
            <a:extLst>
              <a:ext uri="{FF2B5EF4-FFF2-40B4-BE49-F238E27FC236}">
                <a16:creationId xmlns:a16="http://schemas.microsoft.com/office/drawing/2014/main" id="{33E67A9C-7E63-324D-8585-AE90579182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8825" y="4567238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13" name="Line 153">
            <a:extLst>
              <a:ext uri="{FF2B5EF4-FFF2-40B4-BE49-F238E27FC236}">
                <a16:creationId xmlns:a16="http://schemas.microsoft.com/office/drawing/2014/main" id="{82ED2A30-77BD-1B42-A651-477ED7A425D2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7200" y="5275263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15" name="Line 155">
            <a:extLst>
              <a:ext uri="{FF2B5EF4-FFF2-40B4-BE49-F238E27FC236}">
                <a16:creationId xmlns:a16="http://schemas.microsoft.com/office/drawing/2014/main" id="{D3AF2155-879A-3A4C-A609-82BECE45E8CD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16" name="Line 156">
            <a:extLst>
              <a:ext uri="{FF2B5EF4-FFF2-40B4-BE49-F238E27FC236}">
                <a16:creationId xmlns:a16="http://schemas.microsoft.com/office/drawing/2014/main" id="{418AA242-E16E-D342-AA11-7E1FDD0951FF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00" name="Line 140">
            <a:extLst>
              <a:ext uri="{FF2B5EF4-FFF2-40B4-BE49-F238E27FC236}">
                <a16:creationId xmlns:a16="http://schemas.microsoft.com/office/drawing/2014/main" id="{451D1F9F-5BD6-1541-9100-1A3ADD8D0E6D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576421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01" name="Line 141">
            <a:extLst>
              <a:ext uri="{FF2B5EF4-FFF2-40B4-BE49-F238E27FC236}">
                <a16:creationId xmlns:a16="http://schemas.microsoft.com/office/drawing/2014/main" id="{7D7EF42C-E1A9-A344-95CF-949B060937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95613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02" name="Line 142">
            <a:extLst>
              <a:ext uri="{FF2B5EF4-FFF2-40B4-BE49-F238E27FC236}">
                <a16:creationId xmlns:a16="http://schemas.microsoft.com/office/drawing/2014/main" id="{256CC486-D81D-8640-BAF9-DCB82BB652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94588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03" name="Line 143">
            <a:extLst>
              <a:ext uri="{FF2B5EF4-FFF2-40B4-BE49-F238E27FC236}">
                <a16:creationId xmlns:a16="http://schemas.microsoft.com/office/drawing/2014/main" id="{483DF7BC-6C22-1640-90F4-1D183380B0F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306546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04" name="Line 144">
            <a:extLst>
              <a:ext uri="{FF2B5EF4-FFF2-40B4-BE49-F238E27FC236}">
                <a16:creationId xmlns:a16="http://schemas.microsoft.com/office/drawing/2014/main" id="{F73C1D80-E5C5-1344-A837-7C3BCA805AD0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3965575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05" name="Line 145">
            <a:extLst>
              <a:ext uri="{FF2B5EF4-FFF2-40B4-BE49-F238E27FC236}">
                <a16:creationId xmlns:a16="http://schemas.microsoft.com/office/drawing/2014/main" id="{F23B7191-568A-214E-B606-1545C4CBC75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4865688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06" name="Line 146">
            <a:extLst>
              <a:ext uri="{FF2B5EF4-FFF2-40B4-BE49-F238E27FC236}">
                <a16:creationId xmlns:a16="http://schemas.microsoft.com/office/drawing/2014/main" id="{8F8B20CD-1ECF-9446-8033-F90CFBF315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95725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07" name="Line 147">
            <a:extLst>
              <a:ext uri="{FF2B5EF4-FFF2-40B4-BE49-F238E27FC236}">
                <a16:creationId xmlns:a16="http://schemas.microsoft.com/office/drawing/2014/main" id="{BE2A1FFA-D5EE-7745-B153-2EEDBBE5D0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95838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08" name="Line 148">
            <a:extLst>
              <a:ext uri="{FF2B5EF4-FFF2-40B4-BE49-F238E27FC236}">
                <a16:creationId xmlns:a16="http://schemas.microsoft.com/office/drawing/2014/main" id="{BD61845B-B6BC-9447-8321-6F75B95309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95950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09" name="Line 149">
            <a:extLst>
              <a:ext uri="{FF2B5EF4-FFF2-40B4-BE49-F238E27FC236}">
                <a16:creationId xmlns:a16="http://schemas.microsoft.com/office/drawing/2014/main" id="{416A107D-DA90-7745-8EF9-31230F3799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96063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18" name="Line 158">
            <a:extLst>
              <a:ext uri="{FF2B5EF4-FFF2-40B4-BE49-F238E27FC236}">
                <a16:creationId xmlns:a16="http://schemas.microsoft.com/office/drawing/2014/main" id="{F5D651D9-F5E0-5E4E-8007-C629A7892E5A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437515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20" name="Line 160">
            <a:extLst>
              <a:ext uri="{FF2B5EF4-FFF2-40B4-BE49-F238E27FC236}">
                <a16:creationId xmlns:a16="http://schemas.microsoft.com/office/drawing/2014/main" id="{4A43FCEB-E266-3948-A0B6-F02BC8ABCA9A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21" name="Line 161">
            <a:extLst>
              <a:ext uri="{FF2B5EF4-FFF2-40B4-BE49-F238E27FC236}">
                <a16:creationId xmlns:a16="http://schemas.microsoft.com/office/drawing/2014/main" id="{2518444C-9FB8-704B-B2DF-D887062C84F4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23" name="Line 163">
            <a:extLst>
              <a:ext uri="{FF2B5EF4-FFF2-40B4-BE49-F238E27FC236}">
                <a16:creationId xmlns:a16="http://schemas.microsoft.com/office/drawing/2014/main" id="{476DDAD9-BAA1-714F-AB74-18E68937186A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3475038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25" name="Line 165">
            <a:extLst>
              <a:ext uri="{FF2B5EF4-FFF2-40B4-BE49-F238E27FC236}">
                <a16:creationId xmlns:a16="http://schemas.microsoft.com/office/drawing/2014/main" id="{09A5817B-105C-5649-A942-3A2EF4326F41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26" name="Line 166">
            <a:extLst>
              <a:ext uri="{FF2B5EF4-FFF2-40B4-BE49-F238E27FC236}">
                <a16:creationId xmlns:a16="http://schemas.microsoft.com/office/drawing/2014/main" id="{1D5E1227-60A9-CB47-9147-6C680FCBD2CF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28" name="Line 168">
            <a:extLst>
              <a:ext uri="{FF2B5EF4-FFF2-40B4-BE49-F238E27FC236}">
                <a16:creationId xmlns:a16="http://schemas.microsoft.com/office/drawing/2014/main" id="{7C2E09AE-4980-BD48-9926-D3DD6210983C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2574925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17" name="Line 157">
            <a:extLst>
              <a:ext uri="{FF2B5EF4-FFF2-40B4-BE49-F238E27FC236}">
                <a16:creationId xmlns:a16="http://schemas.microsoft.com/office/drawing/2014/main" id="{08C91473-3705-FF4D-AAC4-8302E8937F29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437515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22" name="Line 162">
            <a:extLst>
              <a:ext uri="{FF2B5EF4-FFF2-40B4-BE49-F238E27FC236}">
                <a16:creationId xmlns:a16="http://schemas.microsoft.com/office/drawing/2014/main" id="{EEEF34AB-878D-C247-83A0-EDB54B96CB67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3475038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27" name="Line 167">
            <a:extLst>
              <a:ext uri="{FF2B5EF4-FFF2-40B4-BE49-F238E27FC236}">
                <a16:creationId xmlns:a16="http://schemas.microsoft.com/office/drawing/2014/main" id="{3E098DAC-E812-7045-9C68-49404E4499EF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2574925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17931" name="Group 171">
            <a:extLst>
              <a:ext uri="{FF2B5EF4-FFF2-40B4-BE49-F238E27FC236}">
                <a16:creationId xmlns:a16="http://schemas.microsoft.com/office/drawing/2014/main" id="{8A40F833-F7D7-3449-9288-F6593D29CE01}"/>
              </a:ext>
            </a:extLst>
          </p:cNvPr>
          <p:cNvGrpSpPr>
            <a:grpSpLocks/>
          </p:cNvGrpSpPr>
          <p:nvPr/>
        </p:nvGrpSpPr>
        <p:grpSpPr bwMode="auto">
          <a:xfrm>
            <a:off x="2692400" y="2463800"/>
            <a:ext cx="4498975" cy="3598863"/>
            <a:chOff x="2001" y="1398"/>
            <a:chExt cx="2834" cy="2267"/>
          </a:xfrm>
        </p:grpSpPr>
        <p:sp>
          <p:nvSpPr>
            <p:cNvPr id="117932" name="Line 172">
              <a:extLst>
                <a:ext uri="{FF2B5EF4-FFF2-40B4-BE49-F238E27FC236}">
                  <a16:creationId xmlns:a16="http://schemas.microsoft.com/office/drawing/2014/main" id="{282C28FE-EBF7-F444-BD23-529844F251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1" y="1398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933" name="Line 173">
              <a:extLst>
                <a:ext uri="{FF2B5EF4-FFF2-40B4-BE49-F238E27FC236}">
                  <a16:creationId xmlns:a16="http://schemas.microsoft.com/office/drawing/2014/main" id="{D44D2F0C-F167-1341-AB39-29A1076C08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1" y="3665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934" name="Line 174">
              <a:extLst>
                <a:ext uri="{FF2B5EF4-FFF2-40B4-BE49-F238E27FC236}">
                  <a16:creationId xmlns:a16="http://schemas.microsoft.com/office/drawing/2014/main" id="{C9159B7E-34B5-E944-9EB5-25AD9C0EED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01" y="1398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935" name="Line 175">
              <a:extLst>
                <a:ext uri="{FF2B5EF4-FFF2-40B4-BE49-F238E27FC236}">
                  <a16:creationId xmlns:a16="http://schemas.microsoft.com/office/drawing/2014/main" id="{252B49E8-48F5-C449-86CD-F89A99DC68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35" y="1398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936" name="Line 176">
              <a:extLst>
                <a:ext uri="{FF2B5EF4-FFF2-40B4-BE49-F238E27FC236}">
                  <a16:creationId xmlns:a16="http://schemas.microsoft.com/office/drawing/2014/main" id="{B5222E65-5074-F84A-A10E-FF14BC54F1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1" y="1965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937" name="Line 177">
              <a:extLst>
                <a:ext uri="{FF2B5EF4-FFF2-40B4-BE49-F238E27FC236}">
                  <a16:creationId xmlns:a16="http://schemas.microsoft.com/office/drawing/2014/main" id="{EBEA0ECA-5A21-D44B-9FD1-AD668780B3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1" y="2532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938" name="Line 178">
              <a:extLst>
                <a:ext uri="{FF2B5EF4-FFF2-40B4-BE49-F238E27FC236}">
                  <a16:creationId xmlns:a16="http://schemas.microsoft.com/office/drawing/2014/main" id="{453A19AF-E3DE-8945-AC62-929166DBFF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1" y="3099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939" name="Line 179">
              <a:extLst>
                <a:ext uri="{FF2B5EF4-FFF2-40B4-BE49-F238E27FC236}">
                  <a16:creationId xmlns:a16="http://schemas.microsoft.com/office/drawing/2014/main" id="{2D74D5B1-AE87-9444-A598-32A8634DC7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68" y="1398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940" name="Line 180">
              <a:extLst>
                <a:ext uri="{FF2B5EF4-FFF2-40B4-BE49-F238E27FC236}">
                  <a16:creationId xmlns:a16="http://schemas.microsoft.com/office/drawing/2014/main" id="{35B64E21-E108-144E-B7D9-758CDF71F7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35" y="1398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941" name="Line 181">
              <a:extLst>
                <a:ext uri="{FF2B5EF4-FFF2-40B4-BE49-F238E27FC236}">
                  <a16:creationId xmlns:a16="http://schemas.microsoft.com/office/drawing/2014/main" id="{CB3A873A-16F0-AD48-9E6E-65EED4373B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2" y="1398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942" name="Line 182">
              <a:extLst>
                <a:ext uri="{FF2B5EF4-FFF2-40B4-BE49-F238E27FC236}">
                  <a16:creationId xmlns:a16="http://schemas.microsoft.com/office/drawing/2014/main" id="{EF51C3A1-0FDB-E643-8C81-B02417D9CA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69" y="1398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17895" name="Line 135">
            <a:extLst>
              <a:ext uri="{FF2B5EF4-FFF2-40B4-BE49-F238E27FC236}">
                <a16:creationId xmlns:a16="http://schemas.microsoft.com/office/drawing/2014/main" id="{C712AD30-48C4-3E42-BCC0-3F4E5B42769E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896" name="Line 136">
            <a:extLst>
              <a:ext uri="{FF2B5EF4-FFF2-40B4-BE49-F238E27FC236}">
                <a16:creationId xmlns:a16="http://schemas.microsoft.com/office/drawing/2014/main" id="{EEFF5EE0-BEA1-A94A-A746-F60933397B2E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54" name="Line 194">
            <a:extLst>
              <a:ext uri="{FF2B5EF4-FFF2-40B4-BE49-F238E27FC236}">
                <a16:creationId xmlns:a16="http://schemas.microsoft.com/office/drawing/2014/main" id="{D2E9DBE1-1A55-164A-975D-6E915CB68C4F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167640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55" name="Line 195">
            <a:extLst>
              <a:ext uri="{FF2B5EF4-FFF2-40B4-BE49-F238E27FC236}">
                <a16:creationId xmlns:a16="http://schemas.microsoft.com/office/drawing/2014/main" id="{6C7759C1-333D-A44F-B398-BD5307D846D4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167640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56" name="Line 196">
            <a:extLst>
              <a:ext uri="{FF2B5EF4-FFF2-40B4-BE49-F238E27FC236}">
                <a16:creationId xmlns:a16="http://schemas.microsoft.com/office/drawing/2014/main" id="{8D76E1F1-A10E-7F4D-A312-9DC3422C42C1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167640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833" name="Text Box 73">
            <a:extLst>
              <a:ext uri="{FF2B5EF4-FFF2-40B4-BE49-F238E27FC236}">
                <a16:creationId xmlns:a16="http://schemas.microsoft.com/office/drawing/2014/main" id="{4B3055FB-A6A2-7944-9A6D-A0ADBD8C6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0" y="5727700"/>
            <a:ext cx="7143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Preis</a:t>
            </a:r>
          </a:p>
        </p:txBody>
      </p:sp>
      <p:sp>
        <p:nvSpPr>
          <p:cNvPr id="117834" name="AutoShape 74">
            <a:extLst>
              <a:ext uri="{FF2B5EF4-FFF2-40B4-BE49-F238E27FC236}">
                <a16:creationId xmlns:a16="http://schemas.microsoft.com/office/drawing/2014/main" id="{36DB231F-E08A-3B4E-A6A7-4FB040751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5799138"/>
            <a:ext cx="290512" cy="220662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835" name="Text Box 75">
            <a:extLst>
              <a:ext uri="{FF2B5EF4-FFF2-40B4-BE49-F238E27FC236}">
                <a16:creationId xmlns:a16="http://schemas.microsoft.com/office/drawing/2014/main" id="{681C0D32-810A-A74B-9BBD-6403728BA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3" y="4892675"/>
            <a:ext cx="139541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Distribution</a:t>
            </a:r>
          </a:p>
        </p:txBody>
      </p:sp>
      <p:sp>
        <p:nvSpPr>
          <p:cNvPr id="117836" name="AutoShape 76">
            <a:extLst>
              <a:ext uri="{FF2B5EF4-FFF2-40B4-BE49-F238E27FC236}">
                <a16:creationId xmlns:a16="http://schemas.microsoft.com/office/drawing/2014/main" id="{83FE757D-2BAD-6E45-88A9-BC60FE1B0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4964113"/>
            <a:ext cx="290512" cy="219075"/>
          </a:xfrm>
          <a:prstGeom prst="rightArrow">
            <a:avLst>
              <a:gd name="adj1" fmla="val 50000"/>
              <a:gd name="adj2" fmla="val 3315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897" name="Line 137">
            <a:extLst>
              <a:ext uri="{FF2B5EF4-FFF2-40B4-BE49-F238E27FC236}">
                <a16:creationId xmlns:a16="http://schemas.microsoft.com/office/drawing/2014/main" id="{035BFC3B-8181-F54A-9982-31C60EF44302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837" name="Text Box 77">
            <a:extLst>
              <a:ext uri="{FF2B5EF4-FFF2-40B4-BE49-F238E27FC236}">
                <a16:creationId xmlns:a16="http://schemas.microsoft.com/office/drawing/2014/main" id="{1A178E6F-9803-134B-A438-9C13D0A62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13" y="3998913"/>
            <a:ext cx="1816100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Kommunikation</a:t>
            </a:r>
          </a:p>
        </p:txBody>
      </p:sp>
      <p:sp>
        <p:nvSpPr>
          <p:cNvPr id="117838" name="AutoShape 78">
            <a:extLst>
              <a:ext uri="{FF2B5EF4-FFF2-40B4-BE49-F238E27FC236}">
                <a16:creationId xmlns:a16="http://schemas.microsoft.com/office/drawing/2014/main" id="{BE3AA448-6297-A746-AEEA-99092E823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5" y="4067175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839" name="Text Box 79">
            <a:extLst>
              <a:ext uri="{FF2B5EF4-FFF2-40B4-BE49-F238E27FC236}">
                <a16:creationId xmlns:a16="http://schemas.microsoft.com/office/drawing/2014/main" id="{B6EAEF1E-395B-854A-BB55-E5CE475AE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325" y="3048000"/>
            <a:ext cx="100012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Produkt</a:t>
            </a:r>
          </a:p>
        </p:txBody>
      </p:sp>
      <p:sp>
        <p:nvSpPr>
          <p:cNvPr id="117840" name="AutoShape 80">
            <a:extLst>
              <a:ext uri="{FF2B5EF4-FFF2-40B4-BE49-F238E27FC236}">
                <a16:creationId xmlns:a16="http://schemas.microsoft.com/office/drawing/2014/main" id="{50524F8E-EE20-A44E-A837-142E08829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5" y="3117850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841" name="Text Box 81">
            <a:extLst>
              <a:ext uri="{FF2B5EF4-FFF2-40B4-BE49-F238E27FC236}">
                <a16:creationId xmlns:a16="http://schemas.microsoft.com/office/drawing/2014/main" id="{E5CA7419-B631-5F4E-8FC3-9248A1101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75" y="1681163"/>
            <a:ext cx="169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70000"/>
              </a:lnSpc>
            </a:pPr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Weiterbildung</a:t>
            </a:r>
          </a:p>
          <a:p>
            <a:pPr algn="l">
              <a:lnSpc>
                <a:spcPct val="70000"/>
              </a:lnSpc>
            </a:pPr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sonstige Leist.</a:t>
            </a:r>
          </a:p>
        </p:txBody>
      </p:sp>
      <p:sp>
        <p:nvSpPr>
          <p:cNvPr id="117842" name="AutoShape 82">
            <a:extLst>
              <a:ext uri="{FF2B5EF4-FFF2-40B4-BE49-F238E27FC236}">
                <a16:creationId xmlns:a16="http://schemas.microsoft.com/office/drawing/2014/main" id="{B4B3B601-69B0-3149-8443-5C41F365D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25" y="1790700"/>
            <a:ext cx="288925" cy="220663"/>
          </a:xfrm>
          <a:prstGeom prst="rightArrow">
            <a:avLst>
              <a:gd name="adj1" fmla="val 50000"/>
              <a:gd name="adj2" fmla="val 3273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843" name="Text Box 83">
            <a:extLst>
              <a:ext uri="{FF2B5EF4-FFF2-40B4-BE49-F238E27FC236}">
                <a16:creationId xmlns:a16="http://schemas.microsoft.com/office/drawing/2014/main" id="{57CD586F-D4E3-7143-9C48-B01104AD6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163" y="2112963"/>
            <a:ext cx="130016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Forschung</a:t>
            </a:r>
          </a:p>
        </p:txBody>
      </p:sp>
      <p:sp>
        <p:nvSpPr>
          <p:cNvPr id="117844" name="AutoShape 84">
            <a:extLst>
              <a:ext uri="{FF2B5EF4-FFF2-40B4-BE49-F238E27FC236}">
                <a16:creationId xmlns:a16="http://schemas.microsoft.com/office/drawing/2014/main" id="{785B2493-09D5-CB47-97D8-74FEADC15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8" y="2185988"/>
            <a:ext cx="288925" cy="220662"/>
          </a:xfrm>
          <a:prstGeom prst="rightArrow">
            <a:avLst>
              <a:gd name="adj1" fmla="val 50000"/>
              <a:gd name="adj2" fmla="val 3273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845" name="Text Box 85">
            <a:extLst>
              <a:ext uri="{FF2B5EF4-FFF2-40B4-BE49-F238E27FC236}">
                <a16:creationId xmlns:a16="http://schemas.microsoft.com/office/drawing/2014/main" id="{36DA722B-79EF-084E-A590-75BE4985E0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2449513"/>
            <a:ext cx="77311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Lehre</a:t>
            </a:r>
          </a:p>
        </p:txBody>
      </p:sp>
      <p:sp>
        <p:nvSpPr>
          <p:cNvPr id="117846" name="AutoShape 86">
            <a:extLst>
              <a:ext uri="{FF2B5EF4-FFF2-40B4-BE49-F238E27FC236}">
                <a16:creationId xmlns:a16="http://schemas.microsoft.com/office/drawing/2014/main" id="{C557626A-E099-4044-A332-D78028972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2540000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847" name="AutoShape 87">
            <a:extLst>
              <a:ext uri="{FF2B5EF4-FFF2-40B4-BE49-F238E27FC236}">
                <a16:creationId xmlns:a16="http://schemas.microsoft.com/office/drawing/2014/main" id="{9E1F39A2-B43E-0746-B4E8-DD4C43C2146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629819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17848" name="Text Box 88">
            <a:extLst>
              <a:ext uri="{FF2B5EF4-FFF2-40B4-BE49-F238E27FC236}">
                <a16:creationId xmlns:a16="http://schemas.microsoft.com/office/drawing/2014/main" id="{B353A098-4F87-344F-8406-B3C5B74E5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1066800"/>
            <a:ext cx="704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Wirt-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schaft</a:t>
            </a:r>
          </a:p>
        </p:txBody>
      </p:sp>
      <p:sp>
        <p:nvSpPr>
          <p:cNvPr id="117849" name="AutoShape 89">
            <a:extLst>
              <a:ext uri="{FF2B5EF4-FFF2-40B4-BE49-F238E27FC236}">
                <a16:creationId xmlns:a16="http://schemas.microsoft.com/office/drawing/2014/main" id="{E353B4FB-29BD-8949-9DED-ABBB655F9BB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588669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17850" name="Text Box 90">
            <a:extLst>
              <a:ext uri="{FF2B5EF4-FFF2-40B4-BE49-F238E27FC236}">
                <a16:creationId xmlns:a16="http://schemas.microsoft.com/office/drawing/2014/main" id="{5A869E21-3BAF-A14D-A65F-48A4EFC5B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7188" y="1066800"/>
            <a:ext cx="9810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Sonstige </a:t>
            </a:r>
          </a:p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Offentl.</a:t>
            </a:r>
          </a:p>
        </p:txBody>
      </p:sp>
      <p:sp>
        <p:nvSpPr>
          <p:cNvPr id="117851" name="Text Box 91">
            <a:extLst>
              <a:ext uri="{FF2B5EF4-FFF2-40B4-BE49-F238E27FC236}">
                <a16:creationId xmlns:a16="http://schemas.microsoft.com/office/drawing/2014/main" id="{2685E2B0-555B-AC4B-A85D-4C75F103F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75" y="1066800"/>
            <a:ext cx="7445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Hoch-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schule</a:t>
            </a:r>
          </a:p>
        </p:txBody>
      </p:sp>
      <p:sp>
        <p:nvSpPr>
          <p:cNvPr id="117852" name="Text Box 92">
            <a:extLst>
              <a:ext uri="{FF2B5EF4-FFF2-40B4-BE49-F238E27FC236}">
                <a16:creationId xmlns:a16="http://schemas.microsoft.com/office/drawing/2014/main" id="{8663465E-B152-CB4E-B466-9982D1BDB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3775" y="1066800"/>
            <a:ext cx="7842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Studie-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rende</a:t>
            </a:r>
          </a:p>
        </p:txBody>
      </p:sp>
      <p:sp>
        <p:nvSpPr>
          <p:cNvPr id="117853" name="AutoShape 93">
            <a:extLst>
              <a:ext uri="{FF2B5EF4-FFF2-40B4-BE49-F238E27FC236}">
                <a16:creationId xmlns:a16="http://schemas.microsoft.com/office/drawing/2014/main" id="{9465F830-C3FC-094F-9501-4679EDC9AC1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463382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17854" name="AutoShape 94">
            <a:extLst>
              <a:ext uri="{FF2B5EF4-FFF2-40B4-BE49-F238E27FC236}">
                <a16:creationId xmlns:a16="http://schemas.microsoft.com/office/drawing/2014/main" id="{DAC5F37E-543B-FD41-957D-F9EB770A8C9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422232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17855" name="Text Box 95">
            <a:extLst>
              <a:ext uri="{FF2B5EF4-FFF2-40B4-BE49-F238E27FC236}">
                <a16:creationId xmlns:a16="http://schemas.microsoft.com/office/drawing/2014/main" id="{B129346F-8268-1E48-B7BB-09A2F018C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5000" y="1171575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Alumni</a:t>
            </a:r>
          </a:p>
        </p:txBody>
      </p:sp>
      <p:sp>
        <p:nvSpPr>
          <p:cNvPr id="117856" name="AutoShape 96">
            <a:extLst>
              <a:ext uri="{FF2B5EF4-FFF2-40B4-BE49-F238E27FC236}">
                <a16:creationId xmlns:a16="http://schemas.microsoft.com/office/drawing/2014/main" id="{96BCB338-EB7C-E443-8E65-0587EA62D4E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299325" y="1511301"/>
            <a:ext cx="141287" cy="22701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17879" name="Rectangle 119">
            <a:extLst>
              <a:ext uri="{FF2B5EF4-FFF2-40B4-BE49-F238E27FC236}">
                <a16:creationId xmlns:a16="http://schemas.microsoft.com/office/drawing/2014/main" id="{6794B9FA-8815-B645-AEAE-2AA4766427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Hochschulmarketing-Kubus</a:t>
            </a:r>
            <a:br>
              <a:rPr lang="de-DE" altLang="de-DE" sz="2800" b="1">
                <a:solidFill>
                  <a:srgbClr val="000000"/>
                </a:solidFill>
              </a:rPr>
            </a:br>
            <a:r>
              <a:rPr lang="de-DE" altLang="de-DE" sz="1600" b="1">
                <a:solidFill>
                  <a:srgbClr val="000000"/>
                </a:solidFill>
              </a:rPr>
              <a:t>(vgl. Schober 2001)</a:t>
            </a:r>
            <a:endParaRPr lang="de-DE" altLang="de-DE" sz="2800" b="1">
              <a:solidFill>
                <a:srgbClr val="000000"/>
              </a:solidFill>
            </a:endParaRPr>
          </a:p>
        </p:txBody>
      </p:sp>
      <p:sp>
        <p:nvSpPr>
          <p:cNvPr id="117912" name="Line 152">
            <a:extLst>
              <a:ext uri="{FF2B5EF4-FFF2-40B4-BE49-F238E27FC236}">
                <a16:creationId xmlns:a16="http://schemas.microsoft.com/office/drawing/2014/main" id="{452F7928-50F5-B742-80CB-68E83D05B542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3325" y="5275263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17958" name="Group 198">
            <a:extLst>
              <a:ext uri="{FF2B5EF4-FFF2-40B4-BE49-F238E27FC236}">
                <a16:creationId xmlns:a16="http://schemas.microsoft.com/office/drawing/2014/main" id="{91855933-C1AD-9B4E-9756-8DF68BA6114B}"/>
              </a:ext>
            </a:extLst>
          </p:cNvPr>
          <p:cNvGrpSpPr>
            <a:grpSpLocks/>
          </p:cNvGrpSpPr>
          <p:nvPr/>
        </p:nvGrpSpPr>
        <p:grpSpPr bwMode="auto">
          <a:xfrm>
            <a:off x="2393950" y="1676400"/>
            <a:ext cx="5403850" cy="4870450"/>
            <a:chOff x="1813" y="902"/>
            <a:chExt cx="3404" cy="3068"/>
          </a:xfrm>
        </p:grpSpPr>
        <p:sp>
          <p:nvSpPr>
            <p:cNvPr id="117959" name="Line 199">
              <a:extLst>
                <a:ext uri="{FF2B5EF4-FFF2-40B4-BE49-F238E27FC236}">
                  <a16:creationId xmlns:a16="http://schemas.microsoft.com/office/drawing/2014/main" id="{A381DE5E-920E-644D-848D-97CB4038C9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1022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960" name="Line 200">
              <a:extLst>
                <a:ext uri="{FF2B5EF4-FFF2-40B4-BE49-F238E27FC236}">
                  <a16:creationId xmlns:a16="http://schemas.microsoft.com/office/drawing/2014/main" id="{68B76D37-F9CF-F545-8B87-04C4396164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11" y="1022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961" name="Line 201">
              <a:extLst>
                <a:ext uri="{FF2B5EF4-FFF2-40B4-BE49-F238E27FC236}">
                  <a16:creationId xmlns:a16="http://schemas.microsoft.com/office/drawing/2014/main" id="{670B9822-9A02-B14F-B434-A565CD2EB0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1586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962" name="Line 202">
              <a:extLst>
                <a:ext uri="{FF2B5EF4-FFF2-40B4-BE49-F238E27FC236}">
                  <a16:creationId xmlns:a16="http://schemas.microsoft.com/office/drawing/2014/main" id="{EBB4EBB9-6927-574A-AED6-E9B372BEAC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3853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963" name="Line 203">
              <a:extLst>
                <a:ext uri="{FF2B5EF4-FFF2-40B4-BE49-F238E27FC236}">
                  <a16:creationId xmlns:a16="http://schemas.microsoft.com/office/drawing/2014/main" id="{9E205C84-0278-334F-8027-9CE782F06D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13" y="1586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964" name="Line 204">
              <a:extLst>
                <a:ext uri="{FF2B5EF4-FFF2-40B4-BE49-F238E27FC236}">
                  <a16:creationId xmlns:a16="http://schemas.microsoft.com/office/drawing/2014/main" id="{5B1F8BAA-8328-6F41-9F37-92075E6BC7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7" y="1586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965" name="Line 205">
              <a:extLst>
                <a:ext uri="{FF2B5EF4-FFF2-40B4-BE49-F238E27FC236}">
                  <a16:creationId xmlns:a16="http://schemas.microsoft.com/office/drawing/2014/main" id="{32287DAE-9C7E-C14D-8E91-BD701A1ECDC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4930" y="3169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966" name="Line 206">
              <a:extLst>
                <a:ext uri="{FF2B5EF4-FFF2-40B4-BE49-F238E27FC236}">
                  <a16:creationId xmlns:a16="http://schemas.microsoft.com/office/drawing/2014/main" id="{6E76C1D0-3C2B-9F4B-84E8-F446B020B9A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2096" y="902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967" name="Line 207">
              <a:extLst>
                <a:ext uri="{FF2B5EF4-FFF2-40B4-BE49-F238E27FC236}">
                  <a16:creationId xmlns:a16="http://schemas.microsoft.com/office/drawing/2014/main" id="{C15BF721-8F3C-064E-B6ED-0B92DD3C3CF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4928" y="902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17945" name="Group 185">
            <a:extLst>
              <a:ext uri="{FF2B5EF4-FFF2-40B4-BE49-F238E27FC236}">
                <a16:creationId xmlns:a16="http://schemas.microsoft.com/office/drawing/2014/main" id="{9EE86FFD-E8E3-9C40-BE83-FAA38E829DB0}"/>
              </a:ext>
            </a:extLst>
          </p:cNvPr>
          <p:cNvGrpSpPr>
            <a:grpSpLocks/>
          </p:cNvGrpSpPr>
          <p:nvPr/>
        </p:nvGrpSpPr>
        <p:grpSpPr bwMode="auto">
          <a:xfrm>
            <a:off x="2393950" y="2762250"/>
            <a:ext cx="4498975" cy="3598863"/>
            <a:chOff x="1813" y="1586"/>
            <a:chExt cx="2834" cy="2267"/>
          </a:xfrm>
        </p:grpSpPr>
        <p:sp>
          <p:nvSpPr>
            <p:cNvPr id="117946" name="Line 186">
              <a:extLst>
                <a:ext uri="{FF2B5EF4-FFF2-40B4-BE49-F238E27FC236}">
                  <a16:creationId xmlns:a16="http://schemas.microsoft.com/office/drawing/2014/main" id="{961D8565-3AA1-F945-A53C-6A5BECD2B0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80" y="1586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947" name="Line 187">
              <a:extLst>
                <a:ext uri="{FF2B5EF4-FFF2-40B4-BE49-F238E27FC236}">
                  <a16:creationId xmlns:a16="http://schemas.microsoft.com/office/drawing/2014/main" id="{3DD63BCF-8D1C-E249-A813-D3210681E5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47" y="1586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948" name="Line 188">
              <a:extLst>
                <a:ext uri="{FF2B5EF4-FFF2-40B4-BE49-F238E27FC236}">
                  <a16:creationId xmlns:a16="http://schemas.microsoft.com/office/drawing/2014/main" id="{47147CB7-0C18-8D47-88DE-CD686B33D0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14" y="1586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949" name="Line 189">
              <a:extLst>
                <a:ext uri="{FF2B5EF4-FFF2-40B4-BE49-F238E27FC236}">
                  <a16:creationId xmlns:a16="http://schemas.microsoft.com/office/drawing/2014/main" id="{7AEDD716-C7E1-2040-AC8F-3F2190CE31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1" y="1586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950" name="Line 190">
              <a:extLst>
                <a:ext uri="{FF2B5EF4-FFF2-40B4-BE49-F238E27FC236}">
                  <a16:creationId xmlns:a16="http://schemas.microsoft.com/office/drawing/2014/main" id="{FF9B9A71-4337-FA4A-878A-EA5BD2058D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2153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951" name="Line 191">
              <a:extLst>
                <a:ext uri="{FF2B5EF4-FFF2-40B4-BE49-F238E27FC236}">
                  <a16:creationId xmlns:a16="http://schemas.microsoft.com/office/drawing/2014/main" id="{03C48E25-89A2-614B-B566-B813AD6802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2720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952" name="Line 192">
              <a:extLst>
                <a:ext uri="{FF2B5EF4-FFF2-40B4-BE49-F238E27FC236}">
                  <a16:creationId xmlns:a16="http://schemas.microsoft.com/office/drawing/2014/main" id="{713652B8-A3B6-DE47-A9B5-0FA7A31DCF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3287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17957" name="Line 197">
            <a:extLst>
              <a:ext uri="{FF2B5EF4-FFF2-40B4-BE49-F238E27FC236}">
                <a16:creationId xmlns:a16="http://schemas.microsoft.com/office/drawing/2014/main" id="{BADEFB86-C0D2-8E4F-AC3D-0E80763DE67D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430963" y="167640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24" name="Line 164">
            <a:extLst>
              <a:ext uri="{FF2B5EF4-FFF2-40B4-BE49-F238E27FC236}">
                <a16:creationId xmlns:a16="http://schemas.microsoft.com/office/drawing/2014/main" id="{4737D8A3-E537-1D47-B6DA-19BD26CE1D27}"/>
              </a:ext>
            </a:extLst>
          </p:cNvPr>
          <p:cNvSpPr>
            <a:spLocks noChangeShapeType="1"/>
          </p:cNvSpPr>
          <p:nvPr/>
        </p:nvSpPr>
        <p:spPr bwMode="auto">
          <a:xfrm rot="2700000" flipV="1">
            <a:off x="6450013" y="3492500"/>
            <a:ext cx="0" cy="12366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29" name="Line 169">
            <a:extLst>
              <a:ext uri="{FF2B5EF4-FFF2-40B4-BE49-F238E27FC236}">
                <a16:creationId xmlns:a16="http://schemas.microsoft.com/office/drawing/2014/main" id="{10CCF1E5-4B0C-7344-B25B-F890469A2596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426200" y="2584450"/>
            <a:ext cx="4763" cy="126047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19" name="Line 159">
            <a:extLst>
              <a:ext uri="{FF2B5EF4-FFF2-40B4-BE49-F238E27FC236}">
                <a16:creationId xmlns:a16="http://schemas.microsoft.com/office/drawing/2014/main" id="{EAC1776E-7362-E24C-86EA-AAF4FF578A06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442075" y="4389438"/>
            <a:ext cx="1588" cy="125730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14" name="Line 154">
            <a:extLst>
              <a:ext uri="{FF2B5EF4-FFF2-40B4-BE49-F238E27FC236}">
                <a16:creationId xmlns:a16="http://schemas.microsoft.com/office/drawing/2014/main" id="{70F35078-156F-8447-9B36-AA34510CC2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02338" y="5465763"/>
            <a:ext cx="887412" cy="87630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899" name="Line 139">
            <a:extLst>
              <a:ext uri="{FF2B5EF4-FFF2-40B4-BE49-F238E27FC236}">
                <a16:creationId xmlns:a16="http://schemas.microsoft.com/office/drawing/2014/main" id="{4F0A679D-0385-D041-8EF2-582430FA6F1F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2165350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71" name="Rectangle 211">
            <a:extLst>
              <a:ext uri="{FF2B5EF4-FFF2-40B4-BE49-F238E27FC236}">
                <a16:creationId xmlns:a16="http://schemas.microsoft.com/office/drawing/2014/main" id="{04517C90-2F23-9B42-A4E5-ABDBF041E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6013" y="2770188"/>
            <a:ext cx="4495800" cy="889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75" name="Rectangle 215">
            <a:extLst>
              <a:ext uri="{FF2B5EF4-FFF2-40B4-BE49-F238E27FC236}">
                <a16:creationId xmlns:a16="http://schemas.microsoft.com/office/drawing/2014/main" id="{7CA9403F-DFE9-714E-A81F-09A93531E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6013" y="3621088"/>
            <a:ext cx="4495800" cy="965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76" name="Rectangle 216">
            <a:extLst>
              <a:ext uri="{FF2B5EF4-FFF2-40B4-BE49-F238E27FC236}">
                <a16:creationId xmlns:a16="http://schemas.microsoft.com/office/drawing/2014/main" id="{B8EE649D-5C8E-0347-AB46-EFDB3C1EC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4484688"/>
            <a:ext cx="4470400" cy="965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7977" name="Rectangle 217">
            <a:extLst>
              <a:ext uri="{FF2B5EF4-FFF2-40B4-BE49-F238E27FC236}">
                <a16:creationId xmlns:a16="http://schemas.microsoft.com/office/drawing/2014/main" id="{A8B72093-A44A-B741-A35C-4B298871C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5335588"/>
            <a:ext cx="4470400" cy="1016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7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179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7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179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17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179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7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17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179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Foliennummernplatzhalter 4">
            <a:extLst>
              <a:ext uri="{FF2B5EF4-FFF2-40B4-BE49-F238E27FC236}">
                <a16:creationId xmlns:a16="http://schemas.microsoft.com/office/drawing/2014/main" id="{A65CAF37-4241-614D-A7B2-E44B9A6AA4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9F72DD-FA34-474D-9D20-7CEB08C90D47}" type="slidenum">
              <a:rPr lang="en-US" altLang="de-DE"/>
              <a:pPr/>
              <a:t>13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139266" name="Group 2">
            <a:extLst>
              <a:ext uri="{FF2B5EF4-FFF2-40B4-BE49-F238E27FC236}">
                <a16:creationId xmlns:a16="http://schemas.microsoft.com/office/drawing/2014/main" id="{0E82E66F-F835-134C-B088-F513657D9CA1}"/>
              </a:ext>
            </a:extLst>
          </p:cNvPr>
          <p:cNvGrpSpPr>
            <a:grpSpLocks/>
          </p:cNvGrpSpPr>
          <p:nvPr/>
        </p:nvGrpSpPr>
        <p:grpSpPr bwMode="auto">
          <a:xfrm>
            <a:off x="2846388" y="1866900"/>
            <a:ext cx="4951412" cy="4679950"/>
            <a:chOff x="2098" y="1022"/>
            <a:chExt cx="3119" cy="2948"/>
          </a:xfrm>
        </p:grpSpPr>
        <p:sp>
          <p:nvSpPr>
            <p:cNvPr id="139267" name="Line 3">
              <a:extLst>
                <a:ext uri="{FF2B5EF4-FFF2-40B4-BE49-F238E27FC236}">
                  <a16:creationId xmlns:a16="http://schemas.microsoft.com/office/drawing/2014/main" id="{230641C0-852B-B54C-B311-E649BB060C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3289"/>
              <a:ext cx="28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268" name="Line 4">
              <a:extLst>
                <a:ext uri="{FF2B5EF4-FFF2-40B4-BE49-F238E27FC236}">
                  <a16:creationId xmlns:a16="http://schemas.microsoft.com/office/drawing/2014/main" id="{E1F7B2BA-5049-FF44-BCEC-03089BA5EB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83" y="1022"/>
              <a:ext cx="0" cy="22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269" name="Line 5">
              <a:extLst>
                <a:ext uri="{FF2B5EF4-FFF2-40B4-BE49-F238E27FC236}">
                  <a16:creationId xmlns:a16="http://schemas.microsoft.com/office/drawing/2014/main" id="{2EBD6ADB-49E9-804A-A198-4AECA2DA24C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2098" y="3169"/>
              <a:ext cx="1" cy="8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39270" name="Group 6">
            <a:extLst>
              <a:ext uri="{FF2B5EF4-FFF2-40B4-BE49-F238E27FC236}">
                <a16:creationId xmlns:a16="http://schemas.microsoft.com/office/drawing/2014/main" id="{97E95676-5625-FC40-B680-527F074E0661}"/>
              </a:ext>
            </a:extLst>
          </p:cNvPr>
          <p:cNvGrpSpPr>
            <a:grpSpLocks/>
          </p:cNvGrpSpPr>
          <p:nvPr/>
        </p:nvGrpSpPr>
        <p:grpSpPr bwMode="auto">
          <a:xfrm>
            <a:off x="3298825" y="1866900"/>
            <a:ext cx="4498975" cy="3598863"/>
            <a:chOff x="2383" y="1022"/>
            <a:chExt cx="2834" cy="2267"/>
          </a:xfrm>
        </p:grpSpPr>
        <p:sp>
          <p:nvSpPr>
            <p:cNvPr id="139271" name="Line 7">
              <a:extLst>
                <a:ext uri="{FF2B5EF4-FFF2-40B4-BE49-F238E27FC236}">
                  <a16:creationId xmlns:a16="http://schemas.microsoft.com/office/drawing/2014/main" id="{06309B25-32B5-C240-A3F1-EEBB720F57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1589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272" name="Line 8">
              <a:extLst>
                <a:ext uri="{FF2B5EF4-FFF2-40B4-BE49-F238E27FC236}">
                  <a16:creationId xmlns:a16="http://schemas.microsoft.com/office/drawing/2014/main" id="{F098ECE9-71BA-4A45-8FBE-AC60E4316A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2156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273" name="Line 9">
              <a:extLst>
                <a:ext uri="{FF2B5EF4-FFF2-40B4-BE49-F238E27FC236}">
                  <a16:creationId xmlns:a16="http://schemas.microsoft.com/office/drawing/2014/main" id="{4BF4143E-092D-7E40-9E4D-22139755E9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50" y="1022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274" name="Line 10">
              <a:extLst>
                <a:ext uri="{FF2B5EF4-FFF2-40B4-BE49-F238E27FC236}">
                  <a16:creationId xmlns:a16="http://schemas.microsoft.com/office/drawing/2014/main" id="{9E5E23A6-704E-9D42-A7EA-30CEE9FD1D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17" y="1022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275" name="Line 11">
              <a:extLst>
                <a:ext uri="{FF2B5EF4-FFF2-40B4-BE49-F238E27FC236}">
                  <a16:creationId xmlns:a16="http://schemas.microsoft.com/office/drawing/2014/main" id="{519B56FB-2223-2D4A-B9C7-82BBE2AB82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4" y="1022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276" name="Line 12">
              <a:extLst>
                <a:ext uri="{FF2B5EF4-FFF2-40B4-BE49-F238E27FC236}">
                  <a16:creationId xmlns:a16="http://schemas.microsoft.com/office/drawing/2014/main" id="{892D75F7-0E65-464E-B1B9-AB5C96A044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1" y="1022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39277" name="Line 13">
            <a:extLst>
              <a:ext uri="{FF2B5EF4-FFF2-40B4-BE49-F238E27FC236}">
                <a16:creationId xmlns:a16="http://schemas.microsoft.com/office/drawing/2014/main" id="{4C5FC98B-AB2D-804C-B272-B73C962B96F7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40263" y="5275263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78" name="Line 14">
            <a:extLst>
              <a:ext uri="{FF2B5EF4-FFF2-40B4-BE49-F238E27FC236}">
                <a16:creationId xmlns:a16="http://schemas.microsoft.com/office/drawing/2014/main" id="{B643E4E3-092A-2546-9D61-028D8D100FD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8825" y="4567238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79" name="Line 15">
            <a:extLst>
              <a:ext uri="{FF2B5EF4-FFF2-40B4-BE49-F238E27FC236}">
                <a16:creationId xmlns:a16="http://schemas.microsoft.com/office/drawing/2014/main" id="{26731D27-C021-F64B-9118-013981E9E128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7200" y="5275263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80" name="Line 16">
            <a:extLst>
              <a:ext uri="{FF2B5EF4-FFF2-40B4-BE49-F238E27FC236}">
                <a16:creationId xmlns:a16="http://schemas.microsoft.com/office/drawing/2014/main" id="{C9406B03-E376-3346-BBED-E176C9BCD322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81" name="Line 17">
            <a:extLst>
              <a:ext uri="{FF2B5EF4-FFF2-40B4-BE49-F238E27FC236}">
                <a16:creationId xmlns:a16="http://schemas.microsoft.com/office/drawing/2014/main" id="{969C013B-DFC2-DC42-B16E-CF78591F2073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82" name="Line 18">
            <a:extLst>
              <a:ext uri="{FF2B5EF4-FFF2-40B4-BE49-F238E27FC236}">
                <a16:creationId xmlns:a16="http://schemas.microsoft.com/office/drawing/2014/main" id="{F2115B19-A926-5C48-AD4E-643A25018420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576421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83" name="Line 19">
            <a:extLst>
              <a:ext uri="{FF2B5EF4-FFF2-40B4-BE49-F238E27FC236}">
                <a16:creationId xmlns:a16="http://schemas.microsoft.com/office/drawing/2014/main" id="{DE16038B-2ED9-514B-AFB3-D81F352B74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95613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84" name="Line 20">
            <a:extLst>
              <a:ext uri="{FF2B5EF4-FFF2-40B4-BE49-F238E27FC236}">
                <a16:creationId xmlns:a16="http://schemas.microsoft.com/office/drawing/2014/main" id="{07B3ED0E-C845-A447-BB54-FAC07780FE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94588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85" name="Line 21">
            <a:extLst>
              <a:ext uri="{FF2B5EF4-FFF2-40B4-BE49-F238E27FC236}">
                <a16:creationId xmlns:a16="http://schemas.microsoft.com/office/drawing/2014/main" id="{BA79A9F5-2978-3B49-83A1-09290F876A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306546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86" name="Line 22">
            <a:extLst>
              <a:ext uri="{FF2B5EF4-FFF2-40B4-BE49-F238E27FC236}">
                <a16:creationId xmlns:a16="http://schemas.microsoft.com/office/drawing/2014/main" id="{C8CC5CA7-48BF-FB48-9E89-2AAE03D1845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3965575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87" name="Line 23">
            <a:extLst>
              <a:ext uri="{FF2B5EF4-FFF2-40B4-BE49-F238E27FC236}">
                <a16:creationId xmlns:a16="http://schemas.microsoft.com/office/drawing/2014/main" id="{DD211C6D-699D-3848-93E0-3E23C47743FF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4865688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88" name="Line 24">
            <a:extLst>
              <a:ext uri="{FF2B5EF4-FFF2-40B4-BE49-F238E27FC236}">
                <a16:creationId xmlns:a16="http://schemas.microsoft.com/office/drawing/2014/main" id="{15BB7FEE-ED2B-7B41-861D-ACB8337FA7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95725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89" name="Line 25">
            <a:extLst>
              <a:ext uri="{FF2B5EF4-FFF2-40B4-BE49-F238E27FC236}">
                <a16:creationId xmlns:a16="http://schemas.microsoft.com/office/drawing/2014/main" id="{AF925A14-D876-C54A-A72A-7ABC0AAA51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95838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90" name="Line 26">
            <a:extLst>
              <a:ext uri="{FF2B5EF4-FFF2-40B4-BE49-F238E27FC236}">
                <a16:creationId xmlns:a16="http://schemas.microsoft.com/office/drawing/2014/main" id="{30784D6A-0818-4240-82E3-7DD40E28D3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95950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91" name="Line 27">
            <a:extLst>
              <a:ext uri="{FF2B5EF4-FFF2-40B4-BE49-F238E27FC236}">
                <a16:creationId xmlns:a16="http://schemas.microsoft.com/office/drawing/2014/main" id="{AE8871AE-DD98-484B-BC06-4BD44EDC11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96063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92" name="Line 28">
            <a:extLst>
              <a:ext uri="{FF2B5EF4-FFF2-40B4-BE49-F238E27FC236}">
                <a16:creationId xmlns:a16="http://schemas.microsoft.com/office/drawing/2014/main" id="{2C9159AB-B03F-9B44-9644-B4190B482DEF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437515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93" name="Line 29">
            <a:extLst>
              <a:ext uri="{FF2B5EF4-FFF2-40B4-BE49-F238E27FC236}">
                <a16:creationId xmlns:a16="http://schemas.microsoft.com/office/drawing/2014/main" id="{0F79D0E2-FA52-1F49-873A-7707ECD6D51D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94" name="Line 30">
            <a:extLst>
              <a:ext uri="{FF2B5EF4-FFF2-40B4-BE49-F238E27FC236}">
                <a16:creationId xmlns:a16="http://schemas.microsoft.com/office/drawing/2014/main" id="{879A2C8E-52F1-3040-94B4-0B878E7F3C41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95" name="Line 31">
            <a:extLst>
              <a:ext uri="{FF2B5EF4-FFF2-40B4-BE49-F238E27FC236}">
                <a16:creationId xmlns:a16="http://schemas.microsoft.com/office/drawing/2014/main" id="{6156BC79-2AFC-C041-A3F6-0FDFD13C8456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3475038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96" name="Line 32">
            <a:extLst>
              <a:ext uri="{FF2B5EF4-FFF2-40B4-BE49-F238E27FC236}">
                <a16:creationId xmlns:a16="http://schemas.microsoft.com/office/drawing/2014/main" id="{C7836C6C-9B5E-7A49-AB72-56790A4BAD7F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97" name="Line 33">
            <a:extLst>
              <a:ext uri="{FF2B5EF4-FFF2-40B4-BE49-F238E27FC236}">
                <a16:creationId xmlns:a16="http://schemas.microsoft.com/office/drawing/2014/main" id="{5823C90D-468F-CE44-8EBB-7EB301BBB649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98" name="Line 34">
            <a:extLst>
              <a:ext uri="{FF2B5EF4-FFF2-40B4-BE49-F238E27FC236}">
                <a16:creationId xmlns:a16="http://schemas.microsoft.com/office/drawing/2014/main" id="{BD9DCFA7-2A61-A949-95C4-7D0F1153806C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2574925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99" name="Line 35">
            <a:extLst>
              <a:ext uri="{FF2B5EF4-FFF2-40B4-BE49-F238E27FC236}">
                <a16:creationId xmlns:a16="http://schemas.microsoft.com/office/drawing/2014/main" id="{8DD665E3-2B18-4D4E-AACD-EE452A6F7334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437515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300" name="Line 36">
            <a:extLst>
              <a:ext uri="{FF2B5EF4-FFF2-40B4-BE49-F238E27FC236}">
                <a16:creationId xmlns:a16="http://schemas.microsoft.com/office/drawing/2014/main" id="{2ADA9E30-CF5F-2D4B-8D40-B5B5DC4E5254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3475038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301" name="Line 37">
            <a:extLst>
              <a:ext uri="{FF2B5EF4-FFF2-40B4-BE49-F238E27FC236}">
                <a16:creationId xmlns:a16="http://schemas.microsoft.com/office/drawing/2014/main" id="{CA6CB2AF-C9E4-7343-A60C-A9A2E6A41FA0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2574925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39302" name="Group 38">
            <a:extLst>
              <a:ext uri="{FF2B5EF4-FFF2-40B4-BE49-F238E27FC236}">
                <a16:creationId xmlns:a16="http://schemas.microsoft.com/office/drawing/2014/main" id="{88907CB9-AF5A-1044-B68E-66AA2EE68CD0}"/>
              </a:ext>
            </a:extLst>
          </p:cNvPr>
          <p:cNvGrpSpPr>
            <a:grpSpLocks/>
          </p:cNvGrpSpPr>
          <p:nvPr/>
        </p:nvGrpSpPr>
        <p:grpSpPr bwMode="auto">
          <a:xfrm>
            <a:off x="2692400" y="2463800"/>
            <a:ext cx="4498975" cy="3598863"/>
            <a:chOff x="2001" y="1398"/>
            <a:chExt cx="2834" cy="2267"/>
          </a:xfrm>
        </p:grpSpPr>
        <p:sp>
          <p:nvSpPr>
            <p:cNvPr id="139303" name="Line 39">
              <a:extLst>
                <a:ext uri="{FF2B5EF4-FFF2-40B4-BE49-F238E27FC236}">
                  <a16:creationId xmlns:a16="http://schemas.microsoft.com/office/drawing/2014/main" id="{BD038268-262D-7A47-943A-353ECEF514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1" y="1398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304" name="Line 40">
              <a:extLst>
                <a:ext uri="{FF2B5EF4-FFF2-40B4-BE49-F238E27FC236}">
                  <a16:creationId xmlns:a16="http://schemas.microsoft.com/office/drawing/2014/main" id="{3D00E3FD-F099-AF41-8D5F-9EC850CF17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1" y="3665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305" name="Line 41">
              <a:extLst>
                <a:ext uri="{FF2B5EF4-FFF2-40B4-BE49-F238E27FC236}">
                  <a16:creationId xmlns:a16="http://schemas.microsoft.com/office/drawing/2014/main" id="{65416307-9F89-814B-86E9-584644AFC2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01" y="1398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306" name="Line 42">
              <a:extLst>
                <a:ext uri="{FF2B5EF4-FFF2-40B4-BE49-F238E27FC236}">
                  <a16:creationId xmlns:a16="http://schemas.microsoft.com/office/drawing/2014/main" id="{5B3326F2-902C-E54E-9B65-ECBA9C3E0C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35" y="1398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307" name="Line 43">
              <a:extLst>
                <a:ext uri="{FF2B5EF4-FFF2-40B4-BE49-F238E27FC236}">
                  <a16:creationId xmlns:a16="http://schemas.microsoft.com/office/drawing/2014/main" id="{A0049B10-8270-FA48-A8F7-34F5106838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1" y="1965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308" name="Line 44">
              <a:extLst>
                <a:ext uri="{FF2B5EF4-FFF2-40B4-BE49-F238E27FC236}">
                  <a16:creationId xmlns:a16="http://schemas.microsoft.com/office/drawing/2014/main" id="{0BC1A6CC-6CD7-4342-A802-DC10D3AAC5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1" y="2532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309" name="Line 45">
              <a:extLst>
                <a:ext uri="{FF2B5EF4-FFF2-40B4-BE49-F238E27FC236}">
                  <a16:creationId xmlns:a16="http://schemas.microsoft.com/office/drawing/2014/main" id="{AE3959E7-9650-9344-88D1-CA56CFAA43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1" y="3099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310" name="Line 46">
              <a:extLst>
                <a:ext uri="{FF2B5EF4-FFF2-40B4-BE49-F238E27FC236}">
                  <a16:creationId xmlns:a16="http://schemas.microsoft.com/office/drawing/2014/main" id="{5C49E8D0-D7D1-BB43-8964-78D4BCF8E3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68" y="1398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311" name="Line 47">
              <a:extLst>
                <a:ext uri="{FF2B5EF4-FFF2-40B4-BE49-F238E27FC236}">
                  <a16:creationId xmlns:a16="http://schemas.microsoft.com/office/drawing/2014/main" id="{0B72618C-E970-744B-ADC8-786C77B281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35" y="1398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312" name="Line 48">
              <a:extLst>
                <a:ext uri="{FF2B5EF4-FFF2-40B4-BE49-F238E27FC236}">
                  <a16:creationId xmlns:a16="http://schemas.microsoft.com/office/drawing/2014/main" id="{F2C054CE-6A4D-644A-9D13-F6EC712A2E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2" y="1398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313" name="Line 49">
              <a:extLst>
                <a:ext uri="{FF2B5EF4-FFF2-40B4-BE49-F238E27FC236}">
                  <a16:creationId xmlns:a16="http://schemas.microsoft.com/office/drawing/2014/main" id="{1C37A25A-C7A6-C845-8E07-FDC72059EF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69" y="1398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39314" name="Line 50">
            <a:extLst>
              <a:ext uri="{FF2B5EF4-FFF2-40B4-BE49-F238E27FC236}">
                <a16:creationId xmlns:a16="http://schemas.microsoft.com/office/drawing/2014/main" id="{0AF2311B-AC9D-0E40-B868-588D7FB50C83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315" name="Line 51">
            <a:extLst>
              <a:ext uri="{FF2B5EF4-FFF2-40B4-BE49-F238E27FC236}">
                <a16:creationId xmlns:a16="http://schemas.microsoft.com/office/drawing/2014/main" id="{054B883D-75E6-4542-B204-FB933A813B37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316" name="Line 52">
            <a:extLst>
              <a:ext uri="{FF2B5EF4-FFF2-40B4-BE49-F238E27FC236}">
                <a16:creationId xmlns:a16="http://schemas.microsoft.com/office/drawing/2014/main" id="{3600B99E-A161-7E41-A9D7-0E443322EA16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167640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317" name="Line 53">
            <a:extLst>
              <a:ext uri="{FF2B5EF4-FFF2-40B4-BE49-F238E27FC236}">
                <a16:creationId xmlns:a16="http://schemas.microsoft.com/office/drawing/2014/main" id="{0FB5CE30-1A8B-7946-9EB8-F9133769E7A0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167640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318" name="Line 54">
            <a:extLst>
              <a:ext uri="{FF2B5EF4-FFF2-40B4-BE49-F238E27FC236}">
                <a16:creationId xmlns:a16="http://schemas.microsoft.com/office/drawing/2014/main" id="{3D56BB17-CBB9-B347-8C3C-5E8298DFAE4C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167640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319" name="Text Box 55">
            <a:extLst>
              <a:ext uri="{FF2B5EF4-FFF2-40B4-BE49-F238E27FC236}">
                <a16:creationId xmlns:a16="http://schemas.microsoft.com/office/drawing/2014/main" id="{176027CF-85FB-994D-B63E-F32A0E808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0" y="5727700"/>
            <a:ext cx="7143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Preis</a:t>
            </a:r>
          </a:p>
        </p:txBody>
      </p:sp>
      <p:sp>
        <p:nvSpPr>
          <p:cNvPr id="139320" name="AutoShape 56">
            <a:extLst>
              <a:ext uri="{FF2B5EF4-FFF2-40B4-BE49-F238E27FC236}">
                <a16:creationId xmlns:a16="http://schemas.microsoft.com/office/drawing/2014/main" id="{E8E4E08B-DBAC-9C48-B7E6-667BA60FE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5799138"/>
            <a:ext cx="290512" cy="220662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321" name="Text Box 57">
            <a:extLst>
              <a:ext uri="{FF2B5EF4-FFF2-40B4-BE49-F238E27FC236}">
                <a16:creationId xmlns:a16="http://schemas.microsoft.com/office/drawing/2014/main" id="{D36F7B26-530E-A749-B124-352429E75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3" y="4892675"/>
            <a:ext cx="139541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Distribution</a:t>
            </a:r>
          </a:p>
        </p:txBody>
      </p:sp>
      <p:sp>
        <p:nvSpPr>
          <p:cNvPr id="139322" name="AutoShape 58">
            <a:extLst>
              <a:ext uri="{FF2B5EF4-FFF2-40B4-BE49-F238E27FC236}">
                <a16:creationId xmlns:a16="http://schemas.microsoft.com/office/drawing/2014/main" id="{E5A832CB-1075-1242-A8F4-DBB5A46E4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4964113"/>
            <a:ext cx="290512" cy="219075"/>
          </a:xfrm>
          <a:prstGeom prst="rightArrow">
            <a:avLst>
              <a:gd name="adj1" fmla="val 50000"/>
              <a:gd name="adj2" fmla="val 3315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323" name="Line 59">
            <a:extLst>
              <a:ext uri="{FF2B5EF4-FFF2-40B4-BE49-F238E27FC236}">
                <a16:creationId xmlns:a16="http://schemas.microsoft.com/office/drawing/2014/main" id="{46114F8B-9B79-4F4E-A3E6-FCF9BDC8E0D2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324" name="Text Box 60">
            <a:extLst>
              <a:ext uri="{FF2B5EF4-FFF2-40B4-BE49-F238E27FC236}">
                <a16:creationId xmlns:a16="http://schemas.microsoft.com/office/drawing/2014/main" id="{9ECD68F8-661E-6746-BBDB-B88F20A5C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13" y="3998913"/>
            <a:ext cx="1816100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Kommunikation</a:t>
            </a:r>
          </a:p>
        </p:txBody>
      </p:sp>
      <p:sp>
        <p:nvSpPr>
          <p:cNvPr id="139325" name="AutoShape 61">
            <a:extLst>
              <a:ext uri="{FF2B5EF4-FFF2-40B4-BE49-F238E27FC236}">
                <a16:creationId xmlns:a16="http://schemas.microsoft.com/office/drawing/2014/main" id="{07FC82B1-49C8-EF45-B2B9-A445631BC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5" y="4067175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326" name="Text Box 62">
            <a:extLst>
              <a:ext uri="{FF2B5EF4-FFF2-40B4-BE49-F238E27FC236}">
                <a16:creationId xmlns:a16="http://schemas.microsoft.com/office/drawing/2014/main" id="{292205FC-8957-3441-B4DB-B2ECC1AE8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325" y="3048000"/>
            <a:ext cx="100012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Produkt</a:t>
            </a:r>
          </a:p>
        </p:txBody>
      </p:sp>
      <p:sp>
        <p:nvSpPr>
          <p:cNvPr id="139327" name="AutoShape 63">
            <a:extLst>
              <a:ext uri="{FF2B5EF4-FFF2-40B4-BE49-F238E27FC236}">
                <a16:creationId xmlns:a16="http://schemas.microsoft.com/office/drawing/2014/main" id="{D0C5EC1F-330B-044E-8D64-08E222474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5" y="3117850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329" name="AutoShape 65">
            <a:extLst>
              <a:ext uri="{FF2B5EF4-FFF2-40B4-BE49-F238E27FC236}">
                <a16:creationId xmlns:a16="http://schemas.microsoft.com/office/drawing/2014/main" id="{F90F1A27-57D5-5F44-8A3A-4D064FF96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25" y="1790700"/>
            <a:ext cx="288925" cy="220663"/>
          </a:xfrm>
          <a:prstGeom prst="rightArrow">
            <a:avLst>
              <a:gd name="adj1" fmla="val 50000"/>
              <a:gd name="adj2" fmla="val 3273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330" name="Text Box 66">
            <a:extLst>
              <a:ext uri="{FF2B5EF4-FFF2-40B4-BE49-F238E27FC236}">
                <a16:creationId xmlns:a16="http://schemas.microsoft.com/office/drawing/2014/main" id="{049214E7-72AF-AD47-9277-96B01A4A3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163" y="2112963"/>
            <a:ext cx="130016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Forschung</a:t>
            </a:r>
          </a:p>
        </p:txBody>
      </p:sp>
      <p:sp>
        <p:nvSpPr>
          <p:cNvPr id="139331" name="AutoShape 67">
            <a:extLst>
              <a:ext uri="{FF2B5EF4-FFF2-40B4-BE49-F238E27FC236}">
                <a16:creationId xmlns:a16="http://schemas.microsoft.com/office/drawing/2014/main" id="{DE6253E0-67D9-9740-9927-738E73F87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8" y="2185988"/>
            <a:ext cx="288925" cy="220662"/>
          </a:xfrm>
          <a:prstGeom prst="rightArrow">
            <a:avLst>
              <a:gd name="adj1" fmla="val 50000"/>
              <a:gd name="adj2" fmla="val 3273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332" name="Text Box 68">
            <a:extLst>
              <a:ext uri="{FF2B5EF4-FFF2-40B4-BE49-F238E27FC236}">
                <a16:creationId xmlns:a16="http://schemas.microsoft.com/office/drawing/2014/main" id="{5BD42C87-9CCB-6840-9999-B1836E06F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2449513"/>
            <a:ext cx="77311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Lehre</a:t>
            </a:r>
          </a:p>
        </p:txBody>
      </p:sp>
      <p:sp>
        <p:nvSpPr>
          <p:cNvPr id="139333" name="AutoShape 69">
            <a:extLst>
              <a:ext uri="{FF2B5EF4-FFF2-40B4-BE49-F238E27FC236}">
                <a16:creationId xmlns:a16="http://schemas.microsoft.com/office/drawing/2014/main" id="{F97FB8DB-F40B-C742-AA42-0B17A6D63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2540000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334" name="AutoShape 70">
            <a:extLst>
              <a:ext uri="{FF2B5EF4-FFF2-40B4-BE49-F238E27FC236}">
                <a16:creationId xmlns:a16="http://schemas.microsoft.com/office/drawing/2014/main" id="{74982F4C-D483-CE44-9C83-8E6EEFE73BA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629819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39335" name="Text Box 71">
            <a:extLst>
              <a:ext uri="{FF2B5EF4-FFF2-40B4-BE49-F238E27FC236}">
                <a16:creationId xmlns:a16="http://schemas.microsoft.com/office/drawing/2014/main" id="{5562B550-1EF3-A84A-AB76-7DC615C62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1066800"/>
            <a:ext cx="704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Wirt-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schaft</a:t>
            </a:r>
          </a:p>
        </p:txBody>
      </p:sp>
      <p:sp>
        <p:nvSpPr>
          <p:cNvPr id="139336" name="AutoShape 72">
            <a:extLst>
              <a:ext uri="{FF2B5EF4-FFF2-40B4-BE49-F238E27FC236}">
                <a16:creationId xmlns:a16="http://schemas.microsoft.com/office/drawing/2014/main" id="{42F73019-C841-4342-A9B5-36B3D56C94F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588669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39338" name="Text Box 74">
            <a:extLst>
              <a:ext uri="{FF2B5EF4-FFF2-40B4-BE49-F238E27FC236}">
                <a16:creationId xmlns:a16="http://schemas.microsoft.com/office/drawing/2014/main" id="{CBBC02EC-1FD2-8C44-918C-8B2A6494B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75" y="1066800"/>
            <a:ext cx="7445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Hoch-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schule</a:t>
            </a:r>
          </a:p>
        </p:txBody>
      </p:sp>
      <p:sp>
        <p:nvSpPr>
          <p:cNvPr id="139339" name="Text Box 75">
            <a:extLst>
              <a:ext uri="{FF2B5EF4-FFF2-40B4-BE49-F238E27FC236}">
                <a16:creationId xmlns:a16="http://schemas.microsoft.com/office/drawing/2014/main" id="{27B21EC6-785F-B445-BBED-11F5592D4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3775" y="1066800"/>
            <a:ext cx="7842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Studie-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rende</a:t>
            </a:r>
          </a:p>
        </p:txBody>
      </p:sp>
      <p:sp>
        <p:nvSpPr>
          <p:cNvPr id="139340" name="AutoShape 76">
            <a:extLst>
              <a:ext uri="{FF2B5EF4-FFF2-40B4-BE49-F238E27FC236}">
                <a16:creationId xmlns:a16="http://schemas.microsoft.com/office/drawing/2014/main" id="{002624DF-A06B-504B-A91C-37D65138588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463382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39341" name="AutoShape 77">
            <a:extLst>
              <a:ext uri="{FF2B5EF4-FFF2-40B4-BE49-F238E27FC236}">
                <a16:creationId xmlns:a16="http://schemas.microsoft.com/office/drawing/2014/main" id="{CE863F77-E84D-D34C-A397-1222BA44238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422232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39342" name="Text Box 78">
            <a:extLst>
              <a:ext uri="{FF2B5EF4-FFF2-40B4-BE49-F238E27FC236}">
                <a16:creationId xmlns:a16="http://schemas.microsoft.com/office/drawing/2014/main" id="{D7CDE74C-05D7-1C4C-BDB2-8B9C0DD69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5000" y="1171575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Alumni</a:t>
            </a:r>
          </a:p>
        </p:txBody>
      </p:sp>
      <p:sp>
        <p:nvSpPr>
          <p:cNvPr id="139343" name="AutoShape 79">
            <a:extLst>
              <a:ext uri="{FF2B5EF4-FFF2-40B4-BE49-F238E27FC236}">
                <a16:creationId xmlns:a16="http://schemas.microsoft.com/office/drawing/2014/main" id="{E7752788-B5C9-1C45-A8ED-1439CD19B71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299325" y="1511301"/>
            <a:ext cx="141287" cy="22701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39344" name="Rectangle 80">
            <a:extLst>
              <a:ext uri="{FF2B5EF4-FFF2-40B4-BE49-F238E27FC236}">
                <a16:creationId xmlns:a16="http://schemas.microsoft.com/office/drawing/2014/main" id="{AC7FFE76-4B7E-094D-A5A3-0FE7964AA2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Hochschulmarketing-Kubus</a:t>
            </a:r>
            <a:br>
              <a:rPr lang="de-DE" altLang="de-DE" sz="2800" b="1">
                <a:solidFill>
                  <a:srgbClr val="000000"/>
                </a:solidFill>
              </a:rPr>
            </a:br>
            <a:r>
              <a:rPr lang="de-DE" altLang="de-DE" sz="1600" b="1">
                <a:solidFill>
                  <a:srgbClr val="000000"/>
                </a:solidFill>
              </a:rPr>
              <a:t>(vgl. Schober 2001)</a:t>
            </a:r>
            <a:endParaRPr lang="de-DE" altLang="de-DE" sz="2800" b="1">
              <a:solidFill>
                <a:srgbClr val="000000"/>
              </a:solidFill>
            </a:endParaRPr>
          </a:p>
        </p:txBody>
      </p:sp>
      <p:sp>
        <p:nvSpPr>
          <p:cNvPr id="139345" name="Line 81">
            <a:extLst>
              <a:ext uri="{FF2B5EF4-FFF2-40B4-BE49-F238E27FC236}">
                <a16:creationId xmlns:a16="http://schemas.microsoft.com/office/drawing/2014/main" id="{8F7BF4C2-782E-2F4E-99ED-FCEFDB3F526E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3325" y="5275263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39346" name="Group 82">
            <a:extLst>
              <a:ext uri="{FF2B5EF4-FFF2-40B4-BE49-F238E27FC236}">
                <a16:creationId xmlns:a16="http://schemas.microsoft.com/office/drawing/2014/main" id="{AA9335BC-F4D2-FD49-AC1C-CA5E33AF12B1}"/>
              </a:ext>
            </a:extLst>
          </p:cNvPr>
          <p:cNvGrpSpPr>
            <a:grpSpLocks/>
          </p:cNvGrpSpPr>
          <p:nvPr/>
        </p:nvGrpSpPr>
        <p:grpSpPr bwMode="auto">
          <a:xfrm>
            <a:off x="2393950" y="1676400"/>
            <a:ext cx="5403850" cy="4870450"/>
            <a:chOff x="1813" y="902"/>
            <a:chExt cx="3404" cy="3068"/>
          </a:xfrm>
        </p:grpSpPr>
        <p:sp>
          <p:nvSpPr>
            <p:cNvPr id="139347" name="Line 83">
              <a:extLst>
                <a:ext uri="{FF2B5EF4-FFF2-40B4-BE49-F238E27FC236}">
                  <a16:creationId xmlns:a16="http://schemas.microsoft.com/office/drawing/2014/main" id="{44926CE2-E21A-7F4D-B62C-B9FDE596D0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1022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348" name="Line 84">
              <a:extLst>
                <a:ext uri="{FF2B5EF4-FFF2-40B4-BE49-F238E27FC236}">
                  <a16:creationId xmlns:a16="http://schemas.microsoft.com/office/drawing/2014/main" id="{B0645E36-CD53-6B40-89F3-B24C8D2EA1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11" y="1022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349" name="Line 85">
              <a:extLst>
                <a:ext uri="{FF2B5EF4-FFF2-40B4-BE49-F238E27FC236}">
                  <a16:creationId xmlns:a16="http://schemas.microsoft.com/office/drawing/2014/main" id="{F7A47D1B-313C-C242-B818-BF69A7882D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1586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350" name="Line 86">
              <a:extLst>
                <a:ext uri="{FF2B5EF4-FFF2-40B4-BE49-F238E27FC236}">
                  <a16:creationId xmlns:a16="http://schemas.microsoft.com/office/drawing/2014/main" id="{FA65363D-5EF0-304A-8A02-1563929214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3853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351" name="Line 87">
              <a:extLst>
                <a:ext uri="{FF2B5EF4-FFF2-40B4-BE49-F238E27FC236}">
                  <a16:creationId xmlns:a16="http://schemas.microsoft.com/office/drawing/2014/main" id="{CF8B5B0E-A4B1-C94C-B755-E1230F0ABF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13" y="1586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352" name="Line 88">
              <a:extLst>
                <a:ext uri="{FF2B5EF4-FFF2-40B4-BE49-F238E27FC236}">
                  <a16:creationId xmlns:a16="http://schemas.microsoft.com/office/drawing/2014/main" id="{E0FBCFD1-D539-D145-AC1A-45C3A1B881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7" y="1586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353" name="Line 89">
              <a:extLst>
                <a:ext uri="{FF2B5EF4-FFF2-40B4-BE49-F238E27FC236}">
                  <a16:creationId xmlns:a16="http://schemas.microsoft.com/office/drawing/2014/main" id="{5D053543-075D-1D45-823A-8E9BD224A88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4930" y="3169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354" name="Line 90">
              <a:extLst>
                <a:ext uri="{FF2B5EF4-FFF2-40B4-BE49-F238E27FC236}">
                  <a16:creationId xmlns:a16="http://schemas.microsoft.com/office/drawing/2014/main" id="{2D167C70-8306-4D4B-8DA3-D7EE8421FA6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2096" y="902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355" name="Line 91">
              <a:extLst>
                <a:ext uri="{FF2B5EF4-FFF2-40B4-BE49-F238E27FC236}">
                  <a16:creationId xmlns:a16="http://schemas.microsoft.com/office/drawing/2014/main" id="{6EEB8CF9-3234-7E4F-B6C7-912E43D1F7D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4928" y="902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39356" name="Group 92">
            <a:extLst>
              <a:ext uri="{FF2B5EF4-FFF2-40B4-BE49-F238E27FC236}">
                <a16:creationId xmlns:a16="http://schemas.microsoft.com/office/drawing/2014/main" id="{6A0C3567-A637-D244-ABF4-B4C7D6D62BB6}"/>
              </a:ext>
            </a:extLst>
          </p:cNvPr>
          <p:cNvGrpSpPr>
            <a:grpSpLocks/>
          </p:cNvGrpSpPr>
          <p:nvPr/>
        </p:nvGrpSpPr>
        <p:grpSpPr bwMode="auto">
          <a:xfrm>
            <a:off x="2393950" y="2762250"/>
            <a:ext cx="4498975" cy="3598863"/>
            <a:chOff x="1813" y="1586"/>
            <a:chExt cx="2834" cy="2267"/>
          </a:xfrm>
        </p:grpSpPr>
        <p:sp>
          <p:nvSpPr>
            <p:cNvPr id="139357" name="Line 93">
              <a:extLst>
                <a:ext uri="{FF2B5EF4-FFF2-40B4-BE49-F238E27FC236}">
                  <a16:creationId xmlns:a16="http://schemas.microsoft.com/office/drawing/2014/main" id="{A68ED244-C8A7-4646-B602-348C69F0FA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80" y="1586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358" name="Line 94">
              <a:extLst>
                <a:ext uri="{FF2B5EF4-FFF2-40B4-BE49-F238E27FC236}">
                  <a16:creationId xmlns:a16="http://schemas.microsoft.com/office/drawing/2014/main" id="{74B23155-88BD-AB46-8504-8E2C5F7C8A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47" y="1586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359" name="Line 95">
              <a:extLst>
                <a:ext uri="{FF2B5EF4-FFF2-40B4-BE49-F238E27FC236}">
                  <a16:creationId xmlns:a16="http://schemas.microsoft.com/office/drawing/2014/main" id="{88E174E3-4210-2F4F-AC99-AA0D7D88A4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14" y="1586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360" name="Line 96">
              <a:extLst>
                <a:ext uri="{FF2B5EF4-FFF2-40B4-BE49-F238E27FC236}">
                  <a16:creationId xmlns:a16="http://schemas.microsoft.com/office/drawing/2014/main" id="{8B826E93-AA86-AC4F-AC0D-E7BC73803B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1" y="1586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361" name="Line 97">
              <a:extLst>
                <a:ext uri="{FF2B5EF4-FFF2-40B4-BE49-F238E27FC236}">
                  <a16:creationId xmlns:a16="http://schemas.microsoft.com/office/drawing/2014/main" id="{B5C2AFDC-CDF8-B741-91B8-DFA1D93320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2153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362" name="Line 98">
              <a:extLst>
                <a:ext uri="{FF2B5EF4-FFF2-40B4-BE49-F238E27FC236}">
                  <a16:creationId xmlns:a16="http://schemas.microsoft.com/office/drawing/2014/main" id="{FB9C6EC4-2275-C54C-A6E3-F3F1A3103A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2720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363" name="Line 99">
              <a:extLst>
                <a:ext uri="{FF2B5EF4-FFF2-40B4-BE49-F238E27FC236}">
                  <a16:creationId xmlns:a16="http://schemas.microsoft.com/office/drawing/2014/main" id="{86B2C67D-3826-F54B-9A1E-561DFCA3C5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3287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39364" name="Line 100">
            <a:extLst>
              <a:ext uri="{FF2B5EF4-FFF2-40B4-BE49-F238E27FC236}">
                <a16:creationId xmlns:a16="http://schemas.microsoft.com/office/drawing/2014/main" id="{7ABC6F04-DF6B-304A-B015-5E3BA09D22CE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430963" y="167640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365" name="Line 101">
            <a:extLst>
              <a:ext uri="{FF2B5EF4-FFF2-40B4-BE49-F238E27FC236}">
                <a16:creationId xmlns:a16="http://schemas.microsoft.com/office/drawing/2014/main" id="{8C692214-EFD6-F945-AFC0-DB1BD8B939D6}"/>
              </a:ext>
            </a:extLst>
          </p:cNvPr>
          <p:cNvSpPr>
            <a:spLocks noChangeShapeType="1"/>
          </p:cNvSpPr>
          <p:nvPr/>
        </p:nvSpPr>
        <p:spPr bwMode="auto">
          <a:xfrm rot="2700000" flipV="1">
            <a:off x="6456363" y="3479800"/>
            <a:ext cx="1587" cy="125253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366" name="Line 102">
            <a:extLst>
              <a:ext uri="{FF2B5EF4-FFF2-40B4-BE49-F238E27FC236}">
                <a16:creationId xmlns:a16="http://schemas.microsoft.com/office/drawing/2014/main" id="{71012E67-552E-4D4A-9CE7-05089ACA1A48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426200" y="2582863"/>
            <a:ext cx="9525" cy="126365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367" name="Line 103">
            <a:extLst>
              <a:ext uri="{FF2B5EF4-FFF2-40B4-BE49-F238E27FC236}">
                <a16:creationId xmlns:a16="http://schemas.microsoft.com/office/drawing/2014/main" id="{A6808D56-9344-C547-AB8C-4158FFE99457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445250" y="4381500"/>
            <a:ext cx="1588" cy="126682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368" name="Line 104">
            <a:extLst>
              <a:ext uri="{FF2B5EF4-FFF2-40B4-BE49-F238E27FC236}">
                <a16:creationId xmlns:a16="http://schemas.microsoft.com/office/drawing/2014/main" id="{788A4F57-2AAA-C645-9C3F-4B748E1BC1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02338" y="5473700"/>
            <a:ext cx="885825" cy="8683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369" name="Line 105">
            <a:extLst>
              <a:ext uri="{FF2B5EF4-FFF2-40B4-BE49-F238E27FC236}">
                <a16:creationId xmlns:a16="http://schemas.microsoft.com/office/drawing/2014/main" id="{79B7FC8A-BEEE-904C-9EA9-76EB50C9EA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2165350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374" name="AutoShape 110">
            <a:extLst>
              <a:ext uri="{FF2B5EF4-FFF2-40B4-BE49-F238E27FC236}">
                <a16:creationId xmlns:a16="http://schemas.microsoft.com/office/drawing/2014/main" id="{998E2BC4-3BAE-C847-BB1C-A4B8A94D7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0138" y="2468563"/>
            <a:ext cx="4837112" cy="279400"/>
          </a:xfrm>
          <a:prstGeom prst="parallelogram">
            <a:avLst>
              <a:gd name="adj" fmla="val 10307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375" name="AutoShape 111">
            <a:extLst>
              <a:ext uri="{FF2B5EF4-FFF2-40B4-BE49-F238E27FC236}">
                <a16:creationId xmlns:a16="http://schemas.microsoft.com/office/drawing/2014/main" id="{2E9A4677-EAAC-1140-801E-22A1AFA54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2165350"/>
            <a:ext cx="4864100" cy="320675"/>
          </a:xfrm>
          <a:prstGeom prst="parallelogram">
            <a:avLst>
              <a:gd name="adj" fmla="val 98735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376" name="AutoShape 112">
            <a:extLst>
              <a:ext uri="{FF2B5EF4-FFF2-40B4-BE49-F238E27FC236}">
                <a16:creationId xmlns:a16="http://schemas.microsoft.com/office/drawing/2014/main" id="{B3630F33-EF4C-0F42-9563-9192A3175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1846263"/>
            <a:ext cx="4867275" cy="320675"/>
          </a:xfrm>
          <a:prstGeom prst="parallelogram">
            <a:avLst>
              <a:gd name="adj" fmla="val 98799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381" name="Text Box 117">
            <a:extLst>
              <a:ext uri="{FF2B5EF4-FFF2-40B4-BE49-F238E27FC236}">
                <a16:creationId xmlns:a16="http://schemas.microsoft.com/office/drawing/2014/main" id="{5545D981-3E3F-0248-BAF6-4E88C1B2A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75" y="1681163"/>
            <a:ext cx="169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70000"/>
              </a:lnSpc>
            </a:pPr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Weiterbildung</a:t>
            </a:r>
          </a:p>
          <a:p>
            <a:pPr algn="l">
              <a:lnSpc>
                <a:spcPct val="70000"/>
              </a:lnSpc>
            </a:pPr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sonstige Leist.</a:t>
            </a:r>
          </a:p>
        </p:txBody>
      </p:sp>
      <p:sp>
        <p:nvSpPr>
          <p:cNvPr id="139382" name="Text Box 118">
            <a:extLst>
              <a:ext uri="{FF2B5EF4-FFF2-40B4-BE49-F238E27FC236}">
                <a16:creationId xmlns:a16="http://schemas.microsoft.com/office/drawing/2014/main" id="{ABE0DB67-6840-1C46-8FB7-03FDAC97E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7188" y="1066800"/>
            <a:ext cx="9810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Sonstige </a:t>
            </a:r>
          </a:p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Offentl.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9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39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39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39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39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39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Foliennummernplatzhalter 4">
            <a:extLst>
              <a:ext uri="{FF2B5EF4-FFF2-40B4-BE49-F238E27FC236}">
                <a16:creationId xmlns:a16="http://schemas.microsoft.com/office/drawing/2014/main" id="{5BB6B53C-48B9-B24E-8CE5-82F5ABE27C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A72DE1-0AC9-4B49-BCAF-EAC72D6B5CC0}" type="slidenum">
              <a:rPr lang="en-US" altLang="de-DE"/>
              <a:pPr/>
              <a:t>14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38356" name="Rectangle 1140">
            <a:extLst>
              <a:ext uri="{FF2B5EF4-FFF2-40B4-BE49-F238E27FC236}">
                <a16:creationId xmlns:a16="http://schemas.microsoft.com/office/drawing/2014/main" id="{3387C4CF-ACCB-B64C-A3E0-25970F48F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5025" y="1885950"/>
            <a:ext cx="971550" cy="36004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357" name="Rectangle 1141">
            <a:extLst>
              <a:ext uri="{FF2B5EF4-FFF2-40B4-BE49-F238E27FC236}">
                <a16:creationId xmlns:a16="http://schemas.microsoft.com/office/drawing/2014/main" id="{1D084437-1BE1-434A-8D85-B31193B33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75" y="1895475"/>
            <a:ext cx="971550" cy="3581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355" name="Rectangle 1139">
            <a:extLst>
              <a:ext uri="{FF2B5EF4-FFF2-40B4-BE49-F238E27FC236}">
                <a16:creationId xmlns:a16="http://schemas.microsoft.com/office/drawing/2014/main" id="{9E59A18F-EEE7-3147-BC48-D817C7F0A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9675" y="1876425"/>
            <a:ext cx="971550" cy="36004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354" name="Rectangle 1138">
            <a:extLst>
              <a:ext uri="{FF2B5EF4-FFF2-40B4-BE49-F238E27FC236}">
                <a16:creationId xmlns:a16="http://schemas.microsoft.com/office/drawing/2014/main" id="{82D65A08-A397-884B-8525-C4F4F2CC8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4325" y="1866900"/>
            <a:ext cx="971550" cy="36004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353" name="Rectangle 1137">
            <a:extLst>
              <a:ext uri="{FF2B5EF4-FFF2-40B4-BE49-F238E27FC236}">
                <a16:creationId xmlns:a16="http://schemas.microsoft.com/office/drawing/2014/main" id="{4307EA6F-EA27-DB41-AC16-53FCD5155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5175" y="1838325"/>
            <a:ext cx="895350" cy="362902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38242" name="Group 1026">
            <a:extLst>
              <a:ext uri="{FF2B5EF4-FFF2-40B4-BE49-F238E27FC236}">
                <a16:creationId xmlns:a16="http://schemas.microsoft.com/office/drawing/2014/main" id="{4DF96C38-800E-C04E-8C22-6371586AEA3E}"/>
              </a:ext>
            </a:extLst>
          </p:cNvPr>
          <p:cNvGrpSpPr>
            <a:grpSpLocks/>
          </p:cNvGrpSpPr>
          <p:nvPr/>
        </p:nvGrpSpPr>
        <p:grpSpPr bwMode="auto">
          <a:xfrm>
            <a:off x="2846388" y="1866900"/>
            <a:ext cx="4951412" cy="4679950"/>
            <a:chOff x="2098" y="1022"/>
            <a:chExt cx="3119" cy="2948"/>
          </a:xfrm>
        </p:grpSpPr>
        <p:sp>
          <p:nvSpPr>
            <p:cNvPr id="138243" name="Line 1027">
              <a:extLst>
                <a:ext uri="{FF2B5EF4-FFF2-40B4-BE49-F238E27FC236}">
                  <a16:creationId xmlns:a16="http://schemas.microsoft.com/office/drawing/2014/main" id="{2D7D62BC-59EE-7640-A3A0-1F68CEB7DE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3289"/>
              <a:ext cx="28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244" name="Line 1028">
              <a:extLst>
                <a:ext uri="{FF2B5EF4-FFF2-40B4-BE49-F238E27FC236}">
                  <a16:creationId xmlns:a16="http://schemas.microsoft.com/office/drawing/2014/main" id="{5FB5E70F-70B0-CA4B-8DBE-9CFFF63161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83" y="1022"/>
              <a:ext cx="0" cy="22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245" name="Line 1029">
              <a:extLst>
                <a:ext uri="{FF2B5EF4-FFF2-40B4-BE49-F238E27FC236}">
                  <a16:creationId xmlns:a16="http://schemas.microsoft.com/office/drawing/2014/main" id="{56BFEDD8-EB38-5849-B6D2-B3C8ED90D19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2098" y="3169"/>
              <a:ext cx="1" cy="8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38246" name="Group 1030">
            <a:extLst>
              <a:ext uri="{FF2B5EF4-FFF2-40B4-BE49-F238E27FC236}">
                <a16:creationId xmlns:a16="http://schemas.microsoft.com/office/drawing/2014/main" id="{59FF7674-4CFF-A943-9411-F062C8E1497B}"/>
              </a:ext>
            </a:extLst>
          </p:cNvPr>
          <p:cNvGrpSpPr>
            <a:grpSpLocks/>
          </p:cNvGrpSpPr>
          <p:nvPr/>
        </p:nvGrpSpPr>
        <p:grpSpPr bwMode="auto">
          <a:xfrm>
            <a:off x="3298825" y="1866900"/>
            <a:ext cx="4498975" cy="3598863"/>
            <a:chOff x="2383" y="1022"/>
            <a:chExt cx="2834" cy="2267"/>
          </a:xfrm>
        </p:grpSpPr>
        <p:sp>
          <p:nvSpPr>
            <p:cNvPr id="138247" name="Line 1031">
              <a:extLst>
                <a:ext uri="{FF2B5EF4-FFF2-40B4-BE49-F238E27FC236}">
                  <a16:creationId xmlns:a16="http://schemas.microsoft.com/office/drawing/2014/main" id="{B210D3BC-9963-734C-A5B8-F3899E0443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1589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248" name="Line 1032">
              <a:extLst>
                <a:ext uri="{FF2B5EF4-FFF2-40B4-BE49-F238E27FC236}">
                  <a16:creationId xmlns:a16="http://schemas.microsoft.com/office/drawing/2014/main" id="{84A66129-F15D-C741-BE81-FAEC11AAFA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2156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249" name="Line 1033">
              <a:extLst>
                <a:ext uri="{FF2B5EF4-FFF2-40B4-BE49-F238E27FC236}">
                  <a16:creationId xmlns:a16="http://schemas.microsoft.com/office/drawing/2014/main" id="{6E8A9697-E195-A543-A6C4-D46B1A4B19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50" y="1022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250" name="Line 1034">
              <a:extLst>
                <a:ext uri="{FF2B5EF4-FFF2-40B4-BE49-F238E27FC236}">
                  <a16:creationId xmlns:a16="http://schemas.microsoft.com/office/drawing/2014/main" id="{E8C0818E-297C-7E4E-9B26-C5C4E33620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17" y="1022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251" name="Line 1035">
              <a:extLst>
                <a:ext uri="{FF2B5EF4-FFF2-40B4-BE49-F238E27FC236}">
                  <a16:creationId xmlns:a16="http://schemas.microsoft.com/office/drawing/2014/main" id="{896DB63A-85E3-2C40-B155-1A14B6B22B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4" y="1022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252" name="Line 1036">
              <a:extLst>
                <a:ext uri="{FF2B5EF4-FFF2-40B4-BE49-F238E27FC236}">
                  <a16:creationId xmlns:a16="http://schemas.microsoft.com/office/drawing/2014/main" id="{6CA679B9-00D9-E940-A57E-EB29E45CF1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1" y="1022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38253" name="Line 1037">
            <a:extLst>
              <a:ext uri="{FF2B5EF4-FFF2-40B4-BE49-F238E27FC236}">
                <a16:creationId xmlns:a16="http://schemas.microsoft.com/office/drawing/2014/main" id="{1E8A544F-1555-524F-91E3-AFDB854EC50A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40263" y="5275263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54" name="Line 1038">
            <a:extLst>
              <a:ext uri="{FF2B5EF4-FFF2-40B4-BE49-F238E27FC236}">
                <a16:creationId xmlns:a16="http://schemas.microsoft.com/office/drawing/2014/main" id="{F3A3826E-0D66-DC41-BFA9-AD7B2DBFE58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8825" y="4567238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55" name="Line 1039">
            <a:extLst>
              <a:ext uri="{FF2B5EF4-FFF2-40B4-BE49-F238E27FC236}">
                <a16:creationId xmlns:a16="http://schemas.microsoft.com/office/drawing/2014/main" id="{1A6AC015-396A-6546-B37F-6378251CEB13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7200" y="5275263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56" name="Line 1040">
            <a:extLst>
              <a:ext uri="{FF2B5EF4-FFF2-40B4-BE49-F238E27FC236}">
                <a16:creationId xmlns:a16="http://schemas.microsoft.com/office/drawing/2014/main" id="{4164B9A5-8106-3D47-A81A-88678F9BAC33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57" name="Line 1041">
            <a:extLst>
              <a:ext uri="{FF2B5EF4-FFF2-40B4-BE49-F238E27FC236}">
                <a16:creationId xmlns:a16="http://schemas.microsoft.com/office/drawing/2014/main" id="{3072A1B5-8D2E-7244-90E0-0E6665F80DA4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58" name="Line 1042">
            <a:extLst>
              <a:ext uri="{FF2B5EF4-FFF2-40B4-BE49-F238E27FC236}">
                <a16:creationId xmlns:a16="http://schemas.microsoft.com/office/drawing/2014/main" id="{DAB941EF-F758-0A43-8B81-2DFB41A5D37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576421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59" name="Line 1043">
            <a:extLst>
              <a:ext uri="{FF2B5EF4-FFF2-40B4-BE49-F238E27FC236}">
                <a16:creationId xmlns:a16="http://schemas.microsoft.com/office/drawing/2014/main" id="{2B14B414-995A-DC4B-B8F3-89A0E7D57B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95613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60" name="Line 1044">
            <a:extLst>
              <a:ext uri="{FF2B5EF4-FFF2-40B4-BE49-F238E27FC236}">
                <a16:creationId xmlns:a16="http://schemas.microsoft.com/office/drawing/2014/main" id="{612F5FA1-00CC-9B47-B872-BE8AF5BCA3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94588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61" name="Line 1045">
            <a:extLst>
              <a:ext uri="{FF2B5EF4-FFF2-40B4-BE49-F238E27FC236}">
                <a16:creationId xmlns:a16="http://schemas.microsoft.com/office/drawing/2014/main" id="{22B9DCCC-43C5-8C45-82E0-8FD0296B99A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306546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62" name="Line 1046">
            <a:extLst>
              <a:ext uri="{FF2B5EF4-FFF2-40B4-BE49-F238E27FC236}">
                <a16:creationId xmlns:a16="http://schemas.microsoft.com/office/drawing/2014/main" id="{1B0E5FE4-02C5-8E42-941B-7ABF5839BCD0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3965575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63" name="Line 1047">
            <a:extLst>
              <a:ext uri="{FF2B5EF4-FFF2-40B4-BE49-F238E27FC236}">
                <a16:creationId xmlns:a16="http://schemas.microsoft.com/office/drawing/2014/main" id="{2246370C-1A82-F948-ADBF-F8DB427E90FD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4865688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64" name="Line 1048">
            <a:extLst>
              <a:ext uri="{FF2B5EF4-FFF2-40B4-BE49-F238E27FC236}">
                <a16:creationId xmlns:a16="http://schemas.microsoft.com/office/drawing/2014/main" id="{A083B9CA-348F-F349-ADE3-F733958419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95725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65" name="Line 1049">
            <a:extLst>
              <a:ext uri="{FF2B5EF4-FFF2-40B4-BE49-F238E27FC236}">
                <a16:creationId xmlns:a16="http://schemas.microsoft.com/office/drawing/2014/main" id="{6EAEE169-C58F-1F46-A2DB-FCE32347DD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95838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66" name="Line 1050">
            <a:extLst>
              <a:ext uri="{FF2B5EF4-FFF2-40B4-BE49-F238E27FC236}">
                <a16:creationId xmlns:a16="http://schemas.microsoft.com/office/drawing/2014/main" id="{C77492B6-1D5F-0F42-8FF7-5F00A209D5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95950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67" name="Line 1051">
            <a:extLst>
              <a:ext uri="{FF2B5EF4-FFF2-40B4-BE49-F238E27FC236}">
                <a16:creationId xmlns:a16="http://schemas.microsoft.com/office/drawing/2014/main" id="{D089E2E8-B75E-FA47-86D9-3462CAD9C5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96063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68" name="Line 1052">
            <a:extLst>
              <a:ext uri="{FF2B5EF4-FFF2-40B4-BE49-F238E27FC236}">
                <a16:creationId xmlns:a16="http://schemas.microsoft.com/office/drawing/2014/main" id="{DF3B6274-1957-4E4C-851D-37BC7ACBFEE8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437515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69" name="Line 1053">
            <a:extLst>
              <a:ext uri="{FF2B5EF4-FFF2-40B4-BE49-F238E27FC236}">
                <a16:creationId xmlns:a16="http://schemas.microsoft.com/office/drawing/2014/main" id="{1F70AEA7-4B39-2943-B9EF-E97BE13F4E1F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70" name="Line 1054">
            <a:extLst>
              <a:ext uri="{FF2B5EF4-FFF2-40B4-BE49-F238E27FC236}">
                <a16:creationId xmlns:a16="http://schemas.microsoft.com/office/drawing/2014/main" id="{6D064625-CE77-F146-9722-0FF190E3C667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71" name="Line 1055">
            <a:extLst>
              <a:ext uri="{FF2B5EF4-FFF2-40B4-BE49-F238E27FC236}">
                <a16:creationId xmlns:a16="http://schemas.microsoft.com/office/drawing/2014/main" id="{66175D98-A808-5541-9CFB-25304B8679F6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3475038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72" name="Line 1056">
            <a:extLst>
              <a:ext uri="{FF2B5EF4-FFF2-40B4-BE49-F238E27FC236}">
                <a16:creationId xmlns:a16="http://schemas.microsoft.com/office/drawing/2014/main" id="{EBEE1A39-D724-0D40-9A72-41A04A819ED7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73" name="Line 1057">
            <a:extLst>
              <a:ext uri="{FF2B5EF4-FFF2-40B4-BE49-F238E27FC236}">
                <a16:creationId xmlns:a16="http://schemas.microsoft.com/office/drawing/2014/main" id="{835DBF44-B350-2D42-974F-79452CF5121E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74" name="Line 1058">
            <a:extLst>
              <a:ext uri="{FF2B5EF4-FFF2-40B4-BE49-F238E27FC236}">
                <a16:creationId xmlns:a16="http://schemas.microsoft.com/office/drawing/2014/main" id="{FE325050-FE7F-BF45-BC41-3CFB87EE8868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2574925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75" name="Line 1059">
            <a:extLst>
              <a:ext uri="{FF2B5EF4-FFF2-40B4-BE49-F238E27FC236}">
                <a16:creationId xmlns:a16="http://schemas.microsoft.com/office/drawing/2014/main" id="{A07A44D3-E23E-C049-BCEC-083C7115574E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437515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76" name="Line 1060">
            <a:extLst>
              <a:ext uri="{FF2B5EF4-FFF2-40B4-BE49-F238E27FC236}">
                <a16:creationId xmlns:a16="http://schemas.microsoft.com/office/drawing/2014/main" id="{424E6B6E-1916-574C-918E-269F40949F93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3475038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77" name="Line 1061">
            <a:extLst>
              <a:ext uri="{FF2B5EF4-FFF2-40B4-BE49-F238E27FC236}">
                <a16:creationId xmlns:a16="http://schemas.microsoft.com/office/drawing/2014/main" id="{3D8D34DA-33CF-F242-8B30-8FE6FC82C79F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2574925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38278" name="Group 1062">
            <a:extLst>
              <a:ext uri="{FF2B5EF4-FFF2-40B4-BE49-F238E27FC236}">
                <a16:creationId xmlns:a16="http://schemas.microsoft.com/office/drawing/2014/main" id="{D4476124-1F95-7D4D-9F38-491B5A17B3B8}"/>
              </a:ext>
            </a:extLst>
          </p:cNvPr>
          <p:cNvGrpSpPr>
            <a:grpSpLocks/>
          </p:cNvGrpSpPr>
          <p:nvPr/>
        </p:nvGrpSpPr>
        <p:grpSpPr bwMode="auto">
          <a:xfrm>
            <a:off x="2692400" y="2463800"/>
            <a:ext cx="4498975" cy="3598863"/>
            <a:chOff x="2001" y="1398"/>
            <a:chExt cx="2834" cy="2267"/>
          </a:xfrm>
        </p:grpSpPr>
        <p:sp>
          <p:nvSpPr>
            <p:cNvPr id="138279" name="Line 1063">
              <a:extLst>
                <a:ext uri="{FF2B5EF4-FFF2-40B4-BE49-F238E27FC236}">
                  <a16:creationId xmlns:a16="http://schemas.microsoft.com/office/drawing/2014/main" id="{D50C52C2-BFFE-7746-B89D-46F5EA41E8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1" y="1398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280" name="Line 1064">
              <a:extLst>
                <a:ext uri="{FF2B5EF4-FFF2-40B4-BE49-F238E27FC236}">
                  <a16:creationId xmlns:a16="http://schemas.microsoft.com/office/drawing/2014/main" id="{8B330734-3C2D-B449-8ACA-5C6321AA8D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1" y="3665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281" name="Line 1065">
              <a:extLst>
                <a:ext uri="{FF2B5EF4-FFF2-40B4-BE49-F238E27FC236}">
                  <a16:creationId xmlns:a16="http://schemas.microsoft.com/office/drawing/2014/main" id="{2A5E0245-E3C4-9040-9407-729D7AC735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01" y="1398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282" name="Line 1066">
              <a:extLst>
                <a:ext uri="{FF2B5EF4-FFF2-40B4-BE49-F238E27FC236}">
                  <a16:creationId xmlns:a16="http://schemas.microsoft.com/office/drawing/2014/main" id="{89275277-96FF-904D-B3D2-95F116A306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35" y="1398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283" name="Line 1067">
              <a:extLst>
                <a:ext uri="{FF2B5EF4-FFF2-40B4-BE49-F238E27FC236}">
                  <a16:creationId xmlns:a16="http://schemas.microsoft.com/office/drawing/2014/main" id="{00701348-31D2-B24F-84A8-CCB4695A66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1" y="1965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284" name="Line 1068">
              <a:extLst>
                <a:ext uri="{FF2B5EF4-FFF2-40B4-BE49-F238E27FC236}">
                  <a16:creationId xmlns:a16="http://schemas.microsoft.com/office/drawing/2014/main" id="{2720C0B1-0DF0-A143-987B-ED785772B3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1" y="2532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285" name="Line 1069">
              <a:extLst>
                <a:ext uri="{FF2B5EF4-FFF2-40B4-BE49-F238E27FC236}">
                  <a16:creationId xmlns:a16="http://schemas.microsoft.com/office/drawing/2014/main" id="{6F147DC2-15F4-B345-A3F2-85CADB2ABF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1" y="3099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286" name="Line 1070">
              <a:extLst>
                <a:ext uri="{FF2B5EF4-FFF2-40B4-BE49-F238E27FC236}">
                  <a16:creationId xmlns:a16="http://schemas.microsoft.com/office/drawing/2014/main" id="{C7C22920-B2FA-0948-B8D4-83D7D9F096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68" y="1398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287" name="Line 1071">
              <a:extLst>
                <a:ext uri="{FF2B5EF4-FFF2-40B4-BE49-F238E27FC236}">
                  <a16:creationId xmlns:a16="http://schemas.microsoft.com/office/drawing/2014/main" id="{6D7D0522-ADBE-7C41-BAA2-91325A3717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35" y="1398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288" name="Line 1072">
              <a:extLst>
                <a:ext uri="{FF2B5EF4-FFF2-40B4-BE49-F238E27FC236}">
                  <a16:creationId xmlns:a16="http://schemas.microsoft.com/office/drawing/2014/main" id="{62F72563-A6B7-C042-A5AC-C08E00F6F5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2" y="1398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289" name="Line 1073">
              <a:extLst>
                <a:ext uri="{FF2B5EF4-FFF2-40B4-BE49-F238E27FC236}">
                  <a16:creationId xmlns:a16="http://schemas.microsoft.com/office/drawing/2014/main" id="{B6A667CF-5232-714C-9545-BE8493AB97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69" y="1398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38290" name="Line 1074">
            <a:extLst>
              <a:ext uri="{FF2B5EF4-FFF2-40B4-BE49-F238E27FC236}">
                <a16:creationId xmlns:a16="http://schemas.microsoft.com/office/drawing/2014/main" id="{DDB9719B-F6EB-0943-BED8-2EDA7DF79473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91" name="Line 1075">
            <a:extLst>
              <a:ext uri="{FF2B5EF4-FFF2-40B4-BE49-F238E27FC236}">
                <a16:creationId xmlns:a16="http://schemas.microsoft.com/office/drawing/2014/main" id="{E4DE4DDB-7D7A-E14B-845F-E6B04FCB58D4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92" name="Line 1076">
            <a:extLst>
              <a:ext uri="{FF2B5EF4-FFF2-40B4-BE49-F238E27FC236}">
                <a16:creationId xmlns:a16="http://schemas.microsoft.com/office/drawing/2014/main" id="{65114F5D-FBC2-0948-AEAC-F47A1F09E9D8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167640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93" name="Line 1077">
            <a:extLst>
              <a:ext uri="{FF2B5EF4-FFF2-40B4-BE49-F238E27FC236}">
                <a16:creationId xmlns:a16="http://schemas.microsoft.com/office/drawing/2014/main" id="{61FFDD8D-BA4B-7A48-B272-001C6D160CB4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167640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94" name="Line 1078">
            <a:extLst>
              <a:ext uri="{FF2B5EF4-FFF2-40B4-BE49-F238E27FC236}">
                <a16:creationId xmlns:a16="http://schemas.microsoft.com/office/drawing/2014/main" id="{F92F9480-8287-CC4E-AF47-44F22FA1DC23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167640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95" name="Text Box 1079">
            <a:extLst>
              <a:ext uri="{FF2B5EF4-FFF2-40B4-BE49-F238E27FC236}">
                <a16:creationId xmlns:a16="http://schemas.microsoft.com/office/drawing/2014/main" id="{3B68A743-82C6-0241-9BA9-2BDA3A5DB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0" y="5727700"/>
            <a:ext cx="7143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Preis</a:t>
            </a:r>
          </a:p>
        </p:txBody>
      </p:sp>
      <p:sp>
        <p:nvSpPr>
          <p:cNvPr id="138296" name="AutoShape 1080">
            <a:extLst>
              <a:ext uri="{FF2B5EF4-FFF2-40B4-BE49-F238E27FC236}">
                <a16:creationId xmlns:a16="http://schemas.microsoft.com/office/drawing/2014/main" id="{3B81BE09-5EF9-AA45-A29D-D9F918FBF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5799138"/>
            <a:ext cx="290512" cy="220662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97" name="Text Box 1081">
            <a:extLst>
              <a:ext uri="{FF2B5EF4-FFF2-40B4-BE49-F238E27FC236}">
                <a16:creationId xmlns:a16="http://schemas.microsoft.com/office/drawing/2014/main" id="{97A5C8FC-6A79-EF45-8C10-41F94BC16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3" y="4892675"/>
            <a:ext cx="139541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Distribution</a:t>
            </a:r>
          </a:p>
        </p:txBody>
      </p:sp>
      <p:sp>
        <p:nvSpPr>
          <p:cNvPr id="138298" name="AutoShape 1082">
            <a:extLst>
              <a:ext uri="{FF2B5EF4-FFF2-40B4-BE49-F238E27FC236}">
                <a16:creationId xmlns:a16="http://schemas.microsoft.com/office/drawing/2014/main" id="{40B8F14E-A3D5-B947-9B12-46C8C8844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4964113"/>
            <a:ext cx="290512" cy="219075"/>
          </a:xfrm>
          <a:prstGeom prst="rightArrow">
            <a:avLst>
              <a:gd name="adj1" fmla="val 50000"/>
              <a:gd name="adj2" fmla="val 3315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99" name="Line 1083">
            <a:extLst>
              <a:ext uri="{FF2B5EF4-FFF2-40B4-BE49-F238E27FC236}">
                <a16:creationId xmlns:a16="http://schemas.microsoft.com/office/drawing/2014/main" id="{0FF11EDC-02B4-2D4E-9922-A9127A10C0F5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300" name="Text Box 1084">
            <a:extLst>
              <a:ext uri="{FF2B5EF4-FFF2-40B4-BE49-F238E27FC236}">
                <a16:creationId xmlns:a16="http://schemas.microsoft.com/office/drawing/2014/main" id="{AAB41326-A849-8C42-B13D-FA8A95A08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13" y="3998913"/>
            <a:ext cx="1816100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Kommunikation</a:t>
            </a:r>
          </a:p>
        </p:txBody>
      </p:sp>
      <p:sp>
        <p:nvSpPr>
          <p:cNvPr id="138301" name="AutoShape 1085">
            <a:extLst>
              <a:ext uri="{FF2B5EF4-FFF2-40B4-BE49-F238E27FC236}">
                <a16:creationId xmlns:a16="http://schemas.microsoft.com/office/drawing/2014/main" id="{62777D55-2AC8-154E-A6A5-E9CF60737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5" y="4067175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302" name="Text Box 1086">
            <a:extLst>
              <a:ext uri="{FF2B5EF4-FFF2-40B4-BE49-F238E27FC236}">
                <a16:creationId xmlns:a16="http://schemas.microsoft.com/office/drawing/2014/main" id="{79853BFD-4CEF-4C45-A24F-69F423CF2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325" y="3048000"/>
            <a:ext cx="100012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Produkt</a:t>
            </a:r>
          </a:p>
        </p:txBody>
      </p:sp>
      <p:sp>
        <p:nvSpPr>
          <p:cNvPr id="138303" name="AutoShape 1087">
            <a:extLst>
              <a:ext uri="{FF2B5EF4-FFF2-40B4-BE49-F238E27FC236}">
                <a16:creationId xmlns:a16="http://schemas.microsoft.com/office/drawing/2014/main" id="{840E69A3-0B6C-F54E-BA4E-C283EA096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5" y="3117850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305" name="AutoShape 1089">
            <a:extLst>
              <a:ext uri="{FF2B5EF4-FFF2-40B4-BE49-F238E27FC236}">
                <a16:creationId xmlns:a16="http://schemas.microsoft.com/office/drawing/2014/main" id="{CAEFDE85-6994-0D4F-8439-EC9C8EDC8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25" y="1790700"/>
            <a:ext cx="288925" cy="220663"/>
          </a:xfrm>
          <a:prstGeom prst="rightArrow">
            <a:avLst>
              <a:gd name="adj1" fmla="val 50000"/>
              <a:gd name="adj2" fmla="val 3273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306" name="Text Box 1090">
            <a:extLst>
              <a:ext uri="{FF2B5EF4-FFF2-40B4-BE49-F238E27FC236}">
                <a16:creationId xmlns:a16="http://schemas.microsoft.com/office/drawing/2014/main" id="{1C690D95-3D39-CE47-9F94-5B4D85A7A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163" y="2112963"/>
            <a:ext cx="130016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Forschung</a:t>
            </a:r>
          </a:p>
        </p:txBody>
      </p:sp>
      <p:sp>
        <p:nvSpPr>
          <p:cNvPr id="138307" name="AutoShape 1091">
            <a:extLst>
              <a:ext uri="{FF2B5EF4-FFF2-40B4-BE49-F238E27FC236}">
                <a16:creationId xmlns:a16="http://schemas.microsoft.com/office/drawing/2014/main" id="{6E686A5E-4A01-4842-A27C-56A55A09C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8" y="2185988"/>
            <a:ext cx="288925" cy="220662"/>
          </a:xfrm>
          <a:prstGeom prst="rightArrow">
            <a:avLst>
              <a:gd name="adj1" fmla="val 50000"/>
              <a:gd name="adj2" fmla="val 3273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308" name="Text Box 1092">
            <a:extLst>
              <a:ext uri="{FF2B5EF4-FFF2-40B4-BE49-F238E27FC236}">
                <a16:creationId xmlns:a16="http://schemas.microsoft.com/office/drawing/2014/main" id="{FDB69BC6-C03F-E346-825D-D6A7E2810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2449513"/>
            <a:ext cx="77311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Lehre</a:t>
            </a:r>
          </a:p>
        </p:txBody>
      </p:sp>
      <p:sp>
        <p:nvSpPr>
          <p:cNvPr id="138309" name="AutoShape 1093">
            <a:extLst>
              <a:ext uri="{FF2B5EF4-FFF2-40B4-BE49-F238E27FC236}">
                <a16:creationId xmlns:a16="http://schemas.microsoft.com/office/drawing/2014/main" id="{421C3B1F-5935-CE4E-A068-0459D56BF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2540000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310" name="AutoShape 1094">
            <a:extLst>
              <a:ext uri="{FF2B5EF4-FFF2-40B4-BE49-F238E27FC236}">
                <a16:creationId xmlns:a16="http://schemas.microsoft.com/office/drawing/2014/main" id="{A45EE90F-9359-AE43-B124-809A444ACDC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629819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38311" name="Text Box 1095">
            <a:extLst>
              <a:ext uri="{FF2B5EF4-FFF2-40B4-BE49-F238E27FC236}">
                <a16:creationId xmlns:a16="http://schemas.microsoft.com/office/drawing/2014/main" id="{5A437278-2A3C-204F-8123-085B3A418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1066800"/>
            <a:ext cx="704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Wirt-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schaft</a:t>
            </a:r>
          </a:p>
        </p:txBody>
      </p:sp>
      <p:sp>
        <p:nvSpPr>
          <p:cNvPr id="138312" name="AutoShape 1096">
            <a:extLst>
              <a:ext uri="{FF2B5EF4-FFF2-40B4-BE49-F238E27FC236}">
                <a16:creationId xmlns:a16="http://schemas.microsoft.com/office/drawing/2014/main" id="{81D2A6B6-459A-F847-B891-C186E5D81DE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588669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38314" name="Text Box 1098">
            <a:extLst>
              <a:ext uri="{FF2B5EF4-FFF2-40B4-BE49-F238E27FC236}">
                <a16:creationId xmlns:a16="http://schemas.microsoft.com/office/drawing/2014/main" id="{FD923EE1-8CF9-444F-ACAC-94CACB354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75" y="1066800"/>
            <a:ext cx="7445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Hoch-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schule</a:t>
            </a:r>
          </a:p>
        </p:txBody>
      </p:sp>
      <p:sp>
        <p:nvSpPr>
          <p:cNvPr id="138315" name="Text Box 1099">
            <a:extLst>
              <a:ext uri="{FF2B5EF4-FFF2-40B4-BE49-F238E27FC236}">
                <a16:creationId xmlns:a16="http://schemas.microsoft.com/office/drawing/2014/main" id="{ABFA10C2-5FC4-F14B-8361-6F8369208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3775" y="1066800"/>
            <a:ext cx="7842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Studie-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rende</a:t>
            </a:r>
          </a:p>
        </p:txBody>
      </p:sp>
      <p:sp>
        <p:nvSpPr>
          <p:cNvPr id="138316" name="AutoShape 1100">
            <a:extLst>
              <a:ext uri="{FF2B5EF4-FFF2-40B4-BE49-F238E27FC236}">
                <a16:creationId xmlns:a16="http://schemas.microsoft.com/office/drawing/2014/main" id="{6322143E-10E1-DC40-9C19-E7542C7E287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463382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38317" name="AutoShape 1101">
            <a:extLst>
              <a:ext uri="{FF2B5EF4-FFF2-40B4-BE49-F238E27FC236}">
                <a16:creationId xmlns:a16="http://schemas.microsoft.com/office/drawing/2014/main" id="{F1DEFDA7-82D1-9740-9703-88CE5A26D78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422232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38318" name="Text Box 1102">
            <a:extLst>
              <a:ext uri="{FF2B5EF4-FFF2-40B4-BE49-F238E27FC236}">
                <a16:creationId xmlns:a16="http://schemas.microsoft.com/office/drawing/2014/main" id="{CD9601FA-CD46-9643-A2B7-5899F7D28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5000" y="1171575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Alumni</a:t>
            </a:r>
          </a:p>
        </p:txBody>
      </p:sp>
      <p:sp>
        <p:nvSpPr>
          <p:cNvPr id="138319" name="AutoShape 1103">
            <a:extLst>
              <a:ext uri="{FF2B5EF4-FFF2-40B4-BE49-F238E27FC236}">
                <a16:creationId xmlns:a16="http://schemas.microsoft.com/office/drawing/2014/main" id="{0B1FCB55-5C7E-CA44-AB21-037DB29D88F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299325" y="1511301"/>
            <a:ext cx="141287" cy="22701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38320" name="Rectangle 1104">
            <a:extLst>
              <a:ext uri="{FF2B5EF4-FFF2-40B4-BE49-F238E27FC236}">
                <a16:creationId xmlns:a16="http://schemas.microsoft.com/office/drawing/2014/main" id="{8E0939C4-95FE-B24A-B7F5-7C0C0294DC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Hochschulmarketing-Kubus</a:t>
            </a:r>
            <a:br>
              <a:rPr lang="de-DE" altLang="de-DE" sz="2800" b="1">
                <a:solidFill>
                  <a:srgbClr val="000000"/>
                </a:solidFill>
              </a:rPr>
            </a:br>
            <a:r>
              <a:rPr lang="de-DE" altLang="de-DE" sz="1600" b="1">
                <a:solidFill>
                  <a:srgbClr val="000000"/>
                </a:solidFill>
              </a:rPr>
              <a:t>(vgl. Schober 2001)</a:t>
            </a:r>
            <a:endParaRPr lang="de-DE" altLang="de-DE" sz="2800" b="1">
              <a:solidFill>
                <a:srgbClr val="000000"/>
              </a:solidFill>
            </a:endParaRPr>
          </a:p>
        </p:txBody>
      </p:sp>
      <p:sp>
        <p:nvSpPr>
          <p:cNvPr id="138321" name="Line 1105">
            <a:extLst>
              <a:ext uri="{FF2B5EF4-FFF2-40B4-BE49-F238E27FC236}">
                <a16:creationId xmlns:a16="http://schemas.microsoft.com/office/drawing/2014/main" id="{11D17AA1-2B75-C04B-84C5-CDFAE336CF89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3325" y="5275263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38322" name="Group 1106">
            <a:extLst>
              <a:ext uri="{FF2B5EF4-FFF2-40B4-BE49-F238E27FC236}">
                <a16:creationId xmlns:a16="http://schemas.microsoft.com/office/drawing/2014/main" id="{3723DBF2-8BB1-7146-925F-4379FFFE6D64}"/>
              </a:ext>
            </a:extLst>
          </p:cNvPr>
          <p:cNvGrpSpPr>
            <a:grpSpLocks/>
          </p:cNvGrpSpPr>
          <p:nvPr/>
        </p:nvGrpSpPr>
        <p:grpSpPr bwMode="auto">
          <a:xfrm>
            <a:off x="2393950" y="1676400"/>
            <a:ext cx="5403850" cy="4870450"/>
            <a:chOff x="1813" y="902"/>
            <a:chExt cx="3404" cy="3068"/>
          </a:xfrm>
        </p:grpSpPr>
        <p:sp>
          <p:nvSpPr>
            <p:cNvPr id="138323" name="Line 1107">
              <a:extLst>
                <a:ext uri="{FF2B5EF4-FFF2-40B4-BE49-F238E27FC236}">
                  <a16:creationId xmlns:a16="http://schemas.microsoft.com/office/drawing/2014/main" id="{4944B650-98A1-A14B-94DE-A8C46A40CC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1022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324" name="Line 1108">
              <a:extLst>
                <a:ext uri="{FF2B5EF4-FFF2-40B4-BE49-F238E27FC236}">
                  <a16:creationId xmlns:a16="http://schemas.microsoft.com/office/drawing/2014/main" id="{05BB3B57-5136-C54D-91E9-2B5100BB6E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11" y="1022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325" name="Line 1109">
              <a:extLst>
                <a:ext uri="{FF2B5EF4-FFF2-40B4-BE49-F238E27FC236}">
                  <a16:creationId xmlns:a16="http://schemas.microsoft.com/office/drawing/2014/main" id="{41A9D71B-F67B-C645-8997-6B20FB447E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1586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326" name="Line 1110">
              <a:extLst>
                <a:ext uri="{FF2B5EF4-FFF2-40B4-BE49-F238E27FC236}">
                  <a16:creationId xmlns:a16="http://schemas.microsoft.com/office/drawing/2014/main" id="{BA95D274-B41F-0341-B486-D821423350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3853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327" name="Line 1111">
              <a:extLst>
                <a:ext uri="{FF2B5EF4-FFF2-40B4-BE49-F238E27FC236}">
                  <a16:creationId xmlns:a16="http://schemas.microsoft.com/office/drawing/2014/main" id="{19B48FF8-38EA-F34B-AEF2-AE03963E20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13" y="1586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328" name="Line 1112">
              <a:extLst>
                <a:ext uri="{FF2B5EF4-FFF2-40B4-BE49-F238E27FC236}">
                  <a16:creationId xmlns:a16="http://schemas.microsoft.com/office/drawing/2014/main" id="{C5B53109-0914-B441-8AD9-D94A1BC138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7" y="1586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329" name="Line 1113">
              <a:extLst>
                <a:ext uri="{FF2B5EF4-FFF2-40B4-BE49-F238E27FC236}">
                  <a16:creationId xmlns:a16="http://schemas.microsoft.com/office/drawing/2014/main" id="{8F3B0C4E-C831-6440-9DC2-9C61D7A352D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4930" y="3169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330" name="Line 1114">
              <a:extLst>
                <a:ext uri="{FF2B5EF4-FFF2-40B4-BE49-F238E27FC236}">
                  <a16:creationId xmlns:a16="http://schemas.microsoft.com/office/drawing/2014/main" id="{DCBAB3D1-F48B-884D-BC0E-1E519323A90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2096" y="902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331" name="Line 1115">
              <a:extLst>
                <a:ext uri="{FF2B5EF4-FFF2-40B4-BE49-F238E27FC236}">
                  <a16:creationId xmlns:a16="http://schemas.microsoft.com/office/drawing/2014/main" id="{6C01EDB6-0334-3C46-9A41-3BA43AD3D95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4928" y="902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38332" name="Group 1116">
            <a:extLst>
              <a:ext uri="{FF2B5EF4-FFF2-40B4-BE49-F238E27FC236}">
                <a16:creationId xmlns:a16="http://schemas.microsoft.com/office/drawing/2014/main" id="{6E8CEC82-D251-344A-9C9B-4DFA0C6EC738}"/>
              </a:ext>
            </a:extLst>
          </p:cNvPr>
          <p:cNvGrpSpPr>
            <a:grpSpLocks/>
          </p:cNvGrpSpPr>
          <p:nvPr/>
        </p:nvGrpSpPr>
        <p:grpSpPr bwMode="auto">
          <a:xfrm>
            <a:off x="2393950" y="2762250"/>
            <a:ext cx="4498975" cy="3598863"/>
            <a:chOff x="1813" y="1586"/>
            <a:chExt cx="2834" cy="2267"/>
          </a:xfrm>
        </p:grpSpPr>
        <p:sp>
          <p:nvSpPr>
            <p:cNvPr id="138333" name="Line 1117">
              <a:extLst>
                <a:ext uri="{FF2B5EF4-FFF2-40B4-BE49-F238E27FC236}">
                  <a16:creationId xmlns:a16="http://schemas.microsoft.com/office/drawing/2014/main" id="{BEEF1D6A-FAD9-044B-AF9C-3F0944FABC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80" y="1586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334" name="Line 1118">
              <a:extLst>
                <a:ext uri="{FF2B5EF4-FFF2-40B4-BE49-F238E27FC236}">
                  <a16:creationId xmlns:a16="http://schemas.microsoft.com/office/drawing/2014/main" id="{5341E98B-9341-FB4D-BE51-E031B1262F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47" y="1586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335" name="Line 1119">
              <a:extLst>
                <a:ext uri="{FF2B5EF4-FFF2-40B4-BE49-F238E27FC236}">
                  <a16:creationId xmlns:a16="http://schemas.microsoft.com/office/drawing/2014/main" id="{CCC4D3CC-B813-2441-A67B-5FFFA21C32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14" y="1586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336" name="Line 1120">
              <a:extLst>
                <a:ext uri="{FF2B5EF4-FFF2-40B4-BE49-F238E27FC236}">
                  <a16:creationId xmlns:a16="http://schemas.microsoft.com/office/drawing/2014/main" id="{656AEDC6-0409-F44B-9420-358F9316A0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1" y="1586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337" name="Line 1121">
              <a:extLst>
                <a:ext uri="{FF2B5EF4-FFF2-40B4-BE49-F238E27FC236}">
                  <a16:creationId xmlns:a16="http://schemas.microsoft.com/office/drawing/2014/main" id="{56A7437A-0627-EB41-A5BD-A3E47BC745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2153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338" name="Line 1122">
              <a:extLst>
                <a:ext uri="{FF2B5EF4-FFF2-40B4-BE49-F238E27FC236}">
                  <a16:creationId xmlns:a16="http://schemas.microsoft.com/office/drawing/2014/main" id="{7AD7743D-8356-3444-A707-6FA75C1150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2720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339" name="Line 1123">
              <a:extLst>
                <a:ext uri="{FF2B5EF4-FFF2-40B4-BE49-F238E27FC236}">
                  <a16:creationId xmlns:a16="http://schemas.microsoft.com/office/drawing/2014/main" id="{7499EBAA-9D07-A441-8533-E7784A2B99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3287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38340" name="Line 1124">
            <a:extLst>
              <a:ext uri="{FF2B5EF4-FFF2-40B4-BE49-F238E27FC236}">
                <a16:creationId xmlns:a16="http://schemas.microsoft.com/office/drawing/2014/main" id="{FB13A960-85B6-CD48-B743-A52FB22DC3D7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430963" y="167640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341" name="Line 1125">
            <a:extLst>
              <a:ext uri="{FF2B5EF4-FFF2-40B4-BE49-F238E27FC236}">
                <a16:creationId xmlns:a16="http://schemas.microsoft.com/office/drawing/2014/main" id="{DB89EA8B-F758-B640-981A-54BD57FC3FBB}"/>
              </a:ext>
            </a:extLst>
          </p:cNvPr>
          <p:cNvSpPr>
            <a:spLocks noChangeShapeType="1"/>
          </p:cNvSpPr>
          <p:nvPr/>
        </p:nvSpPr>
        <p:spPr bwMode="auto">
          <a:xfrm rot="2700000" flipV="1">
            <a:off x="6451600" y="3494088"/>
            <a:ext cx="3175" cy="1236662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342" name="Line 1126">
            <a:extLst>
              <a:ext uri="{FF2B5EF4-FFF2-40B4-BE49-F238E27FC236}">
                <a16:creationId xmlns:a16="http://schemas.microsoft.com/office/drawing/2014/main" id="{F25E3AA4-F143-544E-9B0D-9355A1361CD3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429375" y="2573338"/>
            <a:ext cx="6350" cy="127317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343" name="Line 1127">
            <a:extLst>
              <a:ext uri="{FF2B5EF4-FFF2-40B4-BE49-F238E27FC236}">
                <a16:creationId xmlns:a16="http://schemas.microsoft.com/office/drawing/2014/main" id="{3D4CE2C7-17ED-6242-A33A-DEDD25D83986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442075" y="4387850"/>
            <a:ext cx="1588" cy="12588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345" name="Line 1129">
            <a:extLst>
              <a:ext uri="{FF2B5EF4-FFF2-40B4-BE49-F238E27FC236}">
                <a16:creationId xmlns:a16="http://schemas.microsoft.com/office/drawing/2014/main" id="{3C5137EF-DB23-8547-A337-1A8E27EBEC8F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2165350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358" name="Line 1142">
            <a:extLst>
              <a:ext uri="{FF2B5EF4-FFF2-40B4-BE49-F238E27FC236}">
                <a16:creationId xmlns:a16="http://schemas.microsoft.com/office/drawing/2014/main" id="{2FA27CD7-ACA3-9145-B069-82F642EDF7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02338" y="5473700"/>
            <a:ext cx="885825" cy="8683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365" name="Text Box 1149">
            <a:extLst>
              <a:ext uri="{FF2B5EF4-FFF2-40B4-BE49-F238E27FC236}">
                <a16:creationId xmlns:a16="http://schemas.microsoft.com/office/drawing/2014/main" id="{52CA5636-657C-374F-B213-41C5312C8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75" y="1681163"/>
            <a:ext cx="169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70000"/>
              </a:lnSpc>
            </a:pPr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Weiterbildung</a:t>
            </a:r>
          </a:p>
          <a:p>
            <a:pPr algn="l">
              <a:lnSpc>
                <a:spcPct val="70000"/>
              </a:lnSpc>
            </a:pPr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sonstige Leist.</a:t>
            </a:r>
          </a:p>
        </p:txBody>
      </p:sp>
      <p:sp>
        <p:nvSpPr>
          <p:cNvPr id="138366" name="Text Box 1150">
            <a:extLst>
              <a:ext uri="{FF2B5EF4-FFF2-40B4-BE49-F238E27FC236}">
                <a16:creationId xmlns:a16="http://schemas.microsoft.com/office/drawing/2014/main" id="{95C19D0A-016E-D64C-B6D0-299E512E0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7188" y="1066800"/>
            <a:ext cx="9810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Sonstige </a:t>
            </a:r>
          </a:p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Offentl.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8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138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38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8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38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8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8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8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38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8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>
            <a:extLst>
              <a:ext uri="{FF2B5EF4-FFF2-40B4-BE49-F238E27FC236}">
                <a16:creationId xmlns:a16="http://schemas.microsoft.com/office/drawing/2014/main" id="{759B9BFA-167E-7747-A855-771DBA383E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72FBB6-5E4E-774C-95C4-554F94756781}" type="slidenum">
              <a:rPr lang="en-US" altLang="de-DE"/>
              <a:pPr/>
              <a:t>15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52578" name="Rectangle 2">
            <a:extLst>
              <a:ext uri="{FF2B5EF4-FFF2-40B4-BE49-F238E27FC236}">
                <a16:creationId xmlns:a16="http://schemas.microsoft.com/office/drawing/2014/main" id="{4545FCA2-D14C-F64C-90F5-36E514DCA82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pPr>
              <a:lnSpc>
                <a:spcPct val="140000"/>
              </a:lnSpc>
            </a:pPr>
            <a:r>
              <a:rPr lang="de-DE" altLang="de-DE" sz="3600" b="1">
                <a:solidFill>
                  <a:schemeClr val="folHlink"/>
                </a:solidFill>
              </a:rPr>
              <a:t>Typische Aktivitäten von Hochschulen im Marketing - vier Beispiele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liennummernplatzhalter 4">
            <a:extLst>
              <a:ext uri="{FF2B5EF4-FFF2-40B4-BE49-F238E27FC236}">
                <a16:creationId xmlns:a16="http://schemas.microsoft.com/office/drawing/2014/main" id="{73175E8E-50AB-E849-9261-37452B37B9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CA95CE-B334-9045-B999-00ED738F5F01}" type="slidenum">
              <a:rPr lang="en-US" altLang="de-DE"/>
              <a:pPr/>
              <a:t>16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142346" name="Group 10">
            <a:extLst>
              <a:ext uri="{FF2B5EF4-FFF2-40B4-BE49-F238E27FC236}">
                <a16:creationId xmlns:a16="http://schemas.microsoft.com/office/drawing/2014/main" id="{FCE010A7-7B3B-094A-9842-CD60847FFAAF}"/>
              </a:ext>
            </a:extLst>
          </p:cNvPr>
          <p:cNvGrpSpPr>
            <a:grpSpLocks/>
          </p:cNvGrpSpPr>
          <p:nvPr/>
        </p:nvGrpSpPr>
        <p:grpSpPr bwMode="auto">
          <a:xfrm>
            <a:off x="2846388" y="1866900"/>
            <a:ext cx="4951412" cy="4679950"/>
            <a:chOff x="2098" y="1022"/>
            <a:chExt cx="3119" cy="2948"/>
          </a:xfrm>
        </p:grpSpPr>
        <p:sp>
          <p:nvSpPr>
            <p:cNvPr id="142347" name="Line 11">
              <a:extLst>
                <a:ext uri="{FF2B5EF4-FFF2-40B4-BE49-F238E27FC236}">
                  <a16:creationId xmlns:a16="http://schemas.microsoft.com/office/drawing/2014/main" id="{0B67CF88-461A-6C46-A1A5-B2BCFDBE55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3289"/>
              <a:ext cx="28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2348" name="Line 12">
              <a:extLst>
                <a:ext uri="{FF2B5EF4-FFF2-40B4-BE49-F238E27FC236}">
                  <a16:creationId xmlns:a16="http://schemas.microsoft.com/office/drawing/2014/main" id="{484FAB17-9C8F-1845-8590-1B1E329DB4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83" y="1022"/>
              <a:ext cx="0" cy="22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2349" name="Line 13">
              <a:extLst>
                <a:ext uri="{FF2B5EF4-FFF2-40B4-BE49-F238E27FC236}">
                  <a16:creationId xmlns:a16="http://schemas.microsoft.com/office/drawing/2014/main" id="{57CF6104-1FA0-AC48-BAD9-10348585ED3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2098" y="3169"/>
              <a:ext cx="1" cy="8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42464" name="Group 128">
            <a:extLst>
              <a:ext uri="{FF2B5EF4-FFF2-40B4-BE49-F238E27FC236}">
                <a16:creationId xmlns:a16="http://schemas.microsoft.com/office/drawing/2014/main" id="{4BBA88A7-8FFE-9740-808B-420F1B9B44C6}"/>
              </a:ext>
            </a:extLst>
          </p:cNvPr>
          <p:cNvGrpSpPr>
            <a:grpSpLocks/>
          </p:cNvGrpSpPr>
          <p:nvPr/>
        </p:nvGrpSpPr>
        <p:grpSpPr bwMode="auto">
          <a:xfrm>
            <a:off x="3298825" y="1866900"/>
            <a:ext cx="4498975" cy="3598863"/>
            <a:chOff x="2383" y="1022"/>
            <a:chExt cx="2834" cy="2267"/>
          </a:xfrm>
        </p:grpSpPr>
        <p:sp>
          <p:nvSpPr>
            <p:cNvPr id="142465" name="Line 129">
              <a:extLst>
                <a:ext uri="{FF2B5EF4-FFF2-40B4-BE49-F238E27FC236}">
                  <a16:creationId xmlns:a16="http://schemas.microsoft.com/office/drawing/2014/main" id="{5BF06A01-210A-6B4C-81F3-85DDD6EC58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1589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2466" name="Line 130">
              <a:extLst>
                <a:ext uri="{FF2B5EF4-FFF2-40B4-BE49-F238E27FC236}">
                  <a16:creationId xmlns:a16="http://schemas.microsoft.com/office/drawing/2014/main" id="{2B5911E6-8ED9-D74A-B8AA-2380D3DFA5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2156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2467" name="Line 131">
              <a:extLst>
                <a:ext uri="{FF2B5EF4-FFF2-40B4-BE49-F238E27FC236}">
                  <a16:creationId xmlns:a16="http://schemas.microsoft.com/office/drawing/2014/main" id="{2BF7F1D9-5F8A-0546-BCFB-48C82C9E45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50" y="1022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2468" name="Line 132">
              <a:extLst>
                <a:ext uri="{FF2B5EF4-FFF2-40B4-BE49-F238E27FC236}">
                  <a16:creationId xmlns:a16="http://schemas.microsoft.com/office/drawing/2014/main" id="{DFABC597-CBE3-074D-A436-8326DB7AAC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17" y="1022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2469" name="Line 133">
              <a:extLst>
                <a:ext uri="{FF2B5EF4-FFF2-40B4-BE49-F238E27FC236}">
                  <a16:creationId xmlns:a16="http://schemas.microsoft.com/office/drawing/2014/main" id="{667FF0E9-9C67-8546-8816-FE0A8A5284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4" y="1022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2470" name="Line 134">
              <a:extLst>
                <a:ext uri="{FF2B5EF4-FFF2-40B4-BE49-F238E27FC236}">
                  <a16:creationId xmlns:a16="http://schemas.microsoft.com/office/drawing/2014/main" id="{7953BC1B-FC4C-D948-A0E6-3B15EB1951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1" y="1022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42452" name="Line 116">
            <a:extLst>
              <a:ext uri="{FF2B5EF4-FFF2-40B4-BE49-F238E27FC236}">
                <a16:creationId xmlns:a16="http://schemas.microsoft.com/office/drawing/2014/main" id="{FC0DF95B-8E1E-8045-AB8E-B15FEADA22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95613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454" name="Line 118">
            <a:extLst>
              <a:ext uri="{FF2B5EF4-FFF2-40B4-BE49-F238E27FC236}">
                <a16:creationId xmlns:a16="http://schemas.microsoft.com/office/drawing/2014/main" id="{D226F1DA-24F4-E84E-916B-22E40CBC11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2400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450" name="AutoShape 114">
            <a:extLst>
              <a:ext uri="{FF2B5EF4-FFF2-40B4-BE49-F238E27FC236}">
                <a16:creationId xmlns:a16="http://schemas.microsoft.com/office/drawing/2014/main" id="{39A29FB3-7577-2341-8E86-3AB56A87C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8313" y="2765425"/>
            <a:ext cx="4797425" cy="1198563"/>
          </a:xfrm>
          <a:prstGeom prst="cube">
            <a:avLst>
              <a:gd name="adj" fmla="val 25000"/>
            </a:avLst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449" name="AutoShape 113">
            <a:extLst>
              <a:ext uri="{FF2B5EF4-FFF2-40B4-BE49-F238E27FC236}">
                <a16:creationId xmlns:a16="http://schemas.microsoft.com/office/drawing/2014/main" id="{91BA8160-3E00-564F-997C-D03C12942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5575" y="3071813"/>
            <a:ext cx="4797425" cy="1198562"/>
          </a:xfrm>
          <a:prstGeom prst="cube">
            <a:avLst>
              <a:gd name="adj" fmla="val 25000"/>
            </a:avLst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338" name="Rectangle 2">
            <a:extLst>
              <a:ext uri="{FF2B5EF4-FFF2-40B4-BE49-F238E27FC236}">
                <a16:creationId xmlns:a16="http://schemas.microsoft.com/office/drawing/2014/main" id="{D43D7AE5-355E-4F42-B6A8-012D4C2A0B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Kommunikationspolitik</a:t>
            </a:r>
            <a:endParaRPr lang="de-DE" altLang="de-DE" sz="2800" b="1">
              <a:solidFill>
                <a:srgbClr val="000000"/>
              </a:solidFill>
            </a:endParaRPr>
          </a:p>
        </p:txBody>
      </p:sp>
      <p:sp>
        <p:nvSpPr>
          <p:cNvPr id="142345" name="AutoShape 9">
            <a:extLst>
              <a:ext uri="{FF2B5EF4-FFF2-40B4-BE49-F238E27FC236}">
                <a16:creationId xmlns:a16="http://schemas.microsoft.com/office/drawing/2014/main" id="{93452296-A79C-3843-9F9C-7E6A57F93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2838" y="3378200"/>
            <a:ext cx="4797425" cy="1198563"/>
          </a:xfrm>
          <a:prstGeom prst="cube">
            <a:avLst>
              <a:gd name="adj" fmla="val 25000"/>
            </a:avLst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365" name="Line 29">
            <a:extLst>
              <a:ext uri="{FF2B5EF4-FFF2-40B4-BE49-F238E27FC236}">
                <a16:creationId xmlns:a16="http://schemas.microsoft.com/office/drawing/2014/main" id="{446E34B4-C5E2-DA4A-9A74-A0C6F712110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306546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374" name="Line 38">
            <a:extLst>
              <a:ext uri="{FF2B5EF4-FFF2-40B4-BE49-F238E27FC236}">
                <a16:creationId xmlns:a16="http://schemas.microsoft.com/office/drawing/2014/main" id="{3081A796-459E-9F4A-B688-F939AFCFAF07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376" name="Line 40">
            <a:extLst>
              <a:ext uri="{FF2B5EF4-FFF2-40B4-BE49-F238E27FC236}">
                <a16:creationId xmlns:a16="http://schemas.microsoft.com/office/drawing/2014/main" id="{25F3F029-8B17-4F45-A40B-4FFE40F4AF62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377" name="Line 41">
            <a:extLst>
              <a:ext uri="{FF2B5EF4-FFF2-40B4-BE49-F238E27FC236}">
                <a16:creationId xmlns:a16="http://schemas.microsoft.com/office/drawing/2014/main" id="{502EAD7D-4A1A-2749-B099-70F668FD04FF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378" name="Line 42">
            <a:extLst>
              <a:ext uri="{FF2B5EF4-FFF2-40B4-BE49-F238E27FC236}">
                <a16:creationId xmlns:a16="http://schemas.microsoft.com/office/drawing/2014/main" id="{689A3A2F-46C3-B24F-9080-B9DA53256BDF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2574925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381" name="Line 45">
            <a:extLst>
              <a:ext uri="{FF2B5EF4-FFF2-40B4-BE49-F238E27FC236}">
                <a16:creationId xmlns:a16="http://schemas.microsoft.com/office/drawing/2014/main" id="{17909F17-15D0-FD4E-ACBA-711465DE52BE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2574925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399" name="Text Box 63">
            <a:extLst>
              <a:ext uri="{FF2B5EF4-FFF2-40B4-BE49-F238E27FC236}">
                <a16:creationId xmlns:a16="http://schemas.microsoft.com/office/drawing/2014/main" id="{74FA8541-8248-5D43-BF8A-444BB9008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0" y="5727700"/>
            <a:ext cx="7143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Preis</a:t>
            </a:r>
          </a:p>
        </p:txBody>
      </p:sp>
      <p:sp>
        <p:nvSpPr>
          <p:cNvPr id="142400" name="AutoShape 64">
            <a:extLst>
              <a:ext uri="{FF2B5EF4-FFF2-40B4-BE49-F238E27FC236}">
                <a16:creationId xmlns:a16="http://schemas.microsoft.com/office/drawing/2014/main" id="{8DE4052B-6D3B-0340-9F80-94CE688FA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5799138"/>
            <a:ext cx="290512" cy="220662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401" name="Text Box 65">
            <a:extLst>
              <a:ext uri="{FF2B5EF4-FFF2-40B4-BE49-F238E27FC236}">
                <a16:creationId xmlns:a16="http://schemas.microsoft.com/office/drawing/2014/main" id="{245E0E5B-BDA4-8D4F-9305-617FA847D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3" y="4892675"/>
            <a:ext cx="139541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Distribution</a:t>
            </a:r>
          </a:p>
        </p:txBody>
      </p:sp>
      <p:sp>
        <p:nvSpPr>
          <p:cNvPr id="142402" name="AutoShape 66">
            <a:extLst>
              <a:ext uri="{FF2B5EF4-FFF2-40B4-BE49-F238E27FC236}">
                <a16:creationId xmlns:a16="http://schemas.microsoft.com/office/drawing/2014/main" id="{5786FCB0-AC87-A249-865A-0A815711C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4964113"/>
            <a:ext cx="290512" cy="219075"/>
          </a:xfrm>
          <a:prstGeom prst="rightArrow">
            <a:avLst>
              <a:gd name="adj1" fmla="val 50000"/>
              <a:gd name="adj2" fmla="val 3315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403" name="Line 67">
            <a:extLst>
              <a:ext uri="{FF2B5EF4-FFF2-40B4-BE49-F238E27FC236}">
                <a16:creationId xmlns:a16="http://schemas.microsoft.com/office/drawing/2014/main" id="{EEF28508-3840-584D-B083-EA2528519AD8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404" name="Text Box 68">
            <a:extLst>
              <a:ext uri="{FF2B5EF4-FFF2-40B4-BE49-F238E27FC236}">
                <a16:creationId xmlns:a16="http://schemas.microsoft.com/office/drawing/2014/main" id="{6321F7D4-9AD0-FC47-924D-75CCC62E5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13" y="3998913"/>
            <a:ext cx="1816100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Kommunikation</a:t>
            </a:r>
          </a:p>
        </p:txBody>
      </p:sp>
      <p:sp>
        <p:nvSpPr>
          <p:cNvPr id="142405" name="AutoShape 69">
            <a:extLst>
              <a:ext uri="{FF2B5EF4-FFF2-40B4-BE49-F238E27FC236}">
                <a16:creationId xmlns:a16="http://schemas.microsoft.com/office/drawing/2014/main" id="{A6DEF787-B863-9B42-B3F7-0875E7190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5" y="4067175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406" name="Text Box 70">
            <a:extLst>
              <a:ext uri="{FF2B5EF4-FFF2-40B4-BE49-F238E27FC236}">
                <a16:creationId xmlns:a16="http://schemas.microsoft.com/office/drawing/2014/main" id="{C31418B0-9A11-5C42-BA4B-D3E753EC0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325" y="3048000"/>
            <a:ext cx="100012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Produkt</a:t>
            </a:r>
          </a:p>
        </p:txBody>
      </p:sp>
      <p:sp>
        <p:nvSpPr>
          <p:cNvPr id="142407" name="AutoShape 71">
            <a:extLst>
              <a:ext uri="{FF2B5EF4-FFF2-40B4-BE49-F238E27FC236}">
                <a16:creationId xmlns:a16="http://schemas.microsoft.com/office/drawing/2014/main" id="{A558E663-13DF-1640-9525-26BE67E63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5" y="3117850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409" name="AutoShape 73">
            <a:extLst>
              <a:ext uri="{FF2B5EF4-FFF2-40B4-BE49-F238E27FC236}">
                <a16:creationId xmlns:a16="http://schemas.microsoft.com/office/drawing/2014/main" id="{F75CBE89-D6E8-5B43-84CD-C5FB31D74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25" y="1790700"/>
            <a:ext cx="288925" cy="220663"/>
          </a:xfrm>
          <a:prstGeom prst="rightArrow">
            <a:avLst>
              <a:gd name="adj1" fmla="val 50000"/>
              <a:gd name="adj2" fmla="val 3273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410" name="Text Box 74">
            <a:extLst>
              <a:ext uri="{FF2B5EF4-FFF2-40B4-BE49-F238E27FC236}">
                <a16:creationId xmlns:a16="http://schemas.microsoft.com/office/drawing/2014/main" id="{1E062C20-7192-7D4F-BD4C-6C345D17C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163" y="2112963"/>
            <a:ext cx="130016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Forschung</a:t>
            </a:r>
          </a:p>
        </p:txBody>
      </p:sp>
      <p:sp>
        <p:nvSpPr>
          <p:cNvPr id="142411" name="AutoShape 75">
            <a:extLst>
              <a:ext uri="{FF2B5EF4-FFF2-40B4-BE49-F238E27FC236}">
                <a16:creationId xmlns:a16="http://schemas.microsoft.com/office/drawing/2014/main" id="{8868A7A3-AC2D-A043-90BA-3D93B4FB9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8" y="2185988"/>
            <a:ext cx="288925" cy="220662"/>
          </a:xfrm>
          <a:prstGeom prst="rightArrow">
            <a:avLst>
              <a:gd name="adj1" fmla="val 50000"/>
              <a:gd name="adj2" fmla="val 3273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412" name="Text Box 76">
            <a:extLst>
              <a:ext uri="{FF2B5EF4-FFF2-40B4-BE49-F238E27FC236}">
                <a16:creationId xmlns:a16="http://schemas.microsoft.com/office/drawing/2014/main" id="{4CF0AF42-0D2A-CD43-A640-7C51FF6AC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2449513"/>
            <a:ext cx="77311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Lehre</a:t>
            </a:r>
          </a:p>
        </p:txBody>
      </p:sp>
      <p:sp>
        <p:nvSpPr>
          <p:cNvPr id="142413" name="AutoShape 77">
            <a:extLst>
              <a:ext uri="{FF2B5EF4-FFF2-40B4-BE49-F238E27FC236}">
                <a16:creationId xmlns:a16="http://schemas.microsoft.com/office/drawing/2014/main" id="{CEC9B41E-B7CB-1348-B327-9685E2C11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2540000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414" name="AutoShape 78">
            <a:extLst>
              <a:ext uri="{FF2B5EF4-FFF2-40B4-BE49-F238E27FC236}">
                <a16:creationId xmlns:a16="http://schemas.microsoft.com/office/drawing/2014/main" id="{4E7FDC19-FCAE-EA4B-9993-0764F1465DF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629819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2415" name="Text Box 79">
            <a:extLst>
              <a:ext uri="{FF2B5EF4-FFF2-40B4-BE49-F238E27FC236}">
                <a16:creationId xmlns:a16="http://schemas.microsoft.com/office/drawing/2014/main" id="{C8CC7A2E-4D4C-4541-B2FC-CF45C99B8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1066800"/>
            <a:ext cx="704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Wirt-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schaft</a:t>
            </a:r>
          </a:p>
        </p:txBody>
      </p:sp>
      <p:sp>
        <p:nvSpPr>
          <p:cNvPr id="142416" name="AutoShape 80">
            <a:extLst>
              <a:ext uri="{FF2B5EF4-FFF2-40B4-BE49-F238E27FC236}">
                <a16:creationId xmlns:a16="http://schemas.microsoft.com/office/drawing/2014/main" id="{1C0B4047-0BDD-8348-A587-76690898F0D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588669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2418" name="Text Box 82">
            <a:extLst>
              <a:ext uri="{FF2B5EF4-FFF2-40B4-BE49-F238E27FC236}">
                <a16:creationId xmlns:a16="http://schemas.microsoft.com/office/drawing/2014/main" id="{42DA4FF8-00EC-8048-A33A-EE8962C10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75" y="1066800"/>
            <a:ext cx="7445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Hoch-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schule</a:t>
            </a:r>
          </a:p>
        </p:txBody>
      </p:sp>
      <p:sp>
        <p:nvSpPr>
          <p:cNvPr id="142419" name="Text Box 83">
            <a:extLst>
              <a:ext uri="{FF2B5EF4-FFF2-40B4-BE49-F238E27FC236}">
                <a16:creationId xmlns:a16="http://schemas.microsoft.com/office/drawing/2014/main" id="{C7C19941-632B-D144-BF2F-7E0AC5215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3775" y="1066800"/>
            <a:ext cx="7842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Studie-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rende</a:t>
            </a:r>
          </a:p>
        </p:txBody>
      </p:sp>
      <p:sp>
        <p:nvSpPr>
          <p:cNvPr id="142420" name="AutoShape 84">
            <a:extLst>
              <a:ext uri="{FF2B5EF4-FFF2-40B4-BE49-F238E27FC236}">
                <a16:creationId xmlns:a16="http://schemas.microsoft.com/office/drawing/2014/main" id="{66B13024-AB67-9445-9D51-F7EC18ECF57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463382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2421" name="AutoShape 85">
            <a:extLst>
              <a:ext uri="{FF2B5EF4-FFF2-40B4-BE49-F238E27FC236}">
                <a16:creationId xmlns:a16="http://schemas.microsoft.com/office/drawing/2014/main" id="{0E6F6EE0-C611-FB46-B02C-EBBBA60F535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422232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2422" name="Text Box 86">
            <a:extLst>
              <a:ext uri="{FF2B5EF4-FFF2-40B4-BE49-F238E27FC236}">
                <a16:creationId xmlns:a16="http://schemas.microsoft.com/office/drawing/2014/main" id="{C1C9297F-4265-F44A-95EF-B65180974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5000" y="1171575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Alumni</a:t>
            </a:r>
          </a:p>
        </p:txBody>
      </p:sp>
      <p:sp>
        <p:nvSpPr>
          <p:cNvPr id="142423" name="AutoShape 87">
            <a:extLst>
              <a:ext uri="{FF2B5EF4-FFF2-40B4-BE49-F238E27FC236}">
                <a16:creationId xmlns:a16="http://schemas.microsoft.com/office/drawing/2014/main" id="{C1F1F26D-193E-0644-A25E-6BAF807AFC3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299325" y="1511301"/>
            <a:ext cx="141287" cy="22701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grpSp>
        <p:nvGrpSpPr>
          <p:cNvPr id="142425" name="Group 89">
            <a:extLst>
              <a:ext uri="{FF2B5EF4-FFF2-40B4-BE49-F238E27FC236}">
                <a16:creationId xmlns:a16="http://schemas.microsoft.com/office/drawing/2014/main" id="{9160D78B-F1E0-1648-90B5-38A122B8C3FB}"/>
              </a:ext>
            </a:extLst>
          </p:cNvPr>
          <p:cNvGrpSpPr>
            <a:grpSpLocks/>
          </p:cNvGrpSpPr>
          <p:nvPr/>
        </p:nvGrpSpPr>
        <p:grpSpPr bwMode="auto">
          <a:xfrm>
            <a:off x="2393950" y="1676400"/>
            <a:ext cx="5403850" cy="4870450"/>
            <a:chOff x="1813" y="902"/>
            <a:chExt cx="3404" cy="3068"/>
          </a:xfrm>
        </p:grpSpPr>
        <p:sp>
          <p:nvSpPr>
            <p:cNvPr id="142426" name="Line 90">
              <a:extLst>
                <a:ext uri="{FF2B5EF4-FFF2-40B4-BE49-F238E27FC236}">
                  <a16:creationId xmlns:a16="http://schemas.microsoft.com/office/drawing/2014/main" id="{3141E14F-5A1B-5C45-8F59-DA491E8333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1022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2427" name="Line 91">
              <a:extLst>
                <a:ext uri="{FF2B5EF4-FFF2-40B4-BE49-F238E27FC236}">
                  <a16:creationId xmlns:a16="http://schemas.microsoft.com/office/drawing/2014/main" id="{5ACE56E0-1024-C440-807A-E666A635A5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11" y="1022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2428" name="Line 92">
              <a:extLst>
                <a:ext uri="{FF2B5EF4-FFF2-40B4-BE49-F238E27FC236}">
                  <a16:creationId xmlns:a16="http://schemas.microsoft.com/office/drawing/2014/main" id="{E12264F0-7247-334F-A196-983AB7A9DB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1586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2429" name="Line 93">
              <a:extLst>
                <a:ext uri="{FF2B5EF4-FFF2-40B4-BE49-F238E27FC236}">
                  <a16:creationId xmlns:a16="http://schemas.microsoft.com/office/drawing/2014/main" id="{9EFCD022-2F46-EA44-AE1D-4496511781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3853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2430" name="Line 94">
              <a:extLst>
                <a:ext uri="{FF2B5EF4-FFF2-40B4-BE49-F238E27FC236}">
                  <a16:creationId xmlns:a16="http://schemas.microsoft.com/office/drawing/2014/main" id="{A9837802-170A-5749-8939-0F5030C947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13" y="1586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2431" name="Line 95">
              <a:extLst>
                <a:ext uri="{FF2B5EF4-FFF2-40B4-BE49-F238E27FC236}">
                  <a16:creationId xmlns:a16="http://schemas.microsoft.com/office/drawing/2014/main" id="{8F67E52F-2B9B-1742-900E-CAEA7B9E60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7" y="1586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2432" name="Line 96">
              <a:extLst>
                <a:ext uri="{FF2B5EF4-FFF2-40B4-BE49-F238E27FC236}">
                  <a16:creationId xmlns:a16="http://schemas.microsoft.com/office/drawing/2014/main" id="{BEBFF0AC-CFD0-5F42-B506-1BBFBFC5B9B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4930" y="3169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2433" name="Line 97">
              <a:extLst>
                <a:ext uri="{FF2B5EF4-FFF2-40B4-BE49-F238E27FC236}">
                  <a16:creationId xmlns:a16="http://schemas.microsoft.com/office/drawing/2014/main" id="{85E06C50-D0CE-7341-8EAB-0ECBE9C6E1A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2096" y="902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2434" name="Line 98">
              <a:extLst>
                <a:ext uri="{FF2B5EF4-FFF2-40B4-BE49-F238E27FC236}">
                  <a16:creationId xmlns:a16="http://schemas.microsoft.com/office/drawing/2014/main" id="{9A80E8A3-66A4-4C4B-83CD-E9B76F4F07A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4928" y="902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42445" name="Line 109">
            <a:extLst>
              <a:ext uri="{FF2B5EF4-FFF2-40B4-BE49-F238E27FC236}">
                <a16:creationId xmlns:a16="http://schemas.microsoft.com/office/drawing/2014/main" id="{3F513560-8EC1-444B-AAF2-1BBAEE096BDA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429375" y="2573338"/>
            <a:ext cx="6350" cy="127317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451" name="Line 115">
            <a:extLst>
              <a:ext uri="{FF2B5EF4-FFF2-40B4-BE49-F238E27FC236}">
                <a16:creationId xmlns:a16="http://schemas.microsoft.com/office/drawing/2014/main" id="{0D4FA126-DE7A-D340-ABE2-1F36A884F50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9225" y="3379788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453" name="Line 117">
            <a:extLst>
              <a:ext uri="{FF2B5EF4-FFF2-40B4-BE49-F238E27FC236}">
                <a16:creationId xmlns:a16="http://schemas.microsoft.com/office/drawing/2014/main" id="{DDF870C0-2EA1-444C-AED6-3594B552C4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94588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455" name="Line 119">
            <a:extLst>
              <a:ext uri="{FF2B5EF4-FFF2-40B4-BE49-F238E27FC236}">
                <a16:creationId xmlns:a16="http://schemas.microsoft.com/office/drawing/2014/main" id="{01C2ADC7-0A3D-6A43-9179-7C0D7A7134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91375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471" name="Line 135">
            <a:extLst>
              <a:ext uri="{FF2B5EF4-FFF2-40B4-BE49-F238E27FC236}">
                <a16:creationId xmlns:a16="http://schemas.microsoft.com/office/drawing/2014/main" id="{90994FC6-D3A2-CD4A-9CCA-3F76EA8C6D70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472" name="Line 136">
            <a:extLst>
              <a:ext uri="{FF2B5EF4-FFF2-40B4-BE49-F238E27FC236}">
                <a16:creationId xmlns:a16="http://schemas.microsoft.com/office/drawing/2014/main" id="{1A8D09F7-ADE1-1A42-B4FD-EAE6F03F2DB5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473" name="Line 137">
            <a:extLst>
              <a:ext uri="{FF2B5EF4-FFF2-40B4-BE49-F238E27FC236}">
                <a16:creationId xmlns:a16="http://schemas.microsoft.com/office/drawing/2014/main" id="{42A732C2-B62D-A24E-A92B-EC9CDAAD0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393950" y="366236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474" name="Line 138">
            <a:extLst>
              <a:ext uri="{FF2B5EF4-FFF2-40B4-BE49-F238E27FC236}">
                <a16:creationId xmlns:a16="http://schemas.microsoft.com/office/drawing/2014/main" id="{74A094F7-4173-934A-8C20-A18B1BF138E1}"/>
              </a:ext>
            </a:extLst>
          </p:cNvPr>
          <p:cNvSpPr>
            <a:spLocks noChangeShapeType="1"/>
          </p:cNvSpPr>
          <p:nvPr/>
        </p:nvSpPr>
        <p:spPr bwMode="auto">
          <a:xfrm>
            <a:off x="2393950" y="4562475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480" name="Text Box 144">
            <a:extLst>
              <a:ext uri="{FF2B5EF4-FFF2-40B4-BE49-F238E27FC236}">
                <a16:creationId xmlns:a16="http://schemas.microsoft.com/office/drawing/2014/main" id="{436E9022-3B4D-7D49-A3C8-90AAAB0D0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75" y="1681163"/>
            <a:ext cx="169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70000"/>
              </a:lnSpc>
            </a:pPr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Weiterbildung</a:t>
            </a:r>
          </a:p>
          <a:p>
            <a:pPr algn="l">
              <a:lnSpc>
                <a:spcPct val="70000"/>
              </a:lnSpc>
            </a:pPr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sonstige Leist.</a:t>
            </a:r>
          </a:p>
        </p:txBody>
      </p:sp>
      <p:sp>
        <p:nvSpPr>
          <p:cNvPr id="142481" name="Text Box 145">
            <a:extLst>
              <a:ext uri="{FF2B5EF4-FFF2-40B4-BE49-F238E27FC236}">
                <a16:creationId xmlns:a16="http://schemas.microsoft.com/office/drawing/2014/main" id="{8D253DBB-3E1E-3344-8F92-7BCC5F97B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7188" y="1066800"/>
            <a:ext cx="9810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Sonstige </a:t>
            </a:r>
          </a:p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Offentl.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oliennummernplatzhalter 4">
            <a:extLst>
              <a:ext uri="{FF2B5EF4-FFF2-40B4-BE49-F238E27FC236}">
                <a16:creationId xmlns:a16="http://schemas.microsoft.com/office/drawing/2014/main" id="{CD5ADCC4-E881-BF4E-B3B8-DEBE941EF8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86A863-C6E6-F149-9A75-52574F1CF8A4}" type="slidenum">
              <a:rPr lang="en-US" altLang="de-DE"/>
              <a:pPr/>
              <a:t>17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40342" name="Rectangle 54">
            <a:extLst>
              <a:ext uri="{FF2B5EF4-FFF2-40B4-BE49-F238E27FC236}">
                <a16:creationId xmlns:a16="http://schemas.microsoft.com/office/drawing/2014/main" id="{93A5048D-633A-5748-8FF3-F02B1543A5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Curriculumentwicklung</a:t>
            </a:r>
            <a:endParaRPr lang="de-DE" altLang="de-DE" sz="2800" b="1">
              <a:solidFill>
                <a:srgbClr val="000000"/>
              </a:solidFill>
            </a:endParaRPr>
          </a:p>
        </p:txBody>
      </p:sp>
      <p:grpSp>
        <p:nvGrpSpPr>
          <p:cNvPr id="140462" name="Group 174">
            <a:extLst>
              <a:ext uri="{FF2B5EF4-FFF2-40B4-BE49-F238E27FC236}">
                <a16:creationId xmlns:a16="http://schemas.microsoft.com/office/drawing/2014/main" id="{5633B8C9-1C75-9444-A5F0-1F7253344483}"/>
              </a:ext>
            </a:extLst>
          </p:cNvPr>
          <p:cNvGrpSpPr>
            <a:grpSpLocks/>
          </p:cNvGrpSpPr>
          <p:nvPr/>
        </p:nvGrpSpPr>
        <p:grpSpPr bwMode="auto">
          <a:xfrm>
            <a:off x="2846388" y="1866900"/>
            <a:ext cx="4951412" cy="4679950"/>
            <a:chOff x="2098" y="1022"/>
            <a:chExt cx="3119" cy="2948"/>
          </a:xfrm>
        </p:grpSpPr>
        <p:sp>
          <p:nvSpPr>
            <p:cNvPr id="140463" name="Line 175">
              <a:extLst>
                <a:ext uri="{FF2B5EF4-FFF2-40B4-BE49-F238E27FC236}">
                  <a16:creationId xmlns:a16="http://schemas.microsoft.com/office/drawing/2014/main" id="{21FB4F2B-AE43-764F-BEB9-DFAD2810AA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3289"/>
              <a:ext cx="28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0464" name="Line 176">
              <a:extLst>
                <a:ext uri="{FF2B5EF4-FFF2-40B4-BE49-F238E27FC236}">
                  <a16:creationId xmlns:a16="http://schemas.microsoft.com/office/drawing/2014/main" id="{46C25328-FDE7-C34F-9168-440BEDF1B9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83" y="1022"/>
              <a:ext cx="0" cy="22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0465" name="Line 177">
              <a:extLst>
                <a:ext uri="{FF2B5EF4-FFF2-40B4-BE49-F238E27FC236}">
                  <a16:creationId xmlns:a16="http://schemas.microsoft.com/office/drawing/2014/main" id="{A8438411-938E-9747-8D87-628BB8FDE0E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2098" y="3169"/>
              <a:ext cx="1" cy="8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40475" name="Line 187">
            <a:extLst>
              <a:ext uri="{FF2B5EF4-FFF2-40B4-BE49-F238E27FC236}">
                <a16:creationId xmlns:a16="http://schemas.microsoft.com/office/drawing/2014/main" id="{38A49987-CB28-064C-86B2-C61147AE947F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7200" y="5275263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478" name="Line 190">
            <a:extLst>
              <a:ext uri="{FF2B5EF4-FFF2-40B4-BE49-F238E27FC236}">
                <a16:creationId xmlns:a16="http://schemas.microsoft.com/office/drawing/2014/main" id="{F02F8ABA-B520-674D-B4F5-7CBCEBDAAF7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576421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479" name="Line 191">
            <a:extLst>
              <a:ext uri="{FF2B5EF4-FFF2-40B4-BE49-F238E27FC236}">
                <a16:creationId xmlns:a16="http://schemas.microsoft.com/office/drawing/2014/main" id="{CA37FB52-624F-BE45-930F-DD624F2816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95613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494" name="Line 206">
            <a:extLst>
              <a:ext uri="{FF2B5EF4-FFF2-40B4-BE49-F238E27FC236}">
                <a16:creationId xmlns:a16="http://schemas.microsoft.com/office/drawing/2014/main" id="{5A7746BF-64E6-8047-9517-720E3FCF8C44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2574925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00" name="Line 212">
            <a:extLst>
              <a:ext uri="{FF2B5EF4-FFF2-40B4-BE49-F238E27FC236}">
                <a16:creationId xmlns:a16="http://schemas.microsoft.com/office/drawing/2014/main" id="{6FC205D7-3EFA-D04D-8D7F-F4DA0043DF7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606266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01" name="Line 213">
            <a:extLst>
              <a:ext uri="{FF2B5EF4-FFF2-40B4-BE49-F238E27FC236}">
                <a16:creationId xmlns:a16="http://schemas.microsoft.com/office/drawing/2014/main" id="{E4DF7D2C-D5C4-364F-AB91-DC55D7BEB5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2400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02" name="Line 214">
            <a:extLst>
              <a:ext uri="{FF2B5EF4-FFF2-40B4-BE49-F238E27FC236}">
                <a16:creationId xmlns:a16="http://schemas.microsoft.com/office/drawing/2014/main" id="{58B7D288-5AEA-A840-BAD1-04941E0C9B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91375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03" name="Line 215">
            <a:extLst>
              <a:ext uri="{FF2B5EF4-FFF2-40B4-BE49-F238E27FC236}">
                <a16:creationId xmlns:a16="http://schemas.microsoft.com/office/drawing/2014/main" id="{A3FCC159-634D-3D4B-BE86-38C4BAC90A8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336391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15" name="Text Box 227">
            <a:extLst>
              <a:ext uri="{FF2B5EF4-FFF2-40B4-BE49-F238E27FC236}">
                <a16:creationId xmlns:a16="http://schemas.microsoft.com/office/drawing/2014/main" id="{5C5C7F64-B46B-A54A-A345-8ABE2C937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0" y="5727700"/>
            <a:ext cx="7143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Preis</a:t>
            </a:r>
          </a:p>
        </p:txBody>
      </p:sp>
      <p:sp>
        <p:nvSpPr>
          <p:cNvPr id="140516" name="AutoShape 228">
            <a:extLst>
              <a:ext uri="{FF2B5EF4-FFF2-40B4-BE49-F238E27FC236}">
                <a16:creationId xmlns:a16="http://schemas.microsoft.com/office/drawing/2014/main" id="{88E771AB-6231-C345-A8D2-E3759112D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5799138"/>
            <a:ext cx="290512" cy="220662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17" name="Text Box 229">
            <a:extLst>
              <a:ext uri="{FF2B5EF4-FFF2-40B4-BE49-F238E27FC236}">
                <a16:creationId xmlns:a16="http://schemas.microsoft.com/office/drawing/2014/main" id="{6BE14246-8AB2-7B44-A434-4E4C58D55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3" y="4892675"/>
            <a:ext cx="139541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Distribution</a:t>
            </a:r>
          </a:p>
        </p:txBody>
      </p:sp>
      <p:sp>
        <p:nvSpPr>
          <p:cNvPr id="140518" name="AutoShape 230">
            <a:extLst>
              <a:ext uri="{FF2B5EF4-FFF2-40B4-BE49-F238E27FC236}">
                <a16:creationId xmlns:a16="http://schemas.microsoft.com/office/drawing/2014/main" id="{2B69D52B-A7CB-5C4E-8E23-251D08463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4964113"/>
            <a:ext cx="290512" cy="219075"/>
          </a:xfrm>
          <a:prstGeom prst="rightArrow">
            <a:avLst>
              <a:gd name="adj1" fmla="val 50000"/>
              <a:gd name="adj2" fmla="val 3315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20" name="Text Box 232">
            <a:extLst>
              <a:ext uri="{FF2B5EF4-FFF2-40B4-BE49-F238E27FC236}">
                <a16:creationId xmlns:a16="http://schemas.microsoft.com/office/drawing/2014/main" id="{4368D26E-0897-1A4A-9827-034047E2E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13" y="3998913"/>
            <a:ext cx="1816100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Kommunikation</a:t>
            </a:r>
          </a:p>
        </p:txBody>
      </p:sp>
      <p:sp>
        <p:nvSpPr>
          <p:cNvPr id="140521" name="AutoShape 233">
            <a:extLst>
              <a:ext uri="{FF2B5EF4-FFF2-40B4-BE49-F238E27FC236}">
                <a16:creationId xmlns:a16="http://schemas.microsoft.com/office/drawing/2014/main" id="{01E95073-BEE6-F149-86CB-2350986BE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5" y="4067175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22" name="Text Box 234">
            <a:extLst>
              <a:ext uri="{FF2B5EF4-FFF2-40B4-BE49-F238E27FC236}">
                <a16:creationId xmlns:a16="http://schemas.microsoft.com/office/drawing/2014/main" id="{6BD9D138-C2FE-A94A-AC9F-5CABEB041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325" y="3048000"/>
            <a:ext cx="100012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Produkt</a:t>
            </a:r>
          </a:p>
        </p:txBody>
      </p:sp>
      <p:sp>
        <p:nvSpPr>
          <p:cNvPr id="140523" name="AutoShape 235">
            <a:extLst>
              <a:ext uri="{FF2B5EF4-FFF2-40B4-BE49-F238E27FC236}">
                <a16:creationId xmlns:a16="http://schemas.microsoft.com/office/drawing/2014/main" id="{2B5CEC9E-C004-EF47-B896-AEF909F42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5" y="3117850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25" name="AutoShape 237">
            <a:extLst>
              <a:ext uri="{FF2B5EF4-FFF2-40B4-BE49-F238E27FC236}">
                <a16:creationId xmlns:a16="http://schemas.microsoft.com/office/drawing/2014/main" id="{351F5935-5748-1D43-82C6-E3B923204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25" y="1790700"/>
            <a:ext cx="288925" cy="220663"/>
          </a:xfrm>
          <a:prstGeom prst="rightArrow">
            <a:avLst>
              <a:gd name="adj1" fmla="val 50000"/>
              <a:gd name="adj2" fmla="val 3273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26" name="Text Box 238">
            <a:extLst>
              <a:ext uri="{FF2B5EF4-FFF2-40B4-BE49-F238E27FC236}">
                <a16:creationId xmlns:a16="http://schemas.microsoft.com/office/drawing/2014/main" id="{23E8D6A8-9D1F-484D-BEDC-E2F42A4BA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163" y="2112963"/>
            <a:ext cx="130016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Forschung</a:t>
            </a:r>
          </a:p>
        </p:txBody>
      </p:sp>
      <p:sp>
        <p:nvSpPr>
          <p:cNvPr id="140527" name="AutoShape 239">
            <a:extLst>
              <a:ext uri="{FF2B5EF4-FFF2-40B4-BE49-F238E27FC236}">
                <a16:creationId xmlns:a16="http://schemas.microsoft.com/office/drawing/2014/main" id="{DA8EEAAC-2983-BE42-90F0-BB1FB746B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8" y="2185988"/>
            <a:ext cx="288925" cy="220662"/>
          </a:xfrm>
          <a:prstGeom prst="rightArrow">
            <a:avLst>
              <a:gd name="adj1" fmla="val 50000"/>
              <a:gd name="adj2" fmla="val 3273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28" name="Text Box 240">
            <a:extLst>
              <a:ext uri="{FF2B5EF4-FFF2-40B4-BE49-F238E27FC236}">
                <a16:creationId xmlns:a16="http://schemas.microsoft.com/office/drawing/2014/main" id="{CC6A24CC-9285-E142-977C-96BA9D88A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2449513"/>
            <a:ext cx="77311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Lehre</a:t>
            </a:r>
          </a:p>
        </p:txBody>
      </p:sp>
      <p:sp>
        <p:nvSpPr>
          <p:cNvPr id="140529" name="AutoShape 241">
            <a:extLst>
              <a:ext uri="{FF2B5EF4-FFF2-40B4-BE49-F238E27FC236}">
                <a16:creationId xmlns:a16="http://schemas.microsoft.com/office/drawing/2014/main" id="{2FD63504-1D64-4C42-B250-A24151107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2540000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30" name="AutoShape 242">
            <a:extLst>
              <a:ext uri="{FF2B5EF4-FFF2-40B4-BE49-F238E27FC236}">
                <a16:creationId xmlns:a16="http://schemas.microsoft.com/office/drawing/2014/main" id="{E1E440BF-FF3D-994F-942E-322BB317EA0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629819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0531" name="Text Box 243">
            <a:extLst>
              <a:ext uri="{FF2B5EF4-FFF2-40B4-BE49-F238E27FC236}">
                <a16:creationId xmlns:a16="http://schemas.microsoft.com/office/drawing/2014/main" id="{B03891E3-0D5D-2944-ABF6-487A20D41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1066800"/>
            <a:ext cx="704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Wirt-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schaft</a:t>
            </a:r>
          </a:p>
        </p:txBody>
      </p:sp>
      <p:sp>
        <p:nvSpPr>
          <p:cNvPr id="140532" name="AutoShape 244">
            <a:extLst>
              <a:ext uri="{FF2B5EF4-FFF2-40B4-BE49-F238E27FC236}">
                <a16:creationId xmlns:a16="http://schemas.microsoft.com/office/drawing/2014/main" id="{F2DCE82B-E481-564D-9111-B5F765FFD23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588669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0534" name="Text Box 246">
            <a:extLst>
              <a:ext uri="{FF2B5EF4-FFF2-40B4-BE49-F238E27FC236}">
                <a16:creationId xmlns:a16="http://schemas.microsoft.com/office/drawing/2014/main" id="{49118D23-BD3E-AE4F-AE61-66352DE98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75" y="1066800"/>
            <a:ext cx="7445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Hoch-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schule</a:t>
            </a:r>
          </a:p>
        </p:txBody>
      </p:sp>
      <p:sp>
        <p:nvSpPr>
          <p:cNvPr id="140535" name="Text Box 247">
            <a:extLst>
              <a:ext uri="{FF2B5EF4-FFF2-40B4-BE49-F238E27FC236}">
                <a16:creationId xmlns:a16="http://schemas.microsoft.com/office/drawing/2014/main" id="{6697C779-15F4-EB47-8D4F-0E8BF9533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3775" y="1066800"/>
            <a:ext cx="7842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Studie-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rende</a:t>
            </a:r>
          </a:p>
        </p:txBody>
      </p:sp>
      <p:sp>
        <p:nvSpPr>
          <p:cNvPr id="140536" name="AutoShape 248">
            <a:extLst>
              <a:ext uri="{FF2B5EF4-FFF2-40B4-BE49-F238E27FC236}">
                <a16:creationId xmlns:a16="http://schemas.microsoft.com/office/drawing/2014/main" id="{C8839283-C562-C04E-BC15-CCB51092E5A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463382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0537" name="AutoShape 249">
            <a:extLst>
              <a:ext uri="{FF2B5EF4-FFF2-40B4-BE49-F238E27FC236}">
                <a16:creationId xmlns:a16="http://schemas.microsoft.com/office/drawing/2014/main" id="{2EF53780-BDB4-0A49-B6C2-BF0362C85CC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422232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0538" name="Text Box 250">
            <a:extLst>
              <a:ext uri="{FF2B5EF4-FFF2-40B4-BE49-F238E27FC236}">
                <a16:creationId xmlns:a16="http://schemas.microsoft.com/office/drawing/2014/main" id="{13CAFF3C-7781-0E40-88AB-4A750D380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5000" y="1171575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Alumni</a:t>
            </a:r>
          </a:p>
        </p:txBody>
      </p:sp>
      <p:sp>
        <p:nvSpPr>
          <p:cNvPr id="140539" name="AutoShape 251">
            <a:extLst>
              <a:ext uri="{FF2B5EF4-FFF2-40B4-BE49-F238E27FC236}">
                <a16:creationId xmlns:a16="http://schemas.microsoft.com/office/drawing/2014/main" id="{875B34A4-2C0B-C047-9B05-690523B6442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299325" y="1511301"/>
            <a:ext cx="141287" cy="22701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0564" name="Line 276">
            <a:extLst>
              <a:ext uri="{FF2B5EF4-FFF2-40B4-BE49-F238E27FC236}">
                <a16:creationId xmlns:a16="http://schemas.microsoft.com/office/drawing/2014/main" id="{B8F834A9-CF04-0047-823B-6E5E4B8A10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02338" y="5473700"/>
            <a:ext cx="885825" cy="8683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358" name="AutoShape 70">
            <a:extLst>
              <a:ext uri="{FF2B5EF4-FFF2-40B4-BE49-F238E27FC236}">
                <a16:creationId xmlns:a16="http://schemas.microsoft.com/office/drawing/2014/main" id="{95974692-6DAF-4544-8AFB-B9DA5E7C2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2471738"/>
            <a:ext cx="1198563" cy="1198562"/>
          </a:xfrm>
          <a:prstGeom prst="cube">
            <a:avLst>
              <a:gd name="adj" fmla="val 25000"/>
            </a:avLst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40541" name="Group 253">
            <a:extLst>
              <a:ext uri="{FF2B5EF4-FFF2-40B4-BE49-F238E27FC236}">
                <a16:creationId xmlns:a16="http://schemas.microsoft.com/office/drawing/2014/main" id="{797B4545-E513-4447-861D-755AA70A90EB}"/>
              </a:ext>
            </a:extLst>
          </p:cNvPr>
          <p:cNvGrpSpPr>
            <a:grpSpLocks/>
          </p:cNvGrpSpPr>
          <p:nvPr/>
        </p:nvGrpSpPr>
        <p:grpSpPr bwMode="auto">
          <a:xfrm>
            <a:off x="2393950" y="1676400"/>
            <a:ext cx="5403850" cy="4870450"/>
            <a:chOff x="1813" y="902"/>
            <a:chExt cx="3404" cy="3068"/>
          </a:xfrm>
        </p:grpSpPr>
        <p:sp>
          <p:nvSpPr>
            <p:cNvPr id="140542" name="Line 254">
              <a:extLst>
                <a:ext uri="{FF2B5EF4-FFF2-40B4-BE49-F238E27FC236}">
                  <a16:creationId xmlns:a16="http://schemas.microsoft.com/office/drawing/2014/main" id="{131F10C1-0BC5-4240-8BC3-B476445498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1022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0543" name="Line 255">
              <a:extLst>
                <a:ext uri="{FF2B5EF4-FFF2-40B4-BE49-F238E27FC236}">
                  <a16:creationId xmlns:a16="http://schemas.microsoft.com/office/drawing/2014/main" id="{F3600A96-97DC-2E42-BA1A-9DB7CD4A3F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11" y="1022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0544" name="Line 256">
              <a:extLst>
                <a:ext uri="{FF2B5EF4-FFF2-40B4-BE49-F238E27FC236}">
                  <a16:creationId xmlns:a16="http://schemas.microsoft.com/office/drawing/2014/main" id="{768FF5B9-D50B-7E40-B099-1FC00E9235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1586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0545" name="Line 257">
              <a:extLst>
                <a:ext uri="{FF2B5EF4-FFF2-40B4-BE49-F238E27FC236}">
                  <a16:creationId xmlns:a16="http://schemas.microsoft.com/office/drawing/2014/main" id="{89B518BA-CF2C-B041-9DDC-656A54D8EB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3853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0546" name="Line 258">
              <a:extLst>
                <a:ext uri="{FF2B5EF4-FFF2-40B4-BE49-F238E27FC236}">
                  <a16:creationId xmlns:a16="http://schemas.microsoft.com/office/drawing/2014/main" id="{86117923-8DD7-2140-8F4F-1E9E86555D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13" y="1586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0547" name="Line 259">
              <a:extLst>
                <a:ext uri="{FF2B5EF4-FFF2-40B4-BE49-F238E27FC236}">
                  <a16:creationId xmlns:a16="http://schemas.microsoft.com/office/drawing/2014/main" id="{8D49264B-EC61-B04B-A7A7-8CB20887AD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7" y="1586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0548" name="Line 260">
              <a:extLst>
                <a:ext uri="{FF2B5EF4-FFF2-40B4-BE49-F238E27FC236}">
                  <a16:creationId xmlns:a16="http://schemas.microsoft.com/office/drawing/2014/main" id="{9137CE2E-3C40-AF4D-AB24-02BFDA97434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4930" y="3169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0549" name="Line 261">
              <a:extLst>
                <a:ext uri="{FF2B5EF4-FFF2-40B4-BE49-F238E27FC236}">
                  <a16:creationId xmlns:a16="http://schemas.microsoft.com/office/drawing/2014/main" id="{A1DCB9A9-3871-5C41-9754-A139365368E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2096" y="902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0550" name="Line 262">
              <a:extLst>
                <a:ext uri="{FF2B5EF4-FFF2-40B4-BE49-F238E27FC236}">
                  <a16:creationId xmlns:a16="http://schemas.microsoft.com/office/drawing/2014/main" id="{9D0A4704-57EE-7E4C-8A4F-93ABE1D5C09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4928" y="902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40556" name="Line 268">
            <a:extLst>
              <a:ext uri="{FF2B5EF4-FFF2-40B4-BE49-F238E27FC236}">
                <a16:creationId xmlns:a16="http://schemas.microsoft.com/office/drawing/2014/main" id="{95AC9C7F-3B91-6A49-852E-F7961BFB85A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93950" y="366236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65" name="Line 277">
            <a:extLst>
              <a:ext uri="{FF2B5EF4-FFF2-40B4-BE49-F238E27FC236}">
                <a16:creationId xmlns:a16="http://schemas.microsoft.com/office/drawing/2014/main" id="{B0727368-6300-F34D-8F51-CB8839ACC661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66" name="Line 278">
            <a:extLst>
              <a:ext uri="{FF2B5EF4-FFF2-40B4-BE49-F238E27FC236}">
                <a16:creationId xmlns:a16="http://schemas.microsoft.com/office/drawing/2014/main" id="{212A744E-BAAA-3645-B913-7A07440EED7E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67" name="Line 279">
            <a:extLst>
              <a:ext uri="{FF2B5EF4-FFF2-40B4-BE49-F238E27FC236}">
                <a16:creationId xmlns:a16="http://schemas.microsoft.com/office/drawing/2014/main" id="{BBFA5A2B-450F-8444-8022-DD4FF1018A0D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68" name="Line 280">
            <a:extLst>
              <a:ext uri="{FF2B5EF4-FFF2-40B4-BE49-F238E27FC236}">
                <a16:creationId xmlns:a16="http://schemas.microsoft.com/office/drawing/2014/main" id="{D8CFCCDC-8BF0-6746-85DA-C7FB355DA8A5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69" name="Line 281">
            <a:extLst>
              <a:ext uri="{FF2B5EF4-FFF2-40B4-BE49-F238E27FC236}">
                <a16:creationId xmlns:a16="http://schemas.microsoft.com/office/drawing/2014/main" id="{20F70BB6-9FB2-1E41-85AF-E4599B9666F5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70" name="Line 282">
            <a:extLst>
              <a:ext uri="{FF2B5EF4-FFF2-40B4-BE49-F238E27FC236}">
                <a16:creationId xmlns:a16="http://schemas.microsoft.com/office/drawing/2014/main" id="{EEBF12D3-7DAC-C643-9584-3E986A39413E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71" name="Line 283">
            <a:extLst>
              <a:ext uri="{FF2B5EF4-FFF2-40B4-BE49-F238E27FC236}">
                <a16:creationId xmlns:a16="http://schemas.microsoft.com/office/drawing/2014/main" id="{F6D92150-5BCB-0843-A5F5-0060F2223820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2165350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72" name="Line 284">
            <a:extLst>
              <a:ext uri="{FF2B5EF4-FFF2-40B4-BE49-F238E27FC236}">
                <a16:creationId xmlns:a16="http://schemas.microsoft.com/office/drawing/2014/main" id="{5895E303-B39E-9B4C-9C2C-69CE8F26DD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94588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55" name="Line 267">
            <a:extLst>
              <a:ext uri="{FF2B5EF4-FFF2-40B4-BE49-F238E27FC236}">
                <a16:creationId xmlns:a16="http://schemas.microsoft.com/office/drawing/2014/main" id="{F2FCFAA2-69F0-0B4E-B941-FF4ECD9FC6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94400" y="27622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54" name="Line 266">
            <a:extLst>
              <a:ext uri="{FF2B5EF4-FFF2-40B4-BE49-F238E27FC236}">
                <a16:creationId xmlns:a16="http://schemas.microsoft.com/office/drawing/2014/main" id="{755B6357-6263-044A-985F-CE2F6F8A74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94288" y="27622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59" name="Line 271">
            <a:extLst>
              <a:ext uri="{FF2B5EF4-FFF2-40B4-BE49-F238E27FC236}">
                <a16:creationId xmlns:a16="http://schemas.microsoft.com/office/drawing/2014/main" id="{798B38EF-FF07-C240-8B4F-B7C2E80AA049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430963" y="167640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09" name="Line 221">
            <a:extLst>
              <a:ext uri="{FF2B5EF4-FFF2-40B4-BE49-F238E27FC236}">
                <a16:creationId xmlns:a16="http://schemas.microsoft.com/office/drawing/2014/main" id="{91CFB23B-B7D5-BB4D-AE57-DE57816B9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92850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61" name="Line 273">
            <a:extLst>
              <a:ext uri="{FF2B5EF4-FFF2-40B4-BE49-F238E27FC236}">
                <a16:creationId xmlns:a16="http://schemas.microsoft.com/office/drawing/2014/main" id="{52E5976C-1745-1D4E-A196-6B61E8390E03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429375" y="2573338"/>
            <a:ext cx="6350" cy="127317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14" name="Line 226">
            <a:extLst>
              <a:ext uri="{FF2B5EF4-FFF2-40B4-BE49-F238E27FC236}">
                <a16:creationId xmlns:a16="http://schemas.microsoft.com/office/drawing/2014/main" id="{9C5CC59B-0B21-C544-8B81-698BA6AAB32A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167640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499" name="Line 211">
            <a:extLst>
              <a:ext uri="{FF2B5EF4-FFF2-40B4-BE49-F238E27FC236}">
                <a16:creationId xmlns:a16="http://schemas.microsoft.com/office/drawing/2014/main" id="{F2922A89-1F8F-7C4C-994D-9711FB509D6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2463800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76" name="Line 288">
            <a:extLst>
              <a:ext uri="{FF2B5EF4-FFF2-40B4-BE49-F238E27FC236}">
                <a16:creationId xmlns:a16="http://schemas.microsoft.com/office/drawing/2014/main" id="{805A8E14-CB3A-AB40-A1A4-6210A11942B4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40263" y="5275263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77" name="Line 289">
            <a:extLst>
              <a:ext uri="{FF2B5EF4-FFF2-40B4-BE49-F238E27FC236}">
                <a16:creationId xmlns:a16="http://schemas.microsoft.com/office/drawing/2014/main" id="{5F6082A8-71C2-2C43-963D-CB7D1FB7C0E2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3325" y="5275263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78" name="Line 290">
            <a:extLst>
              <a:ext uri="{FF2B5EF4-FFF2-40B4-BE49-F238E27FC236}">
                <a16:creationId xmlns:a16="http://schemas.microsoft.com/office/drawing/2014/main" id="{77AE0F19-35B1-2444-B68A-3428585A7B73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167640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79" name="Line 291">
            <a:extLst>
              <a:ext uri="{FF2B5EF4-FFF2-40B4-BE49-F238E27FC236}">
                <a16:creationId xmlns:a16="http://schemas.microsoft.com/office/drawing/2014/main" id="{96678C00-3A83-3F4A-B83E-8B823F55295B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167640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80" name="Line 292">
            <a:extLst>
              <a:ext uri="{FF2B5EF4-FFF2-40B4-BE49-F238E27FC236}">
                <a16:creationId xmlns:a16="http://schemas.microsoft.com/office/drawing/2014/main" id="{903BD87E-F5ED-3B4E-951B-AE8126A512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8938" y="18669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81" name="Line 293">
            <a:extLst>
              <a:ext uri="{FF2B5EF4-FFF2-40B4-BE49-F238E27FC236}">
                <a16:creationId xmlns:a16="http://schemas.microsoft.com/office/drawing/2014/main" id="{2CB4100E-EAD2-C841-9256-2952631BB2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99050" y="18669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585" name="Text Box 297">
            <a:extLst>
              <a:ext uri="{FF2B5EF4-FFF2-40B4-BE49-F238E27FC236}">
                <a16:creationId xmlns:a16="http://schemas.microsoft.com/office/drawing/2014/main" id="{503A3634-72D9-5744-9A9F-839F2F108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75" y="1681163"/>
            <a:ext cx="169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70000"/>
              </a:lnSpc>
            </a:pPr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Weiterbildung</a:t>
            </a:r>
          </a:p>
          <a:p>
            <a:pPr algn="l">
              <a:lnSpc>
                <a:spcPct val="70000"/>
              </a:lnSpc>
            </a:pPr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sonstige Leist.</a:t>
            </a:r>
          </a:p>
        </p:txBody>
      </p:sp>
      <p:sp>
        <p:nvSpPr>
          <p:cNvPr id="140586" name="Text Box 298">
            <a:extLst>
              <a:ext uri="{FF2B5EF4-FFF2-40B4-BE49-F238E27FC236}">
                <a16:creationId xmlns:a16="http://schemas.microsoft.com/office/drawing/2014/main" id="{FD524909-0848-A543-9603-308B03C67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7188" y="1066800"/>
            <a:ext cx="9810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Sonstige </a:t>
            </a:r>
          </a:p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Offentl.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liennummernplatzhalter 4">
            <a:extLst>
              <a:ext uri="{FF2B5EF4-FFF2-40B4-BE49-F238E27FC236}">
                <a16:creationId xmlns:a16="http://schemas.microsoft.com/office/drawing/2014/main" id="{AFC84149-1091-4B4B-8C94-AA151BCE68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059F77-219C-6242-B82C-4C24E74E5C16}" type="slidenum">
              <a:rPr lang="en-US" altLang="de-DE"/>
              <a:pPr/>
              <a:t>18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43490" name="Line 130">
            <a:extLst>
              <a:ext uri="{FF2B5EF4-FFF2-40B4-BE49-F238E27FC236}">
                <a16:creationId xmlns:a16="http://schemas.microsoft.com/office/drawing/2014/main" id="{C116AE55-6C05-044B-A176-EEAD99E3BEF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306546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91" name="Line 131">
            <a:extLst>
              <a:ext uri="{FF2B5EF4-FFF2-40B4-BE49-F238E27FC236}">
                <a16:creationId xmlns:a16="http://schemas.microsoft.com/office/drawing/2014/main" id="{944C92FF-6DB6-3441-8DB9-822DC74C7AE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3965575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92" name="Line 132">
            <a:extLst>
              <a:ext uri="{FF2B5EF4-FFF2-40B4-BE49-F238E27FC236}">
                <a16:creationId xmlns:a16="http://schemas.microsoft.com/office/drawing/2014/main" id="{D0521AEF-4DB6-E743-B797-9AA5E833D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4865688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93" name="Line 133">
            <a:extLst>
              <a:ext uri="{FF2B5EF4-FFF2-40B4-BE49-F238E27FC236}">
                <a16:creationId xmlns:a16="http://schemas.microsoft.com/office/drawing/2014/main" id="{5C5804F9-3ADE-594C-BF4C-E4D28D2501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95725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362" name="Rectangle 2">
            <a:extLst>
              <a:ext uri="{FF2B5EF4-FFF2-40B4-BE49-F238E27FC236}">
                <a16:creationId xmlns:a16="http://schemas.microsoft.com/office/drawing/2014/main" id="{BBD652CA-EE1E-E442-9128-6540CCB154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PUSH</a:t>
            </a:r>
            <a:endParaRPr lang="de-DE" altLang="de-DE" sz="2800" b="1">
              <a:solidFill>
                <a:srgbClr val="000000"/>
              </a:solidFill>
            </a:endParaRPr>
          </a:p>
        </p:txBody>
      </p:sp>
      <p:sp>
        <p:nvSpPr>
          <p:cNvPr id="143364" name="AutoShape 4">
            <a:extLst>
              <a:ext uri="{FF2B5EF4-FFF2-40B4-BE49-F238E27FC236}">
                <a16:creationId xmlns:a16="http://schemas.microsoft.com/office/drawing/2014/main" id="{0A203339-978E-B645-BA0A-9CB9BC368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2162175"/>
            <a:ext cx="1198562" cy="2997200"/>
          </a:xfrm>
          <a:prstGeom prst="cube">
            <a:avLst>
              <a:gd name="adj" fmla="val 25000"/>
            </a:avLst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43370" name="Group 10">
            <a:extLst>
              <a:ext uri="{FF2B5EF4-FFF2-40B4-BE49-F238E27FC236}">
                <a16:creationId xmlns:a16="http://schemas.microsoft.com/office/drawing/2014/main" id="{E3DD1A5B-BA32-5246-992D-24AA873C8D14}"/>
              </a:ext>
            </a:extLst>
          </p:cNvPr>
          <p:cNvGrpSpPr>
            <a:grpSpLocks/>
          </p:cNvGrpSpPr>
          <p:nvPr/>
        </p:nvGrpSpPr>
        <p:grpSpPr bwMode="auto">
          <a:xfrm>
            <a:off x="2846388" y="1866900"/>
            <a:ext cx="4951412" cy="4679950"/>
            <a:chOff x="2098" y="1022"/>
            <a:chExt cx="3119" cy="2948"/>
          </a:xfrm>
        </p:grpSpPr>
        <p:sp>
          <p:nvSpPr>
            <p:cNvPr id="143371" name="Line 11">
              <a:extLst>
                <a:ext uri="{FF2B5EF4-FFF2-40B4-BE49-F238E27FC236}">
                  <a16:creationId xmlns:a16="http://schemas.microsoft.com/office/drawing/2014/main" id="{F39F39B3-190B-284A-A08D-20D59833AA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3289"/>
              <a:ext cx="28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372" name="Line 12">
              <a:extLst>
                <a:ext uri="{FF2B5EF4-FFF2-40B4-BE49-F238E27FC236}">
                  <a16:creationId xmlns:a16="http://schemas.microsoft.com/office/drawing/2014/main" id="{D0626DFA-4998-8746-ACA7-999D1E6FA8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83" y="1022"/>
              <a:ext cx="0" cy="22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373" name="Line 13">
              <a:extLst>
                <a:ext uri="{FF2B5EF4-FFF2-40B4-BE49-F238E27FC236}">
                  <a16:creationId xmlns:a16="http://schemas.microsoft.com/office/drawing/2014/main" id="{2D01E122-140C-2E42-AD47-B30267D22E7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2098" y="3169"/>
              <a:ext cx="1" cy="8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43381" name="Line 21">
            <a:extLst>
              <a:ext uri="{FF2B5EF4-FFF2-40B4-BE49-F238E27FC236}">
                <a16:creationId xmlns:a16="http://schemas.microsoft.com/office/drawing/2014/main" id="{31C3A599-C650-964F-9174-BC393F3A1B78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40263" y="5275263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383" name="Line 23">
            <a:extLst>
              <a:ext uri="{FF2B5EF4-FFF2-40B4-BE49-F238E27FC236}">
                <a16:creationId xmlns:a16="http://schemas.microsoft.com/office/drawing/2014/main" id="{3B32DF5F-3A61-A448-965E-335AADDD6CC1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7200" y="5275263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19" name="Line 59">
            <a:extLst>
              <a:ext uri="{FF2B5EF4-FFF2-40B4-BE49-F238E27FC236}">
                <a16:creationId xmlns:a16="http://schemas.microsoft.com/office/drawing/2014/main" id="{7001783A-9E9B-E34D-9A1B-4359AF607331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167640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0" name="Line 60">
            <a:extLst>
              <a:ext uri="{FF2B5EF4-FFF2-40B4-BE49-F238E27FC236}">
                <a16:creationId xmlns:a16="http://schemas.microsoft.com/office/drawing/2014/main" id="{7E651C33-96A0-C54D-9A18-629A7786234A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167640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1" name="Line 61">
            <a:extLst>
              <a:ext uri="{FF2B5EF4-FFF2-40B4-BE49-F238E27FC236}">
                <a16:creationId xmlns:a16="http://schemas.microsoft.com/office/drawing/2014/main" id="{D246D244-9892-BB41-A194-4772E5650E80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167640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2" name="Text Box 62">
            <a:extLst>
              <a:ext uri="{FF2B5EF4-FFF2-40B4-BE49-F238E27FC236}">
                <a16:creationId xmlns:a16="http://schemas.microsoft.com/office/drawing/2014/main" id="{967692A2-2885-CD47-84E4-2F3BD3060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0" y="5727700"/>
            <a:ext cx="7143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Preis</a:t>
            </a:r>
          </a:p>
        </p:txBody>
      </p:sp>
      <p:sp>
        <p:nvSpPr>
          <p:cNvPr id="143423" name="AutoShape 63">
            <a:extLst>
              <a:ext uri="{FF2B5EF4-FFF2-40B4-BE49-F238E27FC236}">
                <a16:creationId xmlns:a16="http://schemas.microsoft.com/office/drawing/2014/main" id="{718A578D-9F2D-A64A-9A48-7E831B596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5799138"/>
            <a:ext cx="290512" cy="220662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4" name="Text Box 64">
            <a:extLst>
              <a:ext uri="{FF2B5EF4-FFF2-40B4-BE49-F238E27FC236}">
                <a16:creationId xmlns:a16="http://schemas.microsoft.com/office/drawing/2014/main" id="{62BC0909-867E-3F43-B5FB-FDA5D1F02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3" y="4892675"/>
            <a:ext cx="139541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Distribution</a:t>
            </a:r>
          </a:p>
        </p:txBody>
      </p:sp>
      <p:sp>
        <p:nvSpPr>
          <p:cNvPr id="143425" name="AutoShape 65">
            <a:extLst>
              <a:ext uri="{FF2B5EF4-FFF2-40B4-BE49-F238E27FC236}">
                <a16:creationId xmlns:a16="http://schemas.microsoft.com/office/drawing/2014/main" id="{C3DEF8A5-158C-BB48-A6D9-470405C05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4964113"/>
            <a:ext cx="290512" cy="219075"/>
          </a:xfrm>
          <a:prstGeom prst="rightArrow">
            <a:avLst>
              <a:gd name="adj1" fmla="val 50000"/>
              <a:gd name="adj2" fmla="val 3315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7" name="Text Box 67">
            <a:extLst>
              <a:ext uri="{FF2B5EF4-FFF2-40B4-BE49-F238E27FC236}">
                <a16:creationId xmlns:a16="http://schemas.microsoft.com/office/drawing/2014/main" id="{5AF69DB0-6803-3F42-B893-878FCA7DF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13" y="3998913"/>
            <a:ext cx="1816100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Kommunikation</a:t>
            </a:r>
          </a:p>
        </p:txBody>
      </p:sp>
      <p:sp>
        <p:nvSpPr>
          <p:cNvPr id="143428" name="AutoShape 68">
            <a:extLst>
              <a:ext uri="{FF2B5EF4-FFF2-40B4-BE49-F238E27FC236}">
                <a16:creationId xmlns:a16="http://schemas.microsoft.com/office/drawing/2014/main" id="{0A196D91-CC9D-0046-B1AD-90AD86C4C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5" y="4067175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9" name="Text Box 69">
            <a:extLst>
              <a:ext uri="{FF2B5EF4-FFF2-40B4-BE49-F238E27FC236}">
                <a16:creationId xmlns:a16="http://schemas.microsoft.com/office/drawing/2014/main" id="{A2A4709A-01E1-DB41-8967-0C7FD9D49A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325" y="3048000"/>
            <a:ext cx="100012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Produkt</a:t>
            </a:r>
          </a:p>
        </p:txBody>
      </p:sp>
      <p:sp>
        <p:nvSpPr>
          <p:cNvPr id="143430" name="AutoShape 70">
            <a:extLst>
              <a:ext uri="{FF2B5EF4-FFF2-40B4-BE49-F238E27FC236}">
                <a16:creationId xmlns:a16="http://schemas.microsoft.com/office/drawing/2014/main" id="{E121C099-7123-D344-BD5C-9E6923BD6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5" y="3117850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32" name="AutoShape 72">
            <a:extLst>
              <a:ext uri="{FF2B5EF4-FFF2-40B4-BE49-F238E27FC236}">
                <a16:creationId xmlns:a16="http://schemas.microsoft.com/office/drawing/2014/main" id="{07F7B3F6-0814-FD42-8D00-9D29834A6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25" y="1790700"/>
            <a:ext cx="288925" cy="220663"/>
          </a:xfrm>
          <a:prstGeom prst="rightArrow">
            <a:avLst>
              <a:gd name="adj1" fmla="val 50000"/>
              <a:gd name="adj2" fmla="val 3273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33" name="Text Box 73">
            <a:extLst>
              <a:ext uri="{FF2B5EF4-FFF2-40B4-BE49-F238E27FC236}">
                <a16:creationId xmlns:a16="http://schemas.microsoft.com/office/drawing/2014/main" id="{A134B771-F786-FD4B-97D0-144E0D079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163" y="2112963"/>
            <a:ext cx="130016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Forschung</a:t>
            </a:r>
          </a:p>
        </p:txBody>
      </p:sp>
      <p:sp>
        <p:nvSpPr>
          <p:cNvPr id="143435" name="Text Box 75">
            <a:extLst>
              <a:ext uri="{FF2B5EF4-FFF2-40B4-BE49-F238E27FC236}">
                <a16:creationId xmlns:a16="http://schemas.microsoft.com/office/drawing/2014/main" id="{41622ED9-6B72-0049-BFFA-B1925219B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2449513"/>
            <a:ext cx="77311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Lehre</a:t>
            </a:r>
          </a:p>
        </p:txBody>
      </p:sp>
      <p:sp>
        <p:nvSpPr>
          <p:cNvPr id="143436" name="AutoShape 76">
            <a:extLst>
              <a:ext uri="{FF2B5EF4-FFF2-40B4-BE49-F238E27FC236}">
                <a16:creationId xmlns:a16="http://schemas.microsoft.com/office/drawing/2014/main" id="{F0A1C5FA-9B55-7F4E-AB0B-C92A63C82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2540000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37" name="AutoShape 77">
            <a:extLst>
              <a:ext uri="{FF2B5EF4-FFF2-40B4-BE49-F238E27FC236}">
                <a16:creationId xmlns:a16="http://schemas.microsoft.com/office/drawing/2014/main" id="{92B6C077-C549-054B-BF5A-21474494DC8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629819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3438" name="Text Box 78">
            <a:extLst>
              <a:ext uri="{FF2B5EF4-FFF2-40B4-BE49-F238E27FC236}">
                <a16:creationId xmlns:a16="http://schemas.microsoft.com/office/drawing/2014/main" id="{723B6C4F-163A-F64C-B38E-BC520C134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1066800"/>
            <a:ext cx="704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Wirt-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schaft</a:t>
            </a:r>
          </a:p>
        </p:txBody>
      </p:sp>
      <p:sp>
        <p:nvSpPr>
          <p:cNvPr id="143439" name="AutoShape 79">
            <a:extLst>
              <a:ext uri="{FF2B5EF4-FFF2-40B4-BE49-F238E27FC236}">
                <a16:creationId xmlns:a16="http://schemas.microsoft.com/office/drawing/2014/main" id="{C25C63ED-27C1-B740-9CCA-60BEEF3B46F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588669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3441" name="Text Box 81">
            <a:extLst>
              <a:ext uri="{FF2B5EF4-FFF2-40B4-BE49-F238E27FC236}">
                <a16:creationId xmlns:a16="http://schemas.microsoft.com/office/drawing/2014/main" id="{29792D9A-2B90-C841-842E-35314693E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75" y="1066800"/>
            <a:ext cx="7445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Hoch-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schule</a:t>
            </a:r>
          </a:p>
        </p:txBody>
      </p:sp>
      <p:sp>
        <p:nvSpPr>
          <p:cNvPr id="143442" name="Text Box 82">
            <a:extLst>
              <a:ext uri="{FF2B5EF4-FFF2-40B4-BE49-F238E27FC236}">
                <a16:creationId xmlns:a16="http://schemas.microsoft.com/office/drawing/2014/main" id="{B6263108-D748-4148-8323-27707FEED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3775" y="1066800"/>
            <a:ext cx="7842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Studie-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rende</a:t>
            </a:r>
          </a:p>
        </p:txBody>
      </p:sp>
      <p:sp>
        <p:nvSpPr>
          <p:cNvPr id="143443" name="AutoShape 83">
            <a:extLst>
              <a:ext uri="{FF2B5EF4-FFF2-40B4-BE49-F238E27FC236}">
                <a16:creationId xmlns:a16="http://schemas.microsoft.com/office/drawing/2014/main" id="{3C0A202C-B157-D142-A003-0A6F5AA466C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463382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3444" name="AutoShape 84">
            <a:extLst>
              <a:ext uri="{FF2B5EF4-FFF2-40B4-BE49-F238E27FC236}">
                <a16:creationId xmlns:a16="http://schemas.microsoft.com/office/drawing/2014/main" id="{2ED5F315-F860-5149-A213-BCE6B34732C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422232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3445" name="Text Box 85">
            <a:extLst>
              <a:ext uri="{FF2B5EF4-FFF2-40B4-BE49-F238E27FC236}">
                <a16:creationId xmlns:a16="http://schemas.microsoft.com/office/drawing/2014/main" id="{BB8ADAEA-5912-9847-ABBE-801EB1BDB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5000" y="1171575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Alumni</a:t>
            </a:r>
          </a:p>
        </p:txBody>
      </p:sp>
      <p:sp>
        <p:nvSpPr>
          <p:cNvPr id="143446" name="AutoShape 86">
            <a:extLst>
              <a:ext uri="{FF2B5EF4-FFF2-40B4-BE49-F238E27FC236}">
                <a16:creationId xmlns:a16="http://schemas.microsoft.com/office/drawing/2014/main" id="{D132443B-A848-2245-85CA-6080301D84F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299325" y="1511301"/>
            <a:ext cx="141287" cy="22701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3447" name="Line 87">
            <a:extLst>
              <a:ext uri="{FF2B5EF4-FFF2-40B4-BE49-F238E27FC236}">
                <a16:creationId xmlns:a16="http://schemas.microsoft.com/office/drawing/2014/main" id="{0002331C-BA06-3E42-A9B5-C001584A7D11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3325" y="5275263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43448" name="Group 88">
            <a:extLst>
              <a:ext uri="{FF2B5EF4-FFF2-40B4-BE49-F238E27FC236}">
                <a16:creationId xmlns:a16="http://schemas.microsoft.com/office/drawing/2014/main" id="{DFA7F88F-3881-A841-BE4F-77B56BC4E113}"/>
              </a:ext>
            </a:extLst>
          </p:cNvPr>
          <p:cNvGrpSpPr>
            <a:grpSpLocks/>
          </p:cNvGrpSpPr>
          <p:nvPr/>
        </p:nvGrpSpPr>
        <p:grpSpPr bwMode="auto">
          <a:xfrm>
            <a:off x="2393950" y="1676400"/>
            <a:ext cx="5403850" cy="4870450"/>
            <a:chOff x="1813" y="902"/>
            <a:chExt cx="3404" cy="3068"/>
          </a:xfrm>
        </p:grpSpPr>
        <p:sp>
          <p:nvSpPr>
            <p:cNvPr id="143449" name="Line 89">
              <a:extLst>
                <a:ext uri="{FF2B5EF4-FFF2-40B4-BE49-F238E27FC236}">
                  <a16:creationId xmlns:a16="http://schemas.microsoft.com/office/drawing/2014/main" id="{E953FA8D-A0ED-864C-BB7E-1170BAB96F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1022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50" name="Line 90">
              <a:extLst>
                <a:ext uri="{FF2B5EF4-FFF2-40B4-BE49-F238E27FC236}">
                  <a16:creationId xmlns:a16="http://schemas.microsoft.com/office/drawing/2014/main" id="{CB4C03BF-1405-0740-8E79-A5931E4096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11" y="1022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51" name="Line 91">
              <a:extLst>
                <a:ext uri="{FF2B5EF4-FFF2-40B4-BE49-F238E27FC236}">
                  <a16:creationId xmlns:a16="http://schemas.microsoft.com/office/drawing/2014/main" id="{8C712D27-EBA5-5244-B689-1A6C8D646D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1586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52" name="Line 92">
              <a:extLst>
                <a:ext uri="{FF2B5EF4-FFF2-40B4-BE49-F238E27FC236}">
                  <a16:creationId xmlns:a16="http://schemas.microsoft.com/office/drawing/2014/main" id="{FFBF017D-368F-1E45-8D5A-9719082142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3853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53" name="Line 93">
              <a:extLst>
                <a:ext uri="{FF2B5EF4-FFF2-40B4-BE49-F238E27FC236}">
                  <a16:creationId xmlns:a16="http://schemas.microsoft.com/office/drawing/2014/main" id="{BC22F369-A0C9-ED40-91FB-C3960A3A7D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13" y="1586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54" name="Line 94">
              <a:extLst>
                <a:ext uri="{FF2B5EF4-FFF2-40B4-BE49-F238E27FC236}">
                  <a16:creationId xmlns:a16="http://schemas.microsoft.com/office/drawing/2014/main" id="{DC904D64-14DE-A149-B702-B9088CFBE0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7" y="1586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55" name="Line 95">
              <a:extLst>
                <a:ext uri="{FF2B5EF4-FFF2-40B4-BE49-F238E27FC236}">
                  <a16:creationId xmlns:a16="http://schemas.microsoft.com/office/drawing/2014/main" id="{15E50BF0-AEEE-C94D-9237-3ABB093AE04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4930" y="3169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56" name="Line 96">
              <a:extLst>
                <a:ext uri="{FF2B5EF4-FFF2-40B4-BE49-F238E27FC236}">
                  <a16:creationId xmlns:a16="http://schemas.microsoft.com/office/drawing/2014/main" id="{0372867D-B603-814B-AA8D-931D96144F6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2096" y="902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57" name="Line 97">
              <a:extLst>
                <a:ext uri="{FF2B5EF4-FFF2-40B4-BE49-F238E27FC236}">
                  <a16:creationId xmlns:a16="http://schemas.microsoft.com/office/drawing/2014/main" id="{55E85F00-B3F1-3642-86C9-0655F6E3DAC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4928" y="902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43465" name="Line 105">
            <a:extLst>
              <a:ext uri="{FF2B5EF4-FFF2-40B4-BE49-F238E27FC236}">
                <a16:creationId xmlns:a16="http://schemas.microsoft.com/office/drawing/2014/main" id="{B77A1A0F-CF47-3E40-9BDA-721BE74521D0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430963" y="167640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70" name="Line 110">
            <a:extLst>
              <a:ext uri="{FF2B5EF4-FFF2-40B4-BE49-F238E27FC236}">
                <a16:creationId xmlns:a16="http://schemas.microsoft.com/office/drawing/2014/main" id="{9BEA5B14-5F80-7641-874A-57C57E7521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02338" y="5473700"/>
            <a:ext cx="885825" cy="8683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73" name="Line 113">
            <a:extLst>
              <a:ext uri="{FF2B5EF4-FFF2-40B4-BE49-F238E27FC236}">
                <a16:creationId xmlns:a16="http://schemas.microsoft.com/office/drawing/2014/main" id="{010C1D46-40B3-E54E-9032-752F89721EB3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74" name="Line 114">
            <a:extLst>
              <a:ext uri="{FF2B5EF4-FFF2-40B4-BE49-F238E27FC236}">
                <a16:creationId xmlns:a16="http://schemas.microsoft.com/office/drawing/2014/main" id="{3C196AC2-A5AE-1349-A282-9D880B57A77F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75" name="Line 115">
            <a:extLst>
              <a:ext uri="{FF2B5EF4-FFF2-40B4-BE49-F238E27FC236}">
                <a16:creationId xmlns:a16="http://schemas.microsoft.com/office/drawing/2014/main" id="{C023390F-3DCB-7F42-B58A-9BBD4E7447A1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576421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76" name="Line 116">
            <a:extLst>
              <a:ext uri="{FF2B5EF4-FFF2-40B4-BE49-F238E27FC236}">
                <a16:creationId xmlns:a16="http://schemas.microsoft.com/office/drawing/2014/main" id="{B726700B-8E6F-F546-9B5E-013829B52D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95613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77" name="Line 117">
            <a:extLst>
              <a:ext uri="{FF2B5EF4-FFF2-40B4-BE49-F238E27FC236}">
                <a16:creationId xmlns:a16="http://schemas.microsoft.com/office/drawing/2014/main" id="{99CC7058-4E84-554B-BDC6-7B53AAF459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94588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78" name="Line 118">
            <a:extLst>
              <a:ext uri="{FF2B5EF4-FFF2-40B4-BE49-F238E27FC236}">
                <a16:creationId xmlns:a16="http://schemas.microsoft.com/office/drawing/2014/main" id="{10630800-F31A-6346-876F-F67B0CD1314A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79" name="Line 119">
            <a:extLst>
              <a:ext uri="{FF2B5EF4-FFF2-40B4-BE49-F238E27FC236}">
                <a16:creationId xmlns:a16="http://schemas.microsoft.com/office/drawing/2014/main" id="{7D00B05A-FA06-C641-95F1-47EC625827EE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80" name="Line 120">
            <a:extLst>
              <a:ext uri="{FF2B5EF4-FFF2-40B4-BE49-F238E27FC236}">
                <a16:creationId xmlns:a16="http://schemas.microsoft.com/office/drawing/2014/main" id="{06E5BEBF-F9DB-D249-8754-3030369614F4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81" name="Line 121">
            <a:extLst>
              <a:ext uri="{FF2B5EF4-FFF2-40B4-BE49-F238E27FC236}">
                <a16:creationId xmlns:a16="http://schemas.microsoft.com/office/drawing/2014/main" id="{D56EB6AA-655B-EC4B-A8AE-B88604B6DE74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82" name="Line 122">
            <a:extLst>
              <a:ext uri="{FF2B5EF4-FFF2-40B4-BE49-F238E27FC236}">
                <a16:creationId xmlns:a16="http://schemas.microsoft.com/office/drawing/2014/main" id="{00B9644F-E109-984B-8395-3D1DFE18441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606266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83" name="Line 123">
            <a:extLst>
              <a:ext uri="{FF2B5EF4-FFF2-40B4-BE49-F238E27FC236}">
                <a16:creationId xmlns:a16="http://schemas.microsoft.com/office/drawing/2014/main" id="{AD99273B-5975-6445-B42A-0238DC38C7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2400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84" name="Line 124">
            <a:extLst>
              <a:ext uri="{FF2B5EF4-FFF2-40B4-BE49-F238E27FC236}">
                <a16:creationId xmlns:a16="http://schemas.microsoft.com/office/drawing/2014/main" id="{59B746FA-B2DA-2147-B2E1-E142357071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91375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85" name="Line 125">
            <a:extLst>
              <a:ext uri="{FF2B5EF4-FFF2-40B4-BE49-F238E27FC236}">
                <a16:creationId xmlns:a16="http://schemas.microsoft.com/office/drawing/2014/main" id="{19AB4266-4BC2-B447-886B-FF2B5729AE45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167640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86" name="Line 126">
            <a:extLst>
              <a:ext uri="{FF2B5EF4-FFF2-40B4-BE49-F238E27FC236}">
                <a16:creationId xmlns:a16="http://schemas.microsoft.com/office/drawing/2014/main" id="{64D35790-4536-8446-904A-CE71CC767C0F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167640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87" name="Line 127">
            <a:extLst>
              <a:ext uri="{FF2B5EF4-FFF2-40B4-BE49-F238E27FC236}">
                <a16:creationId xmlns:a16="http://schemas.microsoft.com/office/drawing/2014/main" id="{4DAB4414-9D30-1044-B6D9-5B3A7814CEB4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167640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88" name="Line 128">
            <a:extLst>
              <a:ext uri="{FF2B5EF4-FFF2-40B4-BE49-F238E27FC236}">
                <a16:creationId xmlns:a16="http://schemas.microsoft.com/office/drawing/2014/main" id="{BEC9A90E-E3FB-0843-9FD0-2CF8B311C1D3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430963" y="167640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89" name="Line 129">
            <a:extLst>
              <a:ext uri="{FF2B5EF4-FFF2-40B4-BE49-F238E27FC236}">
                <a16:creationId xmlns:a16="http://schemas.microsoft.com/office/drawing/2014/main" id="{E89BD4E7-E831-E440-A392-A4803E0037A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2165350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94" name="Line 134">
            <a:extLst>
              <a:ext uri="{FF2B5EF4-FFF2-40B4-BE49-F238E27FC236}">
                <a16:creationId xmlns:a16="http://schemas.microsoft.com/office/drawing/2014/main" id="{8A7320A0-1FE2-E249-8883-0CC5B8F890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95838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95" name="Line 135">
            <a:extLst>
              <a:ext uri="{FF2B5EF4-FFF2-40B4-BE49-F238E27FC236}">
                <a16:creationId xmlns:a16="http://schemas.microsoft.com/office/drawing/2014/main" id="{AA8AE495-C8AD-3A4C-B2A1-E64FE35D3A7E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336391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96" name="Line 136">
            <a:extLst>
              <a:ext uri="{FF2B5EF4-FFF2-40B4-BE49-F238E27FC236}">
                <a16:creationId xmlns:a16="http://schemas.microsoft.com/office/drawing/2014/main" id="{3FB0870E-D099-9842-A060-5488911136D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4264025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97" name="Line 137">
            <a:extLst>
              <a:ext uri="{FF2B5EF4-FFF2-40B4-BE49-F238E27FC236}">
                <a16:creationId xmlns:a16="http://schemas.microsoft.com/office/drawing/2014/main" id="{B4FEE775-8DA0-8344-B27A-A6C6232F687E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5164138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98" name="Line 138">
            <a:extLst>
              <a:ext uri="{FF2B5EF4-FFF2-40B4-BE49-F238E27FC236}">
                <a16:creationId xmlns:a16="http://schemas.microsoft.com/office/drawing/2014/main" id="{EF10C53A-2126-CC4B-ABC4-472B939231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92513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99" name="Line 139">
            <a:extLst>
              <a:ext uri="{FF2B5EF4-FFF2-40B4-BE49-F238E27FC236}">
                <a16:creationId xmlns:a16="http://schemas.microsoft.com/office/drawing/2014/main" id="{C5F5F7EE-EB7F-A440-984D-1E2B8BB0D0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2625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500" name="Line 140">
            <a:extLst>
              <a:ext uri="{FF2B5EF4-FFF2-40B4-BE49-F238E27FC236}">
                <a16:creationId xmlns:a16="http://schemas.microsoft.com/office/drawing/2014/main" id="{365C25F8-9838-CD49-BEA7-1E09ED7D39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2463800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508" name="Text Box 148">
            <a:extLst>
              <a:ext uri="{FF2B5EF4-FFF2-40B4-BE49-F238E27FC236}">
                <a16:creationId xmlns:a16="http://schemas.microsoft.com/office/drawing/2014/main" id="{0B7C58DE-5F30-0843-A969-783661D6C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75" y="1681163"/>
            <a:ext cx="169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70000"/>
              </a:lnSpc>
            </a:pPr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Weiterbildung</a:t>
            </a:r>
          </a:p>
          <a:p>
            <a:pPr algn="l">
              <a:lnSpc>
                <a:spcPct val="70000"/>
              </a:lnSpc>
            </a:pPr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sonstige Leist.</a:t>
            </a:r>
          </a:p>
        </p:txBody>
      </p:sp>
      <p:sp>
        <p:nvSpPr>
          <p:cNvPr id="143509" name="Text Box 149">
            <a:extLst>
              <a:ext uri="{FF2B5EF4-FFF2-40B4-BE49-F238E27FC236}">
                <a16:creationId xmlns:a16="http://schemas.microsoft.com/office/drawing/2014/main" id="{7F453EB1-D6D7-7B41-B761-F082D2352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7188" y="1066800"/>
            <a:ext cx="9810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Sonstige </a:t>
            </a:r>
          </a:p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Offentl.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oliennummernplatzhalter 4">
            <a:extLst>
              <a:ext uri="{FF2B5EF4-FFF2-40B4-BE49-F238E27FC236}">
                <a16:creationId xmlns:a16="http://schemas.microsoft.com/office/drawing/2014/main" id="{BF666D6D-21EA-4948-B08F-568923A5AF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3A7AA2-D53A-8648-B9E7-1BB0FB5FFECD}" type="slidenum">
              <a:rPr lang="en-US" altLang="de-DE"/>
              <a:pPr/>
              <a:t>19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45478" name="Line 70">
            <a:extLst>
              <a:ext uri="{FF2B5EF4-FFF2-40B4-BE49-F238E27FC236}">
                <a16:creationId xmlns:a16="http://schemas.microsoft.com/office/drawing/2014/main" id="{D127EE9B-9A69-9643-A118-E3BBB250B481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3325" y="5275263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17" name="Line 109">
            <a:extLst>
              <a:ext uri="{FF2B5EF4-FFF2-40B4-BE49-F238E27FC236}">
                <a16:creationId xmlns:a16="http://schemas.microsoft.com/office/drawing/2014/main" id="{7F1ABF75-1F55-9645-9D10-A068B2ED6F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02338" y="5473700"/>
            <a:ext cx="885825" cy="8683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45418" name="Group 10">
            <a:extLst>
              <a:ext uri="{FF2B5EF4-FFF2-40B4-BE49-F238E27FC236}">
                <a16:creationId xmlns:a16="http://schemas.microsoft.com/office/drawing/2014/main" id="{3A3917B7-C90C-674D-8E2E-0D0A763151EE}"/>
              </a:ext>
            </a:extLst>
          </p:cNvPr>
          <p:cNvGrpSpPr>
            <a:grpSpLocks/>
          </p:cNvGrpSpPr>
          <p:nvPr/>
        </p:nvGrpSpPr>
        <p:grpSpPr bwMode="auto">
          <a:xfrm>
            <a:off x="2846388" y="1866900"/>
            <a:ext cx="4951412" cy="4679950"/>
            <a:chOff x="2098" y="1022"/>
            <a:chExt cx="3119" cy="2948"/>
          </a:xfrm>
        </p:grpSpPr>
        <p:sp>
          <p:nvSpPr>
            <p:cNvPr id="145419" name="Line 11">
              <a:extLst>
                <a:ext uri="{FF2B5EF4-FFF2-40B4-BE49-F238E27FC236}">
                  <a16:creationId xmlns:a16="http://schemas.microsoft.com/office/drawing/2014/main" id="{18D00663-BE0D-CD4C-BFC5-3A324928CD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3289"/>
              <a:ext cx="28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5420" name="Line 12">
              <a:extLst>
                <a:ext uri="{FF2B5EF4-FFF2-40B4-BE49-F238E27FC236}">
                  <a16:creationId xmlns:a16="http://schemas.microsoft.com/office/drawing/2014/main" id="{166F28B0-26C5-244B-9D71-8A7E621738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83" y="1022"/>
              <a:ext cx="0" cy="22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5421" name="Line 13">
              <a:extLst>
                <a:ext uri="{FF2B5EF4-FFF2-40B4-BE49-F238E27FC236}">
                  <a16:creationId xmlns:a16="http://schemas.microsoft.com/office/drawing/2014/main" id="{5C9EB92D-8CDE-F341-B75D-7CE266DAFA1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2098" y="3169"/>
              <a:ext cx="1" cy="8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45500" name="Line 92">
            <a:extLst>
              <a:ext uri="{FF2B5EF4-FFF2-40B4-BE49-F238E27FC236}">
                <a16:creationId xmlns:a16="http://schemas.microsoft.com/office/drawing/2014/main" id="{8E73659E-772C-6A49-80EA-AD92FE32D310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01" name="Line 93">
            <a:extLst>
              <a:ext uri="{FF2B5EF4-FFF2-40B4-BE49-F238E27FC236}">
                <a16:creationId xmlns:a16="http://schemas.microsoft.com/office/drawing/2014/main" id="{AC7C2D4C-EB78-764F-934B-F48DEBCB5E75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03" name="Line 95">
            <a:extLst>
              <a:ext uri="{FF2B5EF4-FFF2-40B4-BE49-F238E27FC236}">
                <a16:creationId xmlns:a16="http://schemas.microsoft.com/office/drawing/2014/main" id="{5E6D8DF6-B91E-924D-B7A2-A4D642E6C2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95613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04" name="Line 96">
            <a:extLst>
              <a:ext uri="{FF2B5EF4-FFF2-40B4-BE49-F238E27FC236}">
                <a16:creationId xmlns:a16="http://schemas.microsoft.com/office/drawing/2014/main" id="{E979A602-880A-134A-AB60-855C7A8E53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94588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05" name="Line 97">
            <a:extLst>
              <a:ext uri="{FF2B5EF4-FFF2-40B4-BE49-F238E27FC236}">
                <a16:creationId xmlns:a16="http://schemas.microsoft.com/office/drawing/2014/main" id="{DBC645A0-1674-6C47-8551-80C74F84E16B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06" name="Line 98">
            <a:extLst>
              <a:ext uri="{FF2B5EF4-FFF2-40B4-BE49-F238E27FC236}">
                <a16:creationId xmlns:a16="http://schemas.microsoft.com/office/drawing/2014/main" id="{8A2CEB9F-47CD-5B4B-BC86-0B39A004F22B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07" name="Line 99">
            <a:extLst>
              <a:ext uri="{FF2B5EF4-FFF2-40B4-BE49-F238E27FC236}">
                <a16:creationId xmlns:a16="http://schemas.microsoft.com/office/drawing/2014/main" id="{590A3767-6D8C-4D4C-9F9B-AAF76D5B0E64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08" name="Line 100">
            <a:extLst>
              <a:ext uri="{FF2B5EF4-FFF2-40B4-BE49-F238E27FC236}">
                <a16:creationId xmlns:a16="http://schemas.microsoft.com/office/drawing/2014/main" id="{27931532-F2FC-4C45-BB53-C84DC9A942AD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09" name="Line 101">
            <a:extLst>
              <a:ext uri="{FF2B5EF4-FFF2-40B4-BE49-F238E27FC236}">
                <a16:creationId xmlns:a16="http://schemas.microsoft.com/office/drawing/2014/main" id="{8E9740DD-77F9-C14C-80D5-9079379654ED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606266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10" name="Line 102">
            <a:extLst>
              <a:ext uri="{FF2B5EF4-FFF2-40B4-BE49-F238E27FC236}">
                <a16:creationId xmlns:a16="http://schemas.microsoft.com/office/drawing/2014/main" id="{DFEF2893-2BA8-7043-ADAE-CF8061EDC6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2400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11" name="Line 103">
            <a:extLst>
              <a:ext uri="{FF2B5EF4-FFF2-40B4-BE49-F238E27FC236}">
                <a16:creationId xmlns:a16="http://schemas.microsoft.com/office/drawing/2014/main" id="{F06D73B7-F637-BB40-B075-C837CCC97D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91375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12" name="Line 104">
            <a:extLst>
              <a:ext uri="{FF2B5EF4-FFF2-40B4-BE49-F238E27FC236}">
                <a16:creationId xmlns:a16="http://schemas.microsoft.com/office/drawing/2014/main" id="{170E2C05-1DEB-9B4A-AAC8-4FBD16E4D896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167640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13" name="Line 105">
            <a:extLst>
              <a:ext uri="{FF2B5EF4-FFF2-40B4-BE49-F238E27FC236}">
                <a16:creationId xmlns:a16="http://schemas.microsoft.com/office/drawing/2014/main" id="{FAFF04B9-2DE7-7044-A6E3-EE19D52FD449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167640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14" name="Line 106">
            <a:extLst>
              <a:ext uri="{FF2B5EF4-FFF2-40B4-BE49-F238E27FC236}">
                <a16:creationId xmlns:a16="http://schemas.microsoft.com/office/drawing/2014/main" id="{4D8D0B08-8199-E840-A3C9-3510A1566D59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167640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15" name="Line 107">
            <a:extLst>
              <a:ext uri="{FF2B5EF4-FFF2-40B4-BE49-F238E27FC236}">
                <a16:creationId xmlns:a16="http://schemas.microsoft.com/office/drawing/2014/main" id="{3F829DED-C988-C64B-8D3E-6EBDC49858CD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430963" y="167640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16" name="Line 108">
            <a:extLst>
              <a:ext uri="{FF2B5EF4-FFF2-40B4-BE49-F238E27FC236}">
                <a16:creationId xmlns:a16="http://schemas.microsoft.com/office/drawing/2014/main" id="{CA72CDA5-9348-9248-ACC4-C129875EBB2F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2165350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45422" name="Group 14">
            <a:extLst>
              <a:ext uri="{FF2B5EF4-FFF2-40B4-BE49-F238E27FC236}">
                <a16:creationId xmlns:a16="http://schemas.microsoft.com/office/drawing/2014/main" id="{F5B5CEA5-9B3C-FC4D-B032-8E5511181045}"/>
              </a:ext>
            </a:extLst>
          </p:cNvPr>
          <p:cNvGrpSpPr>
            <a:grpSpLocks/>
          </p:cNvGrpSpPr>
          <p:nvPr/>
        </p:nvGrpSpPr>
        <p:grpSpPr bwMode="auto">
          <a:xfrm>
            <a:off x="3298825" y="1866900"/>
            <a:ext cx="4498975" cy="3598863"/>
            <a:chOff x="2383" y="1022"/>
            <a:chExt cx="2834" cy="2267"/>
          </a:xfrm>
        </p:grpSpPr>
        <p:sp>
          <p:nvSpPr>
            <p:cNvPr id="145423" name="Line 15">
              <a:extLst>
                <a:ext uri="{FF2B5EF4-FFF2-40B4-BE49-F238E27FC236}">
                  <a16:creationId xmlns:a16="http://schemas.microsoft.com/office/drawing/2014/main" id="{5D1B7ACF-CD0A-6942-BE4D-050564D3BA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1589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5424" name="Line 16">
              <a:extLst>
                <a:ext uri="{FF2B5EF4-FFF2-40B4-BE49-F238E27FC236}">
                  <a16:creationId xmlns:a16="http://schemas.microsoft.com/office/drawing/2014/main" id="{CC733803-C20D-2345-A245-ADAA3C9C4A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2156"/>
              <a:ext cx="2834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5425" name="Line 17">
              <a:extLst>
                <a:ext uri="{FF2B5EF4-FFF2-40B4-BE49-F238E27FC236}">
                  <a16:creationId xmlns:a16="http://schemas.microsoft.com/office/drawing/2014/main" id="{1955EB15-8CFB-3D4B-B30D-29D92CC03F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50" y="1022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5426" name="Line 18">
              <a:extLst>
                <a:ext uri="{FF2B5EF4-FFF2-40B4-BE49-F238E27FC236}">
                  <a16:creationId xmlns:a16="http://schemas.microsoft.com/office/drawing/2014/main" id="{6EFA358D-FC36-C943-86AC-9B4DB4DCD4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17" y="1022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5427" name="Line 19">
              <a:extLst>
                <a:ext uri="{FF2B5EF4-FFF2-40B4-BE49-F238E27FC236}">
                  <a16:creationId xmlns:a16="http://schemas.microsoft.com/office/drawing/2014/main" id="{326F8A70-1AEB-414C-8BC8-EB8888451D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4" y="1022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5428" name="Line 20">
              <a:extLst>
                <a:ext uri="{FF2B5EF4-FFF2-40B4-BE49-F238E27FC236}">
                  <a16:creationId xmlns:a16="http://schemas.microsoft.com/office/drawing/2014/main" id="{4D79AD45-E694-CA41-9B95-CEB0B1CAF8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1" y="1022"/>
              <a:ext cx="0" cy="226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45430" name="Line 22">
            <a:extLst>
              <a:ext uri="{FF2B5EF4-FFF2-40B4-BE49-F238E27FC236}">
                <a16:creationId xmlns:a16="http://schemas.microsoft.com/office/drawing/2014/main" id="{6798F062-7F95-9640-9938-DAF8180427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8825" y="4567238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411" name="AutoShape 3">
            <a:extLst>
              <a:ext uri="{FF2B5EF4-FFF2-40B4-BE49-F238E27FC236}">
                <a16:creationId xmlns:a16="http://schemas.microsoft.com/office/drawing/2014/main" id="{64663493-FEEE-A44C-8330-8ABED0186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5613" y="1868488"/>
            <a:ext cx="1198562" cy="3897312"/>
          </a:xfrm>
          <a:prstGeom prst="cube">
            <a:avLst>
              <a:gd name="adj" fmla="val 25000"/>
            </a:avLst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20" name="AutoShape 112">
            <a:extLst>
              <a:ext uri="{FF2B5EF4-FFF2-40B4-BE49-F238E27FC236}">
                <a16:creationId xmlns:a16="http://schemas.microsoft.com/office/drawing/2014/main" id="{85DED42F-5BEA-F545-9AC5-3FDD6E8E4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0963" y="1882775"/>
            <a:ext cx="1198562" cy="3897313"/>
          </a:xfrm>
          <a:prstGeom prst="cube">
            <a:avLst>
              <a:gd name="adj" fmla="val 25000"/>
            </a:avLst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21" name="AutoShape 113">
            <a:extLst>
              <a:ext uri="{FF2B5EF4-FFF2-40B4-BE49-F238E27FC236}">
                <a16:creationId xmlns:a16="http://schemas.microsoft.com/office/drawing/2014/main" id="{C95486BD-67B2-6845-BD91-2872C2A39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4475" y="1885950"/>
            <a:ext cx="1198563" cy="3897313"/>
          </a:xfrm>
          <a:prstGeom prst="cube">
            <a:avLst>
              <a:gd name="adj" fmla="val 25000"/>
            </a:avLst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410" name="Rectangle 2">
            <a:extLst>
              <a:ext uri="{FF2B5EF4-FFF2-40B4-BE49-F238E27FC236}">
                <a16:creationId xmlns:a16="http://schemas.microsoft.com/office/drawing/2014/main" id="{6C5E7AD1-628B-AE42-AB34-2293301A97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Fundraising</a:t>
            </a:r>
            <a:endParaRPr lang="de-DE" altLang="de-DE" sz="2800" b="1">
              <a:solidFill>
                <a:srgbClr val="000000"/>
              </a:solidFill>
            </a:endParaRPr>
          </a:p>
        </p:txBody>
      </p:sp>
      <p:sp>
        <p:nvSpPr>
          <p:cNvPr id="145429" name="Line 21">
            <a:extLst>
              <a:ext uri="{FF2B5EF4-FFF2-40B4-BE49-F238E27FC236}">
                <a16:creationId xmlns:a16="http://schemas.microsoft.com/office/drawing/2014/main" id="{A860BB44-5BC1-514B-9922-CEB6D027FBD5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40263" y="5275263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431" name="Line 23">
            <a:extLst>
              <a:ext uri="{FF2B5EF4-FFF2-40B4-BE49-F238E27FC236}">
                <a16:creationId xmlns:a16="http://schemas.microsoft.com/office/drawing/2014/main" id="{4E95DD04-4229-914A-80B0-EA1199625DE8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7200" y="5275263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432" name="Line 24">
            <a:extLst>
              <a:ext uri="{FF2B5EF4-FFF2-40B4-BE49-F238E27FC236}">
                <a16:creationId xmlns:a16="http://schemas.microsoft.com/office/drawing/2014/main" id="{3DE4A73C-C4BC-3C46-828C-A91598E0AC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306546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433" name="Line 25">
            <a:extLst>
              <a:ext uri="{FF2B5EF4-FFF2-40B4-BE49-F238E27FC236}">
                <a16:creationId xmlns:a16="http://schemas.microsoft.com/office/drawing/2014/main" id="{D32FD1D3-54F2-8E4C-8D8E-C8286B17E5FA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3965575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434" name="Line 26">
            <a:extLst>
              <a:ext uri="{FF2B5EF4-FFF2-40B4-BE49-F238E27FC236}">
                <a16:creationId xmlns:a16="http://schemas.microsoft.com/office/drawing/2014/main" id="{4AED693E-8365-6A4F-94BA-45E0877BD35D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4865688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435" name="Line 27">
            <a:extLst>
              <a:ext uri="{FF2B5EF4-FFF2-40B4-BE49-F238E27FC236}">
                <a16:creationId xmlns:a16="http://schemas.microsoft.com/office/drawing/2014/main" id="{81E04A7B-60C8-2F4B-A127-39D1EE41C9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95725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436" name="Line 28">
            <a:extLst>
              <a:ext uri="{FF2B5EF4-FFF2-40B4-BE49-F238E27FC236}">
                <a16:creationId xmlns:a16="http://schemas.microsoft.com/office/drawing/2014/main" id="{491636C1-08FD-3A4F-9C55-9384016547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95838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438" name="Line 30">
            <a:extLst>
              <a:ext uri="{FF2B5EF4-FFF2-40B4-BE49-F238E27FC236}">
                <a16:creationId xmlns:a16="http://schemas.microsoft.com/office/drawing/2014/main" id="{2881E174-A933-DD4C-8E11-D0426529DD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96063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455" name="Text Box 47">
            <a:extLst>
              <a:ext uri="{FF2B5EF4-FFF2-40B4-BE49-F238E27FC236}">
                <a16:creationId xmlns:a16="http://schemas.microsoft.com/office/drawing/2014/main" id="{765B7ACA-4392-F446-8F50-C1E60B8A9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0" y="5727700"/>
            <a:ext cx="7143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Preis</a:t>
            </a:r>
          </a:p>
        </p:txBody>
      </p:sp>
      <p:sp>
        <p:nvSpPr>
          <p:cNvPr id="145456" name="AutoShape 48">
            <a:extLst>
              <a:ext uri="{FF2B5EF4-FFF2-40B4-BE49-F238E27FC236}">
                <a16:creationId xmlns:a16="http://schemas.microsoft.com/office/drawing/2014/main" id="{ADE82361-F222-CC48-8F77-0B53A5A53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5799138"/>
            <a:ext cx="290512" cy="220662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457" name="Text Box 49">
            <a:extLst>
              <a:ext uri="{FF2B5EF4-FFF2-40B4-BE49-F238E27FC236}">
                <a16:creationId xmlns:a16="http://schemas.microsoft.com/office/drawing/2014/main" id="{356BA650-C94A-F241-ADCD-BFF0FB70F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3" y="4892675"/>
            <a:ext cx="139541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Distribution</a:t>
            </a:r>
          </a:p>
        </p:txBody>
      </p:sp>
      <p:sp>
        <p:nvSpPr>
          <p:cNvPr id="145458" name="AutoShape 50">
            <a:extLst>
              <a:ext uri="{FF2B5EF4-FFF2-40B4-BE49-F238E27FC236}">
                <a16:creationId xmlns:a16="http://schemas.microsoft.com/office/drawing/2014/main" id="{1CB77E0E-0DAA-9C41-92FF-D25FAE961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4964113"/>
            <a:ext cx="290512" cy="219075"/>
          </a:xfrm>
          <a:prstGeom prst="rightArrow">
            <a:avLst>
              <a:gd name="adj1" fmla="val 50000"/>
              <a:gd name="adj2" fmla="val 3315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460" name="Text Box 52">
            <a:extLst>
              <a:ext uri="{FF2B5EF4-FFF2-40B4-BE49-F238E27FC236}">
                <a16:creationId xmlns:a16="http://schemas.microsoft.com/office/drawing/2014/main" id="{4F732960-7D2B-164F-AAEC-21CEBBF1F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13" y="3998913"/>
            <a:ext cx="1816100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Kommunikation</a:t>
            </a:r>
          </a:p>
        </p:txBody>
      </p:sp>
      <p:sp>
        <p:nvSpPr>
          <p:cNvPr id="145461" name="AutoShape 53">
            <a:extLst>
              <a:ext uri="{FF2B5EF4-FFF2-40B4-BE49-F238E27FC236}">
                <a16:creationId xmlns:a16="http://schemas.microsoft.com/office/drawing/2014/main" id="{5E8D1DD1-55BB-CC4C-B066-3D540B97D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5" y="4067175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462" name="Text Box 54">
            <a:extLst>
              <a:ext uri="{FF2B5EF4-FFF2-40B4-BE49-F238E27FC236}">
                <a16:creationId xmlns:a16="http://schemas.microsoft.com/office/drawing/2014/main" id="{BE89709F-49F1-294C-A44D-5B65E4561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325" y="3048000"/>
            <a:ext cx="100012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Produkt</a:t>
            </a:r>
          </a:p>
        </p:txBody>
      </p:sp>
      <p:sp>
        <p:nvSpPr>
          <p:cNvPr id="145463" name="AutoShape 55">
            <a:extLst>
              <a:ext uri="{FF2B5EF4-FFF2-40B4-BE49-F238E27FC236}">
                <a16:creationId xmlns:a16="http://schemas.microsoft.com/office/drawing/2014/main" id="{4DF387D2-C37C-8B48-80E8-F95E146FF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5" y="3117850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464" name="AutoShape 56">
            <a:extLst>
              <a:ext uri="{FF2B5EF4-FFF2-40B4-BE49-F238E27FC236}">
                <a16:creationId xmlns:a16="http://schemas.microsoft.com/office/drawing/2014/main" id="{82E1B5CC-315E-4241-8D4E-35B6A4B34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25" y="1790700"/>
            <a:ext cx="288925" cy="220663"/>
          </a:xfrm>
          <a:prstGeom prst="rightArrow">
            <a:avLst>
              <a:gd name="adj1" fmla="val 50000"/>
              <a:gd name="adj2" fmla="val 3273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465" name="Text Box 57">
            <a:extLst>
              <a:ext uri="{FF2B5EF4-FFF2-40B4-BE49-F238E27FC236}">
                <a16:creationId xmlns:a16="http://schemas.microsoft.com/office/drawing/2014/main" id="{9C1D22E3-2430-1644-9308-4C520E2F8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163" y="2112963"/>
            <a:ext cx="130016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Forschung</a:t>
            </a:r>
          </a:p>
        </p:txBody>
      </p:sp>
      <p:sp>
        <p:nvSpPr>
          <p:cNvPr id="145466" name="AutoShape 58">
            <a:extLst>
              <a:ext uri="{FF2B5EF4-FFF2-40B4-BE49-F238E27FC236}">
                <a16:creationId xmlns:a16="http://schemas.microsoft.com/office/drawing/2014/main" id="{82A8815A-4229-194B-A1EF-E72AA9130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8" y="2185988"/>
            <a:ext cx="288925" cy="220662"/>
          </a:xfrm>
          <a:prstGeom prst="rightArrow">
            <a:avLst>
              <a:gd name="adj1" fmla="val 50000"/>
              <a:gd name="adj2" fmla="val 3273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467" name="Text Box 59">
            <a:extLst>
              <a:ext uri="{FF2B5EF4-FFF2-40B4-BE49-F238E27FC236}">
                <a16:creationId xmlns:a16="http://schemas.microsoft.com/office/drawing/2014/main" id="{AB278F2B-AD30-5343-B841-66CA8BE5E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2449513"/>
            <a:ext cx="77311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Lehre</a:t>
            </a:r>
          </a:p>
        </p:txBody>
      </p:sp>
      <p:sp>
        <p:nvSpPr>
          <p:cNvPr id="145468" name="AutoShape 60">
            <a:extLst>
              <a:ext uri="{FF2B5EF4-FFF2-40B4-BE49-F238E27FC236}">
                <a16:creationId xmlns:a16="http://schemas.microsoft.com/office/drawing/2014/main" id="{393CAC02-A06D-9B42-B7D3-FDD4FD329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2540000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469" name="AutoShape 61">
            <a:extLst>
              <a:ext uri="{FF2B5EF4-FFF2-40B4-BE49-F238E27FC236}">
                <a16:creationId xmlns:a16="http://schemas.microsoft.com/office/drawing/2014/main" id="{68B748DF-DFD5-724C-B1A1-E011563FAC4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629819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5470" name="Text Box 62">
            <a:extLst>
              <a:ext uri="{FF2B5EF4-FFF2-40B4-BE49-F238E27FC236}">
                <a16:creationId xmlns:a16="http://schemas.microsoft.com/office/drawing/2014/main" id="{84C7C962-A0CD-4B4E-AB93-DDE5192B9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1066800"/>
            <a:ext cx="704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Wirt-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schaft</a:t>
            </a:r>
          </a:p>
        </p:txBody>
      </p:sp>
      <p:sp>
        <p:nvSpPr>
          <p:cNvPr id="145471" name="AutoShape 63">
            <a:extLst>
              <a:ext uri="{FF2B5EF4-FFF2-40B4-BE49-F238E27FC236}">
                <a16:creationId xmlns:a16="http://schemas.microsoft.com/office/drawing/2014/main" id="{27EA4A16-5480-534A-90A4-7A85CD637DF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588669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5472" name="Text Box 64">
            <a:extLst>
              <a:ext uri="{FF2B5EF4-FFF2-40B4-BE49-F238E27FC236}">
                <a16:creationId xmlns:a16="http://schemas.microsoft.com/office/drawing/2014/main" id="{E080C6B1-69F8-254D-A1CD-151EE689A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75" y="1066800"/>
            <a:ext cx="7445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Hoch-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schule</a:t>
            </a:r>
          </a:p>
        </p:txBody>
      </p:sp>
      <p:sp>
        <p:nvSpPr>
          <p:cNvPr id="145473" name="Text Box 65">
            <a:extLst>
              <a:ext uri="{FF2B5EF4-FFF2-40B4-BE49-F238E27FC236}">
                <a16:creationId xmlns:a16="http://schemas.microsoft.com/office/drawing/2014/main" id="{8EC54647-ED41-D94A-BEA5-C41E2A42E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3775" y="1066800"/>
            <a:ext cx="7842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Studie-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rende</a:t>
            </a:r>
          </a:p>
        </p:txBody>
      </p:sp>
      <p:sp>
        <p:nvSpPr>
          <p:cNvPr id="145474" name="AutoShape 66">
            <a:extLst>
              <a:ext uri="{FF2B5EF4-FFF2-40B4-BE49-F238E27FC236}">
                <a16:creationId xmlns:a16="http://schemas.microsoft.com/office/drawing/2014/main" id="{C0DC6200-F386-834E-8566-A1129AB0338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463382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5475" name="AutoShape 67">
            <a:extLst>
              <a:ext uri="{FF2B5EF4-FFF2-40B4-BE49-F238E27FC236}">
                <a16:creationId xmlns:a16="http://schemas.microsoft.com/office/drawing/2014/main" id="{C606E014-AEA7-0F4E-B66B-F26568A32CE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422232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5476" name="Text Box 68">
            <a:extLst>
              <a:ext uri="{FF2B5EF4-FFF2-40B4-BE49-F238E27FC236}">
                <a16:creationId xmlns:a16="http://schemas.microsoft.com/office/drawing/2014/main" id="{83CE05F6-50E3-FE41-B03C-4DCAF6132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5000" y="1171575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Alumni</a:t>
            </a:r>
          </a:p>
        </p:txBody>
      </p:sp>
      <p:sp>
        <p:nvSpPr>
          <p:cNvPr id="145477" name="AutoShape 69">
            <a:extLst>
              <a:ext uri="{FF2B5EF4-FFF2-40B4-BE49-F238E27FC236}">
                <a16:creationId xmlns:a16="http://schemas.microsoft.com/office/drawing/2014/main" id="{EDB3060F-5213-7C46-8B3C-8D43AFA45B5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299325" y="1511301"/>
            <a:ext cx="141287" cy="22701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grpSp>
        <p:nvGrpSpPr>
          <p:cNvPr id="145479" name="Group 71">
            <a:extLst>
              <a:ext uri="{FF2B5EF4-FFF2-40B4-BE49-F238E27FC236}">
                <a16:creationId xmlns:a16="http://schemas.microsoft.com/office/drawing/2014/main" id="{074507E1-681A-024B-9C08-7621889EB995}"/>
              </a:ext>
            </a:extLst>
          </p:cNvPr>
          <p:cNvGrpSpPr>
            <a:grpSpLocks/>
          </p:cNvGrpSpPr>
          <p:nvPr/>
        </p:nvGrpSpPr>
        <p:grpSpPr bwMode="auto">
          <a:xfrm>
            <a:off x="2393950" y="1676400"/>
            <a:ext cx="5403850" cy="4870450"/>
            <a:chOff x="1813" y="902"/>
            <a:chExt cx="3404" cy="3068"/>
          </a:xfrm>
        </p:grpSpPr>
        <p:sp>
          <p:nvSpPr>
            <p:cNvPr id="145480" name="Line 72">
              <a:extLst>
                <a:ext uri="{FF2B5EF4-FFF2-40B4-BE49-F238E27FC236}">
                  <a16:creationId xmlns:a16="http://schemas.microsoft.com/office/drawing/2014/main" id="{DA45C891-6D9E-2E40-BB13-DF2E022B12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1022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5481" name="Line 73">
              <a:extLst>
                <a:ext uri="{FF2B5EF4-FFF2-40B4-BE49-F238E27FC236}">
                  <a16:creationId xmlns:a16="http://schemas.microsoft.com/office/drawing/2014/main" id="{8059703D-3F8F-2747-AAE3-7A39717D43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11" y="1022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5482" name="Line 74">
              <a:extLst>
                <a:ext uri="{FF2B5EF4-FFF2-40B4-BE49-F238E27FC236}">
                  <a16:creationId xmlns:a16="http://schemas.microsoft.com/office/drawing/2014/main" id="{A2877DA6-E84E-8849-B2C9-3599B2C51D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1586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5483" name="Line 75">
              <a:extLst>
                <a:ext uri="{FF2B5EF4-FFF2-40B4-BE49-F238E27FC236}">
                  <a16:creationId xmlns:a16="http://schemas.microsoft.com/office/drawing/2014/main" id="{75848127-DFCF-DF49-B0C3-4BD5AAECBB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3853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5484" name="Line 76">
              <a:extLst>
                <a:ext uri="{FF2B5EF4-FFF2-40B4-BE49-F238E27FC236}">
                  <a16:creationId xmlns:a16="http://schemas.microsoft.com/office/drawing/2014/main" id="{86DBBE70-D6B9-794E-8BA7-C46E5532D5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13" y="1586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5485" name="Line 77">
              <a:extLst>
                <a:ext uri="{FF2B5EF4-FFF2-40B4-BE49-F238E27FC236}">
                  <a16:creationId xmlns:a16="http://schemas.microsoft.com/office/drawing/2014/main" id="{6A500676-1A0A-2E49-A68D-7054E7DA06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7" y="1586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5486" name="Line 78">
              <a:extLst>
                <a:ext uri="{FF2B5EF4-FFF2-40B4-BE49-F238E27FC236}">
                  <a16:creationId xmlns:a16="http://schemas.microsoft.com/office/drawing/2014/main" id="{97BA407D-0380-DB4E-8308-D4734494C11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4930" y="3169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5487" name="Line 79">
              <a:extLst>
                <a:ext uri="{FF2B5EF4-FFF2-40B4-BE49-F238E27FC236}">
                  <a16:creationId xmlns:a16="http://schemas.microsoft.com/office/drawing/2014/main" id="{7277736F-2DAE-C248-BB0E-8611BF9425E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2096" y="902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5488" name="Line 80">
              <a:extLst>
                <a:ext uri="{FF2B5EF4-FFF2-40B4-BE49-F238E27FC236}">
                  <a16:creationId xmlns:a16="http://schemas.microsoft.com/office/drawing/2014/main" id="{65910E1C-BB56-CB4A-8650-6D71D07A06D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4928" y="902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45523" name="Line 115">
            <a:extLst>
              <a:ext uri="{FF2B5EF4-FFF2-40B4-BE49-F238E27FC236}">
                <a16:creationId xmlns:a16="http://schemas.microsoft.com/office/drawing/2014/main" id="{8ED66316-71A1-DA40-93AF-69532ABF43AB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24" name="Line 116">
            <a:extLst>
              <a:ext uri="{FF2B5EF4-FFF2-40B4-BE49-F238E27FC236}">
                <a16:creationId xmlns:a16="http://schemas.microsoft.com/office/drawing/2014/main" id="{DD5C100C-083B-0742-BA78-62F1AAC53B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94588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25" name="Line 117">
            <a:extLst>
              <a:ext uri="{FF2B5EF4-FFF2-40B4-BE49-F238E27FC236}">
                <a16:creationId xmlns:a16="http://schemas.microsoft.com/office/drawing/2014/main" id="{77995DC6-E2A0-8746-AFE0-5C74476F6389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26" name="Line 118">
            <a:extLst>
              <a:ext uri="{FF2B5EF4-FFF2-40B4-BE49-F238E27FC236}">
                <a16:creationId xmlns:a16="http://schemas.microsoft.com/office/drawing/2014/main" id="{EDDF8317-3433-6640-B7C2-A0088A81A77D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27" name="Line 119">
            <a:extLst>
              <a:ext uri="{FF2B5EF4-FFF2-40B4-BE49-F238E27FC236}">
                <a16:creationId xmlns:a16="http://schemas.microsoft.com/office/drawing/2014/main" id="{B1647894-2CFF-CA42-B3A2-AE70324BE2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91375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28" name="Line 120">
            <a:extLst>
              <a:ext uri="{FF2B5EF4-FFF2-40B4-BE49-F238E27FC236}">
                <a16:creationId xmlns:a16="http://schemas.microsoft.com/office/drawing/2014/main" id="{9375BFBC-1F60-D745-844E-514C466F1354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2165350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31" name="Line 123">
            <a:extLst>
              <a:ext uri="{FF2B5EF4-FFF2-40B4-BE49-F238E27FC236}">
                <a16:creationId xmlns:a16="http://schemas.microsoft.com/office/drawing/2014/main" id="{143653CE-5D26-9448-9750-1A0EB51AAD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95613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02" name="Line 94">
            <a:extLst>
              <a:ext uri="{FF2B5EF4-FFF2-40B4-BE49-F238E27FC236}">
                <a16:creationId xmlns:a16="http://schemas.microsoft.com/office/drawing/2014/main" id="{01DEE22A-28C7-D44F-B59C-F89FABDC65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576421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32" name="Line 124">
            <a:extLst>
              <a:ext uri="{FF2B5EF4-FFF2-40B4-BE49-F238E27FC236}">
                <a16:creationId xmlns:a16="http://schemas.microsoft.com/office/drawing/2014/main" id="{2083857D-E6C6-AD43-B5DD-581E831F83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99013" y="4567238"/>
            <a:ext cx="300037" cy="30003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35" name="Line 127">
            <a:extLst>
              <a:ext uri="{FF2B5EF4-FFF2-40B4-BE49-F238E27FC236}">
                <a16:creationId xmlns:a16="http://schemas.microsoft.com/office/drawing/2014/main" id="{591C0BF1-948A-C146-8D61-038C9851BB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99013" y="3662363"/>
            <a:ext cx="300037" cy="30003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36" name="Line 128">
            <a:extLst>
              <a:ext uri="{FF2B5EF4-FFF2-40B4-BE49-F238E27FC236}">
                <a16:creationId xmlns:a16="http://schemas.microsoft.com/office/drawing/2014/main" id="{24ED7E4D-E47E-B84C-9662-11F42268B7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99013" y="2760663"/>
            <a:ext cx="300037" cy="30003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37" name="Line 129">
            <a:extLst>
              <a:ext uri="{FF2B5EF4-FFF2-40B4-BE49-F238E27FC236}">
                <a16:creationId xmlns:a16="http://schemas.microsoft.com/office/drawing/2014/main" id="{01BD6824-BEB9-3840-9082-3625AE29BC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99050" y="18669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38" name="Line 130">
            <a:extLst>
              <a:ext uri="{FF2B5EF4-FFF2-40B4-BE49-F238E27FC236}">
                <a16:creationId xmlns:a16="http://schemas.microsoft.com/office/drawing/2014/main" id="{0C6B0DC9-C94E-A149-8DBE-3006A9EDC7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11713" y="1846263"/>
            <a:ext cx="300037" cy="30003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39" name="Line 131">
            <a:extLst>
              <a:ext uri="{FF2B5EF4-FFF2-40B4-BE49-F238E27FC236}">
                <a16:creationId xmlns:a16="http://schemas.microsoft.com/office/drawing/2014/main" id="{2DB230B1-A112-6E40-9A8D-C3C3411348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10013" y="1858963"/>
            <a:ext cx="300037" cy="30003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40" name="Line 132">
            <a:extLst>
              <a:ext uri="{FF2B5EF4-FFF2-40B4-BE49-F238E27FC236}">
                <a16:creationId xmlns:a16="http://schemas.microsoft.com/office/drawing/2014/main" id="{579187A0-CC1F-FE45-AB28-438BD645FF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2463800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541" name="Text Box 133">
            <a:extLst>
              <a:ext uri="{FF2B5EF4-FFF2-40B4-BE49-F238E27FC236}">
                <a16:creationId xmlns:a16="http://schemas.microsoft.com/office/drawing/2014/main" id="{7A220DFE-F08E-6F40-BF8A-8B70108D7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938" y="1624013"/>
            <a:ext cx="1973262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</a:pPr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sonstige Leist.</a:t>
            </a:r>
          </a:p>
          <a:p>
            <a:pPr algn="l">
              <a:lnSpc>
                <a:spcPct val="80000"/>
              </a:lnSpc>
            </a:pPr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Hier: Fundraising</a:t>
            </a:r>
          </a:p>
        </p:txBody>
      </p:sp>
      <p:sp>
        <p:nvSpPr>
          <p:cNvPr id="145542" name="Text Box 134">
            <a:extLst>
              <a:ext uri="{FF2B5EF4-FFF2-40B4-BE49-F238E27FC236}">
                <a16:creationId xmlns:a16="http://schemas.microsoft.com/office/drawing/2014/main" id="{E9D8F0AB-12AE-6A4B-BEE5-7C0EA29A2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8775" y="1057275"/>
            <a:ext cx="9810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Sonstige </a:t>
            </a:r>
          </a:p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Offentl.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>
            <a:extLst>
              <a:ext uri="{FF2B5EF4-FFF2-40B4-BE49-F238E27FC236}">
                <a16:creationId xmlns:a16="http://schemas.microsoft.com/office/drawing/2014/main" id="{0D08A93B-C915-574D-A642-F88FE6CF69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E3EBAE-FC96-1347-909C-D41FC43CEC0C}" type="slidenum">
              <a:rPr lang="en-US" altLang="de-DE"/>
              <a:pPr/>
              <a:t>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21858" name="Rectangle 2">
            <a:extLst>
              <a:ext uri="{FF2B5EF4-FFF2-40B4-BE49-F238E27FC236}">
                <a16:creationId xmlns:a16="http://schemas.microsoft.com/office/drawing/2014/main" id="{75E1F249-4176-0C41-9C67-B0BEBCCA77D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pPr>
              <a:lnSpc>
                <a:spcPct val="140000"/>
              </a:lnSpc>
            </a:pPr>
            <a:r>
              <a:rPr lang="de-DE" altLang="de-DE" sz="3600" b="1">
                <a:solidFill>
                  <a:schemeClr val="folHlink"/>
                </a:solidFill>
              </a:rPr>
              <a:t>Aktivitäten des CHE im Hochschulmarketing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>
            <a:extLst>
              <a:ext uri="{FF2B5EF4-FFF2-40B4-BE49-F238E27FC236}">
                <a16:creationId xmlns:a16="http://schemas.microsoft.com/office/drawing/2014/main" id="{CAAE9C7C-EF04-0B40-BF34-4964AE6010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1B8D3B-9793-AB47-86A3-4E72234797FF}" type="slidenum">
              <a:rPr lang="en-US" altLang="de-DE"/>
              <a:pPr/>
              <a:t>20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51554" name="Rectangle 2">
            <a:extLst>
              <a:ext uri="{FF2B5EF4-FFF2-40B4-BE49-F238E27FC236}">
                <a16:creationId xmlns:a16="http://schemas.microsoft.com/office/drawing/2014/main" id="{8DC31705-B946-844E-A291-C06A0AD0D7F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pPr>
              <a:lnSpc>
                <a:spcPct val="140000"/>
              </a:lnSpc>
            </a:pPr>
            <a:r>
              <a:rPr lang="de-DE" altLang="de-DE" sz="3600" b="1">
                <a:solidFill>
                  <a:schemeClr val="folHlink"/>
                </a:solidFill>
              </a:rPr>
              <a:t>Weiterführende Aspekte - drei Beispiele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Foliennummernplatzhalter 4">
            <a:extLst>
              <a:ext uri="{FF2B5EF4-FFF2-40B4-BE49-F238E27FC236}">
                <a16:creationId xmlns:a16="http://schemas.microsoft.com/office/drawing/2014/main" id="{B4B75DEC-53C3-D649-B891-0EC694D75C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21E3DC-732B-3547-A42D-8AB45FE26C6F}" type="slidenum">
              <a:rPr lang="en-US" altLang="de-DE"/>
              <a:pPr/>
              <a:t>21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46452" name="Line 20">
            <a:extLst>
              <a:ext uri="{FF2B5EF4-FFF2-40B4-BE49-F238E27FC236}">
                <a16:creationId xmlns:a16="http://schemas.microsoft.com/office/drawing/2014/main" id="{BDCA49AC-6991-F445-9416-1AE4905B1B92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40263" y="5275263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454" name="Line 22">
            <a:extLst>
              <a:ext uri="{FF2B5EF4-FFF2-40B4-BE49-F238E27FC236}">
                <a16:creationId xmlns:a16="http://schemas.microsoft.com/office/drawing/2014/main" id="{AEAA05FA-53CF-4746-B7C6-525CDF6214EE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7200" y="5275263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501" name="Line 69">
            <a:extLst>
              <a:ext uri="{FF2B5EF4-FFF2-40B4-BE49-F238E27FC236}">
                <a16:creationId xmlns:a16="http://schemas.microsoft.com/office/drawing/2014/main" id="{83C04C17-1DFF-B546-9F14-7942D3D75A86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3325" y="5275263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539" name="Line 107">
            <a:extLst>
              <a:ext uri="{FF2B5EF4-FFF2-40B4-BE49-F238E27FC236}">
                <a16:creationId xmlns:a16="http://schemas.microsoft.com/office/drawing/2014/main" id="{78EA7122-8279-8147-8C4D-630458CA68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02338" y="5473700"/>
            <a:ext cx="885825" cy="8683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46442" name="Group 10">
            <a:extLst>
              <a:ext uri="{FF2B5EF4-FFF2-40B4-BE49-F238E27FC236}">
                <a16:creationId xmlns:a16="http://schemas.microsoft.com/office/drawing/2014/main" id="{D22E4126-CD13-2445-86D2-40A55597B04F}"/>
              </a:ext>
            </a:extLst>
          </p:cNvPr>
          <p:cNvGrpSpPr>
            <a:grpSpLocks/>
          </p:cNvGrpSpPr>
          <p:nvPr/>
        </p:nvGrpSpPr>
        <p:grpSpPr bwMode="auto">
          <a:xfrm>
            <a:off x="2846388" y="1866900"/>
            <a:ext cx="4951412" cy="4679950"/>
            <a:chOff x="2098" y="1022"/>
            <a:chExt cx="3119" cy="2948"/>
          </a:xfrm>
        </p:grpSpPr>
        <p:sp>
          <p:nvSpPr>
            <p:cNvPr id="146443" name="Line 11">
              <a:extLst>
                <a:ext uri="{FF2B5EF4-FFF2-40B4-BE49-F238E27FC236}">
                  <a16:creationId xmlns:a16="http://schemas.microsoft.com/office/drawing/2014/main" id="{A338E41A-32B0-7249-8B6B-8CF3D8EF71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3289"/>
              <a:ext cx="28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6444" name="Line 12">
              <a:extLst>
                <a:ext uri="{FF2B5EF4-FFF2-40B4-BE49-F238E27FC236}">
                  <a16:creationId xmlns:a16="http://schemas.microsoft.com/office/drawing/2014/main" id="{FBEF77A8-4AD2-8542-80B6-3F9854E124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83" y="1022"/>
              <a:ext cx="0" cy="22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6445" name="Line 13">
              <a:extLst>
                <a:ext uri="{FF2B5EF4-FFF2-40B4-BE49-F238E27FC236}">
                  <a16:creationId xmlns:a16="http://schemas.microsoft.com/office/drawing/2014/main" id="{B51DAECC-B940-AE4F-B674-87E3BE59656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2098" y="3169"/>
              <a:ext cx="1" cy="8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46448" name="Line 16">
            <a:extLst>
              <a:ext uri="{FF2B5EF4-FFF2-40B4-BE49-F238E27FC236}">
                <a16:creationId xmlns:a16="http://schemas.microsoft.com/office/drawing/2014/main" id="{5228F1CC-6FC3-6147-9FB1-D07D476C13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8938" y="18669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449" name="Line 17">
            <a:extLst>
              <a:ext uri="{FF2B5EF4-FFF2-40B4-BE49-F238E27FC236}">
                <a16:creationId xmlns:a16="http://schemas.microsoft.com/office/drawing/2014/main" id="{05768C42-1F02-9C4A-8B30-D336697E40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99050" y="18669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450" name="Line 18">
            <a:extLst>
              <a:ext uri="{FF2B5EF4-FFF2-40B4-BE49-F238E27FC236}">
                <a16:creationId xmlns:a16="http://schemas.microsoft.com/office/drawing/2014/main" id="{BF653FC4-1308-394B-99C7-86343B242F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99163" y="18669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434" name="Rectangle 2">
            <a:extLst>
              <a:ext uri="{FF2B5EF4-FFF2-40B4-BE49-F238E27FC236}">
                <a16:creationId xmlns:a16="http://schemas.microsoft.com/office/drawing/2014/main" id="{6434AECC-06FF-0A44-88A3-FF040469CF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Preispolitik Weiterbildung</a:t>
            </a:r>
            <a:endParaRPr lang="de-DE" altLang="de-DE" sz="2800" b="1">
              <a:solidFill>
                <a:srgbClr val="000000"/>
              </a:solidFill>
            </a:endParaRPr>
          </a:p>
        </p:txBody>
      </p:sp>
      <p:sp>
        <p:nvSpPr>
          <p:cNvPr id="146441" name="AutoShape 9">
            <a:extLst>
              <a:ext uri="{FF2B5EF4-FFF2-40B4-BE49-F238E27FC236}">
                <a16:creationId xmlns:a16="http://schemas.microsoft.com/office/drawing/2014/main" id="{67661D71-2739-F849-A440-4168FBB92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4500" y="4573588"/>
            <a:ext cx="4797425" cy="1198562"/>
          </a:xfrm>
          <a:prstGeom prst="cube">
            <a:avLst>
              <a:gd name="adj" fmla="val 25000"/>
            </a:avLst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446" name="Line 14">
            <a:extLst>
              <a:ext uri="{FF2B5EF4-FFF2-40B4-BE49-F238E27FC236}">
                <a16:creationId xmlns:a16="http://schemas.microsoft.com/office/drawing/2014/main" id="{61B131A4-5EC0-0B4D-946C-A91136A61B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8825" y="276701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451" name="Line 19">
            <a:extLst>
              <a:ext uri="{FF2B5EF4-FFF2-40B4-BE49-F238E27FC236}">
                <a16:creationId xmlns:a16="http://schemas.microsoft.com/office/drawing/2014/main" id="{587A3892-EFDF-524A-8DCB-5D8D3D1AF3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99275" y="18669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453" name="Line 21">
            <a:extLst>
              <a:ext uri="{FF2B5EF4-FFF2-40B4-BE49-F238E27FC236}">
                <a16:creationId xmlns:a16="http://schemas.microsoft.com/office/drawing/2014/main" id="{B2E3BC18-C996-3E4E-9E42-494BDBAE59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8825" y="4567238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457" name="Line 25">
            <a:extLst>
              <a:ext uri="{FF2B5EF4-FFF2-40B4-BE49-F238E27FC236}">
                <a16:creationId xmlns:a16="http://schemas.microsoft.com/office/drawing/2014/main" id="{EE130909-7658-3847-B3B9-7D59E437C6A1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4865688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458" name="Line 26">
            <a:extLst>
              <a:ext uri="{FF2B5EF4-FFF2-40B4-BE49-F238E27FC236}">
                <a16:creationId xmlns:a16="http://schemas.microsoft.com/office/drawing/2014/main" id="{BD614A52-45F3-1D4B-B055-F2BA90326C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95725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459" name="Line 27">
            <a:extLst>
              <a:ext uri="{FF2B5EF4-FFF2-40B4-BE49-F238E27FC236}">
                <a16:creationId xmlns:a16="http://schemas.microsoft.com/office/drawing/2014/main" id="{D4BE5F7C-1869-8442-8B92-8C4054E061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95838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460" name="Line 28">
            <a:extLst>
              <a:ext uri="{FF2B5EF4-FFF2-40B4-BE49-F238E27FC236}">
                <a16:creationId xmlns:a16="http://schemas.microsoft.com/office/drawing/2014/main" id="{796F348D-2ED4-9B46-B28C-FBCF707E1E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95950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461" name="Line 29">
            <a:extLst>
              <a:ext uri="{FF2B5EF4-FFF2-40B4-BE49-F238E27FC236}">
                <a16:creationId xmlns:a16="http://schemas.microsoft.com/office/drawing/2014/main" id="{88C94803-BF43-ED41-BC17-6392F53228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96063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468" name="Line 36">
            <a:extLst>
              <a:ext uri="{FF2B5EF4-FFF2-40B4-BE49-F238E27FC236}">
                <a16:creationId xmlns:a16="http://schemas.microsoft.com/office/drawing/2014/main" id="{E9A6F64F-81CE-6C48-8EFF-667041F2443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2463800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478" name="Text Box 46">
            <a:extLst>
              <a:ext uri="{FF2B5EF4-FFF2-40B4-BE49-F238E27FC236}">
                <a16:creationId xmlns:a16="http://schemas.microsoft.com/office/drawing/2014/main" id="{0C0871BF-97BD-5147-8723-6F0AAD652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0" y="5727700"/>
            <a:ext cx="7143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Preis</a:t>
            </a:r>
          </a:p>
        </p:txBody>
      </p:sp>
      <p:sp>
        <p:nvSpPr>
          <p:cNvPr id="146479" name="AutoShape 47">
            <a:extLst>
              <a:ext uri="{FF2B5EF4-FFF2-40B4-BE49-F238E27FC236}">
                <a16:creationId xmlns:a16="http://schemas.microsoft.com/office/drawing/2014/main" id="{B0225941-89DC-1E46-BE75-4C9B28941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5799138"/>
            <a:ext cx="290512" cy="220662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480" name="Text Box 48">
            <a:extLst>
              <a:ext uri="{FF2B5EF4-FFF2-40B4-BE49-F238E27FC236}">
                <a16:creationId xmlns:a16="http://schemas.microsoft.com/office/drawing/2014/main" id="{0DBF7820-24A3-4546-8A3D-63A0BEE85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3" y="4892675"/>
            <a:ext cx="139541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Distribution</a:t>
            </a:r>
          </a:p>
        </p:txBody>
      </p:sp>
      <p:sp>
        <p:nvSpPr>
          <p:cNvPr id="146481" name="AutoShape 49">
            <a:extLst>
              <a:ext uri="{FF2B5EF4-FFF2-40B4-BE49-F238E27FC236}">
                <a16:creationId xmlns:a16="http://schemas.microsoft.com/office/drawing/2014/main" id="{129B07AB-2FF9-264F-8B9E-A5B2C0A2E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4964113"/>
            <a:ext cx="290512" cy="219075"/>
          </a:xfrm>
          <a:prstGeom prst="rightArrow">
            <a:avLst>
              <a:gd name="adj1" fmla="val 50000"/>
              <a:gd name="adj2" fmla="val 3315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483" name="Text Box 51">
            <a:extLst>
              <a:ext uri="{FF2B5EF4-FFF2-40B4-BE49-F238E27FC236}">
                <a16:creationId xmlns:a16="http://schemas.microsoft.com/office/drawing/2014/main" id="{A9D81B76-6B0F-FB43-BCA6-A6D16CA72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13" y="3998913"/>
            <a:ext cx="1816100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Kommunikation</a:t>
            </a:r>
          </a:p>
        </p:txBody>
      </p:sp>
      <p:sp>
        <p:nvSpPr>
          <p:cNvPr id="146484" name="AutoShape 52">
            <a:extLst>
              <a:ext uri="{FF2B5EF4-FFF2-40B4-BE49-F238E27FC236}">
                <a16:creationId xmlns:a16="http://schemas.microsoft.com/office/drawing/2014/main" id="{2AE8318A-BCCB-A24C-93F8-2493AA44E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5" y="4067175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485" name="Text Box 53">
            <a:extLst>
              <a:ext uri="{FF2B5EF4-FFF2-40B4-BE49-F238E27FC236}">
                <a16:creationId xmlns:a16="http://schemas.microsoft.com/office/drawing/2014/main" id="{B45D069C-09FD-D14B-95FF-7CEC71B67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325" y="3048000"/>
            <a:ext cx="100012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Produkt</a:t>
            </a:r>
          </a:p>
        </p:txBody>
      </p:sp>
      <p:sp>
        <p:nvSpPr>
          <p:cNvPr id="146486" name="AutoShape 54">
            <a:extLst>
              <a:ext uri="{FF2B5EF4-FFF2-40B4-BE49-F238E27FC236}">
                <a16:creationId xmlns:a16="http://schemas.microsoft.com/office/drawing/2014/main" id="{C8EE277D-0D9F-EA4D-BFFE-41303E992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5" y="3117850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487" name="AutoShape 55">
            <a:extLst>
              <a:ext uri="{FF2B5EF4-FFF2-40B4-BE49-F238E27FC236}">
                <a16:creationId xmlns:a16="http://schemas.microsoft.com/office/drawing/2014/main" id="{EFA9146A-27FC-7D4D-B084-B98D6C3B1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25" y="1790700"/>
            <a:ext cx="288925" cy="220663"/>
          </a:xfrm>
          <a:prstGeom prst="rightArrow">
            <a:avLst>
              <a:gd name="adj1" fmla="val 50000"/>
              <a:gd name="adj2" fmla="val 3273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488" name="Text Box 56">
            <a:extLst>
              <a:ext uri="{FF2B5EF4-FFF2-40B4-BE49-F238E27FC236}">
                <a16:creationId xmlns:a16="http://schemas.microsoft.com/office/drawing/2014/main" id="{9C4E3254-92F3-A347-9EE7-22FEAFCF9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163" y="2112963"/>
            <a:ext cx="130016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Forschung</a:t>
            </a:r>
          </a:p>
        </p:txBody>
      </p:sp>
      <p:sp>
        <p:nvSpPr>
          <p:cNvPr id="146489" name="AutoShape 57">
            <a:extLst>
              <a:ext uri="{FF2B5EF4-FFF2-40B4-BE49-F238E27FC236}">
                <a16:creationId xmlns:a16="http://schemas.microsoft.com/office/drawing/2014/main" id="{F57266B3-C84E-5146-931A-30EC2704A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8" y="2185988"/>
            <a:ext cx="288925" cy="220662"/>
          </a:xfrm>
          <a:prstGeom prst="rightArrow">
            <a:avLst>
              <a:gd name="adj1" fmla="val 50000"/>
              <a:gd name="adj2" fmla="val 3273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490" name="Text Box 58">
            <a:extLst>
              <a:ext uri="{FF2B5EF4-FFF2-40B4-BE49-F238E27FC236}">
                <a16:creationId xmlns:a16="http://schemas.microsoft.com/office/drawing/2014/main" id="{519DED0B-8290-334B-9ACC-41626685B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2449513"/>
            <a:ext cx="77311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Lehre</a:t>
            </a:r>
          </a:p>
        </p:txBody>
      </p:sp>
      <p:sp>
        <p:nvSpPr>
          <p:cNvPr id="146491" name="AutoShape 59">
            <a:extLst>
              <a:ext uri="{FF2B5EF4-FFF2-40B4-BE49-F238E27FC236}">
                <a16:creationId xmlns:a16="http://schemas.microsoft.com/office/drawing/2014/main" id="{75F36697-8EA5-4E44-A785-F5A88BF6D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2540000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492" name="AutoShape 60">
            <a:extLst>
              <a:ext uri="{FF2B5EF4-FFF2-40B4-BE49-F238E27FC236}">
                <a16:creationId xmlns:a16="http://schemas.microsoft.com/office/drawing/2014/main" id="{4174DC25-6392-5F4E-B220-DD96BB959B4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629819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6493" name="Text Box 61">
            <a:extLst>
              <a:ext uri="{FF2B5EF4-FFF2-40B4-BE49-F238E27FC236}">
                <a16:creationId xmlns:a16="http://schemas.microsoft.com/office/drawing/2014/main" id="{CE36BFAE-62C1-494B-AA74-FDC33F966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1066800"/>
            <a:ext cx="704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Wirt-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schaft</a:t>
            </a:r>
          </a:p>
        </p:txBody>
      </p:sp>
      <p:sp>
        <p:nvSpPr>
          <p:cNvPr id="146494" name="AutoShape 62">
            <a:extLst>
              <a:ext uri="{FF2B5EF4-FFF2-40B4-BE49-F238E27FC236}">
                <a16:creationId xmlns:a16="http://schemas.microsoft.com/office/drawing/2014/main" id="{8826A012-CE0F-9044-BC65-0CCAB546D74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588669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6495" name="Text Box 63">
            <a:extLst>
              <a:ext uri="{FF2B5EF4-FFF2-40B4-BE49-F238E27FC236}">
                <a16:creationId xmlns:a16="http://schemas.microsoft.com/office/drawing/2014/main" id="{CB24F441-47E3-DF46-B15B-5CC9C2063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75" y="1066800"/>
            <a:ext cx="7445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Hoch-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schule</a:t>
            </a:r>
          </a:p>
        </p:txBody>
      </p:sp>
      <p:sp>
        <p:nvSpPr>
          <p:cNvPr id="146496" name="Text Box 64">
            <a:extLst>
              <a:ext uri="{FF2B5EF4-FFF2-40B4-BE49-F238E27FC236}">
                <a16:creationId xmlns:a16="http://schemas.microsoft.com/office/drawing/2014/main" id="{4970708A-9D03-DE4D-B3D1-92C60F906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3775" y="1066800"/>
            <a:ext cx="7842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Studie-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rende</a:t>
            </a:r>
          </a:p>
        </p:txBody>
      </p:sp>
      <p:sp>
        <p:nvSpPr>
          <p:cNvPr id="146497" name="AutoShape 65">
            <a:extLst>
              <a:ext uri="{FF2B5EF4-FFF2-40B4-BE49-F238E27FC236}">
                <a16:creationId xmlns:a16="http://schemas.microsoft.com/office/drawing/2014/main" id="{5F8A0E7A-01A2-1644-BB41-91EA2D90826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463382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6498" name="AutoShape 66">
            <a:extLst>
              <a:ext uri="{FF2B5EF4-FFF2-40B4-BE49-F238E27FC236}">
                <a16:creationId xmlns:a16="http://schemas.microsoft.com/office/drawing/2014/main" id="{0B9B2A34-F518-D04D-A355-22AD69EE0B2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422232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6499" name="Text Box 67">
            <a:extLst>
              <a:ext uri="{FF2B5EF4-FFF2-40B4-BE49-F238E27FC236}">
                <a16:creationId xmlns:a16="http://schemas.microsoft.com/office/drawing/2014/main" id="{51D93D85-BE48-1E48-B50F-B2964787C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5000" y="1171575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Alumni</a:t>
            </a:r>
          </a:p>
        </p:txBody>
      </p:sp>
      <p:sp>
        <p:nvSpPr>
          <p:cNvPr id="146500" name="AutoShape 68">
            <a:extLst>
              <a:ext uri="{FF2B5EF4-FFF2-40B4-BE49-F238E27FC236}">
                <a16:creationId xmlns:a16="http://schemas.microsoft.com/office/drawing/2014/main" id="{CEB9603E-4933-794F-9EE1-CFEF58EFA75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299325" y="1511301"/>
            <a:ext cx="141287" cy="22701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grpSp>
        <p:nvGrpSpPr>
          <p:cNvPr id="146502" name="Group 70">
            <a:extLst>
              <a:ext uri="{FF2B5EF4-FFF2-40B4-BE49-F238E27FC236}">
                <a16:creationId xmlns:a16="http://schemas.microsoft.com/office/drawing/2014/main" id="{FB8544B0-6054-8641-A46A-DABBA44FF351}"/>
              </a:ext>
            </a:extLst>
          </p:cNvPr>
          <p:cNvGrpSpPr>
            <a:grpSpLocks/>
          </p:cNvGrpSpPr>
          <p:nvPr/>
        </p:nvGrpSpPr>
        <p:grpSpPr bwMode="auto">
          <a:xfrm>
            <a:off x="2393950" y="1676400"/>
            <a:ext cx="5403850" cy="4870450"/>
            <a:chOff x="1813" y="902"/>
            <a:chExt cx="3404" cy="3068"/>
          </a:xfrm>
        </p:grpSpPr>
        <p:sp>
          <p:nvSpPr>
            <p:cNvPr id="146503" name="Line 71">
              <a:extLst>
                <a:ext uri="{FF2B5EF4-FFF2-40B4-BE49-F238E27FC236}">
                  <a16:creationId xmlns:a16="http://schemas.microsoft.com/office/drawing/2014/main" id="{36B828E2-7E11-4E46-8B0A-605269555C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1022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6504" name="Line 72">
              <a:extLst>
                <a:ext uri="{FF2B5EF4-FFF2-40B4-BE49-F238E27FC236}">
                  <a16:creationId xmlns:a16="http://schemas.microsoft.com/office/drawing/2014/main" id="{F3A0DBC7-452C-CC46-82CC-827F870A50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11" y="1022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6505" name="Line 73">
              <a:extLst>
                <a:ext uri="{FF2B5EF4-FFF2-40B4-BE49-F238E27FC236}">
                  <a16:creationId xmlns:a16="http://schemas.microsoft.com/office/drawing/2014/main" id="{18A4DB26-5DD6-4B42-8C6E-33F9E958B4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1586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6506" name="Line 74">
              <a:extLst>
                <a:ext uri="{FF2B5EF4-FFF2-40B4-BE49-F238E27FC236}">
                  <a16:creationId xmlns:a16="http://schemas.microsoft.com/office/drawing/2014/main" id="{D68FA3C2-2AC9-ED43-B1F4-46C4E66FCF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3853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6507" name="Line 75">
              <a:extLst>
                <a:ext uri="{FF2B5EF4-FFF2-40B4-BE49-F238E27FC236}">
                  <a16:creationId xmlns:a16="http://schemas.microsoft.com/office/drawing/2014/main" id="{FD7C3E62-1CA2-FC42-8A65-590A7AA4CF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13" y="1586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6508" name="Line 76">
              <a:extLst>
                <a:ext uri="{FF2B5EF4-FFF2-40B4-BE49-F238E27FC236}">
                  <a16:creationId xmlns:a16="http://schemas.microsoft.com/office/drawing/2014/main" id="{09D9B7F6-F466-CD4A-9104-4C5341D634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7" y="1586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6509" name="Line 77">
              <a:extLst>
                <a:ext uri="{FF2B5EF4-FFF2-40B4-BE49-F238E27FC236}">
                  <a16:creationId xmlns:a16="http://schemas.microsoft.com/office/drawing/2014/main" id="{0AB9D72D-3052-994A-9324-460B44D8BF0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4930" y="3169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6510" name="Line 78">
              <a:extLst>
                <a:ext uri="{FF2B5EF4-FFF2-40B4-BE49-F238E27FC236}">
                  <a16:creationId xmlns:a16="http://schemas.microsoft.com/office/drawing/2014/main" id="{FF0D1E0A-21F2-7D41-8FF1-FEF860E68D4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2096" y="902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6511" name="Line 79">
              <a:extLst>
                <a:ext uri="{FF2B5EF4-FFF2-40B4-BE49-F238E27FC236}">
                  <a16:creationId xmlns:a16="http://schemas.microsoft.com/office/drawing/2014/main" id="{97B31949-32FB-744B-8A4A-36981D8CCC0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4928" y="902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46522" name="Line 90">
            <a:extLst>
              <a:ext uri="{FF2B5EF4-FFF2-40B4-BE49-F238E27FC236}">
                <a16:creationId xmlns:a16="http://schemas.microsoft.com/office/drawing/2014/main" id="{D674BA30-8C39-434C-A4E0-EC56E8FF04A1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523" name="Line 91">
            <a:extLst>
              <a:ext uri="{FF2B5EF4-FFF2-40B4-BE49-F238E27FC236}">
                <a16:creationId xmlns:a16="http://schemas.microsoft.com/office/drawing/2014/main" id="{1AF4E9AD-D0CC-B143-894A-323C860892EA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524" name="Line 92">
            <a:extLst>
              <a:ext uri="{FF2B5EF4-FFF2-40B4-BE49-F238E27FC236}">
                <a16:creationId xmlns:a16="http://schemas.microsoft.com/office/drawing/2014/main" id="{598A22DA-4090-5141-89B7-B19AAE191BA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576421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525" name="Line 93">
            <a:extLst>
              <a:ext uri="{FF2B5EF4-FFF2-40B4-BE49-F238E27FC236}">
                <a16:creationId xmlns:a16="http://schemas.microsoft.com/office/drawing/2014/main" id="{891F428A-FA9B-FA42-9A1D-33E7F7DA81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95613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526" name="Line 94">
            <a:extLst>
              <a:ext uri="{FF2B5EF4-FFF2-40B4-BE49-F238E27FC236}">
                <a16:creationId xmlns:a16="http://schemas.microsoft.com/office/drawing/2014/main" id="{6544470F-043F-4044-BD31-4E0152A7DB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94588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527" name="Line 95">
            <a:extLst>
              <a:ext uri="{FF2B5EF4-FFF2-40B4-BE49-F238E27FC236}">
                <a16:creationId xmlns:a16="http://schemas.microsoft.com/office/drawing/2014/main" id="{89E83ABC-56AC-DE4B-AC59-5C9A9D5403F0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528" name="Line 96">
            <a:extLst>
              <a:ext uri="{FF2B5EF4-FFF2-40B4-BE49-F238E27FC236}">
                <a16:creationId xmlns:a16="http://schemas.microsoft.com/office/drawing/2014/main" id="{3E6A90C4-4E24-CC4D-87C8-523C8305545F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529" name="Line 97">
            <a:extLst>
              <a:ext uri="{FF2B5EF4-FFF2-40B4-BE49-F238E27FC236}">
                <a16:creationId xmlns:a16="http://schemas.microsoft.com/office/drawing/2014/main" id="{59E5047A-6118-1E40-BB99-8CED88008A18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530" name="Line 98">
            <a:extLst>
              <a:ext uri="{FF2B5EF4-FFF2-40B4-BE49-F238E27FC236}">
                <a16:creationId xmlns:a16="http://schemas.microsoft.com/office/drawing/2014/main" id="{8F1A6C33-229D-9D44-A000-D932321E5A43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531" name="Line 99">
            <a:extLst>
              <a:ext uri="{FF2B5EF4-FFF2-40B4-BE49-F238E27FC236}">
                <a16:creationId xmlns:a16="http://schemas.microsoft.com/office/drawing/2014/main" id="{514A871B-821D-E840-8890-FB3A06FE05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606266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532" name="Line 100">
            <a:extLst>
              <a:ext uri="{FF2B5EF4-FFF2-40B4-BE49-F238E27FC236}">
                <a16:creationId xmlns:a16="http://schemas.microsoft.com/office/drawing/2014/main" id="{ADC177EF-45D2-8B41-B64F-675AE7DBC0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2400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533" name="Line 101">
            <a:extLst>
              <a:ext uri="{FF2B5EF4-FFF2-40B4-BE49-F238E27FC236}">
                <a16:creationId xmlns:a16="http://schemas.microsoft.com/office/drawing/2014/main" id="{D9FAEFD7-936B-834F-A1B1-BCADB6BFE0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91375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534" name="Line 102">
            <a:extLst>
              <a:ext uri="{FF2B5EF4-FFF2-40B4-BE49-F238E27FC236}">
                <a16:creationId xmlns:a16="http://schemas.microsoft.com/office/drawing/2014/main" id="{0C08EE12-9EC2-C349-81CA-C4FC02B56008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167640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535" name="Line 103">
            <a:extLst>
              <a:ext uri="{FF2B5EF4-FFF2-40B4-BE49-F238E27FC236}">
                <a16:creationId xmlns:a16="http://schemas.microsoft.com/office/drawing/2014/main" id="{B238934A-A600-2B48-A366-8CA15A5166D9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167640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536" name="Line 104">
            <a:extLst>
              <a:ext uri="{FF2B5EF4-FFF2-40B4-BE49-F238E27FC236}">
                <a16:creationId xmlns:a16="http://schemas.microsoft.com/office/drawing/2014/main" id="{A219DBF6-9D11-7D4F-9626-A4554546B2E0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167640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537" name="Line 105">
            <a:extLst>
              <a:ext uri="{FF2B5EF4-FFF2-40B4-BE49-F238E27FC236}">
                <a16:creationId xmlns:a16="http://schemas.microsoft.com/office/drawing/2014/main" id="{6436E4DB-0296-EB47-B36B-BCFAFB17864D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430963" y="167640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538" name="Line 106">
            <a:extLst>
              <a:ext uri="{FF2B5EF4-FFF2-40B4-BE49-F238E27FC236}">
                <a16:creationId xmlns:a16="http://schemas.microsoft.com/office/drawing/2014/main" id="{C9F49F53-5C4E-2644-83A8-A5E2F02FCA81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2165350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542" name="Text Box 110">
            <a:extLst>
              <a:ext uri="{FF2B5EF4-FFF2-40B4-BE49-F238E27FC236}">
                <a16:creationId xmlns:a16="http://schemas.microsoft.com/office/drawing/2014/main" id="{DE103DE5-1F0B-DD41-AB10-BCBBC8C38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75" y="1681163"/>
            <a:ext cx="169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70000"/>
              </a:lnSpc>
            </a:pPr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Weiterbildung</a:t>
            </a:r>
          </a:p>
          <a:p>
            <a:pPr algn="l">
              <a:lnSpc>
                <a:spcPct val="70000"/>
              </a:lnSpc>
            </a:pPr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sonstige Leist.</a:t>
            </a:r>
          </a:p>
        </p:txBody>
      </p:sp>
      <p:sp>
        <p:nvSpPr>
          <p:cNvPr id="146543" name="Text Box 111">
            <a:extLst>
              <a:ext uri="{FF2B5EF4-FFF2-40B4-BE49-F238E27FC236}">
                <a16:creationId xmlns:a16="http://schemas.microsoft.com/office/drawing/2014/main" id="{54680BC7-AC68-8545-9643-3070E830E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7188" y="1066800"/>
            <a:ext cx="9810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Sonstige </a:t>
            </a:r>
          </a:p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Offentl.</a:t>
            </a:r>
          </a:p>
        </p:txBody>
      </p:sp>
      <p:sp>
        <p:nvSpPr>
          <p:cNvPr id="146544" name="Line 112">
            <a:extLst>
              <a:ext uri="{FF2B5EF4-FFF2-40B4-BE49-F238E27FC236}">
                <a16:creationId xmlns:a16="http://schemas.microsoft.com/office/drawing/2014/main" id="{A8F0B5B7-2D4E-1640-8312-DDF5529F18A8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835650" y="4498975"/>
            <a:ext cx="3175" cy="41592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545" name="Line 113">
            <a:extLst>
              <a:ext uri="{FF2B5EF4-FFF2-40B4-BE49-F238E27FC236}">
                <a16:creationId xmlns:a16="http://schemas.microsoft.com/office/drawing/2014/main" id="{8C47E300-732E-AE4E-97D9-1D7926688211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037013" y="4497388"/>
            <a:ext cx="3175" cy="42703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546" name="Line 114">
            <a:extLst>
              <a:ext uri="{FF2B5EF4-FFF2-40B4-BE49-F238E27FC236}">
                <a16:creationId xmlns:a16="http://schemas.microsoft.com/office/drawing/2014/main" id="{114546DE-C187-5A45-90FE-9F61C4B681DD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932363" y="4495800"/>
            <a:ext cx="0" cy="43973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6547" name="Line 115">
            <a:extLst>
              <a:ext uri="{FF2B5EF4-FFF2-40B4-BE49-F238E27FC236}">
                <a16:creationId xmlns:a16="http://schemas.microsoft.com/office/drawing/2014/main" id="{5ADF29DD-1D59-2445-9108-6D46C11BF149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740525" y="4510088"/>
            <a:ext cx="1588" cy="411162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oliennummernplatzhalter 4">
            <a:extLst>
              <a:ext uri="{FF2B5EF4-FFF2-40B4-BE49-F238E27FC236}">
                <a16:creationId xmlns:a16="http://schemas.microsoft.com/office/drawing/2014/main" id="{4AC9B79B-0631-2F44-8BE4-9C0435EA3D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A879EC-F5A3-DF4B-B9CE-DEA0CD521E83}" type="slidenum">
              <a:rPr lang="en-US" altLang="de-DE"/>
              <a:pPr/>
              <a:t>22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147466" name="Group 10">
            <a:extLst>
              <a:ext uri="{FF2B5EF4-FFF2-40B4-BE49-F238E27FC236}">
                <a16:creationId xmlns:a16="http://schemas.microsoft.com/office/drawing/2014/main" id="{4AD77E32-2537-4342-A289-1933C6FCC8F3}"/>
              </a:ext>
            </a:extLst>
          </p:cNvPr>
          <p:cNvGrpSpPr>
            <a:grpSpLocks/>
          </p:cNvGrpSpPr>
          <p:nvPr/>
        </p:nvGrpSpPr>
        <p:grpSpPr bwMode="auto">
          <a:xfrm>
            <a:off x="2846388" y="1866900"/>
            <a:ext cx="4951412" cy="4679950"/>
            <a:chOff x="2098" y="1022"/>
            <a:chExt cx="3119" cy="2948"/>
          </a:xfrm>
        </p:grpSpPr>
        <p:sp>
          <p:nvSpPr>
            <p:cNvPr id="147467" name="Line 11">
              <a:extLst>
                <a:ext uri="{FF2B5EF4-FFF2-40B4-BE49-F238E27FC236}">
                  <a16:creationId xmlns:a16="http://schemas.microsoft.com/office/drawing/2014/main" id="{FB303551-C140-4948-9319-E2C32A84A2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3289"/>
              <a:ext cx="28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7468" name="Line 12">
              <a:extLst>
                <a:ext uri="{FF2B5EF4-FFF2-40B4-BE49-F238E27FC236}">
                  <a16:creationId xmlns:a16="http://schemas.microsoft.com/office/drawing/2014/main" id="{CF1A9FFC-7FF8-A64A-9BA4-CC2EE6A46C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83" y="1022"/>
              <a:ext cx="0" cy="22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7469" name="Line 13">
              <a:extLst>
                <a:ext uri="{FF2B5EF4-FFF2-40B4-BE49-F238E27FC236}">
                  <a16:creationId xmlns:a16="http://schemas.microsoft.com/office/drawing/2014/main" id="{22EA06EA-30C8-E54B-A915-386AB0008C0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2098" y="3169"/>
              <a:ext cx="1" cy="8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47493" name="Line 37">
            <a:extLst>
              <a:ext uri="{FF2B5EF4-FFF2-40B4-BE49-F238E27FC236}">
                <a16:creationId xmlns:a16="http://schemas.microsoft.com/office/drawing/2014/main" id="{DB8A41BA-76F8-6445-96C8-EE1B20F37FA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336391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53" name="Line 97">
            <a:extLst>
              <a:ext uri="{FF2B5EF4-FFF2-40B4-BE49-F238E27FC236}">
                <a16:creationId xmlns:a16="http://schemas.microsoft.com/office/drawing/2014/main" id="{B79EF631-9E07-B34D-9217-59C7BDB6F541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49" name="Line 93">
            <a:extLst>
              <a:ext uri="{FF2B5EF4-FFF2-40B4-BE49-F238E27FC236}">
                <a16:creationId xmlns:a16="http://schemas.microsoft.com/office/drawing/2014/main" id="{01D526AA-29C8-1F40-A936-3564B84511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95613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56" name="Line 100">
            <a:extLst>
              <a:ext uri="{FF2B5EF4-FFF2-40B4-BE49-F238E27FC236}">
                <a16:creationId xmlns:a16="http://schemas.microsoft.com/office/drawing/2014/main" id="{2A5FAF5C-85AA-CB47-9882-28A3E54DE9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2400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458" name="Rectangle 2">
            <a:extLst>
              <a:ext uri="{FF2B5EF4-FFF2-40B4-BE49-F238E27FC236}">
                <a16:creationId xmlns:a16="http://schemas.microsoft.com/office/drawing/2014/main" id="{B45782F0-E720-4749-A949-CEA2FB04BD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Duale Studiengänge</a:t>
            </a:r>
            <a:endParaRPr lang="de-DE" altLang="de-DE" sz="2800" b="1">
              <a:solidFill>
                <a:srgbClr val="000000"/>
              </a:solidFill>
            </a:endParaRPr>
          </a:p>
        </p:txBody>
      </p:sp>
      <p:sp>
        <p:nvSpPr>
          <p:cNvPr id="147461" name="AutoShape 5">
            <a:extLst>
              <a:ext uri="{FF2B5EF4-FFF2-40B4-BE49-F238E27FC236}">
                <a16:creationId xmlns:a16="http://schemas.microsoft.com/office/drawing/2014/main" id="{4389E676-EC2E-A24E-916F-97EDBA7FE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3950" y="2452688"/>
            <a:ext cx="1198563" cy="1198562"/>
          </a:xfrm>
          <a:prstGeom prst="cube">
            <a:avLst>
              <a:gd name="adj" fmla="val 25000"/>
            </a:avLst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470" name="Line 14">
            <a:extLst>
              <a:ext uri="{FF2B5EF4-FFF2-40B4-BE49-F238E27FC236}">
                <a16:creationId xmlns:a16="http://schemas.microsoft.com/office/drawing/2014/main" id="{9A57180D-183B-B243-9B7C-20E03E3AF0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8825" y="276701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471" name="Line 15">
            <a:extLst>
              <a:ext uri="{FF2B5EF4-FFF2-40B4-BE49-F238E27FC236}">
                <a16:creationId xmlns:a16="http://schemas.microsoft.com/office/drawing/2014/main" id="{ECBF7614-A5C0-5A44-9BF3-34D8EE3BAA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8825" y="3667125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476" name="Line 20">
            <a:extLst>
              <a:ext uri="{FF2B5EF4-FFF2-40B4-BE49-F238E27FC236}">
                <a16:creationId xmlns:a16="http://schemas.microsoft.com/office/drawing/2014/main" id="{505A4BF8-90EF-1B45-9EE3-795562DE9B47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40263" y="5275263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478" name="Line 22">
            <a:extLst>
              <a:ext uri="{FF2B5EF4-FFF2-40B4-BE49-F238E27FC236}">
                <a16:creationId xmlns:a16="http://schemas.microsoft.com/office/drawing/2014/main" id="{77E067E8-D801-794D-BE4F-D4E5CFC5837F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7200" y="5275263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491" name="Line 35">
            <a:extLst>
              <a:ext uri="{FF2B5EF4-FFF2-40B4-BE49-F238E27FC236}">
                <a16:creationId xmlns:a16="http://schemas.microsoft.com/office/drawing/2014/main" id="{9F2B4D7A-F228-6240-9F43-1219A08D88AC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2574925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492" name="Line 36">
            <a:extLst>
              <a:ext uri="{FF2B5EF4-FFF2-40B4-BE49-F238E27FC236}">
                <a16:creationId xmlns:a16="http://schemas.microsoft.com/office/drawing/2014/main" id="{B94240E7-40C7-E94A-9323-DEDD14C6DC9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2463800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496" name="Line 40">
            <a:extLst>
              <a:ext uri="{FF2B5EF4-FFF2-40B4-BE49-F238E27FC236}">
                <a16:creationId xmlns:a16="http://schemas.microsoft.com/office/drawing/2014/main" id="{226D5FB6-91A7-CC44-8111-1581049805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92513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02" name="Text Box 46">
            <a:extLst>
              <a:ext uri="{FF2B5EF4-FFF2-40B4-BE49-F238E27FC236}">
                <a16:creationId xmlns:a16="http://schemas.microsoft.com/office/drawing/2014/main" id="{FE81AC42-1899-E149-85F3-DD01CEE404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0" y="5727700"/>
            <a:ext cx="7143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Preis</a:t>
            </a:r>
          </a:p>
        </p:txBody>
      </p:sp>
      <p:sp>
        <p:nvSpPr>
          <p:cNvPr id="147503" name="AutoShape 47">
            <a:extLst>
              <a:ext uri="{FF2B5EF4-FFF2-40B4-BE49-F238E27FC236}">
                <a16:creationId xmlns:a16="http://schemas.microsoft.com/office/drawing/2014/main" id="{73BDFEF1-E41B-4B49-864B-E3DC25C34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5799138"/>
            <a:ext cx="290512" cy="220662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04" name="Text Box 48">
            <a:extLst>
              <a:ext uri="{FF2B5EF4-FFF2-40B4-BE49-F238E27FC236}">
                <a16:creationId xmlns:a16="http://schemas.microsoft.com/office/drawing/2014/main" id="{CA46DE11-716B-554A-AC15-5674DA1DD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3" y="4892675"/>
            <a:ext cx="139541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Distribution</a:t>
            </a:r>
          </a:p>
        </p:txBody>
      </p:sp>
      <p:sp>
        <p:nvSpPr>
          <p:cNvPr id="147505" name="AutoShape 49">
            <a:extLst>
              <a:ext uri="{FF2B5EF4-FFF2-40B4-BE49-F238E27FC236}">
                <a16:creationId xmlns:a16="http://schemas.microsoft.com/office/drawing/2014/main" id="{D4B54401-082F-3C47-BA01-99C196A1E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4964113"/>
            <a:ext cx="290512" cy="219075"/>
          </a:xfrm>
          <a:prstGeom prst="rightArrow">
            <a:avLst>
              <a:gd name="adj1" fmla="val 50000"/>
              <a:gd name="adj2" fmla="val 3315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07" name="Text Box 51">
            <a:extLst>
              <a:ext uri="{FF2B5EF4-FFF2-40B4-BE49-F238E27FC236}">
                <a16:creationId xmlns:a16="http://schemas.microsoft.com/office/drawing/2014/main" id="{D74E73D9-015B-924E-B8EB-79AEE930B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13" y="3998913"/>
            <a:ext cx="1816100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Kommunikation</a:t>
            </a:r>
          </a:p>
        </p:txBody>
      </p:sp>
      <p:sp>
        <p:nvSpPr>
          <p:cNvPr id="147508" name="AutoShape 52">
            <a:extLst>
              <a:ext uri="{FF2B5EF4-FFF2-40B4-BE49-F238E27FC236}">
                <a16:creationId xmlns:a16="http://schemas.microsoft.com/office/drawing/2014/main" id="{2FF37849-504B-6B4A-8CC9-C915D981A5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5" y="4067175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09" name="Text Box 53">
            <a:extLst>
              <a:ext uri="{FF2B5EF4-FFF2-40B4-BE49-F238E27FC236}">
                <a16:creationId xmlns:a16="http://schemas.microsoft.com/office/drawing/2014/main" id="{F6C8A465-A5C3-994F-8809-D125DCFE3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325" y="3048000"/>
            <a:ext cx="100012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Produkt</a:t>
            </a:r>
          </a:p>
        </p:txBody>
      </p:sp>
      <p:sp>
        <p:nvSpPr>
          <p:cNvPr id="147510" name="AutoShape 54">
            <a:extLst>
              <a:ext uri="{FF2B5EF4-FFF2-40B4-BE49-F238E27FC236}">
                <a16:creationId xmlns:a16="http://schemas.microsoft.com/office/drawing/2014/main" id="{CB7DC563-7FFF-E341-89A3-0D5BF744C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5" y="3117850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11" name="AutoShape 55">
            <a:extLst>
              <a:ext uri="{FF2B5EF4-FFF2-40B4-BE49-F238E27FC236}">
                <a16:creationId xmlns:a16="http://schemas.microsoft.com/office/drawing/2014/main" id="{97B66320-7FC2-BB42-AA60-E43302BE6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25" y="1790700"/>
            <a:ext cx="288925" cy="220663"/>
          </a:xfrm>
          <a:prstGeom prst="rightArrow">
            <a:avLst>
              <a:gd name="adj1" fmla="val 50000"/>
              <a:gd name="adj2" fmla="val 3273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12" name="Text Box 56">
            <a:extLst>
              <a:ext uri="{FF2B5EF4-FFF2-40B4-BE49-F238E27FC236}">
                <a16:creationId xmlns:a16="http://schemas.microsoft.com/office/drawing/2014/main" id="{75008979-AEC2-C44D-9A43-BDC04AE65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163" y="2112963"/>
            <a:ext cx="130016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Forschung</a:t>
            </a:r>
          </a:p>
        </p:txBody>
      </p:sp>
      <p:sp>
        <p:nvSpPr>
          <p:cNvPr id="147513" name="AutoShape 57">
            <a:extLst>
              <a:ext uri="{FF2B5EF4-FFF2-40B4-BE49-F238E27FC236}">
                <a16:creationId xmlns:a16="http://schemas.microsoft.com/office/drawing/2014/main" id="{F4B545E9-AF14-6843-B40C-A4A79E39A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8" y="2185988"/>
            <a:ext cx="288925" cy="220662"/>
          </a:xfrm>
          <a:prstGeom prst="rightArrow">
            <a:avLst>
              <a:gd name="adj1" fmla="val 50000"/>
              <a:gd name="adj2" fmla="val 3273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14" name="Text Box 58">
            <a:extLst>
              <a:ext uri="{FF2B5EF4-FFF2-40B4-BE49-F238E27FC236}">
                <a16:creationId xmlns:a16="http://schemas.microsoft.com/office/drawing/2014/main" id="{552F7C66-EAF8-754B-AD70-5C78A0EB4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2449513"/>
            <a:ext cx="77311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Lehre</a:t>
            </a:r>
          </a:p>
        </p:txBody>
      </p:sp>
      <p:sp>
        <p:nvSpPr>
          <p:cNvPr id="147515" name="AutoShape 59">
            <a:extLst>
              <a:ext uri="{FF2B5EF4-FFF2-40B4-BE49-F238E27FC236}">
                <a16:creationId xmlns:a16="http://schemas.microsoft.com/office/drawing/2014/main" id="{F3DB59F4-D8BA-3940-8FBD-3078C175C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2540000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16" name="AutoShape 60">
            <a:extLst>
              <a:ext uri="{FF2B5EF4-FFF2-40B4-BE49-F238E27FC236}">
                <a16:creationId xmlns:a16="http://schemas.microsoft.com/office/drawing/2014/main" id="{8FC6B607-DA2B-2448-85C3-9CDB9382C3A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629819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7517" name="Text Box 61">
            <a:extLst>
              <a:ext uri="{FF2B5EF4-FFF2-40B4-BE49-F238E27FC236}">
                <a16:creationId xmlns:a16="http://schemas.microsoft.com/office/drawing/2014/main" id="{4FF4C900-5335-8D4B-AEF8-82D219518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1066800"/>
            <a:ext cx="704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Wirt-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schaft</a:t>
            </a:r>
          </a:p>
        </p:txBody>
      </p:sp>
      <p:sp>
        <p:nvSpPr>
          <p:cNvPr id="147518" name="AutoShape 62">
            <a:extLst>
              <a:ext uri="{FF2B5EF4-FFF2-40B4-BE49-F238E27FC236}">
                <a16:creationId xmlns:a16="http://schemas.microsoft.com/office/drawing/2014/main" id="{CAEBAAE1-65D7-4B45-92AB-9C8A6C516AC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588669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7519" name="Text Box 63">
            <a:extLst>
              <a:ext uri="{FF2B5EF4-FFF2-40B4-BE49-F238E27FC236}">
                <a16:creationId xmlns:a16="http://schemas.microsoft.com/office/drawing/2014/main" id="{90035E6E-5F49-7C40-B140-B8314645D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75" y="1066800"/>
            <a:ext cx="7445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Hoch-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schule</a:t>
            </a:r>
          </a:p>
        </p:txBody>
      </p:sp>
      <p:sp>
        <p:nvSpPr>
          <p:cNvPr id="147520" name="Text Box 64">
            <a:extLst>
              <a:ext uri="{FF2B5EF4-FFF2-40B4-BE49-F238E27FC236}">
                <a16:creationId xmlns:a16="http://schemas.microsoft.com/office/drawing/2014/main" id="{CC30DFFE-4C88-1849-AA1E-A1F49C1EB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3775" y="1066800"/>
            <a:ext cx="7842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Studie-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rende</a:t>
            </a:r>
          </a:p>
        </p:txBody>
      </p:sp>
      <p:sp>
        <p:nvSpPr>
          <p:cNvPr id="147521" name="AutoShape 65">
            <a:extLst>
              <a:ext uri="{FF2B5EF4-FFF2-40B4-BE49-F238E27FC236}">
                <a16:creationId xmlns:a16="http://schemas.microsoft.com/office/drawing/2014/main" id="{EA2EFFCD-A2FB-2846-BCE0-B21372A48CA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463382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7522" name="AutoShape 66">
            <a:extLst>
              <a:ext uri="{FF2B5EF4-FFF2-40B4-BE49-F238E27FC236}">
                <a16:creationId xmlns:a16="http://schemas.microsoft.com/office/drawing/2014/main" id="{E297C7A0-AE8D-574D-BBC1-FA3DB590184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422232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7523" name="Text Box 67">
            <a:extLst>
              <a:ext uri="{FF2B5EF4-FFF2-40B4-BE49-F238E27FC236}">
                <a16:creationId xmlns:a16="http://schemas.microsoft.com/office/drawing/2014/main" id="{786E5E20-1E91-0D4B-AAD2-BD907FEEB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5000" y="1171575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Alumni</a:t>
            </a:r>
          </a:p>
        </p:txBody>
      </p:sp>
      <p:sp>
        <p:nvSpPr>
          <p:cNvPr id="147524" name="AutoShape 68">
            <a:extLst>
              <a:ext uri="{FF2B5EF4-FFF2-40B4-BE49-F238E27FC236}">
                <a16:creationId xmlns:a16="http://schemas.microsoft.com/office/drawing/2014/main" id="{61738536-F57A-CE43-8EE0-912C7ECB134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299325" y="1511301"/>
            <a:ext cx="141287" cy="22701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7525" name="Line 69">
            <a:extLst>
              <a:ext uri="{FF2B5EF4-FFF2-40B4-BE49-F238E27FC236}">
                <a16:creationId xmlns:a16="http://schemas.microsoft.com/office/drawing/2014/main" id="{5085AF50-C1F7-2146-86BE-599F5F01B92D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3325" y="5275263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47526" name="Group 70">
            <a:extLst>
              <a:ext uri="{FF2B5EF4-FFF2-40B4-BE49-F238E27FC236}">
                <a16:creationId xmlns:a16="http://schemas.microsoft.com/office/drawing/2014/main" id="{48D18EB5-D900-984A-A097-CB19C3E983CB}"/>
              </a:ext>
            </a:extLst>
          </p:cNvPr>
          <p:cNvGrpSpPr>
            <a:grpSpLocks/>
          </p:cNvGrpSpPr>
          <p:nvPr/>
        </p:nvGrpSpPr>
        <p:grpSpPr bwMode="auto">
          <a:xfrm>
            <a:off x="2393950" y="1676400"/>
            <a:ext cx="5403850" cy="4870450"/>
            <a:chOff x="1813" y="902"/>
            <a:chExt cx="3404" cy="3068"/>
          </a:xfrm>
        </p:grpSpPr>
        <p:sp>
          <p:nvSpPr>
            <p:cNvPr id="147527" name="Line 71">
              <a:extLst>
                <a:ext uri="{FF2B5EF4-FFF2-40B4-BE49-F238E27FC236}">
                  <a16:creationId xmlns:a16="http://schemas.microsoft.com/office/drawing/2014/main" id="{136421C1-F700-944D-A9B8-7AE45EF24E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1022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7528" name="Line 72">
              <a:extLst>
                <a:ext uri="{FF2B5EF4-FFF2-40B4-BE49-F238E27FC236}">
                  <a16:creationId xmlns:a16="http://schemas.microsoft.com/office/drawing/2014/main" id="{B2469D63-F418-134A-9CDC-8E26EF878B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11" y="1022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7529" name="Line 73">
              <a:extLst>
                <a:ext uri="{FF2B5EF4-FFF2-40B4-BE49-F238E27FC236}">
                  <a16:creationId xmlns:a16="http://schemas.microsoft.com/office/drawing/2014/main" id="{F3F3CDAE-BD36-E743-B607-E28BB3F804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1586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7530" name="Line 74">
              <a:extLst>
                <a:ext uri="{FF2B5EF4-FFF2-40B4-BE49-F238E27FC236}">
                  <a16:creationId xmlns:a16="http://schemas.microsoft.com/office/drawing/2014/main" id="{DBBD22CB-CE7B-C543-9B24-E3D4DD1638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3853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7531" name="Line 75">
              <a:extLst>
                <a:ext uri="{FF2B5EF4-FFF2-40B4-BE49-F238E27FC236}">
                  <a16:creationId xmlns:a16="http://schemas.microsoft.com/office/drawing/2014/main" id="{A9645E3F-9753-F443-B5CD-9E73EA93CE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13" y="1586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7532" name="Line 76">
              <a:extLst>
                <a:ext uri="{FF2B5EF4-FFF2-40B4-BE49-F238E27FC236}">
                  <a16:creationId xmlns:a16="http://schemas.microsoft.com/office/drawing/2014/main" id="{CC967285-51FE-594D-90CC-3347D514BB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7" y="1586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7533" name="Line 77">
              <a:extLst>
                <a:ext uri="{FF2B5EF4-FFF2-40B4-BE49-F238E27FC236}">
                  <a16:creationId xmlns:a16="http://schemas.microsoft.com/office/drawing/2014/main" id="{0E7405F0-B982-7F4C-AF67-77D470C8C4F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4930" y="3169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7534" name="Line 78">
              <a:extLst>
                <a:ext uri="{FF2B5EF4-FFF2-40B4-BE49-F238E27FC236}">
                  <a16:creationId xmlns:a16="http://schemas.microsoft.com/office/drawing/2014/main" id="{B2E0AB23-BA4E-1F4C-A2D3-590B49ED2A1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2096" y="902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7535" name="Line 79">
              <a:extLst>
                <a:ext uri="{FF2B5EF4-FFF2-40B4-BE49-F238E27FC236}">
                  <a16:creationId xmlns:a16="http://schemas.microsoft.com/office/drawing/2014/main" id="{12A3D027-511C-004B-9B5A-9E797E8E6D9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4928" y="902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47536" name="Line 80">
            <a:extLst>
              <a:ext uri="{FF2B5EF4-FFF2-40B4-BE49-F238E27FC236}">
                <a16:creationId xmlns:a16="http://schemas.microsoft.com/office/drawing/2014/main" id="{AC863152-AAC2-6D41-9496-CB69EE8076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94063" y="27622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40" name="Line 84">
            <a:extLst>
              <a:ext uri="{FF2B5EF4-FFF2-40B4-BE49-F238E27FC236}">
                <a16:creationId xmlns:a16="http://schemas.microsoft.com/office/drawing/2014/main" id="{CFE2956F-39A6-8F46-86CA-C9C3DF40F06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93950" y="366236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46" name="Line 90">
            <a:extLst>
              <a:ext uri="{FF2B5EF4-FFF2-40B4-BE49-F238E27FC236}">
                <a16:creationId xmlns:a16="http://schemas.microsoft.com/office/drawing/2014/main" id="{3A5474CF-8B67-164E-B49D-5A85D17E09C5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47" name="Line 91">
            <a:extLst>
              <a:ext uri="{FF2B5EF4-FFF2-40B4-BE49-F238E27FC236}">
                <a16:creationId xmlns:a16="http://schemas.microsoft.com/office/drawing/2014/main" id="{9F4EA446-BB1A-D047-B4DF-9CE7656290BF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48" name="Line 92">
            <a:extLst>
              <a:ext uri="{FF2B5EF4-FFF2-40B4-BE49-F238E27FC236}">
                <a16:creationId xmlns:a16="http://schemas.microsoft.com/office/drawing/2014/main" id="{1A7DA2B0-1245-834C-AF1F-4816A106B11F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576421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50" name="Line 94">
            <a:extLst>
              <a:ext uri="{FF2B5EF4-FFF2-40B4-BE49-F238E27FC236}">
                <a16:creationId xmlns:a16="http://schemas.microsoft.com/office/drawing/2014/main" id="{6DB5C49F-CF57-704D-B1CB-9D956EEA76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94588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51" name="Line 95">
            <a:extLst>
              <a:ext uri="{FF2B5EF4-FFF2-40B4-BE49-F238E27FC236}">
                <a16:creationId xmlns:a16="http://schemas.microsoft.com/office/drawing/2014/main" id="{C3F81BD9-7410-AD4A-B257-EE0E26AF4B0D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52" name="Line 96">
            <a:extLst>
              <a:ext uri="{FF2B5EF4-FFF2-40B4-BE49-F238E27FC236}">
                <a16:creationId xmlns:a16="http://schemas.microsoft.com/office/drawing/2014/main" id="{81138DA2-D839-3B49-97D1-3B783F763178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54" name="Line 98">
            <a:extLst>
              <a:ext uri="{FF2B5EF4-FFF2-40B4-BE49-F238E27FC236}">
                <a16:creationId xmlns:a16="http://schemas.microsoft.com/office/drawing/2014/main" id="{BF0D9386-D9FD-E043-B6EA-5483D77B5D6E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55" name="Line 99">
            <a:extLst>
              <a:ext uri="{FF2B5EF4-FFF2-40B4-BE49-F238E27FC236}">
                <a16:creationId xmlns:a16="http://schemas.microsoft.com/office/drawing/2014/main" id="{57D16E0F-D226-C945-B96E-E898A1338F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606266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57" name="Line 101">
            <a:extLst>
              <a:ext uri="{FF2B5EF4-FFF2-40B4-BE49-F238E27FC236}">
                <a16:creationId xmlns:a16="http://schemas.microsoft.com/office/drawing/2014/main" id="{5662E4AF-0A9C-8649-8B91-846FD18717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91375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58" name="Line 102">
            <a:extLst>
              <a:ext uri="{FF2B5EF4-FFF2-40B4-BE49-F238E27FC236}">
                <a16:creationId xmlns:a16="http://schemas.microsoft.com/office/drawing/2014/main" id="{69A76B8D-B516-864B-B514-D8C1DAC2DB3E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167640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62" name="Line 106">
            <a:extLst>
              <a:ext uri="{FF2B5EF4-FFF2-40B4-BE49-F238E27FC236}">
                <a16:creationId xmlns:a16="http://schemas.microsoft.com/office/drawing/2014/main" id="{5946C43C-3786-7B42-A58A-4F2CB4526D0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2165350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63" name="Line 107">
            <a:extLst>
              <a:ext uri="{FF2B5EF4-FFF2-40B4-BE49-F238E27FC236}">
                <a16:creationId xmlns:a16="http://schemas.microsoft.com/office/drawing/2014/main" id="{033F2983-E8BC-4749-A04F-8959F5A9CD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02338" y="5473700"/>
            <a:ext cx="885825" cy="8683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66" name="Line 110">
            <a:extLst>
              <a:ext uri="{FF2B5EF4-FFF2-40B4-BE49-F238E27FC236}">
                <a16:creationId xmlns:a16="http://schemas.microsoft.com/office/drawing/2014/main" id="{F5C8E2B6-FCC8-CA41-ADC4-8C6812E64CA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8825" y="276701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67" name="Line 111">
            <a:extLst>
              <a:ext uri="{FF2B5EF4-FFF2-40B4-BE49-F238E27FC236}">
                <a16:creationId xmlns:a16="http://schemas.microsoft.com/office/drawing/2014/main" id="{072067E6-3A24-7F49-955A-034F6CB07B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8825" y="3667125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68" name="Line 112">
            <a:extLst>
              <a:ext uri="{FF2B5EF4-FFF2-40B4-BE49-F238E27FC236}">
                <a16:creationId xmlns:a16="http://schemas.microsoft.com/office/drawing/2014/main" id="{8D36639D-8227-F346-B7EB-1F34570A46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8938" y="18669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69" name="Line 113">
            <a:extLst>
              <a:ext uri="{FF2B5EF4-FFF2-40B4-BE49-F238E27FC236}">
                <a16:creationId xmlns:a16="http://schemas.microsoft.com/office/drawing/2014/main" id="{8A122518-8CAE-D941-801C-ADE8B60914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99050" y="18669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70" name="Line 114">
            <a:extLst>
              <a:ext uri="{FF2B5EF4-FFF2-40B4-BE49-F238E27FC236}">
                <a16:creationId xmlns:a16="http://schemas.microsoft.com/office/drawing/2014/main" id="{DE5622BD-9815-E246-B94E-5FEB3AFB0D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99163" y="18669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71" name="Line 115">
            <a:extLst>
              <a:ext uri="{FF2B5EF4-FFF2-40B4-BE49-F238E27FC236}">
                <a16:creationId xmlns:a16="http://schemas.microsoft.com/office/drawing/2014/main" id="{43FCEBBA-ECC6-CD45-B092-F5CDA272D2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99275" y="18669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72" name="Line 116">
            <a:extLst>
              <a:ext uri="{FF2B5EF4-FFF2-40B4-BE49-F238E27FC236}">
                <a16:creationId xmlns:a16="http://schemas.microsoft.com/office/drawing/2014/main" id="{2C49FB4C-C172-514E-A955-1B50847A03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8825" y="4567238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73" name="Line 117">
            <a:extLst>
              <a:ext uri="{FF2B5EF4-FFF2-40B4-BE49-F238E27FC236}">
                <a16:creationId xmlns:a16="http://schemas.microsoft.com/office/drawing/2014/main" id="{35DF27DD-C85D-D847-B876-49C10DD2F855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167640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74" name="Line 118">
            <a:extLst>
              <a:ext uri="{FF2B5EF4-FFF2-40B4-BE49-F238E27FC236}">
                <a16:creationId xmlns:a16="http://schemas.microsoft.com/office/drawing/2014/main" id="{38ABBA1A-2871-A34F-B279-61F38A9D77CA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167640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75" name="Line 119">
            <a:extLst>
              <a:ext uri="{FF2B5EF4-FFF2-40B4-BE49-F238E27FC236}">
                <a16:creationId xmlns:a16="http://schemas.microsoft.com/office/drawing/2014/main" id="{A9E48D98-24CC-0B40-98E7-0E89E5E93CFE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430963" y="167640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577" name="Text Box 121">
            <a:extLst>
              <a:ext uri="{FF2B5EF4-FFF2-40B4-BE49-F238E27FC236}">
                <a16:creationId xmlns:a16="http://schemas.microsoft.com/office/drawing/2014/main" id="{3F4E1A4C-EE25-034D-AED2-9E5DA073F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75" y="1681163"/>
            <a:ext cx="169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70000"/>
              </a:lnSpc>
            </a:pPr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Weiterbildung</a:t>
            </a:r>
          </a:p>
          <a:p>
            <a:pPr algn="l">
              <a:lnSpc>
                <a:spcPct val="70000"/>
              </a:lnSpc>
            </a:pPr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sonstige Leist.</a:t>
            </a:r>
          </a:p>
        </p:txBody>
      </p:sp>
      <p:sp>
        <p:nvSpPr>
          <p:cNvPr id="147578" name="Text Box 122">
            <a:extLst>
              <a:ext uri="{FF2B5EF4-FFF2-40B4-BE49-F238E27FC236}">
                <a16:creationId xmlns:a16="http://schemas.microsoft.com/office/drawing/2014/main" id="{F5A8152F-71B4-0445-BABA-9C043C657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7188" y="1066800"/>
            <a:ext cx="9810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Sonstige </a:t>
            </a:r>
          </a:p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Offentl.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oliennummernplatzhalter 4">
            <a:extLst>
              <a:ext uri="{FF2B5EF4-FFF2-40B4-BE49-F238E27FC236}">
                <a16:creationId xmlns:a16="http://schemas.microsoft.com/office/drawing/2014/main" id="{540888AF-294C-874F-B120-E7344F8219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77075C-E12B-7C47-8958-E051AF81D537}" type="slidenum">
              <a:rPr lang="en-US" altLang="de-DE"/>
              <a:pPr/>
              <a:t>23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48579" name="Line 99">
            <a:extLst>
              <a:ext uri="{FF2B5EF4-FFF2-40B4-BE49-F238E27FC236}">
                <a16:creationId xmlns:a16="http://schemas.microsoft.com/office/drawing/2014/main" id="{FD1608DC-B0DE-3E45-B92A-C32D64A3FB8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606266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90" name="Line 110">
            <a:extLst>
              <a:ext uri="{FF2B5EF4-FFF2-40B4-BE49-F238E27FC236}">
                <a16:creationId xmlns:a16="http://schemas.microsoft.com/office/drawing/2014/main" id="{0F86C687-2BA5-E946-96A0-F8D88A1E5308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238750" y="5084763"/>
            <a:ext cx="19050" cy="4460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17" name="Line 37">
            <a:extLst>
              <a:ext uri="{FF2B5EF4-FFF2-40B4-BE49-F238E27FC236}">
                <a16:creationId xmlns:a16="http://schemas.microsoft.com/office/drawing/2014/main" id="{65184756-84BB-BB41-9388-E222246AAD4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336391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18" name="Line 38">
            <a:extLst>
              <a:ext uri="{FF2B5EF4-FFF2-40B4-BE49-F238E27FC236}">
                <a16:creationId xmlns:a16="http://schemas.microsoft.com/office/drawing/2014/main" id="{90B9AE76-51AA-EC44-A7AC-251070B3034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4264025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72" name="Line 92">
            <a:extLst>
              <a:ext uri="{FF2B5EF4-FFF2-40B4-BE49-F238E27FC236}">
                <a16:creationId xmlns:a16="http://schemas.microsoft.com/office/drawing/2014/main" id="{F70B5307-2577-3540-A49B-B51B71618CCF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576421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22" name="Line 42">
            <a:extLst>
              <a:ext uri="{FF2B5EF4-FFF2-40B4-BE49-F238E27FC236}">
                <a16:creationId xmlns:a16="http://schemas.microsoft.com/office/drawing/2014/main" id="{CAE579E9-CD56-254A-935A-F54D8ACC41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92738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48490" name="Group 10">
            <a:extLst>
              <a:ext uri="{FF2B5EF4-FFF2-40B4-BE49-F238E27FC236}">
                <a16:creationId xmlns:a16="http://schemas.microsoft.com/office/drawing/2014/main" id="{C51A80C5-36DC-D249-BEA7-279CDC434236}"/>
              </a:ext>
            </a:extLst>
          </p:cNvPr>
          <p:cNvGrpSpPr>
            <a:grpSpLocks/>
          </p:cNvGrpSpPr>
          <p:nvPr/>
        </p:nvGrpSpPr>
        <p:grpSpPr bwMode="auto">
          <a:xfrm>
            <a:off x="2846388" y="1866900"/>
            <a:ext cx="4951412" cy="4679950"/>
            <a:chOff x="2098" y="1022"/>
            <a:chExt cx="3119" cy="2948"/>
          </a:xfrm>
        </p:grpSpPr>
        <p:sp>
          <p:nvSpPr>
            <p:cNvPr id="148491" name="Line 11">
              <a:extLst>
                <a:ext uri="{FF2B5EF4-FFF2-40B4-BE49-F238E27FC236}">
                  <a16:creationId xmlns:a16="http://schemas.microsoft.com/office/drawing/2014/main" id="{36A929B7-6632-9B44-AE32-CA5401B842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3289"/>
              <a:ext cx="28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8492" name="Line 12">
              <a:extLst>
                <a:ext uri="{FF2B5EF4-FFF2-40B4-BE49-F238E27FC236}">
                  <a16:creationId xmlns:a16="http://schemas.microsoft.com/office/drawing/2014/main" id="{FAC6AAA5-9B7F-9E4E-8764-246EA309E1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83" y="1022"/>
              <a:ext cx="0" cy="22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8493" name="Line 13">
              <a:extLst>
                <a:ext uri="{FF2B5EF4-FFF2-40B4-BE49-F238E27FC236}">
                  <a16:creationId xmlns:a16="http://schemas.microsoft.com/office/drawing/2014/main" id="{BFFAF78A-0E7B-FD4A-941E-E31AC7BB4FF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2098" y="3169"/>
              <a:ext cx="1" cy="8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48519" name="Line 39">
            <a:extLst>
              <a:ext uri="{FF2B5EF4-FFF2-40B4-BE49-F238E27FC236}">
                <a16:creationId xmlns:a16="http://schemas.microsoft.com/office/drawing/2014/main" id="{D759E572-33BC-3347-8AF9-3D710A6568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5138738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02" name="Line 22">
            <a:extLst>
              <a:ext uri="{FF2B5EF4-FFF2-40B4-BE49-F238E27FC236}">
                <a16:creationId xmlns:a16="http://schemas.microsoft.com/office/drawing/2014/main" id="{8734B61C-0B5F-7D44-AE0D-E8F41DD154B7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7200" y="5275263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482" name="Rectangle 2">
            <a:extLst>
              <a:ext uri="{FF2B5EF4-FFF2-40B4-BE49-F238E27FC236}">
                <a16:creationId xmlns:a16="http://schemas.microsoft.com/office/drawing/2014/main" id="{8F1617D2-C6F8-484F-978A-8B84BE8C1B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Studiengebühren</a:t>
            </a:r>
            <a:endParaRPr lang="de-DE" altLang="de-DE" sz="2800" b="1">
              <a:solidFill>
                <a:srgbClr val="000000"/>
              </a:solidFill>
            </a:endParaRPr>
          </a:p>
        </p:txBody>
      </p:sp>
      <p:sp>
        <p:nvSpPr>
          <p:cNvPr id="148496" name="Line 16">
            <a:extLst>
              <a:ext uri="{FF2B5EF4-FFF2-40B4-BE49-F238E27FC236}">
                <a16:creationId xmlns:a16="http://schemas.microsoft.com/office/drawing/2014/main" id="{163E2F09-36FB-574B-BBD4-DAD858E3EB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8938" y="18669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497" name="Line 17">
            <a:extLst>
              <a:ext uri="{FF2B5EF4-FFF2-40B4-BE49-F238E27FC236}">
                <a16:creationId xmlns:a16="http://schemas.microsoft.com/office/drawing/2014/main" id="{F7A92989-B19D-7A4A-857F-87F53E72CF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99050" y="18669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498" name="Line 18">
            <a:extLst>
              <a:ext uri="{FF2B5EF4-FFF2-40B4-BE49-F238E27FC236}">
                <a16:creationId xmlns:a16="http://schemas.microsoft.com/office/drawing/2014/main" id="{AEB8F9EB-4784-7E4E-A642-EEDF1AADD9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99163" y="18669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499" name="Line 19">
            <a:extLst>
              <a:ext uri="{FF2B5EF4-FFF2-40B4-BE49-F238E27FC236}">
                <a16:creationId xmlns:a16="http://schemas.microsoft.com/office/drawing/2014/main" id="{F584B315-23C2-A244-9783-92A6DD1EF1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99275" y="18669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00" name="Line 20">
            <a:extLst>
              <a:ext uri="{FF2B5EF4-FFF2-40B4-BE49-F238E27FC236}">
                <a16:creationId xmlns:a16="http://schemas.microsoft.com/office/drawing/2014/main" id="{C7D3A54E-EEBE-354A-911C-F3C0C78D413D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40263" y="5275263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23" name="Line 43">
            <a:extLst>
              <a:ext uri="{FF2B5EF4-FFF2-40B4-BE49-F238E27FC236}">
                <a16:creationId xmlns:a16="http://schemas.microsoft.com/office/drawing/2014/main" id="{4E669976-EEA0-0F4C-AF10-9B6DD4E5C2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92850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26" name="Text Box 46">
            <a:extLst>
              <a:ext uri="{FF2B5EF4-FFF2-40B4-BE49-F238E27FC236}">
                <a16:creationId xmlns:a16="http://schemas.microsoft.com/office/drawing/2014/main" id="{DCAC8DB7-9AC3-A14D-BAD3-5CC01AB1A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0" y="5727700"/>
            <a:ext cx="7143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Preis</a:t>
            </a:r>
          </a:p>
        </p:txBody>
      </p:sp>
      <p:sp>
        <p:nvSpPr>
          <p:cNvPr id="148527" name="AutoShape 47">
            <a:extLst>
              <a:ext uri="{FF2B5EF4-FFF2-40B4-BE49-F238E27FC236}">
                <a16:creationId xmlns:a16="http://schemas.microsoft.com/office/drawing/2014/main" id="{FD02B539-2582-1A4F-ADC3-2F21601BF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5799138"/>
            <a:ext cx="290512" cy="220662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28" name="Text Box 48">
            <a:extLst>
              <a:ext uri="{FF2B5EF4-FFF2-40B4-BE49-F238E27FC236}">
                <a16:creationId xmlns:a16="http://schemas.microsoft.com/office/drawing/2014/main" id="{1D474E79-D6C8-7E44-8DE2-336FA3D33A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3" y="4892675"/>
            <a:ext cx="139541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Distribution</a:t>
            </a:r>
          </a:p>
        </p:txBody>
      </p:sp>
      <p:sp>
        <p:nvSpPr>
          <p:cNvPr id="148529" name="AutoShape 49">
            <a:extLst>
              <a:ext uri="{FF2B5EF4-FFF2-40B4-BE49-F238E27FC236}">
                <a16:creationId xmlns:a16="http://schemas.microsoft.com/office/drawing/2014/main" id="{1523C350-2387-4747-A282-4E6916C9B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4964113"/>
            <a:ext cx="290512" cy="219075"/>
          </a:xfrm>
          <a:prstGeom prst="rightArrow">
            <a:avLst>
              <a:gd name="adj1" fmla="val 50000"/>
              <a:gd name="adj2" fmla="val 3315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31" name="Text Box 51">
            <a:extLst>
              <a:ext uri="{FF2B5EF4-FFF2-40B4-BE49-F238E27FC236}">
                <a16:creationId xmlns:a16="http://schemas.microsoft.com/office/drawing/2014/main" id="{764E0862-3F99-EA4C-B1CC-A3C28C062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13" y="3998913"/>
            <a:ext cx="1816100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Kommunikation</a:t>
            </a:r>
          </a:p>
        </p:txBody>
      </p:sp>
      <p:sp>
        <p:nvSpPr>
          <p:cNvPr id="148532" name="AutoShape 52">
            <a:extLst>
              <a:ext uri="{FF2B5EF4-FFF2-40B4-BE49-F238E27FC236}">
                <a16:creationId xmlns:a16="http://schemas.microsoft.com/office/drawing/2014/main" id="{82BAA287-F250-F344-8AB9-0CC513716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5" y="4067175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33" name="Text Box 53">
            <a:extLst>
              <a:ext uri="{FF2B5EF4-FFF2-40B4-BE49-F238E27FC236}">
                <a16:creationId xmlns:a16="http://schemas.microsoft.com/office/drawing/2014/main" id="{C23868B6-C217-AB48-A925-61D9EFC5F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325" y="3048000"/>
            <a:ext cx="100012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Produkt</a:t>
            </a:r>
          </a:p>
        </p:txBody>
      </p:sp>
      <p:sp>
        <p:nvSpPr>
          <p:cNvPr id="148534" name="AutoShape 54">
            <a:extLst>
              <a:ext uri="{FF2B5EF4-FFF2-40B4-BE49-F238E27FC236}">
                <a16:creationId xmlns:a16="http://schemas.microsoft.com/office/drawing/2014/main" id="{E326A1FC-533C-824C-BE05-D496EABBC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5" y="3117850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35" name="AutoShape 55">
            <a:extLst>
              <a:ext uri="{FF2B5EF4-FFF2-40B4-BE49-F238E27FC236}">
                <a16:creationId xmlns:a16="http://schemas.microsoft.com/office/drawing/2014/main" id="{9221DE8F-6618-944A-82A6-5DE9F909E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25" y="1790700"/>
            <a:ext cx="288925" cy="220663"/>
          </a:xfrm>
          <a:prstGeom prst="rightArrow">
            <a:avLst>
              <a:gd name="adj1" fmla="val 50000"/>
              <a:gd name="adj2" fmla="val 3273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36" name="Text Box 56">
            <a:extLst>
              <a:ext uri="{FF2B5EF4-FFF2-40B4-BE49-F238E27FC236}">
                <a16:creationId xmlns:a16="http://schemas.microsoft.com/office/drawing/2014/main" id="{A35F2829-1671-C445-B40D-7A1F78C93F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163" y="2112963"/>
            <a:ext cx="130016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Forschung</a:t>
            </a:r>
          </a:p>
        </p:txBody>
      </p:sp>
      <p:sp>
        <p:nvSpPr>
          <p:cNvPr id="148537" name="AutoShape 57">
            <a:extLst>
              <a:ext uri="{FF2B5EF4-FFF2-40B4-BE49-F238E27FC236}">
                <a16:creationId xmlns:a16="http://schemas.microsoft.com/office/drawing/2014/main" id="{D607C7DB-C364-0344-80F3-86D1D686E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8" y="2185988"/>
            <a:ext cx="288925" cy="220662"/>
          </a:xfrm>
          <a:prstGeom prst="rightArrow">
            <a:avLst>
              <a:gd name="adj1" fmla="val 50000"/>
              <a:gd name="adj2" fmla="val 3273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38" name="Text Box 58">
            <a:extLst>
              <a:ext uri="{FF2B5EF4-FFF2-40B4-BE49-F238E27FC236}">
                <a16:creationId xmlns:a16="http://schemas.microsoft.com/office/drawing/2014/main" id="{C65F0A03-C4BC-6D41-9942-E1B326204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2449513"/>
            <a:ext cx="77311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Lehre</a:t>
            </a:r>
          </a:p>
        </p:txBody>
      </p:sp>
      <p:sp>
        <p:nvSpPr>
          <p:cNvPr id="148539" name="AutoShape 59">
            <a:extLst>
              <a:ext uri="{FF2B5EF4-FFF2-40B4-BE49-F238E27FC236}">
                <a16:creationId xmlns:a16="http://schemas.microsoft.com/office/drawing/2014/main" id="{B3BE1C49-FE5E-EC46-AA58-D2A4A4162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2540000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40" name="AutoShape 60">
            <a:extLst>
              <a:ext uri="{FF2B5EF4-FFF2-40B4-BE49-F238E27FC236}">
                <a16:creationId xmlns:a16="http://schemas.microsoft.com/office/drawing/2014/main" id="{952F9FD7-EBA9-5444-BE9F-A5D805AA120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629819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8541" name="Text Box 61">
            <a:extLst>
              <a:ext uri="{FF2B5EF4-FFF2-40B4-BE49-F238E27FC236}">
                <a16:creationId xmlns:a16="http://schemas.microsoft.com/office/drawing/2014/main" id="{901709FE-DA3F-354E-8FBA-983145FB26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1066800"/>
            <a:ext cx="704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Wirt-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schaft</a:t>
            </a:r>
          </a:p>
        </p:txBody>
      </p:sp>
      <p:sp>
        <p:nvSpPr>
          <p:cNvPr id="148542" name="AutoShape 62">
            <a:extLst>
              <a:ext uri="{FF2B5EF4-FFF2-40B4-BE49-F238E27FC236}">
                <a16:creationId xmlns:a16="http://schemas.microsoft.com/office/drawing/2014/main" id="{B5A5E684-2803-C149-82FF-C803B65BDE2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588669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8543" name="Text Box 63">
            <a:extLst>
              <a:ext uri="{FF2B5EF4-FFF2-40B4-BE49-F238E27FC236}">
                <a16:creationId xmlns:a16="http://schemas.microsoft.com/office/drawing/2014/main" id="{5FADDAE9-41A3-0748-8C7A-860F14505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75" y="1066800"/>
            <a:ext cx="7445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Hoch-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schule</a:t>
            </a:r>
          </a:p>
        </p:txBody>
      </p:sp>
      <p:sp>
        <p:nvSpPr>
          <p:cNvPr id="148544" name="Text Box 64">
            <a:extLst>
              <a:ext uri="{FF2B5EF4-FFF2-40B4-BE49-F238E27FC236}">
                <a16:creationId xmlns:a16="http://schemas.microsoft.com/office/drawing/2014/main" id="{8DE7E49B-FC75-2948-AC42-2C8FDE3C2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3775" y="1066800"/>
            <a:ext cx="7842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Studie-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rende</a:t>
            </a:r>
          </a:p>
        </p:txBody>
      </p:sp>
      <p:sp>
        <p:nvSpPr>
          <p:cNvPr id="148545" name="AutoShape 65">
            <a:extLst>
              <a:ext uri="{FF2B5EF4-FFF2-40B4-BE49-F238E27FC236}">
                <a16:creationId xmlns:a16="http://schemas.microsoft.com/office/drawing/2014/main" id="{5B864B36-45E9-2C47-BF0A-C0CE0EEE55E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463382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8546" name="AutoShape 66">
            <a:extLst>
              <a:ext uri="{FF2B5EF4-FFF2-40B4-BE49-F238E27FC236}">
                <a16:creationId xmlns:a16="http://schemas.microsoft.com/office/drawing/2014/main" id="{7B61B3C6-C6B3-EE41-81C1-B6E58ADB83C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422232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8547" name="Text Box 67">
            <a:extLst>
              <a:ext uri="{FF2B5EF4-FFF2-40B4-BE49-F238E27FC236}">
                <a16:creationId xmlns:a16="http://schemas.microsoft.com/office/drawing/2014/main" id="{62DFE3C3-2705-564D-954F-756A9CD24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5000" y="1171575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Alumni</a:t>
            </a:r>
          </a:p>
        </p:txBody>
      </p:sp>
      <p:sp>
        <p:nvSpPr>
          <p:cNvPr id="148548" name="AutoShape 68">
            <a:extLst>
              <a:ext uri="{FF2B5EF4-FFF2-40B4-BE49-F238E27FC236}">
                <a16:creationId xmlns:a16="http://schemas.microsoft.com/office/drawing/2014/main" id="{51360BB5-5988-684D-8434-6C23B8085AC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299325" y="1511301"/>
            <a:ext cx="141287" cy="22701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8549" name="Line 69">
            <a:extLst>
              <a:ext uri="{FF2B5EF4-FFF2-40B4-BE49-F238E27FC236}">
                <a16:creationId xmlns:a16="http://schemas.microsoft.com/office/drawing/2014/main" id="{3DA6B21C-79FE-8346-808A-F5911789777D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3325" y="5275263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70" name="Line 90">
            <a:extLst>
              <a:ext uri="{FF2B5EF4-FFF2-40B4-BE49-F238E27FC236}">
                <a16:creationId xmlns:a16="http://schemas.microsoft.com/office/drawing/2014/main" id="{AD51B025-9500-5046-878D-D97D6983591E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71" name="Line 91">
            <a:extLst>
              <a:ext uri="{FF2B5EF4-FFF2-40B4-BE49-F238E27FC236}">
                <a16:creationId xmlns:a16="http://schemas.microsoft.com/office/drawing/2014/main" id="{860E5AC3-22B5-794C-B9C4-592A0AA3CD4C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73" name="Line 93">
            <a:extLst>
              <a:ext uri="{FF2B5EF4-FFF2-40B4-BE49-F238E27FC236}">
                <a16:creationId xmlns:a16="http://schemas.microsoft.com/office/drawing/2014/main" id="{9A70304E-0A75-1D4C-8F8B-23C6C21EB9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95613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74" name="Line 94">
            <a:extLst>
              <a:ext uri="{FF2B5EF4-FFF2-40B4-BE49-F238E27FC236}">
                <a16:creationId xmlns:a16="http://schemas.microsoft.com/office/drawing/2014/main" id="{8F2BE586-40CF-074A-9C34-283526955F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94588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75" name="Line 95">
            <a:extLst>
              <a:ext uri="{FF2B5EF4-FFF2-40B4-BE49-F238E27FC236}">
                <a16:creationId xmlns:a16="http://schemas.microsoft.com/office/drawing/2014/main" id="{85B1C055-5D96-F44A-9F52-7A07CDFF9285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76" name="Line 96">
            <a:extLst>
              <a:ext uri="{FF2B5EF4-FFF2-40B4-BE49-F238E27FC236}">
                <a16:creationId xmlns:a16="http://schemas.microsoft.com/office/drawing/2014/main" id="{1936DB28-340D-E946-AB7F-C42B0FFE7A45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77" name="Line 97">
            <a:extLst>
              <a:ext uri="{FF2B5EF4-FFF2-40B4-BE49-F238E27FC236}">
                <a16:creationId xmlns:a16="http://schemas.microsoft.com/office/drawing/2014/main" id="{44349CBD-AA59-3F4C-A0F4-D9C4BA222A03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78" name="Line 98">
            <a:extLst>
              <a:ext uri="{FF2B5EF4-FFF2-40B4-BE49-F238E27FC236}">
                <a16:creationId xmlns:a16="http://schemas.microsoft.com/office/drawing/2014/main" id="{4D0173CC-989E-BF4D-9D8D-8B4897B87B42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80" name="Line 100">
            <a:extLst>
              <a:ext uri="{FF2B5EF4-FFF2-40B4-BE49-F238E27FC236}">
                <a16:creationId xmlns:a16="http://schemas.microsoft.com/office/drawing/2014/main" id="{1F563740-DC4D-EA42-A391-EAE3AF618F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2400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81" name="Line 101">
            <a:extLst>
              <a:ext uri="{FF2B5EF4-FFF2-40B4-BE49-F238E27FC236}">
                <a16:creationId xmlns:a16="http://schemas.microsoft.com/office/drawing/2014/main" id="{B4253D89-6898-9440-B34D-D4BD0FB7F3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91375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82" name="Line 102">
            <a:extLst>
              <a:ext uri="{FF2B5EF4-FFF2-40B4-BE49-F238E27FC236}">
                <a16:creationId xmlns:a16="http://schemas.microsoft.com/office/drawing/2014/main" id="{567A0131-2F3F-4245-B1C0-F14F2E9D8BF3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167640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83" name="Line 103">
            <a:extLst>
              <a:ext uri="{FF2B5EF4-FFF2-40B4-BE49-F238E27FC236}">
                <a16:creationId xmlns:a16="http://schemas.microsoft.com/office/drawing/2014/main" id="{916F961A-83C0-F14C-A5C0-71F06B318566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167640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86" name="Line 106">
            <a:extLst>
              <a:ext uri="{FF2B5EF4-FFF2-40B4-BE49-F238E27FC236}">
                <a16:creationId xmlns:a16="http://schemas.microsoft.com/office/drawing/2014/main" id="{596832E2-B20C-4341-A7C0-566F835C74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2165350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48595" name="Group 115">
            <a:extLst>
              <a:ext uri="{FF2B5EF4-FFF2-40B4-BE49-F238E27FC236}">
                <a16:creationId xmlns:a16="http://schemas.microsoft.com/office/drawing/2014/main" id="{316046E5-7B23-C94C-8A7F-05B27C99D150}"/>
              </a:ext>
            </a:extLst>
          </p:cNvPr>
          <p:cNvGrpSpPr>
            <a:grpSpLocks/>
          </p:cNvGrpSpPr>
          <p:nvPr/>
        </p:nvGrpSpPr>
        <p:grpSpPr bwMode="auto">
          <a:xfrm>
            <a:off x="5073650" y="2459038"/>
            <a:ext cx="1857375" cy="2997200"/>
            <a:chOff x="3188" y="1541"/>
            <a:chExt cx="1170" cy="1888"/>
          </a:xfrm>
        </p:grpSpPr>
        <p:grpSp>
          <p:nvGrpSpPr>
            <p:cNvPr id="148592" name="Group 112">
              <a:extLst>
                <a:ext uri="{FF2B5EF4-FFF2-40B4-BE49-F238E27FC236}">
                  <a16:creationId xmlns:a16="http://schemas.microsoft.com/office/drawing/2014/main" id="{77EB7D78-811B-1E48-9425-76DF749429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05" y="1541"/>
              <a:ext cx="859" cy="1888"/>
              <a:chOff x="3207" y="1557"/>
              <a:chExt cx="859" cy="1888"/>
            </a:xfrm>
          </p:grpSpPr>
          <p:sp>
            <p:nvSpPr>
              <p:cNvPr id="148484" name="AutoShape 4">
                <a:extLst>
                  <a:ext uri="{FF2B5EF4-FFF2-40B4-BE49-F238E27FC236}">
                    <a16:creationId xmlns:a16="http://schemas.microsoft.com/office/drawing/2014/main" id="{9E0B7A5C-7761-7E48-B52D-41BED850BC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7" y="1557"/>
                <a:ext cx="755" cy="1888"/>
              </a:xfrm>
              <a:prstGeom prst="cube">
                <a:avLst>
                  <a:gd name="adj" fmla="val 25000"/>
                </a:avLst>
              </a:prstGeom>
              <a:solidFill>
                <a:srgbClr val="00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48567" name="Line 87">
                <a:extLst>
                  <a:ext uri="{FF2B5EF4-FFF2-40B4-BE49-F238E27FC236}">
                    <a16:creationId xmlns:a16="http://schemas.microsoft.com/office/drawing/2014/main" id="{3845467A-FC9E-474B-AFE3-698921591A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2700000" flipV="1">
                <a:off x="4064" y="2201"/>
                <a:ext cx="2" cy="779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prstDash val="dash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48568" name="Line 88">
                <a:extLst>
                  <a:ext uri="{FF2B5EF4-FFF2-40B4-BE49-F238E27FC236}">
                    <a16:creationId xmlns:a16="http://schemas.microsoft.com/office/drawing/2014/main" id="{FD520708-9047-FB42-B74B-561705E9D2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2700000" flipH="1">
                <a:off x="4050" y="1621"/>
                <a:ext cx="4" cy="80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prstDash val="dash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148593" name="Line 113">
              <a:extLst>
                <a:ext uri="{FF2B5EF4-FFF2-40B4-BE49-F238E27FC236}">
                  <a16:creationId xmlns:a16="http://schemas.microsoft.com/office/drawing/2014/main" id="{A0CDB2B4-EFBC-3F42-B977-4561C39FE9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8" y="2307"/>
              <a:ext cx="1170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8594" name="Line 114">
              <a:extLst>
                <a:ext uri="{FF2B5EF4-FFF2-40B4-BE49-F238E27FC236}">
                  <a16:creationId xmlns:a16="http://schemas.microsoft.com/office/drawing/2014/main" id="{A89C22C5-0808-084C-A6B2-25196FF3F0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6" y="2866"/>
              <a:ext cx="1146" cy="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48550" name="Group 70">
            <a:extLst>
              <a:ext uri="{FF2B5EF4-FFF2-40B4-BE49-F238E27FC236}">
                <a16:creationId xmlns:a16="http://schemas.microsoft.com/office/drawing/2014/main" id="{9278B847-02F8-BC42-86EE-5C49B3DBA575}"/>
              </a:ext>
            </a:extLst>
          </p:cNvPr>
          <p:cNvGrpSpPr>
            <a:grpSpLocks/>
          </p:cNvGrpSpPr>
          <p:nvPr/>
        </p:nvGrpSpPr>
        <p:grpSpPr bwMode="auto">
          <a:xfrm>
            <a:off x="2393950" y="1676400"/>
            <a:ext cx="5403850" cy="4870450"/>
            <a:chOff x="1813" y="902"/>
            <a:chExt cx="3404" cy="3068"/>
          </a:xfrm>
        </p:grpSpPr>
        <p:sp>
          <p:nvSpPr>
            <p:cNvPr id="148551" name="Line 71">
              <a:extLst>
                <a:ext uri="{FF2B5EF4-FFF2-40B4-BE49-F238E27FC236}">
                  <a16:creationId xmlns:a16="http://schemas.microsoft.com/office/drawing/2014/main" id="{27BCE764-7730-2844-98E2-ED3CCB3576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1022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8552" name="Line 72">
              <a:extLst>
                <a:ext uri="{FF2B5EF4-FFF2-40B4-BE49-F238E27FC236}">
                  <a16:creationId xmlns:a16="http://schemas.microsoft.com/office/drawing/2014/main" id="{CC2F86A1-38A1-CB46-9034-46817A6041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11" y="1022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8553" name="Line 73">
              <a:extLst>
                <a:ext uri="{FF2B5EF4-FFF2-40B4-BE49-F238E27FC236}">
                  <a16:creationId xmlns:a16="http://schemas.microsoft.com/office/drawing/2014/main" id="{C54EEDEE-B4A9-1D41-83B8-2D7FA95909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1586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8554" name="Line 74">
              <a:extLst>
                <a:ext uri="{FF2B5EF4-FFF2-40B4-BE49-F238E27FC236}">
                  <a16:creationId xmlns:a16="http://schemas.microsoft.com/office/drawing/2014/main" id="{CF491B34-646F-7141-9B30-B384ABD91B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3853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8555" name="Line 75">
              <a:extLst>
                <a:ext uri="{FF2B5EF4-FFF2-40B4-BE49-F238E27FC236}">
                  <a16:creationId xmlns:a16="http://schemas.microsoft.com/office/drawing/2014/main" id="{440B1428-2B7A-2D43-8B3B-FD098EDB3D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13" y="1586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8556" name="Line 76">
              <a:extLst>
                <a:ext uri="{FF2B5EF4-FFF2-40B4-BE49-F238E27FC236}">
                  <a16:creationId xmlns:a16="http://schemas.microsoft.com/office/drawing/2014/main" id="{3AD2B5EF-4BD0-7643-BEB8-DBDB398116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7" y="1586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8557" name="Line 77">
              <a:extLst>
                <a:ext uri="{FF2B5EF4-FFF2-40B4-BE49-F238E27FC236}">
                  <a16:creationId xmlns:a16="http://schemas.microsoft.com/office/drawing/2014/main" id="{FABDF45D-BA1D-E740-9785-C319D77E5A5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4930" y="3169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8558" name="Line 78">
              <a:extLst>
                <a:ext uri="{FF2B5EF4-FFF2-40B4-BE49-F238E27FC236}">
                  <a16:creationId xmlns:a16="http://schemas.microsoft.com/office/drawing/2014/main" id="{08EFF1C0-67BE-7446-8261-737C65BDFC2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2096" y="902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8559" name="Line 79">
              <a:extLst>
                <a:ext uri="{FF2B5EF4-FFF2-40B4-BE49-F238E27FC236}">
                  <a16:creationId xmlns:a16="http://schemas.microsoft.com/office/drawing/2014/main" id="{AEF5B656-C20C-B841-9052-2721FEA2EA4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4928" y="902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48584" name="Line 104">
            <a:extLst>
              <a:ext uri="{FF2B5EF4-FFF2-40B4-BE49-F238E27FC236}">
                <a16:creationId xmlns:a16="http://schemas.microsoft.com/office/drawing/2014/main" id="{7D60DB8D-8333-5F44-9E5B-55B31656117C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167640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85" name="Line 105">
            <a:extLst>
              <a:ext uri="{FF2B5EF4-FFF2-40B4-BE49-F238E27FC236}">
                <a16:creationId xmlns:a16="http://schemas.microsoft.com/office/drawing/2014/main" id="{07412010-58C9-004D-A293-974A627D22A6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430963" y="167640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69" name="Line 89">
            <a:extLst>
              <a:ext uri="{FF2B5EF4-FFF2-40B4-BE49-F238E27FC236}">
                <a16:creationId xmlns:a16="http://schemas.microsoft.com/office/drawing/2014/main" id="{BA5EB2EE-E04F-2C41-9097-4DF2BF127ADD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442075" y="4387850"/>
            <a:ext cx="1588" cy="12588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485" name="AutoShape 5">
            <a:extLst>
              <a:ext uri="{FF2B5EF4-FFF2-40B4-BE49-F238E27FC236}">
                <a16:creationId xmlns:a16="http://schemas.microsoft.com/office/drawing/2014/main" id="{032E44E9-BDF9-A741-A85A-50C1C4B26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9050" y="5157788"/>
            <a:ext cx="1198563" cy="1198562"/>
          </a:xfrm>
          <a:prstGeom prst="cube">
            <a:avLst>
              <a:gd name="adj" fmla="val 25000"/>
            </a:avLst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91" name="Line 111">
            <a:extLst>
              <a:ext uri="{FF2B5EF4-FFF2-40B4-BE49-F238E27FC236}">
                <a16:creationId xmlns:a16="http://schemas.microsoft.com/office/drawing/2014/main" id="{6E35480B-613F-4340-964E-E54432C771A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93950" y="5462588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87" name="Line 107">
            <a:extLst>
              <a:ext uri="{FF2B5EF4-FFF2-40B4-BE49-F238E27FC236}">
                <a16:creationId xmlns:a16="http://schemas.microsoft.com/office/drawing/2014/main" id="{1B2F226A-C6D4-1043-B73B-92C59CF173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02338" y="5473700"/>
            <a:ext cx="885825" cy="8683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62" name="Line 82">
            <a:extLst>
              <a:ext uri="{FF2B5EF4-FFF2-40B4-BE49-F238E27FC236}">
                <a16:creationId xmlns:a16="http://schemas.microsoft.com/office/drawing/2014/main" id="{149037C2-4157-214D-993F-77053535E3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94288" y="27622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63" name="Line 83">
            <a:extLst>
              <a:ext uri="{FF2B5EF4-FFF2-40B4-BE49-F238E27FC236}">
                <a16:creationId xmlns:a16="http://schemas.microsoft.com/office/drawing/2014/main" id="{6BE902F6-EAB1-0849-BA5A-2B8FB9F1CD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94400" y="27622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16" name="Line 36">
            <a:extLst>
              <a:ext uri="{FF2B5EF4-FFF2-40B4-BE49-F238E27FC236}">
                <a16:creationId xmlns:a16="http://schemas.microsoft.com/office/drawing/2014/main" id="{EBE75D50-4455-E240-9439-76DBED70E1D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2463800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596" name="Text Box 116">
            <a:extLst>
              <a:ext uri="{FF2B5EF4-FFF2-40B4-BE49-F238E27FC236}">
                <a16:creationId xmlns:a16="http://schemas.microsoft.com/office/drawing/2014/main" id="{062588A6-5A1B-5341-A1E3-8DE0E9984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75" y="1681163"/>
            <a:ext cx="169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70000"/>
              </a:lnSpc>
            </a:pPr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Weiterbildung</a:t>
            </a:r>
          </a:p>
          <a:p>
            <a:pPr algn="l">
              <a:lnSpc>
                <a:spcPct val="70000"/>
              </a:lnSpc>
            </a:pPr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sonstige Leist.</a:t>
            </a:r>
          </a:p>
        </p:txBody>
      </p:sp>
      <p:sp>
        <p:nvSpPr>
          <p:cNvPr id="148597" name="Text Box 117">
            <a:extLst>
              <a:ext uri="{FF2B5EF4-FFF2-40B4-BE49-F238E27FC236}">
                <a16:creationId xmlns:a16="http://schemas.microsoft.com/office/drawing/2014/main" id="{3166E52D-23F9-4141-ADB1-90A6FECF6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7188" y="1066800"/>
            <a:ext cx="9810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Sonstige </a:t>
            </a:r>
          </a:p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Offentl.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>
            <a:extLst>
              <a:ext uri="{FF2B5EF4-FFF2-40B4-BE49-F238E27FC236}">
                <a16:creationId xmlns:a16="http://schemas.microsoft.com/office/drawing/2014/main" id="{99846794-687D-E241-97DD-6DEE6EEAAC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1CDB15-D83A-DE4C-A513-741F2E835CDE}" type="slidenum">
              <a:rPr lang="en-US" altLang="de-DE"/>
              <a:pPr/>
              <a:t>24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31074" name="Rectangle 2">
            <a:extLst>
              <a:ext uri="{FF2B5EF4-FFF2-40B4-BE49-F238E27FC236}">
                <a16:creationId xmlns:a16="http://schemas.microsoft.com/office/drawing/2014/main" id="{06583177-DCDE-5547-BDEA-CA6EBA46DC2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de-DE" altLang="de-DE" sz="3600" b="1">
                <a:solidFill>
                  <a:schemeClr val="folHlink"/>
                </a:solidFill>
              </a:rPr>
              <a:t>Der CHE-Marketing-Club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70BEBC04-447D-2A47-8A16-53EDD21DAE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7DC6F6-0710-3247-983F-9D9B59E6FA5A}" type="slidenum">
              <a:rPr lang="en-US" altLang="de-DE"/>
              <a:pPr/>
              <a:t>25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83975" name="Group 7">
            <a:extLst>
              <a:ext uri="{FF2B5EF4-FFF2-40B4-BE49-F238E27FC236}">
                <a16:creationId xmlns:a16="http://schemas.microsoft.com/office/drawing/2014/main" id="{1991D357-1649-0743-9DC5-EB5B9FC7484A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752600"/>
            <a:ext cx="8458200" cy="1676400"/>
            <a:chOff x="288" y="1104"/>
            <a:chExt cx="5328" cy="1056"/>
          </a:xfrm>
        </p:grpSpPr>
        <p:sp>
          <p:nvSpPr>
            <p:cNvPr id="83971" name="Rectangle 3">
              <a:extLst>
                <a:ext uri="{FF2B5EF4-FFF2-40B4-BE49-F238E27FC236}">
                  <a16:creationId xmlns:a16="http://schemas.microsoft.com/office/drawing/2014/main" id="{2866B798-C5F7-8A4B-BE7C-B1CE82DE64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104"/>
              <a:ext cx="5328" cy="1056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ffectLst>
              <a:prstShdw prst="shdw17" dist="17961" dir="2700000">
                <a:srgbClr val="0033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 altLang="de-DE" sz="3600">
                <a:latin typeface="Arial" panose="020B0604020202020204" pitchFamily="34" charset="0"/>
              </a:endParaRPr>
            </a:p>
          </p:txBody>
        </p:sp>
        <p:sp>
          <p:nvSpPr>
            <p:cNvPr id="83972" name="Text Box 4">
              <a:extLst>
                <a:ext uri="{FF2B5EF4-FFF2-40B4-BE49-F238E27FC236}">
                  <a16:creationId xmlns:a16="http://schemas.microsoft.com/office/drawing/2014/main" id="{EA6E27E1-2BC7-764A-A230-355A6AB9C3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1116"/>
              <a:ext cx="48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de-DE" altLang="de-DE" sz="3600">
                  <a:latin typeface="Arial" panose="020B0604020202020204" pitchFamily="34" charset="0"/>
                </a:rPr>
                <a:t>Übersicht Marketing-Club - zur Zeit</a:t>
              </a:r>
            </a:p>
          </p:txBody>
        </p:sp>
      </p:grpSp>
      <p:sp>
        <p:nvSpPr>
          <p:cNvPr id="83973" name="Rectangle 5">
            <a:extLst>
              <a:ext uri="{FF2B5EF4-FFF2-40B4-BE49-F238E27FC236}">
                <a16:creationId xmlns:a16="http://schemas.microsoft.com/office/drawing/2014/main" id="{B726A8BF-E4D5-BF4A-BACB-4259F241E0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Marketing-Club</a:t>
            </a:r>
          </a:p>
        </p:txBody>
      </p:sp>
      <p:sp>
        <p:nvSpPr>
          <p:cNvPr id="83974" name="Text Box 6">
            <a:extLst>
              <a:ext uri="{FF2B5EF4-FFF2-40B4-BE49-F238E27FC236}">
                <a16:creationId xmlns:a16="http://schemas.microsoft.com/office/drawing/2014/main" id="{54ABCB32-5A14-5D43-B208-949C9BC8C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559050"/>
            <a:ext cx="7239000" cy="3937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11 Hochschulen aus dem </a:t>
            </a:r>
            <a:br>
              <a:rPr lang="de-DE" altLang="de-DE" sz="3600">
                <a:latin typeface="Arial" panose="020B0604020202020204" pitchFamily="34" charset="0"/>
              </a:rPr>
            </a:br>
            <a:r>
              <a:rPr lang="de-DE" altLang="de-DE" sz="3600">
                <a:latin typeface="Arial" panose="020B0604020202020204" pitchFamily="34" charset="0"/>
              </a:rPr>
              <a:t>   Bundesgebiet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FHs und Universitäten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Hochschulen mit</a:t>
            </a:r>
            <a:br>
              <a:rPr lang="de-DE" altLang="de-DE" sz="3600">
                <a:latin typeface="Arial" panose="020B0604020202020204" pitchFamily="34" charset="0"/>
              </a:rPr>
            </a:br>
            <a:r>
              <a:rPr lang="de-DE" altLang="de-DE" sz="3600">
                <a:latin typeface="Arial" panose="020B0604020202020204" pitchFamily="34" charset="0"/>
              </a:rPr>
              <a:t>  Studierendenzahlen zwischen </a:t>
            </a:r>
            <a:br>
              <a:rPr lang="de-DE" altLang="de-DE" sz="3600">
                <a:latin typeface="Arial" panose="020B0604020202020204" pitchFamily="34" charset="0"/>
              </a:rPr>
            </a:br>
            <a:r>
              <a:rPr lang="de-DE" altLang="de-DE" sz="3600">
                <a:latin typeface="Arial" panose="020B0604020202020204" pitchFamily="34" charset="0"/>
              </a:rPr>
              <a:t>  ca.1.200 bis 20.000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4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14A766BF-3CC7-6346-9B6A-E414418999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B56775-7C5A-494F-A4B7-889EB2897F4B}" type="slidenum">
              <a:rPr lang="en-US" altLang="de-DE"/>
              <a:pPr/>
              <a:t>26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95239" name="Group 7">
            <a:extLst>
              <a:ext uri="{FF2B5EF4-FFF2-40B4-BE49-F238E27FC236}">
                <a16:creationId xmlns:a16="http://schemas.microsoft.com/office/drawing/2014/main" id="{C143EF41-F1F3-5A48-A92F-4325CB1B4833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752600"/>
            <a:ext cx="8458200" cy="1676400"/>
            <a:chOff x="288" y="1104"/>
            <a:chExt cx="5328" cy="1056"/>
          </a:xfrm>
        </p:grpSpPr>
        <p:sp>
          <p:nvSpPr>
            <p:cNvPr id="95235" name="Rectangle 3">
              <a:extLst>
                <a:ext uri="{FF2B5EF4-FFF2-40B4-BE49-F238E27FC236}">
                  <a16:creationId xmlns:a16="http://schemas.microsoft.com/office/drawing/2014/main" id="{11887E43-3523-4E42-98ED-2A709CB073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104"/>
              <a:ext cx="5328" cy="1056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ffectLst>
              <a:prstShdw prst="shdw17" dist="17961" dir="2700000">
                <a:srgbClr val="0033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 altLang="de-DE" sz="3600">
                <a:latin typeface="Arial" panose="020B0604020202020204" pitchFamily="34" charset="0"/>
              </a:endParaRPr>
            </a:p>
          </p:txBody>
        </p:sp>
        <p:sp>
          <p:nvSpPr>
            <p:cNvPr id="95236" name="Text Box 4">
              <a:extLst>
                <a:ext uri="{FF2B5EF4-FFF2-40B4-BE49-F238E27FC236}">
                  <a16:creationId xmlns:a16="http://schemas.microsoft.com/office/drawing/2014/main" id="{48349FC5-7062-E44E-8237-2034A63269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1116"/>
              <a:ext cx="39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de-DE" altLang="de-DE" sz="3600">
                  <a:latin typeface="Arial" panose="020B0604020202020204" pitchFamily="34" charset="0"/>
                </a:rPr>
                <a:t>Möglichkeiten/Intentionen</a:t>
              </a:r>
            </a:p>
          </p:txBody>
        </p:sp>
      </p:grpSp>
      <p:sp>
        <p:nvSpPr>
          <p:cNvPr id="95237" name="Rectangle 5">
            <a:extLst>
              <a:ext uri="{FF2B5EF4-FFF2-40B4-BE49-F238E27FC236}">
                <a16:creationId xmlns:a16="http://schemas.microsoft.com/office/drawing/2014/main" id="{3B5FFC47-EAA9-C24F-8DCD-A55880FCED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Marketing-Club</a:t>
            </a:r>
          </a:p>
        </p:txBody>
      </p:sp>
      <p:sp>
        <p:nvSpPr>
          <p:cNvPr id="95238" name="Text Box 6">
            <a:extLst>
              <a:ext uri="{FF2B5EF4-FFF2-40B4-BE49-F238E27FC236}">
                <a16:creationId xmlns:a16="http://schemas.microsoft.com/office/drawing/2014/main" id="{AD8B37B2-B4DF-E949-B7D9-5ADB71520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559050"/>
            <a:ext cx="7239000" cy="311308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3600">
                <a:latin typeface="Arial" panose="020B0604020202020204" pitchFamily="34" charset="0"/>
              </a:rPr>
              <a:t>Plattform für 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Erfahrungsaustausch sowie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Wissenstransfer und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„Gradmesser des Fortschritts“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8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0AE7F5CE-431D-5C4E-9419-970E00DB80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1289B5-5080-BC46-90BE-A6E68C8D63F7}" type="slidenum">
              <a:rPr lang="en-US" altLang="de-DE"/>
              <a:pPr/>
              <a:t>27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104450" name="Group 2">
            <a:extLst>
              <a:ext uri="{FF2B5EF4-FFF2-40B4-BE49-F238E27FC236}">
                <a16:creationId xmlns:a16="http://schemas.microsoft.com/office/drawing/2014/main" id="{D00A15EB-E2A5-794B-9BBA-2D5F5EA1E985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752600"/>
            <a:ext cx="8458200" cy="1676400"/>
            <a:chOff x="288" y="1104"/>
            <a:chExt cx="5328" cy="1056"/>
          </a:xfrm>
        </p:grpSpPr>
        <p:sp>
          <p:nvSpPr>
            <p:cNvPr id="104451" name="Rectangle 3">
              <a:extLst>
                <a:ext uri="{FF2B5EF4-FFF2-40B4-BE49-F238E27FC236}">
                  <a16:creationId xmlns:a16="http://schemas.microsoft.com/office/drawing/2014/main" id="{82EA2696-5537-0440-A5D1-0EF8277050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104"/>
              <a:ext cx="5328" cy="1056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ffectLst>
              <a:prstShdw prst="shdw17" dist="17961" dir="2700000">
                <a:srgbClr val="0033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 altLang="de-DE" sz="3600">
                <a:latin typeface="Arial" panose="020B0604020202020204" pitchFamily="34" charset="0"/>
              </a:endParaRPr>
            </a:p>
          </p:txBody>
        </p:sp>
        <p:sp>
          <p:nvSpPr>
            <p:cNvPr id="104452" name="Text Box 4">
              <a:extLst>
                <a:ext uri="{FF2B5EF4-FFF2-40B4-BE49-F238E27FC236}">
                  <a16:creationId xmlns:a16="http://schemas.microsoft.com/office/drawing/2014/main" id="{4C2FB89E-F4DD-5849-9B85-8E59908557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1116"/>
              <a:ext cx="39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de-DE" altLang="de-DE" sz="3600">
                  <a:latin typeface="Arial" panose="020B0604020202020204" pitchFamily="34" charset="0"/>
                </a:rPr>
                <a:t>Rolle des CHE</a:t>
              </a:r>
            </a:p>
          </p:txBody>
        </p:sp>
      </p:grpSp>
      <p:sp>
        <p:nvSpPr>
          <p:cNvPr id="104453" name="Rectangle 5">
            <a:extLst>
              <a:ext uri="{FF2B5EF4-FFF2-40B4-BE49-F238E27FC236}">
                <a16:creationId xmlns:a16="http://schemas.microsoft.com/office/drawing/2014/main" id="{371A7764-C626-7947-AD67-0AA0C55995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Marketing-Club</a:t>
            </a:r>
          </a:p>
        </p:txBody>
      </p:sp>
      <p:sp>
        <p:nvSpPr>
          <p:cNvPr id="104454" name="Text Box 6">
            <a:extLst>
              <a:ext uri="{FF2B5EF4-FFF2-40B4-BE49-F238E27FC236}">
                <a16:creationId xmlns:a16="http://schemas.microsoft.com/office/drawing/2014/main" id="{30DE4F4E-0514-0541-91FC-7EA3A9EAF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559050"/>
            <a:ext cx="7239000" cy="217963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Input, bei Bedarf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Koordination und Information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Moderation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4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D5C0890A-8A9F-EB4D-A92F-AE83D1AAF7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BD5BE2-A8A3-4046-B9EF-124586E3E805}" type="slidenum">
              <a:rPr lang="en-US" altLang="de-DE"/>
              <a:pPr/>
              <a:t>28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96258" name="Group 2">
            <a:extLst>
              <a:ext uri="{FF2B5EF4-FFF2-40B4-BE49-F238E27FC236}">
                <a16:creationId xmlns:a16="http://schemas.microsoft.com/office/drawing/2014/main" id="{70F1365F-77B6-5D49-9278-6FD51B49FD3E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752600"/>
            <a:ext cx="8458200" cy="1676400"/>
            <a:chOff x="288" y="1104"/>
            <a:chExt cx="5328" cy="1056"/>
          </a:xfrm>
        </p:grpSpPr>
        <p:sp>
          <p:nvSpPr>
            <p:cNvPr id="96259" name="Rectangle 3">
              <a:extLst>
                <a:ext uri="{FF2B5EF4-FFF2-40B4-BE49-F238E27FC236}">
                  <a16:creationId xmlns:a16="http://schemas.microsoft.com/office/drawing/2014/main" id="{0BC5D449-38CD-F640-820E-9653B051F7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104"/>
              <a:ext cx="5328" cy="1056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ffectLst>
              <a:prstShdw prst="shdw17" dist="17961" dir="2700000">
                <a:srgbClr val="0033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 altLang="de-DE" sz="3600">
                <a:latin typeface="Arial" panose="020B0604020202020204" pitchFamily="34" charset="0"/>
              </a:endParaRPr>
            </a:p>
          </p:txBody>
        </p:sp>
        <p:sp>
          <p:nvSpPr>
            <p:cNvPr id="96260" name="Text Box 4">
              <a:extLst>
                <a:ext uri="{FF2B5EF4-FFF2-40B4-BE49-F238E27FC236}">
                  <a16:creationId xmlns:a16="http://schemas.microsoft.com/office/drawing/2014/main" id="{857AF2A5-C077-A94E-AA9D-24A23CBEA6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1116"/>
              <a:ext cx="39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de-DE" altLang="de-DE" sz="3600">
                  <a:latin typeface="Arial" panose="020B0604020202020204" pitchFamily="34" charset="0"/>
                </a:rPr>
                <a:t>Programmelemente 2. Tag</a:t>
              </a:r>
            </a:p>
          </p:txBody>
        </p:sp>
      </p:grpSp>
      <p:sp>
        <p:nvSpPr>
          <p:cNvPr id="96261" name="Rectangle 5">
            <a:extLst>
              <a:ext uri="{FF2B5EF4-FFF2-40B4-BE49-F238E27FC236}">
                <a16:creationId xmlns:a16="http://schemas.microsoft.com/office/drawing/2014/main" id="{D2943082-79E2-3243-AC86-A7F3B603A7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Marketing-Club</a:t>
            </a:r>
          </a:p>
        </p:txBody>
      </p:sp>
      <p:sp>
        <p:nvSpPr>
          <p:cNvPr id="96262" name="Text Box 6">
            <a:extLst>
              <a:ext uri="{FF2B5EF4-FFF2-40B4-BE49-F238E27FC236}">
                <a16:creationId xmlns:a16="http://schemas.microsoft.com/office/drawing/2014/main" id="{EC424FAB-18E2-ED47-B918-1DF6678C4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559050"/>
            <a:ext cx="7239000" cy="338772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Kurzvorstellung der Projekte</a:t>
            </a:r>
            <a:br>
              <a:rPr lang="de-DE" altLang="de-DE" sz="3600">
                <a:latin typeface="Arial" panose="020B0604020202020204" pitchFamily="34" charset="0"/>
              </a:rPr>
            </a:br>
            <a:r>
              <a:rPr lang="de-DE" altLang="de-DE" sz="3600">
                <a:latin typeface="Arial" panose="020B0604020202020204" pitchFamily="34" charset="0"/>
              </a:rPr>
              <a:t>  durch die Hochschulen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Festlegung von</a:t>
            </a:r>
            <a:br>
              <a:rPr lang="de-DE" altLang="de-DE" sz="3600">
                <a:latin typeface="Arial" panose="020B0604020202020204" pitchFamily="34" charset="0"/>
              </a:rPr>
            </a:br>
            <a:r>
              <a:rPr lang="de-DE" altLang="de-DE" sz="3600">
                <a:latin typeface="Arial" panose="020B0604020202020204" pitchFamily="34" charset="0"/>
              </a:rPr>
              <a:t>  Themenschwerpunkten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Einigung über den Kodex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2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C2F7330-39F3-3B45-8FD5-19D3AE3A41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B73294-3B68-E443-87DC-CD8E812926BF}" type="slidenum">
              <a:rPr lang="en-US" altLang="de-DE"/>
              <a:pPr/>
              <a:t>29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56674" name="Rectangle 2">
            <a:extLst>
              <a:ext uri="{FF2B5EF4-FFF2-40B4-BE49-F238E27FC236}">
                <a16:creationId xmlns:a16="http://schemas.microsoft.com/office/drawing/2014/main" id="{9D8287B7-29BE-694C-8BEA-A97165B8035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 anchor="ctr"/>
          <a:lstStyle/>
          <a:p>
            <a:r>
              <a:rPr lang="de-DE" altLang="de-DE" sz="4200" b="1">
                <a:solidFill>
                  <a:schemeClr val="folHlink"/>
                </a:solidFill>
              </a:rPr>
              <a:t>Marketing für Hochschulen</a:t>
            </a:r>
          </a:p>
        </p:txBody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D66C898A-FD6C-4D43-9552-0E2647DDE2B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/>
          <a:p>
            <a:r>
              <a:rPr lang="de-DE" altLang="de-DE" sz="3000">
                <a:solidFill>
                  <a:schemeClr val="folHlink"/>
                </a:solidFill>
              </a:rPr>
              <a:t>Prof. Dr. Detlef Müller-Böling</a:t>
            </a:r>
          </a:p>
          <a:p>
            <a:r>
              <a:rPr lang="de-DE" altLang="de-DE" sz="3000">
                <a:solidFill>
                  <a:schemeClr val="folHlink"/>
                </a:solidFill>
              </a:rPr>
              <a:t>1. Tagung des </a:t>
            </a:r>
          </a:p>
          <a:p>
            <a:r>
              <a:rPr lang="de-DE" altLang="de-DE" sz="3000">
                <a:solidFill>
                  <a:schemeClr val="folHlink"/>
                </a:solidFill>
              </a:rPr>
              <a:t>CHE-Marketing-Club</a:t>
            </a:r>
          </a:p>
          <a:p>
            <a:endParaRPr lang="de-DE" altLang="de-DE" sz="3000">
              <a:solidFill>
                <a:schemeClr val="folHlink"/>
              </a:solidFill>
            </a:endParaRPr>
          </a:p>
          <a:p>
            <a:r>
              <a:rPr lang="de-DE" altLang="de-DE" sz="3000">
                <a:solidFill>
                  <a:schemeClr val="folHlink"/>
                </a:solidFill>
              </a:rPr>
              <a:t>21./22. November 2002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129D5523-D2C8-1444-AB19-0B3E005F57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6DF7D3-3E97-6A4D-820A-FB8751EEC325}" type="slidenum">
              <a:rPr lang="en-US" altLang="de-DE"/>
              <a:pPr/>
              <a:t>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87042" name="Group 2">
            <a:extLst>
              <a:ext uri="{FF2B5EF4-FFF2-40B4-BE49-F238E27FC236}">
                <a16:creationId xmlns:a16="http://schemas.microsoft.com/office/drawing/2014/main" id="{B5BA18EE-7618-BF46-9D7E-FC06232B82A4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676400"/>
            <a:ext cx="8763000" cy="1676400"/>
            <a:chOff x="144" y="1104"/>
            <a:chExt cx="5520" cy="1056"/>
          </a:xfrm>
        </p:grpSpPr>
        <p:sp>
          <p:nvSpPr>
            <p:cNvPr id="87043" name="Rectangle 3">
              <a:extLst>
                <a:ext uri="{FF2B5EF4-FFF2-40B4-BE49-F238E27FC236}">
                  <a16:creationId xmlns:a16="http://schemas.microsoft.com/office/drawing/2014/main" id="{0C546A5C-F919-0149-99E5-D383F4C13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104"/>
              <a:ext cx="5472" cy="1056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ffectLst>
              <a:prstShdw prst="shdw17" dist="17961" dir="2700000">
                <a:srgbClr val="0033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 altLang="de-DE" sz="3600">
                <a:latin typeface="Arial" panose="020B0604020202020204" pitchFamily="34" charset="0"/>
              </a:endParaRPr>
            </a:p>
          </p:txBody>
        </p:sp>
        <p:sp>
          <p:nvSpPr>
            <p:cNvPr id="87044" name="Text Box 4">
              <a:extLst>
                <a:ext uri="{FF2B5EF4-FFF2-40B4-BE49-F238E27FC236}">
                  <a16:creationId xmlns:a16="http://schemas.microsoft.com/office/drawing/2014/main" id="{4A123DA5-CDBC-4047-B254-F9D552A4F1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116"/>
              <a:ext cx="547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de-DE" altLang="de-DE" sz="3600">
                  <a:latin typeface="Arial" panose="020B0604020202020204" pitchFamily="34" charset="0"/>
                </a:rPr>
                <a:t>Zwei Phasen</a:t>
              </a:r>
            </a:p>
          </p:txBody>
        </p:sp>
      </p:grpSp>
      <p:sp>
        <p:nvSpPr>
          <p:cNvPr id="87045" name="Rectangle 5">
            <a:extLst>
              <a:ext uri="{FF2B5EF4-FFF2-40B4-BE49-F238E27FC236}">
                <a16:creationId xmlns:a16="http://schemas.microsoft.com/office/drawing/2014/main" id="{1D226803-A1BF-6C44-A182-EDB956C6C4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Marketingaktivitäten des CHE</a:t>
            </a:r>
          </a:p>
        </p:txBody>
      </p:sp>
      <p:sp>
        <p:nvSpPr>
          <p:cNvPr id="87046" name="Text Box 6">
            <a:extLst>
              <a:ext uri="{FF2B5EF4-FFF2-40B4-BE49-F238E27FC236}">
                <a16:creationId xmlns:a16="http://schemas.microsoft.com/office/drawing/2014/main" id="{164DFA15-FB95-1148-8F80-54A0394BE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481263"/>
            <a:ext cx="7543800" cy="311308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Phase I: erste Projekte, u.a. mit der HS Bremen (derzeit in der Umsetzung)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Phase II: Ausschreibung und weitere Projekte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6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>
            <a:extLst>
              <a:ext uri="{FF2B5EF4-FFF2-40B4-BE49-F238E27FC236}">
                <a16:creationId xmlns:a16="http://schemas.microsoft.com/office/drawing/2014/main" id="{399F6AFC-6DD6-CC44-91EF-8185502C1B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051D92-6E3D-C04A-B269-F87B0EBAA94A}" type="slidenum">
              <a:rPr lang="en-US" altLang="de-DE"/>
              <a:pPr/>
              <a:t>30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33122" name="Rectangle 2">
            <a:extLst>
              <a:ext uri="{FF2B5EF4-FFF2-40B4-BE49-F238E27FC236}">
                <a16:creationId xmlns:a16="http://schemas.microsoft.com/office/drawing/2014/main" id="{80DBEE53-B69D-E842-B393-6AE653617B2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pPr>
              <a:lnSpc>
                <a:spcPct val="120000"/>
              </a:lnSpc>
            </a:pPr>
            <a:r>
              <a:rPr lang="de-DE" altLang="de-DE" sz="3600" b="1">
                <a:solidFill>
                  <a:schemeClr val="folHlink"/>
                </a:solidFill>
              </a:rPr>
              <a:t>Folien zur Strukturierung der Diskussion am zweiten Tag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32528B33-2D34-284C-8025-9F8C4A6BEF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414BA1-7303-874C-88FE-5CF28AB2C6E6}" type="slidenum">
              <a:rPr lang="en-US" altLang="de-DE"/>
              <a:pPr/>
              <a:t>31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132098" name="Group 2">
            <a:extLst>
              <a:ext uri="{FF2B5EF4-FFF2-40B4-BE49-F238E27FC236}">
                <a16:creationId xmlns:a16="http://schemas.microsoft.com/office/drawing/2014/main" id="{CBEE4E68-5181-BF43-83FB-739D3C11EFAB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752600"/>
            <a:ext cx="8458200" cy="1676400"/>
            <a:chOff x="288" y="1104"/>
            <a:chExt cx="5328" cy="1056"/>
          </a:xfrm>
        </p:grpSpPr>
        <p:sp>
          <p:nvSpPr>
            <p:cNvPr id="132099" name="Rectangle 3">
              <a:extLst>
                <a:ext uri="{FF2B5EF4-FFF2-40B4-BE49-F238E27FC236}">
                  <a16:creationId xmlns:a16="http://schemas.microsoft.com/office/drawing/2014/main" id="{4B7C4A24-4408-D541-9553-C7C8E0265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104"/>
              <a:ext cx="5328" cy="1056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ffectLst>
              <a:prstShdw prst="shdw17" dist="17961" dir="2700000">
                <a:srgbClr val="0033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 altLang="de-DE" sz="3600">
                <a:latin typeface="Arial" panose="020B0604020202020204" pitchFamily="34" charset="0"/>
              </a:endParaRPr>
            </a:p>
          </p:txBody>
        </p:sp>
        <p:sp>
          <p:nvSpPr>
            <p:cNvPr id="132100" name="Text Box 4">
              <a:extLst>
                <a:ext uri="{FF2B5EF4-FFF2-40B4-BE49-F238E27FC236}">
                  <a16:creationId xmlns:a16="http://schemas.microsoft.com/office/drawing/2014/main" id="{22DC4536-B058-DA48-AF0D-794D04E051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1116"/>
              <a:ext cx="39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de-DE" altLang="de-DE" sz="3600">
                  <a:latin typeface="Arial" panose="020B0604020202020204" pitchFamily="34" charset="0"/>
                </a:rPr>
                <a:t>Programmelemente 2. Tag</a:t>
              </a:r>
            </a:p>
          </p:txBody>
        </p:sp>
      </p:grpSp>
      <p:sp>
        <p:nvSpPr>
          <p:cNvPr id="132101" name="Rectangle 5">
            <a:extLst>
              <a:ext uri="{FF2B5EF4-FFF2-40B4-BE49-F238E27FC236}">
                <a16:creationId xmlns:a16="http://schemas.microsoft.com/office/drawing/2014/main" id="{F387ABE1-04B5-7C48-B9D6-C98BA9D53A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Marketing-Club</a:t>
            </a:r>
          </a:p>
        </p:txBody>
      </p:sp>
      <p:sp>
        <p:nvSpPr>
          <p:cNvPr id="132102" name="Text Box 6">
            <a:extLst>
              <a:ext uri="{FF2B5EF4-FFF2-40B4-BE49-F238E27FC236}">
                <a16:creationId xmlns:a16="http://schemas.microsoft.com/office/drawing/2014/main" id="{8E4443FA-FC17-9549-854B-A5EC691A6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559050"/>
            <a:ext cx="7239000" cy="338772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Kurzvorstellung der Projekte</a:t>
            </a:r>
            <a:br>
              <a:rPr lang="de-DE" altLang="de-DE" sz="3600">
                <a:latin typeface="Arial" panose="020B0604020202020204" pitchFamily="34" charset="0"/>
              </a:rPr>
            </a:br>
            <a:r>
              <a:rPr lang="de-DE" altLang="de-DE" sz="3600">
                <a:latin typeface="Arial" panose="020B0604020202020204" pitchFamily="34" charset="0"/>
              </a:rPr>
              <a:t>  durch die Hochschulen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Festlegung von </a:t>
            </a:r>
            <a:br>
              <a:rPr lang="de-DE" altLang="de-DE" sz="3600">
                <a:latin typeface="Arial" panose="020B0604020202020204" pitchFamily="34" charset="0"/>
              </a:rPr>
            </a:br>
            <a:r>
              <a:rPr lang="de-DE" altLang="de-DE" sz="3600">
                <a:latin typeface="Arial" panose="020B0604020202020204" pitchFamily="34" charset="0"/>
              </a:rPr>
              <a:t>  Themenschwerpunkten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Einigung über den Kodex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2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9A0E2B34-6549-2C43-A77A-2A2B1DCB3C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2D1D4A-4599-8849-B87F-FFB6A67D5D68}" type="slidenum">
              <a:rPr lang="en-US" altLang="de-DE"/>
              <a:pPr/>
              <a:t>32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97282" name="Group 2">
            <a:extLst>
              <a:ext uri="{FF2B5EF4-FFF2-40B4-BE49-F238E27FC236}">
                <a16:creationId xmlns:a16="http://schemas.microsoft.com/office/drawing/2014/main" id="{0BB4EAA7-F6D6-5C4B-B82B-6B89E0C99E16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752600"/>
            <a:ext cx="8458200" cy="1676400"/>
            <a:chOff x="288" y="1104"/>
            <a:chExt cx="5328" cy="1056"/>
          </a:xfrm>
        </p:grpSpPr>
        <p:sp>
          <p:nvSpPr>
            <p:cNvPr id="97283" name="Rectangle 3">
              <a:extLst>
                <a:ext uri="{FF2B5EF4-FFF2-40B4-BE49-F238E27FC236}">
                  <a16:creationId xmlns:a16="http://schemas.microsoft.com/office/drawing/2014/main" id="{B3F41BF7-B419-1543-BEA4-0068D9F175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104"/>
              <a:ext cx="5328" cy="1056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ffectLst>
              <a:prstShdw prst="shdw17" dist="17961" dir="2700000">
                <a:srgbClr val="0033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 altLang="de-DE" sz="3600">
                <a:latin typeface="Arial" panose="020B0604020202020204" pitchFamily="34" charset="0"/>
              </a:endParaRPr>
            </a:p>
          </p:txBody>
        </p:sp>
        <p:sp>
          <p:nvSpPr>
            <p:cNvPr id="97284" name="Text Box 4">
              <a:extLst>
                <a:ext uri="{FF2B5EF4-FFF2-40B4-BE49-F238E27FC236}">
                  <a16:creationId xmlns:a16="http://schemas.microsoft.com/office/drawing/2014/main" id="{3E9A4BE9-8A83-D741-B853-2E8F7ABBCA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1116"/>
              <a:ext cx="39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de-DE" altLang="de-DE" sz="3600">
                  <a:latin typeface="Arial" panose="020B0604020202020204" pitchFamily="34" charset="0"/>
                </a:rPr>
                <a:t>Kodex</a:t>
              </a:r>
            </a:p>
          </p:txBody>
        </p:sp>
      </p:grpSp>
      <p:sp>
        <p:nvSpPr>
          <p:cNvPr id="97285" name="Rectangle 5">
            <a:extLst>
              <a:ext uri="{FF2B5EF4-FFF2-40B4-BE49-F238E27FC236}">
                <a16:creationId xmlns:a16="http://schemas.microsoft.com/office/drawing/2014/main" id="{C95B966E-3B1A-0344-954F-5656E4F66D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Marketing-Club</a:t>
            </a:r>
          </a:p>
        </p:txBody>
      </p:sp>
      <p:sp>
        <p:nvSpPr>
          <p:cNvPr id="97286" name="Text Box 6">
            <a:extLst>
              <a:ext uri="{FF2B5EF4-FFF2-40B4-BE49-F238E27FC236}">
                <a16:creationId xmlns:a16="http://schemas.microsoft.com/office/drawing/2014/main" id="{D2680DC2-8BDD-F346-9973-C4A653821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559050"/>
            <a:ext cx="7239000" cy="35687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3600">
                <a:latin typeface="Arial" panose="020B0604020202020204" pitchFamily="34" charset="0"/>
              </a:rPr>
              <a:t>zu diskutieren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200">
                <a:latin typeface="Arial" panose="020B0604020202020204" pitchFamily="34" charset="0"/>
              </a:rPr>
              <a:t> Mitgliedschaft 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200">
                <a:latin typeface="Arial" panose="020B0604020202020204" pitchFamily="34" charset="0"/>
              </a:rPr>
              <a:t> Regeln für die Arbeit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200">
                <a:latin typeface="Arial" panose="020B0604020202020204" pitchFamily="34" charset="0"/>
              </a:rPr>
              <a:t> Regeln für die ÖA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200">
                <a:latin typeface="Arial" panose="020B0604020202020204" pitchFamily="34" charset="0"/>
              </a:rPr>
              <a:t> ...</a:t>
            </a:r>
            <a:endParaRPr lang="de-DE" altLang="de-DE" sz="3600">
              <a:latin typeface="Arial" panose="020B0604020202020204" pitchFamily="34" charset="0"/>
            </a:endParaRPr>
          </a:p>
        </p:txBody>
      </p:sp>
      <p:sp>
        <p:nvSpPr>
          <p:cNvPr id="97287" name="Text Box 7">
            <a:extLst>
              <a:ext uri="{FF2B5EF4-FFF2-40B4-BE49-F238E27FC236}">
                <a16:creationId xmlns:a16="http://schemas.microsoft.com/office/drawing/2014/main" id="{9F96B041-FB02-9F4A-A216-96E8382A2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800600"/>
            <a:ext cx="2362200" cy="118903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7200">
                <a:latin typeface="Arial" panose="020B0604020202020204" pitchFamily="34" charset="0"/>
              </a:rPr>
              <a:t>?</a:t>
            </a:r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6" grpId="0" animBg="1" autoUpdateAnimBg="0"/>
      <p:bldP spid="97287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C4D831EC-97E2-0249-A694-B25D7E44BA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9C2FAB-E9B1-214F-A332-5935E4B96829}" type="slidenum">
              <a:rPr lang="en-US" altLang="de-DE"/>
              <a:pPr/>
              <a:t>33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98306" name="Group 2">
            <a:extLst>
              <a:ext uri="{FF2B5EF4-FFF2-40B4-BE49-F238E27FC236}">
                <a16:creationId xmlns:a16="http://schemas.microsoft.com/office/drawing/2014/main" id="{EE34DA45-501D-9A41-8A25-748A6EA3D81E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371600"/>
            <a:ext cx="8458200" cy="1676400"/>
            <a:chOff x="288" y="1104"/>
            <a:chExt cx="5328" cy="1056"/>
          </a:xfrm>
        </p:grpSpPr>
        <p:sp>
          <p:nvSpPr>
            <p:cNvPr id="98307" name="Rectangle 3">
              <a:extLst>
                <a:ext uri="{FF2B5EF4-FFF2-40B4-BE49-F238E27FC236}">
                  <a16:creationId xmlns:a16="http://schemas.microsoft.com/office/drawing/2014/main" id="{9ED7D0B5-A595-644D-94E2-F831D5217B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104"/>
              <a:ext cx="5328" cy="1056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ffectLst>
              <a:prstShdw prst="shdw17" dist="17961" dir="2700000">
                <a:srgbClr val="0033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 altLang="de-DE" sz="3600">
                <a:latin typeface="Arial" panose="020B0604020202020204" pitchFamily="34" charset="0"/>
              </a:endParaRPr>
            </a:p>
          </p:txBody>
        </p:sp>
        <p:sp>
          <p:nvSpPr>
            <p:cNvPr id="98308" name="Text Box 4">
              <a:extLst>
                <a:ext uri="{FF2B5EF4-FFF2-40B4-BE49-F238E27FC236}">
                  <a16:creationId xmlns:a16="http://schemas.microsoft.com/office/drawing/2014/main" id="{50E4FC77-9D69-4944-890B-7175A9DB6D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1116"/>
              <a:ext cx="39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de-DE" altLang="de-DE" sz="3600">
                  <a:latin typeface="Arial" panose="020B0604020202020204" pitchFamily="34" charset="0"/>
                </a:rPr>
                <a:t>Kriterien der Mitgliedschaft</a:t>
              </a:r>
            </a:p>
          </p:txBody>
        </p:sp>
      </p:grpSp>
      <p:sp>
        <p:nvSpPr>
          <p:cNvPr id="98309" name="Rectangle 5">
            <a:extLst>
              <a:ext uri="{FF2B5EF4-FFF2-40B4-BE49-F238E27FC236}">
                <a16:creationId xmlns:a16="http://schemas.microsoft.com/office/drawing/2014/main" id="{01312055-79B2-7746-8AB8-A89AEE19FD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Marketing-Club (Kodex)</a:t>
            </a:r>
          </a:p>
        </p:txBody>
      </p:sp>
      <p:sp>
        <p:nvSpPr>
          <p:cNvPr id="98310" name="Text Box 6">
            <a:extLst>
              <a:ext uri="{FF2B5EF4-FFF2-40B4-BE49-F238E27FC236}">
                <a16:creationId xmlns:a16="http://schemas.microsoft.com/office/drawing/2014/main" id="{1C383626-C130-3845-9894-3BE3181A2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133600"/>
            <a:ext cx="7848600" cy="326231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200">
                <a:latin typeface="Arial" panose="020B0604020202020204" pitchFamily="34" charset="0"/>
              </a:rPr>
              <a:t>  Verfolgen eines „umfassenden“ </a:t>
            </a:r>
            <a:br>
              <a:rPr lang="de-DE" altLang="de-DE" sz="3200">
                <a:latin typeface="Arial" panose="020B0604020202020204" pitchFamily="34" charset="0"/>
              </a:rPr>
            </a:br>
            <a:r>
              <a:rPr lang="de-DE" altLang="de-DE" sz="3200">
                <a:latin typeface="Arial" panose="020B0604020202020204" pitchFamily="34" charset="0"/>
              </a:rPr>
              <a:t>   Marketing-Projektes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200">
                <a:latin typeface="Arial" panose="020B0604020202020204" pitchFamily="34" charset="0"/>
              </a:rPr>
              <a:t> regelmäßige, kontinuierliche Teilnahme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200">
                <a:latin typeface="Arial" panose="020B0604020202020204" pitchFamily="34" charset="0"/>
              </a:rPr>
              <a:t> Leitungs- und Arbeitsebene vertreten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200">
                <a:latin typeface="Arial" panose="020B0604020202020204" pitchFamily="34" charset="0"/>
              </a:rPr>
              <a:t> „geschlossene Gesellschaft“</a:t>
            </a:r>
            <a:endParaRPr lang="de-DE" altLang="de-DE" sz="36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0" grpId="0" animBg="1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C1BAD199-FB00-D743-A4E6-FB229DF863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E231F3-C6B3-4D42-B444-9739EB50D972}" type="slidenum">
              <a:rPr lang="en-US" altLang="de-DE"/>
              <a:pPr/>
              <a:t>34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99330" name="Group 2">
            <a:extLst>
              <a:ext uri="{FF2B5EF4-FFF2-40B4-BE49-F238E27FC236}">
                <a16:creationId xmlns:a16="http://schemas.microsoft.com/office/drawing/2014/main" id="{C504455D-B7A2-624A-9C7D-96496627DEF2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752600"/>
            <a:ext cx="8458200" cy="1676400"/>
            <a:chOff x="288" y="1104"/>
            <a:chExt cx="5328" cy="1056"/>
          </a:xfrm>
        </p:grpSpPr>
        <p:sp>
          <p:nvSpPr>
            <p:cNvPr id="99331" name="Rectangle 3">
              <a:extLst>
                <a:ext uri="{FF2B5EF4-FFF2-40B4-BE49-F238E27FC236}">
                  <a16:creationId xmlns:a16="http://schemas.microsoft.com/office/drawing/2014/main" id="{6BFAC4EF-2248-5045-8FF0-FDAF736371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104"/>
              <a:ext cx="5328" cy="1056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ffectLst>
              <a:prstShdw prst="shdw17" dist="17961" dir="2700000">
                <a:srgbClr val="0033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 altLang="de-DE" sz="3600">
                <a:latin typeface="Arial" panose="020B0604020202020204" pitchFamily="34" charset="0"/>
              </a:endParaRPr>
            </a:p>
          </p:txBody>
        </p:sp>
        <p:sp>
          <p:nvSpPr>
            <p:cNvPr id="99332" name="Text Box 4">
              <a:extLst>
                <a:ext uri="{FF2B5EF4-FFF2-40B4-BE49-F238E27FC236}">
                  <a16:creationId xmlns:a16="http://schemas.microsoft.com/office/drawing/2014/main" id="{669550F1-A9D3-E043-9374-747332C246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1116"/>
              <a:ext cx="39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de-DE" altLang="de-DE" sz="3200">
                  <a:latin typeface="Arial" panose="020B0604020202020204" pitchFamily="34" charset="0"/>
                </a:rPr>
                <a:t>Regeln für die Arbeit</a:t>
              </a:r>
            </a:p>
          </p:txBody>
        </p:sp>
      </p:grpSp>
      <p:sp>
        <p:nvSpPr>
          <p:cNvPr id="99333" name="Rectangle 5">
            <a:extLst>
              <a:ext uri="{FF2B5EF4-FFF2-40B4-BE49-F238E27FC236}">
                <a16:creationId xmlns:a16="http://schemas.microsoft.com/office/drawing/2014/main" id="{955EAD18-9BD3-4445-9E45-8E559D8EF6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Marketing-Club (Kodex)</a:t>
            </a:r>
          </a:p>
        </p:txBody>
      </p:sp>
      <p:sp>
        <p:nvSpPr>
          <p:cNvPr id="99334" name="Text Box 6">
            <a:extLst>
              <a:ext uri="{FF2B5EF4-FFF2-40B4-BE49-F238E27FC236}">
                <a16:creationId xmlns:a16="http://schemas.microsoft.com/office/drawing/2014/main" id="{E5C32F42-AF4E-5F45-AF20-1995620EA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559050"/>
            <a:ext cx="7239000" cy="35687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3600">
                <a:latin typeface="Arial" panose="020B0604020202020204" pitchFamily="34" charset="0"/>
              </a:rPr>
              <a:t>Grundsätze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200">
                <a:latin typeface="Arial" panose="020B0604020202020204" pitchFamily="34" charset="0"/>
              </a:rPr>
              <a:t> Vertraulichkeit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200">
                <a:latin typeface="Arial" panose="020B0604020202020204" pitchFamily="34" charset="0"/>
              </a:rPr>
              <a:t> Gegenseitigkeit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200">
                <a:latin typeface="Arial" panose="020B0604020202020204" pitchFamily="34" charset="0"/>
              </a:rPr>
              <a:t> Einvernehmlichkeit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200">
                <a:latin typeface="Arial" panose="020B0604020202020204" pitchFamily="34" charset="0"/>
              </a:rPr>
              <a:t> ...</a:t>
            </a:r>
            <a:endParaRPr lang="de-DE" altLang="de-DE" sz="36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4" grpId="0" animBg="1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F9D79953-EA60-B941-A53A-436844ED2B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0C1081-8754-EB4D-8CAA-E4DB44CCEBFD}" type="slidenum">
              <a:rPr lang="en-US" altLang="de-DE"/>
              <a:pPr/>
              <a:t>35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F5D1F228-1597-DE40-B76B-66F4171D3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752600"/>
            <a:ext cx="8458200" cy="1676400"/>
          </a:xfrm>
          <a:prstGeom prst="rect">
            <a:avLst/>
          </a:prstGeom>
          <a:solidFill>
            <a:srgbClr val="003300"/>
          </a:solidFill>
          <a:ln>
            <a:noFill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 sz="3600">
              <a:latin typeface="Arial" panose="020B0604020202020204" pitchFamily="34" charset="0"/>
            </a:endParaRPr>
          </a:p>
        </p:txBody>
      </p:sp>
      <p:sp>
        <p:nvSpPr>
          <p:cNvPr id="100356" name="Text Box 4">
            <a:extLst>
              <a:ext uri="{FF2B5EF4-FFF2-40B4-BE49-F238E27FC236}">
                <a16:creationId xmlns:a16="http://schemas.microsoft.com/office/drawing/2014/main" id="{361EBD70-4DA7-C14C-B3A8-3407D5388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77165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3200">
                <a:latin typeface="Arial" panose="020B0604020202020204" pitchFamily="34" charset="0"/>
              </a:rPr>
              <a:t>vertraulich - gegenseitig - einvernehmlich</a:t>
            </a:r>
          </a:p>
        </p:txBody>
      </p:sp>
      <p:sp>
        <p:nvSpPr>
          <p:cNvPr id="100361" name="Rectangle 9">
            <a:extLst>
              <a:ext uri="{FF2B5EF4-FFF2-40B4-BE49-F238E27FC236}">
                <a16:creationId xmlns:a16="http://schemas.microsoft.com/office/drawing/2014/main" id="{08EE59AB-034C-AD45-9303-1CB7B8E93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535113"/>
            <a:ext cx="2362200" cy="1055687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57" name="Rectangle 5">
            <a:extLst>
              <a:ext uri="{FF2B5EF4-FFF2-40B4-BE49-F238E27FC236}">
                <a16:creationId xmlns:a16="http://schemas.microsoft.com/office/drawing/2014/main" id="{C092894B-7BD0-2647-9A3A-5102C8CAD9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Marketing-Club (Kodex)</a:t>
            </a:r>
          </a:p>
        </p:txBody>
      </p:sp>
      <p:sp>
        <p:nvSpPr>
          <p:cNvPr id="100358" name="Text Box 6">
            <a:extLst>
              <a:ext uri="{FF2B5EF4-FFF2-40B4-BE49-F238E27FC236}">
                <a16:creationId xmlns:a16="http://schemas.microsoft.com/office/drawing/2014/main" id="{26F31413-AE5F-4C45-A298-B9997F798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667000"/>
            <a:ext cx="7239000" cy="2043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200">
                <a:latin typeface="Arial" panose="020B0604020202020204" pitchFamily="34" charset="0"/>
              </a:rPr>
              <a:t> Informationen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200">
                <a:latin typeface="Arial" panose="020B0604020202020204" pitchFamily="34" charset="0"/>
              </a:rPr>
              <a:t> Daten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200">
                <a:latin typeface="Arial" panose="020B0604020202020204" pitchFamily="34" charset="0"/>
              </a:rPr>
              <a:t> Bewertungen</a:t>
            </a:r>
            <a:endParaRPr lang="de-DE" altLang="de-DE" sz="36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8" grpId="0" animBg="1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E07AFA90-C8D8-0142-BB7B-275C16C32D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55F67E-7A9F-1C43-84CF-9671D06C1AEC}" type="slidenum">
              <a:rPr lang="en-US" altLang="de-DE"/>
              <a:pPr/>
              <a:t>36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02409" name="Rectangle 9">
            <a:extLst>
              <a:ext uri="{FF2B5EF4-FFF2-40B4-BE49-F238E27FC236}">
                <a16:creationId xmlns:a16="http://schemas.microsoft.com/office/drawing/2014/main" id="{31DD81CE-9515-6941-92CD-5601A9372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752600"/>
            <a:ext cx="8458200" cy="1676400"/>
          </a:xfrm>
          <a:prstGeom prst="rect">
            <a:avLst/>
          </a:prstGeom>
          <a:solidFill>
            <a:srgbClr val="003300"/>
          </a:solidFill>
          <a:ln>
            <a:noFill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 sz="3600">
              <a:latin typeface="Arial" panose="020B0604020202020204" pitchFamily="34" charset="0"/>
            </a:endParaRPr>
          </a:p>
        </p:txBody>
      </p:sp>
      <p:sp>
        <p:nvSpPr>
          <p:cNvPr id="102410" name="Text Box 10">
            <a:extLst>
              <a:ext uri="{FF2B5EF4-FFF2-40B4-BE49-F238E27FC236}">
                <a16:creationId xmlns:a16="http://schemas.microsoft.com/office/drawing/2014/main" id="{DB62A172-CEB4-7341-A48C-622A518F5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771650"/>
            <a:ext cx="7924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3200">
                <a:latin typeface="Arial" panose="020B0604020202020204" pitchFamily="34" charset="0"/>
              </a:rPr>
              <a:t>vertraulich - gegenseitig - einvernehmlich</a:t>
            </a:r>
          </a:p>
        </p:txBody>
      </p:sp>
      <p:sp>
        <p:nvSpPr>
          <p:cNvPr id="102405" name="Rectangle 5">
            <a:extLst>
              <a:ext uri="{FF2B5EF4-FFF2-40B4-BE49-F238E27FC236}">
                <a16:creationId xmlns:a16="http://schemas.microsoft.com/office/drawing/2014/main" id="{C2CF41B2-060E-684A-B21B-FD587BB26A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Marketing-Club (Kodex)</a:t>
            </a:r>
          </a:p>
        </p:txBody>
      </p:sp>
      <p:sp>
        <p:nvSpPr>
          <p:cNvPr id="102406" name="Text Box 6">
            <a:extLst>
              <a:ext uri="{FF2B5EF4-FFF2-40B4-BE49-F238E27FC236}">
                <a16:creationId xmlns:a16="http://schemas.microsoft.com/office/drawing/2014/main" id="{9796D31F-64ED-534F-B655-BB7D1D3E2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559050"/>
            <a:ext cx="7239000" cy="204311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200">
                <a:latin typeface="Arial" panose="020B0604020202020204" pitchFamily="34" charset="0"/>
              </a:rPr>
              <a:t> Input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200">
                <a:latin typeface="Arial" panose="020B0604020202020204" pitchFamily="34" charset="0"/>
              </a:rPr>
              <a:t> rotierende Gastgeberschaft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200">
                <a:latin typeface="Arial" panose="020B0604020202020204" pitchFamily="34" charset="0"/>
              </a:rPr>
              <a:t> Verwendung von Ergebnissen</a:t>
            </a:r>
            <a:endParaRPr lang="de-DE" altLang="de-DE" sz="3600">
              <a:latin typeface="Arial" panose="020B0604020202020204" pitchFamily="34" charset="0"/>
            </a:endParaRPr>
          </a:p>
        </p:txBody>
      </p:sp>
      <p:sp>
        <p:nvSpPr>
          <p:cNvPr id="102411" name="Rectangle 11">
            <a:extLst>
              <a:ext uri="{FF2B5EF4-FFF2-40B4-BE49-F238E27FC236}">
                <a16:creationId xmlns:a16="http://schemas.microsoft.com/office/drawing/2014/main" id="{E8B4656F-11BC-1143-9371-67F16CFCE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1535113"/>
            <a:ext cx="2514600" cy="1055687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6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83DAE3C2-141D-054D-9C48-412F0FE078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ABC4C1-30E9-1349-BCD1-EC4F632F9CB3}" type="slidenum">
              <a:rPr lang="en-US" altLang="de-DE"/>
              <a:pPr/>
              <a:t>37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03433" name="Rectangle 9">
            <a:extLst>
              <a:ext uri="{FF2B5EF4-FFF2-40B4-BE49-F238E27FC236}">
                <a16:creationId xmlns:a16="http://schemas.microsoft.com/office/drawing/2014/main" id="{66B18289-5511-9B4F-AB0F-93BAABE32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752600"/>
            <a:ext cx="8458200" cy="1676400"/>
          </a:xfrm>
          <a:prstGeom prst="rect">
            <a:avLst/>
          </a:prstGeom>
          <a:solidFill>
            <a:srgbClr val="003300"/>
          </a:solidFill>
          <a:ln>
            <a:noFill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 sz="3600">
              <a:latin typeface="Arial" panose="020B0604020202020204" pitchFamily="34" charset="0"/>
            </a:endParaRPr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CE1C3050-CA16-C447-AC66-18A2391910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Marketing-Club (Kodex)</a:t>
            </a:r>
          </a:p>
        </p:txBody>
      </p:sp>
      <p:sp>
        <p:nvSpPr>
          <p:cNvPr id="103430" name="Text Box 6">
            <a:extLst>
              <a:ext uri="{FF2B5EF4-FFF2-40B4-BE49-F238E27FC236}">
                <a16:creationId xmlns:a16="http://schemas.microsoft.com/office/drawing/2014/main" id="{281E214F-0001-6849-9924-E92FA96EA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590800"/>
            <a:ext cx="7239000" cy="277495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3200">
                <a:latin typeface="Arial" panose="020B0604020202020204" pitchFamily="34" charset="0"/>
              </a:rPr>
              <a:t>Entscheidungen über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200">
                <a:latin typeface="Arial" panose="020B0604020202020204" pitchFamily="34" charset="0"/>
              </a:rPr>
              <a:t> Themenschwerpunkte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200">
                <a:latin typeface="Arial" panose="020B0604020202020204" pitchFamily="34" charset="0"/>
              </a:rPr>
              <a:t> Veröffentlichungen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200">
                <a:latin typeface="Arial" panose="020B0604020202020204" pitchFamily="34" charset="0"/>
              </a:rPr>
              <a:t> Kodex</a:t>
            </a:r>
            <a:endParaRPr lang="de-DE" altLang="de-DE" sz="3600">
              <a:latin typeface="Arial" panose="020B0604020202020204" pitchFamily="34" charset="0"/>
            </a:endParaRPr>
          </a:p>
        </p:txBody>
      </p:sp>
      <p:sp>
        <p:nvSpPr>
          <p:cNvPr id="103434" name="Text Box 10">
            <a:extLst>
              <a:ext uri="{FF2B5EF4-FFF2-40B4-BE49-F238E27FC236}">
                <a16:creationId xmlns:a16="http://schemas.microsoft.com/office/drawing/2014/main" id="{EE8ADDE7-EDD1-FF41-B978-242646B7F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77165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3200">
                <a:latin typeface="Arial" panose="020B0604020202020204" pitchFamily="34" charset="0"/>
              </a:rPr>
              <a:t>vertraulich - gegenseitig - einvernehmlich</a:t>
            </a:r>
          </a:p>
        </p:txBody>
      </p:sp>
      <p:sp>
        <p:nvSpPr>
          <p:cNvPr id="103435" name="Rectangle 11">
            <a:extLst>
              <a:ext uri="{FF2B5EF4-FFF2-40B4-BE49-F238E27FC236}">
                <a16:creationId xmlns:a16="http://schemas.microsoft.com/office/drawing/2014/main" id="{F7B64F13-E88C-9C4A-A27D-5F113E8FC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535113"/>
            <a:ext cx="3048000" cy="1055687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0" grpId="0" animBg="1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Foliennummernplatzhalter 4">
            <a:extLst>
              <a:ext uri="{FF2B5EF4-FFF2-40B4-BE49-F238E27FC236}">
                <a16:creationId xmlns:a16="http://schemas.microsoft.com/office/drawing/2014/main" id="{FE310E28-E9FC-F849-AFB1-27D745142B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99510C-F09F-DC41-B89F-0ACF83B752F4}" type="slidenum">
              <a:rPr lang="en-US" altLang="de-DE"/>
              <a:pPr/>
              <a:t>38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50530" name="Rectangle 2">
            <a:extLst>
              <a:ext uri="{FF2B5EF4-FFF2-40B4-BE49-F238E27FC236}">
                <a16:creationId xmlns:a16="http://schemas.microsoft.com/office/drawing/2014/main" id="{9F71019A-81FC-FC4C-8E12-BBF0169E2D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Hochschulmarketing-Kubus</a:t>
            </a:r>
            <a:br>
              <a:rPr lang="de-DE" altLang="de-DE" sz="2800" b="1">
                <a:solidFill>
                  <a:srgbClr val="000000"/>
                </a:solidFill>
              </a:rPr>
            </a:br>
            <a:r>
              <a:rPr lang="de-DE" altLang="de-DE" sz="1600" b="1">
                <a:solidFill>
                  <a:srgbClr val="000000"/>
                </a:solidFill>
              </a:rPr>
              <a:t>(vgl. Schober 2001)</a:t>
            </a:r>
            <a:endParaRPr lang="de-DE" altLang="de-DE" sz="2800" b="1">
              <a:solidFill>
                <a:srgbClr val="000000"/>
              </a:solidFill>
            </a:endParaRPr>
          </a:p>
        </p:txBody>
      </p:sp>
      <p:sp>
        <p:nvSpPr>
          <p:cNvPr id="150531" name="AutoShape 3">
            <a:extLst>
              <a:ext uri="{FF2B5EF4-FFF2-40B4-BE49-F238E27FC236}">
                <a16:creationId xmlns:a16="http://schemas.microsoft.com/office/drawing/2014/main" id="{95583A51-DA40-CF46-AB83-DA801A515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41463" y="1392238"/>
            <a:ext cx="1198563" cy="3897312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32" name="AutoShape 4">
            <a:extLst>
              <a:ext uri="{FF2B5EF4-FFF2-40B4-BE49-F238E27FC236}">
                <a16:creationId xmlns:a16="http://schemas.microsoft.com/office/drawing/2014/main" id="{BC7CB44B-F3BB-654C-A0A1-5410C08C0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998788" y="1062038"/>
            <a:ext cx="1198563" cy="29972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33" name="AutoShape 5">
            <a:extLst>
              <a:ext uri="{FF2B5EF4-FFF2-40B4-BE49-F238E27FC236}">
                <a16:creationId xmlns:a16="http://schemas.microsoft.com/office/drawing/2014/main" id="{9D0BB1E4-6C7A-C14E-989C-9945AB624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632450" y="3570288"/>
            <a:ext cx="1198562" cy="1198562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34" name="AutoShape 6">
            <a:extLst>
              <a:ext uri="{FF2B5EF4-FFF2-40B4-BE49-F238E27FC236}">
                <a16:creationId xmlns:a16="http://schemas.microsoft.com/office/drawing/2014/main" id="{16837595-C11E-E443-8E31-65FF37423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298950" y="1874838"/>
            <a:ext cx="1198562" cy="2098675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35" name="AutoShape 7">
            <a:extLst>
              <a:ext uri="{FF2B5EF4-FFF2-40B4-BE49-F238E27FC236}">
                <a16:creationId xmlns:a16="http://schemas.microsoft.com/office/drawing/2014/main" id="{227176D5-8780-494C-8FB1-AD8D05B50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298950" y="4141788"/>
            <a:ext cx="2098675" cy="1198562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36" name="AutoShape 8">
            <a:extLst>
              <a:ext uri="{FF2B5EF4-FFF2-40B4-BE49-F238E27FC236}">
                <a16:creationId xmlns:a16="http://schemas.microsoft.com/office/drawing/2014/main" id="{CEEC312D-4E07-0B44-A0FC-5146531E4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337050" y="5362575"/>
            <a:ext cx="2997200" cy="1198563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37" name="AutoShape 9">
            <a:extLst>
              <a:ext uri="{FF2B5EF4-FFF2-40B4-BE49-F238E27FC236}">
                <a16:creationId xmlns:a16="http://schemas.microsoft.com/office/drawing/2014/main" id="{E3C8A44B-12F1-6C4E-B337-D369E631E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025900" y="6656388"/>
            <a:ext cx="3897312" cy="1198562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50538" name="Group 10">
            <a:extLst>
              <a:ext uri="{FF2B5EF4-FFF2-40B4-BE49-F238E27FC236}">
                <a16:creationId xmlns:a16="http://schemas.microsoft.com/office/drawing/2014/main" id="{6703C0E3-FF33-5542-B6A7-63552ECAB222}"/>
              </a:ext>
            </a:extLst>
          </p:cNvPr>
          <p:cNvGrpSpPr>
            <a:grpSpLocks/>
          </p:cNvGrpSpPr>
          <p:nvPr/>
        </p:nvGrpSpPr>
        <p:grpSpPr bwMode="auto">
          <a:xfrm>
            <a:off x="2846388" y="1866900"/>
            <a:ext cx="4951412" cy="4679950"/>
            <a:chOff x="2098" y="1022"/>
            <a:chExt cx="3119" cy="2948"/>
          </a:xfrm>
        </p:grpSpPr>
        <p:sp>
          <p:nvSpPr>
            <p:cNvPr id="150539" name="Line 11">
              <a:extLst>
                <a:ext uri="{FF2B5EF4-FFF2-40B4-BE49-F238E27FC236}">
                  <a16:creationId xmlns:a16="http://schemas.microsoft.com/office/drawing/2014/main" id="{B4E29ECF-9903-5342-9869-C56349C322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3289"/>
              <a:ext cx="28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0540" name="Line 12">
              <a:extLst>
                <a:ext uri="{FF2B5EF4-FFF2-40B4-BE49-F238E27FC236}">
                  <a16:creationId xmlns:a16="http://schemas.microsoft.com/office/drawing/2014/main" id="{3E94AF24-6669-3D44-951D-F525F8A52C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83" y="1022"/>
              <a:ext cx="0" cy="22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0541" name="Line 13">
              <a:extLst>
                <a:ext uri="{FF2B5EF4-FFF2-40B4-BE49-F238E27FC236}">
                  <a16:creationId xmlns:a16="http://schemas.microsoft.com/office/drawing/2014/main" id="{414AA69E-FBD1-7F48-AE3D-369CA2B2ED3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2098" y="3169"/>
              <a:ext cx="1" cy="8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50542" name="Line 14">
            <a:extLst>
              <a:ext uri="{FF2B5EF4-FFF2-40B4-BE49-F238E27FC236}">
                <a16:creationId xmlns:a16="http://schemas.microsoft.com/office/drawing/2014/main" id="{94CA3BC6-C0EF-AC44-8214-6D012D8A86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8825" y="276701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43" name="Line 15">
            <a:extLst>
              <a:ext uri="{FF2B5EF4-FFF2-40B4-BE49-F238E27FC236}">
                <a16:creationId xmlns:a16="http://schemas.microsoft.com/office/drawing/2014/main" id="{4BB5671F-CDC8-E442-AC14-1F3FA59CF3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8825" y="3667125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44" name="Line 16">
            <a:extLst>
              <a:ext uri="{FF2B5EF4-FFF2-40B4-BE49-F238E27FC236}">
                <a16:creationId xmlns:a16="http://schemas.microsoft.com/office/drawing/2014/main" id="{8480FC9C-2B26-8B49-82C0-0C48AABD12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8938" y="18669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45" name="Line 17">
            <a:extLst>
              <a:ext uri="{FF2B5EF4-FFF2-40B4-BE49-F238E27FC236}">
                <a16:creationId xmlns:a16="http://schemas.microsoft.com/office/drawing/2014/main" id="{07EA4A6A-566C-3742-9E8E-634FFB54BA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99050" y="18669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46" name="Line 18">
            <a:extLst>
              <a:ext uri="{FF2B5EF4-FFF2-40B4-BE49-F238E27FC236}">
                <a16:creationId xmlns:a16="http://schemas.microsoft.com/office/drawing/2014/main" id="{22FEDFA9-C115-5848-A4AE-3575E17783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99163" y="18669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47" name="Line 19">
            <a:extLst>
              <a:ext uri="{FF2B5EF4-FFF2-40B4-BE49-F238E27FC236}">
                <a16:creationId xmlns:a16="http://schemas.microsoft.com/office/drawing/2014/main" id="{6CC4F771-F754-9046-9C7F-F22AA2215A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99275" y="18669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48" name="Line 20">
            <a:extLst>
              <a:ext uri="{FF2B5EF4-FFF2-40B4-BE49-F238E27FC236}">
                <a16:creationId xmlns:a16="http://schemas.microsoft.com/office/drawing/2014/main" id="{35D23D5D-6419-1345-9A6C-258515826A84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40263" y="5275263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49" name="Line 21">
            <a:extLst>
              <a:ext uri="{FF2B5EF4-FFF2-40B4-BE49-F238E27FC236}">
                <a16:creationId xmlns:a16="http://schemas.microsoft.com/office/drawing/2014/main" id="{DA1734D9-4F18-194B-8FB4-D2637661B6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8825" y="4567238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50" name="Line 22">
            <a:extLst>
              <a:ext uri="{FF2B5EF4-FFF2-40B4-BE49-F238E27FC236}">
                <a16:creationId xmlns:a16="http://schemas.microsoft.com/office/drawing/2014/main" id="{E60E5204-F814-2F45-B25B-80728C946954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7200" y="5275263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51" name="Line 23">
            <a:extLst>
              <a:ext uri="{FF2B5EF4-FFF2-40B4-BE49-F238E27FC236}">
                <a16:creationId xmlns:a16="http://schemas.microsoft.com/office/drawing/2014/main" id="{ECFA304F-CE1D-644E-9A69-D39AC91B23D4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306546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52" name="Line 24">
            <a:extLst>
              <a:ext uri="{FF2B5EF4-FFF2-40B4-BE49-F238E27FC236}">
                <a16:creationId xmlns:a16="http://schemas.microsoft.com/office/drawing/2014/main" id="{499061BD-4D4B-0B4F-9CF4-E900FB19136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3965575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53" name="Line 25">
            <a:extLst>
              <a:ext uri="{FF2B5EF4-FFF2-40B4-BE49-F238E27FC236}">
                <a16:creationId xmlns:a16="http://schemas.microsoft.com/office/drawing/2014/main" id="{C3CCA1A3-7C6B-ED47-B759-B37B213278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4865688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54" name="Line 26">
            <a:extLst>
              <a:ext uri="{FF2B5EF4-FFF2-40B4-BE49-F238E27FC236}">
                <a16:creationId xmlns:a16="http://schemas.microsoft.com/office/drawing/2014/main" id="{1505E7A1-1EE9-1A48-9AB9-212400BE2A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95725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55" name="Line 27">
            <a:extLst>
              <a:ext uri="{FF2B5EF4-FFF2-40B4-BE49-F238E27FC236}">
                <a16:creationId xmlns:a16="http://schemas.microsoft.com/office/drawing/2014/main" id="{052A747C-4717-744A-81A0-240A115A86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95838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56" name="Line 28">
            <a:extLst>
              <a:ext uri="{FF2B5EF4-FFF2-40B4-BE49-F238E27FC236}">
                <a16:creationId xmlns:a16="http://schemas.microsoft.com/office/drawing/2014/main" id="{C17C4800-2BBA-6F48-82CD-B77676C0AB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95950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57" name="Line 29">
            <a:extLst>
              <a:ext uri="{FF2B5EF4-FFF2-40B4-BE49-F238E27FC236}">
                <a16:creationId xmlns:a16="http://schemas.microsoft.com/office/drawing/2014/main" id="{3A55001A-46A3-594E-976E-4A637E51C9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96063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58" name="Line 30">
            <a:extLst>
              <a:ext uri="{FF2B5EF4-FFF2-40B4-BE49-F238E27FC236}">
                <a16:creationId xmlns:a16="http://schemas.microsoft.com/office/drawing/2014/main" id="{90C50E3F-9B98-7D47-968E-68037C9B9EA7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437515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59" name="Line 31">
            <a:extLst>
              <a:ext uri="{FF2B5EF4-FFF2-40B4-BE49-F238E27FC236}">
                <a16:creationId xmlns:a16="http://schemas.microsoft.com/office/drawing/2014/main" id="{7ECF48A1-65A2-BD4E-A242-77358532137B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3475038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60" name="Line 32">
            <a:extLst>
              <a:ext uri="{FF2B5EF4-FFF2-40B4-BE49-F238E27FC236}">
                <a16:creationId xmlns:a16="http://schemas.microsoft.com/office/drawing/2014/main" id="{279355A8-348A-F84B-BBB2-62213FFA78B1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2574925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61" name="Line 33">
            <a:extLst>
              <a:ext uri="{FF2B5EF4-FFF2-40B4-BE49-F238E27FC236}">
                <a16:creationId xmlns:a16="http://schemas.microsoft.com/office/drawing/2014/main" id="{D93796CF-C471-4D44-8745-4400A05AB2DE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437515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62" name="Line 34">
            <a:extLst>
              <a:ext uri="{FF2B5EF4-FFF2-40B4-BE49-F238E27FC236}">
                <a16:creationId xmlns:a16="http://schemas.microsoft.com/office/drawing/2014/main" id="{CAC31413-F181-EA46-BDC4-F5EE021CB6EB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3475038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63" name="Line 35">
            <a:extLst>
              <a:ext uri="{FF2B5EF4-FFF2-40B4-BE49-F238E27FC236}">
                <a16:creationId xmlns:a16="http://schemas.microsoft.com/office/drawing/2014/main" id="{BEFBDD19-3ABB-A14D-BA14-7E913FEDCDA7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2574925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64" name="Line 36">
            <a:extLst>
              <a:ext uri="{FF2B5EF4-FFF2-40B4-BE49-F238E27FC236}">
                <a16:creationId xmlns:a16="http://schemas.microsoft.com/office/drawing/2014/main" id="{83437DEA-FEC2-7A47-B9F5-3F958742FBE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2463800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65" name="Line 37">
            <a:extLst>
              <a:ext uri="{FF2B5EF4-FFF2-40B4-BE49-F238E27FC236}">
                <a16:creationId xmlns:a16="http://schemas.microsoft.com/office/drawing/2014/main" id="{E1AABDD6-A234-D34C-B81F-A902EDFDDDE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336391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66" name="Line 38">
            <a:extLst>
              <a:ext uri="{FF2B5EF4-FFF2-40B4-BE49-F238E27FC236}">
                <a16:creationId xmlns:a16="http://schemas.microsoft.com/office/drawing/2014/main" id="{432A2A39-1271-EB4A-A64A-7BA765E25E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4264025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67" name="Line 39">
            <a:extLst>
              <a:ext uri="{FF2B5EF4-FFF2-40B4-BE49-F238E27FC236}">
                <a16:creationId xmlns:a16="http://schemas.microsoft.com/office/drawing/2014/main" id="{2A5F921F-075D-3A40-8EF7-87B9E1199A1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5164138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68" name="Line 40">
            <a:extLst>
              <a:ext uri="{FF2B5EF4-FFF2-40B4-BE49-F238E27FC236}">
                <a16:creationId xmlns:a16="http://schemas.microsoft.com/office/drawing/2014/main" id="{36CE297B-FBFE-7F4A-B919-BEA85E6A7C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92513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69" name="Line 41">
            <a:extLst>
              <a:ext uri="{FF2B5EF4-FFF2-40B4-BE49-F238E27FC236}">
                <a16:creationId xmlns:a16="http://schemas.microsoft.com/office/drawing/2014/main" id="{6C1B7F34-E25D-3841-B6AA-44203F0140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2625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70" name="Line 42">
            <a:extLst>
              <a:ext uri="{FF2B5EF4-FFF2-40B4-BE49-F238E27FC236}">
                <a16:creationId xmlns:a16="http://schemas.microsoft.com/office/drawing/2014/main" id="{1CDA507B-1DB2-DB42-8DFB-BEA5778BF5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92738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71" name="Line 43">
            <a:extLst>
              <a:ext uri="{FF2B5EF4-FFF2-40B4-BE49-F238E27FC236}">
                <a16:creationId xmlns:a16="http://schemas.microsoft.com/office/drawing/2014/main" id="{4A76937F-BE66-904D-B0B3-3062DE3D05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92850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72" name="Line 44">
            <a:extLst>
              <a:ext uri="{FF2B5EF4-FFF2-40B4-BE49-F238E27FC236}">
                <a16:creationId xmlns:a16="http://schemas.microsoft.com/office/drawing/2014/main" id="{4B78A550-7B06-9C4B-8D91-CB9DA51585C0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73" name="Line 45">
            <a:extLst>
              <a:ext uri="{FF2B5EF4-FFF2-40B4-BE49-F238E27FC236}">
                <a16:creationId xmlns:a16="http://schemas.microsoft.com/office/drawing/2014/main" id="{ACF6F2F1-0111-A249-BA54-15F0EE515D6B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74" name="Text Box 46">
            <a:extLst>
              <a:ext uri="{FF2B5EF4-FFF2-40B4-BE49-F238E27FC236}">
                <a16:creationId xmlns:a16="http://schemas.microsoft.com/office/drawing/2014/main" id="{D66FAA27-D9B8-7542-968D-1E01DD4CC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0" y="5727700"/>
            <a:ext cx="7143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Preis</a:t>
            </a:r>
          </a:p>
        </p:txBody>
      </p:sp>
      <p:sp>
        <p:nvSpPr>
          <p:cNvPr id="150575" name="AutoShape 47">
            <a:extLst>
              <a:ext uri="{FF2B5EF4-FFF2-40B4-BE49-F238E27FC236}">
                <a16:creationId xmlns:a16="http://schemas.microsoft.com/office/drawing/2014/main" id="{8A9B1547-BA5C-4B4D-85EC-C2FAEDAB0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5799138"/>
            <a:ext cx="290512" cy="220662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76" name="Text Box 48">
            <a:extLst>
              <a:ext uri="{FF2B5EF4-FFF2-40B4-BE49-F238E27FC236}">
                <a16:creationId xmlns:a16="http://schemas.microsoft.com/office/drawing/2014/main" id="{94D564AB-7D0C-8C4D-8D5B-BFBF22325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3" y="4892675"/>
            <a:ext cx="139541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Distribution</a:t>
            </a:r>
          </a:p>
        </p:txBody>
      </p:sp>
      <p:sp>
        <p:nvSpPr>
          <p:cNvPr id="150577" name="AutoShape 49">
            <a:extLst>
              <a:ext uri="{FF2B5EF4-FFF2-40B4-BE49-F238E27FC236}">
                <a16:creationId xmlns:a16="http://schemas.microsoft.com/office/drawing/2014/main" id="{38A4F3D1-C409-BE40-A0F4-97D830038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4964113"/>
            <a:ext cx="290512" cy="219075"/>
          </a:xfrm>
          <a:prstGeom prst="rightArrow">
            <a:avLst>
              <a:gd name="adj1" fmla="val 50000"/>
              <a:gd name="adj2" fmla="val 3315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78" name="Line 50">
            <a:extLst>
              <a:ext uri="{FF2B5EF4-FFF2-40B4-BE49-F238E27FC236}">
                <a16:creationId xmlns:a16="http://schemas.microsoft.com/office/drawing/2014/main" id="{D1E469C3-ABAB-1B41-AF84-917F03C048B9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79" name="Text Box 51">
            <a:extLst>
              <a:ext uri="{FF2B5EF4-FFF2-40B4-BE49-F238E27FC236}">
                <a16:creationId xmlns:a16="http://schemas.microsoft.com/office/drawing/2014/main" id="{BFDAC1A5-BBE1-2542-83E8-3D1384B5B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13" y="3998913"/>
            <a:ext cx="1816100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Kommunikation</a:t>
            </a:r>
          </a:p>
        </p:txBody>
      </p:sp>
      <p:sp>
        <p:nvSpPr>
          <p:cNvPr id="150580" name="AutoShape 52">
            <a:extLst>
              <a:ext uri="{FF2B5EF4-FFF2-40B4-BE49-F238E27FC236}">
                <a16:creationId xmlns:a16="http://schemas.microsoft.com/office/drawing/2014/main" id="{6641556E-297B-774C-8758-746EA86E6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5" y="4067175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81" name="Text Box 53">
            <a:extLst>
              <a:ext uri="{FF2B5EF4-FFF2-40B4-BE49-F238E27FC236}">
                <a16:creationId xmlns:a16="http://schemas.microsoft.com/office/drawing/2014/main" id="{DBEE6714-5698-6449-A9E1-ABE363F70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325" y="3048000"/>
            <a:ext cx="100012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Produkt</a:t>
            </a:r>
          </a:p>
        </p:txBody>
      </p:sp>
      <p:sp>
        <p:nvSpPr>
          <p:cNvPr id="150582" name="AutoShape 54">
            <a:extLst>
              <a:ext uri="{FF2B5EF4-FFF2-40B4-BE49-F238E27FC236}">
                <a16:creationId xmlns:a16="http://schemas.microsoft.com/office/drawing/2014/main" id="{81ACBC61-AF58-684A-8E9A-E39C0900B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5" y="3117850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83" name="AutoShape 55">
            <a:extLst>
              <a:ext uri="{FF2B5EF4-FFF2-40B4-BE49-F238E27FC236}">
                <a16:creationId xmlns:a16="http://schemas.microsoft.com/office/drawing/2014/main" id="{249B4CE6-074D-F641-884B-DDF95BE69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25" y="1790700"/>
            <a:ext cx="288925" cy="220663"/>
          </a:xfrm>
          <a:prstGeom prst="rightArrow">
            <a:avLst>
              <a:gd name="adj1" fmla="val 50000"/>
              <a:gd name="adj2" fmla="val 3273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84" name="Text Box 56">
            <a:extLst>
              <a:ext uri="{FF2B5EF4-FFF2-40B4-BE49-F238E27FC236}">
                <a16:creationId xmlns:a16="http://schemas.microsoft.com/office/drawing/2014/main" id="{D56A1394-9CD1-1E46-B3DF-0B19EC796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163" y="2112963"/>
            <a:ext cx="130016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Forschung</a:t>
            </a:r>
          </a:p>
        </p:txBody>
      </p:sp>
      <p:sp>
        <p:nvSpPr>
          <p:cNvPr id="150585" name="AutoShape 57">
            <a:extLst>
              <a:ext uri="{FF2B5EF4-FFF2-40B4-BE49-F238E27FC236}">
                <a16:creationId xmlns:a16="http://schemas.microsoft.com/office/drawing/2014/main" id="{2C495120-A40B-DB4C-846E-3F9C4EF64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8" y="2185988"/>
            <a:ext cx="288925" cy="220662"/>
          </a:xfrm>
          <a:prstGeom prst="rightArrow">
            <a:avLst>
              <a:gd name="adj1" fmla="val 50000"/>
              <a:gd name="adj2" fmla="val 3273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86" name="Text Box 58">
            <a:extLst>
              <a:ext uri="{FF2B5EF4-FFF2-40B4-BE49-F238E27FC236}">
                <a16:creationId xmlns:a16="http://schemas.microsoft.com/office/drawing/2014/main" id="{92665AF4-4F3A-0D46-B98C-4F43DFDE0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2449513"/>
            <a:ext cx="77311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Lehre</a:t>
            </a:r>
          </a:p>
        </p:txBody>
      </p:sp>
      <p:sp>
        <p:nvSpPr>
          <p:cNvPr id="150587" name="AutoShape 59">
            <a:extLst>
              <a:ext uri="{FF2B5EF4-FFF2-40B4-BE49-F238E27FC236}">
                <a16:creationId xmlns:a16="http://schemas.microsoft.com/office/drawing/2014/main" id="{EDC54B7C-9A1D-BA44-89F4-6E6AC002B2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2540000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88" name="AutoShape 60">
            <a:extLst>
              <a:ext uri="{FF2B5EF4-FFF2-40B4-BE49-F238E27FC236}">
                <a16:creationId xmlns:a16="http://schemas.microsoft.com/office/drawing/2014/main" id="{B388D58A-D3BF-E943-A52A-009EB99C580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629819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50589" name="Text Box 61">
            <a:extLst>
              <a:ext uri="{FF2B5EF4-FFF2-40B4-BE49-F238E27FC236}">
                <a16:creationId xmlns:a16="http://schemas.microsoft.com/office/drawing/2014/main" id="{FD6CFCE2-3E51-FE47-B77C-28A096281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1066800"/>
            <a:ext cx="704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Wirt-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schaft</a:t>
            </a:r>
          </a:p>
        </p:txBody>
      </p:sp>
      <p:sp>
        <p:nvSpPr>
          <p:cNvPr id="150590" name="AutoShape 62">
            <a:extLst>
              <a:ext uri="{FF2B5EF4-FFF2-40B4-BE49-F238E27FC236}">
                <a16:creationId xmlns:a16="http://schemas.microsoft.com/office/drawing/2014/main" id="{7E9A5493-6D17-F145-AA7B-A6D1C6A8014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588669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50591" name="Text Box 63">
            <a:extLst>
              <a:ext uri="{FF2B5EF4-FFF2-40B4-BE49-F238E27FC236}">
                <a16:creationId xmlns:a16="http://schemas.microsoft.com/office/drawing/2014/main" id="{50ADAA9D-49DE-1E4A-9387-A3A56CFCC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75" y="1066800"/>
            <a:ext cx="7445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Hoch-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schule</a:t>
            </a:r>
          </a:p>
        </p:txBody>
      </p:sp>
      <p:sp>
        <p:nvSpPr>
          <p:cNvPr id="150592" name="Text Box 64">
            <a:extLst>
              <a:ext uri="{FF2B5EF4-FFF2-40B4-BE49-F238E27FC236}">
                <a16:creationId xmlns:a16="http://schemas.microsoft.com/office/drawing/2014/main" id="{F7526DA5-4A6C-084D-9852-120646982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3775" y="1066800"/>
            <a:ext cx="7842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Studie-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rende</a:t>
            </a:r>
          </a:p>
        </p:txBody>
      </p:sp>
      <p:sp>
        <p:nvSpPr>
          <p:cNvPr id="150593" name="AutoShape 65">
            <a:extLst>
              <a:ext uri="{FF2B5EF4-FFF2-40B4-BE49-F238E27FC236}">
                <a16:creationId xmlns:a16="http://schemas.microsoft.com/office/drawing/2014/main" id="{9948A688-C724-684E-B431-E1458CFF090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463382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50594" name="AutoShape 66">
            <a:extLst>
              <a:ext uri="{FF2B5EF4-FFF2-40B4-BE49-F238E27FC236}">
                <a16:creationId xmlns:a16="http://schemas.microsoft.com/office/drawing/2014/main" id="{5C9070B2-7BD5-184C-9F19-FBCB1C56FCA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422232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50595" name="Text Box 67">
            <a:extLst>
              <a:ext uri="{FF2B5EF4-FFF2-40B4-BE49-F238E27FC236}">
                <a16:creationId xmlns:a16="http://schemas.microsoft.com/office/drawing/2014/main" id="{9178DDC4-1D1D-7142-8407-51429CCE2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5000" y="1171575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Alumni</a:t>
            </a:r>
          </a:p>
        </p:txBody>
      </p:sp>
      <p:sp>
        <p:nvSpPr>
          <p:cNvPr id="150596" name="AutoShape 68">
            <a:extLst>
              <a:ext uri="{FF2B5EF4-FFF2-40B4-BE49-F238E27FC236}">
                <a16:creationId xmlns:a16="http://schemas.microsoft.com/office/drawing/2014/main" id="{A1965CA8-AE9B-774A-8D9F-0D01FB9B364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299325" y="1511301"/>
            <a:ext cx="141287" cy="22701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50597" name="Line 69">
            <a:extLst>
              <a:ext uri="{FF2B5EF4-FFF2-40B4-BE49-F238E27FC236}">
                <a16:creationId xmlns:a16="http://schemas.microsoft.com/office/drawing/2014/main" id="{F5974E6C-B419-6D49-B860-9217F7A4BF20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3325" y="5275263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50598" name="Group 70">
            <a:extLst>
              <a:ext uri="{FF2B5EF4-FFF2-40B4-BE49-F238E27FC236}">
                <a16:creationId xmlns:a16="http://schemas.microsoft.com/office/drawing/2014/main" id="{2042D934-49E9-9C43-A511-7ADD621FC2DD}"/>
              </a:ext>
            </a:extLst>
          </p:cNvPr>
          <p:cNvGrpSpPr>
            <a:grpSpLocks/>
          </p:cNvGrpSpPr>
          <p:nvPr/>
        </p:nvGrpSpPr>
        <p:grpSpPr bwMode="auto">
          <a:xfrm>
            <a:off x="2393950" y="1676400"/>
            <a:ext cx="5403850" cy="4870450"/>
            <a:chOff x="1813" y="902"/>
            <a:chExt cx="3404" cy="3068"/>
          </a:xfrm>
        </p:grpSpPr>
        <p:sp>
          <p:nvSpPr>
            <p:cNvPr id="150599" name="Line 71">
              <a:extLst>
                <a:ext uri="{FF2B5EF4-FFF2-40B4-BE49-F238E27FC236}">
                  <a16:creationId xmlns:a16="http://schemas.microsoft.com/office/drawing/2014/main" id="{CEBF00AA-3519-704F-B1CA-84D2B19168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1022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0600" name="Line 72">
              <a:extLst>
                <a:ext uri="{FF2B5EF4-FFF2-40B4-BE49-F238E27FC236}">
                  <a16:creationId xmlns:a16="http://schemas.microsoft.com/office/drawing/2014/main" id="{9400CA4D-4863-E949-BC43-501CD32D22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11" y="1022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0601" name="Line 73">
              <a:extLst>
                <a:ext uri="{FF2B5EF4-FFF2-40B4-BE49-F238E27FC236}">
                  <a16:creationId xmlns:a16="http://schemas.microsoft.com/office/drawing/2014/main" id="{5B744BB7-8115-A943-8554-925D72DF5D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1586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0602" name="Line 74">
              <a:extLst>
                <a:ext uri="{FF2B5EF4-FFF2-40B4-BE49-F238E27FC236}">
                  <a16:creationId xmlns:a16="http://schemas.microsoft.com/office/drawing/2014/main" id="{DBD032A2-9C75-3C44-BB4D-FC9ACC0689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3853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0603" name="Line 75">
              <a:extLst>
                <a:ext uri="{FF2B5EF4-FFF2-40B4-BE49-F238E27FC236}">
                  <a16:creationId xmlns:a16="http://schemas.microsoft.com/office/drawing/2014/main" id="{90658EF5-CA33-AA46-94C3-F324815B9E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13" y="1586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0604" name="Line 76">
              <a:extLst>
                <a:ext uri="{FF2B5EF4-FFF2-40B4-BE49-F238E27FC236}">
                  <a16:creationId xmlns:a16="http://schemas.microsoft.com/office/drawing/2014/main" id="{8D9CFE66-09C2-C542-8C64-E357DE3AE8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7" y="1586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0605" name="Line 77">
              <a:extLst>
                <a:ext uri="{FF2B5EF4-FFF2-40B4-BE49-F238E27FC236}">
                  <a16:creationId xmlns:a16="http://schemas.microsoft.com/office/drawing/2014/main" id="{E3ED79A1-7ADE-5F48-9CCA-2B0AAFC9A8A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4930" y="3169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0606" name="Line 78">
              <a:extLst>
                <a:ext uri="{FF2B5EF4-FFF2-40B4-BE49-F238E27FC236}">
                  <a16:creationId xmlns:a16="http://schemas.microsoft.com/office/drawing/2014/main" id="{66261F1F-E6F9-8740-A81D-EDE1FB14220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2096" y="902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0607" name="Line 79">
              <a:extLst>
                <a:ext uri="{FF2B5EF4-FFF2-40B4-BE49-F238E27FC236}">
                  <a16:creationId xmlns:a16="http://schemas.microsoft.com/office/drawing/2014/main" id="{F9A9BC1A-7F77-D648-BC72-C5691408D07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4928" y="902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50608" name="Line 80">
            <a:extLst>
              <a:ext uri="{FF2B5EF4-FFF2-40B4-BE49-F238E27FC236}">
                <a16:creationId xmlns:a16="http://schemas.microsoft.com/office/drawing/2014/main" id="{38BCD628-31DD-7C47-975A-F5947EDBFA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94063" y="27622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09" name="Line 81">
            <a:extLst>
              <a:ext uri="{FF2B5EF4-FFF2-40B4-BE49-F238E27FC236}">
                <a16:creationId xmlns:a16="http://schemas.microsoft.com/office/drawing/2014/main" id="{ABFF2035-1B55-124B-BCE0-3565F990A4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4175" y="27622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10" name="Line 82">
            <a:extLst>
              <a:ext uri="{FF2B5EF4-FFF2-40B4-BE49-F238E27FC236}">
                <a16:creationId xmlns:a16="http://schemas.microsoft.com/office/drawing/2014/main" id="{504B98D0-D0E2-BF4A-9847-C8212C284B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94288" y="27622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11" name="Line 83">
            <a:extLst>
              <a:ext uri="{FF2B5EF4-FFF2-40B4-BE49-F238E27FC236}">
                <a16:creationId xmlns:a16="http://schemas.microsoft.com/office/drawing/2014/main" id="{5BE7F7D3-1C86-9C48-B9AA-5E8BC81F17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94400" y="27622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12" name="Line 84">
            <a:extLst>
              <a:ext uri="{FF2B5EF4-FFF2-40B4-BE49-F238E27FC236}">
                <a16:creationId xmlns:a16="http://schemas.microsoft.com/office/drawing/2014/main" id="{1F5F8184-7BA7-2B4E-BDE6-9FA95EBCCAD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93950" y="366236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13" name="Line 85">
            <a:extLst>
              <a:ext uri="{FF2B5EF4-FFF2-40B4-BE49-F238E27FC236}">
                <a16:creationId xmlns:a16="http://schemas.microsoft.com/office/drawing/2014/main" id="{51C914CB-3C0A-1948-9EFC-695E8563E63D}"/>
              </a:ext>
            </a:extLst>
          </p:cNvPr>
          <p:cNvSpPr>
            <a:spLocks noChangeShapeType="1"/>
          </p:cNvSpPr>
          <p:nvPr/>
        </p:nvSpPr>
        <p:spPr bwMode="auto">
          <a:xfrm>
            <a:off x="2393950" y="4562475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14" name="Line 86">
            <a:extLst>
              <a:ext uri="{FF2B5EF4-FFF2-40B4-BE49-F238E27FC236}">
                <a16:creationId xmlns:a16="http://schemas.microsoft.com/office/drawing/2014/main" id="{171EBD1C-46F1-7942-BBCF-83DF00D1406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93950" y="5462588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15" name="Line 87">
            <a:extLst>
              <a:ext uri="{FF2B5EF4-FFF2-40B4-BE49-F238E27FC236}">
                <a16:creationId xmlns:a16="http://schemas.microsoft.com/office/drawing/2014/main" id="{DC2B82AA-0573-AA44-9CB7-F97BA31FE3B5}"/>
              </a:ext>
            </a:extLst>
          </p:cNvPr>
          <p:cNvSpPr>
            <a:spLocks noChangeShapeType="1"/>
          </p:cNvSpPr>
          <p:nvPr/>
        </p:nvSpPr>
        <p:spPr bwMode="auto">
          <a:xfrm rot="2700000" flipV="1">
            <a:off x="6451600" y="3494088"/>
            <a:ext cx="3175" cy="1236662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16" name="Line 88">
            <a:extLst>
              <a:ext uri="{FF2B5EF4-FFF2-40B4-BE49-F238E27FC236}">
                <a16:creationId xmlns:a16="http://schemas.microsoft.com/office/drawing/2014/main" id="{D8B8160F-F208-FF48-B6D5-DD62FDAA3E0C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429375" y="2573338"/>
            <a:ext cx="6350" cy="127317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17" name="Line 89">
            <a:extLst>
              <a:ext uri="{FF2B5EF4-FFF2-40B4-BE49-F238E27FC236}">
                <a16:creationId xmlns:a16="http://schemas.microsoft.com/office/drawing/2014/main" id="{F10534C5-F0F0-E44A-86B6-BD63A0085EF6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442075" y="4387850"/>
            <a:ext cx="1588" cy="12588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18" name="Line 90">
            <a:extLst>
              <a:ext uri="{FF2B5EF4-FFF2-40B4-BE49-F238E27FC236}">
                <a16:creationId xmlns:a16="http://schemas.microsoft.com/office/drawing/2014/main" id="{980F0DCA-0443-8A4D-9E5C-A883227B9EC0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19" name="Line 91">
            <a:extLst>
              <a:ext uri="{FF2B5EF4-FFF2-40B4-BE49-F238E27FC236}">
                <a16:creationId xmlns:a16="http://schemas.microsoft.com/office/drawing/2014/main" id="{F88C950B-8FBA-6E41-9902-626215AC7CDC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20" name="Line 92">
            <a:extLst>
              <a:ext uri="{FF2B5EF4-FFF2-40B4-BE49-F238E27FC236}">
                <a16:creationId xmlns:a16="http://schemas.microsoft.com/office/drawing/2014/main" id="{D22D543B-070B-2D40-A60B-2AAD40BAE6F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576421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21" name="Line 93">
            <a:extLst>
              <a:ext uri="{FF2B5EF4-FFF2-40B4-BE49-F238E27FC236}">
                <a16:creationId xmlns:a16="http://schemas.microsoft.com/office/drawing/2014/main" id="{E3643990-1C54-9045-BAC4-EEF8D00E86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95613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22" name="Line 94">
            <a:extLst>
              <a:ext uri="{FF2B5EF4-FFF2-40B4-BE49-F238E27FC236}">
                <a16:creationId xmlns:a16="http://schemas.microsoft.com/office/drawing/2014/main" id="{EB8537EB-48B9-7F4A-A7E8-2FB9FF593D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94588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23" name="Line 95">
            <a:extLst>
              <a:ext uri="{FF2B5EF4-FFF2-40B4-BE49-F238E27FC236}">
                <a16:creationId xmlns:a16="http://schemas.microsoft.com/office/drawing/2014/main" id="{A6F65D1A-97A3-BB46-8C81-6007D97BF0D7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24" name="Line 96">
            <a:extLst>
              <a:ext uri="{FF2B5EF4-FFF2-40B4-BE49-F238E27FC236}">
                <a16:creationId xmlns:a16="http://schemas.microsoft.com/office/drawing/2014/main" id="{CE8BA8D1-02E1-1546-B785-10D591634096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25" name="Line 97">
            <a:extLst>
              <a:ext uri="{FF2B5EF4-FFF2-40B4-BE49-F238E27FC236}">
                <a16:creationId xmlns:a16="http://schemas.microsoft.com/office/drawing/2014/main" id="{9680D914-5431-E446-90EC-358252F9AF31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26" name="Line 98">
            <a:extLst>
              <a:ext uri="{FF2B5EF4-FFF2-40B4-BE49-F238E27FC236}">
                <a16:creationId xmlns:a16="http://schemas.microsoft.com/office/drawing/2014/main" id="{824B617E-1E49-9144-B33A-83B1D6B442B1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27" name="Line 99">
            <a:extLst>
              <a:ext uri="{FF2B5EF4-FFF2-40B4-BE49-F238E27FC236}">
                <a16:creationId xmlns:a16="http://schemas.microsoft.com/office/drawing/2014/main" id="{E1227A14-D311-964D-A119-373303539AD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606266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28" name="Line 100">
            <a:extLst>
              <a:ext uri="{FF2B5EF4-FFF2-40B4-BE49-F238E27FC236}">
                <a16:creationId xmlns:a16="http://schemas.microsoft.com/office/drawing/2014/main" id="{C0AD5ECF-DFFD-3A49-B339-44E0283659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2400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29" name="Line 101">
            <a:extLst>
              <a:ext uri="{FF2B5EF4-FFF2-40B4-BE49-F238E27FC236}">
                <a16:creationId xmlns:a16="http://schemas.microsoft.com/office/drawing/2014/main" id="{EF44A38F-E340-5247-B031-FDD38959F8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91375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30" name="Line 102">
            <a:extLst>
              <a:ext uri="{FF2B5EF4-FFF2-40B4-BE49-F238E27FC236}">
                <a16:creationId xmlns:a16="http://schemas.microsoft.com/office/drawing/2014/main" id="{3A5F14D4-4F2C-EA4A-90AF-CF836CAF01ED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167640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31" name="Line 103">
            <a:extLst>
              <a:ext uri="{FF2B5EF4-FFF2-40B4-BE49-F238E27FC236}">
                <a16:creationId xmlns:a16="http://schemas.microsoft.com/office/drawing/2014/main" id="{0CEB2A48-7E02-5B4C-AFC1-57B497ED0A24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167640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32" name="Line 104">
            <a:extLst>
              <a:ext uri="{FF2B5EF4-FFF2-40B4-BE49-F238E27FC236}">
                <a16:creationId xmlns:a16="http://schemas.microsoft.com/office/drawing/2014/main" id="{F2301623-C4B6-9D48-BF58-6BBD1EE50608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167640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33" name="Line 105">
            <a:extLst>
              <a:ext uri="{FF2B5EF4-FFF2-40B4-BE49-F238E27FC236}">
                <a16:creationId xmlns:a16="http://schemas.microsoft.com/office/drawing/2014/main" id="{DFEE1603-0DCD-6544-B01E-3FC5B1D2C32E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430963" y="167640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34" name="Line 106">
            <a:extLst>
              <a:ext uri="{FF2B5EF4-FFF2-40B4-BE49-F238E27FC236}">
                <a16:creationId xmlns:a16="http://schemas.microsoft.com/office/drawing/2014/main" id="{3C230AD3-19C4-CB4F-8825-435B3B3E6E0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2165350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35" name="Line 107">
            <a:extLst>
              <a:ext uri="{FF2B5EF4-FFF2-40B4-BE49-F238E27FC236}">
                <a16:creationId xmlns:a16="http://schemas.microsoft.com/office/drawing/2014/main" id="{4B587222-970B-EF41-822D-C900F37C88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02338" y="5473700"/>
            <a:ext cx="885825" cy="8683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639" name="Text Box 111">
            <a:extLst>
              <a:ext uri="{FF2B5EF4-FFF2-40B4-BE49-F238E27FC236}">
                <a16:creationId xmlns:a16="http://schemas.microsoft.com/office/drawing/2014/main" id="{1EBD46AB-873B-9946-9021-55A4E1E05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75" y="1681163"/>
            <a:ext cx="169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70000"/>
              </a:lnSpc>
            </a:pPr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Weiterbildung</a:t>
            </a:r>
          </a:p>
          <a:p>
            <a:pPr algn="l">
              <a:lnSpc>
                <a:spcPct val="70000"/>
              </a:lnSpc>
            </a:pPr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sonstige Leist.</a:t>
            </a:r>
          </a:p>
        </p:txBody>
      </p:sp>
      <p:sp>
        <p:nvSpPr>
          <p:cNvPr id="150640" name="Text Box 112">
            <a:extLst>
              <a:ext uri="{FF2B5EF4-FFF2-40B4-BE49-F238E27FC236}">
                <a16:creationId xmlns:a16="http://schemas.microsoft.com/office/drawing/2014/main" id="{870BBEA6-A523-EE42-A289-B86E3F94B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7188" y="1066800"/>
            <a:ext cx="9810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Sonstige </a:t>
            </a:r>
          </a:p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Offentl.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4ECBD60A-76D8-A34F-9793-4D44711B88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6C848C-1C22-A949-B9FB-C3310E0DD0CC}" type="slidenum">
              <a:rPr lang="en-US" altLang="de-DE"/>
              <a:pPr/>
              <a:t>39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89090" name="Group 2">
            <a:extLst>
              <a:ext uri="{FF2B5EF4-FFF2-40B4-BE49-F238E27FC236}">
                <a16:creationId xmlns:a16="http://schemas.microsoft.com/office/drawing/2014/main" id="{408183B8-E812-044A-B02F-2AE951BA53EB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752600"/>
            <a:ext cx="8763000" cy="1676400"/>
            <a:chOff x="144" y="1104"/>
            <a:chExt cx="5520" cy="1056"/>
          </a:xfrm>
        </p:grpSpPr>
        <p:sp>
          <p:nvSpPr>
            <p:cNvPr id="89091" name="Rectangle 3">
              <a:extLst>
                <a:ext uri="{FF2B5EF4-FFF2-40B4-BE49-F238E27FC236}">
                  <a16:creationId xmlns:a16="http://schemas.microsoft.com/office/drawing/2014/main" id="{5800EB42-8550-D545-B530-4D0FAFFC1A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104"/>
              <a:ext cx="5472" cy="1056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ffectLst>
              <a:prstShdw prst="shdw17" dist="17961" dir="2700000">
                <a:srgbClr val="0033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 altLang="de-DE" sz="3600">
                <a:latin typeface="Arial" panose="020B0604020202020204" pitchFamily="34" charset="0"/>
              </a:endParaRPr>
            </a:p>
          </p:txBody>
        </p:sp>
        <p:sp>
          <p:nvSpPr>
            <p:cNvPr id="89092" name="Text Box 4">
              <a:extLst>
                <a:ext uri="{FF2B5EF4-FFF2-40B4-BE49-F238E27FC236}">
                  <a16:creationId xmlns:a16="http://schemas.microsoft.com/office/drawing/2014/main" id="{D3F0C809-2F6E-E845-9B45-8BF3DDD074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116"/>
              <a:ext cx="547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de-DE" altLang="de-DE" sz="3600">
                  <a:latin typeface="Arial" panose="020B0604020202020204" pitchFamily="34" charset="0"/>
                </a:rPr>
                <a:t>Uni Erlangen-Nürnberg</a:t>
              </a:r>
            </a:p>
          </p:txBody>
        </p:sp>
      </p:grpSp>
      <p:sp>
        <p:nvSpPr>
          <p:cNvPr id="89093" name="Rectangle 5">
            <a:extLst>
              <a:ext uri="{FF2B5EF4-FFF2-40B4-BE49-F238E27FC236}">
                <a16:creationId xmlns:a16="http://schemas.microsoft.com/office/drawing/2014/main" id="{16809C65-2957-C44D-9466-BB9679B614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Laufende Pilotprojekte</a:t>
            </a:r>
          </a:p>
        </p:txBody>
      </p:sp>
      <p:sp>
        <p:nvSpPr>
          <p:cNvPr id="89094" name="Text Box 6">
            <a:extLst>
              <a:ext uri="{FF2B5EF4-FFF2-40B4-BE49-F238E27FC236}">
                <a16:creationId xmlns:a16="http://schemas.microsoft.com/office/drawing/2014/main" id="{FFC98373-ECB5-AD4C-9340-FF5E07F8B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559050"/>
            <a:ext cx="7239000" cy="186055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3600">
                <a:latin typeface="Arial" panose="020B0604020202020204" pitchFamily="34" charset="0"/>
              </a:rPr>
              <a:t> „Vernetzte Vielfalt“: </a:t>
            </a:r>
          </a:p>
          <a:p>
            <a:pPr algn="l">
              <a:spcBef>
                <a:spcPct val="50000"/>
              </a:spcBef>
            </a:pPr>
            <a:r>
              <a:rPr lang="de-DE" altLang="de-DE" sz="3200">
                <a:latin typeface="Arial" panose="020B0604020202020204" pitchFamily="34" charset="0"/>
              </a:rPr>
              <a:t>Marketing für interdisziplinäre Studienangebote</a:t>
            </a:r>
            <a:endParaRPr lang="de-DE" altLang="de-DE" sz="36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4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9306DC37-C6F4-E640-B151-77F20D78AA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9EEFD8-2077-654F-86DF-9AC2C82EFCD8}" type="slidenum">
              <a:rPr lang="en-US" altLang="de-DE"/>
              <a:pPr/>
              <a:t>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94210" name="Group 2">
            <a:extLst>
              <a:ext uri="{FF2B5EF4-FFF2-40B4-BE49-F238E27FC236}">
                <a16:creationId xmlns:a16="http://schemas.microsoft.com/office/drawing/2014/main" id="{0D0079CA-55C5-5348-9097-9254C3A8D7D5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676400"/>
            <a:ext cx="8763000" cy="1676400"/>
            <a:chOff x="144" y="1104"/>
            <a:chExt cx="5520" cy="1056"/>
          </a:xfrm>
        </p:grpSpPr>
        <p:sp>
          <p:nvSpPr>
            <p:cNvPr id="94211" name="Rectangle 3">
              <a:extLst>
                <a:ext uri="{FF2B5EF4-FFF2-40B4-BE49-F238E27FC236}">
                  <a16:creationId xmlns:a16="http://schemas.microsoft.com/office/drawing/2014/main" id="{F061CE12-BFEA-804B-89B9-349EB97EBE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104"/>
              <a:ext cx="5472" cy="1056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ffectLst>
              <a:prstShdw prst="shdw17" dist="17961" dir="2700000">
                <a:srgbClr val="0033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 altLang="de-DE" sz="3600">
                <a:latin typeface="Arial" panose="020B0604020202020204" pitchFamily="34" charset="0"/>
              </a:endParaRPr>
            </a:p>
          </p:txBody>
        </p:sp>
        <p:sp>
          <p:nvSpPr>
            <p:cNvPr id="94212" name="Text Box 4">
              <a:extLst>
                <a:ext uri="{FF2B5EF4-FFF2-40B4-BE49-F238E27FC236}">
                  <a16:creationId xmlns:a16="http://schemas.microsoft.com/office/drawing/2014/main" id="{B0B374BC-445A-5240-A5ED-6878BD18E7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116"/>
              <a:ext cx="547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de-DE" altLang="de-DE" sz="3600">
                  <a:latin typeface="Arial" panose="020B0604020202020204" pitchFamily="34" charset="0"/>
                </a:rPr>
                <a:t>Ausschreibung, denn</a:t>
              </a:r>
            </a:p>
          </p:txBody>
        </p:sp>
      </p:grpSp>
      <p:sp>
        <p:nvSpPr>
          <p:cNvPr id="94213" name="Rectangle 5">
            <a:extLst>
              <a:ext uri="{FF2B5EF4-FFF2-40B4-BE49-F238E27FC236}">
                <a16:creationId xmlns:a16="http://schemas.microsoft.com/office/drawing/2014/main" id="{7CAD2B9F-34A5-8F42-91A6-8750AF722A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Phase II</a:t>
            </a:r>
          </a:p>
        </p:txBody>
      </p:sp>
      <p:sp>
        <p:nvSpPr>
          <p:cNvPr id="94214" name="Text Box 6">
            <a:extLst>
              <a:ext uri="{FF2B5EF4-FFF2-40B4-BE49-F238E27FC236}">
                <a16:creationId xmlns:a16="http://schemas.microsoft.com/office/drawing/2014/main" id="{0F6C3FE1-073F-6047-B8EF-B526A1C4D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481263"/>
            <a:ext cx="7543800" cy="311308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Hochschulmarketing ist nützlich,</a:t>
            </a:r>
            <a:br>
              <a:rPr lang="de-DE" altLang="de-DE" sz="3600">
                <a:latin typeface="Arial" panose="020B0604020202020204" pitchFamily="34" charset="0"/>
              </a:rPr>
            </a:br>
            <a:r>
              <a:rPr lang="de-DE" altLang="de-DE" sz="3600">
                <a:latin typeface="Arial" panose="020B0604020202020204" pitchFamily="34" charset="0"/>
              </a:rPr>
              <a:t>  wird immer notwendiger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es gibt noch keine Standard-</a:t>
            </a:r>
            <a:br>
              <a:rPr lang="de-DE" altLang="de-DE" sz="3600">
                <a:latin typeface="Arial" panose="020B0604020202020204" pitchFamily="34" charset="0"/>
              </a:rPr>
            </a:br>
            <a:r>
              <a:rPr lang="de-DE" altLang="de-DE" sz="3600">
                <a:latin typeface="Arial" panose="020B0604020202020204" pitchFamily="34" charset="0"/>
              </a:rPr>
              <a:t>  Toolbox für die Praxis im </a:t>
            </a:r>
            <a:br>
              <a:rPr lang="de-DE" altLang="de-DE" sz="3600">
                <a:latin typeface="Arial" panose="020B0604020202020204" pitchFamily="34" charset="0"/>
              </a:rPr>
            </a:br>
            <a:r>
              <a:rPr lang="de-DE" altLang="de-DE" sz="3600">
                <a:latin typeface="Arial" panose="020B0604020202020204" pitchFamily="34" charset="0"/>
              </a:rPr>
              <a:t>  Hochschulbereich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4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5347D490-1C23-9D4A-8472-C5981F46ED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1A5A15-F26B-304E-B409-2872C9B81554}" type="slidenum">
              <a:rPr lang="en-US" altLang="de-DE"/>
              <a:pPr/>
              <a:t>40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90114" name="Group 2">
            <a:extLst>
              <a:ext uri="{FF2B5EF4-FFF2-40B4-BE49-F238E27FC236}">
                <a16:creationId xmlns:a16="http://schemas.microsoft.com/office/drawing/2014/main" id="{D89E2631-2243-7642-B0CB-6BD844CA9E72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752600"/>
            <a:ext cx="8763000" cy="1676400"/>
            <a:chOff x="144" y="1104"/>
            <a:chExt cx="5520" cy="1056"/>
          </a:xfrm>
        </p:grpSpPr>
        <p:sp>
          <p:nvSpPr>
            <p:cNvPr id="90115" name="Rectangle 3">
              <a:extLst>
                <a:ext uri="{FF2B5EF4-FFF2-40B4-BE49-F238E27FC236}">
                  <a16:creationId xmlns:a16="http://schemas.microsoft.com/office/drawing/2014/main" id="{E9C576A7-6178-3045-9FD5-B887121D07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104"/>
              <a:ext cx="5472" cy="1056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ffectLst>
              <a:prstShdw prst="shdw17" dist="17961" dir="2700000">
                <a:srgbClr val="0033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 altLang="de-DE" sz="3600">
                <a:latin typeface="Arial" panose="020B0604020202020204" pitchFamily="34" charset="0"/>
              </a:endParaRPr>
            </a:p>
          </p:txBody>
        </p:sp>
        <p:sp>
          <p:nvSpPr>
            <p:cNvPr id="90116" name="Text Box 4">
              <a:extLst>
                <a:ext uri="{FF2B5EF4-FFF2-40B4-BE49-F238E27FC236}">
                  <a16:creationId xmlns:a16="http://schemas.microsoft.com/office/drawing/2014/main" id="{D15EDC57-8FAE-5744-B95D-1926D95A20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116"/>
              <a:ext cx="547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de-DE" altLang="de-DE" sz="3600">
                  <a:latin typeface="Arial" panose="020B0604020202020204" pitchFamily="34" charset="0"/>
                </a:rPr>
                <a:t>Fachhochschule Neubrandenburg</a:t>
              </a:r>
            </a:p>
          </p:txBody>
        </p:sp>
      </p:grpSp>
      <p:sp>
        <p:nvSpPr>
          <p:cNvPr id="90117" name="Rectangle 5">
            <a:extLst>
              <a:ext uri="{FF2B5EF4-FFF2-40B4-BE49-F238E27FC236}">
                <a16:creationId xmlns:a16="http://schemas.microsoft.com/office/drawing/2014/main" id="{A27EB667-C753-7F41-8834-6C17F1EC3E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Laufende Pilotprojekte</a:t>
            </a:r>
          </a:p>
        </p:txBody>
      </p:sp>
      <p:sp>
        <p:nvSpPr>
          <p:cNvPr id="90118" name="Text Box 6">
            <a:extLst>
              <a:ext uri="{FF2B5EF4-FFF2-40B4-BE49-F238E27FC236}">
                <a16:creationId xmlns:a16="http://schemas.microsoft.com/office/drawing/2014/main" id="{9EC03692-3207-7841-B4CF-61ABAF192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559050"/>
            <a:ext cx="7620000" cy="240982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3600">
                <a:latin typeface="Arial" panose="020B0604020202020204" pitchFamily="34" charset="0"/>
              </a:rPr>
              <a:t>„Trotz schwierigem Standort und kurzer Geschichte“:</a:t>
            </a:r>
          </a:p>
          <a:p>
            <a:pPr algn="l">
              <a:spcBef>
                <a:spcPct val="50000"/>
              </a:spcBef>
            </a:pPr>
            <a:r>
              <a:rPr lang="de-DE" altLang="de-DE" sz="3200">
                <a:latin typeface="Arial" panose="020B0604020202020204" pitchFamily="34" charset="0"/>
              </a:rPr>
              <a:t>Marketing für alte und neue Studien- und Forschungsangebote</a:t>
            </a:r>
            <a:r>
              <a:rPr lang="de-DE" altLang="de-DE" sz="3600" b="1">
                <a:latin typeface="Arial" panose="020B0604020202020204" pitchFamily="34" charset="0"/>
              </a:rPr>
              <a:t> </a:t>
            </a: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8" grpId="0" animBg="1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EE120681-71AE-E149-B842-BC55811A4D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010993-E506-1441-AB1E-42E43086E209}" type="slidenum">
              <a:rPr lang="en-US" altLang="de-DE"/>
              <a:pPr/>
              <a:t>41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91138" name="Group 2">
            <a:extLst>
              <a:ext uri="{FF2B5EF4-FFF2-40B4-BE49-F238E27FC236}">
                <a16:creationId xmlns:a16="http://schemas.microsoft.com/office/drawing/2014/main" id="{B03C7CD7-0B36-2249-AECB-8A64807CD444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752600"/>
            <a:ext cx="8763000" cy="1676400"/>
            <a:chOff x="144" y="1104"/>
            <a:chExt cx="5520" cy="1056"/>
          </a:xfrm>
        </p:grpSpPr>
        <p:sp>
          <p:nvSpPr>
            <p:cNvPr id="91139" name="Rectangle 3">
              <a:extLst>
                <a:ext uri="{FF2B5EF4-FFF2-40B4-BE49-F238E27FC236}">
                  <a16:creationId xmlns:a16="http://schemas.microsoft.com/office/drawing/2014/main" id="{44CC40ED-ED20-954C-8FAC-5FD34C32BB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104"/>
              <a:ext cx="5472" cy="1056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ffectLst>
              <a:prstShdw prst="shdw17" dist="17961" dir="2700000">
                <a:srgbClr val="0033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 altLang="de-DE" sz="3600">
                <a:latin typeface="Arial" panose="020B0604020202020204" pitchFamily="34" charset="0"/>
              </a:endParaRPr>
            </a:p>
          </p:txBody>
        </p:sp>
        <p:sp>
          <p:nvSpPr>
            <p:cNvPr id="91140" name="Text Box 4">
              <a:extLst>
                <a:ext uri="{FF2B5EF4-FFF2-40B4-BE49-F238E27FC236}">
                  <a16:creationId xmlns:a16="http://schemas.microsoft.com/office/drawing/2014/main" id="{54F6D070-D5FA-2C45-810C-CC79AFA0DB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116"/>
              <a:ext cx="547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de-DE" altLang="de-DE" sz="3600">
                  <a:latin typeface="Arial" panose="020B0604020202020204" pitchFamily="34" charset="0"/>
                </a:rPr>
                <a:t>Bauhaus-Uni Weimar</a:t>
              </a:r>
            </a:p>
          </p:txBody>
        </p:sp>
      </p:grpSp>
      <p:sp>
        <p:nvSpPr>
          <p:cNvPr id="91141" name="Rectangle 5">
            <a:extLst>
              <a:ext uri="{FF2B5EF4-FFF2-40B4-BE49-F238E27FC236}">
                <a16:creationId xmlns:a16="http://schemas.microsoft.com/office/drawing/2014/main" id="{4BC426F2-03DA-754C-9264-F8A59243A0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Laufende Pilotprojekte</a:t>
            </a:r>
          </a:p>
        </p:txBody>
      </p:sp>
      <p:sp>
        <p:nvSpPr>
          <p:cNvPr id="91142" name="Text Box 6">
            <a:extLst>
              <a:ext uri="{FF2B5EF4-FFF2-40B4-BE49-F238E27FC236}">
                <a16:creationId xmlns:a16="http://schemas.microsoft.com/office/drawing/2014/main" id="{A3F9C325-11C4-A244-8888-6FBE13513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590800"/>
            <a:ext cx="7620000" cy="234791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3600">
                <a:latin typeface="Arial" panose="020B0604020202020204" pitchFamily="34" charset="0"/>
              </a:rPr>
              <a:t>„Marke Bauhaus-Universität“:</a:t>
            </a:r>
          </a:p>
          <a:p>
            <a:pPr algn="l">
              <a:spcBef>
                <a:spcPct val="50000"/>
              </a:spcBef>
            </a:pPr>
            <a:r>
              <a:rPr lang="de-DE" altLang="de-DE" sz="3200">
                <a:latin typeface="Arial" panose="020B0604020202020204" pitchFamily="34" charset="0"/>
              </a:rPr>
              <a:t>Marketing für einen nachfrage- und qualitätsorientierten Ausbau eines profilierten Angebotes</a:t>
            </a: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2" grpId="0" animBg="1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AE80F332-9F5F-FA41-95DD-F87DDFDC5C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BC6D07-36CB-D740-871D-80044461C4C2}" type="slidenum">
              <a:rPr lang="en-US" altLang="de-DE"/>
              <a:pPr/>
              <a:t>42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92162" name="Group 2">
            <a:extLst>
              <a:ext uri="{FF2B5EF4-FFF2-40B4-BE49-F238E27FC236}">
                <a16:creationId xmlns:a16="http://schemas.microsoft.com/office/drawing/2014/main" id="{D0782CD2-F743-5949-A695-3EFF0C829824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752600"/>
            <a:ext cx="8763000" cy="838200"/>
            <a:chOff x="144" y="1104"/>
            <a:chExt cx="5520" cy="1056"/>
          </a:xfrm>
        </p:grpSpPr>
        <p:sp>
          <p:nvSpPr>
            <p:cNvPr id="92163" name="Rectangle 3">
              <a:extLst>
                <a:ext uri="{FF2B5EF4-FFF2-40B4-BE49-F238E27FC236}">
                  <a16:creationId xmlns:a16="http://schemas.microsoft.com/office/drawing/2014/main" id="{14C59092-A84D-5B4B-8FE8-78A007B212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104"/>
              <a:ext cx="5472" cy="1056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ffectLst>
              <a:prstShdw prst="shdw17" dist="17961" dir="2700000">
                <a:srgbClr val="0033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 altLang="de-DE" sz="3600">
                <a:latin typeface="Arial" panose="020B0604020202020204" pitchFamily="34" charset="0"/>
              </a:endParaRPr>
            </a:p>
          </p:txBody>
        </p:sp>
        <p:sp>
          <p:nvSpPr>
            <p:cNvPr id="92164" name="Text Box 4">
              <a:extLst>
                <a:ext uri="{FF2B5EF4-FFF2-40B4-BE49-F238E27FC236}">
                  <a16:creationId xmlns:a16="http://schemas.microsoft.com/office/drawing/2014/main" id="{11F37C9A-20AC-CB41-B1D3-000B51DC5C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116"/>
              <a:ext cx="5472" cy="8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de-DE" altLang="de-DE" sz="3600">
                  <a:latin typeface="Arial" panose="020B0604020202020204" pitchFamily="34" charset="0"/>
                </a:rPr>
                <a:t>Pilotprojekte</a:t>
              </a:r>
            </a:p>
          </p:txBody>
        </p:sp>
      </p:grpSp>
      <p:sp>
        <p:nvSpPr>
          <p:cNvPr id="92165" name="Rectangle 5">
            <a:extLst>
              <a:ext uri="{FF2B5EF4-FFF2-40B4-BE49-F238E27FC236}">
                <a16:creationId xmlns:a16="http://schemas.microsoft.com/office/drawing/2014/main" id="{C74D38D5-9564-5F49-9770-3C574D9346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Projekte in der Pipeline</a:t>
            </a:r>
          </a:p>
        </p:txBody>
      </p:sp>
      <p:sp>
        <p:nvSpPr>
          <p:cNvPr id="92166" name="Text Box 6">
            <a:extLst>
              <a:ext uri="{FF2B5EF4-FFF2-40B4-BE49-F238E27FC236}">
                <a16:creationId xmlns:a16="http://schemas.microsoft.com/office/drawing/2014/main" id="{FF001299-B6CA-954F-9ECB-9E9127C39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209800"/>
            <a:ext cx="5486400" cy="64135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3600">
                <a:latin typeface="Arial" panose="020B0604020202020204" pitchFamily="34" charset="0"/>
              </a:rPr>
              <a:t>Universität Bielefeld</a:t>
            </a:r>
          </a:p>
        </p:txBody>
      </p:sp>
      <p:grpSp>
        <p:nvGrpSpPr>
          <p:cNvPr id="92167" name="Group 7">
            <a:extLst>
              <a:ext uri="{FF2B5EF4-FFF2-40B4-BE49-F238E27FC236}">
                <a16:creationId xmlns:a16="http://schemas.microsoft.com/office/drawing/2014/main" id="{A7294F86-58C0-0847-B407-3B42C8F1E3B0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429000"/>
            <a:ext cx="8763000" cy="838200"/>
            <a:chOff x="144" y="1104"/>
            <a:chExt cx="5520" cy="1056"/>
          </a:xfrm>
        </p:grpSpPr>
        <p:sp>
          <p:nvSpPr>
            <p:cNvPr id="92168" name="Rectangle 8">
              <a:extLst>
                <a:ext uri="{FF2B5EF4-FFF2-40B4-BE49-F238E27FC236}">
                  <a16:creationId xmlns:a16="http://schemas.microsoft.com/office/drawing/2014/main" id="{4D9F0CFE-13DD-7941-9110-A0C672DDA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104"/>
              <a:ext cx="5472" cy="1056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ffectLst>
              <a:prstShdw prst="shdw17" dist="17961" dir="2700000">
                <a:srgbClr val="0033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 altLang="de-DE" sz="3600">
                <a:latin typeface="Arial" panose="020B0604020202020204" pitchFamily="34" charset="0"/>
              </a:endParaRPr>
            </a:p>
          </p:txBody>
        </p:sp>
        <p:sp>
          <p:nvSpPr>
            <p:cNvPr id="92169" name="Text Box 9">
              <a:extLst>
                <a:ext uri="{FF2B5EF4-FFF2-40B4-BE49-F238E27FC236}">
                  <a16:creationId xmlns:a16="http://schemas.microsoft.com/office/drawing/2014/main" id="{5BB93C8F-3CE6-BF47-95A1-66F85DA350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116"/>
              <a:ext cx="5472" cy="8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de-DE" altLang="de-DE" sz="3600">
                  <a:latin typeface="Arial" panose="020B0604020202020204" pitchFamily="34" charset="0"/>
                </a:rPr>
                <a:t>Begleitprojekte</a:t>
              </a:r>
            </a:p>
          </p:txBody>
        </p:sp>
      </p:grpSp>
      <p:sp>
        <p:nvSpPr>
          <p:cNvPr id="92170" name="Text Box 10">
            <a:extLst>
              <a:ext uri="{FF2B5EF4-FFF2-40B4-BE49-F238E27FC236}">
                <a16:creationId xmlns:a16="http://schemas.microsoft.com/office/drawing/2014/main" id="{0782450D-5213-B545-8664-E9C71814F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038600"/>
            <a:ext cx="5486400" cy="201453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Ruhr-Universität</a:t>
            </a:r>
            <a:br>
              <a:rPr lang="de-DE" altLang="de-DE" sz="3600">
                <a:latin typeface="Arial" panose="020B0604020202020204" pitchFamily="34" charset="0"/>
              </a:rPr>
            </a:br>
            <a:r>
              <a:rPr lang="de-DE" altLang="de-DE" sz="3600">
                <a:latin typeface="Arial" panose="020B0604020202020204" pitchFamily="34" charset="0"/>
              </a:rPr>
              <a:t>  Bochum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Universität Kassel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6" grpId="0" animBg="1" autoUpdateAnimBg="0"/>
      <p:bldP spid="92170" grpId="0" animBg="1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>
            <a:extLst>
              <a:ext uri="{FF2B5EF4-FFF2-40B4-BE49-F238E27FC236}">
                <a16:creationId xmlns:a16="http://schemas.microsoft.com/office/drawing/2014/main" id="{16FFD762-FC21-B54E-AB89-4BF7D71CCB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BE328A-84A0-5944-820C-E785EA3A64E6}" type="slidenum">
              <a:rPr lang="en-US" altLang="de-DE"/>
              <a:pPr/>
              <a:t>43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53602" name="Rectangle 2">
            <a:extLst>
              <a:ext uri="{FF2B5EF4-FFF2-40B4-BE49-F238E27FC236}">
                <a16:creationId xmlns:a16="http://schemas.microsoft.com/office/drawing/2014/main" id="{19EA8A21-FEC3-D941-A5ED-4D8FAC55DE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pPr>
              <a:lnSpc>
                <a:spcPct val="140000"/>
              </a:lnSpc>
            </a:pPr>
            <a:r>
              <a:rPr lang="de-DE" altLang="de-DE" sz="3600" b="1">
                <a:solidFill>
                  <a:schemeClr val="folHlink"/>
                </a:solidFill>
              </a:rPr>
              <a:t>Verortung Pilotprojekte - Schwerpunkt und Randaspekte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oliennummernplatzhalter 4">
            <a:extLst>
              <a:ext uri="{FF2B5EF4-FFF2-40B4-BE49-F238E27FC236}">
                <a16:creationId xmlns:a16="http://schemas.microsoft.com/office/drawing/2014/main" id="{0C49698E-70AA-6345-87B7-D263789A1C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626E59-5D04-8744-8605-8E4B1CBD6F8E}" type="slidenum">
              <a:rPr lang="en-US" altLang="de-DE"/>
              <a:pPr/>
              <a:t>44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49523" name="Line 19">
            <a:extLst>
              <a:ext uri="{FF2B5EF4-FFF2-40B4-BE49-F238E27FC236}">
                <a16:creationId xmlns:a16="http://schemas.microsoft.com/office/drawing/2014/main" id="{5B4545A7-A336-874C-976E-3558935C61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99275" y="18669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22" name="Line 18">
            <a:extLst>
              <a:ext uri="{FF2B5EF4-FFF2-40B4-BE49-F238E27FC236}">
                <a16:creationId xmlns:a16="http://schemas.microsoft.com/office/drawing/2014/main" id="{39417FD4-3BC5-4643-8143-E16D42C8E3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99163" y="18669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97" name="Line 93">
            <a:extLst>
              <a:ext uri="{FF2B5EF4-FFF2-40B4-BE49-F238E27FC236}">
                <a16:creationId xmlns:a16="http://schemas.microsoft.com/office/drawing/2014/main" id="{D8E4A85D-AFD9-7140-BC40-2F1F9EE117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95613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99" name="Line 95">
            <a:extLst>
              <a:ext uri="{FF2B5EF4-FFF2-40B4-BE49-F238E27FC236}">
                <a16:creationId xmlns:a16="http://schemas.microsoft.com/office/drawing/2014/main" id="{2B9A5FC8-C72E-4D47-A4F5-57BA5F0152BC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49514" name="Group 10">
            <a:extLst>
              <a:ext uri="{FF2B5EF4-FFF2-40B4-BE49-F238E27FC236}">
                <a16:creationId xmlns:a16="http://schemas.microsoft.com/office/drawing/2014/main" id="{AD947AE4-12D3-1D42-87B1-58D63184793B}"/>
              </a:ext>
            </a:extLst>
          </p:cNvPr>
          <p:cNvGrpSpPr>
            <a:grpSpLocks/>
          </p:cNvGrpSpPr>
          <p:nvPr/>
        </p:nvGrpSpPr>
        <p:grpSpPr bwMode="auto">
          <a:xfrm>
            <a:off x="2846388" y="1866900"/>
            <a:ext cx="4951412" cy="4679950"/>
            <a:chOff x="2098" y="1022"/>
            <a:chExt cx="3119" cy="2948"/>
          </a:xfrm>
        </p:grpSpPr>
        <p:sp>
          <p:nvSpPr>
            <p:cNvPr id="149515" name="Line 11">
              <a:extLst>
                <a:ext uri="{FF2B5EF4-FFF2-40B4-BE49-F238E27FC236}">
                  <a16:creationId xmlns:a16="http://schemas.microsoft.com/office/drawing/2014/main" id="{92A679C7-3DF3-F846-931E-25F2D3CCA0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3289"/>
              <a:ext cx="28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9516" name="Line 12">
              <a:extLst>
                <a:ext uri="{FF2B5EF4-FFF2-40B4-BE49-F238E27FC236}">
                  <a16:creationId xmlns:a16="http://schemas.microsoft.com/office/drawing/2014/main" id="{2A377E45-E398-E14A-BD3B-4DF5D1BFD9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83" y="1022"/>
              <a:ext cx="0" cy="22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9517" name="Line 13">
              <a:extLst>
                <a:ext uri="{FF2B5EF4-FFF2-40B4-BE49-F238E27FC236}">
                  <a16:creationId xmlns:a16="http://schemas.microsoft.com/office/drawing/2014/main" id="{495A8D01-BAA0-FE4F-B452-69210E55587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2098" y="3169"/>
              <a:ext cx="1" cy="80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49546" name="Line 42">
            <a:extLst>
              <a:ext uri="{FF2B5EF4-FFF2-40B4-BE49-F238E27FC236}">
                <a16:creationId xmlns:a16="http://schemas.microsoft.com/office/drawing/2014/main" id="{69E0869A-A67F-1A4D-9EDE-CB144E989A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92738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43" name="Line 39">
            <a:extLst>
              <a:ext uri="{FF2B5EF4-FFF2-40B4-BE49-F238E27FC236}">
                <a16:creationId xmlns:a16="http://schemas.microsoft.com/office/drawing/2014/main" id="{0DD67753-B295-F249-8782-66D196111C3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5164138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42" name="Line 38">
            <a:extLst>
              <a:ext uri="{FF2B5EF4-FFF2-40B4-BE49-F238E27FC236}">
                <a16:creationId xmlns:a16="http://schemas.microsoft.com/office/drawing/2014/main" id="{521510F6-D49C-F948-B5B7-CF3629CC79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4264025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28" name="Line 24">
            <a:extLst>
              <a:ext uri="{FF2B5EF4-FFF2-40B4-BE49-F238E27FC236}">
                <a16:creationId xmlns:a16="http://schemas.microsoft.com/office/drawing/2014/main" id="{6FC409E9-DC8A-D149-96B2-C386DF3564AC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3965575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18" name="Line 14">
            <a:extLst>
              <a:ext uri="{FF2B5EF4-FFF2-40B4-BE49-F238E27FC236}">
                <a16:creationId xmlns:a16="http://schemas.microsoft.com/office/drawing/2014/main" id="{429E8E08-9A18-D54F-8201-1A2227A48A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8825" y="276701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19" name="Line 15">
            <a:extLst>
              <a:ext uri="{FF2B5EF4-FFF2-40B4-BE49-F238E27FC236}">
                <a16:creationId xmlns:a16="http://schemas.microsoft.com/office/drawing/2014/main" id="{ED05A434-E977-7D4B-AA96-5BE9C2CA89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8825" y="3667125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614" name="AutoShape 110">
            <a:extLst>
              <a:ext uri="{FF2B5EF4-FFF2-40B4-BE49-F238E27FC236}">
                <a16:creationId xmlns:a16="http://schemas.microsoft.com/office/drawing/2014/main" id="{BE7FFF92-932C-384F-979B-D4B11AEB8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4763" y="2476500"/>
            <a:ext cx="1198562" cy="2997200"/>
          </a:xfrm>
          <a:prstGeom prst="cube">
            <a:avLst>
              <a:gd name="adj" fmla="val 25000"/>
            </a:avLst>
          </a:prstGeom>
          <a:solidFill>
            <a:srgbClr val="00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06" name="Rectangle 2">
            <a:extLst>
              <a:ext uri="{FF2B5EF4-FFF2-40B4-BE49-F238E27FC236}">
                <a16:creationId xmlns:a16="http://schemas.microsoft.com/office/drawing/2014/main" id="{90C7A67C-4692-EF49-9C9B-108BC7743A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Einordnung Projekte</a:t>
            </a:r>
            <a:endParaRPr lang="de-DE" altLang="de-DE" sz="2800" b="1">
              <a:solidFill>
                <a:srgbClr val="000000"/>
              </a:solidFill>
            </a:endParaRPr>
          </a:p>
        </p:txBody>
      </p:sp>
      <p:sp>
        <p:nvSpPr>
          <p:cNvPr id="149509" name="AutoShape 5">
            <a:extLst>
              <a:ext uri="{FF2B5EF4-FFF2-40B4-BE49-F238E27FC236}">
                <a16:creationId xmlns:a16="http://schemas.microsoft.com/office/drawing/2014/main" id="{BFE23F41-56E0-7441-A0FE-8BB0BAD7AA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7800" y="3062288"/>
            <a:ext cx="1198563" cy="1198562"/>
          </a:xfrm>
          <a:prstGeom prst="cube">
            <a:avLst>
              <a:gd name="adj" fmla="val 25000"/>
            </a:avLst>
          </a:prstGeom>
          <a:solidFill>
            <a:srgbClr val="00CC0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10" name="AutoShape 6">
            <a:extLst>
              <a:ext uri="{FF2B5EF4-FFF2-40B4-BE49-F238E27FC236}">
                <a16:creationId xmlns:a16="http://schemas.microsoft.com/office/drawing/2014/main" id="{09D5ECEF-589C-7C4B-B9A7-638845FD7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9238" y="1874838"/>
            <a:ext cx="1198562" cy="2098675"/>
          </a:xfrm>
          <a:prstGeom prst="cube">
            <a:avLst>
              <a:gd name="adj" fmla="val 25000"/>
            </a:avLst>
          </a:prstGeom>
          <a:solidFill>
            <a:srgbClr val="00CC0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20" name="Line 16">
            <a:extLst>
              <a:ext uri="{FF2B5EF4-FFF2-40B4-BE49-F238E27FC236}">
                <a16:creationId xmlns:a16="http://schemas.microsoft.com/office/drawing/2014/main" id="{6B3C55A2-1A3F-F64A-9230-003E45C8B8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8938" y="18669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21" name="Line 17">
            <a:extLst>
              <a:ext uri="{FF2B5EF4-FFF2-40B4-BE49-F238E27FC236}">
                <a16:creationId xmlns:a16="http://schemas.microsoft.com/office/drawing/2014/main" id="{B3458718-B36E-954A-A1E0-0974DCD6BC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99050" y="18669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24" name="Line 20">
            <a:extLst>
              <a:ext uri="{FF2B5EF4-FFF2-40B4-BE49-F238E27FC236}">
                <a16:creationId xmlns:a16="http://schemas.microsoft.com/office/drawing/2014/main" id="{B548A791-36AD-4E41-AD8E-2D15BF2A5051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40263" y="5275263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25" name="Line 21">
            <a:extLst>
              <a:ext uri="{FF2B5EF4-FFF2-40B4-BE49-F238E27FC236}">
                <a16:creationId xmlns:a16="http://schemas.microsoft.com/office/drawing/2014/main" id="{5C3E9E0F-134E-D747-83E6-C6EAED3E905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98825" y="4567238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26" name="Line 22">
            <a:extLst>
              <a:ext uri="{FF2B5EF4-FFF2-40B4-BE49-F238E27FC236}">
                <a16:creationId xmlns:a16="http://schemas.microsoft.com/office/drawing/2014/main" id="{2F141E51-702E-7147-9EFA-6F0FC2503CDD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7200" y="5275263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30" name="Line 26">
            <a:extLst>
              <a:ext uri="{FF2B5EF4-FFF2-40B4-BE49-F238E27FC236}">
                <a16:creationId xmlns:a16="http://schemas.microsoft.com/office/drawing/2014/main" id="{07047CAF-1C1D-2444-A164-452D317C82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95725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33" name="Line 29">
            <a:extLst>
              <a:ext uri="{FF2B5EF4-FFF2-40B4-BE49-F238E27FC236}">
                <a16:creationId xmlns:a16="http://schemas.microsoft.com/office/drawing/2014/main" id="{9A06C717-9D95-BA4E-A1E7-7E1642F247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96063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616" name="Line 112">
            <a:extLst>
              <a:ext uri="{FF2B5EF4-FFF2-40B4-BE49-F238E27FC236}">
                <a16:creationId xmlns:a16="http://schemas.microsoft.com/office/drawing/2014/main" id="{7EF3E263-E56D-414A-B57E-C64D8BCBED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95613" y="3054350"/>
            <a:ext cx="2087562" cy="1111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38" name="Line 34">
            <a:extLst>
              <a:ext uri="{FF2B5EF4-FFF2-40B4-BE49-F238E27FC236}">
                <a16:creationId xmlns:a16="http://schemas.microsoft.com/office/drawing/2014/main" id="{F6AB60A0-28AE-0C4C-ABB7-CC44869D2F5D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3475038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39" name="Line 35">
            <a:extLst>
              <a:ext uri="{FF2B5EF4-FFF2-40B4-BE49-F238E27FC236}">
                <a16:creationId xmlns:a16="http://schemas.microsoft.com/office/drawing/2014/main" id="{1BB9D932-4DA2-3243-A0DF-790E7E0BC92A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21100" y="3005138"/>
            <a:ext cx="36513" cy="43180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40" name="Line 36">
            <a:extLst>
              <a:ext uri="{FF2B5EF4-FFF2-40B4-BE49-F238E27FC236}">
                <a16:creationId xmlns:a16="http://schemas.microsoft.com/office/drawing/2014/main" id="{CDCFC960-6767-2946-BF06-8A8375A61B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2463800"/>
            <a:ext cx="3619500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44" name="Line 40">
            <a:extLst>
              <a:ext uri="{FF2B5EF4-FFF2-40B4-BE49-F238E27FC236}">
                <a16:creationId xmlns:a16="http://schemas.microsoft.com/office/drawing/2014/main" id="{59760A9C-4863-CA4A-A38B-1AF0146214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92513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47" name="Line 43">
            <a:extLst>
              <a:ext uri="{FF2B5EF4-FFF2-40B4-BE49-F238E27FC236}">
                <a16:creationId xmlns:a16="http://schemas.microsoft.com/office/drawing/2014/main" id="{EACFBEC0-5848-8B47-95DA-C14764B684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92850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50" name="Text Box 46">
            <a:extLst>
              <a:ext uri="{FF2B5EF4-FFF2-40B4-BE49-F238E27FC236}">
                <a16:creationId xmlns:a16="http://schemas.microsoft.com/office/drawing/2014/main" id="{E9C59DF9-A3C0-4E49-8EA9-B04866D35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0" y="5727700"/>
            <a:ext cx="71437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Preis</a:t>
            </a:r>
          </a:p>
        </p:txBody>
      </p:sp>
      <p:sp>
        <p:nvSpPr>
          <p:cNvPr id="149551" name="AutoShape 47">
            <a:extLst>
              <a:ext uri="{FF2B5EF4-FFF2-40B4-BE49-F238E27FC236}">
                <a16:creationId xmlns:a16="http://schemas.microsoft.com/office/drawing/2014/main" id="{7262214C-E161-6646-B290-74FA317BD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5799138"/>
            <a:ext cx="290512" cy="220662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52" name="Text Box 48">
            <a:extLst>
              <a:ext uri="{FF2B5EF4-FFF2-40B4-BE49-F238E27FC236}">
                <a16:creationId xmlns:a16="http://schemas.microsoft.com/office/drawing/2014/main" id="{5410BC5A-9BF2-A047-AC95-ADB9ABB04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3" y="4892675"/>
            <a:ext cx="139541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Distribution</a:t>
            </a:r>
          </a:p>
        </p:txBody>
      </p:sp>
      <p:sp>
        <p:nvSpPr>
          <p:cNvPr id="149553" name="AutoShape 49">
            <a:extLst>
              <a:ext uri="{FF2B5EF4-FFF2-40B4-BE49-F238E27FC236}">
                <a16:creationId xmlns:a16="http://schemas.microsoft.com/office/drawing/2014/main" id="{72DED57E-88F2-2D43-BF32-8D426D933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4964113"/>
            <a:ext cx="290512" cy="219075"/>
          </a:xfrm>
          <a:prstGeom prst="rightArrow">
            <a:avLst>
              <a:gd name="adj1" fmla="val 50000"/>
              <a:gd name="adj2" fmla="val 3315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55" name="Text Box 51">
            <a:extLst>
              <a:ext uri="{FF2B5EF4-FFF2-40B4-BE49-F238E27FC236}">
                <a16:creationId xmlns:a16="http://schemas.microsoft.com/office/drawing/2014/main" id="{7D343379-6EC3-DB49-A71A-0C6B62F6F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13" y="3998913"/>
            <a:ext cx="1816100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Kommunikation</a:t>
            </a:r>
          </a:p>
        </p:txBody>
      </p:sp>
      <p:sp>
        <p:nvSpPr>
          <p:cNvPr id="149556" name="AutoShape 52">
            <a:extLst>
              <a:ext uri="{FF2B5EF4-FFF2-40B4-BE49-F238E27FC236}">
                <a16:creationId xmlns:a16="http://schemas.microsoft.com/office/drawing/2014/main" id="{FDAB52E3-0208-7A4B-BAF7-47E4CEE0F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5" y="4067175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57" name="Text Box 53">
            <a:extLst>
              <a:ext uri="{FF2B5EF4-FFF2-40B4-BE49-F238E27FC236}">
                <a16:creationId xmlns:a16="http://schemas.microsoft.com/office/drawing/2014/main" id="{87472C29-7994-6E41-90A8-C2DA563D9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325" y="3048000"/>
            <a:ext cx="1000125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latin typeface="Arial" panose="020B0604020202020204" pitchFamily="34" charset="0"/>
              </a:rPr>
              <a:t>Produkt</a:t>
            </a:r>
          </a:p>
        </p:txBody>
      </p:sp>
      <p:sp>
        <p:nvSpPr>
          <p:cNvPr id="149558" name="AutoShape 54">
            <a:extLst>
              <a:ext uri="{FF2B5EF4-FFF2-40B4-BE49-F238E27FC236}">
                <a16:creationId xmlns:a16="http://schemas.microsoft.com/office/drawing/2014/main" id="{16175AFC-E3F7-424B-ACAF-6CBC3F6A2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5" y="3117850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59" name="AutoShape 55">
            <a:extLst>
              <a:ext uri="{FF2B5EF4-FFF2-40B4-BE49-F238E27FC236}">
                <a16:creationId xmlns:a16="http://schemas.microsoft.com/office/drawing/2014/main" id="{2AA6BB7C-3CB3-294D-AADF-078888443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25" y="1790700"/>
            <a:ext cx="288925" cy="220663"/>
          </a:xfrm>
          <a:prstGeom prst="rightArrow">
            <a:avLst>
              <a:gd name="adj1" fmla="val 50000"/>
              <a:gd name="adj2" fmla="val 3273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60" name="Text Box 56">
            <a:extLst>
              <a:ext uri="{FF2B5EF4-FFF2-40B4-BE49-F238E27FC236}">
                <a16:creationId xmlns:a16="http://schemas.microsoft.com/office/drawing/2014/main" id="{350663A0-3C8D-A143-9E21-953EADAFC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163" y="2112963"/>
            <a:ext cx="130016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Forschung</a:t>
            </a:r>
          </a:p>
        </p:txBody>
      </p:sp>
      <p:sp>
        <p:nvSpPr>
          <p:cNvPr id="149561" name="AutoShape 57">
            <a:extLst>
              <a:ext uri="{FF2B5EF4-FFF2-40B4-BE49-F238E27FC236}">
                <a16:creationId xmlns:a16="http://schemas.microsoft.com/office/drawing/2014/main" id="{F42BDB9F-AC57-1549-A372-C57206A77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038" y="2185988"/>
            <a:ext cx="288925" cy="220662"/>
          </a:xfrm>
          <a:prstGeom prst="rightArrow">
            <a:avLst>
              <a:gd name="adj1" fmla="val 50000"/>
              <a:gd name="adj2" fmla="val 3273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62" name="Text Box 58">
            <a:extLst>
              <a:ext uri="{FF2B5EF4-FFF2-40B4-BE49-F238E27FC236}">
                <a16:creationId xmlns:a16="http://schemas.microsoft.com/office/drawing/2014/main" id="{156A796B-169C-9641-B395-6FF5ABE75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038" y="2449513"/>
            <a:ext cx="77311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Lehre</a:t>
            </a:r>
          </a:p>
        </p:txBody>
      </p:sp>
      <p:sp>
        <p:nvSpPr>
          <p:cNvPr id="149563" name="AutoShape 59">
            <a:extLst>
              <a:ext uri="{FF2B5EF4-FFF2-40B4-BE49-F238E27FC236}">
                <a16:creationId xmlns:a16="http://schemas.microsoft.com/office/drawing/2014/main" id="{EC51531F-8752-EA43-ABAC-74C942CED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9450" y="2540000"/>
            <a:ext cx="290513" cy="220663"/>
          </a:xfrm>
          <a:prstGeom prst="rightArrow">
            <a:avLst>
              <a:gd name="adj1" fmla="val 50000"/>
              <a:gd name="adj2" fmla="val 32914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64" name="AutoShape 60">
            <a:extLst>
              <a:ext uri="{FF2B5EF4-FFF2-40B4-BE49-F238E27FC236}">
                <a16:creationId xmlns:a16="http://schemas.microsoft.com/office/drawing/2014/main" id="{95435FEA-63B3-9042-B834-A10F74E2639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629819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9565" name="Text Box 61">
            <a:extLst>
              <a:ext uri="{FF2B5EF4-FFF2-40B4-BE49-F238E27FC236}">
                <a16:creationId xmlns:a16="http://schemas.microsoft.com/office/drawing/2014/main" id="{976D457F-1C9B-D042-9B70-ABA2E68AB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1066800"/>
            <a:ext cx="704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Wirt-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schaft</a:t>
            </a:r>
          </a:p>
        </p:txBody>
      </p:sp>
      <p:sp>
        <p:nvSpPr>
          <p:cNvPr id="149566" name="AutoShape 62">
            <a:extLst>
              <a:ext uri="{FF2B5EF4-FFF2-40B4-BE49-F238E27FC236}">
                <a16:creationId xmlns:a16="http://schemas.microsoft.com/office/drawing/2014/main" id="{EF5BA0E6-4ED0-BC41-B9F4-2A44AFEC2A2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588669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9567" name="Text Box 63">
            <a:extLst>
              <a:ext uri="{FF2B5EF4-FFF2-40B4-BE49-F238E27FC236}">
                <a16:creationId xmlns:a16="http://schemas.microsoft.com/office/drawing/2014/main" id="{B933CADB-61E0-7642-A61F-EB1DE85BE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75" y="1066800"/>
            <a:ext cx="7445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Hoch-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schule</a:t>
            </a:r>
          </a:p>
        </p:txBody>
      </p:sp>
      <p:sp>
        <p:nvSpPr>
          <p:cNvPr id="149568" name="Text Box 64">
            <a:extLst>
              <a:ext uri="{FF2B5EF4-FFF2-40B4-BE49-F238E27FC236}">
                <a16:creationId xmlns:a16="http://schemas.microsoft.com/office/drawing/2014/main" id="{8CFB1411-CAF0-F945-83E8-177DFC966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3775" y="1066800"/>
            <a:ext cx="7842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Studie-</a:t>
            </a:r>
            <a:b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rende</a:t>
            </a:r>
          </a:p>
        </p:txBody>
      </p:sp>
      <p:sp>
        <p:nvSpPr>
          <p:cNvPr id="149569" name="AutoShape 65">
            <a:extLst>
              <a:ext uri="{FF2B5EF4-FFF2-40B4-BE49-F238E27FC236}">
                <a16:creationId xmlns:a16="http://schemas.microsoft.com/office/drawing/2014/main" id="{70B5C047-93A5-5A4C-BAAF-48B6934B043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463382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9570" name="AutoShape 66">
            <a:extLst>
              <a:ext uri="{FF2B5EF4-FFF2-40B4-BE49-F238E27FC236}">
                <a16:creationId xmlns:a16="http://schemas.microsoft.com/office/drawing/2014/main" id="{6325FBF6-68AA-2541-9E94-C502B73FDAE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422232" y="1512094"/>
            <a:ext cx="141287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9571" name="Text Box 67">
            <a:extLst>
              <a:ext uri="{FF2B5EF4-FFF2-40B4-BE49-F238E27FC236}">
                <a16:creationId xmlns:a16="http://schemas.microsoft.com/office/drawing/2014/main" id="{9108846D-C78B-3949-9C95-237B14DC4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5000" y="1171575"/>
            <a:ext cx="7858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Alumni</a:t>
            </a:r>
          </a:p>
        </p:txBody>
      </p:sp>
      <p:sp>
        <p:nvSpPr>
          <p:cNvPr id="149572" name="AutoShape 68">
            <a:extLst>
              <a:ext uri="{FF2B5EF4-FFF2-40B4-BE49-F238E27FC236}">
                <a16:creationId xmlns:a16="http://schemas.microsoft.com/office/drawing/2014/main" id="{4D35678B-5D85-C143-B25F-9E3D4345CA4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299325" y="1511301"/>
            <a:ext cx="141287" cy="22701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49573" name="Line 69">
            <a:extLst>
              <a:ext uri="{FF2B5EF4-FFF2-40B4-BE49-F238E27FC236}">
                <a16:creationId xmlns:a16="http://schemas.microsoft.com/office/drawing/2014/main" id="{88BD0E87-145B-D74E-969F-DCCCC891B960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3325" y="5275263"/>
            <a:ext cx="1588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49574" name="Group 70">
            <a:extLst>
              <a:ext uri="{FF2B5EF4-FFF2-40B4-BE49-F238E27FC236}">
                <a16:creationId xmlns:a16="http://schemas.microsoft.com/office/drawing/2014/main" id="{AC2B2672-FB31-F846-9A7A-E99EA5C3D62C}"/>
              </a:ext>
            </a:extLst>
          </p:cNvPr>
          <p:cNvGrpSpPr>
            <a:grpSpLocks/>
          </p:cNvGrpSpPr>
          <p:nvPr/>
        </p:nvGrpSpPr>
        <p:grpSpPr bwMode="auto">
          <a:xfrm>
            <a:off x="2393950" y="1676400"/>
            <a:ext cx="5403850" cy="4870450"/>
            <a:chOff x="1813" y="902"/>
            <a:chExt cx="3404" cy="3068"/>
          </a:xfrm>
        </p:grpSpPr>
        <p:sp>
          <p:nvSpPr>
            <p:cNvPr id="149575" name="Line 71">
              <a:extLst>
                <a:ext uri="{FF2B5EF4-FFF2-40B4-BE49-F238E27FC236}">
                  <a16:creationId xmlns:a16="http://schemas.microsoft.com/office/drawing/2014/main" id="{E64E22D7-6197-8141-BE13-79A11CAE91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3" y="1022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9576" name="Line 72">
              <a:extLst>
                <a:ext uri="{FF2B5EF4-FFF2-40B4-BE49-F238E27FC236}">
                  <a16:creationId xmlns:a16="http://schemas.microsoft.com/office/drawing/2014/main" id="{66A22E53-3973-104F-B002-3E0C9B35F0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11" y="1022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9577" name="Line 73">
              <a:extLst>
                <a:ext uri="{FF2B5EF4-FFF2-40B4-BE49-F238E27FC236}">
                  <a16:creationId xmlns:a16="http://schemas.microsoft.com/office/drawing/2014/main" id="{1B26E43E-7AF3-D146-8FCF-E0E5CD1CA3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1586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9578" name="Line 74">
              <a:extLst>
                <a:ext uri="{FF2B5EF4-FFF2-40B4-BE49-F238E27FC236}">
                  <a16:creationId xmlns:a16="http://schemas.microsoft.com/office/drawing/2014/main" id="{F8A35E3B-FB08-5F4D-B0DE-3622563AC2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3853"/>
              <a:ext cx="283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9579" name="Line 75">
              <a:extLst>
                <a:ext uri="{FF2B5EF4-FFF2-40B4-BE49-F238E27FC236}">
                  <a16:creationId xmlns:a16="http://schemas.microsoft.com/office/drawing/2014/main" id="{BE72EB08-1A9F-2842-80F6-8C86FA7CFA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13" y="1586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9580" name="Line 76">
              <a:extLst>
                <a:ext uri="{FF2B5EF4-FFF2-40B4-BE49-F238E27FC236}">
                  <a16:creationId xmlns:a16="http://schemas.microsoft.com/office/drawing/2014/main" id="{B9826FE9-DEEF-2448-A5EF-C935FB540F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7" y="1586"/>
              <a:ext cx="0" cy="22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9581" name="Line 77">
              <a:extLst>
                <a:ext uri="{FF2B5EF4-FFF2-40B4-BE49-F238E27FC236}">
                  <a16:creationId xmlns:a16="http://schemas.microsoft.com/office/drawing/2014/main" id="{272BD958-B337-714C-AAF8-C204C15B24B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4930" y="3169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9582" name="Line 78">
              <a:extLst>
                <a:ext uri="{FF2B5EF4-FFF2-40B4-BE49-F238E27FC236}">
                  <a16:creationId xmlns:a16="http://schemas.microsoft.com/office/drawing/2014/main" id="{5AB566AC-EF10-8440-9695-4270C9DD594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2096" y="902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9583" name="Line 79">
              <a:extLst>
                <a:ext uri="{FF2B5EF4-FFF2-40B4-BE49-F238E27FC236}">
                  <a16:creationId xmlns:a16="http://schemas.microsoft.com/office/drawing/2014/main" id="{07E5A282-5F17-5249-8E35-CA8247525B5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H="1">
              <a:off x="4928" y="902"/>
              <a:ext cx="1" cy="80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49586" name="Line 82">
            <a:extLst>
              <a:ext uri="{FF2B5EF4-FFF2-40B4-BE49-F238E27FC236}">
                <a16:creationId xmlns:a16="http://schemas.microsoft.com/office/drawing/2014/main" id="{B64102BD-A097-4649-810E-81568D5B6D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94288" y="27622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87" name="Line 83">
            <a:extLst>
              <a:ext uri="{FF2B5EF4-FFF2-40B4-BE49-F238E27FC236}">
                <a16:creationId xmlns:a16="http://schemas.microsoft.com/office/drawing/2014/main" id="{5AEB7065-6EDC-8043-993B-27DBC7891C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94400" y="27622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88" name="Line 84">
            <a:extLst>
              <a:ext uri="{FF2B5EF4-FFF2-40B4-BE49-F238E27FC236}">
                <a16:creationId xmlns:a16="http://schemas.microsoft.com/office/drawing/2014/main" id="{5CCE79F5-E671-3643-9173-858EAF455F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93950" y="366236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89" name="Line 85">
            <a:extLst>
              <a:ext uri="{FF2B5EF4-FFF2-40B4-BE49-F238E27FC236}">
                <a16:creationId xmlns:a16="http://schemas.microsoft.com/office/drawing/2014/main" id="{01BF4D5F-7D93-254C-8B8C-96136ABA79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93950" y="4562475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90" name="Line 86">
            <a:extLst>
              <a:ext uri="{FF2B5EF4-FFF2-40B4-BE49-F238E27FC236}">
                <a16:creationId xmlns:a16="http://schemas.microsoft.com/office/drawing/2014/main" id="{6C6BEA80-C727-E548-9545-767FC81688A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93950" y="5462588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91" name="Line 87">
            <a:extLst>
              <a:ext uri="{FF2B5EF4-FFF2-40B4-BE49-F238E27FC236}">
                <a16:creationId xmlns:a16="http://schemas.microsoft.com/office/drawing/2014/main" id="{FC6DAFA1-602A-1341-A7D7-AD27BF755820}"/>
              </a:ext>
            </a:extLst>
          </p:cNvPr>
          <p:cNvSpPr>
            <a:spLocks noChangeShapeType="1"/>
          </p:cNvSpPr>
          <p:nvPr/>
        </p:nvSpPr>
        <p:spPr bwMode="auto">
          <a:xfrm rot="2700000" flipV="1">
            <a:off x="6307138" y="3841750"/>
            <a:ext cx="19050" cy="83502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92" name="Line 88">
            <a:extLst>
              <a:ext uri="{FF2B5EF4-FFF2-40B4-BE49-F238E27FC236}">
                <a16:creationId xmlns:a16="http://schemas.microsoft.com/office/drawing/2014/main" id="{969AF104-8898-0542-8479-EBBC6A765B94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276975" y="2936875"/>
            <a:ext cx="23813" cy="85407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94" name="Line 90">
            <a:extLst>
              <a:ext uri="{FF2B5EF4-FFF2-40B4-BE49-F238E27FC236}">
                <a16:creationId xmlns:a16="http://schemas.microsoft.com/office/drawing/2014/main" id="{FE51CA03-1A93-B142-BCE4-6149BD20C7D3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95" name="Line 91">
            <a:extLst>
              <a:ext uri="{FF2B5EF4-FFF2-40B4-BE49-F238E27FC236}">
                <a16:creationId xmlns:a16="http://schemas.microsoft.com/office/drawing/2014/main" id="{F7A70EA4-31D5-AC4B-8E47-F57C22590EE6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437515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96" name="Line 92">
            <a:extLst>
              <a:ext uri="{FF2B5EF4-FFF2-40B4-BE49-F238E27FC236}">
                <a16:creationId xmlns:a16="http://schemas.microsoft.com/office/drawing/2014/main" id="{3D2DCB3F-3910-DD44-99DB-CF6BBB47353D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576421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98" name="Line 94">
            <a:extLst>
              <a:ext uri="{FF2B5EF4-FFF2-40B4-BE49-F238E27FC236}">
                <a16:creationId xmlns:a16="http://schemas.microsoft.com/office/drawing/2014/main" id="{D0A3F2B1-E2AD-F24C-B77C-C429BF74D0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94588" y="216535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600" name="Line 96">
            <a:extLst>
              <a:ext uri="{FF2B5EF4-FFF2-40B4-BE49-F238E27FC236}">
                <a16:creationId xmlns:a16="http://schemas.microsoft.com/office/drawing/2014/main" id="{90881BA4-D5A4-964E-8A2B-3AA7BD26E063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3475038"/>
            <a:ext cx="1587" cy="127158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601" name="Line 97">
            <a:extLst>
              <a:ext uri="{FF2B5EF4-FFF2-40B4-BE49-F238E27FC236}">
                <a16:creationId xmlns:a16="http://schemas.microsoft.com/office/drawing/2014/main" id="{76F485F8-4C57-A844-8C3A-F8853CB02A66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28432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602" name="Line 98">
            <a:extLst>
              <a:ext uri="{FF2B5EF4-FFF2-40B4-BE49-F238E27FC236}">
                <a16:creationId xmlns:a16="http://schemas.microsoft.com/office/drawing/2014/main" id="{42C75609-5FDA-E44D-ADDA-7D860DCFB5E8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7339013" y="2574925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603" name="Line 99">
            <a:extLst>
              <a:ext uri="{FF2B5EF4-FFF2-40B4-BE49-F238E27FC236}">
                <a16:creationId xmlns:a16="http://schemas.microsoft.com/office/drawing/2014/main" id="{A022BECB-BCC5-D340-BDCA-6E2A6A2B543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6062663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604" name="Line 100">
            <a:extLst>
              <a:ext uri="{FF2B5EF4-FFF2-40B4-BE49-F238E27FC236}">
                <a16:creationId xmlns:a16="http://schemas.microsoft.com/office/drawing/2014/main" id="{B60D7279-441C-774C-AF2E-0C971CADAB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2400" y="2463800"/>
            <a:ext cx="0" cy="35988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605" name="Line 101">
            <a:extLst>
              <a:ext uri="{FF2B5EF4-FFF2-40B4-BE49-F238E27FC236}">
                <a16:creationId xmlns:a16="http://schemas.microsoft.com/office/drawing/2014/main" id="{B5739D38-510F-8C43-B66D-96B0D7DF94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91375" y="4244975"/>
            <a:ext cx="0" cy="18176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606" name="Line 102">
            <a:extLst>
              <a:ext uri="{FF2B5EF4-FFF2-40B4-BE49-F238E27FC236}">
                <a16:creationId xmlns:a16="http://schemas.microsoft.com/office/drawing/2014/main" id="{73B0DE32-A998-894E-A9A0-3997BF48232C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3740150" y="167640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607" name="Line 103">
            <a:extLst>
              <a:ext uri="{FF2B5EF4-FFF2-40B4-BE49-F238E27FC236}">
                <a16:creationId xmlns:a16="http://schemas.microsoft.com/office/drawing/2014/main" id="{82F68ACF-A81C-BD47-BE5A-E4A9D399D685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4637088" y="167640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608" name="Line 104">
            <a:extLst>
              <a:ext uri="{FF2B5EF4-FFF2-40B4-BE49-F238E27FC236}">
                <a16:creationId xmlns:a16="http://schemas.microsoft.com/office/drawing/2014/main" id="{A2B7D335-D21F-1A43-B270-13F72F7EC5F8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5534025" y="1676400"/>
            <a:ext cx="1588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609" name="Line 105">
            <a:extLst>
              <a:ext uri="{FF2B5EF4-FFF2-40B4-BE49-F238E27FC236}">
                <a16:creationId xmlns:a16="http://schemas.microsoft.com/office/drawing/2014/main" id="{A9FEF102-0F0E-1B4E-A9BD-D597A621352C}"/>
              </a:ext>
            </a:extLst>
          </p:cNvPr>
          <p:cNvSpPr>
            <a:spLocks noChangeShapeType="1"/>
          </p:cNvSpPr>
          <p:nvPr/>
        </p:nvSpPr>
        <p:spPr bwMode="auto">
          <a:xfrm rot="2700000" flipH="1">
            <a:off x="6430963" y="1676400"/>
            <a:ext cx="1587" cy="127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610" name="Line 106">
            <a:extLst>
              <a:ext uri="{FF2B5EF4-FFF2-40B4-BE49-F238E27FC236}">
                <a16:creationId xmlns:a16="http://schemas.microsoft.com/office/drawing/2014/main" id="{0BD13AAC-C958-C345-82AB-9FA573AC5071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5613" y="2165350"/>
            <a:ext cx="4498975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611" name="Line 107">
            <a:extLst>
              <a:ext uri="{FF2B5EF4-FFF2-40B4-BE49-F238E27FC236}">
                <a16:creationId xmlns:a16="http://schemas.microsoft.com/office/drawing/2014/main" id="{4D5F6610-6248-0F41-9E6D-02D9EC27E6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02338" y="5473700"/>
            <a:ext cx="885825" cy="8683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617" name="Line 113">
            <a:extLst>
              <a:ext uri="{FF2B5EF4-FFF2-40B4-BE49-F238E27FC236}">
                <a16:creationId xmlns:a16="http://schemas.microsoft.com/office/drawing/2014/main" id="{CD1B1701-EA80-5C4D-BD21-644521AEE30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5075" y="3057525"/>
            <a:ext cx="1171575" cy="15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541" name="Line 37">
            <a:extLst>
              <a:ext uri="{FF2B5EF4-FFF2-40B4-BE49-F238E27FC236}">
                <a16:creationId xmlns:a16="http://schemas.microsoft.com/office/drawing/2014/main" id="{F76AEB58-1A90-564F-90E7-2A246AEC1C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2400" y="3351213"/>
            <a:ext cx="2420938" cy="1270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618" name="Text Box 114">
            <a:extLst>
              <a:ext uri="{FF2B5EF4-FFF2-40B4-BE49-F238E27FC236}">
                <a16:creationId xmlns:a16="http://schemas.microsoft.com/office/drawing/2014/main" id="{A83D15AF-39AC-8543-8287-672E600D1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75" y="1681163"/>
            <a:ext cx="169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70000"/>
              </a:lnSpc>
            </a:pPr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Weiterbildung</a:t>
            </a:r>
          </a:p>
          <a:p>
            <a:pPr algn="l">
              <a:lnSpc>
                <a:spcPct val="70000"/>
              </a:lnSpc>
            </a:pPr>
            <a:r>
              <a:rPr lang="de-DE" altLang="de-DE" sz="1700" b="1">
                <a:solidFill>
                  <a:schemeClr val="accent1"/>
                </a:solidFill>
                <a:latin typeface="Arial" panose="020B0604020202020204" pitchFamily="34" charset="0"/>
              </a:rPr>
              <a:t>sonstige Leist.</a:t>
            </a:r>
          </a:p>
        </p:txBody>
      </p:sp>
      <p:sp>
        <p:nvSpPr>
          <p:cNvPr id="149619" name="Text Box 115">
            <a:extLst>
              <a:ext uri="{FF2B5EF4-FFF2-40B4-BE49-F238E27FC236}">
                <a16:creationId xmlns:a16="http://schemas.microsoft.com/office/drawing/2014/main" id="{74A636D5-FAAA-3844-AECD-9496DA8CD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7188" y="1066800"/>
            <a:ext cx="9810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Sonstige </a:t>
            </a:r>
          </a:p>
          <a:p>
            <a:r>
              <a:rPr lang="de-DE" altLang="de-DE" sz="1400" b="1">
                <a:solidFill>
                  <a:schemeClr val="accent2"/>
                </a:solidFill>
                <a:latin typeface="Arial" panose="020B0604020202020204" pitchFamily="34" charset="0"/>
              </a:rPr>
              <a:t>Offentl.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C3F0B09-FF4C-624A-A5EA-51157DB90B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9D1AEE-A158-4943-B5F5-4095131AE842}" type="slidenum">
              <a:rPr lang="en-US" altLang="de-DE"/>
              <a:pPr/>
              <a:t>45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19810" name="Rectangle 2">
            <a:extLst>
              <a:ext uri="{FF2B5EF4-FFF2-40B4-BE49-F238E27FC236}">
                <a16:creationId xmlns:a16="http://schemas.microsoft.com/office/drawing/2014/main" id="{DFBB61E3-51A6-D746-B6C3-FD6CF6DC27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Marketingverständnis des CHE</a:t>
            </a:r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009DFE2D-AFE9-F247-BC7F-73F3D6B963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9700" y="1257300"/>
            <a:ext cx="8839200" cy="5410200"/>
          </a:xfrm>
          <a:solidFill>
            <a:schemeClr val="accent2"/>
          </a:solidFill>
          <a:ln/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sz="2600"/>
              <a:t>Ganzheitlicher Ansatz: attraktive Leistungsangebote bieten und Standortgebundenheit partiell auflösen und kommunizieren und günstige Studienbedingungen bieten</a:t>
            </a:r>
          </a:p>
          <a:p>
            <a:endParaRPr lang="de-DE" altLang="de-DE" sz="2600"/>
          </a:p>
          <a:p>
            <a:r>
              <a:rPr lang="de-DE" altLang="de-DE" sz="2600"/>
              <a:t>Hochschule als Dienstleister und Innovationsmotor</a:t>
            </a:r>
          </a:p>
          <a:p>
            <a:endParaRPr lang="de-DE" altLang="de-DE" sz="2600"/>
          </a:p>
          <a:p>
            <a:r>
              <a:rPr lang="de-DE" altLang="de-DE" sz="2600"/>
              <a:t>Die Hochschule in einem Netzwerk von Beziehungen</a:t>
            </a:r>
          </a:p>
          <a:p>
            <a:endParaRPr lang="de-DE" altLang="de-DE" sz="2600"/>
          </a:p>
          <a:p>
            <a:r>
              <a:rPr lang="de-DE" altLang="de-DE" sz="2600"/>
              <a:t>Hochschulmarketing muss fair sein, freie Entscheidungen akzeptieren und Nutzen stiften für alle Beteiligten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8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8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641AB0DB-F539-EE48-82B6-5E98FE7E78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A504E1-A6D2-F442-BC55-8908863FC161}" type="slidenum">
              <a:rPr lang="en-US" altLang="de-DE"/>
              <a:pPr/>
              <a:t>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70665" name="Group 9">
            <a:extLst>
              <a:ext uri="{FF2B5EF4-FFF2-40B4-BE49-F238E27FC236}">
                <a16:creationId xmlns:a16="http://schemas.microsoft.com/office/drawing/2014/main" id="{F49E7C04-FE58-0D4D-8BF7-BBEC3577F918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752600"/>
            <a:ext cx="8763000" cy="1676400"/>
            <a:chOff x="144" y="1104"/>
            <a:chExt cx="5520" cy="1056"/>
          </a:xfrm>
        </p:grpSpPr>
        <p:sp>
          <p:nvSpPr>
            <p:cNvPr id="70662" name="Rectangle 6">
              <a:extLst>
                <a:ext uri="{FF2B5EF4-FFF2-40B4-BE49-F238E27FC236}">
                  <a16:creationId xmlns:a16="http://schemas.microsoft.com/office/drawing/2014/main" id="{0B8B2F2F-F7FE-B74B-A071-2FE1F43782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104"/>
              <a:ext cx="5472" cy="1056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ffectLst>
              <a:prstShdw prst="shdw17" dist="17961" dir="2700000">
                <a:srgbClr val="0033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 altLang="de-DE" sz="3600">
                <a:latin typeface="Arial" panose="020B0604020202020204" pitchFamily="34" charset="0"/>
              </a:endParaRPr>
            </a:p>
          </p:txBody>
        </p:sp>
        <p:sp>
          <p:nvSpPr>
            <p:cNvPr id="70663" name="Text Box 7">
              <a:extLst>
                <a:ext uri="{FF2B5EF4-FFF2-40B4-BE49-F238E27FC236}">
                  <a16:creationId xmlns:a16="http://schemas.microsoft.com/office/drawing/2014/main" id="{B39FB710-3E88-204A-9FD7-B22A451E71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116"/>
              <a:ext cx="547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de-DE" altLang="de-DE" sz="3600">
                  <a:latin typeface="Arial" panose="020B0604020202020204" pitchFamily="34" charset="0"/>
                </a:rPr>
                <a:t>Kooperationsformen</a:t>
              </a:r>
            </a:p>
          </p:txBody>
        </p:sp>
      </p:grpSp>
      <p:sp>
        <p:nvSpPr>
          <p:cNvPr id="70658" name="Rectangle 2">
            <a:extLst>
              <a:ext uri="{FF2B5EF4-FFF2-40B4-BE49-F238E27FC236}">
                <a16:creationId xmlns:a16="http://schemas.microsoft.com/office/drawing/2014/main" id="{14BEF2AA-7EFC-D246-B2D0-29EF68B206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Phase II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A98B9EE7-DE18-4246-B379-DFD790D0C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559050"/>
            <a:ext cx="7239000" cy="311308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3600">
                <a:latin typeface="Arial" panose="020B0604020202020204" pitchFamily="34" charset="0"/>
              </a:rPr>
              <a:t>gestuftes Vorgehen 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Pilotprojekte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Begleitprojekte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Marketing-Club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829D8F9C-1FF0-C341-A02E-9CED460F9C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197E4C-2DEC-4F4E-8A15-38F1105A1C26}" type="slidenum">
              <a:rPr lang="en-US" altLang="de-DE"/>
              <a:pPr/>
              <a:t>6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pSp>
        <p:nvGrpSpPr>
          <p:cNvPr id="88066" name="Group 2">
            <a:extLst>
              <a:ext uri="{FF2B5EF4-FFF2-40B4-BE49-F238E27FC236}">
                <a16:creationId xmlns:a16="http://schemas.microsoft.com/office/drawing/2014/main" id="{837C5A4D-1A9F-4444-BE94-1B93F6094A3A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752600"/>
            <a:ext cx="8763000" cy="1676400"/>
            <a:chOff x="144" y="1104"/>
            <a:chExt cx="5520" cy="1056"/>
          </a:xfrm>
        </p:grpSpPr>
        <p:sp>
          <p:nvSpPr>
            <p:cNvPr id="88067" name="Rectangle 3">
              <a:extLst>
                <a:ext uri="{FF2B5EF4-FFF2-40B4-BE49-F238E27FC236}">
                  <a16:creationId xmlns:a16="http://schemas.microsoft.com/office/drawing/2014/main" id="{6A1D19B6-7F75-6C46-9998-E43D4FCFB0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104"/>
              <a:ext cx="5472" cy="1056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ffectLst>
              <a:prstShdw prst="shdw17" dist="17961" dir="2700000">
                <a:srgbClr val="0033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 altLang="de-DE" sz="3600">
                <a:latin typeface="Arial" panose="020B0604020202020204" pitchFamily="34" charset="0"/>
              </a:endParaRPr>
            </a:p>
          </p:txBody>
        </p:sp>
        <p:sp>
          <p:nvSpPr>
            <p:cNvPr id="88068" name="Text Box 4">
              <a:extLst>
                <a:ext uri="{FF2B5EF4-FFF2-40B4-BE49-F238E27FC236}">
                  <a16:creationId xmlns:a16="http://schemas.microsoft.com/office/drawing/2014/main" id="{207884A6-3BA4-0D4A-920B-8ED104F48C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116"/>
              <a:ext cx="547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de-DE" altLang="de-DE" sz="3600">
                  <a:latin typeface="Arial" panose="020B0604020202020204" pitchFamily="34" charset="0"/>
                </a:rPr>
                <a:t>laufende Pilotprojekte</a:t>
              </a:r>
            </a:p>
          </p:txBody>
        </p:sp>
      </p:grpSp>
      <p:sp>
        <p:nvSpPr>
          <p:cNvPr id="88069" name="Rectangle 5">
            <a:extLst>
              <a:ext uri="{FF2B5EF4-FFF2-40B4-BE49-F238E27FC236}">
                <a16:creationId xmlns:a16="http://schemas.microsoft.com/office/drawing/2014/main" id="{D4AB3D89-B411-DB45-AD59-AF6C2329F0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Marketingprojekte des CHE</a:t>
            </a:r>
          </a:p>
        </p:txBody>
      </p:sp>
      <p:sp>
        <p:nvSpPr>
          <p:cNvPr id="88070" name="Text Box 6">
            <a:extLst>
              <a:ext uri="{FF2B5EF4-FFF2-40B4-BE49-F238E27FC236}">
                <a16:creationId xmlns:a16="http://schemas.microsoft.com/office/drawing/2014/main" id="{36B9F76F-8109-0F4B-8173-C2AF044CF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559050"/>
            <a:ext cx="7239000" cy="2289175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Uni Erlangen-Nürnberg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FH Neubrandenburg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de-DE" altLang="de-DE" sz="3600">
                <a:latin typeface="Arial" panose="020B0604020202020204" pitchFamily="34" charset="0"/>
              </a:rPr>
              <a:t> Bauhaus-Uni Weimar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0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>
            <a:extLst>
              <a:ext uri="{FF2B5EF4-FFF2-40B4-BE49-F238E27FC236}">
                <a16:creationId xmlns:a16="http://schemas.microsoft.com/office/drawing/2014/main" id="{5FBE9755-D453-024D-80EA-F80097A23F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A573F0-BF2B-3C48-B274-ACB97269CAC2}" type="slidenum">
              <a:rPr lang="en-US" altLang="de-DE"/>
              <a:pPr/>
              <a:t>7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22882" name="Rectangle 1026">
            <a:extLst>
              <a:ext uri="{FF2B5EF4-FFF2-40B4-BE49-F238E27FC236}">
                <a16:creationId xmlns:a16="http://schemas.microsoft.com/office/drawing/2014/main" id="{92A63306-8B2F-1148-8038-4BC98B2C06C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pPr>
              <a:lnSpc>
                <a:spcPct val="120000"/>
              </a:lnSpc>
            </a:pPr>
            <a:r>
              <a:rPr lang="de-DE" altLang="de-DE" sz="3600" b="1">
                <a:solidFill>
                  <a:schemeClr val="folHlink"/>
                </a:solidFill>
              </a:rPr>
              <a:t>Hochschulmarketing - Warum und Wie?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E86EF33-05B5-E248-8C18-E9B5740398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C0F47A-39D2-974E-86D5-F4B02AC87E1C}" type="slidenum">
              <a:rPr lang="en-US" altLang="de-DE"/>
              <a:pPr/>
              <a:t>8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23906" name="Rectangle 2">
            <a:extLst>
              <a:ext uri="{FF2B5EF4-FFF2-40B4-BE49-F238E27FC236}">
                <a16:creationId xmlns:a16="http://schemas.microsoft.com/office/drawing/2014/main" id="{6DE4E5AB-BD8F-1748-9798-D7AB746284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>
                <a:solidFill>
                  <a:schemeClr val="folHlink"/>
                </a:solidFill>
              </a:rPr>
              <a:t>Stand des Hochschulmarketing</a:t>
            </a: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311BE892-4657-9349-828C-357C06A73D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513" y="1276350"/>
            <a:ext cx="8839200" cy="5359400"/>
          </a:xfrm>
          <a:solidFill>
            <a:schemeClr val="accent2"/>
          </a:solidFill>
          <a:ln/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sz="2600"/>
              <a:t>Die Kampagne „Internationales Hochschulmarketing“ von Gate-Germany hat das Marketing von Hochschulen gefördert und prägt es</a:t>
            </a:r>
          </a:p>
          <a:p>
            <a:endParaRPr lang="de-DE" altLang="de-DE" sz="2600"/>
          </a:p>
          <a:p>
            <a:r>
              <a:rPr lang="de-DE" altLang="de-DE" sz="2600"/>
              <a:t>unter dem Schlagwort Marketing werden vor allem folgende Aktivitäten benannt: Presse- und Öffentlichkeitsarbeit, Corporate-Design, Merchandising, Fundraising/Sponsoring, PPP, Alumnirelations, ...</a:t>
            </a:r>
          </a:p>
          <a:p>
            <a:endParaRPr lang="de-DE" altLang="de-DE" sz="2600"/>
          </a:p>
          <a:p>
            <a:r>
              <a:rPr lang="de-DE" altLang="de-DE" sz="2600"/>
              <a:t>nur wenige Hochschulen betreiben Hochschulmarketing „im umfassenden Sinne“, dominant sind kommunikationspolitische Instrumente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4">
            <a:extLst>
              <a:ext uri="{FF2B5EF4-FFF2-40B4-BE49-F238E27FC236}">
                <a16:creationId xmlns:a16="http://schemas.microsoft.com/office/drawing/2014/main" id="{0C26EA8B-0173-6341-BF10-43C31EEF53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9142BC-77F2-AF49-9BF8-F08CD1987405}" type="slidenum">
              <a:rPr lang="en-US" altLang="de-DE"/>
              <a:pPr/>
              <a:t>9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09570" name="Rectangle 1026">
            <a:extLst>
              <a:ext uri="{FF2B5EF4-FFF2-40B4-BE49-F238E27FC236}">
                <a16:creationId xmlns:a16="http://schemas.microsoft.com/office/drawing/2014/main" id="{29653FC4-2817-5A4C-A115-267376E011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Warum also Hochschulmarketing?</a:t>
            </a:r>
          </a:p>
        </p:txBody>
      </p:sp>
      <p:sp>
        <p:nvSpPr>
          <p:cNvPr id="109571" name="Rectangle 1027">
            <a:extLst>
              <a:ext uri="{FF2B5EF4-FFF2-40B4-BE49-F238E27FC236}">
                <a16:creationId xmlns:a16="http://schemas.microsoft.com/office/drawing/2014/main" id="{DC0A0038-A2CD-F942-A1FE-86F87A81B6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8839200" cy="2730500"/>
          </a:xfrm>
          <a:solidFill>
            <a:schemeClr val="accent2"/>
          </a:solidFill>
          <a:ln/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3366FF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>
              <a:spcBef>
                <a:spcPct val="30000"/>
              </a:spcBef>
            </a:pPr>
            <a:r>
              <a:rPr lang="de-DE" altLang="de-DE" sz="3200" b="1"/>
              <a:t>Finanzierung nach Studierendenzahlen </a:t>
            </a:r>
          </a:p>
          <a:p>
            <a:pPr lvl="1">
              <a:spcBef>
                <a:spcPct val="30000"/>
              </a:spcBef>
            </a:pPr>
            <a:r>
              <a:rPr lang="de-DE" altLang="de-DE" sz="3200" b="1"/>
              <a:t>Finanzautonomie</a:t>
            </a:r>
          </a:p>
          <a:p>
            <a:pPr lvl="1">
              <a:spcBef>
                <a:spcPct val="30000"/>
              </a:spcBef>
            </a:pPr>
            <a:r>
              <a:rPr lang="de-DE" altLang="de-DE" sz="3200" b="1"/>
              <a:t>Markttransparenz</a:t>
            </a:r>
          </a:p>
          <a:p>
            <a:pPr lvl="1">
              <a:spcBef>
                <a:spcPct val="30000"/>
              </a:spcBef>
            </a:pPr>
            <a:r>
              <a:rPr lang="de-DE" altLang="de-DE" sz="3200" b="1"/>
              <a:t>Leistungsentlohnung Profs</a:t>
            </a:r>
          </a:p>
        </p:txBody>
      </p:sp>
      <p:grpSp>
        <p:nvGrpSpPr>
          <p:cNvPr id="109575" name="Group 1031">
            <a:extLst>
              <a:ext uri="{FF2B5EF4-FFF2-40B4-BE49-F238E27FC236}">
                <a16:creationId xmlns:a16="http://schemas.microsoft.com/office/drawing/2014/main" id="{DAC48102-920F-1B4A-A30B-C23C46274360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4953000"/>
            <a:ext cx="8839200" cy="1524000"/>
            <a:chOff x="48" y="3120"/>
            <a:chExt cx="5568" cy="960"/>
          </a:xfrm>
        </p:grpSpPr>
        <p:sp>
          <p:nvSpPr>
            <p:cNvPr id="109573" name="AutoShape 1029">
              <a:extLst>
                <a:ext uri="{FF2B5EF4-FFF2-40B4-BE49-F238E27FC236}">
                  <a16:creationId xmlns:a16="http://schemas.microsoft.com/office/drawing/2014/main" id="{C4DF6FE9-9A1B-9D4A-AE81-EE1462CD6E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6" y="3120"/>
              <a:ext cx="432" cy="336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>
              <a:noFill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339966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9574" name="Rectangle 1030">
              <a:extLst>
                <a:ext uri="{FF2B5EF4-FFF2-40B4-BE49-F238E27FC236}">
                  <a16:creationId xmlns:a16="http://schemas.microsoft.com/office/drawing/2014/main" id="{D772F497-FFEC-3B40-B51C-0AF16ACC8B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" y="3504"/>
              <a:ext cx="5568" cy="576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ffectLst>
              <a:prstShdw prst="shdw17" dist="17961" dir="2700000">
                <a:srgbClr val="0033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339966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algn="l">
                <a:spcBef>
                  <a:spcPct val="20000"/>
                </a:spcBef>
                <a:buClr>
                  <a:schemeClr val="accent1"/>
                </a:buClr>
                <a:buFont typeface="Webdings" pitchFamily="2" charset="2"/>
                <a:buChar char="&lt;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1"/>
                </a:buClr>
                <a:buFont typeface="Webdings" pitchFamily="2" charset="2"/>
                <a:buChar char="&lt;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accent1"/>
                </a:buClr>
                <a:buFont typeface="Webdings" pitchFamily="2" charset="2"/>
                <a:buChar char="&lt;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accent1"/>
                </a:buClr>
                <a:buFont typeface="Webdings" pitchFamily="2" charset="2"/>
                <a:buChar char="&lt;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accent1"/>
                </a:buClr>
                <a:buFont typeface="Webdings" pitchFamily="2" charset="2"/>
                <a:buChar char="&lt;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ebdings" pitchFamily="2" charset="2"/>
                <a:buChar char="&lt;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ebdings" pitchFamily="2" charset="2"/>
                <a:buChar char="&lt;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ebdings" pitchFamily="2" charset="2"/>
                <a:buChar char="&lt;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ebdings" pitchFamily="2" charset="2"/>
                <a:buChar char="&lt;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30000"/>
                </a:spcBef>
                <a:spcAft>
                  <a:spcPct val="30000"/>
                </a:spcAft>
                <a:buFont typeface="Webdings" pitchFamily="2" charset="2"/>
                <a:buNone/>
              </a:pPr>
              <a:r>
                <a:rPr lang="de-DE" altLang="de-DE" sz="2800" b="1"/>
                <a:t>Wettbewerb zwischen Hochschulen nimmt beständig zu!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0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 animBg="1" autoUpdateAnimBg="0"/>
    </p:bldLst>
  </p:timing>
</p:sld>
</file>

<file path=ppt/theme/theme1.xml><?xml version="1.0" encoding="utf-8"?>
<a:theme xmlns:a="http://schemas.openxmlformats.org/drawingml/2006/main" name="vdefrankfurt21108.ppt">
  <a:themeElements>
    <a:clrScheme name="vdefrankfurt21108.ppt 10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003300"/>
      </a:hlink>
      <a:folHlink>
        <a:srgbClr val="000000"/>
      </a:folHlink>
    </a:clrScheme>
    <a:fontScheme name="vdefrankfurt21108.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vdefrankfurt21108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defrankfurt21108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defrankfurt21108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defrankfurt21108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defrankfurt21108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defrankfurt21108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defrankfurt21108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defrankfurt21108.ppt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defrankfurt21108.ppt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defrankfurt21108.ppt 10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0033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G:\Cheaktpl\06REDEN\ZIEG\Studiengebühren\vdefrankfurt21108.ppt</Template>
  <TotalTime>0</TotalTime>
  <Words>1013</Words>
  <Application>Microsoft Macintosh PowerPoint</Application>
  <PresentationFormat>Bildschirmpräsentation (4:3)</PresentationFormat>
  <Paragraphs>374</Paragraphs>
  <Slides>45</Slides>
  <Notes>2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45</vt:i4>
      </vt:variant>
    </vt:vector>
  </HeadingPairs>
  <TitlesOfParts>
    <vt:vector size="49" baseType="lpstr">
      <vt:lpstr>Times New Roman</vt:lpstr>
      <vt:lpstr>Arial</vt:lpstr>
      <vt:lpstr>Webdings</vt:lpstr>
      <vt:lpstr>vdefrankfurt21108.ppt</vt:lpstr>
      <vt:lpstr>Marketing für Hochschulen</vt:lpstr>
      <vt:lpstr>Aktivitäten des CHE im Hochschulmarketing</vt:lpstr>
      <vt:lpstr>Marketingaktivitäten des CHE</vt:lpstr>
      <vt:lpstr>Phase II</vt:lpstr>
      <vt:lpstr>Phase II</vt:lpstr>
      <vt:lpstr>Marketingprojekte des CHE</vt:lpstr>
      <vt:lpstr>Hochschulmarketing - Warum und Wie?</vt:lpstr>
      <vt:lpstr>Stand des Hochschulmarketing</vt:lpstr>
      <vt:lpstr>Warum also Hochschulmarketing?</vt:lpstr>
      <vt:lpstr>Erfolgsfaktoren des Marketing</vt:lpstr>
      <vt:lpstr>Dimensionen des Hochschulmarketing</vt:lpstr>
      <vt:lpstr>Hochschulmarketing-Kubus (vgl. Schober 2001)</vt:lpstr>
      <vt:lpstr>Hochschulmarketing-Kubus (vgl. Schober 2001)</vt:lpstr>
      <vt:lpstr>Hochschulmarketing-Kubus (vgl. Schober 2001)</vt:lpstr>
      <vt:lpstr>Typische Aktivitäten von Hochschulen im Marketing - vier Beispiele</vt:lpstr>
      <vt:lpstr>Kommunikationspolitik</vt:lpstr>
      <vt:lpstr>Curriculumentwicklung</vt:lpstr>
      <vt:lpstr>PUSH</vt:lpstr>
      <vt:lpstr>Fundraising</vt:lpstr>
      <vt:lpstr>Weiterführende Aspekte - drei Beispiele</vt:lpstr>
      <vt:lpstr>Preispolitik Weiterbildung</vt:lpstr>
      <vt:lpstr>Duale Studiengänge</vt:lpstr>
      <vt:lpstr>Studiengebühren</vt:lpstr>
      <vt:lpstr>Der CHE-Marketing-Club</vt:lpstr>
      <vt:lpstr>Marketing-Club</vt:lpstr>
      <vt:lpstr>Marketing-Club</vt:lpstr>
      <vt:lpstr>Marketing-Club</vt:lpstr>
      <vt:lpstr>Marketing-Club</vt:lpstr>
      <vt:lpstr>Marketing für Hochschulen</vt:lpstr>
      <vt:lpstr>Folien zur Strukturierung der Diskussion am zweiten Tag</vt:lpstr>
      <vt:lpstr>Marketing-Club</vt:lpstr>
      <vt:lpstr>Marketing-Club</vt:lpstr>
      <vt:lpstr>Marketing-Club (Kodex)</vt:lpstr>
      <vt:lpstr>Marketing-Club (Kodex)</vt:lpstr>
      <vt:lpstr>Marketing-Club (Kodex)</vt:lpstr>
      <vt:lpstr>Marketing-Club (Kodex)</vt:lpstr>
      <vt:lpstr>Marketing-Club (Kodex)</vt:lpstr>
      <vt:lpstr>Hochschulmarketing-Kubus (vgl. Schober 2001)</vt:lpstr>
      <vt:lpstr>Laufende Pilotprojekte</vt:lpstr>
      <vt:lpstr>Laufende Pilotprojekte</vt:lpstr>
      <vt:lpstr>Laufende Pilotprojekte</vt:lpstr>
      <vt:lpstr>Projekte in der Pipeline</vt:lpstr>
      <vt:lpstr>Verortung Pilotprojekte - Schwerpunkt und Randaspekte</vt:lpstr>
      <vt:lpstr>Einordnung Projekte</vt:lpstr>
      <vt:lpstr>Marketingverständnis des CHE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166</cp:revision>
  <cp:lastPrinted>2002-11-20T10:35:04Z</cp:lastPrinted>
  <dcterms:created xsi:type="dcterms:W3CDTF">2001-03-08T15:06:45Z</dcterms:created>
  <dcterms:modified xsi:type="dcterms:W3CDTF">2022-02-10T12:17:05Z</dcterms:modified>
</cp:coreProperties>
</file>