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trictFirstAndLastChars="0" saveSubsetFonts="1" autoCompressPictures="0">
  <p:sldMasterIdLst>
    <p:sldMasterId id="2147483648" r:id="rId1"/>
  </p:sldMasterIdLst>
  <p:notesMasterIdLst>
    <p:notesMasterId r:id="rId29"/>
  </p:notesMasterIdLst>
  <p:sldIdLst>
    <p:sldId id="336" r:id="rId2"/>
    <p:sldId id="438" r:id="rId3"/>
    <p:sldId id="439" r:id="rId4"/>
    <p:sldId id="443" r:id="rId5"/>
    <p:sldId id="490" r:id="rId6"/>
    <p:sldId id="513" r:id="rId7"/>
    <p:sldId id="450" r:id="rId8"/>
    <p:sldId id="451" r:id="rId9"/>
    <p:sldId id="452" r:id="rId10"/>
    <p:sldId id="454" r:id="rId11"/>
    <p:sldId id="455" r:id="rId12"/>
    <p:sldId id="456" r:id="rId13"/>
    <p:sldId id="460" r:id="rId14"/>
    <p:sldId id="463" r:id="rId15"/>
    <p:sldId id="496" r:id="rId16"/>
    <p:sldId id="500" r:id="rId17"/>
    <p:sldId id="508" r:id="rId18"/>
    <p:sldId id="509" r:id="rId19"/>
    <p:sldId id="502" r:id="rId20"/>
    <p:sldId id="504" r:id="rId21"/>
    <p:sldId id="503" r:id="rId22"/>
    <p:sldId id="506" r:id="rId23"/>
    <p:sldId id="512" r:id="rId24"/>
    <p:sldId id="510" r:id="rId25"/>
    <p:sldId id="511" r:id="rId26"/>
    <p:sldId id="501" r:id="rId27"/>
    <p:sldId id="507" r:id="rId28"/>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1pPr>
    <a:lvl2pPr marL="457200" algn="ctr" rtl="0" eaLnBrk="0" fontAlgn="base" hangingPunct="0">
      <a:spcBef>
        <a:spcPct val="0"/>
      </a:spcBef>
      <a:spcAft>
        <a:spcPct val="0"/>
      </a:spcAft>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2pPr>
    <a:lvl3pPr marL="914400" algn="ctr" rtl="0" eaLnBrk="0" fontAlgn="base" hangingPunct="0">
      <a:spcBef>
        <a:spcPct val="0"/>
      </a:spcBef>
      <a:spcAft>
        <a:spcPct val="0"/>
      </a:spcAft>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3pPr>
    <a:lvl4pPr marL="1371600" algn="ctr" rtl="0" eaLnBrk="0" fontAlgn="base" hangingPunct="0">
      <a:spcBef>
        <a:spcPct val="0"/>
      </a:spcBef>
      <a:spcAft>
        <a:spcPct val="0"/>
      </a:spcAft>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4pPr>
    <a:lvl5pPr marL="1828800" algn="ctr" rtl="0" eaLnBrk="0" fontAlgn="base" hangingPunct="0">
      <a:spcBef>
        <a:spcPct val="0"/>
      </a:spcBef>
      <a:spcAft>
        <a:spcPct val="0"/>
      </a:spcAft>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effectLst>
          <a:outerShdw blurRad="38100" dist="38100" dir="2700000" algn="tl">
            <a:srgbClr val="000000">
              <a:alpha val="43137"/>
            </a:srgbClr>
          </a:outerShdw>
        </a:effectLst>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592">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75" d="100"/>
          <a:sy n="75" d="100"/>
        </p:scale>
        <p:origin x="-864" y="-132"/>
      </p:cViewPr>
      <p:guideLst>
        <p:guide orient="horz" pos="2592"/>
        <p:guide pos="2880"/>
      </p:guideLst>
    </p:cSldViewPr>
  </p:slideViewPr>
  <p:outlineViewPr>
    <p:cViewPr>
      <p:scale>
        <a:sx n="33" d="100"/>
        <a:sy n="33" d="100"/>
      </p:scale>
      <p:origin x="0" y="0"/>
    </p:cViewPr>
  </p:outlineViewPr>
  <p:sorterViewPr>
    <p:cViewPr>
      <p:scale>
        <a:sx n="1" d="1"/>
        <a:sy n="1" d="1"/>
      </p:scale>
      <p:origin x="0" y="2070"/>
    </p:cViewPr>
  </p:sorterViewPr>
  <p:notesViewPr>
    <p:cSldViewPr>
      <p:cViewPr varScale="1">
        <p:scale>
          <a:sx n="52" d="100"/>
          <a:sy n="52" d="100"/>
        </p:scale>
        <p:origin x="-18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C3D1B43F-9FB2-4741-B4E0-4B485A8021C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b="0">
                <a:effectLst/>
              </a:defRPr>
            </a:lvl1pPr>
          </a:lstStyle>
          <a:p>
            <a:endParaRPr lang="de-DE" altLang="de-DE"/>
          </a:p>
        </p:txBody>
      </p:sp>
      <p:sp>
        <p:nvSpPr>
          <p:cNvPr id="4099" name="Rectangle 3">
            <a:extLst>
              <a:ext uri="{FF2B5EF4-FFF2-40B4-BE49-F238E27FC236}">
                <a16:creationId xmlns:a16="http://schemas.microsoft.com/office/drawing/2014/main" id="{8F642740-461B-2A40-85D2-E3D0A9434516}"/>
              </a:ext>
            </a:extLst>
          </p:cNvPr>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effectLst/>
              </a:defRPr>
            </a:lvl1pPr>
          </a:lstStyle>
          <a:p>
            <a:endParaRPr lang="de-DE" altLang="de-DE"/>
          </a:p>
        </p:txBody>
      </p:sp>
      <p:sp>
        <p:nvSpPr>
          <p:cNvPr id="4100" name="Rectangle 4">
            <a:extLst>
              <a:ext uri="{FF2B5EF4-FFF2-40B4-BE49-F238E27FC236}">
                <a16:creationId xmlns:a16="http://schemas.microsoft.com/office/drawing/2014/main" id="{82E93DA9-EB0A-5543-B7F3-9BBC27D1D15D}"/>
              </a:ext>
            </a:extLst>
          </p:cNvPr>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7052D510-8329-A04B-A7C8-E651A210B4F7}"/>
              </a:ext>
            </a:extLst>
          </p:cNvPr>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Textformatierung des Masters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4102" name="Rectangle 6">
            <a:extLst>
              <a:ext uri="{FF2B5EF4-FFF2-40B4-BE49-F238E27FC236}">
                <a16:creationId xmlns:a16="http://schemas.microsoft.com/office/drawing/2014/main" id="{C67FD2F4-2B87-CD46-AF56-0E98C935CFC7}"/>
              </a:ext>
            </a:extLst>
          </p:cNvPr>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b="0">
                <a:effectLst/>
              </a:defRPr>
            </a:lvl1pPr>
          </a:lstStyle>
          <a:p>
            <a:endParaRPr lang="de-DE" altLang="de-DE"/>
          </a:p>
        </p:txBody>
      </p:sp>
      <p:sp>
        <p:nvSpPr>
          <p:cNvPr id="4103" name="Rectangle 7">
            <a:extLst>
              <a:ext uri="{FF2B5EF4-FFF2-40B4-BE49-F238E27FC236}">
                <a16:creationId xmlns:a16="http://schemas.microsoft.com/office/drawing/2014/main" id="{41A251F1-58D6-6044-AC02-16082094B0E8}"/>
              </a:ext>
            </a:extLst>
          </p:cNvPr>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effectLst/>
              </a:defRPr>
            </a:lvl1pPr>
          </a:lstStyle>
          <a:p>
            <a:fld id="{1C390CF2-D766-2641-BC25-3E544CAA3BD4}"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A88FEB35-5133-904E-BDD1-134AF689D625}"/>
              </a:ext>
            </a:extLst>
          </p:cNvPr>
          <p:cNvSpPr>
            <a:spLocks noGrp="1" noChangeArrowheads="1"/>
          </p:cNvSpPr>
          <p:nvPr>
            <p:ph type="sldNum" sz="quarter" idx="5"/>
          </p:nvPr>
        </p:nvSpPr>
        <p:spPr>
          <a:ln/>
        </p:spPr>
        <p:txBody>
          <a:bodyPr/>
          <a:lstStyle/>
          <a:p>
            <a:fld id="{0E5703B4-FE0B-404C-81D5-9370B52DE3E2}" type="slidenum">
              <a:rPr lang="de-DE" altLang="de-DE"/>
              <a:pPr/>
              <a:t>1</a:t>
            </a:fld>
            <a:endParaRPr lang="de-DE" altLang="de-DE"/>
          </a:p>
        </p:txBody>
      </p:sp>
      <p:sp>
        <p:nvSpPr>
          <p:cNvPr id="347138" name="Rectangle 2">
            <a:extLst>
              <a:ext uri="{FF2B5EF4-FFF2-40B4-BE49-F238E27FC236}">
                <a16:creationId xmlns:a16="http://schemas.microsoft.com/office/drawing/2014/main" id="{70645D58-F58F-0545-B709-FAB26E1032F0}"/>
              </a:ext>
            </a:extLst>
          </p:cNvPr>
          <p:cNvSpPr>
            <a:spLocks noChangeArrowheads="1" noTextEdit="1"/>
          </p:cNvSpPr>
          <p:nvPr>
            <p:ph type="sldImg"/>
          </p:nvPr>
        </p:nvSpPr>
        <p:spPr>
          <a:ln/>
        </p:spPr>
      </p:sp>
      <p:sp>
        <p:nvSpPr>
          <p:cNvPr id="347139" name="Rectangle 3">
            <a:extLst>
              <a:ext uri="{FF2B5EF4-FFF2-40B4-BE49-F238E27FC236}">
                <a16:creationId xmlns:a16="http://schemas.microsoft.com/office/drawing/2014/main" id="{69CB1E89-900E-784B-9F0C-A5E872DC5650}"/>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6C22DC5-4B61-8D4F-BC1C-80F9956E5E00}"/>
              </a:ext>
            </a:extLst>
          </p:cNvPr>
          <p:cNvSpPr>
            <a:spLocks noGrp="1" noChangeArrowheads="1"/>
          </p:cNvSpPr>
          <p:nvPr>
            <p:ph type="sldNum" sz="quarter" idx="5"/>
          </p:nvPr>
        </p:nvSpPr>
        <p:spPr>
          <a:ln/>
        </p:spPr>
        <p:txBody>
          <a:bodyPr/>
          <a:lstStyle/>
          <a:p>
            <a:fld id="{171D89DF-BF05-664E-9178-8C728EF54267}" type="slidenum">
              <a:rPr lang="de-DE" altLang="de-DE"/>
              <a:pPr/>
              <a:t>27</a:t>
            </a:fld>
            <a:endParaRPr lang="de-DE" altLang="de-DE"/>
          </a:p>
        </p:txBody>
      </p:sp>
      <p:sp>
        <p:nvSpPr>
          <p:cNvPr id="425986" name="Rectangle 2">
            <a:extLst>
              <a:ext uri="{FF2B5EF4-FFF2-40B4-BE49-F238E27FC236}">
                <a16:creationId xmlns:a16="http://schemas.microsoft.com/office/drawing/2014/main" id="{F058824C-6913-3442-B757-5C81352425AE}"/>
              </a:ext>
            </a:extLst>
          </p:cNvPr>
          <p:cNvSpPr>
            <a:spLocks noChangeArrowheads="1" noTextEdit="1"/>
          </p:cNvSpPr>
          <p:nvPr>
            <p:ph type="sldImg"/>
          </p:nvPr>
        </p:nvSpPr>
        <p:spPr>
          <a:ln/>
        </p:spPr>
      </p:sp>
      <p:sp>
        <p:nvSpPr>
          <p:cNvPr id="425987" name="Rectangle 3">
            <a:extLst>
              <a:ext uri="{FF2B5EF4-FFF2-40B4-BE49-F238E27FC236}">
                <a16:creationId xmlns:a16="http://schemas.microsoft.com/office/drawing/2014/main" id="{D0BE52C6-48CB-8E47-A766-8DCDD70C0182}"/>
              </a:ext>
            </a:extLst>
          </p:cNvPr>
          <p:cNvSpPr>
            <a:spLocks noGrp="1" noChangeArrowheads="1"/>
          </p:cNvSpPr>
          <p:nvPr>
            <p:ph type="body" idx="1"/>
          </p:nvPr>
        </p:nvSpPr>
        <p:spPr/>
        <p:txBody>
          <a:bodyPr/>
          <a:lstStyle/>
          <a:p>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F9FAAA-F111-AF46-B528-69BFB9B06CA2}"/>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B201004-92AD-804D-A89A-7602DC4C62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Foliennummernplatzhalter 3">
            <a:extLst>
              <a:ext uri="{FF2B5EF4-FFF2-40B4-BE49-F238E27FC236}">
                <a16:creationId xmlns:a16="http://schemas.microsoft.com/office/drawing/2014/main" id="{E9851A54-0BA4-F448-BFFC-8861B69B6A92}"/>
              </a:ext>
            </a:extLst>
          </p:cNvPr>
          <p:cNvSpPr>
            <a:spLocks noGrp="1"/>
          </p:cNvSpPr>
          <p:nvPr>
            <p:ph type="sldNum" sz="quarter" idx="10"/>
          </p:nvPr>
        </p:nvSpPr>
        <p:spPr/>
        <p:txBody>
          <a:bodyPr/>
          <a:lstStyle>
            <a:lvl1pPr>
              <a:defRPr/>
            </a:lvl1pPr>
          </a:lstStyle>
          <a:p>
            <a:fld id="{E0A6054A-6001-6A49-969A-EAC8D0F1BFE7}" type="slidenum">
              <a:rPr lang="en-US" altLang="de-DE"/>
              <a:pPr/>
              <a:t>‹Nr.›</a:t>
            </a:fld>
            <a:endParaRPr lang="en-US" altLang="de-DE" b="0"/>
          </a:p>
        </p:txBody>
      </p:sp>
    </p:spTree>
    <p:extLst>
      <p:ext uri="{BB962C8B-B14F-4D97-AF65-F5344CB8AC3E}">
        <p14:creationId xmlns:p14="http://schemas.microsoft.com/office/powerpoint/2010/main" val="3494911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E2B82-3C7A-4C46-B0F2-09F8085EF828}"/>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8A9658F6-26AF-3543-9781-ADF725A56E34}"/>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oliennummernplatzhalter 3">
            <a:extLst>
              <a:ext uri="{FF2B5EF4-FFF2-40B4-BE49-F238E27FC236}">
                <a16:creationId xmlns:a16="http://schemas.microsoft.com/office/drawing/2014/main" id="{EF78BAA3-18CF-0A4B-B549-1AAB73AEC7AA}"/>
              </a:ext>
            </a:extLst>
          </p:cNvPr>
          <p:cNvSpPr>
            <a:spLocks noGrp="1"/>
          </p:cNvSpPr>
          <p:nvPr>
            <p:ph type="sldNum" sz="quarter" idx="10"/>
          </p:nvPr>
        </p:nvSpPr>
        <p:spPr/>
        <p:txBody>
          <a:bodyPr/>
          <a:lstStyle>
            <a:lvl1pPr>
              <a:defRPr/>
            </a:lvl1pPr>
          </a:lstStyle>
          <a:p>
            <a:fld id="{132562DD-B67E-1D4C-B788-EE0859237331}" type="slidenum">
              <a:rPr lang="en-US" altLang="de-DE"/>
              <a:pPr/>
              <a:t>‹Nr.›</a:t>
            </a:fld>
            <a:endParaRPr lang="en-US" altLang="de-DE" b="0"/>
          </a:p>
        </p:txBody>
      </p:sp>
    </p:spTree>
    <p:extLst>
      <p:ext uri="{BB962C8B-B14F-4D97-AF65-F5344CB8AC3E}">
        <p14:creationId xmlns:p14="http://schemas.microsoft.com/office/powerpoint/2010/main" val="2689463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9CDE44E-330E-1E40-A502-BBCD9F063DD8}"/>
              </a:ext>
            </a:extLst>
          </p:cNvPr>
          <p:cNvSpPr>
            <a:spLocks noGrp="1"/>
          </p:cNvSpPr>
          <p:nvPr>
            <p:ph type="title" orient="vert"/>
          </p:nvPr>
        </p:nvSpPr>
        <p:spPr>
          <a:xfrm>
            <a:off x="6705600" y="0"/>
            <a:ext cx="220980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26859D2-C37D-6D4A-A36D-83D78D9FFAA6}"/>
              </a:ext>
            </a:extLst>
          </p:cNvPr>
          <p:cNvSpPr>
            <a:spLocks noGrp="1"/>
          </p:cNvSpPr>
          <p:nvPr>
            <p:ph type="body" orient="vert" idx="1"/>
          </p:nvPr>
        </p:nvSpPr>
        <p:spPr>
          <a:xfrm>
            <a:off x="76200" y="0"/>
            <a:ext cx="647700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oliennummernplatzhalter 3">
            <a:extLst>
              <a:ext uri="{FF2B5EF4-FFF2-40B4-BE49-F238E27FC236}">
                <a16:creationId xmlns:a16="http://schemas.microsoft.com/office/drawing/2014/main" id="{4E4DB3C4-58D3-B948-8A25-8F3D69807C8B}"/>
              </a:ext>
            </a:extLst>
          </p:cNvPr>
          <p:cNvSpPr>
            <a:spLocks noGrp="1"/>
          </p:cNvSpPr>
          <p:nvPr>
            <p:ph type="sldNum" sz="quarter" idx="10"/>
          </p:nvPr>
        </p:nvSpPr>
        <p:spPr/>
        <p:txBody>
          <a:bodyPr/>
          <a:lstStyle>
            <a:lvl1pPr>
              <a:defRPr/>
            </a:lvl1pPr>
          </a:lstStyle>
          <a:p>
            <a:fld id="{304B0194-298B-5143-8AD8-57A535063CEE}" type="slidenum">
              <a:rPr lang="en-US" altLang="de-DE"/>
              <a:pPr/>
              <a:t>‹Nr.›</a:t>
            </a:fld>
            <a:endParaRPr lang="en-US" altLang="de-DE" b="0"/>
          </a:p>
        </p:txBody>
      </p:sp>
    </p:spTree>
    <p:extLst>
      <p:ext uri="{BB962C8B-B14F-4D97-AF65-F5344CB8AC3E}">
        <p14:creationId xmlns:p14="http://schemas.microsoft.com/office/powerpoint/2010/main" val="214686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963B53-A3A3-4240-BBC2-B9F164EA961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1BD044C-4AE3-9247-A603-942DAFC3859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Foliennummernplatzhalter 3">
            <a:extLst>
              <a:ext uri="{FF2B5EF4-FFF2-40B4-BE49-F238E27FC236}">
                <a16:creationId xmlns:a16="http://schemas.microsoft.com/office/drawing/2014/main" id="{C30D89C0-0672-C348-89C2-1B2B0FD6634A}"/>
              </a:ext>
            </a:extLst>
          </p:cNvPr>
          <p:cNvSpPr>
            <a:spLocks noGrp="1"/>
          </p:cNvSpPr>
          <p:nvPr>
            <p:ph type="sldNum" sz="quarter" idx="10"/>
          </p:nvPr>
        </p:nvSpPr>
        <p:spPr/>
        <p:txBody>
          <a:bodyPr/>
          <a:lstStyle>
            <a:lvl1pPr>
              <a:defRPr/>
            </a:lvl1pPr>
          </a:lstStyle>
          <a:p>
            <a:fld id="{72DB8608-A328-A64B-BA0F-A7388049F935}" type="slidenum">
              <a:rPr lang="en-US" altLang="de-DE"/>
              <a:pPr/>
              <a:t>‹Nr.›</a:t>
            </a:fld>
            <a:endParaRPr lang="en-US" altLang="de-DE" b="0"/>
          </a:p>
        </p:txBody>
      </p:sp>
    </p:spTree>
    <p:extLst>
      <p:ext uri="{BB962C8B-B14F-4D97-AF65-F5344CB8AC3E}">
        <p14:creationId xmlns:p14="http://schemas.microsoft.com/office/powerpoint/2010/main" val="2927074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2A0601-835B-2E4E-945C-03418D2942DB}"/>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5722C37-B431-4C43-BB73-7466BBE4C34E}"/>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Foliennummernplatzhalter 3">
            <a:extLst>
              <a:ext uri="{FF2B5EF4-FFF2-40B4-BE49-F238E27FC236}">
                <a16:creationId xmlns:a16="http://schemas.microsoft.com/office/drawing/2014/main" id="{B99DA400-F4C7-FC4C-AEBE-A91D9356FBCF}"/>
              </a:ext>
            </a:extLst>
          </p:cNvPr>
          <p:cNvSpPr>
            <a:spLocks noGrp="1"/>
          </p:cNvSpPr>
          <p:nvPr>
            <p:ph type="sldNum" sz="quarter" idx="10"/>
          </p:nvPr>
        </p:nvSpPr>
        <p:spPr/>
        <p:txBody>
          <a:bodyPr/>
          <a:lstStyle>
            <a:lvl1pPr>
              <a:defRPr/>
            </a:lvl1pPr>
          </a:lstStyle>
          <a:p>
            <a:fld id="{D38E3655-E378-2246-8AA4-4F1FEB4CD3F8}" type="slidenum">
              <a:rPr lang="en-US" altLang="de-DE"/>
              <a:pPr/>
              <a:t>‹Nr.›</a:t>
            </a:fld>
            <a:endParaRPr lang="en-US" altLang="de-DE" b="0"/>
          </a:p>
        </p:txBody>
      </p:sp>
    </p:spTree>
    <p:extLst>
      <p:ext uri="{BB962C8B-B14F-4D97-AF65-F5344CB8AC3E}">
        <p14:creationId xmlns:p14="http://schemas.microsoft.com/office/powerpoint/2010/main" val="58847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76189A-FEF7-604C-A622-1D2E197485E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A5BF8BF-693F-9A49-BC2C-1910B96D8546}"/>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89DBB79-EB66-F443-879D-9160D32710E5}"/>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Foliennummernplatzhalter 4">
            <a:extLst>
              <a:ext uri="{FF2B5EF4-FFF2-40B4-BE49-F238E27FC236}">
                <a16:creationId xmlns:a16="http://schemas.microsoft.com/office/drawing/2014/main" id="{F8389155-85D3-B442-83C8-DB285FA7ACCB}"/>
              </a:ext>
            </a:extLst>
          </p:cNvPr>
          <p:cNvSpPr>
            <a:spLocks noGrp="1"/>
          </p:cNvSpPr>
          <p:nvPr>
            <p:ph type="sldNum" sz="quarter" idx="10"/>
          </p:nvPr>
        </p:nvSpPr>
        <p:spPr/>
        <p:txBody>
          <a:bodyPr/>
          <a:lstStyle>
            <a:lvl1pPr>
              <a:defRPr/>
            </a:lvl1pPr>
          </a:lstStyle>
          <a:p>
            <a:fld id="{B01410D8-BFDD-C343-840E-D577A5A79F10}" type="slidenum">
              <a:rPr lang="en-US" altLang="de-DE"/>
              <a:pPr/>
              <a:t>‹Nr.›</a:t>
            </a:fld>
            <a:endParaRPr lang="en-US" altLang="de-DE" b="0"/>
          </a:p>
        </p:txBody>
      </p:sp>
    </p:spTree>
    <p:extLst>
      <p:ext uri="{BB962C8B-B14F-4D97-AF65-F5344CB8AC3E}">
        <p14:creationId xmlns:p14="http://schemas.microsoft.com/office/powerpoint/2010/main" val="2333361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DA8CD6-07EC-E248-851E-73BA732BF493}"/>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87DE2EE-7436-9F4C-87E6-7378FDF768C0}"/>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5A9B945B-C485-8244-B0B7-04CC4B4BA857}"/>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0B64E34-E214-C14F-955D-06BC99412F6A}"/>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C1A20B99-1C10-4541-BCD9-58E577C61AE1}"/>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Foliennummernplatzhalter 6">
            <a:extLst>
              <a:ext uri="{FF2B5EF4-FFF2-40B4-BE49-F238E27FC236}">
                <a16:creationId xmlns:a16="http://schemas.microsoft.com/office/drawing/2014/main" id="{422765DB-1748-DB4C-BD57-6779FDD63E93}"/>
              </a:ext>
            </a:extLst>
          </p:cNvPr>
          <p:cNvSpPr>
            <a:spLocks noGrp="1"/>
          </p:cNvSpPr>
          <p:nvPr>
            <p:ph type="sldNum" sz="quarter" idx="10"/>
          </p:nvPr>
        </p:nvSpPr>
        <p:spPr/>
        <p:txBody>
          <a:bodyPr/>
          <a:lstStyle>
            <a:lvl1pPr>
              <a:defRPr/>
            </a:lvl1pPr>
          </a:lstStyle>
          <a:p>
            <a:fld id="{A61EC0AD-80B1-3543-87EE-BD06E1D1360C}" type="slidenum">
              <a:rPr lang="en-US" altLang="de-DE"/>
              <a:pPr/>
              <a:t>‹Nr.›</a:t>
            </a:fld>
            <a:endParaRPr lang="en-US" altLang="de-DE" b="0"/>
          </a:p>
        </p:txBody>
      </p:sp>
    </p:spTree>
    <p:extLst>
      <p:ext uri="{BB962C8B-B14F-4D97-AF65-F5344CB8AC3E}">
        <p14:creationId xmlns:p14="http://schemas.microsoft.com/office/powerpoint/2010/main" val="147409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E7C185-71DD-0744-8FEB-B411E82F00B8}"/>
              </a:ext>
            </a:extLst>
          </p:cNvPr>
          <p:cNvSpPr>
            <a:spLocks noGrp="1"/>
          </p:cNvSpPr>
          <p:nvPr>
            <p:ph type="title"/>
          </p:nvPr>
        </p:nvSpPr>
        <p:spPr/>
        <p:txBody>
          <a:bodyPr/>
          <a:lstStyle/>
          <a:p>
            <a:r>
              <a:rPr lang="de-DE"/>
              <a:t>Mastertitelformat bearbeiten</a:t>
            </a:r>
          </a:p>
        </p:txBody>
      </p:sp>
      <p:sp>
        <p:nvSpPr>
          <p:cNvPr id="3" name="Foliennummernplatzhalter 2">
            <a:extLst>
              <a:ext uri="{FF2B5EF4-FFF2-40B4-BE49-F238E27FC236}">
                <a16:creationId xmlns:a16="http://schemas.microsoft.com/office/drawing/2014/main" id="{C0F9A4AE-E684-844F-BF9B-986D70DF2C37}"/>
              </a:ext>
            </a:extLst>
          </p:cNvPr>
          <p:cNvSpPr>
            <a:spLocks noGrp="1"/>
          </p:cNvSpPr>
          <p:nvPr>
            <p:ph type="sldNum" sz="quarter" idx="10"/>
          </p:nvPr>
        </p:nvSpPr>
        <p:spPr/>
        <p:txBody>
          <a:bodyPr/>
          <a:lstStyle>
            <a:lvl1pPr>
              <a:defRPr/>
            </a:lvl1pPr>
          </a:lstStyle>
          <a:p>
            <a:fld id="{5759E632-71BA-BD43-B8CB-A0ED717034A4}" type="slidenum">
              <a:rPr lang="en-US" altLang="de-DE"/>
              <a:pPr/>
              <a:t>‹Nr.›</a:t>
            </a:fld>
            <a:endParaRPr lang="en-US" altLang="de-DE" b="0"/>
          </a:p>
        </p:txBody>
      </p:sp>
    </p:spTree>
    <p:extLst>
      <p:ext uri="{BB962C8B-B14F-4D97-AF65-F5344CB8AC3E}">
        <p14:creationId xmlns:p14="http://schemas.microsoft.com/office/powerpoint/2010/main" val="53390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8E431E29-D13E-2B4A-9971-49E1ADD06EBA}"/>
              </a:ext>
            </a:extLst>
          </p:cNvPr>
          <p:cNvSpPr>
            <a:spLocks noGrp="1"/>
          </p:cNvSpPr>
          <p:nvPr>
            <p:ph type="sldNum" sz="quarter" idx="10"/>
          </p:nvPr>
        </p:nvSpPr>
        <p:spPr/>
        <p:txBody>
          <a:bodyPr/>
          <a:lstStyle>
            <a:lvl1pPr>
              <a:defRPr/>
            </a:lvl1pPr>
          </a:lstStyle>
          <a:p>
            <a:fld id="{8B81AB6D-451B-FD43-A385-5EF21BB9D128}" type="slidenum">
              <a:rPr lang="en-US" altLang="de-DE"/>
              <a:pPr/>
              <a:t>‹Nr.›</a:t>
            </a:fld>
            <a:endParaRPr lang="en-US" altLang="de-DE" b="0"/>
          </a:p>
        </p:txBody>
      </p:sp>
    </p:spTree>
    <p:extLst>
      <p:ext uri="{BB962C8B-B14F-4D97-AF65-F5344CB8AC3E}">
        <p14:creationId xmlns:p14="http://schemas.microsoft.com/office/powerpoint/2010/main" val="140087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ED090A-9006-8C45-AEC2-1C58C39C3354}"/>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F44BBD2-8A80-B94B-9299-F023DE89E2B3}"/>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2C8F704-6EE4-344B-9398-D7E4ECFA84E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oliennummernplatzhalter 4">
            <a:extLst>
              <a:ext uri="{FF2B5EF4-FFF2-40B4-BE49-F238E27FC236}">
                <a16:creationId xmlns:a16="http://schemas.microsoft.com/office/drawing/2014/main" id="{C1D7CB1C-9AF3-D649-BD04-0942B3FD8448}"/>
              </a:ext>
            </a:extLst>
          </p:cNvPr>
          <p:cNvSpPr>
            <a:spLocks noGrp="1"/>
          </p:cNvSpPr>
          <p:nvPr>
            <p:ph type="sldNum" sz="quarter" idx="10"/>
          </p:nvPr>
        </p:nvSpPr>
        <p:spPr/>
        <p:txBody>
          <a:bodyPr/>
          <a:lstStyle>
            <a:lvl1pPr>
              <a:defRPr/>
            </a:lvl1pPr>
          </a:lstStyle>
          <a:p>
            <a:fld id="{AF187441-4921-7E48-8412-77C1B438A9D3}" type="slidenum">
              <a:rPr lang="en-US" altLang="de-DE"/>
              <a:pPr/>
              <a:t>‹Nr.›</a:t>
            </a:fld>
            <a:endParaRPr lang="en-US" altLang="de-DE" b="0"/>
          </a:p>
        </p:txBody>
      </p:sp>
    </p:spTree>
    <p:extLst>
      <p:ext uri="{BB962C8B-B14F-4D97-AF65-F5344CB8AC3E}">
        <p14:creationId xmlns:p14="http://schemas.microsoft.com/office/powerpoint/2010/main" val="5163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17F4F1-D3DB-B945-9AB0-CD4BDD0F86D8}"/>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3F9F805C-D740-F442-B5D2-FC6FA112DD0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5331F4B-9D4F-574F-A495-87681602578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Foliennummernplatzhalter 4">
            <a:extLst>
              <a:ext uri="{FF2B5EF4-FFF2-40B4-BE49-F238E27FC236}">
                <a16:creationId xmlns:a16="http://schemas.microsoft.com/office/drawing/2014/main" id="{85C98BCD-5844-0A45-8A18-8CDE99405A4C}"/>
              </a:ext>
            </a:extLst>
          </p:cNvPr>
          <p:cNvSpPr>
            <a:spLocks noGrp="1"/>
          </p:cNvSpPr>
          <p:nvPr>
            <p:ph type="sldNum" sz="quarter" idx="10"/>
          </p:nvPr>
        </p:nvSpPr>
        <p:spPr/>
        <p:txBody>
          <a:bodyPr/>
          <a:lstStyle>
            <a:lvl1pPr>
              <a:defRPr/>
            </a:lvl1pPr>
          </a:lstStyle>
          <a:p>
            <a:fld id="{628B95C1-5563-B14B-8F68-2A798B5AF112}" type="slidenum">
              <a:rPr lang="en-US" altLang="de-DE"/>
              <a:pPr/>
              <a:t>‹Nr.›</a:t>
            </a:fld>
            <a:endParaRPr lang="en-US" altLang="de-DE" b="0"/>
          </a:p>
        </p:txBody>
      </p:sp>
    </p:spTree>
    <p:extLst>
      <p:ext uri="{BB962C8B-B14F-4D97-AF65-F5344CB8AC3E}">
        <p14:creationId xmlns:p14="http://schemas.microsoft.com/office/powerpoint/2010/main" val="3441301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1" name="Rectangle 7">
            <a:extLst>
              <a:ext uri="{FF2B5EF4-FFF2-40B4-BE49-F238E27FC236}">
                <a16:creationId xmlns:a16="http://schemas.microsoft.com/office/drawing/2014/main" id="{47161E17-EA80-9040-B1E9-F38662B6E804}"/>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26" name="Rectangle 2">
            <a:extLst>
              <a:ext uri="{FF2B5EF4-FFF2-40B4-BE49-F238E27FC236}">
                <a16:creationId xmlns:a16="http://schemas.microsoft.com/office/drawing/2014/main" id="{E4BB013E-5F60-4D48-9AC8-4F6AB5EE9F97}"/>
              </a:ext>
            </a:extLst>
          </p:cNvPr>
          <p:cNvSpPr>
            <a:spLocks noGrp="1" noChangeArrowheads="1"/>
          </p:cNvSpPr>
          <p:nvPr>
            <p:ph type="title"/>
          </p:nvPr>
        </p:nvSpPr>
        <p:spPr bwMode="auto">
          <a:xfrm>
            <a:off x="15240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1027" name="Rectangle 3">
            <a:extLst>
              <a:ext uri="{FF2B5EF4-FFF2-40B4-BE49-F238E27FC236}">
                <a16:creationId xmlns:a16="http://schemas.microsoft.com/office/drawing/2014/main" id="{6B2ADABC-39EA-2443-9759-E9AD7781FBBE}"/>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1032" name="Rectangle 8">
            <a:extLst>
              <a:ext uri="{FF2B5EF4-FFF2-40B4-BE49-F238E27FC236}">
                <a16:creationId xmlns:a16="http://schemas.microsoft.com/office/drawing/2014/main" id="{40F593DD-60DA-1C43-8DD6-5AADA649A565}"/>
              </a:ext>
            </a:extLst>
          </p:cNvPr>
          <p:cNvSpPr>
            <a:spLocks noChangeArrowheads="1"/>
          </p:cNvSpPr>
          <p:nvPr/>
        </p:nvSpPr>
        <p:spPr bwMode="auto">
          <a:xfrm>
            <a:off x="0"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030" name="Rectangle 6">
            <a:extLst>
              <a:ext uri="{FF2B5EF4-FFF2-40B4-BE49-F238E27FC236}">
                <a16:creationId xmlns:a16="http://schemas.microsoft.com/office/drawing/2014/main" id="{6A6E9601-1AC3-9E4E-9B2A-B97D1839B4C3}"/>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latin typeface="+mn-lt"/>
              </a:defRPr>
            </a:lvl1pPr>
          </a:lstStyle>
          <a:p>
            <a:fld id="{FE52764B-18B2-194F-AF7C-947D9F42F679}" type="slidenum">
              <a:rPr lang="en-US" altLang="de-DE"/>
              <a:pPr/>
              <a:t>‹Nr.›</a:t>
            </a:fld>
            <a:endParaRPr lang="en-US" altLang="de-DE" b="0"/>
          </a:p>
        </p:txBody>
      </p:sp>
      <p:sp>
        <p:nvSpPr>
          <p:cNvPr id="1039" name="Text Box 15">
            <a:extLst>
              <a:ext uri="{FF2B5EF4-FFF2-40B4-BE49-F238E27FC236}">
                <a16:creationId xmlns:a16="http://schemas.microsoft.com/office/drawing/2014/main" id="{78E18314-5F40-FA43-A624-A1F41A22475F}"/>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de-DE" altLang="de-DE" sz="1800" b="0">
                <a:solidFill>
                  <a:srgbClr val="000000"/>
                </a:solidFill>
                <a:effectLst/>
                <a:latin typeface="Arial" panose="020B0604020202020204" pitchFamily="34" charset="0"/>
              </a:rPr>
              <a:t>www.che.de</a:t>
            </a:r>
            <a:endParaRPr lang="de-DE" altLang="de-DE" sz="1400" b="0">
              <a:effectLst/>
              <a:latin typeface="Arial" panose="020B0604020202020204" pitchFamily="34" charset="0"/>
            </a:endParaRPr>
          </a:p>
        </p:txBody>
      </p:sp>
      <p:pic>
        <p:nvPicPr>
          <p:cNvPr id="1040" name="Picture 16">
            <a:extLst>
              <a:ext uri="{FF2B5EF4-FFF2-40B4-BE49-F238E27FC236}">
                <a16:creationId xmlns:a16="http://schemas.microsoft.com/office/drawing/2014/main" id="{EB5AE661-4430-D044-ACCE-4B21D3540C76}"/>
              </a:ext>
            </a:extLst>
          </p:cNvPr>
          <p:cNvPicPr>
            <a:picLocks noChangeAspect="1" noChangeArrowheads="1"/>
          </p:cNvPicPr>
          <p:nvPr/>
        </p:nvPicPr>
        <p:blipFill>
          <a:blip r:embed="rId1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
        <p:nvSpPr>
          <p:cNvPr id="1042" name="Text Box 18">
            <a:extLst>
              <a:ext uri="{FF2B5EF4-FFF2-40B4-BE49-F238E27FC236}">
                <a16:creationId xmlns:a16="http://schemas.microsoft.com/office/drawing/2014/main" id="{6E475FBC-839E-AB4E-A5B8-9EDC439F2DA3}"/>
              </a:ext>
            </a:extLst>
          </p:cNvPr>
          <p:cNvSpPr txBox="1">
            <a:spLocks noChangeArrowheads="1"/>
          </p:cNvSpPr>
          <p:nvPr/>
        </p:nvSpPr>
        <p:spPr bwMode="auto">
          <a:xfrm>
            <a:off x="152400" y="6276975"/>
            <a:ext cx="1198563"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effectLst/>
              </a:rPr>
              <a:t>12.12.02</a:t>
            </a:r>
          </a:p>
          <a:p>
            <a:r>
              <a:rPr lang="de-DE" altLang="de-DE" sz="1600">
                <a:effectLst/>
              </a:rPr>
              <a:t>DHV, Bonn</a:t>
            </a:r>
            <a:endParaRPr lang="de-DE" altLang="de-DE">
              <a:effectLst>
                <a:outerShdw blurRad="38100" dist="38100" dir="2700000" algn="tl">
                  <a:srgbClr val="000000"/>
                </a:outerShdw>
              </a:effectLst>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4000" b="1" kern="1200">
          <a:solidFill>
            <a:schemeClr val="folHlink"/>
          </a:solidFill>
          <a:latin typeface="+mj-lt"/>
          <a:ea typeface="+mj-ea"/>
          <a:cs typeface="+mj-cs"/>
        </a:defRPr>
      </a:lvl1pPr>
      <a:lvl2pPr algn="l" rtl="0" eaLnBrk="0" fontAlgn="base" hangingPunct="0">
        <a:spcBef>
          <a:spcPct val="0"/>
        </a:spcBef>
        <a:spcAft>
          <a:spcPct val="0"/>
        </a:spcAft>
        <a:defRPr sz="4000" b="1">
          <a:solidFill>
            <a:schemeClr val="folHlink"/>
          </a:solidFill>
          <a:latin typeface="Arial" panose="020B0604020202020204" pitchFamily="34" charset="0"/>
        </a:defRPr>
      </a:lvl2pPr>
      <a:lvl3pPr algn="l" rtl="0" eaLnBrk="0" fontAlgn="base" hangingPunct="0">
        <a:spcBef>
          <a:spcPct val="0"/>
        </a:spcBef>
        <a:spcAft>
          <a:spcPct val="0"/>
        </a:spcAft>
        <a:defRPr sz="4000" b="1">
          <a:solidFill>
            <a:schemeClr val="folHlink"/>
          </a:solidFill>
          <a:latin typeface="Arial" panose="020B0604020202020204" pitchFamily="34" charset="0"/>
        </a:defRPr>
      </a:lvl3pPr>
      <a:lvl4pPr algn="l" rtl="0" eaLnBrk="0" fontAlgn="base" hangingPunct="0">
        <a:spcBef>
          <a:spcPct val="0"/>
        </a:spcBef>
        <a:spcAft>
          <a:spcPct val="0"/>
        </a:spcAft>
        <a:defRPr sz="4000" b="1">
          <a:solidFill>
            <a:schemeClr val="folHlink"/>
          </a:solidFill>
          <a:latin typeface="Arial" panose="020B0604020202020204" pitchFamily="34" charset="0"/>
        </a:defRPr>
      </a:lvl4pPr>
      <a:lvl5pPr algn="l" rtl="0" eaLnBrk="0" fontAlgn="base" hangingPunct="0">
        <a:spcBef>
          <a:spcPct val="0"/>
        </a:spcBef>
        <a:spcAft>
          <a:spcPct val="0"/>
        </a:spcAft>
        <a:defRPr sz="4000" b="1">
          <a:solidFill>
            <a:schemeClr val="folHlink"/>
          </a:solidFill>
          <a:latin typeface="Arial" panose="020B0604020202020204" pitchFamily="34" charset="0"/>
        </a:defRPr>
      </a:lvl5pPr>
      <a:lvl6pPr marL="457200" algn="l" rtl="0" eaLnBrk="0" fontAlgn="base" hangingPunct="0">
        <a:spcBef>
          <a:spcPct val="0"/>
        </a:spcBef>
        <a:spcAft>
          <a:spcPct val="0"/>
        </a:spcAft>
        <a:defRPr sz="4000" b="1">
          <a:solidFill>
            <a:schemeClr val="folHlink"/>
          </a:solidFill>
          <a:latin typeface="Arial" panose="020B0604020202020204" pitchFamily="34" charset="0"/>
        </a:defRPr>
      </a:lvl6pPr>
      <a:lvl7pPr marL="914400" algn="l" rtl="0" eaLnBrk="0" fontAlgn="base" hangingPunct="0">
        <a:spcBef>
          <a:spcPct val="0"/>
        </a:spcBef>
        <a:spcAft>
          <a:spcPct val="0"/>
        </a:spcAft>
        <a:defRPr sz="4000" b="1">
          <a:solidFill>
            <a:schemeClr val="folHlink"/>
          </a:solidFill>
          <a:latin typeface="Arial" panose="020B0604020202020204" pitchFamily="34" charset="0"/>
        </a:defRPr>
      </a:lvl7pPr>
      <a:lvl8pPr marL="1371600" algn="l" rtl="0" eaLnBrk="0" fontAlgn="base" hangingPunct="0">
        <a:spcBef>
          <a:spcPct val="0"/>
        </a:spcBef>
        <a:spcAft>
          <a:spcPct val="0"/>
        </a:spcAft>
        <a:defRPr sz="4000" b="1">
          <a:solidFill>
            <a:schemeClr val="folHlink"/>
          </a:solidFill>
          <a:latin typeface="Arial" panose="020B0604020202020204" pitchFamily="34" charset="0"/>
        </a:defRPr>
      </a:lvl8pPr>
      <a:lvl9pPr marL="1828800" algn="l" rtl="0" eaLnBrk="0" fontAlgn="base" hangingPunct="0">
        <a:spcBef>
          <a:spcPct val="0"/>
        </a:spcBef>
        <a:spcAft>
          <a:spcPct val="0"/>
        </a:spcAft>
        <a:defRPr sz="4000" b="1">
          <a:solidFill>
            <a:schemeClr val="folHlink"/>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5.vml"/><Relationship Id="rId4" Type="http://schemas.openxmlformats.org/officeDocument/2006/relationships/image" Target="../media/image6.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DE5196BC-C863-5F4C-97B5-08FACF318C85}"/>
              </a:ext>
            </a:extLst>
          </p:cNvPr>
          <p:cNvSpPr>
            <a:spLocks noGrp="1"/>
          </p:cNvSpPr>
          <p:nvPr>
            <p:ph type="sldNum" sz="quarter" idx="10"/>
          </p:nvPr>
        </p:nvSpPr>
        <p:spPr/>
        <p:txBody>
          <a:bodyPr/>
          <a:lstStyle/>
          <a:p>
            <a:fld id="{C42A6280-D8A5-E54E-8346-C022144B3410}" type="slidenum">
              <a:rPr lang="en-US" altLang="de-DE"/>
              <a:pPr/>
              <a:t>1</a:t>
            </a:fld>
            <a:endParaRPr lang="en-US" altLang="de-DE" b="0"/>
          </a:p>
        </p:txBody>
      </p:sp>
      <p:sp>
        <p:nvSpPr>
          <p:cNvPr id="231431" name="Text Box 7">
            <a:extLst>
              <a:ext uri="{FF2B5EF4-FFF2-40B4-BE49-F238E27FC236}">
                <a16:creationId xmlns:a16="http://schemas.microsoft.com/office/drawing/2014/main" id="{B3481E03-8030-684F-B436-E4A05CF230DB}"/>
              </a:ext>
            </a:extLst>
          </p:cNvPr>
          <p:cNvSpPr txBox="1">
            <a:spLocks noChangeArrowheads="1"/>
          </p:cNvSpPr>
          <p:nvPr/>
        </p:nvSpPr>
        <p:spPr bwMode="auto">
          <a:xfrm>
            <a:off x="254000" y="1785938"/>
            <a:ext cx="8751888" cy="3840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spAutoFit/>
          </a:bodyPr>
          <a:lstStyle/>
          <a:p>
            <a:pPr>
              <a:spcBef>
                <a:spcPts val="600"/>
              </a:spcBef>
              <a:spcAft>
                <a:spcPts val="600"/>
              </a:spcAft>
            </a:pPr>
            <a:r>
              <a:rPr lang="de-DE" altLang="de-DE" sz="3200">
                <a:solidFill>
                  <a:srgbClr val="0000FF"/>
                </a:solidFill>
                <a:effectLst>
                  <a:outerShdw blurRad="38100" dist="38100" dir="2700000" algn="tl">
                    <a:srgbClr val="000000"/>
                  </a:outerShdw>
                </a:effectLst>
                <a:latin typeface="Arial" panose="020B0604020202020204" pitchFamily="34" charset="0"/>
              </a:rPr>
              <a:t>Regelungen </a:t>
            </a:r>
          </a:p>
          <a:p>
            <a:pPr>
              <a:spcBef>
                <a:spcPts val="600"/>
              </a:spcBef>
              <a:spcAft>
                <a:spcPts val="600"/>
              </a:spcAft>
            </a:pPr>
            <a:r>
              <a:rPr lang="de-DE" altLang="de-DE" sz="3200">
                <a:solidFill>
                  <a:srgbClr val="0000FF"/>
                </a:solidFill>
                <a:effectLst>
                  <a:outerShdw blurRad="38100" dist="38100" dir="2700000" algn="tl">
                    <a:srgbClr val="000000"/>
                  </a:outerShdw>
                </a:effectLst>
                <a:latin typeface="Arial" panose="020B0604020202020204" pitchFamily="34" charset="0"/>
              </a:rPr>
              <a:t>und Gestaltungsanforderungen</a:t>
            </a:r>
          </a:p>
          <a:p>
            <a:pPr>
              <a:spcBef>
                <a:spcPts val="600"/>
              </a:spcBef>
              <a:spcAft>
                <a:spcPts val="600"/>
              </a:spcAft>
            </a:pPr>
            <a:r>
              <a:rPr lang="de-DE" altLang="de-DE" sz="3200">
                <a:solidFill>
                  <a:srgbClr val="0000FF"/>
                </a:solidFill>
                <a:effectLst>
                  <a:outerShdw blurRad="38100" dist="38100" dir="2700000" algn="tl">
                    <a:srgbClr val="000000"/>
                  </a:outerShdw>
                </a:effectLst>
                <a:latin typeface="Arial" panose="020B0604020202020204" pitchFamily="34" charset="0"/>
              </a:rPr>
              <a:t> des Professorenbesoldungsreformgesetzes</a:t>
            </a:r>
            <a:endParaRPr lang="de-DE" altLang="de-DE" sz="3600">
              <a:solidFill>
                <a:srgbClr val="0000FF"/>
              </a:solidFill>
              <a:effectLst/>
            </a:endParaRPr>
          </a:p>
          <a:p>
            <a:pPr>
              <a:spcBef>
                <a:spcPts val="600"/>
              </a:spcBef>
              <a:spcAft>
                <a:spcPts val="600"/>
              </a:spcAft>
            </a:pPr>
            <a:endParaRPr lang="de-DE" altLang="de-DE" sz="2000" b="0">
              <a:effectLst>
                <a:outerShdw blurRad="38100" dist="38100" dir="2700000" algn="tl">
                  <a:srgbClr val="000000"/>
                </a:outerShdw>
              </a:effectLst>
              <a:latin typeface="Arial" panose="020B0604020202020204" pitchFamily="34" charset="0"/>
            </a:endParaRPr>
          </a:p>
          <a:p>
            <a:pPr>
              <a:spcAft>
                <a:spcPts val="600"/>
              </a:spcAft>
            </a:pPr>
            <a:r>
              <a:rPr lang="de-DE" altLang="de-DE" sz="2000" b="0">
                <a:effectLst>
                  <a:outerShdw blurRad="38100" dist="38100" dir="2700000" algn="tl">
                    <a:srgbClr val="000000"/>
                  </a:outerShdw>
                </a:effectLst>
                <a:latin typeface="Arial" panose="020B0604020202020204" pitchFamily="34" charset="0"/>
              </a:rPr>
              <a:t>Prof. Dr. Detlef Müller-Böling</a:t>
            </a:r>
          </a:p>
          <a:p>
            <a:pPr>
              <a:spcAft>
                <a:spcPts val="600"/>
              </a:spcAft>
            </a:pPr>
            <a:endParaRPr lang="de-DE" altLang="de-DE" sz="2000" b="0">
              <a:effectLst>
                <a:outerShdw blurRad="38100" dist="38100" dir="2700000" algn="tl">
                  <a:srgbClr val="000000"/>
                </a:outerShdw>
              </a:effectLst>
              <a:latin typeface="Arial" panose="020B0604020202020204" pitchFamily="34" charset="0"/>
            </a:endParaRPr>
          </a:p>
          <a:p>
            <a:pPr>
              <a:spcAft>
                <a:spcPts val="600"/>
              </a:spcAft>
            </a:pPr>
            <a:r>
              <a:rPr lang="de-DE" altLang="de-DE" sz="2000" b="0">
                <a:effectLst>
                  <a:outerShdw blurRad="38100" dist="38100" dir="2700000" algn="tl">
                    <a:srgbClr val="000000"/>
                  </a:outerShdw>
                </a:effectLst>
                <a:latin typeface="Arial" panose="020B0604020202020204" pitchFamily="34" charset="0"/>
              </a:rPr>
              <a:t>DHV-Workshop Bonn, 12.12.2002</a:t>
            </a:r>
            <a:endParaRPr lang="de-DE" altLang="de-DE" sz="2000" b="0">
              <a:solidFill>
                <a:srgbClr val="0000FF"/>
              </a:solidFill>
              <a:effectLst>
                <a:outerShdw blurRad="38100" dist="38100" dir="2700000" algn="tl">
                  <a:srgbClr val="000000"/>
                </a:outerShdw>
              </a:effectLst>
              <a:latin typeface="Arial" panose="020B0604020202020204" pitchFamily="34" charset="0"/>
            </a:endParaRPr>
          </a:p>
          <a:p>
            <a:endParaRPr lang="de-DE" altLang="de-DE" sz="2000" b="0">
              <a:solidFill>
                <a:srgbClr val="0000FF"/>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spd="med">
    <p:cut/>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Foliennummernplatzhalter 2">
            <a:extLst>
              <a:ext uri="{FF2B5EF4-FFF2-40B4-BE49-F238E27FC236}">
                <a16:creationId xmlns:a16="http://schemas.microsoft.com/office/drawing/2014/main" id="{371351FC-FF4D-CD40-94A7-DAA6026FE728}"/>
              </a:ext>
            </a:extLst>
          </p:cNvPr>
          <p:cNvSpPr>
            <a:spLocks noGrp="1"/>
          </p:cNvSpPr>
          <p:nvPr>
            <p:ph type="sldNum" sz="quarter" idx="10"/>
          </p:nvPr>
        </p:nvSpPr>
        <p:spPr/>
        <p:txBody>
          <a:bodyPr/>
          <a:lstStyle/>
          <a:p>
            <a:fld id="{E4AA04C0-C274-A148-BD3E-5E6300ACFE4F}" type="slidenum">
              <a:rPr lang="en-US" altLang="de-DE"/>
              <a:pPr/>
              <a:t>10</a:t>
            </a:fld>
            <a:endParaRPr lang="en-US" altLang="de-DE" b="0"/>
          </a:p>
        </p:txBody>
      </p:sp>
      <p:sp>
        <p:nvSpPr>
          <p:cNvPr id="366595" name="Rectangle 3">
            <a:extLst>
              <a:ext uri="{FF2B5EF4-FFF2-40B4-BE49-F238E27FC236}">
                <a16:creationId xmlns:a16="http://schemas.microsoft.com/office/drawing/2014/main" id="{5BD84BC5-596D-3C4C-82DB-C7E623923C2C}"/>
              </a:ext>
            </a:extLst>
          </p:cNvPr>
          <p:cNvSpPr>
            <a:spLocks noGrp="1" noChangeArrowheads="1"/>
          </p:cNvSpPr>
          <p:nvPr>
            <p:ph type="title"/>
          </p:nvPr>
        </p:nvSpPr>
        <p:spPr>
          <a:xfrm>
            <a:off x="0" y="0"/>
            <a:ext cx="7391400" cy="990600"/>
          </a:xfrm>
        </p:spPr>
        <p:txBody>
          <a:bodyPr/>
          <a:lstStyle/>
          <a:p>
            <a:r>
              <a:rPr lang="de-DE" altLang="de-DE" sz="3600" i="1"/>
              <a:t>Vergaberahmen</a:t>
            </a:r>
            <a:r>
              <a:rPr lang="de-DE" altLang="de-DE" sz="3600"/>
              <a:t>: Gestalten</a:t>
            </a:r>
          </a:p>
        </p:txBody>
      </p:sp>
      <p:sp>
        <p:nvSpPr>
          <p:cNvPr id="366597" name="Rectangle 5">
            <a:extLst>
              <a:ext uri="{FF2B5EF4-FFF2-40B4-BE49-F238E27FC236}">
                <a16:creationId xmlns:a16="http://schemas.microsoft.com/office/drawing/2014/main" id="{280281F7-4F0B-E040-B2F7-162C3D6CCB62}"/>
              </a:ext>
            </a:extLst>
          </p:cNvPr>
          <p:cNvSpPr>
            <a:spLocks noChangeArrowheads="1"/>
          </p:cNvSpPr>
          <p:nvPr/>
        </p:nvSpPr>
        <p:spPr bwMode="auto">
          <a:xfrm>
            <a:off x="685800" y="1600200"/>
            <a:ext cx="2667000" cy="1143000"/>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a:effectLst/>
                <a:latin typeface="Arial" panose="020B0604020202020204" pitchFamily="34" charset="0"/>
              </a:rPr>
              <a:t>Bemessung auf</a:t>
            </a:r>
          </a:p>
          <a:p>
            <a:r>
              <a:rPr lang="de-DE" altLang="de-DE">
                <a:effectLst/>
                <a:latin typeface="Arial" panose="020B0604020202020204" pitchFamily="34" charset="0"/>
              </a:rPr>
              <a:t>Landesebene</a:t>
            </a:r>
          </a:p>
        </p:txBody>
      </p:sp>
      <p:sp>
        <p:nvSpPr>
          <p:cNvPr id="366598" name="Oval 6">
            <a:extLst>
              <a:ext uri="{FF2B5EF4-FFF2-40B4-BE49-F238E27FC236}">
                <a16:creationId xmlns:a16="http://schemas.microsoft.com/office/drawing/2014/main" id="{953F4282-D251-B54A-94D4-1441D3E829A9}"/>
              </a:ext>
            </a:extLst>
          </p:cNvPr>
          <p:cNvSpPr>
            <a:spLocks noChangeArrowheads="1"/>
          </p:cNvSpPr>
          <p:nvPr/>
        </p:nvSpPr>
        <p:spPr bwMode="auto">
          <a:xfrm>
            <a:off x="3733800" y="1371600"/>
            <a:ext cx="4191000" cy="1600200"/>
          </a:xfrm>
          <a:prstGeom prst="ellipse">
            <a:avLst/>
          </a:prstGeom>
          <a:solidFill>
            <a:srgbClr val="00FFCC"/>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b="0">
                <a:solidFill>
                  <a:schemeClr val="folHlink"/>
                </a:solidFill>
                <a:effectLst/>
                <a:latin typeface="Arial" panose="020B0604020202020204" pitchFamily="34" charset="0"/>
              </a:rPr>
              <a:t>Festsetzung Erhöhung ?</a:t>
            </a:r>
          </a:p>
        </p:txBody>
      </p:sp>
      <p:sp>
        <p:nvSpPr>
          <p:cNvPr id="366602" name="Rectangle 10">
            <a:extLst>
              <a:ext uri="{FF2B5EF4-FFF2-40B4-BE49-F238E27FC236}">
                <a16:creationId xmlns:a16="http://schemas.microsoft.com/office/drawing/2014/main" id="{7D9BE80B-FAAF-6B41-8E4A-FCF89D581F08}"/>
              </a:ext>
            </a:extLst>
          </p:cNvPr>
          <p:cNvSpPr>
            <a:spLocks noChangeArrowheads="1"/>
          </p:cNvSpPr>
          <p:nvPr/>
        </p:nvSpPr>
        <p:spPr bwMode="auto">
          <a:xfrm>
            <a:off x="990600" y="3429000"/>
            <a:ext cx="2743200" cy="110013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a:effectLst/>
                <a:latin typeface="Arial" panose="020B0604020202020204" pitchFamily="34" charset="0"/>
              </a:rPr>
              <a:t>Verteilung auf </a:t>
            </a:r>
          </a:p>
          <a:p>
            <a:r>
              <a:rPr lang="de-DE" altLang="de-DE">
                <a:effectLst/>
                <a:latin typeface="Arial" panose="020B0604020202020204" pitchFamily="34" charset="0"/>
              </a:rPr>
              <a:t>die einzelnen</a:t>
            </a:r>
          </a:p>
          <a:p>
            <a:r>
              <a:rPr lang="de-DE" altLang="de-DE">
                <a:effectLst/>
                <a:latin typeface="Arial" panose="020B0604020202020204" pitchFamily="34" charset="0"/>
              </a:rPr>
              <a:t>Hochschulen</a:t>
            </a:r>
          </a:p>
        </p:txBody>
      </p:sp>
      <p:sp>
        <p:nvSpPr>
          <p:cNvPr id="366603" name="Oval 11">
            <a:extLst>
              <a:ext uri="{FF2B5EF4-FFF2-40B4-BE49-F238E27FC236}">
                <a16:creationId xmlns:a16="http://schemas.microsoft.com/office/drawing/2014/main" id="{FB553144-B0A9-BB40-9E51-9ECB63355426}"/>
              </a:ext>
            </a:extLst>
          </p:cNvPr>
          <p:cNvSpPr>
            <a:spLocks noChangeArrowheads="1"/>
          </p:cNvSpPr>
          <p:nvPr/>
        </p:nvSpPr>
        <p:spPr bwMode="auto">
          <a:xfrm>
            <a:off x="4349750" y="3200400"/>
            <a:ext cx="4489450" cy="1752600"/>
          </a:xfrm>
          <a:prstGeom prst="ellipse">
            <a:avLst/>
          </a:prstGeom>
          <a:solidFill>
            <a:srgbClr val="00FFCC"/>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b="0">
                <a:solidFill>
                  <a:schemeClr val="folHlink"/>
                </a:solidFill>
                <a:effectLst/>
                <a:latin typeface="Arial" panose="020B0604020202020204" pitchFamily="34" charset="0"/>
              </a:rPr>
              <a:t>nach altem Ist ?</a:t>
            </a:r>
          </a:p>
          <a:p>
            <a:r>
              <a:rPr lang="de-DE" altLang="de-DE" b="0">
                <a:solidFill>
                  <a:schemeClr val="folHlink"/>
                </a:solidFill>
                <a:effectLst/>
                <a:latin typeface="Arial" panose="020B0604020202020204" pitchFamily="34" charset="0"/>
              </a:rPr>
              <a:t>Leistungsbudget inkl. Personal ?</a:t>
            </a:r>
          </a:p>
          <a:p>
            <a:r>
              <a:rPr lang="de-DE" altLang="de-DE" b="0">
                <a:solidFill>
                  <a:schemeClr val="folHlink"/>
                </a:solidFill>
                <a:effectLst/>
                <a:latin typeface="Arial" panose="020B0604020202020204" pitchFamily="34" charset="0"/>
              </a:rPr>
              <a:t>Ø Sätze pro Stelle ?</a:t>
            </a:r>
          </a:p>
        </p:txBody>
      </p:sp>
      <p:sp>
        <p:nvSpPr>
          <p:cNvPr id="366606" name="AutoShape 14">
            <a:extLst>
              <a:ext uri="{FF2B5EF4-FFF2-40B4-BE49-F238E27FC236}">
                <a16:creationId xmlns:a16="http://schemas.microsoft.com/office/drawing/2014/main" id="{C23533D8-F4F5-6046-8F47-B9EA767D62AE}"/>
              </a:ext>
            </a:extLst>
          </p:cNvPr>
          <p:cNvSpPr>
            <a:spLocks noChangeArrowheads="1"/>
          </p:cNvSpPr>
          <p:nvPr/>
        </p:nvSpPr>
        <p:spPr bwMode="auto">
          <a:xfrm>
            <a:off x="2362200" y="4953000"/>
            <a:ext cx="2743200" cy="1676400"/>
          </a:xfrm>
          <a:prstGeom prst="triangle">
            <a:avLst>
              <a:gd name="adj" fmla="val 50000"/>
            </a:avLst>
          </a:prstGeom>
          <a:solidFill>
            <a:schemeClr val="accent1"/>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effectLst/>
                <a:latin typeface="Arial" panose="020B0604020202020204" pitchFamily="34" charset="0"/>
              </a:rPr>
              <a:t>Wer</a:t>
            </a:r>
          </a:p>
          <a:p>
            <a:r>
              <a:rPr lang="de-DE" altLang="de-DE">
                <a:effectLst/>
                <a:latin typeface="Arial" panose="020B0604020202020204" pitchFamily="34" charset="0"/>
              </a:rPr>
              <a:t>verantwortet</a:t>
            </a:r>
          </a:p>
          <a:p>
            <a:r>
              <a:rPr lang="de-DE" altLang="de-DE">
                <a:effectLst/>
                <a:latin typeface="Arial" panose="020B0604020202020204" pitchFamily="34" charset="0"/>
              </a:rPr>
              <a:t>Einhaltung?</a:t>
            </a:r>
            <a:endParaRPr lang="de-DE" altLang="de-DE">
              <a:effectLst>
                <a:outerShdw blurRad="38100" dist="38100" dir="2700000" algn="tl">
                  <a:srgbClr val="000000"/>
                </a:outerShdw>
              </a:effectLst>
            </a:endParaRPr>
          </a:p>
        </p:txBody>
      </p:sp>
      <p:sp>
        <p:nvSpPr>
          <p:cNvPr id="366609" name="AutoShape 17">
            <a:extLst>
              <a:ext uri="{FF2B5EF4-FFF2-40B4-BE49-F238E27FC236}">
                <a16:creationId xmlns:a16="http://schemas.microsoft.com/office/drawing/2014/main" id="{EDF62716-4322-354B-A043-E415BAD7EB14}"/>
              </a:ext>
            </a:extLst>
          </p:cNvPr>
          <p:cNvSpPr>
            <a:spLocks noChangeArrowheads="1"/>
          </p:cNvSpPr>
          <p:nvPr/>
        </p:nvSpPr>
        <p:spPr bwMode="auto">
          <a:xfrm>
            <a:off x="5562600" y="4953000"/>
            <a:ext cx="2743200" cy="1676400"/>
          </a:xfrm>
          <a:prstGeom prst="triangle">
            <a:avLst>
              <a:gd name="adj" fmla="val 50000"/>
            </a:avLst>
          </a:prstGeom>
          <a:solidFill>
            <a:schemeClr val="accent1"/>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effectLst/>
                <a:latin typeface="Arial" panose="020B0604020202020204" pitchFamily="34" charset="0"/>
              </a:rPr>
              <a:t>Be-</a:t>
            </a:r>
          </a:p>
          <a:p>
            <a:r>
              <a:rPr lang="de-DE" altLang="de-DE">
                <a:effectLst/>
                <a:latin typeface="Arial" panose="020B0604020202020204" pitchFamily="34" charset="0"/>
              </a:rPr>
              <a:t>deutung</a:t>
            </a:r>
          </a:p>
          <a:p>
            <a:r>
              <a:rPr lang="de-DE" altLang="de-DE">
                <a:effectLst/>
                <a:latin typeface="Arial" panose="020B0604020202020204" pitchFamily="34" charset="0"/>
              </a:rPr>
              <a:t>bei Global-</a:t>
            </a:r>
          </a:p>
          <a:p>
            <a:r>
              <a:rPr lang="de-DE" altLang="de-DE">
                <a:effectLst/>
                <a:latin typeface="Arial" panose="020B0604020202020204" pitchFamily="34" charset="0"/>
              </a:rPr>
              <a:t>haushalten?</a:t>
            </a:r>
          </a:p>
          <a:p>
            <a:endParaRPr lang="de-DE" altLang="de-DE">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6597"/>
                                        </p:tgtEl>
                                        <p:attrNameLst>
                                          <p:attrName>style.visibility</p:attrName>
                                        </p:attrNameLst>
                                      </p:cBhvr>
                                      <p:to>
                                        <p:strVal val="visible"/>
                                      </p:to>
                                    </p:set>
                                    <p:animEffect transition="in" filter="box(out)">
                                      <p:cBhvr>
                                        <p:cTn id="7" dur="500"/>
                                        <p:tgtEl>
                                          <p:spTgt spid="3665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6598"/>
                                        </p:tgtEl>
                                        <p:attrNameLst>
                                          <p:attrName>style.visibility</p:attrName>
                                        </p:attrNameLst>
                                      </p:cBhvr>
                                      <p:to>
                                        <p:strVal val="visible"/>
                                      </p:to>
                                    </p:set>
                                    <p:animEffect transition="in" filter="box(out)">
                                      <p:cBhvr>
                                        <p:cTn id="12" dur="500"/>
                                        <p:tgtEl>
                                          <p:spTgt spid="36659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66602"/>
                                        </p:tgtEl>
                                        <p:attrNameLst>
                                          <p:attrName>style.visibility</p:attrName>
                                        </p:attrNameLst>
                                      </p:cBhvr>
                                      <p:to>
                                        <p:strVal val="visible"/>
                                      </p:to>
                                    </p:set>
                                    <p:animEffect transition="in" filter="box(out)">
                                      <p:cBhvr>
                                        <p:cTn id="17" dur="500"/>
                                        <p:tgtEl>
                                          <p:spTgt spid="36660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66603"/>
                                        </p:tgtEl>
                                        <p:attrNameLst>
                                          <p:attrName>style.visibility</p:attrName>
                                        </p:attrNameLst>
                                      </p:cBhvr>
                                      <p:to>
                                        <p:strVal val="visible"/>
                                      </p:to>
                                    </p:set>
                                    <p:animEffect transition="in" filter="box(out)">
                                      <p:cBhvr>
                                        <p:cTn id="22" dur="500"/>
                                        <p:tgtEl>
                                          <p:spTgt spid="36660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66606"/>
                                        </p:tgtEl>
                                        <p:attrNameLst>
                                          <p:attrName>style.visibility</p:attrName>
                                        </p:attrNameLst>
                                      </p:cBhvr>
                                      <p:to>
                                        <p:strVal val="visible"/>
                                      </p:to>
                                    </p:set>
                                    <p:animEffect transition="in" filter="box(out)">
                                      <p:cBhvr>
                                        <p:cTn id="27" dur="500"/>
                                        <p:tgtEl>
                                          <p:spTgt spid="36660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366609"/>
                                        </p:tgtEl>
                                        <p:attrNameLst>
                                          <p:attrName>style.visibility</p:attrName>
                                        </p:attrNameLst>
                                      </p:cBhvr>
                                      <p:to>
                                        <p:strVal val="visible"/>
                                      </p:to>
                                    </p:set>
                                    <p:animEffect transition="in" filter="box(out)">
                                      <p:cBhvr>
                                        <p:cTn id="32" dur="500"/>
                                        <p:tgtEl>
                                          <p:spTgt spid="3666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7" grpId="0" animBg="1" autoUpdateAnimBg="0"/>
      <p:bldP spid="366598" grpId="0" animBg="1" autoUpdateAnimBg="0"/>
      <p:bldP spid="366602" grpId="0" animBg="1" autoUpdateAnimBg="0"/>
      <p:bldP spid="366603" grpId="0" animBg="1" autoUpdateAnimBg="0"/>
      <p:bldP spid="366606" grpId="0" animBg="1" autoUpdateAnimBg="0"/>
      <p:bldP spid="366609"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2">
            <a:extLst>
              <a:ext uri="{FF2B5EF4-FFF2-40B4-BE49-F238E27FC236}">
                <a16:creationId xmlns:a16="http://schemas.microsoft.com/office/drawing/2014/main" id="{F546E0E1-A220-464D-8CB9-9EB695D2C411}"/>
              </a:ext>
            </a:extLst>
          </p:cNvPr>
          <p:cNvSpPr>
            <a:spLocks noGrp="1"/>
          </p:cNvSpPr>
          <p:nvPr>
            <p:ph type="sldNum" sz="quarter" idx="10"/>
          </p:nvPr>
        </p:nvSpPr>
        <p:spPr/>
        <p:txBody>
          <a:bodyPr/>
          <a:lstStyle/>
          <a:p>
            <a:fld id="{45409A04-4AB5-D94F-AEE8-1E300D115B38}" type="slidenum">
              <a:rPr lang="en-US" altLang="de-DE"/>
              <a:pPr/>
              <a:t>11</a:t>
            </a:fld>
            <a:endParaRPr lang="en-US" altLang="de-DE" b="0"/>
          </a:p>
        </p:txBody>
      </p:sp>
      <p:sp>
        <p:nvSpPr>
          <p:cNvPr id="367618" name="Rectangle 2">
            <a:extLst>
              <a:ext uri="{FF2B5EF4-FFF2-40B4-BE49-F238E27FC236}">
                <a16:creationId xmlns:a16="http://schemas.microsoft.com/office/drawing/2014/main" id="{1929C5CF-D0BE-7B4A-8415-A112BD7E4CDF}"/>
              </a:ext>
            </a:extLst>
          </p:cNvPr>
          <p:cNvSpPr>
            <a:spLocks noGrp="1" noChangeArrowheads="1"/>
          </p:cNvSpPr>
          <p:nvPr>
            <p:ph type="title"/>
          </p:nvPr>
        </p:nvSpPr>
        <p:spPr/>
        <p:txBody>
          <a:bodyPr/>
          <a:lstStyle/>
          <a:p>
            <a:endParaRPr lang="de-DE" altLang="de-DE"/>
          </a:p>
        </p:txBody>
      </p:sp>
      <p:grpSp>
        <p:nvGrpSpPr>
          <p:cNvPr id="367619" name="Group 3">
            <a:extLst>
              <a:ext uri="{FF2B5EF4-FFF2-40B4-BE49-F238E27FC236}">
                <a16:creationId xmlns:a16="http://schemas.microsoft.com/office/drawing/2014/main" id="{4E28A55A-78C7-9445-A5E7-F062014BEE33}"/>
              </a:ext>
            </a:extLst>
          </p:cNvPr>
          <p:cNvGrpSpPr>
            <a:grpSpLocks/>
          </p:cNvGrpSpPr>
          <p:nvPr/>
        </p:nvGrpSpPr>
        <p:grpSpPr bwMode="auto">
          <a:xfrm>
            <a:off x="1066800" y="1447800"/>
            <a:ext cx="6429375" cy="4757738"/>
            <a:chOff x="1640" y="1152"/>
            <a:chExt cx="4050" cy="2997"/>
          </a:xfrm>
        </p:grpSpPr>
        <p:sp>
          <p:nvSpPr>
            <p:cNvPr id="367620" name="Text Box 4">
              <a:extLst>
                <a:ext uri="{FF2B5EF4-FFF2-40B4-BE49-F238E27FC236}">
                  <a16:creationId xmlns:a16="http://schemas.microsoft.com/office/drawing/2014/main" id="{F89B5F29-1773-B543-848E-747292B127BB}"/>
                </a:ext>
              </a:extLst>
            </p:cNvPr>
            <p:cNvSpPr txBox="1">
              <a:spLocks noChangeArrowheads="1"/>
            </p:cNvSpPr>
            <p:nvPr/>
          </p:nvSpPr>
          <p:spPr bwMode="auto">
            <a:xfrm>
              <a:off x="2688" y="1152"/>
              <a:ext cx="1480" cy="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5200">
                  <a:solidFill>
                    <a:srgbClr val="0000FF"/>
                  </a:solidFill>
                  <a:effectLst>
                    <a:outerShdw blurRad="38100" dist="38100" dir="2700000" algn="tl">
                      <a:srgbClr val="000000"/>
                    </a:outerShdw>
                  </a:effectLst>
                  <a:latin typeface="Arial" panose="020B0604020202020204" pitchFamily="34" charset="0"/>
                </a:rPr>
                <a:t>W2/W3</a:t>
              </a:r>
              <a:endParaRPr lang="de-DE" altLang="de-DE" sz="2000" b="0">
                <a:solidFill>
                  <a:schemeClr val="accent2"/>
                </a:solidFill>
                <a:effectLst>
                  <a:outerShdw blurRad="38100" dist="38100" dir="2700000" algn="tl">
                    <a:srgbClr val="000000"/>
                  </a:outerShdw>
                </a:effectLst>
                <a:latin typeface="Arial" panose="020B0604020202020204" pitchFamily="34" charset="0"/>
              </a:endParaRPr>
            </a:p>
          </p:txBody>
        </p:sp>
        <p:graphicFrame>
          <p:nvGraphicFramePr>
            <p:cNvPr id="367621" name="Object 5">
              <a:extLst>
                <a:ext uri="{FF2B5EF4-FFF2-40B4-BE49-F238E27FC236}">
                  <a16:creationId xmlns:a16="http://schemas.microsoft.com/office/drawing/2014/main" id="{F1A06CC5-2E58-EA49-A6C0-FBA26F648B28}"/>
                </a:ext>
              </a:extLst>
            </p:cNvPr>
            <p:cNvGraphicFramePr>
              <a:graphicFrameLocks noChangeAspect="1"/>
            </p:cNvGraphicFramePr>
            <p:nvPr/>
          </p:nvGraphicFramePr>
          <p:xfrm>
            <a:off x="2880" y="1529"/>
            <a:ext cx="816" cy="2478"/>
          </p:xfrm>
          <a:graphic>
            <a:graphicData uri="http://schemas.openxmlformats.org/presentationml/2006/ole">
              <mc:AlternateContent xmlns:mc="http://schemas.openxmlformats.org/markup-compatibility/2006">
                <mc:Choice xmlns:v="urn:schemas-microsoft-com:vml" Requires="v">
                  <p:oleObj spid="_x0000_s433152" name="Clip" r:id="rId3" imgW="7454900" imgH="22618700" progId="MS_ClipArt_Gallery.2">
                    <p:embed/>
                  </p:oleObj>
                </mc:Choice>
                <mc:Fallback>
                  <p:oleObj name="Clip" r:id="rId3" imgW="7454900" imgH="22618700"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1529"/>
                          <a:ext cx="816" cy="24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7622" name="Object 6">
              <a:extLst>
                <a:ext uri="{FF2B5EF4-FFF2-40B4-BE49-F238E27FC236}">
                  <a16:creationId xmlns:a16="http://schemas.microsoft.com/office/drawing/2014/main" id="{980FB2C9-BE5A-A24F-B9CA-60A12244C8BD}"/>
                </a:ext>
              </a:extLst>
            </p:cNvPr>
            <p:cNvGraphicFramePr>
              <a:graphicFrameLocks noChangeAspect="1"/>
            </p:cNvGraphicFramePr>
            <p:nvPr/>
          </p:nvGraphicFramePr>
          <p:xfrm>
            <a:off x="1640" y="1632"/>
            <a:ext cx="1170" cy="2517"/>
          </p:xfrm>
          <a:graphic>
            <a:graphicData uri="http://schemas.openxmlformats.org/presentationml/2006/ole">
              <mc:AlternateContent xmlns:mc="http://schemas.openxmlformats.org/markup-compatibility/2006">
                <mc:Choice xmlns:v="urn:schemas-microsoft-com:vml" Requires="v">
                  <p:oleObj spid="_x0000_s433153" name="Clip" r:id="rId5" imgW="10693400" imgH="23012400" progId="MS_ClipArt_Gallery.2">
                    <p:embed/>
                  </p:oleObj>
                </mc:Choice>
                <mc:Fallback>
                  <p:oleObj name="Clip" r:id="rId5" imgW="10693400" imgH="23012400" progId="MS_ClipArt_Gallery.2">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0" y="1632"/>
                          <a:ext cx="1170" cy="25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7623" name="Object 7">
              <a:extLst>
                <a:ext uri="{FF2B5EF4-FFF2-40B4-BE49-F238E27FC236}">
                  <a16:creationId xmlns:a16="http://schemas.microsoft.com/office/drawing/2014/main" id="{561F12A3-5862-9B43-A10C-A8250FDEDECD}"/>
                </a:ext>
              </a:extLst>
            </p:cNvPr>
            <p:cNvGraphicFramePr>
              <a:graphicFrameLocks noChangeAspect="1"/>
            </p:cNvGraphicFramePr>
            <p:nvPr/>
          </p:nvGraphicFramePr>
          <p:xfrm>
            <a:off x="3242" y="1413"/>
            <a:ext cx="2448" cy="2485"/>
          </p:xfrm>
          <a:graphic>
            <a:graphicData uri="http://schemas.openxmlformats.org/presentationml/2006/ole">
              <mc:AlternateContent xmlns:mc="http://schemas.openxmlformats.org/markup-compatibility/2006">
                <mc:Choice xmlns:v="urn:schemas-microsoft-com:vml" Requires="v">
                  <p:oleObj spid="_x0000_s433154" name="Clip" r:id="rId7" imgW="22377400" imgH="22720300" progId="MS_ClipArt_Gallery.2">
                    <p:embed/>
                  </p:oleObj>
                </mc:Choice>
                <mc:Fallback>
                  <p:oleObj name="Clip" r:id="rId7" imgW="22377400" imgH="22720300" progId="MS_ClipArt_Gallery.2">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42" y="1413"/>
                          <a:ext cx="2448" cy="2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67624" name="Text Box 8">
            <a:extLst>
              <a:ext uri="{FF2B5EF4-FFF2-40B4-BE49-F238E27FC236}">
                <a16:creationId xmlns:a16="http://schemas.microsoft.com/office/drawing/2014/main" id="{F15A3551-F7CD-CF4B-AFB4-FCA4A817A1FE}"/>
              </a:ext>
            </a:extLst>
          </p:cNvPr>
          <p:cNvSpPr txBox="1">
            <a:spLocks noChangeArrowheads="1"/>
          </p:cNvSpPr>
          <p:nvPr/>
        </p:nvSpPr>
        <p:spPr bwMode="auto">
          <a:xfrm>
            <a:off x="2946400" y="4054475"/>
            <a:ext cx="2865438"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4800" b="0">
                <a:solidFill>
                  <a:schemeClr val="accent1"/>
                </a:solidFill>
                <a:effectLst>
                  <a:outerShdw blurRad="38100" dist="38100" dir="2700000" algn="tl">
                    <a:srgbClr val="000000"/>
                  </a:outerShdw>
                </a:effectLst>
                <a:latin typeface="Arial" panose="020B0604020202020204" pitchFamily="34" charset="0"/>
              </a:rPr>
              <a:t>verstehen</a:t>
            </a:r>
          </a:p>
        </p:txBody>
      </p:sp>
      <p:sp>
        <p:nvSpPr>
          <p:cNvPr id="367625" name="Text Box 9">
            <a:extLst>
              <a:ext uri="{FF2B5EF4-FFF2-40B4-BE49-F238E27FC236}">
                <a16:creationId xmlns:a16="http://schemas.microsoft.com/office/drawing/2014/main" id="{A46B3EC7-0B76-D845-BB7F-10E67017B106}"/>
              </a:ext>
            </a:extLst>
          </p:cNvPr>
          <p:cNvSpPr txBox="1">
            <a:spLocks noChangeArrowheads="1"/>
          </p:cNvSpPr>
          <p:nvPr/>
        </p:nvSpPr>
        <p:spPr bwMode="auto">
          <a:xfrm>
            <a:off x="5278438" y="5349875"/>
            <a:ext cx="2662237"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4800" b="0">
                <a:solidFill>
                  <a:schemeClr val="accent1"/>
                </a:solidFill>
                <a:effectLst>
                  <a:outerShdw blurRad="38100" dist="38100" dir="2700000" algn="tl">
                    <a:srgbClr val="000000"/>
                  </a:outerShdw>
                </a:effectLst>
                <a:latin typeface="Arial" panose="020B0604020202020204" pitchFamily="34" charset="0"/>
              </a:rPr>
              <a:t>gestalten</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7624"/>
                                        </p:tgtEl>
                                        <p:attrNameLst>
                                          <p:attrName>style.visibility</p:attrName>
                                        </p:attrNameLst>
                                      </p:cBhvr>
                                      <p:to>
                                        <p:strVal val="visible"/>
                                      </p:to>
                                    </p:set>
                                    <p:animEffect transition="in" filter="box(out)">
                                      <p:cBhvr>
                                        <p:cTn id="7" dur="500"/>
                                        <p:tgtEl>
                                          <p:spTgt spid="3676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7625"/>
                                        </p:tgtEl>
                                        <p:attrNameLst>
                                          <p:attrName>style.visibility</p:attrName>
                                        </p:attrNameLst>
                                      </p:cBhvr>
                                      <p:to>
                                        <p:strVal val="visible"/>
                                      </p:to>
                                    </p:set>
                                    <p:animEffect transition="in" filter="box(out)">
                                      <p:cBhvr>
                                        <p:cTn id="12" dur="500"/>
                                        <p:tgtEl>
                                          <p:spTgt spid="3676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7624" grpId="0" autoUpdateAnimBg="0"/>
      <p:bldP spid="36762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Foliennummernplatzhalter 2">
            <a:extLst>
              <a:ext uri="{FF2B5EF4-FFF2-40B4-BE49-F238E27FC236}">
                <a16:creationId xmlns:a16="http://schemas.microsoft.com/office/drawing/2014/main" id="{33A53C2F-5FD7-D74F-968F-FB45CF4066A4}"/>
              </a:ext>
            </a:extLst>
          </p:cNvPr>
          <p:cNvSpPr>
            <a:spLocks noGrp="1"/>
          </p:cNvSpPr>
          <p:nvPr>
            <p:ph type="sldNum" sz="quarter" idx="10"/>
          </p:nvPr>
        </p:nvSpPr>
        <p:spPr/>
        <p:txBody>
          <a:bodyPr/>
          <a:lstStyle/>
          <a:p>
            <a:fld id="{D0E29CC7-0816-7D48-B04A-0EA7D6671345}" type="slidenum">
              <a:rPr lang="en-US" altLang="de-DE"/>
              <a:pPr/>
              <a:t>12</a:t>
            </a:fld>
            <a:endParaRPr lang="en-US" altLang="de-DE" b="0"/>
          </a:p>
        </p:txBody>
      </p:sp>
      <p:sp>
        <p:nvSpPr>
          <p:cNvPr id="368642" name="Rectangle 2">
            <a:extLst>
              <a:ext uri="{FF2B5EF4-FFF2-40B4-BE49-F238E27FC236}">
                <a16:creationId xmlns:a16="http://schemas.microsoft.com/office/drawing/2014/main" id="{26A65120-4730-8E42-8E8B-2B1D7A4A8A29}"/>
              </a:ext>
            </a:extLst>
          </p:cNvPr>
          <p:cNvSpPr>
            <a:spLocks noGrp="1" noChangeArrowheads="1"/>
          </p:cNvSpPr>
          <p:nvPr>
            <p:ph type="title"/>
          </p:nvPr>
        </p:nvSpPr>
        <p:spPr/>
        <p:txBody>
          <a:bodyPr/>
          <a:lstStyle/>
          <a:p>
            <a:r>
              <a:rPr lang="de-DE" altLang="de-DE" sz="3600" i="1"/>
              <a:t>W2/W3</a:t>
            </a:r>
            <a:r>
              <a:rPr lang="de-DE" altLang="de-DE" sz="3600"/>
              <a:t>: Verstehen </a:t>
            </a:r>
          </a:p>
        </p:txBody>
      </p:sp>
      <p:sp>
        <p:nvSpPr>
          <p:cNvPr id="368644" name="Rectangle 4">
            <a:extLst>
              <a:ext uri="{FF2B5EF4-FFF2-40B4-BE49-F238E27FC236}">
                <a16:creationId xmlns:a16="http://schemas.microsoft.com/office/drawing/2014/main" id="{CC000400-46FA-624F-BBF0-4902C3A65B15}"/>
              </a:ext>
            </a:extLst>
          </p:cNvPr>
          <p:cNvSpPr>
            <a:spLocks noChangeArrowheads="1"/>
          </p:cNvSpPr>
          <p:nvPr/>
        </p:nvSpPr>
        <p:spPr bwMode="auto">
          <a:xfrm>
            <a:off x="609600" y="4572000"/>
            <a:ext cx="7620000" cy="71913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a:effectLst/>
                <a:latin typeface="Arial" panose="020B0604020202020204" pitchFamily="34" charset="0"/>
              </a:rPr>
              <a:t>Auch Hochschulleitungen einbezogen</a:t>
            </a:r>
          </a:p>
        </p:txBody>
      </p:sp>
      <p:sp>
        <p:nvSpPr>
          <p:cNvPr id="368645" name="Rectangle 5">
            <a:extLst>
              <a:ext uri="{FF2B5EF4-FFF2-40B4-BE49-F238E27FC236}">
                <a16:creationId xmlns:a16="http://schemas.microsoft.com/office/drawing/2014/main" id="{2902181E-A77D-FA48-B7DD-9DAF9F976223}"/>
              </a:ext>
            </a:extLst>
          </p:cNvPr>
          <p:cNvSpPr>
            <a:spLocks noChangeArrowheads="1"/>
          </p:cNvSpPr>
          <p:nvPr/>
        </p:nvSpPr>
        <p:spPr bwMode="auto">
          <a:xfrm>
            <a:off x="533400" y="1828800"/>
            <a:ext cx="7696200" cy="71913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a:effectLst/>
                <a:latin typeface="Arial" panose="020B0604020202020204" pitchFamily="34" charset="0"/>
              </a:rPr>
              <a:t>Grundsätzlich an Fachhochschulen und Unis</a:t>
            </a:r>
          </a:p>
        </p:txBody>
      </p:sp>
      <p:sp>
        <p:nvSpPr>
          <p:cNvPr id="368647" name="AutoShape 7">
            <a:extLst>
              <a:ext uri="{FF2B5EF4-FFF2-40B4-BE49-F238E27FC236}">
                <a16:creationId xmlns:a16="http://schemas.microsoft.com/office/drawing/2014/main" id="{DCBFBAA4-5FF2-4640-A72E-85DD6CD7A51D}"/>
              </a:ext>
            </a:extLst>
          </p:cNvPr>
          <p:cNvSpPr>
            <a:spLocks noChangeArrowheads="1"/>
          </p:cNvSpPr>
          <p:nvPr/>
        </p:nvSpPr>
        <p:spPr bwMode="auto">
          <a:xfrm rot="-16186311">
            <a:off x="1409700" y="2628900"/>
            <a:ext cx="609600" cy="11430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2857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de-DE" altLang="de-DE" b="0">
              <a:solidFill>
                <a:srgbClr val="1B6F41"/>
              </a:solidFill>
              <a:effectLst/>
            </a:endParaRPr>
          </a:p>
        </p:txBody>
      </p:sp>
      <p:sp>
        <p:nvSpPr>
          <p:cNvPr id="368648" name="Rectangle 8">
            <a:extLst>
              <a:ext uri="{FF2B5EF4-FFF2-40B4-BE49-F238E27FC236}">
                <a16:creationId xmlns:a16="http://schemas.microsoft.com/office/drawing/2014/main" id="{EC374A49-6EA3-AD4D-81BD-611389B873F9}"/>
              </a:ext>
            </a:extLst>
          </p:cNvPr>
          <p:cNvSpPr>
            <a:spLocks noChangeArrowheads="1"/>
          </p:cNvSpPr>
          <p:nvPr/>
        </p:nvSpPr>
        <p:spPr bwMode="auto">
          <a:xfrm>
            <a:off x="2819400" y="2862263"/>
            <a:ext cx="5105400" cy="1176337"/>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200">
                <a:effectLst/>
                <a:latin typeface="Arial" panose="020B0604020202020204" pitchFamily="34" charset="0"/>
              </a:rPr>
              <a:t> Wer bringt Ämter aus?</a:t>
            </a:r>
          </a:p>
          <a:p>
            <a:r>
              <a:rPr lang="de-DE" altLang="de-DE" sz="2200">
                <a:effectLst/>
                <a:latin typeface="Arial" panose="020B0604020202020204" pitchFamily="34" charset="0"/>
              </a:rPr>
              <a:t>Anteile/Verhältnis W2 und W3?</a:t>
            </a:r>
          </a:p>
        </p:txBody>
      </p:sp>
      <p:sp>
        <p:nvSpPr>
          <p:cNvPr id="368649" name="AutoShape 9">
            <a:extLst>
              <a:ext uri="{FF2B5EF4-FFF2-40B4-BE49-F238E27FC236}">
                <a16:creationId xmlns:a16="http://schemas.microsoft.com/office/drawing/2014/main" id="{CFF2AECF-AEC1-D545-A0D3-BBC5B4899BD4}"/>
              </a:ext>
            </a:extLst>
          </p:cNvPr>
          <p:cNvSpPr>
            <a:spLocks noChangeArrowheads="1"/>
          </p:cNvSpPr>
          <p:nvPr/>
        </p:nvSpPr>
        <p:spPr bwMode="auto">
          <a:xfrm rot="-16186311">
            <a:off x="1409700" y="5372100"/>
            <a:ext cx="609600" cy="1143000"/>
          </a:xfrm>
          <a:custGeom>
            <a:avLst/>
            <a:gdLst>
              <a:gd name="G0" fmla="+- 9257 0 0"/>
              <a:gd name="G1" fmla="+- 18514 0 0"/>
              <a:gd name="G2" fmla="+- 7200 0 0"/>
              <a:gd name="G3" fmla="*/ 9257 1 2"/>
              <a:gd name="G4" fmla="+- G3 10800 0"/>
              <a:gd name="G5" fmla="+- 21600 925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429 w 21600"/>
              <a:gd name="T1" fmla="*/ 0 h 21600"/>
              <a:gd name="T2" fmla="*/ 9257 w 21600"/>
              <a:gd name="T3" fmla="*/ 7200 h 21600"/>
              <a:gd name="T4" fmla="*/ 0 w 21600"/>
              <a:gd name="T5" fmla="*/ 18001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chemeClr val="accent1"/>
          </a:solidFill>
          <a:ln w="28575">
            <a:solidFill>
              <a:srgbClr val="FF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de-DE" altLang="de-DE" b="0">
              <a:solidFill>
                <a:srgbClr val="1B6F41"/>
              </a:solidFill>
              <a:effectLst/>
            </a:endParaRPr>
          </a:p>
        </p:txBody>
      </p:sp>
      <p:sp>
        <p:nvSpPr>
          <p:cNvPr id="368650" name="Rectangle 10">
            <a:extLst>
              <a:ext uri="{FF2B5EF4-FFF2-40B4-BE49-F238E27FC236}">
                <a16:creationId xmlns:a16="http://schemas.microsoft.com/office/drawing/2014/main" id="{48FDAFCB-C134-5C48-9D10-32F95D3153B9}"/>
              </a:ext>
            </a:extLst>
          </p:cNvPr>
          <p:cNvSpPr>
            <a:spLocks noChangeArrowheads="1"/>
          </p:cNvSpPr>
          <p:nvPr/>
        </p:nvSpPr>
        <p:spPr bwMode="auto">
          <a:xfrm>
            <a:off x="2819400" y="5681663"/>
            <a:ext cx="5105400" cy="719137"/>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200">
                <a:effectLst/>
                <a:latin typeface="Arial" panose="020B0604020202020204" pitchFamily="34" charset="0"/>
              </a:rPr>
              <a:t> Wer befindet darüber?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8645"/>
                                        </p:tgtEl>
                                        <p:attrNameLst>
                                          <p:attrName>style.visibility</p:attrName>
                                        </p:attrNameLst>
                                      </p:cBhvr>
                                      <p:to>
                                        <p:strVal val="visible"/>
                                      </p:to>
                                    </p:set>
                                    <p:animEffect transition="in" filter="box(out)">
                                      <p:cBhvr>
                                        <p:cTn id="7" dur="500"/>
                                        <p:tgtEl>
                                          <p:spTgt spid="3686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8" fill="hold" grpId="0" nodeType="clickEffect">
                                  <p:stCondLst>
                                    <p:cond delay="0"/>
                                  </p:stCondLst>
                                  <p:childTnLst>
                                    <p:set>
                                      <p:cBhvr>
                                        <p:cTn id="11" dur="1" fill="hold">
                                          <p:stCondLst>
                                            <p:cond delay="0"/>
                                          </p:stCondLst>
                                        </p:cTn>
                                        <p:tgtEl>
                                          <p:spTgt spid="368647"/>
                                        </p:tgtEl>
                                        <p:attrNameLst>
                                          <p:attrName>style.visibility</p:attrName>
                                        </p:attrNameLst>
                                      </p:cBhvr>
                                      <p:to>
                                        <p:strVal val="visible"/>
                                      </p:to>
                                    </p:set>
                                    <p:anim calcmode="lin" valueType="num">
                                      <p:cBhvr>
                                        <p:cTn id="12" dur="500" fill="hold"/>
                                        <p:tgtEl>
                                          <p:spTgt spid="368647"/>
                                        </p:tgtEl>
                                        <p:attrNameLst>
                                          <p:attrName>ppt_x</p:attrName>
                                        </p:attrNameLst>
                                      </p:cBhvr>
                                      <p:tavLst>
                                        <p:tav tm="0">
                                          <p:val>
                                            <p:strVal val="#ppt_x-#ppt_w/2"/>
                                          </p:val>
                                        </p:tav>
                                        <p:tav tm="100000">
                                          <p:val>
                                            <p:strVal val="#ppt_x"/>
                                          </p:val>
                                        </p:tav>
                                      </p:tavLst>
                                    </p:anim>
                                    <p:anim calcmode="lin" valueType="num">
                                      <p:cBhvr>
                                        <p:cTn id="13" dur="500" fill="hold"/>
                                        <p:tgtEl>
                                          <p:spTgt spid="368647"/>
                                        </p:tgtEl>
                                        <p:attrNameLst>
                                          <p:attrName>ppt_y</p:attrName>
                                        </p:attrNameLst>
                                      </p:cBhvr>
                                      <p:tavLst>
                                        <p:tav tm="0">
                                          <p:val>
                                            <p:strVal val="#ppt_y"/>
                                          </p:val>
                                        </p:tav>
                                        <p:tav tm="100000">
                                          <p:val>
                                            <p:strVal val="#ppt_y"/>
                                          </p:val>
                                        </p:tav>
                                      </p:tavLst>
                                    </p:anim>
                                    <p:anim calcmode="lin" valueType="num">
                                      <p:cBhvr>
                                        <p:cTn id="14" dur="500" fill="hold"/>
                                        <p:tgtEl>
                                          <p:spTgt spid="368647"/>
                                        </p:tgtEl>
                                        <p:attrNameLst>
                                          <p:attrName>ppt_w</p:attrName>
                                        </p:attrNameLst>
                                      </p:cBhvr>
                                      <p:tavLst>
                                        <p:tav tm="0">
                                          <p:val>
                                            <p:fltVal val="0"/>
                                          </p:val>
                                        </p:tav>
                                        <p:tav tm="100000">
                                          <p:val>
                                            <p:strVal val="#ppt_w"/>
                                          </p:val>
                                        </p:tav>
                                      </p:tavLst>
                                    </p:anim>
                                    <p:anim calcmode="lin" valueType="num">
                                      <p:cBhvr>
                                        <p:cTn id="15" dur="500" fill="hold"/>
                                        <p:tgtEl>
                                          <p:spTgt spid="368647"/>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368648"/>
                                        </p:tgtEl>
                                        <p:attrNameLst>
                                          <p:attrName>style.visibility</p:attrName>
                                        </p:attrNameLst>
                                      </p:cBhvr>
                                      <p:to>
                                        <p:strVal val="visible"/>
                                      </p:to>
                                    </p:set>
                                    <p:animEffect transition="in" filter="box(out)">
                                      <p:cBhvr>
                                        <p:cTn id="20" dur="500"/>
                                        <p:tgtEl>
                                          <p:spTgt spid="36864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32" fill="hold" grpId="0" nodeType="clickEffect">
                                  <p:stCondLst>
                                    <p:cond delay="0"/>
                                  </p:stCondLst>
                                  <p:childTnLst>
                                    <p:set>
                                      <p:cBhvr>
                                        <p:cTn id="24" dur="1" fill="hold">
                                          <p:stCondLst>
                                            <p:cond delay="0"/>
                                          </p:stCondLst>
                                        </p:cTn>
                                        <p:tgtEl>
                                          <p:spTgt spid="368644"/>
                                        </p:tgtEl>
                                        <p:attrNameLst>
                                          <p:attrName>style.visibility</p:attrName>
                                        </p:attrNameLst>
                                      </p:cBhvr>
                                      <p:to>
                                        <p:strVal val="visible"/>
                                      </p:to>
                                    </p:set>
                                    <p:animEffect transition="in" filter="box(out)">
                                      <p:cBhvr>
                                        <p:cTn id="25" dur="500"/>
                                        <p:tgtEl>
                                          <p:spTgt spid="36864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8" fill="hold" grpId="0" nodeType="clickEffect">
                                  <p:stCondLst>
                                    <p:cond delay="0"/>
                                  </p:stCondLst>
                                  <p:childTnLst>
                                    <p:set>
                                      <p:cBhvr>
                                        <p:cTn id="29" dur="1" fill="hold">
                                          <p:stCondLst>
                                            <p:cond delay="0"/>
                                          </p:stCondLst>
                                        </p:cTn>
                                        <p:tgtEl>
                                          <p:spTgt spid="368649"/>
                                        </p:tgtEl>
                                        <p:attrNameLst>
                                          <p:attrName>style.visibility</p:attrName>
                                        </p:attrNameLst>
                                      </p:cBhvr>
                                      <p:to>
                                        <p:strVal val="visible"/>
                                      </p:to>
                                    </p:set>
                                    <p:anim calcmode="lin" valueType="num">
                                      <p:cBhvr>
                                        <p:cTn id="30" dur="500" fill="hold"/>
                                        <p:tgtEl>
                                          <p:spTgt spid="368649"/>
                                        </p:tgtEl>
                                        <p:attrNameLst>
                                          <p:attrName>ppt_x</p:attrName>
                                        </p:attrNameLst>
                                      </p:cBhvr>
                                      <p:tavLst>
                                        <p:tav tm="0">
                                          <p:val>
                                            <p:strVal val="#ppt_x-#ppt_w/2"/>
                                          </p:val>
                                        </p:tav>
                                        <p:tav tm="100000">
                                          <p:val>
                                            <p:strVal val="#ppt_x"/>
                                          </p:val>
                                        </p:tav>
                                      </p:tavLst>
                                    </p:anim>
                                    <p:anim calcmode="lin" valueType="num">
                                      <p:cBhvr>
                                        <p:cTn id="31" dur="500" fill="hold"/>
                                        <p:tgtEl>
                                          <p:spTgt spid="368649"/>
                                        </p:tgtEl>
                                        <p:attrNameLst>
                                          <p:attrName>ppt_y</p:attrName>
                                        </p:attrNameLst>
                                      </p:cBhvr>
                                      <p:tavLst>
                                        <p:tav tm="0">
                                          <p:val>
                                            <p:strVal val="#ppt_y"/>
                                          </p:val>
                                        </p:tav>
                                        <p:tav tm="100000">
                                          <p:val>
                                            <p:strVal val="#ppt_y"/>
                                          </p:val>
                                        </p:tav>
                                      </p:tavLst>
                                    </p:anim>
                                    <p:anim calcmode="lin" valueType="num">
                                      <p:cBhvr>
                                        <p:cTn id="32" dur="500" fill="hold"/>
                                        <p:tgtEl>
                                          <p:spTgt spid="368649"/>
                                        </p:tgtEl>
                                        <p:attrNameLst>
                                          <p:attrName>ppt_w</p:attrName>
                                        </p:attrNameLst>
                                      </p:cBhvr>
                                      <p:tavLst>
                                        <p:tav tm="0">
                                          <p:val>
                                            <p:fltVal val="0"/>
                                          </p:val>
                                        </p:tav>
                                        <p:tav tm="100000">
                                          <p:val>
                                            <p:strVal val="#ppt_w"/>
                                          </p:val>
                                        </p:tav>
                                      </p:tavLst>
                                    </p:anim>
                                    <p:anim calcmode="lin" valueType="num">
                                      <p:cBhvr>
                                        <p:cTn id="33" dur="500" fill="hold"/>
                                        <p:tgtEl>
                                          <p:spTgt spid="368649"/>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32" fill="hold" grpId="0" nodeType="clickEffect">
                                  <p:stCondLst>
                                    <p:cond delay="0"/>
                                  </p:stCondLst>
                                  <p:childTnLst>
                                    <p:set>
                                      <p:cBhvr>
                                        <p:cTn id="37" dur="1" fill="hold">
                                          <p:stCondLst>
                                            <p:cond delay="0"/>
                                          </p:stCondLst>
                                        </p:cTn>
                                        <p:tgtEl>
                                          <p:spTgt spid="368650"/>
                                        </p:tgtEl>
                                        <p:attrNameLst>
                                          <p:attrName>style.visibility</p:attrName>
                                        </p:attrNameLst>
                                      </p:cBhvr>
                                      <p:to>
                                        <p:strVal val="visible"/>
                                      </p:to>
                                    </p:set>
                                    <p:animEffect transition="in" filter="box(out)">
                                      <p:cBhvr>
                                        <p:cTn id="38" dur="500"/>
                                        <p:tgtEl>
                                          <p:spTgt spid="368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44" grpId="0" animBg="1" autoUpdateAnimBg="0"/>
      <p:bldP spid="368645" grpId="0" animBg="1" autoUpdateAnimBg="0"/>
      <p:bldP spid="368647" grpId="0" animBg="1" autoUpdateAnimBg="0"/>
      <p:bldP spid="368648" grpId="0" animBg="1" autoUpdateAnimBg="0"/>
      <p:bldP spid="368649" grpId="0" animBg="1" autoUpdateAnimBg="0"/>
      <p:bldP spid="368650"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 name="Foliennummernplatzhalter 2">
            <a:extLst>
              <a:ext uri="{FF2B5EF4-FFF2-40B4-BE49-F238E27FC236}">
                <a16:creationId xmlns:a16="http://schemas.microsoft.com/office/drawing/2014/main" id="{5AC8C473-DB69-C546-A88D-BBE26CF5A93E}"/>
              </a:ext>
            </a:extLst>
          </p:cNvPr>
          <p:cNvSpPr>
            <a:spLocks noGrp="1"/>
          </p:cNvSpPr>
          <p:nvPr>
            <p:ph type="sldNum" sz="quarter" idx="10"/>
          </p:nvPr>
        </p:nvSpPr>
        <p:spPr/>
        <p:txBody>
          <a:bodyPr/>
          <a:lstStyle/>
          <a:p>
            <a:fld id="{116EFDEC-F52C-8043-BE64-D847F2C6FA3D}" type="slidenum">
              <a:rPr lang="en-US" altLang="de-DE"/>
              <a:pPr/>
              <a:t>13</a:t>
            </a:fld>
            <a:endParaRPr lang="en-US" altLang="de-DE" b="0"/>
          </a:p>
        </p:txBody>
      </p:sp>
      <p:sp>
        <p:nvSpPr>
          <p:cNvPr id="372738" name="Rectangle 2">
            <a:extLst>
              <a:ext uri="{FF2B5EF4-FFF2-40B4-BE49-F238E27FC236}">
                <a16:creationId xmlns:a16="http://schemas.microsoft.com/office/drawing/2014/main" id="{EF1CD151-4A78-E645-B447-1F96DC8A1799}"/>
              </a:ext>
            </a:extLst>
          </p:cNvPr>
          <p:cNvSpPr>
            <a:spLocks noGrp="1" noChangeArrowheads="1"/>
          </p:cNvSpPr>
          <p:nvPr>
            <p:ph type="title"/>
          </p:nvPr>
        </p:nvSpPr>
        <p:spPr>
          <a:xfrm>
            <a:off x="152400" y="0"/>
            <a:ext cx="7010400" cy="990600"/>
          </a:xfrm>
        </p:spPr>
        <p:txBody>
          <a:bodyPr/>
          <a:lstStyle/>
          <a:p>
            <a:r>
              <a:rPr lang="de-DE" altLang="de-DE" sz="3400" i="1"/>
              <a:t>W2/W3:</a:t>
            </a:r>
            <a:r>
              <a:rPr lang="de-DE" altLang="de-DE" sz="3400"/>
              <a:t> Gestalten </a:t>
            </a:r>
          </a:p>
        </p:txBody>
      </p:sp>
      <p:sp>
        <p:nvSpPr>
          <p:cNvPr id="372739" name="Rectangle 3">
            <a:extLst>
              <a:ext uri="{FF2B5EF4-FFF2-40B4-BE49-F238E27FC236}">
                <a16:creationId xmlns:a16="http://schemas.microsoft.com/office/drawing/2014/main" id="{645E0235-F194-3E4E-9531-B6A4DCEBA004}"/>
              </a:ext>
            </a:extLst>
          </p:cNvPr>
          <p:cNvSpPr>
            <a:spLocks noChangeArrowheads="1"/>
          </p:cNvSpPr>
          <p:nvPr/>
        </p:nvSpPr>
        <p:spPr bwMode="auto">
          <a:xfrm>
            <a:off x="3429000" y="1752600"/>
            <a:ext cx="5410200" cy="61118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000">
                <a:effectLst/>
                <a:latin typeface="Arial" panose="020B0604020202020204" pitchFamily="34" charset="0"/>
              </a:rPr>
              <a:t>Hochschulen überlassen</a:t>
            </a:r>
          </a:p>
        </p:txBody>
      </p:sp>
      <p:sp>
        <p:nvSpPr>
          <p:cNvPr id="372740" name="Rectangle 4">
            <a:extLst>
              <a:ext uri="{FF2B5EF4-FFF2-40B4-BE49-F238E27FC236}">
                <a16:creationId xmlns:a16="http://schemas.microsoft.com/office/drawing/2014/main" id="{D900716D-6E01-5549-BB24-1CAE16A6DBD1}"/>
              </a:ext>
            </a:extLst>
          </p:cNvPr>
          <p:cNvSpPr>
            <a:spLocks noChangeArrowheads="1"/>
          </p:cNvSpPr>
          <p:nvPr/>
        </p:nvSpPr>
        <p:spPr bwMode="auto">
          <a:xfrm>
            <a:off x="3429000" y="3810000"/>
            <a:ext cx="5410200" cy="61118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000">
                <a:effectLst/>
                <a:latin typeface="Arial" panose="020B0604020202020204" pitchFamily="34" charset="0"/>
              </a:rPr>
              <a:t>Orientierung an Aufgabenprofil </a:t>
            </a:r>
          </a:p>
          <a:p>
            <a:r>
              <a:rPr lang="de-DE" altLang="de-DE" sz="2000">
                <a:effectLst/>
                <a:latin typeface="Arial" panose="020B0604020202020204" pitchFamily="34" charset="0"/>
              </a:rPr>
              <a:t>und Organisationskultur</a:t>
            </a:r>
          </a:p>
        </p:txBody>
      </p:sp>
      <p:sp>
        <p:nvSpPr>
          <p:cNvPr id="372742" name="Rectangle 6">
            <a:extLst>
              <a:ext uri="{FF2B5EF4-FFF2-40B4-BE49-F238E27FC236}">
                <a16:creationId xmlns:a16="http://schemas.microsoft.com/office/drawing/2014/main" id="{4C304E19-E2D8-6549-B328-31D3191D2626}"/>
              </a:ext>
            </a:extLst>
          </p:cNvPr>
          <p:cNvSpPr>
            <a:spLocks noChangeArrowheads="1"/>
          </p:cNvSpPr>
          <p:nvPr/>
        </p:nvSpPr>
        <p:spPr bwMode="auto">
          <a:xfrm>
            <a:off x="3429000" y="3048000"/>
            <a:ext cx="5410200" cy="61118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000">
                <a:effectLst/>
                <a:latin typeface="Arial" panose="020B0604020202020204" pitchFamily="34" charset="0"/>
              </a:rPr>
              <a:t>größere Personal- und </a:t>
            </a:r>
          </a:p>
          <a:p>
            <a:r>
              <a:rPr lang="de-DE" altLang="de-DE" sz="2000">
                <a:effectLst/>
                <a:latin typeface="Arial" panose="020B0604020202020204" pitchFamily="34" charset="0"/>
              </a:rPr>
              <a:t>Finanzautonomie</a:t>
            </a:r>
          </a:p>
        </p:txBody>
      </p:sp>
      <p:sp>
        <p:nvSpPr>
          <p:cNvPr id="372744" name="Rectangle 8">
            <a:extLst>
              <a:ext uri="{FF2B5EF4-FFF2-40B4-BE49-F238E27FC236}">
                <a16:creationId xmlns:a16="http://schemas.microsoft.com/office/drawing/2014/main" id="{974FA114-E070-354C-B088-4E75A06A446B}"/>
              </a:ext>
            </a:extLst>
          </p:cNvPr>
          <p:cNvSpPr>
            <a:spLocks noChangeArrowheads="1"/>
          </p:cNvSpPr>
          <p:nvPr/>
        </p:nvSpPr>
        <p:spPr bwMode="auto">
          <a:xfrm>
            <a:off x="3429000" y="5257800"/>
            <a:ext cx="5410200" cy="611188"/>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000">
                <a:effectLst/>
                <a:latin typeface="Arial" panose="020B0604020202020204" pitchFamily="34" charset="0"/>
              </a:rPr>
              <a:t>Voraussetzungen für</a:t>
            </a:r>
          </a:p>
          <a:p>
            <a:r>
              <a:rPr lang="de-DE" altLang="de-DE" sz="2000">
                <a:effectLst/>
                <a:latin typeface="Arial" panose="020B0604020202020204" pitchFamily="34" charset="0"/>
              </a:rPr>
              <a:t>verantwortliche Handhabung?</a:t>
            </a:r>
          </a:p>
        </p:txBody>
      </p:sp>
      <p:grpSp>
        <p:nvGrpSpPr>
          <p:cNvPr id="372745" name="Group 9">
            <a:extLst>
              <a:ext uri="{FF2B5EF4-FFF2-40B4-BE49-F238E27FC236}">
                <a16:creationId xmlns:a16="http://schemas.microsoft.com/office/drawing/2014/main" id="{932B5A52-544C-8542-A965-BAE03681E32C}"/>
              </a:ext>
            </a:extLst>
          </p:cNvPr>
          <p:cNvGrpSpPr>
            <a:grpSpLocks/>
          </p:cNvGrpSpPr>
          <p:nvPr/>
        </p:nvGrpSpPr>
        <p:grpSpPr bwMode="auto">
          <a:xfrm>
            <a:off x="381000" y="1752600"/>
            <a:ext cx="2057400" cy="533400"/>
            <a:chOff x="192" y="1008"/>
            <a:chExt cx="1296" cy="672"/>
          </a:xfrm>
        </p:grpSpPr>
        <p:sp>
          <p:nvSpPr>
            <p:cNvPr id="372746" name="Oval 10">
              <a:extLst>
                <a:ext uri="{FF2B5EF4-FFF2-40B4-BE49-F238E27FC236}">
                  <a16:creationId xmlns:a16="http://schemas.microsoft.com/office/drawing/2014/main" id="{69FE9E8B-50F0-D843-A0D7-E85A059E3956}"/>
                </a:ext>
              </a:extLst>
            </p:cNvPr>
            <p:cNvSpPr>
              <a:spLocks noChangeArrowheads="1"/>
            </p:cNvSpPr>
            <p:nvPr/>
          </p:nvSpPr>
          <p:spPr bwMode="auto">
            <a:xfrm>
              <a:off x="192" y="1008"/>
              <a:ext cx="1296" cy="672"/>
            </a:xfrm>
            <a:prstGeom prst="ellipse">
              <a:avLst/>
            </a:prstGeom>
            <a:solidFill>
              <a:schemeClr val="accent1"/>
            </a:solidFill>
            <a:ln w="762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72747" name="Text Box 11">
              <a:extLst>
                <a:ext uri="{FF2B5EF4-FFF2-40B4-BE49-F238E27FC236}">
                  <a16:creationId xmlns:a16="http://schemas.microsoft.com/office/drawing/2014/main" id="{20D005B7-8A62-AF43-B989-0FDBE51C3604}"/>
                </a:ext>
              </a:extLst>
            </p:cNvPr>
            <p:cNvSpPr txBox="1">
              <a:spLocks noChangeArrowheads="1"/>
            </p:cNvSpPr>
            <p:nvPr/>
          </p:nvSpPr>
          <p:spPr bwMode="auto">
            <a:xfrm>
              <a:off x="356" y="1064"/>
              <a:ext cx="942" cy="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50000"/>
                </a:spcBef>
              </a:pPr>
              <a:r>
                <a:rPr lang="de-DE" altLang="de-DE" sz="2000">
                  <a:effectLst/>
                  <a:latin typeface="Arial" panose="020B0604020202020204" pitchFamily="34" charset="0"/>
                </a:rPr>
                <a:t>Alternative</a:t>
              </a:r>
            </a:p>
          </p:txBody>
        </p:sp>
      </p:grpSp>
      <p:grpSp>
        <p:nvGrpSpPr>
          <p:cNvPr id="372748" name="Group 12">
            <a:extLst>
              <a:ext uri="{FF2B5EF4-FFF2-40B4-BE49-F238E27FC236}">
                <a16:creationId xmlns:a16="http://schemas.microsoft.com/office/drawing/2014/main" id="{204D9252-5062-434E-9186-1E1909AEFEBF}"/>
              </a:ext>
            </a:extLst>
          </p:cNvPr>
          <p:cNvGrpSpPr>
            <a:grpSpLocks/>
          </p:cNvGrpSpPr>
          <p:nvPr/>
        </p:nvGrpSpPr>
        <p:grpSpPr bwMode="auto">
          <a:xfrm>
            <a:off x="381000" y="3048000"/>
            <a:ext cx="2057400" cy="533400"/>
            <a:chOff x="192" y="1008"/>
            <a:chExt cx="1296" cy="672"/>
          </a:xfrm>
        </p:grpSpPr>
        <p:sp>
          <p:nvSpPr>
            <p:cNvPr id="372749" name="Oval 13">
              <a:extLst>
                <a:ext uri="{FF2B5EF4-FFF2-40B4-BE49-F238E27FC236}">
                  <a16:creationId xmlns:a16="http://schemas.microsoft.com/office/drawing/2014/main" id="{11FA60AB-623F-8646-8178-A9755020488A}"/>
                </a:ext>
              </a:extLst>
            </p:cNvPr>
            <p:cNvSpPr>
              <a:spLocks noChangeArrowheads="1"/>
            </p:cNvSpPr>
            <p:nvPr/>
          </p:nvSpPr>
          <p:spPr bwMode="auto">
            <a:xfrm>
              <a:off x="192" y="1008"/>
              <a:ext cx="1296" cy="672"/>
            </a:xfrm>
            <a:prstGeom prst="ellipse">
              <a:avLst/>
            </a:prstGeom>
            <a:solidFill>
              <a:schemeClr val="accent1"/>
            </a:solidFill>
            <a:ln w="762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72750" name="Text Box 14">
              <a:extLst>
                <a:ext uri="{FF2B5EF4-FFF2-40B4-BE49-F238E27FC236}">
                  <a16:creationId xmlns:a16="http://schemas.microsoft.com/office/drawing/2014/main" id="{AE6767EC-520E-CD45-8EDE-9C1DF4A73A8B}"/>
                </a:ext>
              </a:extLst>
            </p:cNvPr>
            <p:cNvSpPr txBox="1">
              <a:spLocks noChangeArrowheads="1"/>
            </p:cNvSpPr>
            <p:nvPr/>
          </p:nvSpPr>
          <p:spPr bwMode="auto">
            <a:xfrm>
              <a:off x="475" y="1064"/>
              <a:ext cx="702" cy="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50000"/>
                </a:spcBef>
              </a:pPr>
              <a:r>
                <a:rPr lang="de-DE" altLang="de-DE" sz="2000">
                  <a:effectLst/>
                  <a:latin typeface="Arial" panose="020B0604020202020204" pitchFamily="34" charset="0"/>
                </a:rPr>
                <a:t>Vorteile</a:t>
              </a:r>
            </a:p>
          </p:txBody>
        </p:sp>
      </p:grpSp>
      <p:grpSp>
        <p:nvGrpSpPr>
          <p:cNvPr id="372751" name="Group 15">
            <a:extLst>
              <a:ext uri="{FF2B5EF4-FFF2-40B4-BE49-F238E27FC236}">
                <a16:creationId xmlns:a16="http://schemas.microsoft.com/office/drawing/2014/main" id="{19A302F1-2292-E74C-92D3-FA6E66D90C52}"/>
              </a:ext>
            </a:extLst>
          </p:cNvPr>
          <p:cNvGrpSpPr>
            <a:grpSpLocks/>
          </p:cNvGrpSpPr>
          <p:nvPr/>
        </p:nvGrpSpPr>
        <p:grpSpPr bwMode="auto">
          <a:xfrm>
            <a:off x="381000" y="5257800"/>
            <a:ext cx="2057400" cy="533400"/>
            <a:chOff x="192" y="1008"/>
            <a:chExt cx="1296" cy="672"/>
          </a:xfrm>
        </p:grpSpPr>
        <p:sp>
          <p:nvSpPr>
            <p:cNvPr id="372752" name="Oval 16">
              <a:extLst>
                <a:ext uri="{FF2B5EF4-FFF2-40B4-BE49-F238E27FC236}">
                  <a16:creationId xmlns:a16="http://schemas.microsoft.com/office/drawing/2014/main" id="{BF445DAF-5ACE-084B-827D-BC484C158E56}"/>
                </a:ext>
              </a:extLst>
            </p:cNvPr>
            <p:cNvSpPr>
              <a:spLocks noChangeArrowheads="1"/>
            </p:cNvSpPr>
            <p:nvPr/>
          </p:nvSpPr>
          <p:spPr bwMode="auto">
            <a:xfrm>
              <a:off x="192" y="1008"/>
              <a:ext cx="1296" cy="672"/>
            </a:xfrm>
            <a:prstGeom prst="ellipse">
              <a:avLst/>
            </a:prstGeom>
            <a:solidFill>
              <a:schemeClr val="accent1"/>
            </a:solidFill>
            <a:ln w="762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72753" name="Text Box 17">
              <a:extLst>
                <a:ext uri="{FF2B5EF4-FFF2-40B4-BE49-F238E27FC236}">
                  <a16:creationId xmlns:a16="http://schemas.microsoft.com/office/drawing/2014/main" id="{AC701EC4-9D97-814B-90ED-9010CD4B47D5}"/>
                </a:ext>
              </a:extLst>
            </p:cNvPr>
            <p:cNvSpPr txBox="1">
              <a:spLocks noChangeArrowheads="1"/>
            </p:cNvSpPr>
            <p:nvPr/>
          </p:nvSpPr>
          <p:spPr bwMode="auto">
            <a:xfrm>
              <a:off x="503" y="1064"/>
              <a:ext cx="650" cy="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50000"/>
                </a:spcBef>
              </a:pPr>
              <a:r>
                <a:rPr lang="de-DE" altLang="de-DE" sz="2000">
                  <a:effectLst/>
                  <a:latin typeface="Arial" panose="020B0604020202020204" pitchFamily="34" charset="0"/>
                </a:rPr>
                <a:t>Fragen</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72745"/>
                                        </p:tgtEl>
                                        <p:attrNameLst>
                                          <p:attrName>style.visibility</p:attrName>
                                        </p:attrNameLst>
                                      </p:cBhvr>
                                      <p:to>
                                        <p:strVal val="visible"/>
                                      </p:to>
                                    </p:set>
                                    <p:animEffect transition="in" filter="box(out)">
                                      <p:cBhvr>
                                        <p:cTn id="7" dur="500"/>
                                        <p:tgtEl>
                                          <p:spTgt spid="37274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72739"/>
                                        </p:tgtEl>
                                        <p:attrNameLst>
                                          <p:attrName>style.visibility</p:attrName>
                                        </p:attrNameLst>
                                      </p:cBhvr>
                                      <p:to>
                                        <p:strVal val="visible"/>
                                      </p:to>
                                    </p:set>
                                    <p:animEffect transition="in" filter="box(out)">
                                      <p:cBhvr>
                                        <p:cTn id="12" dur="500"/>
                                        <p:tgtEl>
                                          <p:spTgt spid="37273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72748"/>
                                        </p:tgtEl>
                                        <p:attrNameLst>
                                          <p:attrName>style.visibility</p:attrName>
                                        </p:attrNameLst>
                                      </p:cBhvr>
                                      <p:to>
                                        <p:strVal val="visible"/>
                                      </p:to>
                                    </p:set>
                                    <p:animEffect transition="in" filter="box(out)">
                                      <p:cBhvr>
                                        <p:cTn id="17" dur="500"/>
                                        <p:tgtEl>
                                          <p:spTgt spid="37274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72742"/>
                                        </p:tgtEl>
                                        <p:attrNameLst>
                                          <p:attrName>style.visibility</p:attrName>
                                        </p:attrNameLst>
                                      </p:cBhvr>
                                      <p:to>
                                        <p:strVal val="visible"/>
                                      </p:to>
                                    </p:set>
                                    <p:animEffect transition="in" filter="box(out)">
                                      <p:cBhvr>
                                        <p:cTn id="22" dur="500"/>
                                        <p:tgtEl>
                                          <p:spTgt spid="37274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72740"/>
                                        </p:tgtEl>
                                        <p:attrNameLst>
                                          <p:attrName>style.visibility</p:attrName>
                                        </p:attrNameLst>
                                      </p:cBhvr>
                                      <p:to>
                                        <p:strVal val="visible"/>
                                      </p:to>
                                    </p:set>
                                    <p:animEffect transition="in" filter="box(out)">
                                      <p:cBhvr>
                                        <p:cTn id="27" dur="500"/>
                                        <p:tgtEl>
                                          <p:spTgt spid="37274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372751"/>
                                        </p:tgtEl>
                                        <p:attrNameLst>
                                          <p:attrName>style.visibility</p:attrName>
                                        </p:attrNameLst>
                                      </p:cBhvr>
                                      <p:to>
                                        <p:strVal val="visible"/>
                                      </p:to>
                                    </p:set>
                                    <p:animEffect transition="in" filter="box(out)">
                                      <p:cBhvr>
                                        <p:cTn id="32" dur="500"/>
                                        <p:tgtEl>
                                          <p:spTgt spid="37275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grpId="0" nodeType="clickEffect">
                                  <p:stCondLst>
                                    <p:cond delay="0"/>
                                  </p:stCondLst>
                                  <p:childTnLst>
                                    <p:set>
                                      <p:cBhvr>
                                        <p:cTn id="36" dur="1" fill="hold">
                                          <p:stCondLst>
                                            <p:cond delay="0"/>
                                          </p:stCondLst>
                                        </p:cTn>
                                        <p:tgtEl>
                                          <p:spTgt spid="372744"/>
                                        </p:tgtEl>
                                        <p:attrNameLst>
                                          <p:attrName>style.visibility</p:attrName>
                                        </p:attrNameLst>
                                      </p:cBhvr>
                                      <p:to>
                                        <p:strVal val="visible"/>
                                      </p:to>
                                    </p:set>
                                    <p:animEffect transition="in" filter="box(out)">
                                      <p:cBhvr>
                                        <p:cTn id="37" dur="500"/>
                                        <p:tgtEl>
                                          <p:spTgt spid="3727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2739" grpId="0" animBg="1" autoUpdateAnimBg="0"/>
      <p:bldP spid="372740" grpId="0" animBg="1" autoUpdateAnimBg="0"/>
      <p:bldP spid="372742" grpId="0" animBg="1" autoUpdateAnimBg="0"/>
      <p:bldP spid="372744"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2">
            <a:extLst>
              <a:ext uri="{FF2B5EF4-FFF2-40B4-BE49-F238E27FC236}">
                <a16:creationId xmlns:a16="http://schemas.microsoft.com/office/drawing/2014/main" id="{2544482C-4928-1241-882B-F9770E371CF0}"/>
              </a:ext>
            </a:extLst>
          </p:cNvPr>
          <p:cNvSpPr>
            <a:spLocks noGrp="1"/>
          </p:cNvSpPr>
          <p:nvPr>
            <p:ph type="sldNum" sz="quarter" idx="10"/>
          </p:nvPr>
        </p:nvSpPr>
        <p:spPr/>
        <p:txBody>
          <a:bodyPr/>
          <a:lstStyle/>
          <a:p>
            <a:fld id="{77F7C8E3-E316-6B40-A6AD-BFA56E7A8C55}" type="slidenum">
              <a:rPr lang="en-US" altLang="de-DE"/>
              <a:pPr/>
              <a:t>14</a:t>
            </a:fld>
            <a:endParaRPr lang="en-US" altLang="de-DE" b="0"/>
          </a:p>
        </p:txBody>
      </p:sp>
      <p:sp>
        <p:nvSpPr>
          <p:cNvPr id="375810" name="Rectangle 2050">
            <a:extLst>
              <a:ext uri="{FF2B5EF4-FFF2-40B4-BE49-F238E27FC236}">
                <a16:creationId xmlns:a16="http://schemas.microsoft.com/office/drawing/2014/main" id="{08864370-EB9E-E442-A4AA-44DA45B8231E}"/>
              </a:ext>
            </a:extLst>
          </p:cNvPr>
          <p:cNvSpPr>
            <a:spLocks noGrp="1" noChangeArrowheads="1"/>
          </p:cNvSpPr>
          <p:nvPr>
            <p:ph type="title"/>
          </p:nvPr>
        </p:nvSpPr>
        <p:spPr/>
        <p:txBody>
          <a:bodyPr/>
          <a:lstStyle/>
          <a:p>
            <a:endParaRPr lang="de-DE" altLang="de-DE"/>
          </a:p>
        </p:txBody>
      </p:sp>
      <p:grpSp>
        <p:nvGrpSpPr>
          <p:cNvPr id="375818" name="Group 2058">
            <a:extLst>
              <a:ext uri="{FF2B5EF4-FFF2-40B4-BE49-F238E27FC236}">
                <a16:creationId xmlns:a16="http://schemas.microsoft.com/office/drawing/2014/main" id="{9A1B3501-4068-7D4F-8EC1-B375C926F89F}"/>
              </a:ext>
            </a:extLst>
          </p:cNvPr>
          <p:cNvGrpSpPr>
            <a:grpSpLocks/>
          </p:cNvGrpSpPr>
          <p:nvPr/>
        </p:nvGrpSpPr>
        <p:grpSpPr bwMode="auto">
          <a:xfrm>
            <a:off x="1087438" y="1295400"/>
            <a:ext cx="7793037" cy="4910138"/>
            <a:chOff x="685" y="816"/>
            <a:chExt cx="4909" cy="3093"/>
          </a:xfrm>
        </p:grpSpPr>
        <p:sp>
          <p:nvSpPr>
            <p:cNvPr id="375812" name="Text Box 2052">
              <a:extLst>
                <a:ext uri="{FF2B5EF4-FFF2-40B4-BE49-F238E27FC236}">
                  <a16:creationId xmlns:a16="http://schemas.microsoft.com/office/drawing/2014/main" id="{D01B2FA5-7608-0E47-8457-0A455DE2EC72}"/>
                </a:ext>
              </a:extLst>
            </p:cNvPr>
            <p:cNvSpPr txBox="1">
              <a:spLocks noChangeArrowheads="1"/>
            </p:cNvSpPr>
            <p:nvPr/>
          </p:nvSpPr>
          <p:spPr bwMode="auto">
            <a:xfrm>
              <a:off x="685" y="816"/>
              <a:ext cx="3628" cy="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5200">
                  <a:solidFill>
                    <a:srgbClr val="0000FF"/>
                  </a:solidFill>
                  <a:effectLst>
                    <a:outerShdw blurRad="38100" dist="38100" dir="2700000" algn="tl">
                      <a:srgbClr val="000000"/>
                    </a:outerShdw>
                  </a:effectLst>
                  <a:latin typeface="Arial" panose="020B0604020202020204" pitchFamily="34" charset="0"/>
                </a:rPr>
                <a:t>Leistungsbezüge </a:t>
              </a:r>
              <a:endParaRPr lang="de-DE" altLang="de-DE" sz="2000" b="0">
                <a:solidFill>
                  <a:schemeClr val="accent2"/>
                </a:solidFill>
                <a:effectLst>
                  <a:outerShdw blurRad="38100" dist="38100" dir="2700000" algn="tl">
                    <a:srgbClr val="000000"/>
                  </a:outerShdw>
                </a:effectLst>
                <a:latin typeface="Arial" panose="020B0604020202020204" pitchFamily="34" charset="0"/>
              </a:endParaRPr>
            </a:p>
          </p:txBody>
        </p:sp>
        <p:graphicFrame>
          <p:nvGraphicFramePr>
            <p:cNvPr id="375813" name="Object 2053">
              <a:extLst>
                <a:ext uri="{FF2B5EF4-FFF2-40B4-BE49-F238E27FC236}">
                  <a16:creationId xmlns:a16="http://schemas.microsoft.com/office/drawing/2014/main" id="{18A05B7A-B039-B043-B6E5-EDCA209F531C}"/>
                </a:ext>
              </a:extLst>
            </p:cNvPr>
            <p:cNvGraphicFramePr>
              <a:graphicFrameLocks noChangeAspect="1"/>
            </p:cNvGraphicFramePr>
            <p:nvPr/>
          </p:nvGraphicFramePr>
          <p:xfrm>
            <a:off x="2784" y="1289"/>
            <a:ext cx="816" cy="2478"/>
          </p:xfrm>
          <a:graphic>
            <a:graphicData uri="http://schemas.openxmlformats.org/presentationml/2006/ole">
              <mc:AlternateContent xmlns:mc="http://schemas.openxmlformats.org/markup-compatibility/2006">
                <mc:Choice xmlns:v="urn:schemas-microsoft-com:vml" Requires="v">
                  <p:oleObj spid="_x0000_s434176" name="Clip" r:id="rId3" imgW="7454900" imgH="22618700" progId="MS_ClipArt_Gallery.2">
                    <p:embed/>
                  </p:oleObj>
                </mc:Choice>
                <mc:Fallback>
                  <p:oleObj name="Clip" r:id="rId3" imgW="7454900" imgH="22618700" progId="MS_ClipArt_Gallery.2">
                    <p:embed/>
                    <p:pic>
                      <p:nvPicPr>
                        <p:cNvPr id="0" name="Object 20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4" y="1289"/>
                          <a:ext cx="816" cy="24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5814" name="Object 2054">
              <a:extLst>
                <a:ext uri="{FF2B5EF4-FFF2-40B4-BE49-F238E27FC236}">
                  <a16:creationId xmlns:a16="http://schemas.microsoft.com/office/drawing/2014/main" id="{0F0B4F9D-F928-0847-A30A-E6733D05E349}"/>
                </a:ext>
              </a:extLst>
            </p:cNvPr>
            <p:cNvGraphicFramePr>
              <a:graphicFrameLocks noChangeAspect="1"/>
            </p:cNvGraphicFramePr>
            <p:nvPr/>
          </p:nvGraphicFramePr>
          <p:xfrm>
            <a:off x="1544" y="1392"/>
            <a:ext cx="1170" cy="2517"/>
          </p:xfrm>
          <a:graphic>
            <a:graphicData uri="http://schemas.openxmlformats.org/presentationml/2006/ole">
              <mc:AlternateContent xmlns:mc="http://schemas.openxmlformats.org/markup-compatibility/2006">
                <mc:Choice xmlns:v="urn:schemas-microsoft-com:vml" Requires="v">
                  <p:oleObj spid="_x0000_s434177" name="Clip" r:id="rId5" imgW="10693400" imgH="23012400" progId="MS_ClipArt_Gallery.2">
                    <p:embed/>
                  </p:oleObj>
                </mc:Choice>
                <mc:Fallback>
                  <p:oleObj name="Clip" r:id="rId5" imgW="10693400" imgH="23012400" progId="MS_ClipArt_Gallery.2">
                    <p:embed/>
                    <p:pic>
                      <p:nvPicPr>
                        <p:cNvPr id="0" name="Object 205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4" y="1392"/>
                          <a:ext cx="1170" cy="25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75815" name="Object 2055">
              <a:extLst>
                <a:ext uri="{FF2B5EF4-FFF2-40B4-BE49-F238E27FC236}">
                  <a16:creationId xmlns:a16="http://schemas.microsoft.com/office/drawing/2014/main" id="{759A896F-432D-5841-BB2C-390BD89C7349}"/>
                </a:ext>
              </a:extLst>
            </p:cNvPr>
            <p:cNvGraphicFramePr>
              <a:graphicFrameLocks noChangeAspect="1"/>
            </p:cNvGraphicFramePr>
            <p:nvPr/>
          </p:nvGraphicFramePr>
          <p:xfrm>
            <a:off x="3146" y="1173"/>
            <a:ext cx="2448" cy="2485"/>
          </p:xfrm>
          <a:graphic>
            <a:graphicData uri="http://schemas.openxmlformats.org/presentationml/2006/ole">
              <mc:AlternateContent xmlns:mc="http://schemas.openxmlformats.org/markup-compatibility/2006">
                <mc:Choice xmlns:v="urn:schemas-microsoft-com:vml" Requires="v">
                  <p:oleObj spid="_x0000_s434178" name="Clip" r:id="rId7" imgW="22377400" imgH="22720300" progId="MS_ClipArt_Gallery.2">
                    <p:embed/>
                  </p:oleObj>
                </mc:Choice>
                <mc:Fallback>
                  <p:oleObj name="Clip" r:id="rId7" imgW="22377400" imgH="22720300" progId="MS_ClipArt_Gallery.2">
                    <p:embed/>
                    <p:pic>
                      <p:nvPicPr>
                        <p:cNvPr id="0" name="Object 20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46" y="1173"/>
                          <a:ext cx="2448" cy="2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75816" name="Text Box 2056">
            <a:extLst>
              <a:ext uri="{FF2B5EF4-FFF2-40B4-BE49-F238E27FC236}">
                <a16:creationId xmlns:a16="http://schemas.microsoft.com/office/drawing/2014/main" id="{EE075B95-1DB3-5642-9A9E-4F090203232C}"/>
              </a:ext>
            </a:extLst>
          </p:cNvPr>
          <p:cNvSpPr txBox="1">
            <a:spLocks noChangeArrowheads="1"/>
          </p:cNvSpPr>
          <p:nvPr/>
        </p:nvSpPr>
        <p:spPr bwMode="auto">
          <a:xfrm>
            <a:off x="762000" y="3505200"/>
            <a:ext cx="2865438"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4800" b="0">
                <a:solidFill>
                  <a:schemeClr val="accent1"/>
                </a:solidFill>
                <a:effectLst>
                  <a:outerShdw blurRad="38100" dist="38100" dir="2700000" algn="tl">
                    <a:srgbClr val="000000"/>
                  </a:outerShdw>
                </a:effectLst>
                <a:latin typeface="Arial" panose="020B0604020202020204" pitchFamily="34" charset="0"/>
              </a:rPr>
              <a:t>verstehen</a:t>
            </a:r>
          </a:p>
        </p:txBody>
      </p:sp>
      <p:sp>
        <p:nvSpPr>
          <p:cNvPr id="375817" name="Text Box 2057">
            <a:extLst>
              <a:ext uri="{FF2B5EF4-FFF2-40B4-BE49-F238E27FC236}">
                <a16:creationId xmlns:a16="http://schemas.microsoft.com/office/drawing/2014/main" id="{6B8EA044-3D34-1C47-AE65-DE3743B58CB2}"/>
              </a:ext>
            </a:extLst>
          </p:cNvPr>
          <p:cNvSpPr txBox="1">
            <a:spLocks noChangeArrowheads="1"/>
          </p:cNvSpPr>
          <p:nvPr/>
        </p:nvSpPr>
        <p:spPr bwMode="auto">
          <a:xfrm>
            <a:off x="3094038" y="4800600"/>
            <a:ext cx="2662237"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4800" b="0">
                <a:solidFill>
                  <a:schemeClr val="accent1"/>
                </a:solidFill>
                <a:effectLst>
                  <a:outerShdw blurRad="38100" dist="38100" dir="2700000" algn="tl">
                    <a:srgbClr val="000000"/>
                  </a:outerShdw>
                </a:effectLst>
                <a:latin typeface="Arial" panose="020B0604020202020204" pitchFamily="34" charset="0"/>
              </a:rPr>
              <a:t>gestalten</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75816"/>
                                        </p:tgtEl>
                                        <p:attrNameLst>
                                          <p:attrName>style.visibility</p:attrName>
                                        </p:attrNameLst>
                                      </p:cBhvr>
                                      <p:to>
                                        <p:strVal val="visible"/>
                                      </p:to>
                                    </p:set>
                                    <p:animEffect transition="in" filter="box(out)">
                                      <p:cBhvr>
                                        <p:cTn id="7" dur="500"/>
                                        <p:tgtEl>
                                          <p:spTgt spid="3758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75817"/>
                                        </p:tgtEl>
                                        <p:attrNameLst>
                                          <p:attrName>style.visibility</p:attrName>
                                        </p:attrNameLst>
                                      </p:cBhvr>
                                      <p:to>
                                        <p:strVal val="visible"/>
                                      </p:to>
                                    </p:set>
                                    <p:animEffect transition="in" filter="box(out)">
                                      <p:cBhvr>
                                        <p:cTn id="12" dur="500"/>
                                        <p:tgtEl>
                                          <p:spTgt spid="3758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16" grpId="0" autoUpdateAnimBg="0"/>
      <p:bldP spid="375817"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2">
            <a:extLst>
              <a:ext uri="{FF2B5EF4-FFF2-40B4-BE49-F238E27FC236}">
                <a16:creationId xmlns:a16="http://schemas.microsoft.com/office/drawing/2014/main" id="{67338DDC-0B36-0E40-BC3E-872EFBEB246F}"/>
              </a:ext>
            </a:extLst>
          </p:cNvPr>
          <p:cNvSpPr>
            <a:spLocks noGrp="1"/>
          </p:cNvSpPr>
          <p:nvPr>
            <p:ph type="sldNum" sz="quarter" idx="10"/>
          </p:nvPr>
        </p:nvSpPr>
        <p:spPr/>
        <p:txBody>
          <a:bodyPr/>
          <a:lstStyle/>
          <a:p>
            <a:fld id="{C471C5A0-8CB8-3447-9D4B-D45FF96EABDD}" type="slidenum">
              <a:rPr lang="en-US" altLang="de-DE"/>
              <a:pPr/>
              <a:t>15</a:t>
            </a:fld>
            <a:endParaRPr lang="en-US" altLang="de-DE" b="0"/>
          </a:p>
        </p:txBody>
      </p:sp>
      <p:grpSp>
        <p:nvGrpSpPr>
          <p:cNvPr id="411651" name="Group 3">
            <a:extLst>
              <a:ext uri="{FF2B5EF4-FFF2-40B4-BE49-F238E27FC236}">
                <a16:creationId xmlns:a16="http://schemas.microsoft.com/office/drawing/2014/main" id="{4699AA01-0227-EB43-8F42-93DAB035B476}"/>
              </a:ext>
            </a:extLst>
          </p:cNvPr>
          <p:cNvGrpSpPr>
            <a:grpSpLocks/>
          </p:cNvGrpSpPr>
          <p:nvPr/>
        </p:nvGrpSpPr>
        <p:grpSpPr bwMode="auto">
          <a:xfrm>
            <a:off x="-1371600" y="1066800"/>
            <a:ext cx="7924800" cy="5340350"/>
            <a:chOff x="1728" y="860"/>
            <a:chExt cx="4896" cy="3268"/>
          </a:xfrm>
        </p:grpSpPr>
        <p:graphicFrame>
          <p:nvGraphicFramePr>
            <p:cNvPr id="411652" name="Object 4">
              <a:extLst>
                <a:ext uri="{FF2B5EF4-FFF2-40B4-BE49-F238E27FC236}">
                  <a16:creationId xmlns:a16="http://schemas.microsoft.com/office/drawing/2014/main" id="{D3397452-8266-F247-B39E-F36B4E5F78A9}"/>
                </a:ext>
              </a:extLst>
            </p:cNvPr>
            <p:cNvGraphicFramePr>
              <a:graphicFrameLocks noChangeAspect="1"/>
            </p:cNvGraphicFramePr>
            <p:nvPr/>
          </p:nvGraphicFramePr>
          <p:xfrm>
            <a:off x="1728" y="860"/>
            <a:ext cx="4896" cy="3268"/>
          </p:xfrm>
          <a:graphic>
            <a:graphicData uri="http://schemas.openxmlformats.org/presentationml/2006/ole">
              <mc:AlternateContent xmlns:mc="http://schemas.openxmlformats.org/markup-compatibility/2006">
                <mc:Choice xmlns:v="urn:schemas-microsoft-com:vml" Requires="v">
                  <p:oleObj spid="_x0000_s411662" name="Diagramm" r:id="rId3" imgW="7213600" imgH="4813300" progId="MSGraph.Chart.8">
                    <p:embed followColorScheme="full"/>
                  </p:oleObj>
                </mc:Choice>
                <mc:Fallback>
                  <p:oleObj name="Diagramm" r:id="rId3" imgW="7213600" imgH="4813300" progId="MSGraph.Chart.8">
                    <p:embed followColorScheme="full"/>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28" y="860"/>
                          <a:ext cx="4896" cy="3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411653" name="Group 5">
              <a:extLst>
                <a:ext uri="{FF2B5EF4-FFF2-40B4-BE49-F238E27FC236}">
                  <a16:creationId xmlns:a16="http://schemas.microsoft.com/office/drawing/2014/main" id="{7E872911-9C7A-9443-9197-26A890679825}"/>
                </a:ext>
              </a:extLst>
            </p:cNvPr>
            <p:cNvGrpSpPr>
              <a:grpSpLocks/>
            </p:cNvGrpSpPr>
            <p:nvPr/>
          </p:nvGrpSpPr>
          <p:grpSpPr bwMode="auto">
            <a:xfrm>
              <a:off x="3072" y="1719"/>
              <a:ext cx="2253" cy="1822"/>
              <a:chOff x="3072" y="1719"/>
              <a:chExt cx="2253" cy="1822"/>
            </a:xfrm>
          </p:grpSpPr>
          <p:sp>
            <p:nvSpPr>
              <p:cNvPr id="411654" name="Text Box 6">
                <a:extLst>
                  <a:ext uri="{FF2B5EF4-FFF2-40B4-BE49-F238E27FC236}">
                    <a16:creationId xmlns:a16="http://schemas.microsoft.com/office/drawing/2014/main" id="{4D62A7FC-7B77-C541-906E-1E340B0711C1}"/>
                  </a:ext>
                </a:extLst>
              </p:cNvPr>
              <p:cNvSpPr txBox="1">
                <a:spLocks noChangeArrowheads="1"/>
              </p:cNvSpPr>
              <p:nvPr/>
            </p:nvSpPr>
            <p:spPr bwMode="auto">
              <a:xfrm>
                <a:off x="3072" y="1728"/>
                <a:ext cx="999" cy="6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200">
                    <a:effectLst/>
                    <a:latin typeface="Arial" panose="020B0604020202020204" pitchFamily="34" charset="0"/>
                  </a:rPr>
                  <a:t>Funktions-</a:t>
                </a:r>
              </a:p>
              <a:p>
                <a:r>
                  <a:rPr lang="de-DE" altLang="de-DE" sz="2200">
                    <a:effectLst/>
                    <a:latin typeface="Arial" panose="020B0604020202020204" pitchFamily="34" charset="0"/>
                  </a:rPr>
                  <a:t>Leistungs-</a:t>
                </a:r>
              </a:p>
              <a:p>
                <a:r>
                  <a:rPr lang="de-DE" altLang="de-DE" sz="2200">
                    <a:effectLst/>
                    <a:latin typeface="Arial" panose="020B0604020202020204" pitchFamily="34" charset="0"/>
                  </a:rPr>
                  <a:t>bezüge</a:t>
                </a:r>
              </a:p>
            </p:txBody>
          </p:sp>
          <p:sp>
            <p:nvSpPr>
              <p:cNvPr id="411655" name="Text Box 7">
                <a:extLst>
                  <a:ext uri="{FF2B5EF4-FFF2-40B4-BE49-F238E27FC236}">
                    <a16:creationId xmlns:a16="http://schemas.microsoft.com/office/drawing/2014/main" id="{F342896B-09B5-5E4D-92B1-9BCACFC9CC65}"/>
                  </a:ext>
                </a:extLst>
              </p:cNvPr>
              <p:cNvSpPr txBox="1">
                <a:spLocks noChangeArrowheads="1"/>
              </p:cNvSpPr>
              <p:nvPr/>
            </p:nvSpPr>
            <p:spPr bwMode="auto">
              <a:xfrm>
                <a:off x="4289" y="1719"/>
                <a:ext cx="1036" cy="6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200">
                    <a:effectLst/>
                    <a:latin typeface="Arial" panose="020B0604020202020204" pitchFamily="34" charset="0"/>
                  </a:rPr>
                  <a:t>Berufungs-</a:t>
                </a:r>
              </a:p>
              <a:p>
                <a:r>
                  <a:rPr lang="de-DE" altLang="de-DE" sz="2200">
                    <a:effectLst/>
                    <a:latin typeface="Arial" panose="020B0604020202020204" pitchFamily="34" charset="0"/>
                  </a:rPr>
                  <a:t>Bleibe-</a:t>
                </a:r>
              </a:p>
              <a:p>
                <a:r>
                  <a:rPr lang="de-DE" altLang="de-DE" sz="2200">
                    <a:effectLst/>
                    <a:latin typeface="Arial" panose="020B0604020202020204" pitchFamily="34" charset="0"/>
                  </a:rPr>
                  <a:t>L.-bezüge</a:t>
                </a:r>
              </a:p>
            </p:txBody>
          </p:sp>
          <p:sp>
            <p:nvSpPr>
              <p:cNvPr id="411656" name="Text Box 8">
                <a:extLst>
                  <a:ext uri="{FF2B5EF4-FFF2-40B4-BE49-F238E27FC236}">
                    <a16:creationId xmlns:a16="http://schemas.microsoft.com/office/drawing/2014/main" id="{5A5D879D-20E9-F048-9AEA-1F6396EF8A30}"/>
                  </a:ext>
                </a:extLst>
              </p:cNvPr>
              <p:cNvSpPr txBox="1">
                <a:spLocks noChangeArrowheads="1"/>
              </p:cNvSpPr>
              <p:nvPr/>
            </p:nvSpPr>
            <p:spPr bwMode="auto">
              <a:xfrm>
                <a:off x="3690" y="2870"/>
                <a:ext cx="1007" cy="6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200">
                    <a:effectLst/>
                    <a:latin typeface="Arial" panose="020B0604020202020204" pitchFamily="34" charset="0"/>
                  </a:rPr>
                  <a:t>Besondere</a:t>
                </a:r>
              </a:p>
              <a:p>
                <a:r>
                  <a:rPr lang="de-DE" altLang="de-DE" sz="2200">
                    <a:effectLst/>
                    <a:latin typeface="Arial" panose="020B0604020202020204" pitchFamily="34" charset="0"/>
                  </a:rPr>
                  <a:t>Leistungs-</a:t>
                </a:r>
              </a:p>
              <a:p>
                <a:r>
                  <a:rPr lang="de-DE" altLang="de-DE" sz="2200">
                    <a:effectLst/>
                    <a:latin typeface="Arial" panose="020B0604020202020204" pitchFamily="34" charset="0"/>
                  </a:rPr>
                  <a:t>bezüge</a:t>
                </a:r>
              </a:p>
            </p:txBody>
          </p:sp>
        </p:grpSp>
      </p:grpSp>
      <p:sp>
        <p:nvSpPr>
          <p:cNvPr id="411650" name="Rectangle 2">
            <a:extLst>
              <a:ext uri="{FF2B5EF4-FFF2-40B4-BE49-F238E27FC236}">
                <a16:creationId xmlns:a16="http://schemas.microsoft.com/office/drawing/2014/main" id="{C0E58FAA-18B4-7749-902E-7D62FAA1056B}"/>
              </a:ext>
            </a:extLst>
          </p:cNvPr>
          <p:cNvSpPr>
            <a:spLocks noGrp="1" noChangeArrowheads="1"/>
          </p:cNvSpPr>
          <p:nvPr>
            <p:ph type="title"/>
          </p:nvPr>
        </p:nvSpPr>
        <p:spPr/>
        <p:txBody>
          <a:bodyPr/>
          <a:lstStyle/>
          <a:p>
            <a:pPr>
              <a:lnSpc>
                <a:spcPct val="90000"/>
              </a:lnSpc>
            </a:pPr>
            <a:r>
              <a:rPr lang="de-DE" altLang="de-DE" sz="3600"/>
              <a:t>Leistungsbezüge verstehen</a:t>
            </a:r>
          </a:p>
        </p:txBody>
      </p:sp>
      <p:sp>
        <p:nvSpPr>
          <p:cNvPr id="411658" name="AutoShape 10">
            <a:extLst>
              <a:ext uri="{FF2B5EF4-FFF2-40B4-BE49-F238E27FC236}">
                <a16:creationId xmlns:a16="http://schemas.microsoft.com/office/drawing/2014/main" id="{23D291A5-2E45-6C45-8DD6-FA54DE347060}"/>
              </a:ext>
            </a:extLst>
          </p:cNvPr>
          <p:cNvSpPr>
            <a:spLocks noChangeArrowheads="1"/>
          </p:cNvSpPr>
          <p:nvPr/>
        </p:nvSpPr>
        <p:spPr bwMode="auto">
          <a:xfrm>
            <a:off x="6169025" y="2581275"/>
            <a:ext cx="2438400" cy="2438400"/>
          </a:xfrm>
          <a:prstGeom prst="octagon">
            <a:avLst>
              <a:gd name="adj" fmla="val 29287"/>
            </a:avLst>
          </a:prstGeom>
          <a:solidFill>
            <a:schemeClr val="accent1"/>
          </a:solidFill>
          <a:ln w="762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800">
                <a:effectLst>
                  <a:outerShdw blurRad="38100" dist="38100" dir="2700000" algn="tl">
                    <a:srgbClr val="000000"/>
                  </a:outerShdw>
                </a:effectLst>
                <a:latin typeface="Arial" panose="020B0604020202020204" pitchFamily="34" charset="0"/>
              </a:rPr>
              <a:t>Vergabe-</a:t>
            </a:r>
          </a:p>
          <a:p>
            <a:r>
              <a:rPr lang="de-DE" altLang="de-DE" sz="2800">
                <a:effectLst>
                  <a:outerShdw blurRad="38100" dist="38100" dir="2700000" algn="tl">
                    <a:srgbClr val="000000"/>
                  </a:outerShdw>
                </a:effectLst>
                <a:latin typeface="Arial" panose="020B0604020202020204" pitchFamily="34" charset="0"/>
              </a:rPr>
              <a:t>rahmen</a:t>
            </a:r>
            <a:endParaRPr lang="de-DE" altLang="de-DE">
              <a:effectLst>
                <a:outerShdw blurRad="38100" dist="38100" dir="2700000" algn="tl">
                  <a:srgbClr val="000000"/>
                </a:outerShdw>
              </a:effectLst>
              <a:latin typeface="Arial" panose="020B0604020202020204" pitchFamily="34" charset="0"/>
            </a:endParaRPr>
          </a:p>
        </p:txBody>
      </p:sp>
      <p:sp>
        <p:nvSpPr>
          <p:cNvPr id="411661" name="AutoShape 13">
            <a:extLst>
              <a:ext uri="{FF2B5EF4-FFF2-40B4-BE49-F238E27FC236}">
                <a16:creationId xmlns:a16="http://schemas.microsoft.com/office/drawing/2014/main" id="{9C228D6E-5944-F347-836F-904E83D7DE37}"/>
              </a:ext>
            </a:extLst>
          </p:cNvPr>
          <p:cNvSpPr>
            <a:spLocks noChangeArrowheads="1"/>
          </p:cNvSpPr>
          <p:nvPr/>
        </p:nvSpPr>
        <p:spPr bwMode="auto">
          <a:xfrm>
            <a:off x="4953000" y="3429000"/>
            <a:ext cx="976313" cy="485775"/>
          </a:xfrm>
          <a:prstGeom prst="rightArrow">
            <a:avLst>
              <a:gd name="adj1" fmla="val 50000"/>
              <a:gd name="adj2" fmla="val 50245"/>
            </a:avLst>
          </a:prstGeom>
          <a:solidFill>
            <a:schemeClr val="accent1"/>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411651"/>
                                        </p:tgtEl>
                                        <p:attrNameLst>
                                          <p:attrName>style.visibility</p:attrName>
                                        </p:attrNameLst>
                                      </p:cBhvr>
                                      <p:to>
                                        <p:strVal val="visible"/>
                                      </p:to>
                                    </p:set>
                                    <p:animEffect transition="in" filter="barn(outVertical)">
                                      <p:cBhvr>
                                        <p:cTn id="7" dur="500"/>
                                        <p:tgtEl>
                                          <p:spTgt spid="4116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childTnLst>
                                    <p:set>
                                      <p:cBhvr>
                                        <p:cTn id="11" dur="1" fill="hold">
                                          <p:stCondLst>
                                            <p:cond delay="0"/>
                                          </p:stCondLst>
                                        </p:cTn>
                                        <p:tgtEl>
                                          <p:spTgt spid="411661"/>
                                        </p:tgtEl>
                                        <p:attrNameLst>
                                          <p:attrName>style.visibility</p:attrName>
                                        </p:attrNameLst>
                                      </p:cBhvr>
                                      <p:to>
                                        <p:strVal val="visible"/>
                                      </p:to>
                                    </p:set>
                                    <p:animEffect transition="in" filter="blinds(vertical)">
                                      <p:cBhvr>
                                        <p:cTn id="12" dur="500"/>
                                        <p:tgtEl>
                                          <p:spTgt spid="4116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11658"/>
                                        </p:tgtEl>
                                        <p:attrNameLst>
                                          <p:attrName>style.visibility</p:attrName>
                                        </p:attrNameLst>
                                      </p:cBhvr>
                                      <p:to>
                                        <p:strVal val="visible"/>
                                      </p:to>
                                    </p:set>
                                    <p:animEffect transition="in" filter="blinds(horizontal)">
                                      <p:cBhvr>
                                        <p:cTn id="17" dur="500"/>
                                        <p:tgtEl>
                                          <p:spTgt spid="4116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65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liennummernplatzhalter 2">
            <a:extLst>
              <a:ext uri="{FF2B5EF4-FFF2-40B4-BE49-F238E27FC236}">
                <a16:creationId xmlns:a16="http://schemas.microsoft.com/office/drawing/2014/main" id="{4AFA995E-213B-DC41-9F61-D9AFDCD2271D}"/>
              </a:ext>
            </a:extLst>
          </p:cNvPr>
          <p:cNvSpPr>
            <a:spLocks noGrp="1"/>
          </p:cNvSpPr>
          <p:nvPr>
            <p:ph type="sldNum" sz="quarter" idx="10"/>
          </p:nvPr>
        </p:nvSpPr>
        <p:spPr/>
        <p:txBody>
          <a:bodyPr/>
          <a:lstStyle/>
          <a:p>
            <a:fld id="{56B2AA2E-6CD0-2D4C-836F-F42B81A4FBA9}" type="slidenum">
              <a:rPr lang="en-US" altLang="de-DE"/>
              <a:pPr/>
              <a:t>16</a:t>
            </a:fld>
            <a:endParaRPr lang="en-US" altLang="de-DE" b="0"/>
          </a:p>
        </p:txBody>
      </p:sp>
      <p:sp>
        <p:nvSpPr>
          <p:cNvPr id="415746" name="Rectangle 2">
            <a:extLst>
              <a:ext uri="{FF2B5EF4-FFF2-40B4-BE49-F238E27FC236}">
                <a16:creationId xmlns:a16="http://schemas.microsoft.com/office/drawing/2014/main" id="{D9A741AB-10CF-7747-A405-4EE22CE690E6}"/>
              </a:ext>
            </a:extLst>
          </p:cNvPr>
          <p:cNvSpPr>
            <a:spLocks noGrp="1" noChangeArrowheads="1"/>
          </p:cNvSpPr>
          <p:nvPr>
            <p:ph type="title"/>
          </p:nvPr>
        </p:nvSpPr>
        <p:spPr/>
        <p:txBody>
          <a:bodyPr/>
          <a:lstStyle/>
          <a:p>
            <a:pPr>
              <a:lnSpc>
                <a:spcPct val="80000"/>
              </a:lnSpc>
            </a:pPr>
            <a:r>
              <a:rPr lang="de-DE" altLang="de-DE" sz="3600"/>
              <a:t>Leistungsbezüge: Instrumente</a:t>
            </a:r>
          </a:p>
        </p:txBody>
      </p:sp>
      <p:sp>
        <p:nvSpPr>
          <p:cNvPr id="415747" name="Oval 3">
            <a:extLst>
              <a:ext uri="{FF2B5EF4-FFF2-40B4-BE49-F238E27FC236}">
                <a16:creationId xmlns:a16="http://schemas.microsoft.com/office/drawing/2014/main" id="{EAE7247F-DF0B-F644-9484-FD8C6E14F7F5}"/>
              </a:ext>
            </a:extLst>
          </p:cNvPr>
          <p:cNvSpPr>
            <a:spLocks noChangeArrowheads="1"/>
          </p:cNvSpPr>
          <p:nvPr/>
        </p:nvSpPr>
        <p:spPr bwMode="auto">
          <a:xfrm>
            <a:off x="2971800" y="1219200"/>
            <a:ext cx="2743200" cy="1219200"/>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solidFill>
                  <a:schemeClr val="folHlink"/>
                </a:solidFill>
                <a:effectLst>
                  <a:outerShdw blurRad="38100" dist="38100" dir="2700000" algn="tl">
                    <a:srgbClr val="FFFFFF"/>
                  </a:outerShdw>
                </a:effectLst>
                <a:latin typeface="Arial" panose="020B0604020202020204" pitchFamily="34" charset="0"/>
              </a:rPr>
              <a:t>Zur Auswahl</a:t>
            </a:r>
            <a:endParaRPr lang="de-DE" altLang="de-DE" b="0">
              <a:effectLst/>
              <a:latin typeface="Arial" panose="020B0604020202020204" pitchFamily="34" charset="0"/>
            </a:endParaRPr>
          </a:p>
        </p:txBody>
      </p:sp>
      <p:sp>
        <p:nvSpPr>
          <p:cNvPr id="415748" name="Rectangle 4">
            <a:extLst>
              <a:ext uri="{FF2B5EF4-FFF2-40B4-BE49-F238E27FC236}">
                <a16:creationId xmlns:a16="http://schemas.microsoft.com/office/drawing/2014/main" id="{F39F40DB-7E43-C444-85DC-8038B6A83AB9}"/>
              </a:ext>
            </a:extLst>
          </p:cNvPr>
          <p:cNvSpPr>
            <a:spLocks noChangeArrowheads="1"/>
          </p:cNvSpPr>
          <p:nvPr/>
        </p:nvSpPr>
        <p:spPr bwMode="auto">
          <a:xfrm>
            <a:off x="762000" y="1600200"/>
            <a:ext cx="1981200" cy="838200"/>
          </a:xfrm>
          <a:prstGeom prst="rect">
            <a:avLst/>
          </a:prstGeom>
          <a:solidFill>
            <a:srgbClr val="3333FF"/>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effectLst/>
                <a:latin typeface="Arial" panose="020B0604020202020204" pitchFamily="34" charset="0"/>
              </a:rPr>
              <a:t>Einmalige</a:t>
            </a:r>
          </a:p>
          <a:p>
            <a:r>
              <a:rPr lang="de-DE" altLang="de-DE">
                <a:effectLst/>
                <a:latin typeface="Arial" panose="020B0604020202020204" pitchFamily="34" charset="0"/>
              </a:rPr>
              <a:t>Prämien</a:t>
            </a:r>
            <a:endParaRPr lang="de-DE" altLang="de-DE" b="0">
              <a:effectLst/>
              <a:latin typeface="Arial" panose="020B0604020202020204" pitchFamily="34" charset="0"/>
            </a:endParaRPr>
          </a:p>
        </p:txBody>
      </p:sp>
      <p:sp>
        <p:nvSpPr>
          <p:cNvPr id="415749" name="Rectangle 5">
            <a:extLst>
              <a:ext uri="{FF2B5EF4-FFF2-40B4-BE49-F238E27FC236}">
                <a16:creationId xmlns:a16="http://schemas.microsoft.com/office/drawing/2014/main" id="{D7B1F8B3-D898-844C-AB8E-6D0D7B1D743C}"/>
              </a:ext>
            </a:extLst>
          </p:cNvPr>
          <p:cNvSpPr>
            <a:spLocks noChangeArrowheads="1"/>
          </p:cNvSpPr>
          <p:nvPr/>
        </p:nvSpPr>
        <p:spPr bwMode="auto">
          <a:xfrm>
            <a:off x="5867400" y="1600200"/>
            <a:ext cx="1981200" cy="838200"/>
          </a:xfrm>
          <a:prstGeom prst="rect">
            <a:avLst/>
          </a:prstGeom>
          <a:solidFill>
            <a:srgbClr val="3333FF"/>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effectLst/>
                <a:latin typeface="Arial" panose="020B0604020202020204" pitchFamily="34" charset="0"/>
              </a:rPr>
              <a:t>Fortlaufende</a:t>
            </a:r>
          </a:p>
          <a:p>
            <a:r>
              <a:rPr lang="de-DE" altLang="de-DE">
                <a:effectLst/>
                <a:latin typeface="Arial" panose="020B0604020202020204" pitchFamily="34" charset="0"/>
              </a:rPr>
              <a:t>Zahlungen</a:t>
            </a:r>
          </a:p>
        </p:txBody>
      </p:sp>
      <p:sp>
        <p:nvSpPr>
          <p:cNvPr id="415750" name="Rectangle 6">
            <a:extLst>
              <a:ext uri="{FF2B5EF4-FFF2-40B4-BE49-F238E27FC236}">
                <a16:creationId xmlns:a16="http://schemas.microsoft.com/office/drawing/2014/main" id="{BFAA8CFC-61A2-C24D-98ED-707391941DFE}"/>
              </a:ext>
            </a:extLst>
          </p:cNvPr>
          <p:cNvSpPr>
            <a:spLocks noChangeArrowheads="1"/>
          </p:cNvSpPr>
          <p:nvPr/>
        </p:nvSpPr>
        <p:spPr bwMode="auto">
          <a:xfrm>
            <a:off x="1981200" y="3048000"/>
            <a:ext cx="1981200" cy="838200"/>
          </a:xfrm>
          <a:prstGeom prst="rect">
            <a:avLst/>
          </a:prstGeom>
          <a:solidFill>
            <a:srgbClr val="FF0000"/>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b="0">
                <a:effectLst/>
                <a:latin typeface="Arial" panose="020B0604020202020204" pitchFamily="34" charset="0"/>
              </a:rPr>
              <a:t>Befristet</a:t>
            </a:r>
          </a:p>
        </p:txBody>
      </p:sp>
      <p:sp>
        <p:nvSpPr>
          <p:cNvPr id="415751" name="Rectangle 7">
            <a:extLst>
              <a:ext uri="{FF2B5EF4-FFF2-40B4-BE49-F238E27FC236}">
                <a16:creationId xmlns:a16="http://schemas.microsoft.com/office/drawing/2014/main" id="{24AF3479-5234-854F-9A31-EE1A85621A41}"/>
              </a:ext>
            </a:extLst>
          </p:cNvPr>
          <p:cNvSpPr>
            <a:spLocks noChangeArrowheads="1"/>
          </p:cNvSpPr>
          <p:nvPr/>
        </p:nvSpPr>
        <p:spPr bwMode="auto">
          <a:xfrm>
            <a:off x="4800600" y="2895600"/>
            <a:ext cx="3200400" cy="1066800"/>
          </a:xfrm>
          <a:prstGeom prst="rect">
            <a:avLst/>
          </a:prstGeom>
          <a:solidFill>
            <a:srgbClr val="3333FF"/>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b="0">
                <a:effectLst/>
                <a:latin typeface="Arial" panose="020B0604020202020204" pitchFamily="34" charset="0"/>
              </a:rPr>
              <a:t>Unbefristet</a:t>
            </a:r>
          </a:p>
          <a:p>
            <a:r>
              <a:rPr lang="de-DE" altLang="de-DE" sz="2200" b="0">
                <a:effectLst/>
                <a:latin typeface="Arial" panose="020B0604020202020204" pitchFamily="34" charset="0"/>
              </a:rPr>
              <a:t>(auch bei wiederholter </a:t>
            </a:r>
          </a:p>
          <a:p>
            <a:r>
              <a:rPr lang="de-DE" altLang="de-DE" sz="2200" b="0">
                <a:effectLst/>
                <a:latin typeface="Arial" panose="020B0604020202020204" pitchFamily="34" charset="0"/>
              </a:rPr>
              <a:t>befristeter Gewährung)</a:t>
            </a:r>
            <a:endParaRPr lang="de-DE" altLang="de-DE" b="0">
              <a:effectLst/>
              <a:latin typeface="Arial" panose="020B0604020202020204" pitchFamily="34" charset="0"/>
            </a:endParaRPr>
          </a:p>
        </p:txBody>
      </p:sp>
      <p:sp>
        <p:nvSpPr>
          <p:cNvPr id="415752" name="Line 8">
            <a:extLst>
              <a:ext uri="{FF2B5EF4-FFF2-40B4-BE49-F238E27FC236}">
                <a16:creationId xmlns:a16="http://schemas.microsoft.com/office/drawing/2014/main" id="{38B15D84-ADD9-2B4F-8DF5-06AAE5E58269}"/>
              </a:ext>
            </a:extLst>
          </p:cNvPr>
          <p:cNvSpPr>
            <a:spLocks noChangeShapeType="1"/>
          </p:cNvSpPr>
          <p:nvPr/>
        </p:nvSpPr>
        <p:spPr bwMode="auto">
          <a:xfrm flipH="1">
            <a:off x="3886200" y="2362200"/>
            <a:ext cx="1981200" cy="609600"/>
          </a:xfrm>
          <a:prstGeom prst="line">
            <a:avLst/>
          </a:prstGeom>
          <a:noFill/>
          <a:ln w="76200">
            <a:solidFill>
              <a:srgbClr val="00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753" name="Line 9">
            <a:extLst>
              <a:ext uri="{FF2B5EF4-FFF2-40B4-BE49-F238E27FC236}">
                <a16:creationId xmlns:a16="http://schemas.microsoft.com/office/drawing/2014/main" id="{2B1B2454-3042-9C4E-9F2B-504C3629F546}"/>
              </a:ext>
            </a:extLst>
          </p:cNvPr>
          <p:cNvSpPr>
            <a:spLocks noChangeShapeType="1"/>
          </p:cNvSpPr>
          <p:nvPr/>
        </p:nvSpPr>
        <p:spPr bwMode="auto">
          <a:xfrm>
            <a:off x="6858000" y="2438400"/>
            <a:ext cx="0" cy="457200"/>
          </a:xfrm>
          <a:prstGeom prst="line">
            <a:avLst/>
          </a:prstGeom>
          <a:noFill/>
          <a:ln w="76200">
            <a:solidFill>
              <a:srgbClr val="00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754" name="Rectangle 10">
            <a:extLst>
              <a:ext uri="{FF2B5EF4-FFF2-40B4-BE49-F238E27FC236}">
                <a16:creationId xmlns:a16="http://schemas.microsoft.com/office/drawing/2014/main" id="{712F68C3-60BC-3148-8454-62FE52849D97}"/>
              </a:ext>
            </a:extLst>
          </p:cNvPr>
          <p:cNvSpPr>
            <a:spLocks noChangeArrowheads="1"/>
          </p:cNvSpPr>
          <p:nvPr/>
        </p:nvSpPr>
        <p:spPr bwMode="auto">
          <a:xfrm>
            <a:off x="6019800" y="4419600"/>
            <a:ext cx="1981200" cy="838200"/>
          </a:xfrm>
          <a:prstGeom prst="rect">
            <a:avLst/>
          </a:prstGeom>
          <a:solidFill>
            <a:srgbClr val="3333FF"/>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b="0">
                <a:effectLst/>
                <a:latin typeface="Arial" panose="020B0604020202020204" pitchFamily="34" charset="0"/>
              </a:rPr>
              <a:t>Dynamisiert</a:t>
            </a:r>
            <a:endParaRPr lang="de-DE" altLang="de-DE" b="0">
              <a:effectLst/>
              <a:latin typeface="Arial" panose="020B0604020202020204" pitchFamily="34" charset="0"/>
            </a:endParaRPr>
          </a:p>
        </p:txBody>
      </p:sp>
      <p:sp>
        <p:nvSpPr>
          <p:cNvPr id="415755" name="Rectangle 11">
            <a:extLst>
              <a:ext uri="{FF2B5EF4-FFF2-40B4-BE49-F238E27FC236}">
                <a16:creationId xmlns:a16="http://schemas.microsoft.com/office/drawing/2014/main" id="{FD62D9E1-9E51-EA46-AFA6-58D378E19C4F}"/>
              </a:ext>
            </a:extLst>
          </p:cNvPr>
          <p:cNvSpPr>
            <a:spLocks noChangeArrowheads="1"/>
          </p:cNvSpPr>
          <p:nvPr/>
        </p:nvSpPr>
        <p:spPr bwMode="auto">
          <a:xfrm>
            <a:off x="762000" y="4343400"/>
            <a:ext cx="1981200" cy="838200"/>
          </a:xfrm>
          <a:prstGeom prst="rect">
            <a:avLst/>
          </a:prstGeom>
          <a:solidFill>
            <a:srgbClr val="FF0000"/>
          </a:solidFill>
          <a:ln w="2857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b="0">
                <a:effectLst/>
                <a:latin typeface="Arial" panose="020B0604020202020204" pitchFamily="34" charset="0"/>
              </a:rPr>
              <a:t>Festbetrag</a:t>
            </a:r>
            <a:endParaRPr lang="de-DE" altLang="de-DE" b="0">
              <a:effectLst/>
              <a:latin typeface="Arial" panose="020B0604020202020204" pitchFamily="34" charset="0"/>
            </a:endParaRPr>
          </a:p>
        </p:txBody>
      </p:sp>
      <p:sp>
        <p:nvSpPr>
          <p:cNvPr id="415756" name="Rectangle 12">
            <a:extLst>
              <a:ext uri="{FF2B5EF4-FFF2-40B4-BE49-F238E27FC236}">
                <a16:creationId xmlns:a16="http://schemas.microsoft.com/office/drawing/2014/main" id="{B3900BDE-6E47-264D-9624-45FA733C9567}"/>
              </a:ext>
            </a:extLst>
          </p:cNvPr>
          <p:cNvSpPr>
            <a:spLocks noChangeArrowheads="1"/>
          </p:cNvSpPr>
          <p:nvPr/>
        </p:nvSpPr>
        <p:spPr bwMode="auto">
          <a:xfrm>
            <a:off x="3352800" y="4419600"/>
            <a:ext cx="1981200" cy="838200"/>
          </a:xfrm>
          <a:prstGeom prst="rect">
            <a:avLst/>
          </a:prstGeom>
          <a:solidFill>
            <a:srgbClr val="3333FF"/>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b="0">
                <a:effectLst/>
                <a:latin typeface="Arial" panose="020B0604020202020204" pitchFamily="34" charset="0"/>
              </a:rPr>
              <a:t>Kann-Dynami-</a:t>
            </a:r>
          </a:p>
          <a:p>
            <a:r>
              <a:rPr lang="de-DE" altLang="de-DE" sz="2200" b="0">
                <a:effectLst/>
                <a:latin typeface="Arial" panose="020B0604020202020204" pitchFamily="34" charset="0"/>
              </a:rPr>
              <a:t>sierung</a:t>
            </a:r>
            <a:endParaRPr lang="de-DE" altLang="de-DE" b="0">
              <a:effectLst/>
              <a:latin typeface="Arial" panose="020B0604020202020204" pitchFamily="34" charset="0"/>
            </a:endParaRPr>
          </a:p>
        </p:txBody>
      </p:sp>
      <p:sp>
        <p:nvSpPr>
          <p:cNvPr id="415757" name="Line 13">
            <a:extLst>
              <a:ext uri="{FF2B5EF4-FFF2-40B4-BE49-F238E27FC236}">
                <a16:creationId xmlns:a16="http://schemas.microsoft.com/office/drawing/2014/main" id="{C474F6A8-EE6E-854F-AB11-E4DFCAB0C78A}"/>
              </a:ext>
            </a:extLst>
          </p:cNvPr>
          <p:cNvSpPr>
            <a:spLocks noChangeShapeType="1"/>
          </p:cNvSpPr>
          <p:nvPr/>
        </p:nvSpPr>
        <p:spPr bwMode="auto">
          <a:xfrm>
            <a:off x="6858000" y="3962400"/>
            <a:ext cx="0" cy="457200"/>
          </a:xfrm>
          <a:prstGeom prst="line">
            <a:avLst/>
          </a:prstGeom>
          <a:noFill/>
          <a:ln w="76200">
            <a:solidFill>
              <a:srgbClr val="00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758" name="Line 14">
            <a:extLst>
              <a:ext uri="{FF2B5EF4-FFF2-40B4-BE49-F238E27FC236}">
                <a16:creationId xmlns:a16="http://schemas.microsoft.com/office/drawing/2014/main" id="{98363421-B48A-D845-BF6D-EF70198B77C0}"/>
              </a:ext>
            </a:extLst>
          </p:cNvPr>
          <p:cNvSpPr>
            <a:spLocks noChangeShapeType="1"/>
          </p:cNvSpPr>
          <p:nvPr/>
        </p:nvSpPr>
        <p:spPr bwMode="auto">
          <a:xfrm>
            <a:off x="3886200" y="3886200"/>
            <a:ext cx="0" cy="533400"/>
          </a:xfrm>
          <a:prstGeom prst="line">
            <a:avLst/>
          </a:prstGeom>
          <a:noFill/>
          <a:ln w="76200">
            <a:solidFill>
              <a:srgbClr val="00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759" name="Rectangle 15">
            <a:extLst>
              <a:ext uri="{FF2B5EF4-FFF2-40B4-BE49-F238E27FC236}">
                <a16:creationId xmlns:a16="http://schemas.microsoft.com/office/drawing/2014/main" id="{EB925631-F785-DD41-95A1-B52AF8C88D0E}"/>
              </a:ext>
            </a:extLst>
          </p:cNvPr>
          <p:cNvSpPr>
            <a:spLocks noChangeArrowheads="1"/>
          </p:cNvSpPr>
          <p:nvPr/>
        </p:nvSpPr>
        <p:spPr bwMode="auto">
          <a:xfrm>
            <a:off x="4114800" y="5715000"/>
            <a:ext cx="3352800" cy="914400"/>
          </a:xfrm>
          <a:prstGeom prst="rect">
            <a:avLst/>
          </a:prstGeom>
          <a:solidFill>
            <a:srgbClr val="3333FF"/>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b="0">
                <a:effectLst/>
                <a:latin typeface="Arial" panose="020B0604020202020204" pitchFamily="34" charset="0"/>
              </a:rPr>
              <a:t>Ruhegehaltsfähigkeit</a:t>
            </a:r>
          </a:p>
          <a:p>
            <a:r>
              <a:rPr lang="de-DE" altLang="de-DE" sz="2000" b="0">
                <a:effectLst/>
                <a:latin typeface="Arial" panose="020B0604020202020204" pitchFamily="34" charset="0"/>
              </a:rPr>
              <a:t>(Option: Liftung 40% Grenze)</a:t>
            </a:r>
            <a:endParaRPr lang="de-DE" altLang="de-DE" b="0">
              <a:effectLst/>
              <a:latin typeface="Arial" panose="020B0604020202020204" pitchFamily="34" charset="0"/>
            </a:endParaRPr>
          </a:p>
        </p:txBody>
      </p:sp>
      <p:sp>
        <p:nvSpPr>
          <p:cNvPr id="415760" name="Line 16">
            <a:extLst>
              <a:ext uri="{FF2B5EF4-FFF2-40B4-BE49-F238E27FC236}">
                <a16:creationId xmlns:a16="http://schemas.microsoft.com/office/drawing/2014/main" id="{CB45612A-497B-4644-AD65-4DBF2F81040C}"/>
              </a:ext>
            </a:extLst>
          </p:cNvPr>
          <p:cNvSpPr>
            <a:spLocks noChangeShapeType="1"/>
          </p:cNvSpPr>
          <p:nvPr/>
        </p:nvSpPr>
        <p:spPr bwMode="auto">
          <a:xfrm>
            <a:off x="6858000" y="5257800"/>
            <a:ext cx="0" cy="457200"/>
          </a:xfrm>
          <a:prstGeom prst="line">
            <a:avLst/>
          </a:prstGeom>
          <a:noFill/>
          <a:ln w="76200">
            <a:solidFill>
              <a:srgbClr val="00FFCC"/>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761" name="Line 17">
            <a:extLst>
              <a:ext uri="{FF2B5EF4-FFF2-40B4-BE49-F238E27FC236}">
                <a16:creationId xmlns:a16="http://schemas.microsoft.com/office/drawing/2014/main" id="{404229E5-25F0-5A4C-A154-C33A1C108B6F}"/>
              </a:ext>
            </a:extLst>
          </p:cNvPr>
          <p:cNvSpPr>
            <a:spLocks noChangeShapeType="1"/>
          </p:cNvSpPr>
          <p:nvPr/>
        </p:nvSpPr>
        <p:spPr bwMode="auto">
          <a:xfrm>
            <a:off x="1905000" y="5257800"/>
            <a:ext cx="2133600" cy="914400"/>
          </a:xfrm>
          <a:prstGeom prst="line">
            <a:avLst/>
          </a:prstGeom>
          <a:noFill/>
          <a:ln w="76200">
            <a:solidFill>
              <a:srgbClr val="00FFCC"/>
            </a:solidFill>
            <a:prstDash val="sysDot"/>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5762" name="Oval 18">
            <a:extLst>
              <a:ext uri="{FF2B5EF4-FFF2-40B4-BE49-F238E27FC236}">
                <a16:creationId xmlns:a16="http://schemas.microsoft.com/office/drawing/2014/main" id="{B938284B-AEFD-F447-83D7-933E83EE5AEF}"/>
              </a:ext>
            </a:extLst>
          </p:cNvPr>
          <p:cNvSpPr>
            <a:spLocks noChangeArrowheads="1"/>
          </p:cNvSpPr>
          <p:nvPr/>
        </p:nvSpPr>
        <p:spPr bwMode="auto">
          <a:xfrm>
            <a:off x="2057400" y="2743200"/>
            <a:ext cx="4495800" cy="2971800"/>
          </a:xfrm>
          <a:prstGeom prst="ellipse">
            <a:avLst/>
          </a:prstGeom>
          <a:solidFill>
            <a:srgbClr val="00FFCC"/>
          </a:solidFill>
          <a:ln w="76200">
            <a:solidFill>
              <a:srgbClr val="00FF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600">
                <a:solidFill>
                  <a:schemeClr val="folHlink"/>
                </a:solidFill>
                <a:effectLst/>
                <a:latin typeface="Arial" panose="020B0604020202020204" pitchFamily="34" charset="0"/>
              </a:rPr>
              <a:t>Hohe Pfadabhängigkeit -</a:t>
            </a:r>
          </a:p>
          <a:p>
            <a:r>
              <a:rPr lang="de-DE" altLang="de-DE" sz="2600">
                <a:solidFill>
                  <a:schemeClr val="folHlink"/>
                </a:solidFill>
                <a:effectLst/>
                <a:latin typeface="Arial" panose="020B0604020202020204" pitchFamily="34" charset="0"/>
              </a:rPr>
              <a:t>Konsequenzen</a:t>
            </a:r>
          </a:p>
          <a:p>
            <a:r>
              <a:rPr lang="de-DE" altLang="de-DE" sz="2600">
                <a:solidFill>
                  <a:schemeClr val="folHlink"/>
                </a:solidFill>
                <a:effectLst/>
                <a:latin typeface="Arial" panose="020B0604020202020204" pitchFamily="34" charset="0"/>
              </a:rPr>
              <a:t>bedenken</a:t>
            </a:r>
            <a:endParaRPr lang="de-DE" altLang="de-DE" b="0">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15748"/>
                                        </p:tgtEl>
                                        <p:attrNameLst>
                                          <p:attrName>style.visibility</p:attrName>
                                        </p:attrNameLst>
                                      </p:cBhvr>
                                      <p:to>
                                        <p:strVal val="visible"/>
                                      </p:to>
                                    </p:set>
                                    <p:animEffect transition="in" filter="box(out)">
                                      <p:cBhvr>
                                        <p:cTn id="7" dur="500"/>
                                        <p:tgtEl>
                                          <p:spTgt spid="415748"/>
                                        </p:tgtEl>
                                      </p:cBhvr>
                                    </p:animEffect>
                                  </p:childTnLst>
                                </p:cTn>
                              </p:par>
                            </p:childTnLst>
                          </p:cTn>
                        </p:par>
                        <p:par>
                          <p:cTn id="8" fill="hold" nodeType="afterGroup">
                            <p:stCondLst>
                              <p:cond delay="500"/>
                            </p:stCondLst>
                            <p:childTnLst>
                              <p:par>
                                <p:cTn id="9" presetID="4" presetClass="entr" presetSubtype="32" fill="hold" grpId="0" nodeType="afterEffect">
                                  <p:stCondLst>
                                    <p:cond delay="0"/>
                                  </p:stCondLst>
                                  <p:childTnLst>
                                    <p:set>
                                      <p:cBhvr>
                                        <p:cTn id="10" dur="1" fill="hold">
                                          <p:stCondLst>
                                            <p:cond delay="0"/>
                                          </p:stCondLst>
                                        </p:cTn>
                                        <p:tgtEl>
                                          <p:spTgt spid="415749"/>
                                        </p:tgtEl>
                                        <p:attrNameLst>
                                          <p:attrName>style.visibility</p:attrName>
                                        </p:attrNameLst>
                                      </p:cBhvr>
                                      <p:to>
                                        <p:strVal val="visible"/>
                                      </p:to>
                                    </p:set>
                                    <p:animEffect transition="in" filter="box(out)">
                                      <p:cBhvr>
                                        <p:cTn id="11" dur="500"/>
                                        <p:tgtEl>
                                          <p:spTgt spid="415749"/>
                                        </p:tgtEl>
                                      </p:cBhvr>
                                    </p:animEffect>
                                  </p:childTnLst>
                                </p:cTn>
                              </p:par>
                            </p:childTnLst>
                          </p:cTn>
                        </p:par>
                        <p:par>
                          <p:cTn id="12" fill="hold" nodeType="afterGroup">
                            <p:stCondLst>
                              <p:cond delay="1000"/>
                            </p:stCondLst>
                            <p:childTnLst>
                              <p:par>
                                <p:cTn id="13" presetID="4" presetClass="entr" presetSubtype="32" fill="hold" nodeType="afterEffect">
                                  <p:stCondLst>
                                    <p:cond delay="0"/>
                                  </p:stCondLst>
                                  <p:childTnLst>
                                    <p:set>
                                      <p:cBhvr>
                                        <p:cTn id="14" dur="1" fill="hold">
                                          <p:stCondLst>
                                            <p:cond delay="0"/>
                                          </p:stCondLst>
                                        </p:cTn>
                                        <p:tgtEl>
                                          <p:spTgt spid="415752"/>
                                        </p:tgtEl>
                                        <p:attrNameLst>
                                          <p:attrName>style.visibility</p:attrName>
                                        </p:attrNameLst>
                                      </p:cBhvr>
                                      <p:to>
                                        <p:strVal val="visible"/>
                                      </p:to>
                                    </p:set>
                                    <p:animEffect transition="in" filter="box(out)">
                                      <p:cBhvr>
                                        <p:cTn id="15" dur="500"/>
                                        <p:tgtEl>
                                          <p:spTgt spid="415752"/>
                                        </p:tgtEl>
                                      </p:cBhvr>
                                    </p:animEffect>
                                  </p:childTnLst>
                                </p:cTn>
                              </p:par>
                            </p:childTnLst>
                          </p:cTn>
                        </p:par>
                        <p:par>
                          <p:cTn id="16" fill="hold" nodeType="afterGroup">
                            <p:stCondLst>
                              <p:cond delay="1500"/>
                            </p:stCondLst>
                            <p:childTnLst>
                              <p:par>
                                <p:cTn id="17" presetID="4" presetClass="entr" presetSubtype="32" fill="hold" grpId="0" nodeType="afterEffect">
                                  <p:stCondLst>
                                    <p:cond delay="0"/>
                                  </p:stCondLst>
                                  <p:childTnLst>
                                    <p:set>
                                      <p:cBhvr>
                                        <p:cTn id="18" dur="1" fill="hold">
                                          <p:stCondLst>
                                            <p:cond delay="0"/>
                                          </p:stCondLst>
                                        </p:cTn>
                                        <p:tgtEl>
                                          <p:spTgt spid="415750"/>
                                        </p:tgtEl>
                                        <p:attrNameLst>
                                          <p:attrName>style.visibility</p:attrName>
                                        </p:attrNameLst>
                                      </p:cBhvr>
                                      <p:to>
                                        <p:strVal val="visible"/>
                                      </p:to>
                                    </p:set>
                                    <p:animEffect transition="in" filter="box(out)">
                                      <p:cBhvr>
                                        <p:cTn id="19" dur="500"/>
                                        <p:tgtEl>
                                          <p:spTgt spid="415750"/>
                                        </p:tgtEl>
                                      </p:cBhvr>
                                    </p:animEffect>
                                  </p:childTnLst>
                                </p:cTn>
                              </p:par>
                            </p:childTnLst>
                          </p:cTn>
                        </p:par>
                        <p:par>
                          <p:cTn id="20" fill="hold" nodeType="afterGroup">
                            <p:stCondLst>
                              <p:cond delay="2000"/>
                            </p:stCondLst>
                            <p:childTnLst>
                              <p:par>
                                <p:cTn id="21" presetID="4" presetClass="entr" presetSubtype="32" fill="hold" nodeType="afterEffect">
                                  <p:stCondLst>
                                    <p:cond delay="0"/>
                                  </p:stCondLst>
                                  <p:childTnLst>
                                    <p:set>
                                      <p:cBhvr>
                                        <p:cTn id="22" dur="1" fill="hold">
                                          <p:stCondLst>
                                            <p:cond delay="0"/>
                                          </p:stCondLst>
                                        </p:cTn>
                                        <p:tgtEl>
                                          <p:spTgt spid="415753"/>
                                        </p:tgtEl>
                                        <p:attrNameLst>
                                          <p:attrName>style.visibility</p:attrName>
                                        </p:attrNameLst>
                                      </p:cBhvr>
                                      <p:to>
                                        <p:strVal val="visible"/>
                                      </p:to>
                                    </p:set>
                                    <p:animEffect transition="in" filter="box(out)">
                                      <p:cBhvr>
                                        <p:cTn id="23" dur="500"/>
                                        <p:tgtEl>
                                          <p:spTgt spid="415753"/>
                                        </p:tgtEl>
                                      </p:cBhvr>
                                    </p:animEffect>
                                  </p:childTnLst>
                                </p:cTn>
                              </p:par>
                            </p:childTnLst>
                          </p:cTn>
                        </p:par>
                        <p:par>
                          <p:cTn id="24" fill="hold" nodeType="afterGroup">
                            <p:stCondLst>
                              <p:cond delay="2500"/>
                            </p:stCondLst>
                            <p:childTnLst>
                              <p:par>
                                <p:cTn id="25" presetID="4" presetClass="entr" presetSubtype="32" fill="hold" grpId="0" nodeType="afterEffect">
                                  <p:stCondLst>
                                    <p:cond delay="0"/>
                                  </p:stCondLst>
                                  <p:childTnLst>
                                    <p:set>
                                      <p:cBhvr>
                                        <p:cTn id="26" dur="1" fill="hold">
                                          <p:stCondLst>
                                            <p:cond delay="0"/>
                                          </p:stCondLst>
                                        </p:cTn>
                                        <p:tgtEl>
                                          <p:spTgt spid="415751"/>
                                        </p:tgtEl>
                                        <p:attrNameLst>
                                          <p:attrName>style.visibility</p:attrName>
                                        </p:attrNameLst>
                                      </p:cBhvr>
                                      <p:to>
                                        <p:strVal val="visible"/>
                                      </p:to>
                                    </p:set>
                                    <p:animEffect transition="in" filter="box(out)">
                                      <p:cBhvr>
                                        <p:cTn id="27" dur="500"/>
                                        <p:tgtEl>
                                          <p:spTgt spid="415751"/>
                                        </p:tgtEl>
                                      </p:cBhvr>
                                    </p:animEffect>
                                  </p:childTnLst>
                                </p:cTn>
                              </p:par>
                            </p:childTnLst>
                          </p:cTn>
                        </p:par>
                        <p:par>
                          <p:cTn id="28" fill="hold" nodeType="afterGroup">
                            <p:stCondLst>
                              <p:cond delay="3000"/>
                            </p:stCondLst>
                            <p:childTnLst>
                              <p:par>
                                <p:cTn id="29" presetID="3" presetClass="entr" presetSubtype="5" fill="hold" nodeType="afterEffect">
                                  <p:stCondLst>
                                    <p:cond delay="0"/>
                                  </p:stCondLst>
                                  <p:childTnLst>
                                    <p:set>
                                      <p:cBhvr>
                                        <p:cTn id="30" dur="1" fill="hold">
                                          <p:stCondLst>
                                            <p:cond delay="0"/>
                                          </p:stCondLst>
                                        </p:cTn>
                                        <p:tgtEl>
                                          <p:spTgt spid="415757"/>
                                        </p:tgtEl>
                                        <p:attrNameLst>
                                          <p:attrName>style.visibility</p:attrName>
                                        </p:attrNameLst>
                                      </p:cBhvr>
                                      <p:to>
                                        <p:strVal val="visible"/>
                                      </p:to>
                                    </p:set>
                                    <p:animEffect transition="in" filter="blinds(vertical)">
                                      <p:cBhvr>
                                        <p:cTn id="31" dur="500"/>
                                        <p:tgtEl>
                                          <p:spTgt spid="415757"/>
                                        </p:tgtEl>
                                      </p:cBhvr>
                                    </p:animEffect>
                                  </p:childTnLst>
                                </p:cTn>
                              </p:par>
                            </p:childTnLst>
                          </p:cTn>
                        </p:par>
                        <p:par>
                          <p:cTn id="32" fill="hold" nodeType="afterGroup">
                            <p:stCondLst>
                              <p:cond delay="3500"/>
                            </p:stCondLst>
                            <p:childTnLst>
                              <p:par>
                                <p:cTn id="33" presetID="4" presetClass="entr" presetSubtype="32" fill="hold" grpId="0" nodeType="afterEffect">
                                  <p:stCondLst>
                                    <p:cond delay="0"/>
                                  </p:stCondLst>
                                  <p:childTnLst>
                                    <p:set>
                                      <p:cBhvr>
                                        <p:cTn id="34" dur="1" fill="hold">
                                          <p:stCondLst>
                                            <p:cond delay="0"/>
                                          </p:stCondLst>
                                        </p:cTn>
                                        <p:tgtEl>
                                          <p:spTgt spid="415754"/>
                                        </p:tgtEl>
                                        <p:attrNameLst>
                                          <p:attrName>style.visibility</p:attrName>
                                        </p:attrNameLst>
                                      </p:cBhvr>
                                      <p:to>
                                        <p:strVal val="visible"/>
                                      </p:to>
                                    </p:set>
                                    <p:animEffect transition="in" filter="box(out)">
                                      <p:cBhvr>
                                        <p:cTn id="35" dur="500"/>
                                        <p:tgtEl>
                                          <p:spTgt spid="415754"/>
                                        </p:tgtEl>
                                      </p:cBhvr>
                                    </p:animEffect>
                                  </p:childTnLst>
                                </p:cTn>
                              </p:par>
                            </p:childTnLst>
                          </p:cTn>
                        </p:par>
                        <p:par>
                          <p:cTn id="36" fill="hold" nodeType="afterGroup">
                            <p:stCondLst>
                              <p:cond delay="4000"/>
                            </p:stCondLst>
                            <p:childTnLst>
                              <p:par>
                                <p:cTn id="37" presetID="2" presetClass="entr" presetSubtype="8" fill="hold" grpId="0" nodeType="afterEffect">
                                  <p:stCondLst>
                                    <p:cond delay="0"/>
                                  </p:stCondLst>
                                  <p:childTnLst>
                                    <p:set>
                                      <p:cBhvr>
                                        <p:cTn id="38" dur="1" fill="hold">
                                          <p:stCondLst>
                                            <p:cond delay="0"/>
                                          </p:stCondLst>
                                        </p:cTn>
                                        <p:tgtEl>
                                          <p:spTgt spid="415755"/>
                                        </p:tgtEl>
                                        <p:attrNameLst>
                                          <p:attrName>style.visibility</p:attrName>
                                        </p:attrNameLst>
                                      </p:cBhvr>
                                      <p:to>
                                        <p:strVal val="visible"/>
                                      </p:to>
                                    </p:set>
                                    <p:anim calcmode="lin" valueType="num">
                                      <p:cBhvr additive="base">
                                        <p:cTn id="39" dur="500" fill="hold"/>
                                        <p:tgtEl>
                                          <p:spTgt spid="415755"/>
                                        </p:tgtEl>
                                        <p:attrNameLst>
                                          <p:attrName>ppt_x</p:attrName>
                                        </p:attrNameLst>
                                      </p:cBhvr>
                                      <p:tavLst>
                                        <p:tav tm="0">
                                          <p:val>
                                            <p:strVal val="0-#ppt_w/2"/>
                                          </p:val>
                                        </p:tav>
                                        <p:tav tm="100000">
                                          <p:val>
                                            <p:strVal val="#ppt_x"/>
                                          </p:val>
                                        </p:tav>
                                      </p:tavLst>
                                    </p:anim>
                                    <p:anim calcmode="lin" valueType="num">
                                      <p:cBhvr additive="base">
                                        <p:cTn id="40" dur="500" fill="hold"/>
                                        <p:tgtEl>
                                          <p:spTgt spid="415755"/>
                                        </p:tgtEl>
                                        <p:attrNameLst>
                                          <p:attrName>ppt_y</p:attrName>
                                        </p:attrNameLst>
                                      </p:cBhvr>
                                      <p:tavLst>
                                        <p:tav tm="0">
                                          <p:val>
                                            <p:strVal val="#ppt_y"/>
                                          </p:val>
                                        </p:tav>
                                        <p:tav tm="100000">
                                          <p:val>
                                            <p:strVal val="#ppt_y"/>
                                          </p:val>
                                        </p:tav>
                                      </p:tavLst>
                                    </p:anim>
                                  </p:childTnLst>
                                </p:cTn>
                              </p:par>
                            </p:childTnLst>
                          </p:cTn>
                        </p:par>
                        <p:par>
                          <p:cTn id="41" fill="hold" nodeType="afterGroup">
                            <p:stCondLst>
                              <p:cond delay="4500"/>
                            </p:stCondLst>
                            <p:childTnLst>
                              <p:par>
                                <p:cTn id="42" presetID="4" presetClass="entr" presetSubtype="32" fill="hold" nodeType="afterEffect">
                                  <p:stCondLst>
                                    <p:cond delay="0"/>
                                  </p:stCondLst>
                                  <p:childTnLst>
                                    <p:set>
                                      <p:cBhvr>
                                        <p:cTn id="43" dur="1" fill="hold">
                                          <p:stCondLst>
                                            <p:cond delay="0"/>
                                          </p:stCondLst>
                                        </p:cTn>
                                        <p:tgtEl>
                                          <p:spTgt spid="415758"/>
                                        </p:tgtEl>
                                        <p:attrNameLst>
                                          <p:attrName>style.visibility</p:attrName>
                                        </p:attrNameLst>
                                      </p:cBhvr>
                                      <p:to>
                                        <p:strVal val="visible"/>
                                      </p:to>
                                    </p:set>
                                    <p:animEffect transition="in" filter="box(out)">
                                      <p:cBhvr>
                                        <p:cTn id="44" dur="500"/>
                                        <p:tgtEl>
                                          <p:spTgt spid="415758"/>
                                        </p:tgtEl>
                                      </p:cBhvr>
                                    </p:animEffect>
                                  </p:childTnLst>
                                </p:cTn>
                              </p:par>
                            </p:childTnLst>
                          </p:cTn>
                        </p:par>
                        <p:par>
                          <p:cTn id="45" fill="hold" nodeType="afterGroup">
                            <p:stCondLst>
                              <p:cond delay="5000"/>
                            </p:stCondLst>
                            <p:childTnLst>
                              <p:par>
                                <p:cTn id="46" presetID="4" presetClass="entr" presetSubtype="32" fill="hold" grpId="0" nodeType="afterEffect">
                                  <p:stCondLst>
                                    <p:cond delay="0"/>
                                  </p:stCondLst>
                                  <p:childTnLst>
                                    <p:set>
                                      <p:cBhvr>
                                        <p:cTn id="47" dur="1" fill="hold">
                                          <p:stCondLst>
                                            <p:cond delay="0"/>
                                          </p:stCondLst>
                                        </p:cTn>
                                        <p:tgtEl>
                                          <p:spTgt spid="415756"/>
                                        </p:tgtEl>
                                        <p:attrNameLst>
                                          <p:attrName>style.visibility</p:attrName>
                                        </p:attrNameLst>
                                      </p:cBhvr>
                                      <p:to>
                                        <p:strVal val="visible"/>
                                      </p:to>
                                    </p:set>
                                    <p:animEffect transition="in" filter="box(out)">
                                      <p:cBhvr>
                                        <p:cTn id="48" dur="500"/>
                                        <p:tgtEl>
                                          <p:spTgt spid="415756"/>
                                        </p:tgtEl>
                                      </p:cBhvr>
                                    </p:animEffect>
                                  </p:childTnLst>
                                </p:cTn>
                              </p:par>
                            </p:childTnLst>
                          </p:cTn>
                        </p:par>
                        <p:par>
                          <p:cTn id="49" fill="hold" nodeType="afterGroup">
                            <p:stCondLst>
                              <p:cond delay="5500"/>
                            </p:stCondLst>
                            <p:childTnLst>
                              <p:par>
                                <p:cTn id="50" presetID="4" presetClass="entr" presetSubtype="32" fill="hold" nodeType="afterEffect">
                                  <p:stCondLst>
                                    <p:cond delay="0"/>
                                  </p:stCondLst>
                                  <p:childTnLst>
                                    <p:set>
                                      <p:cBhvr>
                                        <p:cTn id="51" dur="1" fill="hold">
                                          <p:stCondLst>
                                            <p:cond delay="0"/>
                                          </p:stCondLst>
                                        </p:cTn>
                                        <p:tgtEl>
                                          <p:spTgt spid="415760"/>
                                        </p:tgtEl>
                                        <p:attrNameLst>
                                          <p:attrName>style.visibility</p:attrName>
                                        </p:attrNameLst>
                                      </p:cBhvr>
                                      <p:to>
                                        <p:strVal val="visible"/>
                                      </p:to>
                                    </p:set>
                                    <p:animEffect transition="in" filter="box(out)">
                                      <p:cBhvr>
                                        <p:cTn id="52" dur="500"/>
                                        <p:tgtEl>
                                          <p:spTgt spid="415760"/>
                                        </p:tgtEl>
                                      </p:cBhvr>
                                    </p:animEffect>
                                  </p:childTnLst>
                                </p:cTn>
                              </p:par>
                            </p:childTnLst>
                          </p:cTn>
                        </p:par>
                        <p:par>
                          <p:cTn id="53" fill="hold" nodeType="afterGroup">
                            <p:stCondLst>
                              <p:cond delay="6000"/>
                            </p:stCondLst>
                            <p:childTnLst>
                              <p:par>
                                <p:cTn id="54" presetID="4" presetClass="entr" presetSubtype="32" fill="hold" nodeType="afterEffect">
                                  <p:stCondLst>
                                    <p:cond delay="0"/>
                                  </p:stCondLst>
                                  <p:childTnLst>
                                    <p:set>
                                      <p:cBhvr>
                                        <p:cTn id="55" dur="1" fill="hold">
                                          <p:stCondLst>
                                            <p:cond delay="0"/>
                                          </p:stCondLst>
                                        </p:cTn>
                                        <p:tgtEl>
                                          <p:spTgt spid="415761"/>
                                        </p:tgtEl>
                                        <p:attrNameLst>
                                          <p:attrName>style.visibility</p:attrName>
                                        </p:attrNameLst>
                                      </p:cBhvr>
                                      <p:to>
                                        <p:strVal val="visible"/>
                                      </p:to>
                                    </p:set>
                                    <p:animEffect transition="in" filter="box(out)">
                                      <p:cBhvr>
                                        <p:cTn id="56" dur="500"/>
                                        <p:tgtEl>
                                          <p:spTgt spid="415761"/>
                                        </p:tgtEl>
                                      </p:cBhvr>
                                    </p:animEffect>
                                  </p:childTnLst>
                                </p:cTn>
                              </p:par>
                            </p:childTnLst>
                          </p:cTn>
                        </p:par>
                        <p:par>
                          <p:cTn id="57" fill="hold" nodeType="afterGroup">
                            <p:stCondLst>
                              <p:cond delay="6500"/>
                            </p:stCondLst>
                            <p:childTnLst>
                              <p:par>
                                <p:cTn id="58" presetID="4" presetClass="entr" presetSubtype="32" fill="hold" grpId="0" nodeType="afterEffect">
                                  <p:stCondLst>
                                    <p:cond delay="0"/>
                                  </p:stCondLst>
                                  <p:childTnLst>
                                    <p:set>
                                      <p:cBhvr>
                                        <p:cTn id="59" dur="1" fill="hold">
                                          <p:stCondLst>
                                            <p:cond delay="0"/>
                                          </p:stCondLst>
                                        </p:cTn>
                                        <p:tgtEl>
                                          <p:spTgt spid="415759"/>
                                        </p:tgtEl>
                                        <p:attrNameLst>
                                          <p:attrName>style.visibility</p:attrName>
                                        </p:attrNameLst>
                                      </p:cBhvr>
                                      <p:to>
                                        <p:strVal val="visible"/>
                                      </p:to>
                                    </p:set>
                                    <p:animEffect transition="in" filter="box(out)">
                                      <p:cBhvr>
                                        <p:cTn id="60" dur="500"/>
                                        <p:tgtEl>
                                          <p:spTgt spid="415759"/>
                                        </p:tgtEl>
                                      </p:cBhvr>
                                    </p:animEffect>
                                  </p:childTnLst>
                                </p:cTn>
                              </p:par>
                            </p:childTnLst>
                          </p:cTn>
                        </p:par>
                      </p:childTnLst>
                    </p:cTn>
                  </p:par>
                  <p:par>
                    <p:cTn id="61" fill="hold" nodeType="clickPar">
                      <p:stCondLst>
                        <p:cond delay="indefinite"/>
                      </p:stCondLst>
                      <p:childTnLst>
                        <p:par>
                          <p:cTn id="62" fill="hold" nodeType="withGroup">
                            <p:stCondLst>
                              <p:cond delay="0"/>
                            </p:stCondLst>
                            <p:childTnLst>
                              <p:par>
                                <p:cTn id="63" presetID="3" presetClass="entr" presetSubtype="10" fill="hold" grpId="0" nodeType="clickEffect">
                                  <p:stCondLst>
                                    <p:cond delay="0"/>
                                  </p:stCondLst>
                                  <p:childTnLst>
                                    <p:set>
                                      <p:cBhvr>
                                        <p:cTn id="64" dur="1" fill="hold">
                                          <p:stCondLst>
                                            <p:cond delay="0"/>
                                          </p:stCondLst>
                                        </p:cTn>
                                        <p:tgtEl>
                                          <p:spTgt spid="415762"/>
                                        </p:tgtEl>
                                        <p:attrNameLst>
                                          <p:attrName>style.visibility</p:attrName>
                                        </p:attrNameLst>
                                      </p:cBhvr>
                                      <p:to>
                                        <p:strVal val="visible"/>
                                      </p:to>
                                    </p:set>
                                    <p:animEffect transition="in" filter="blinds(horizontal)">
                                      <p:cBhvr>
                                        <p:cTn id="65" dur="500"/>
                                        <p:tgtEl>
                                          <p:spTgt spid="415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48" grpId="0" animBg="1" autoUpdateAnimBg="0"/>
      <p:bldP spid="415749" grpId="0" animBg="1" autoUpdateAnimBg="0"/>
      <p:bldP spid="415750" grpId="0" animBg="1" autoUpdateAnimBg="0"/>
      <p:bldP spid="415751" grpId="0" animBg="1" autoUpdateAnimBg="0"/>
      <p:bldP spid="415754" grpId="0" animBg="1" autoUpdateAnimBg="0"/>
      <p:bldP spid="415755" grpId="0" animBg="1" autoUpdateAnimBg="0"/>
      <p:bldP spid="415756" grpId="0" animBg="1" autoUpdateAnimBg="0"/>
      <p:bldP spid="415759" grpId="0" animBg="1" autoUpdateAnimBg="0"/>
      <p:bldP spid="415762" grpId="0"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FF64E9F5-79CA-6B4F-A20D-D4228F824C8E}"/>
              </a:ext>
            </a:extLst>
          </p:cNvPr>
          <p:cNvSpPr>
            <a:spLocks noGrp="1"/>
          </p:cNvSpPr>
          <p:nvPr>
            <p:ph type="sldNum" sz="quarter" idx="10"/>
          </p:nvPr>
        </p:nvSpPr>
        <p:spPr/>
        <p:txBody>
          <a:bodyPr/>
          <a:lstStyle/>
          <a:p>
            <a:fld id="{477F47C7-1644-E649-8948-3BA5E171AB55}" type="slidenum">
              <a:rPr lang="en-US" altLang="de-DE"/>
              <a:pPr/>
              <a:t>17</a:t>
            </a:fld>
            <a:endParaRPr lang="en-US" altLang="de-DE" b="0"/>
          </a:p>
        </p:txBody>
      </p:sp>
      <p:sp>
        <p:nvSpPr>
          <p:cNvPr id="427010" name="Rectangle 3074">
            <a:extLst>
              <a:ext uri="{FF2B5EF4-FFF2-40B4-BE49-F238E27FC236}">
                <a16:creationId xmlns:a16="http://schemas.microsoft.com/office/drawing/2014/main" id="{72BB39B3-3D80-2041-8E78-B20622E206C3}"/>
              </a:ext>
            </a:extLst>
          </p:cNvPr>
          <p:cNvSpPr>
            <a:spLocks noGrp="1" noChangeArrowheads="1"/>
          </p:cNvSpPr>
          <p:nvPr>
            <p:ph type="title"/>
          </p:nvPr>
        </p:nvSpPr>
        <p:spPr/>
        <p:txBody>
          <a:bodyPr/>
          <a:lstStyle/>
          <a:p>
            <a:pPr>
              <a:lnSpc>
                <a:spcPct val="90000"/>
              </a:lnSpc>
            </a:pPr>
            <a:r>
              <a:rPr lang="de-DE" altLang="de-DE" sz="3600"/>
              <a:t>Kontingentieren Bezügearten?</a:t>
            </a:r>
          </a:p>
        </p:txBody>
      </p:sp>
      <p:sp>
        <p:nvSpPr>
          <p:cNvPr id="427011" name="Rectangle 3075">
            <a:extLst>
              <a:ext uri="{FF2B5EF4-FFF2-40B4-BE49-F238E27FC236}">
                <a16:creationId xmlns:a16="http://schemas.microsoft.com/office/drawing/2014/main" id="{B07065ED-DBFB-364F-B655-1C282D3441FB}"/>
              </a:ext>
            </a:extLst>
          </p:cNvPr>
          <p:cNvSpPr>
            <a:spLocks noChangeArrowheads="1"/>
          </p:cNvSpPr>
          <p:nvPr/>
        </p:nvSpPr>
        <p:spPr bwMode="auto">
          <a:xfrm>
            <a:off x="3962400" y="1371600"/>
            <a:ext cx="4572000" cy="2438400"/>
          </a:xfrm>
          <a:prstGeom prst="rect">
            <a:avLst/>
          </a:prstGeom>
          <a:solidFill>
            <a:srgbClr val="3333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sy="50000" kx="-2453608" rotWithShape="0">
                    <a:srgbClr val="808080"/>
                  </a:outerShdw>
                </a:effectLst>
              </a14:hiddenEffects>
            </a:ext>
          </a:extLst>
        </p:spPr>
        <p:txBody>
          <a:bodyPr anchor="ctr"/>
          <a:lstStyle>
            <a:lvl1pPr algn="l">
              <a:tabLst>
                <a:tab pos="381000" algn="l"/>
              </a:tabLst>
              <a:defRPr sz="2400">
                <a:solidFill>
                  <a:schemeClr val="tx1"/>
                </a:solidFill>
                <a:latin typeface="Times New Roman" panose="02020603050405020304" pitchFamily="18" charset="0"/>
              </a:defRPr>
            </a:lvl1pPr>
            <a:lvl2pPr marL="190500" algn="l">
              <a:tabLst>
                <a:tab pos="381000" algn="l"/>
              </a:tabLst>
              <a:defRPr sz="2400">
                <a:solidFill>
                  <a:schemeClr val="tx1"/>
                </a:solidFill>
                <a:latin typeface="Times New Roman" panose="02020603050405020304" pitchFamily="18" charset="0"/>
              </a:defRPr>
            </a:lvl2pPr>
            <a:lvl3pPr algn="l">
              <a:tabLst>
                <a:tab pos="381000" algn="l"/>
              </a:tabLst>
              <a:defRPr sz="2400">
                <a:solidFill>
                  <a:schemeClr val="tx1"/>
                </a:solidFill>
                <a:latin typeface="Times New Roman" panose="02020603050405020304" pitchFamily="18" charset="0"/>
              </a:defRPr>
            </a:lvl3pPr>
            <a:lvl4pPr algn="l">
              <a:tabLst>
                <a:tab pos="381000" algn="l"/>
              </a:tabLst>
              <a:defRPr sz="2400">
                <a:solidFill>
                  <a:schemeClr val="tx1"/>
                </a:solidFill>
                <a:latin typeface="Times New Roman" panose="02020603050405020304" pitchFamily="18" charset="0"/>
              </a:defRPr>
            </a:lvl4pPr>
            <a:lvl5pPr algn="l">
              <a:tabLst>
                <a:tab pos="3810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9pPr>
          </a:lstStyle>
          <a:p>
            <a:pPr lvl="1">
              <a:buFont typeface="Wingdings" pitchFamily="2" charset="2"/>
              <a:buNone/>
            </a:pPr>
            <a:r>
              <a:rPr lang="de-DE" altLang="de-DE" sz="2200">
                <a:solidFill>
                  <a:srgbClr val="00FFCC"/>
                </a:solidFill>
                <a:effectLst/>
                <a:latin typeface="Arial" panose="020B0604020202020204" pitchFamily="34" charset="0"/>
              </a:rPr>
              <a:t>+ B&amp;B-Bezüge zehren Vergabe-</a:t>
            </a:r>
          </a:p>
          <a:p>
            <a:pPr lvl="1">
              <a:buFont typeface="Wingdings" pitchFamily="2" charset="2"/>
              <a:buNone/>
            </a:pPr>
            <a:r>
              <a:rPr lang="de-DE" altLang="de-DE" sz="2200">
                <a:solidFill>
                  <a:srgbClr val="00FFCC"/>
                </a:solidFill>
                <a:effectLst/>
                <a:latin typeface="Arial" panose="020B0604020202020204" pitchFamily="34" charset="0"/>
              </a:rPr>
              <a:t>   rahmen nicht auf</a:t>
            </a:r>
          </a:p>
          <a:p>
            <a:pPr lvl="1">
              <a:spcBef>
                <a:spcPct val="50000"/>
              </a:spcBef>
              <a:buFont typeface="Wingdings" pitchFamily="2" charset="2"/>
              <a:buNone/>
            </a:pPr>
            <a:r>
              <a:rPr lang="de-DE" altLang="de-DE" sz="2200">
                <a:solidFill>
                  <a:srgbClr val="00FFCC"/>
                </a:solidFill>
                <a:effectLst/>
                <a:latin typeface="Arial" panose="020B0604020202020204" pitchFamily="34" charset="0"/>
              </a:rPr>
              <a:t>+ Planbarkeit</a:t>
            </a:r>
          </a:p>
          <a:p>
            <a:pPr lvl="1">
              <a:spcBef>
                <a:spcPct val="50000"/>
              </a:spcBef>
              <a:buFont typeface="Wingdings" pitchFamily="2" charset="2"/>
              <a:buNone/>
            </a:pPr>
            <a:r>
              <a:rPr lang="de-DE" altLang="de-DE" sz="2200">
                <a:solidFill>
                  <a:srgbClr val="F33353"/>
                </a:solidFill>
                <a:effectLst/>
                <a:latin typeface="Arial" panose="020B0604020202020204" pitchFamily="34" charset="0"/>
              </a:rPr>
              <a:t>- wenig Flexibilität und    </a:t>
            </a:r>
            <a:r>
              <a:rPr lang="de-DE" altLang="de-DE" sz="2200" b="0">
                <a:solidFill>
                  <a:srgbClr val="F33353"/>
                </a:solidFill>
                <a:effectLst/>
                <a:latin typeface="Arial" panose="020B0604020202020204" pitchFamily="34" charset="0"/>
              </a:rPr>
              <a:t>            </a:t>
            </a:r>
            <a:r>
              <a:rPr lang="de-DE" altLang="de-DE" sz="2200">
                <a:solidFill>
                  <a:srgbClr val="F33353"/>
                </a:solidFill>
                <a:effectLst/>
                <a:latin typeface="Arial" panose="020B0604020202020204" pitchFamily="34" charset="0"/>
              </a:rPr>
              <a:t>Spielraum für Berufungen</a:t>
            </a:r>
          </a:p>
        </p:txBody>
      </p:sp>
      <p:sp>
        <p:nvSpPr>
          <p:cNvPr id="427012" name="Rectangle 3076">
            <a:extLst>
              <a:ext uri="{FF2B5EF4-FFF2-40B4-BE49-F238E27FC236}">
                <a16:creationId xmlns:a16="http://schemas.microsoft.com/office/drawing/2014/main" id="{5CBD9B32-1428-8049-8B4A-DD1B86388F1D}"/>
              </a:ext>
            </a:extLst>
          </p:cNvPr>
          <p:cNvSpPr>
            <a:spLocks noChangeArrowheads="1"/>
          </p:cNvSpPr>
          <p:nvPr/>
        </p:nvSpPr>
        <p:spPr bwMode="auto">
          <a:xfrm>
            <a:off x="3962400" y="4114800"/>
            <a:ext cx="4572000" cy="23622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anchor="ctr"/>
          <a:lstStyle>
            <a:lvl1pPr algn="l">
              <a:tabLst>
                <a:tab pos="381000" algn="l"/>
              </a:tabLst>
              <a:defRPr sz="2400">
                <a:solidFill>
                  <a:schemeClr val="tx1"/>
                </a:solidFill>
                <a:latin typeface="Times New Roman" panose="02020603050405020304" pitchFamily="18" charset="0"/>
              </a:defRPr>
            </a:lvl1pPr>
            <a:lvl2pPr marL="190500" algn="l">
              <a:tabLst>
                <a:tab pos="381000" algn="l"/>
              </a:tabLst>
              <a:defRPr sz="2400">
                <a:solidFill>
                  <a:schemeClr val="tx1"/>
                </a:solidFill>
                <a:latin typeface="Times New Roman" panose="02020603050405020304" pitchFamily="18" charset="0"/>
              </a:defRPr>
            </a:lvl2pPr>
            <a:lvl3pPr algn="l">
              <a:tabLst>
                <a:tab pos="381000" algn="l"/>
              </a:tabLst>
              <a:defRPr sz="2400">
                <a:solidFill>
                  <a:schemeClr val="tx1"/>
                </a:solidFill>
                <a:latin typeface="Times New Roman" panose="02020603050405020304" pitchFamily="18" charset="0"/>
              </a:defRPr>
            </a:lvl3pPr>
            <a:lvl4pPr algn="l">
              <a:tabLst>
                <a:tab pos="381000" algn="l"/>
              </a:tabLst>
              <a:defRPr sz="2400">
                <a:solidFill>
                  <a:schemeClr val="tx1"/>
                </a:solidFill>
                <a:latin typeface="Times New Roman" panose="02020603050405020304" pitchFamily="18" charset="0"/>
              </a:defRPr>
            </a:lvl4pPr>
            <a:lvl5pPr algn="l">
              <a:tabLst>
                <a:tab pos="3810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9pPr>
          </a:lstStyle>
          <a:p>
            <a:pPr lvl="1">
              <a:lnSpc>
                <a:spcPct val="90000"/>
              </a:lnSpc>
              <a:buFont typeface="Wingdings" pitchFamily="2" charset="2"/>
              <a:buNone/>
            </a:pPr>
            <a:r>
              <a:rPr lang="de-DE" altLang="de-DE" sz="2200">
                <a:solidFill>
                  <a:srgbClr val="00FFCC"/>
                </a:solidFill>
                <a:effectLst/>
                <a:latin typeface="Arial" panose="020B0604020202020204" pitchFamily="34" charset="0"/>
              </a:rPr>
              <a:t>+ Flexible Handhabung</a:t>
            </a:r>
          </a:p>
          <a:p>
            <a:pPr lvl="1">
              <a:lnSpc>
                <a:spcPct val="90000"/>
              </a:lnSpc>
              <a:buFont typeface="Wingdings" pitchFamily="2" charset="2"/>
              <a:buNone/>
            </a:pPr>
            <a:r>
              <a:rPr lang="de-DE" altLang="de-DE" sz="2200">
                <a:solidFill>
                  <a:srgbClr val="00FFCC"/>
                </a:solidFill>
                <a:effectLst/>
                <a:latin typeface="Arial" panose="020B0604020202020204" pitchFamily="34" charset="0"/>
              </a:rPr>
              <a:t>+ Profilierung </a:t>
            </a:r>
          </a:p>
          <a:p>
            <a:pPr lvl="1">
              <a:lnSpc>
                <a:spcPct val="90000"/>
              </a:lnSpc>
              <a:buFont typeface="Wingdings" pitchFamily="2" charset="2"/>
              <a:buNone/>
            </a:pPr>
            <a:endParaRPr lang="de-DE" altLang="de-DE" sz="2200">
              <a:solidFill>
                <a:srgbClr val="00FFCC"/>
              </a:solidFill>
              <a:effectLst/>
              <a:latin typeface="Arial" panose="020B0604020202020204" pitchFamily="34" charset="0"/>
            </a:endParaRPr>
          </a:p>
          <a:p>
            <a:pPr lvl="1">
              <a:lnSpc>
                <a:spcPct val="90000"/>
              </a:lnSpc>
              <a:buFont typeface="Wingdings" pitchFamily="2" charset="2"/>
              <a:buNone/>
            </a:pPr>
            <a:r>
              <a:rPr lang="de-DE" altLang="de-DE" sz="2200">
                <a:solidFill>
                  <a:srgbClr val="F33353"/>
                </a:solidFill>
                <a:effectLst/>
                <a:latin typeface="Arial" panose="020B0604020202020204" pitchFamily="34" charset="0"/>
              </a:rPr>
              <a:t>- „Unwuchten“ als Folge</a:t>
            </a:r>
            <a:endParaRPr lang="de-DE" altLang="de-DE" sz="2200">
              <a:solidFill>
                <a:srgbClr val="00FFCC"/>
              </a:solidFill>
              <a:effectLst/>
              <a:latin typeface="Arial" panose="020B0604020202020204" pitchFamily="34" charset="0"/>
            </a:endParaRPr>
          </a:p>
          <a:p>
            <a:pPr lvl="1">
              <a:lnSpc>
                <a:spcPct val="90000"/>
              </a:lnSpc>
              <a:buFont typeface="Wingdings" pitchFamily="2" charset="2"/>
              <a:buNone/>
            </a:pPr>
            <a:r>
              <a:rPr lang="de-DE" altLang="de-DE" sz="2200">
                <a:solidFill>
                  <a:schemeClr val="accent1"/>
                </a:solidFill>
                <a:effectLst/>
                <a:latin typeface="Arial" panose="020B0604020202020204" pitchFamily="34" charset="0"/>
              </a:rPr>
              <a:t>- Läuft Intentionen des</a:t>
            </a:r>
          </a:p>
          <a:p>
            <a:pPr lvl="1">
              <a:lnSpc>
                <a:spcPct val="90000"/>
              </a:lnSpc>
              <a:buFont typeface="Wingdings" pitchFamily="2" charset="2"/>
              <a:buNone/>
            </a:pPr>
            <a:r>
              <a:rPr lang="de-DE" altLang="de-DE" sz="2200" b="0">
                <a:solidFill>
                  <a:schemeClr val="accent1"/>
                </a:solidFill>
                <a:effectLst/>
                <a:latin typeface="Arial" panose="020B0604020202020204" pitchFamily="34" charset="0"/>
              </a:rPr>
              <a:t>  </a:t>
            </a:r>
            <a:r>
              <a:rPr lang="de-DE" altLang="de-DE" sz="2200">
                <a:solidFill>
                  <a:schemeClr val="accent1"/>
                </a:solidFill>
                <a:effectLst/>
                <a:latin typeface="Arial" panose="020B0604020202020204" pitchFamily="34" charset="0"/>
              </a:rPr>
              <a:t>Gesetzgebers zuwider</a:t>
            </a:r>
          </a:p>
        </p:txBody>
      </p:sp>
      <p:grpSp>
        <p:nvGrpSpPr>
          <p:cNvPr id="427013" name="Group 3077">
            <a:extLst>
              <a:ext uri="{FF2B5EF4-FFF2-40B4-BE49-F238E27FC236}">
                <a16:creationId xmlns:a16="http://schemas.microsoft.com/office/drawing/2014/main" id="{C4CF684F-F68A-834E-AAD2-385849F2BF6D}"/>
              </a:ext>
            </a:extLst>
          </p:cNvPr>
          <p:cNvGrpSpPr>
            <a:grpSpLocks/>
          </p:cNvGrpSpPr>
          <p:nvPr/>
        </p:nvGrpSpPr>
        <p:grpSpPr bwMode="auto">
          <a:xfrm>
            <a:off x="387350" y="2895600"/>
            <a:ext cx="3498850" cy="2209800"/>
            <a:chOff x="244" y="1824"/>
            <a:chExt cx="2204" cy="1392"/>
          </a:xfrm>
        </p:grpSpPr>
        <p:sp>
          <p:nvSpPr>
            <p:cNvPr id="427014" name="Oval 3078">
              <a:extLst>
                <a:ext uri="{FF2B5EF4-FFF2-40B4-BE49-F238E27FC236}">
                  <a16:creationId xmlns:a16="http://schemas.microsoft.com/office/drawing/2014/main" id="{3D76698E-30C8-E54B-81D6-D8A1B97C90C3}"/>
                </a:ext>
              </a:extLst>
            </p:cNvPr>
            <p:cNvSpPr>
              <a:spLocks noChangeArrowheads="1"/>
            </p:cNvSpPr>
            <p:nvPr/>
          </p:nvSpPr>
          <p:spPr bwMode="auto">
            <a:xfrm>
              <a:off x="244" y="2000"/>
              <a:ext cx="1196" cy="928"/>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a:effectLst>
                    <a:outerShdw blurRad="38100" dist="38100" dir="2700000" algn="tl">
                      <a:srgbClr val="000000"/>
                    </a:outerShdw>
                  </a:effectLst>
                  <a:latin typeface="Arial" panose="020B0604020202020204" pitchFamily="34" charset="0"/>
                </a:rPr>
                <a:t>Weichen-</a:t>
              </a:r>
            </a:p>
            <a:p>
              <a:r>
                <a:rPr lang="de-DE" altLang="de-DE">
                  <a:effectLst>
                    <a:outerShdw blurRad="38100" dist="38100" dir="2700000" algn="tl">
                      <a:srgbClr val="000000"/>
                    </a:outerShdw>
                  </a:effectLst>
                  <a:latin typeface="Arial" panose="020B0604020202020204" pitchFamily="34" charset="0"/>
                </a:rPr>
                <a:t>stellung 1 </a:t>
              </a:r>
            </a:p>
          </p:txBody>
        </p:sp>
        <p:grpSp>
          <p:nvGrpSpPr>
            <p:cNvPr id="427015" name="Group 3079">
              <a:extLst>
                <a:ext uri="{FF2B5EF4-FFF2-40B4-BE49-F238E27FC236}">
                  <a16:creationId xmlns:a16="http://schemas.microsoft.com/office/drawing/2014/main" id="{089BF827-3568-6945-B74B-D8B774719671}"/>
                </a:ext>
              </a:extLst>
            </p:cNvPr>
            <p:cNvGrpSpPr>
              <a:grpSpLocks/>
            </p:cNvGrpSpPr>
            <p:nvPr/>
          </p:nvGrpSpPr>
          <p:grpSpPr bwMode="auto">
            <a:xfrm>
              <a:off x="1730" y="1824"/>
              <a:ext cx="718" cy="1392"/>
              <a:chOff x="1584" y="1872"/>
              <a:chExt cx="718" cy="1392"/>
            </a:xfrm>
          </p:grpSpPr>
          <p:sp>
            <p:nvSpPr>
              <p:cNvPr id="427016" name="AutoShape 3080">
                <a:extLst>
                  <a:ext uri="{FF2B5EF4-FFF2-40B4-BE49-F238E27FC236}">
                    <a16:creationId xmlns:a16="http://schemas.microsoft.com/office/drawing/2014/main" id="{32F96EE9-2F1B-FD49-A0D4-06D4C43055B4}"/>
                  </a:ext>
                </a:extLst>
              </p:cNvPr>
              <p:cNvSpPr>
                <a:spLocks noChangeArrowheads="1"/>
              </p:cNvSpPr>
              <p:nvPr/>
            </p:nvSpPr>
            <p:spPr bwMode="auto">
              <a:xfrm rot="-1458196">
                <a:off x="1584" y="1872"/>
                <a:ext cx="718" cy="453"/>
              </a:xfrm>
              <a:prstGeom prst="rightArrow">
                <a:avLst>
                  <a:gd name="adj1" fmla="val 50000"/>
                  <a:gd name="adj2" fmla="val 3962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27017" name="AutoShape 3081">
                <a:extLst>
                  <a:ext uri="{FF2B5EF4-FFF2-40B4-BE49-F238E27FC236}">
                    <a16:creationId xmlns:a16="http://schemas.microsoft.com/office/drawing/2014/main" id="{8FCDA7A3-6CE5-C944-BAA0-C5814BDD9A0F}"/>
                  </a:ext>
                </a:extLst>
              </p:cNvPr>
              <p:cNvSpPr>
                <a:spLocks noChangeArrowheads="1"/>
              </p:cNvSpPr>
              <p:nvPr/>
            </p:nvSpPr>
            <p:spPr bwMode="auto">
              <a:xfrm rot="2355184">
                <a:off x="1584" y="2811"/>
                <a:ext cx="672" cy="453"/>
              </a:xfrm>
              <a:prstGeom prst="rightArrow">
                <a:avLst>
                  <a:gd name="adj1" fmla="val 50000"/>
                  <a:gd name="adj2" fmla="val 3708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427018" name="Oval 3082">
            <a:extLst>
              <a:ext uri="{FF2B5EF4-FFF2-40B4-BE49-F238E27FC236}">
                <a16:creationId xmlns:a16="http://schemas.microsoft.com/office/drawing/2014/main" id="{8E9C55D1-984A-634F-AAFF-3FE98B677202}"/>
              </a:ext>
            </a:extLst>
          </p:cNvPr>
          <p:cNvSpPr>
            <a:spLocks noChangeArrowheads="1"/>
          </p:cNvSpPr>
          <p:nvPr/>
        </p:nvSpPr>
        <p:spPr bwMode="auto">
          <a:xfrm>
            <a:off x="1000125" y="1524000"/>
            <a:ext cx="2505075" cy="1219200"/>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de-DE" altLang="de-DE" sz="2200">
                <a:solidFill>
                  <a:schemeClr val="folHlink"/>
                </a:solidFill>
                <a:effectLst/>
                <a:latin typeface="Arial" panose="020B0604020202020204" pitchFamily="34" charset="0"/>
              </a:rPr>
              <a:t>Kontingen-tierung</a:t>
            </a:r>
          </a:p>
        </p:txBody>
      </p:sp>
      <p:sp>
        <p:nvSpPr>
          <p:cNvPr id="427019" name="Oval 3083">
            <a:extLst>
              <a:ext uri="{FF2B5EF4-FFF2-40B4-BE49-F238E27FC236}">
                <a16:creationId xmlns:a16="http://schemas.microsoft.com/office/drawing/2014/main" id="{9DED67E3-99F4-C741-AA0D-592A308DC46F}"/>
              </a:ext>
            </a:extLst>
          </p:cNvPr>
          <p:cNvSpPr>
            <a:spLocks noChangeArrowheads="1"/>
          </p:cNvSpPr>
          <p:nvPr/>
        </p:nvSpPr>
        <p:spPr bwMode="auto">
          <a:xfrm>
            <a:off x="914400" y="5105400"/>
            <a:ext cx="2505075" cy="1219200"/>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de-DE" altLang="de-DE" sz="2200">
                <a:solidFill>
                  <a:schemeClr val="folHlink"/>
                </a:solidFill>
                <a:effectLst/>
                <a:latin typeface="Arial" panose="020B0604020202020204" pitchFamily="34" charset="0"/>
              </a:rPr>
              <a:t>Keine Kontingen-tierung</a:t>
            </a:r>
          </a:p>
        </p:txBody>
      </p:sp>
      <p:sp>
        <p:nvSpPr>
          <p:cNvPr id="427020" name="Oval 3084">
            <a:extLst>
              <a:ext uri="{FF2B5EF4-FFF2-40B4-BE49-F238E27FC236}">
                <a16:creationId xmlns:a16="http://schemas.microsoft.com/office/drawing/2014/main" id="{3A087E9D-87D0-5646-B9F3-3B0DCF5658CF}"/>
              </a:ext>
            </a:extLst>
          </p:cNvPr>
          <p:cNvSpPr>
            <a:spLocks noChangeArrowheads="1"/>
          </p:cNvSpPr>
          <p:nvPr/>
        </p:nvSpPr>
        <p:spPr bwMode="auto">
          <a:xfrm>
            <a:off x="3962400" y="2438400"/>
            <a:ext cx="4572000" cy="2971800"/>
          </a:xfrm>
          <a:prstGeom prst="ellipse">
            <a:avLst/>
          </a:prstGeom>
          <a:solidFill>
            <a:srgbClr val="66FFCC"/>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r>
              <a:rPr lang="de-DE" altLang="de-DE" sz="2200">
                <a:solidFill>
                  <a:schemeClr val="folHlink"/>
                </a:solidFill>
                <a:effectLst/>
                <a:latin typeface="Arial" panose="020B0604020202020204" pitchFamily="34" charset="0"/>
              </a:rPr>
              <a:t>Kontingentierung </a:t>
            </a:r>
          </a:p>
          <a:p>
            <a:r>
              <a:rPr lang="de-DE" altLang="de-DE" sz="2200">
                <a:solidFill>
                  <a:schemeClr val="folHlink"/>
                </a:solidFill>
                <a:effectLst/>
                <a:latin typeface="Arial" panose="020B0604020202020204" pitchFamily="34" charset="0"/>
              </a:rPr>
              <a:t>reduziert </a:t>
            </a:r>
          </a:p>
          <a:p>
            <a:r>
              <a:rPr lang="de-DE" altLang="de-DE">
                <a:solidFill>
                  <a:schemeClr val="folHlink"/>
                </a:solidFill>
                <a:effectLst/>
                <a:latin typeface="Arial" panose="020B0604020202020204" pitchFamily="34" charset="0"/>
              </a:rPr>
              <a:t>Gestaltungsspielraum</a:t>
            </a:r>
            <a:endParaRPr lang="de-DE" altLang="de-DE" sz="2200">
              <a:solidFill>
                <a:schemeClr val="folHlink"/>
              </a:solidFill>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27018"/>
                                        </p:tgtEl>
                                        <p:attrNameLst>
                                          <p:attrName>style.visibility</p:attrName>
                                        </p:attrNameLst>
                                      </p:cBhvr>
                                      <p:to>
                                        <p:strVal val="visible"/>
                                      </p:to>
                                    </p:set>
                                    <p:anim calcmode="lin" valueType="num">
                                      <p:cBhvr>
                                        <p:cTn id="7" dur="500" fill="hold"/>
                                        <p:tgtEl>
                                          <p:spTgt spid="427018"/>
                                        </p:tgtEl>
                                        <p:attrNameLst>
                                          <p:attrName>ppt_w</p:attrName>
                                        </p:attrNameLst>
                                      </p:cBhvr>
                                      <p:tavLst>
                                        <p:tav tm="0">
                                          <p:val>
                                            <p:fltVal val="0"/>
                                          </p:val>
                                        </p:tav>
                                        <p:tav tm="100000">
                                          <p:val>
                                            <p:strVal val="#ppt_w"/>
                                          </p:val>
                                        </p:tav>
                                      </p:tavLst>
                                    </p:anim>
                                    <p:anim calcmode="lin" valueType="num">
                                      <p:cBhvr>
                                        <p:cTn id="8" dur="500" fill="hold"/>
                                        <p:tgtEl>
                                          <p:spTgt spid="42701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427011"/>
                                        </p:tgtEl>
                                        <p:attrNameLst>
                                          <p:attrName>style.visibility</p:attrName>
                                        </p:attrNameLst>
                                      </p:cBhvr>
                                      <p:to>
                                        <p:strVal val="visible"/>
                                      </p:to>
                                    </p:set>
                                    <p:animEffect transition="in" filter="box(out)">
                                      <p:cBhvr>
                                        <p:cTn id="13" dur="500"/>
                                        <p:tgtEl>
                                          <p:spTgt spid="42701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427019"/>
                                        </p:tgtEl>
                                        <p:attrNameLst>
                                          <p:attrName>style.visibility</p:attrName>
                                        </p:attrNameLst>
                                      </p:cBhvr>
                                      <p:to>
                                        <p:strVal val="visible"/>
                                      </p:to>
                                    </p:set>
                                    <p:anim calcmode="lin" valueType="num">
                                      <p:cBhvr>
                                        <p:cTn id="18" dur="500" fill="hold"/>
                                        <p:tgtEl>
                                          <p:spTgt spid="427019"/>
                                        </p:tgtEl>
                                        <p:attrNameLst>
                                          <p:attrName>ppt_w</p:attrName>
                                        </p:attrNameLst>
                                      </p:cBhvr>
                                      <p:tavLst>
                                        <p:tav tm="0">
                                          <p:val>
                                            <p:fltVal val="0"/>
                                          </p:val>
                                        </p:tav>
                                        <p:tav tm="100000">
                                          <p:val>
                                            <p:strVal val="#ppt_w"/>
                                          </p:val>
                                        </p:tav>
                                      </p:tavLst>
                                    </p:anim>
                                    <p:anim calcmode="lin" valueType="num">
                                      <p:cBhvr>
                                        <p:cTn id="19" dur="500" fill="hold"/>
                                        <p:tgtEl>
                                          <p:spTgt spid="427019"/>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27012"/>
                                        </p:tgtEl>
                                        <p:attrNameLst>
                                          <p:attrName>style.visibility</p:attrName>
                                        </p:attrNameLst>
                                      </p:cBhvr>
                                      <p:to>
                                        <p:strVal val="visible"/>
                                      </p:to>
                                    </p:set>
                                    <p:animEffect transition="in" filter="box(out)">
                                      <p:cBhvr>
                                        <p:cTn id="24" dur="500"/>
                                        <p:tgtEl>
                                          <p:spTgt spid="42701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27020"/>
                                        </p:tgtEl>
                                        <p:attrNameLst>
                                          <p:attrName>style.visibility</p:attrName>
                                        </p:attrNameLst>
                                      </p:cBhvr>
                                      <p:to>
                                        <p:strVal val="visible"/>
                                      </p:to>
                                    </p:set>
                                    <p:animEffect transition="in" filter="blinds(horizontal)">
                                      <p:cBhvr>
                                        <p:cTn id="29" dur="500"/>
                                        <p:tgtEl>
                                          <p:spTgt spid="427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animBg="1" autoUpdateAnimBg="0"/>
      <p:bldP spid="427012" grpId="0" animBg="1" autoUpdateAnimBg="0"/>
      <p:bldP spid="427018" grpId="0" animBg="1" autoUpdateAnimBg="0"/>
      <p:bldP spid="427019" grpId="0" animBg="1" autoUpdateAnimBg="0"/>
      <p:bldP spid="427020"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C2C9DFB2-DE58-D44F-969E-F8284E66EE86}"/>
              </a:ext>
            </a:extLst>
          </p:cNvPr>
          <p:cNvSpPr>
            <a:spLocks noGrp="1"/>
          </p:cNvSpPr>
          <p:nvPr>
            <p:ph type="sldNum" sz="quarter" idx="10"/>
          </p:nvPr>
        </p:nvSpPr>
        <p:spPr/>
        <p:txBody>
          <a:bodyPr/>
          <a:lstStyle/>
          <a:p>
            <a:fld id="{CF11600E-BD7E-0545-ACE1-25C08B4BEA82}" type="slidenum">
              <a:rPr lang="en-US" altLang="de-DE"/>
              <a:pPr/>
              <a:t>18</a:t>
            </a:fld>
            <a:endParaRPr lang="en-US" altLang="de-DE" b="0"/>
          </a:p>
        </p:txBody>
      </p:sp>
      <p:sp>
        <p:nvSpPr>
          <p:cNvPr id="428034" name="Rectangle 2050">
            <a:extLst>
              <a:ext uri="{FF2B5EF4-FFF2-40B4-BE49-F238E27FC236}">
                <a16:creationId xmlns:a16="http://schemas.microsoft.com/office/drawing/2014/main" id="{17605D37-7065-F84D-9906-905EFFD06759}"/>
              </a:ext>
            </a:extLst>
          </p:cNvPr>
          <p:cNvSpPr>
            <a:spLocks noGrp="1" noChangeArrowheads="1"/>
          </p:cNvSpPr>
          <p:nvPr>
            <p:ph type="title"/>
          </p:nvPr>
        </p:nvSpPr>
        <p:spPr>
          <a:xfrm>
            <a:off x="0" y="0"/>
            <a:ext cx="7543800" cy="990600"/>
          </a:xfrm>
        </p:spPr>
        <p:txBody>
          <a:bodyPr/>
          <a:lstStyle/>
          <a:p>
            <a:pPr>
              <a:lnSpc>
                <a:spcPct val="90000"/>
              </a:lnSpc>
            </a:pPr>
            <a:r>
              <a:rPr lang="de-DE" altLang="de-DE" sz="3600"/>
              <a:t> Quotieren Fächer ?</a:t>
            </a:r>
          </a:p>
        </p:txBody>
      </p:sp>
      <p:sp>
        <p:nvSpPr>
          <p:cNvPr id="428035" name="Rectangle 2051">
            <a:extLst>
              <a:ext uri="{FF2B5EF4-FFF2-40B4-BE49-F238E27FC236}">
                <a16:creationId xmlns:a16="http://schemas.microsoft.com/office/drawing/2014/main" id="{3256D002-881E-084F-ABFB-5743B1E75064}"/>
              </a:ext>
            </a:extLst>
          </p:cNvPr>
          <p:cNvSpPr>
            <a:spLocks noChangeArrowheads="1"/>
          </p:cNvSpPr>
          <p:nvPr/>
        </p:nvSpPr>
        <p:spPr bwMode="auto">
          <a:xfrm>
            <a:off x="3962400" y="1371600"/>
            <a:ext cx="4800600" cy="24384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sy="50000" kx="-2453608" rotWithShape="0">
                    <a:srgbClr val="808080"/>
                  </a:outerShdw>
                </a:effectLst>
              </a14:hiddenEffects>
            </a:ext>
          </a:extLst>
        </p:spPr>
        <p:txBody>
          <a:bodyPr anchor="ctr"/>
          <a:lstStyle>
            <a:lvl1pPr algn="l">
              <a:tabLst>
                <a:tab pos="381000" algn="l"/>
              </a:tabLst>
              <a:defRPr sz="2400">
                <a:solidFill>
                  <a:schemeClr val="tx1"/>
                </a:solidFill>
                <a:latin typeface="Times New Roman" panose="02020603050405020304" pitchFamily="18" charset="0"/>
              </a:defRPr>
            </a:lvl1pPr>
            <a:lvl2pPr marL="190500" algn="l">
              <a:tabLst>
                <a:tab pos="381000" algn="l"/>
              </a:tabLst>
              <a:defRPr sz="2400">
                <a:solidFill>
                  <a:schemeClr val="tx1"/>
                </a:solidFill>
                <a:latin typeface="Times New Roman" panose="02020603050405020304" pitchFamily="18" charset="0"/>
              </a:defRPr>
            </a:lvl2pPr>
            <a:lvl3pPr algn="l">
              <a:tabLst>
                <a:tab pos="381000" algn="l"/>
              </a:tabLst>
              <a:defRPr sz="2400">
                <a:solidFill>
                  <a:schemeClr val="tx1"/>
                </a:solidFill>
                <a:latin typeface="Times New Roman" panose="02020603050405020304" pitchFamily="18" charset="0"/>
              </a:defRPr>
            </a:lvl3pPr>
            <a:lvl4pPr algn="l">
              <a:tabLst>
                <a:tab pos="381000" algn="l"/>
              </a:tabLst>
              <a:defRPr sz="2400">
                <a:solidFill>
                  <a:schemeClr val="tx1"/>
                </a:solidFill>
                <a:latin typeface="Times New Roman" panose="02020603050405020304" pitchFamily="18" charset="0"/>
              </a:defRPr>
            </a:lvl4pPr>
            <a:lvl5pPr algn="l">
              <a:tabLst>
                <a:tab pos="3810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9pPr>
          </a:lstStyle>
          <a:p>
            <a:pPr lvl="1">
              <a:lnSpc>
                <a:spcPct val="90000"/>
              </a:lnSpc>
              <a:buFont typeface="Wingdings" pitchFamily="2" charset="2"/>
              <a:buNone/>
            </a:pPr>
            <a:r>
              <a:rPr lang="de-DE" altLang="de-DE" sz="2200">
                <a:solidFill>
                  <a:srgbClr val="00FFCC"/>
                </a:solidFill>
                <a:effectLst/>
                <a:latin typeface="Arial" panose="020B0604020202020204" pitchFamily="34" charset="0"/>
              </a:rPr>
              <a:t>+ Gleiche Chancen für FB</a:t>
            </a:r>
          </a:p>
          <a:p>
            <a:pPr lvl="1">
              <a:lnSpc>
                <a:spcPct val="90000"/>
              </a:lnSpc>
              <a:buFont typeface="Wingdings" pitchFamily="2" charset="2"/>
              <a:buNone/>
            </a:pPr>
            <a:r>
              <a:rPr lang="de-DE" altLang="de-DE" sz="2200">
                <a:solidFill>
                  <a:srgbClr val="00FFCC"/>
                </a:solidFill>
                <a:effectLst/>
                <a:latin typeface="Arial" panose="020B0604020202020204" pitchFamily="34" charset="0"/>
              </a:rPr>
              <a:t>+ Homogenität innerhalb Hsle</a:t>
            </a:r>
          </a:p>
          <a:p>
            <a:pPr lvl="1">
              <a:lnSpc>
                <a:spcPct val="90000"/>
              </a:lnSpc>
              <a:buFont typeface="Wingdings" pitchFamily="2" charset="2"/>
              <a:buNone/>
            </a:pPr>
            <a:r>
              <a:rPr lang="de-DE" altLang="de-DE" sz="2200">
                <a:solidFill>
                  <a:srgbClr val="00FFCC"/>
                </a:solidFill>
                <a:effectLst/>
                <a:latin typeface="Arial" panose="020B0604020202020204" pitchFamily="34" charset="0"/>
              </a:rPr>
              <a:t>+ Begrenzung Marktfaktoren</a:t>
            </a:r>
          </a:p>
          <a:p>
            <a:pPr lvl="1">
              <a:lnSpc>
                <a:spcPct val="90000"/>
              </a:lnSpc>
              <a:buFont typeface="Wingdings" pitchFamily="2" charset="2"/>
              <a:buNone/>
            </a:pPr>
            <a:endParaRPr lang="de-DE" altLang="de-DE" sz="2200">
              <a:solidFill>
                <a:srgbClr val="00FFCC"/>
              </a:solidFill>
              <a:effectLst/>
              <a:latin typeface="Arial" panose="020B0604020202020204" pitchFamily="34" charset="0"/>
            </a:endParaRPr>
          </a:p>
          <a:p>
            <a:pPr lvl="1">
              <a:lnSpc>
                <a:spcPct val="90000"/>
              </a:lnSpc>
              <a:buFont typeface="Wingdings" pitchFamily="2" charset="2"/>
              <a:buNone/>
            </a:pPr>
            <a:r>
              <a:rPr lang="de-DE" altLang="de-DE" sz="2200">
                <a:solidFill>
                  <a:schemeClr val="accent1"/>
                </a:solidFill>
                <a:effectLst/>
                <a:latin typeface="Arial" panose="020B0604020202020204" pitchFamily="34" charset="0"/>
              </a:rPr>
              <a:t>- Nivellierung statt Leuchttürme </a:t>
            </a:r>
          </a:p>
          <a:p>
            <a:pPr lvl="1">
              <a:lnSpc>
                <a:spcPct val="90000"/>
              </a:lnSpc>
              <a:buFont typeface="Wingdings" pitchFamily="2" charset="2"/>
              <a:buNone/>
            </a:pPr>
            <a:r>
              <a:rPr lang="de-DE" altLang="de-DE" sz="2200">
                <a:solidFill>
                  <a:schemeClr val="accent1"/>
                </a:solidFill>
                <a:effectLst/>
                <a:latin typeface="Arial" panose="020B0604020202020204" pitchFamily="34" charset="0"/>
              </a:rPr>
              <a:t>- Eingeschränkte Flexibilität</a:t>
            </a:r>
          </a:p>
          <a:p>
            <a:pPr lvl="1">
              <a:lnSpc>
                <a:spcPct val="90000"/>
              </a:lnSpc>
              <a:buFont typeface="Wingdings" pitchFamily="2" charset="2"/>
              <a:buNone/>
            </a:pPr>
            <a:r>
              <a:rPr lang="de-DE" altLang="de-DE" sz="2200">
                <a:solidFill>
                  <a:schemeClr val="accent1"/>
                </a:solidFill>
                <a:effectLst/>
                <a:latin typeface="Arial" panose="020B0604020202020204" pitchFamily="34" charset="0"/>
              </a:rPr>
              <a:t>- Wenig Spielraum (vertikal wie </a:t>
            </a:r>
          </a:p>
          <a:p>
            <a:pPr lvl="1">
              <a:lnSpc>
                <a:spcPct val="90000"/>
              </a:lnSpc>
              <a:buFont typeface="Wingdings" pitchFamily="2" charset="2"/>
              <a:buNone/>
            </a:pPr>
            <a:r>
              <a:rPr lang="de-DE" altLang="de-DE" sz="2200">
                <a:solidFill>
                  <a:schemeClr val="accent1"/>
                </a:solidFill>
                <a:effectLst/>
                <a:latin typeface="Arial" panose="020B0604020202020204" pitchFamily="34" charset="0"/>
              </a:rPr>
              <a:t>   horizontal)</a:t>
            </a:r>
          </a:p>
        </p:txBody>
      </p:sp>
      <p:sp>
        <p:nvSpPr>
          <p:cNvPr id="428036" name="Rectangle 2052">
            <a:extLst>
              <a:ext uri="{FF2B5EF4-FFF2-40B4-BE49-F238E27FC236}">
                <a16:creationId xmlns:a16="http://schemas.microsoft.com/office/drawing/2014/main" id="{5895BE03-796A-F84B-AC75-8A0048C757FC}"/>
              </a:ext>
            </a:extLst>
          </p:cNvPr>
          <p:cNvSpPr>
            <a:spLocks noChangeArrowheads="1"/>
          </p:cNvSpPr>
          <p:nvPr/>
        </p:nvSpPr>
        <p:spPr bwMode="auto">
          <a:xfrm>
            <a:off x="3962400" y="4114800"/>
            <a:ext cx="4800600" cy="23622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anchor="ctr"/>
          <a:lstStyle>
            <a:lvl1pPr algn="l">
              <a:tabLst>
                <a:tab pos="381000" algn="l"/>
              </a:tabLst>
              <a:defRPr sz="2400">
                <a:solidFill>
                  <a:schemeClr val="tx1"/>
                </a:solidFill>
                <a:latin typeface="Times New Roman" panose="02020603050405020304" pitchFamily="18" charset="0"/>
              </a:defRPr>
            </a:lvl1pPr>
            <a:lvl2pPr marL="190500" algn="l">
              <a:tabLst>
                <a:tab pos="381000" algn="l"/>
              </a:tabLst>
              <a:defRPr sz="2400">
                <a:solidFill>
                  <a:schemeClr val="tx1"/>
                </a:solidFill>
                <a:latin typeface="Times New Roman" panose="02020603050405020304" pitchFamily="18" charset="0"/>
              </a:defRPr>
            </a:lvl2pPr>
            <a:lvl3pPr algn="l">
              <a:tabLst>
                <a:tab pos="381000" algn="l"/>
              </a:tabLst>
              <a:defRPr sz="2400">
                <a:solidFill>
                  <a:schemeClr val="tx1"/>
                </a:solidFill>
                <a:latin typeface="Times New Roman" panose="02020603050405020304" pitchFamily="18" charset="0"/>
              </a:defRPr>
            </a:lvl3pPr>
            <a:lvl4pPr algn="l">
              <a:tabLst>
                <a:tab pos="381000" algn="l"/>
              </a:tabLst>
              <a:defRPr sz="2400">
                <a:solidFill>
                  <a:schemeClr val="tx1"/>
                </a:solidFill>
                <a:latin typeface="Times New Roman" panose="02020603050405020304" pitchFamily="18" charset="0"/>
              </a:defRPr>
            </a:lvl4pPr>
            <a:lvl5pPr algn="l">
              <a:tabLst>
                <a:tab pos="3810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381000" algn="l"/>
              </a:tabLst>
              <a:defRPr sz="2400">
                <a:solidFill>
                  <a:schemeClr val="tx1"/>
                </a:solidFill>
                <a:latin typeface="Times New Roman" panose="02020603050405020304" pitchFamily="18" charset="0"/>
              </a:defRPr>
            </a:lvl9pPr>
          </a:lstStyle>
          <a:p>
            <a:pPr lvl="1">
              <a:lnSpc>
                <a:spcPct val="80000"/>
              </a:lnSpc>
              <a:buFont typeface="Wingdings" pitchFamily="2" charset="2"/>
              <a:buNone/>
            </a:pPr>
            <a:r>
              <a:rPr lang="de-DE" altLang="de-DE" sz="2200">
                <a:solidFill>
                  <a:srgbClr val="00FFCC"/>
                </a:solidFill>
                <a:effectLst/>
                <a:latin typeface="Arial" panose="020B0604020202020204" pitchFamily="34" charset="0"/>
              </a:rPr>
              <a:t>+ Flexibilität 		</a:t>
            </a:r>
          </a:p>
          <a:p>
            <a:pPr lvl="1">
              <a:lnSpc>
                <a:spcPct val="80000"/>
              </a:lnSpc>
              <a:buFont typeface="Wingdings" pitchFamily="2" charset="2"/>
              <a:buNone/>
            </a:pPr>
            <a:r>
              <a:rPr lang="de-DE" altLang="de-DE" sz="2200">
                <a:solidFill>
                  <a:srgbClr val="00FFCC"/>
                </a:solidFill>
                <a:effectLst/>
                <a:latin typeface="Arial" panose="020B0604020202020204" pitchFamily="34" charset="0"/>
              </a:rPr>
              <a:t>+ Spielraum</a:t>
            </a:r>
          </a:p>
          <a:p>
            <a:pPr lvl="1">
              <a:lnSpc>
                <a:spcPct val="80000"/>
              </a:lnSpc>
              <a:buFont typeface="Wingdings" pitchFamily="2" charset="2"/>
              <a:buNone/>
            </a:pPr>
            <a:r>
              <a:rPr lang="de-DE" altLang="de-DE" sz="2200">
                <a:solidFill>
                  <a:srgbClr val="00FFCC"/>
                </a:solidFill>
                <a:effectLst/>
                <a:latin typeface="Arial" panose="020B0604020202020204" pitchFamily="34" charset="0"/>
              </a:rPr>
              <a:t>+ Besondere Profilpflege</a:t>
            </a:r>
          </a:p>
          <a:p>
            <a:pPr lvl="1">
              <a:lnSpc>
                <a:spcPct val="80000"/>
              </a:lnSpc>
              <a:buFont typeface="Wingdings" pitchFamily="2" charset="2"/>
              <a:buNone/>
            </a:pPr>
            <a:endParaRPr lang="de-DE" altLang="de-DE" sz="2200">
              <a:solidFill>
                <a:srgbClr val="00FFCC"/>
              </a:solidFill>
              <a:effectLst/>
              <a:latin typeface="Arial" panose="020B0604020202020204" pitchFamily="34" charset="0"/>
            </a:endParaRPr>
          </a:p>
          <a:p>
            <a:pPr lvl="1">
              <a:lnSpc>
                <a:spcPct val="80000"/>
              </a:lnSpc>
              <a:buFont typeface="Wingdings" pitchFamily="2" charset="2"/>
              <a:buNone/>
            </a:pPr>
            <a:r>
              <a:rPr lang="de-DE" altLang="de-DE" sz="2200">
                <a:solidFill>
                  <a:schemeClr val="accent1"/>
                </a:solidFill>
                <a:effectLst/>
                <a:latin typeface="Arial" panose="020B0604020202020204" pitchFamily="34" charset="0"/>
              </a:rPr>
              <a:t>- Disparitäten zwischen FB</a:t>
            </a:r>
          </a:p>
          <a:p>
            <a:pPr lvl="1">
              <a:lnSpc>
                <a:spcPct val="80000"/>
              </a:lnSpc>
              <a:buFont typeface="Wingdings" pitchFamily="2" charset="2"/>
              <a:buNone/>
            </a:pPr>
            <a:r>
              <a:rPr lang="de-DE" altLang="de-DE" sz="2200">
                <a:solidFill>
                  <a:schemeClr val="accent1"/>
                </a:solidFill>
                <a:effectLst/>
                <a:latin typeface="Arial" panose="020B0604020202020204" pitchFamily="34" charset="0"/>
              </a:rPr>
              <a:t>- Stärkere Spreizung bzw. Un-</a:t>
            </a:r>
          </a:p>
          <a:p>
            <a:pPr lvl="1">
              <a:lnSpc>
                <a:spcPct val="80000"/>
              </a:lnSpc>
              <a:buFont typeface="Wingdings" pitchFamily="2" charset="2"/>
              <a:buNone/>
            </a:pPr>
            <a:r>
              <a:rPr lang="de-DE" altLang="de-DE" sz="2200">
                <a:solidFill>
                  <a:schemeClr val="accent1"/>
                </a:solidFill>
                <a:effectLst/>
                <a:latin typeface="Arial" panose="020B0604020202020204" pitchFamily="34" charset="0"/>
              </a:rPr>
              <a:t>   gleichheit			</a:t>
            </a:r>
          </a:p>
        </p:txBody>
      </p:sp>
      <p:grpSp>
        <p:nvGrpSpPr>
          <p:cNvPr id="428037" name="Group 2053">
            <a:extLst>
              <a:ext uri="{FF2B5EF4-FFF2-40B4-BE49-F238E27FC236}">
                <a16:creationId xmlns:a16="http://schemas.microsoft.com/office/drawing/2014/main" id="{CE02CD3D-30BB-0949-AE6E-E884F1CEFCFB}"/>
              </a:ext>
            </a:extLst>
          </p:cNvPr>
          <p:cNvGrpSpPr>
            <a:grpSpLocks/>
          </p:cNvGrpSpPr>
          <p:nvPr/>
        </p:nvGrpSpPr>
        <p:grpSpPr bwMode="auto">
          <a:xfrm>
            <a:off x="311150" y="2895600"/>
            <a:ext cx="3575050" cy="2209800"/>
            <a:chOff x="196" y="1824"/>
            <a:chExt cx="2252" cy="1392"/>
          </a:xfrm>
        </p:grpSpPr>
        <p:sp>
          <p:nvSpPr>
            <p:cNvPr id="428038" name="Oval 2054">
              <a:extLst>
                <a:ext uri="{FF2B5EF4-FFF2-40B4-BE49-F238E27FC236}">
                  <a16:creationId xmlns:a16="http://schemas.microsoft.com/office/drawing/2014/main" id="{8AFCF7CB-A162-ED4E-993F-F244553D16E4}"/>
                </a:ext>
              </a:extLst>
            </p:cNvPr>
            <p:cNvSpPr>
              <a:spLocks noChangeArrowheads="1"/>
            </p:cNvSpPr>
            <p:nvPr/>
          </p:nvSpPr>
          <p:spPr bwMode="auto">
            <a:xfrm>
              <a:off x="196" y="2056"/>
              <a:ext cx="1196" cy="928"/>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a:effectLst>
                    <a:outerShdw blurRad="38100" dist="38100" dir="2700000" algn="tl">
                      <a:srgbClr val="000000"/>
                    </a:outerShdw>
                  </a:effectLst>
                  <a:latin typeface="Arial" panose="020B0604020202020204" pitchFamily="34" charset="0"/>
                </a:rPr>
                <a:t>Weichen-</a:t>
              </a:r>
            </a:p>
            <a:p>
              <a:r>
                <a:rPr lang="de-DE" altLang="de-DE">
                  <a:effectLst>
                    <a:outerShdw blurRad="38100" dist="38100" dir="2700000" algn="tl">
                      <a:srgbClr val="000000"/>
                    </a:outerShdw>
                  </a:effectLst>
                  <a:latin typeface="Arial" panose="020B0604020202020204" pitchFamily="34" charset="0"/>
                </a:rPr>
                <a:t>stellung 2</a:t>
              </a:r>
            </a:p>
          </p:txBody>
        </p:sp>
        <p:grpSp>
          <p:nvGrpSpPr>
            <p:cNvPr id="428039" name="Group 2055">
              <a:extLst>
                <a:ext uri="{FF2B5EF4-FFF2-40B4-BE49-F238E27FC236}">
                  <a16:creationId xmlns:a16="http://schemas.microsoft.com/office/drawing/2014/main" id="{84C8EDEC-CDBA-4649-BF67-7A53EE70A40D}"/>
                </a:ext>
              </a:extLst>
            </p:cNvPr>
            <p:cNvGrpSpPr>
              <a:grpSpLocks/>
            </p:cNvGrpSpPr>
            <p:nvPr/>
          </p:nvGrpSpPr>
          <p:grpSpPr bwMode="auto">
            <a:xfrm>
              <a:off x="1730" y="1824"/>
              <a:ext cx="718" cy="1392"/>
              <a:chOff x="1584" y="1872"/>
              <a:chExt cx="718" cy="1392"/>
            </a:xfrm>
          </p:grpSpPr>
          <p:sp>
            <p:nvSpPr>
              <p:cNvPr id="428040" name="AutoShape 2056">
                <a:extLst>
                  <a:ext uri="{FF2B5EF4-FFF2-40B4-BE49-F238E27FC236}">
                    <a16:creationId xmlns:a16="http://schemas.microsoft.com/office/drawing/2014/main" id="{AFFAED0A-B14A-7945-81EA-C613C653488A}"/>
                  </a:ext>
                </a:extLst>
              </p:cNvPr>
              <p:cNvSpPr>
                <a:spLocks noChangeArrowheads="1"/>
              </p:cNvSpPr>
              <p:nvPr/>
            </p:nvSpPr>
            <p:spPr bwMode="auto">
              <a:xfrm rot="-1458196">
                <a:off x="1584" y="1872"/>
                <a:ext cx="718" cy="453"/>
              </a:xfrm>
              <a:prstGeom prst="rightArrow">
                <a:avLst>
                  <a:gd name="adj1" fmla="val 50000"/>
                  <a:gd name="adj2" fmla="val 3962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28041" name="AutoShape 2057">
                <a:extLst>
                  <a:ext uri="{FF2B5EF4-FFF2-40B4-BE49-F238E27FC236}">
                    <a16:creationId xmlns:a16="http://schemas.microsoft.com/office/drawing/2014/main" id="{880941D9-E326-C348-ABD0-9E4F9DFA0FCF}"/>
                  </a:ext>
                </a:extLst>
              </p:cNvPr>
              <p:cNvSpPr>
                <a:spLocks noChangeArrowheads="1"/>
              </p:cNvSpPr>
              <p:nvPr/>
            </p:nvSpPr>
            <p:spPr bwMode="auto">
              <a:xfrm rot="2355184">
                <a:off x="1584" y="2811"/>
                <a:ext cx="672" cy="453"/>
              </a:xfrm>
              <a:prstGeom prst="rightArrow">
                <a:avLst>
                  <a:gd name="adj1" fmla="val 50000"/>
                  <a:gd name="adj2" fmla="val 3708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428042" name="Oval 2058">
            <a:extLst>
              <a:ext uri="{FF2B5EF4-FFF2-40B4-BE49-F238E27FC236}">
                <a16:creationId xmlns:a16="http://schemas.microsoft.com/office/drawing/2014/main" id="{A7A44644-7E10-8C41-8D7B-F5948638083A}"/>
              </a:ext>
            </a:extLst>
          </p:cNvPr>
          <p:cNvSpPr>
            <a:spLocks noChangeArrowheads="1"/>
          </p:cNvSpPr>
          <p:nvPr/>
        </p:nvSpPr>
        <p:spPr bwMode="auto">
          <a:xfrm>
            <a:off x="838200" y="1676400"/>
            <a:ext cx="2505075" cy="1219200"/>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de-DE" altLang="de-DE" sz="2200">
                <a:solidFill>
                  <a:schemeClr val="folHlink"/>
                </a:solidFill>
                <a:effectLst/>
                <a:latin typeface="Arial" panose="020B0604020202020204" pitchFamily="34" charset="0"/>
              </a:rPr>
              <a:t>Quotierung</a:t>
            </a:r>
            <a:endParaRPr lang="de-DE" altLang="de-DE" sz="2200">
              <a:solidFill>
                <a:schemeClr val="folHlink"/>
              </a:solidFill>
              <a:effectLst/>
            </a:endParaRPr>
          </a:p>
        </p:txBody>
      </p:sp>
      <p:sp>
        <p:nvSpPr>
          <p:cNvPr id="428043" name="Oval 2059">
            <a:extLst>
              <a:ext uri="{FF2B5EF4-FFF2-40B4-BE49-F238E27FC236}">
                <a16:creationId xmlns:a16="http://schemas.microsoft.com/office/drawing/2014/main" id="{78569206-7E5A-FD46-9BB8-6AB5FC52B142}"/>
              </a:ext>
            </a:extLst>
          </p:cNvPr>
          <p:cNvSpPr>
            <a:spLocks noChangeArrowheads="1"/>
          </p:cNvSpPr>
          <p:nvPr/>
        </p:nvSpPr>
        <p:spPr bwMode="auto">
          <a:xfrm>
            <a:off x="838200" y="5105400"/>
            <a:ext cx="2505075" cy="1219200"/>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de-DE" altLang="de-DE" sz="2200">
                <a:solidFill>
                  <a:schemeClr val="folHlink"/>
                </a:solidFill>
                <a:effectLst/>
                <a:latin typeface="Arial" panose="020B0604020202020204" pitchFamily="34" charset="0"/>
              </a:rPr>
              <a:t>Keine Quotierung</a:t>
            </a:r>
          </a:p>
        </p:txBody>
      </p:sp>
      <p:sp>
        <p:nvSpPr>
          <p:cNvPr id="428044" name="Oval 2060">
            <a:extLst>
              <a:ext uri="{FF2B5EF4-FFF2-40B4-BE49-F238E27FC236}">
                <a16:creationId xmlns:a16="http://schemas.microsoft.com/office/drawing/2014/main" id="{8B4C0410-8C7D-5147-B55B-EB680C04F040}"/>
              </a:ext>
            </a:extLst>
          </p:cNvPr>
          <p:cNvSpPr>
            <a:spLocks noChangeArrowheads="1"/>
          </p:cNvSpPr>
          <p:nvPr/>
        </p:nvSpPr>
        <p:spPr bwMode="auto">
          <a:xfrm>
            <a:off x="3962400" y="2362200"/>
            <a:ext cx="4800600" cy="3048000"/>
          </a:xfrm>
          <a:prstGeom prst="ellipse">
            <a:avLst/>
          </a:prstGeom>
          <a:solidFill>
            <a:srgbClr val="66FFCC"/>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r>
              <a:rPr lang="de-DE" altLang="de-DE">
                <a:solidFill>
                  <a:schemeClr val="folHlink"/>
                </a:solidFill>
                <a:effectLst/>
                <a:latin typeface="Arial" panose="020B0604020202020204" pitchFamily="34" charset="0"/>
              </a:rPr>
              <a:t>Welche „Kultur“ will die Hochschule</a:t>
            </a:r>
          </a:p>
          <a:p>
            <a:r>
              <a:rPr lang="de-DE" altLang="de-DE">
                <a:solidFill>
                  <a:schemeClr val="folHlink"/>
                </a:solidFill>
                <a:effectLst/>
                <a:latin typeface="Arial" panose="020B0604020202020204" pitchFamily="34" charset="0"/>
              </a:rPr>
              <a:t>pflegen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28042"/>
                                        </p:tgtEl>
                                        <p:attrNameLst>
                                          <p:attrName>style.visibility</p:attrName>
                                        </p:attrNameLst>
                                      </p:cBhvr>
                                      <p:to>
                                        <p:strVal val="visible"/>
                                      </p:to>
                                    </p:set>
                                    <p:anim calcmode="lin" valueType="num">
                                      <p:cBhvr>
                                        <p:cTn id="7" dur="500" fill="hold"/>
                                        <p:tgtEl>
                                          <p:spTgt spid="428042"/>
                                        </p:tgtEl>
                                        <p:attrNameLst>
                                          <p:attrName>ppt_w</p:attrName>
                                        </p:attrNameLst>
                                      </p:cBhvr>
                                      <p:tavLst>
                                        <p:tav tm="0">
                                          <p:val>
                                            <p:fltVal val="0"/>
                                          </p:val>
                                        </p:tav>
                                        <p:tav tm="100000">
                                          <p:val>
                                            <p:strVal val="#ppt_w"/>
                                          </p:val>
                                        </p:tav>
                                      </p:tavLst>
                                    </p:anim>
                                    <p:anim calcmode="lin" valueType="num">
                                      <p:cBhvr>
                                        <p:cTn id="8" dur="500" fill="hold"/>
                                        <p:tgtEl>
                                          <p:spTgt spid="42804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428035"/>
                                        </p:tgtEl>
                                        <p:attrNameLst>
                                          <p:attrName>style.visibility</p:attrName>
                                        </p:attrNameLst>
                                      </p:cBhvr>
                                      <p:to>
                                        <p:strVal val="visible"/>
                                      </p:to>
                                    </p:set>
                                    <p:animEffect transition="in" filter="box(out)">
                                      <p:cBhvr>
                                        <p:cTn id="13" dur="500"/>
                                        <p:tgtEl>
                                          <p:spTgt spid="42803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428043"/>
                                        </p:tgtEl>
                                        <p:attrNameLst>
                                          <p:attrName>style.visibility</p:attrName>
                                        </p:attrNameLst>
                                      </p:cBhvr>
                                      <p:to>
                                        <p:strVal val="visible"/>
                                      </p:to>
                                    </p:set>
                                    <p:anim calcmode="lin" valueType="num">
                                      <p:cBhvr>
                                        <p:cTn id="18" dur="500" fill="hold"/>
                                        <p:tgtEl>
                                          <p:spTgt spid="428043"/>
                                        </p:tgtEl>
                                        <p:attrNameLst>
                                          <p:attrName>ppt_w</p:attrName>
                                        </p:attrNameLst>
                                      </p:cBhvr>
                                      <p:tavLst>
                                        <p:tav tm="0">
                                          <p:val>
                                            <p:fltVal val="0"/>
                                          </p:val>
                                        </p:tav>
                                        <p:tav tm="100000">
                                          <p:val>
                                            <p:strVal val="#ppt_w"/>
                                          </p:val>
                                        </p:tav>
                                      </p:tavLst>
                                    </p:anim>
                                    <p:anim calcmode="lin" valueType="num">
                                      <p:cBhvr>
                                        <p:cTn id="19" dur="500" fill="hold"/>
                                        <p:tgtEl>
                                          <p:spTgt spid="428043"/>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28036"/>
                                        </p:tgtEl>
                                        <p:attrNameLst>
                                          <p:attrName>style.visibility</p:attrName>
                                        </p:attrNameLst>
                                      </p:cBhvr>
                                      <p:to>
                                        <p:strVal val="visible"/>
                                      </p:to>
                                    </p:set>
                                    <p:animEffect transition="in" filter="box(out)">
                                      <p:cBhvr>
                                        <p:cTn id="24" dur="500"/>
                                        <p:tgtEl>
                                          <p:spTgt spid="42803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28044"/>
                                        </p:tgtEl>
                                        <p:attrNameLst>
                                          <p:attrName>style.visibility</p:attrName>
                                        </p:attrNameLst>
                                      </p:cBhvr>
                                      <p:to>
                                        <p:strVal val="visible"/>
                                      </p:to>
                                    </p:set>
                                    <p:animEffect transition="in" filter="blinds(horizontal)">
                                      <p:cBhvr>
                                        <p:cTn id="29" dur="500"/>
                                        <p:tgtEl>
                                          <p:spTgt spid="428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animBg="1" autoUpdateAnimBg="0"/>
      <p:bldP spid="428036" grpId="0" animBg="1" autoUpdateAnimBg="0"/>
      <p:bldP spid="428042" grpId="0" animBg="1" autoUpdateAnimBg="0"/>
      <p:bldP spid="428043" grpId="0" animBg="1" autoUpdateAnimBg="0"/>
      <p:bldP spid="428044"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3A0AFB8B-C33E-1C4E-A0AC-A98E4587A5E8}"/>
              </a:ext>
            </a:extLst>
          </p:cNvPr>
          <p:cNvSpPr>
            <a:spLocks noGrp="1"/>
          </p:cNvSpPr>
          <p:nvPr>
            <p:ph type="sldNum" sz="quarter" idx="10"/>
          </p:nvPr>
        </p:nvSpPr>
        <p:spPr/>
        <p:txBody>
          <a:bodyPr/>
          <a:lstStyle/>
          <a:p>
            <a:fld id="{3A89B279-F935-B247-BB60-778FAE092274}" type="slidenum">
              <a:rPr lang="en-US" altLang="de-DE"/>
              <a:pPr/>
              <a:t>19</a:t>
            </a:fld>
            <a:endParaRPr lang="en-US" altLang="de-DE" b="0"/>
          </a:p>
        </p:txBody>
      </p:sp>
      <p:sp>
        <p:nvSpPr>
          <p:cNvPr id="419842" name="Rectangle 2">
            <a:extLst>
              <a:ext uri="{FF2B5EF4-FFF2-40B4-BE49-F238E27FC236}">
                <a16:creationId xmlns:a16="http://schemas.microsoft.com/office/drawing/2014/main" id="{C07FCAD6-72F3-3743-9BA9-BD55D2539107}"/>
              </a:ext>
            </a:extLst>
          </p:cNvPr>
          <p:cNvSpPr>
            <a:spLocks noGrp="1" noChangeArrowheads="1"/>
          </p:cNvSpPr>
          <p:nvPr>
            <p:ph type="title"/>
          </p:nvPr>
        </p:nvSpPr>
        <p:spPr>
          <a:xfrm>
            <a:off x="76200" y="0"/>
            <a:ext cx="7543800" cy="990600"/>
          </a:xfrm>
        </p:spPr>
        <p:txBody>
          <a:bodyPr/>
          <a:lstStyle/>
          <a:p>
            <a:pPr>
              <a:lnSpc>
                <a:spcPct val="90000"/>
              </a:lnSpc>
            </a:pPr>
            <a:r>
              <a:rPr lang="de-DE" altLang="de-DE" sz="3600" i="1"/>
              <a:t>B-Leistungsbezüge</a:t>
            </a:r>
            <a:r>
              <a:rPr lang="de-DE" altLang="de-DE" sz="3600"/>
              <a:t>: Verfahren</a:t>
            </a:r>
          </a:p>
        </p:txBody>
      </p:sp>
      <p:sp>
        <p:nvSpPr>
          <p:cNvPr id="419843" name="Rectangle 3">
            <a:extLst>
              <a:ext uri="{FF2B5EF4-FFF2-40B4-BE49-F238E27FC236}">
                <a16:creationId xmlns:a16="http://schemas.microsoft.com/office/drawing/2014/main" id="{94C6DF8A-ADEE-AD49-AE12-0D639433D663}"/>
              </a:ext>
            </a:extLst>
          </p:cNvPr>
          <p:cNvSpPr>
            <a:spLocks noChangeArrowheads="1"/>
          </p:cNvSpPr>
          <p:nvPr/>
        </p:nvSpPr>
        <p:spPr bwMode="auto">
          <a:xfrm>
            <a:off x="3962400" y="1371600"/>
            <a:ext cx="4572000" cy="24384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sy="50000" kx="-2453608" rotWithShape="0">
                    <a:srgbClr val="808080"/>
                  </a:outerShdw>
                </a:effectLst>
              </a14:hiddenEffects>
            </a:ext>
          </a:extLst>
        </p:spPr>
        <p:txBody>
          <a:bodyPr wrap="none" anchor="ct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nSpc>
                <a:spcPct val="110000"/>
              </a:lnSpc>
              <a:buFont typeface="Wingdings" pitchFamily="2" charset="2"/>
              <a:buNone/>
            </a:pPr>
            <a:r>
              <a:rPr lang="de-DE" altLang="de-DE" sz="2000">
                <a:solidFill>
                  <a:srgbClr val="00FFCC"/>
                </a:solidFill>
                <a:effectLst/>
                <a:latin typeface="Arial" panose="020B0604020202020204" pitchFamily="34" charset="0"/>
              </a:rPr>
              <a:t>+  Kalkulierbarkeit</a:t>
            </a:r>
          </a:p>
          <a:p>
            <a:pPr lvl="1">
              <a:lnSpc>
                <a:spcPct val="110000"/>
              </a:lnSpc>
              <a:buFont typeface="Wingdings" pitchFamily="2" charset="2"/>
              <a:buNone/>
            </a:pPr>
            <a:r>
              <a:rPr lang="de-DE" altLang="de-DE" sz="2000">
                <a:solidFill>
                  <a:srgbClr val="00FFCC"/>
                </a:solidFill>
                <a:effectLst/>
                <a:latin typeface="Arial" panose="020B0604020202020204" pitchFamily="34" charset="0"/>
              </a:rPr>
              <a:t>+  Rechtssicherheit </a:t>
            </a:r>
          </a:p>
          <a:p>
            <a:pPr lvl="1">
              <a:lnSpc>
                <a:spcPct val="110000"/>
              </a:lnSpc>
              <a:buFont typeface="Wingdings" pitchFamily="2" charset="2"/>
              <a:buNone/>
            </a:pPr>
            <a:r>
              <a:rPr lang="de-DE" altLang="de-DE" sz="2000">
                <a:solidFill>
                  <a:srgbClr val="00FFCC"/>
                </a:solidFill>
                <a:effectLst/>
                <a:latin typeface="Arial" panose="020B0604020202020204" pitchFamily="34" charset="0"/>
              </a:rPr>
              <a:t>+  kein Ermessen</a:t>
            </a:r>
          </a:p>
          <a:p>
            <a:pPr lvl="1">
              <a:lnSpc>
                <a:spcPct val="110000"/>
              </a:lnSpc>
              <a:buFont typeface="Wingdings" pitchFamily="2" charset="2"/>
              <a:buNone/>
            </a:pPr>
            <a:r>
              <a:rPr lang="de-DE" altLang="de-DE" sz="2000">
                <a:solidFill>
                  <a:schemeClr val="accent1"/>
                </a:solidFill>
                <a:effectLst/>
                <a:latin typeface="Arial" panose="020B0604020202020204" pitchFamily="34" charset="0"/>
              </a:rPr>
              <a:t>-  </a:t>
            </a:r>
            <a:r>
              <a:rPr lang="de-DE" altLang="de-DE" sz="2000">
                <a:solidFill>
                  <a:srgbClr val="FF0000"/>
                </a:solidFill>
                <a:effectLst/>
                <a:latin typeface="Arial" panose="020B0604020202020204" pitchFamily="34" charset="0"/>
              </a:rPr>
              <a:t>Vergleichbarkeit von Kriterien</a:t>
            </a:r>
            <a:endParaRPr lang="de-DE" altLang="de-DE">
              <a:solidFill>
                <a:schemeClr val="accent1"/>
              </a:solidFill>
              <a:effectLst/>
              <a:latin typeface="Arial" panose="020B0604020202020204" pitchFamily="34" charset="0"/>
            </a:endParaRPr>
          </a:p>
          <a:p>
            <a:pPr lvl="1">
              <a:lnSpc>
                <a:spcPct val="110000"/>
              </a:lnSpc>
              <a:buFont typeface="Wingdings" pitchFamily="2" charset="2"/>
              <a:buNone/>
            </a:pPr>
            <a:r>
              <a:rPr lang="de-DE" altLang="de-DE" sz="2000">
                <a:solidFill>
                  <a:schemeClr val="accent1"/>
                </a:solidFill>
                <a:effectLst/>
                <a:latin typeface="Arial" panose="020B0604020202020204" pitchFamily="34" charset="0"/>
              </a:rPr>
              <a:t>-  Mechanisch</a:t>
            </a:r>
          </a:p>
          <a:p>
            <a:pPr lvl="1">
              <a:lnSpc>
                <a:spcPct val="110000"/>
              </a:lnSpc>
              <a:buFont typeface="Wingdings" pitchFamily="2" charset="2"/>
              <a:buNone/>
            </a:pPr>
            <a:r>
              <a:rPr lang="de-DE" altLang="de-DE" sz="2000">
                <a:solidFill>
                  <a:schemeClr val="accent1"/>
                </a:solidFill>
                <a:effectLst/>
                <a:latin typeface="Arial" panose="020B0604020202020204" pitchFamily="34" charset="0"/>
              </a:rPr>
              <a:t>-</a:t>
            </a:r>
            <a:r>
              <a:rPr lang="de-DE" altLang="de-DE" sz="2000">
                <a:solidFill>
                  <a:srgbClr val="FF0000"/>
                </a:solidFill>
                <a:effectLst/>
                <a:latin typeface="Arial" panose="020B0604020202020204" pitchFamily="34" charset="0"/>
              </a:rPr>
              <a:t> „Tonnenideologie“</a:t>
            </a:r>
            <a:endParaRPr lang="de-DE" altLang="de-DE" sz="2000">
              <a:solidFill>
                <a:schemeClr val="tx2"/>
              </a:solidFill>
              <a:effectLst/>
              <a:latin typeface="Arial" panose="020B0604020202020204" pitchFamily="34" charset="0"/>
            </a:endParaRPr>
          </a:p>
        </p:txBody>
      </p:sp>
      <p:sp>
        <p:nvSpPr>
          <p:cNvPr id="419844" name="Rectangle 4">
            <a:extLst>
              <a:ext uri="{FF2B5EF4-FFF2-40B4-BE49-F238E27FC236}">
                <a16:creationId xmlns:a16="http://schemas.microsoft.com/office/drawing/2014/main" id="{8B42BB5A-BFD4-A74C-B753-5375036A15CA}"/>
              </a:ext>
            </a:extLst>
          </p:cNvPr>
          <p:cNvSpPr>
            <a:spLocks noChangeArrowheads="1"/>
          </p:cNvSpPr>
          <p:nvPr/>
        </p:nvSpPr>
        <p:spPr bwMode="auto">
          <a:xfrm>
            <a:off x="3962400" y="4114800"/>
            <a:ext cx="4572000" cy="24384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wrap="none" anchor="ct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nSpc>
                <a:spcPct val="140000"/>
              </a:lnSpc>
              <a:buFont typeface="Wingdings" pitchFamily="2" charset="2"/>
              <a:buNone/>
            </a:pPr>
            <a:r>
              <a:rPr lang="de-DE" altLang="de-DE" sz="2000">
                <a:solidFill>
                  <a:srgbClr val="00FFCC"/>
                </a:solidFill>
                <a:effectLst/>
                <a:latin typeface="Arial" panose="020B0604020202020204" pitchFamily="34" charset="0"/>
              </a:rPr>
              <a:t>+ Wissenschaftsbezug</a:t>
            </a:r>
          </a:p>
          <a:p>
            <a:pPr lvl="1">
              <a:lnSpc>
                <a:spcPct val="140000"/>
              </a:lnSpc>
              <a:buFont typeface="Wingdings" pitchFamily="2" charset="2"/>
              <a:buNone/>
            </a:pPr>
            <a:r>
              <a:rPr lang="de-DE" altLang="de-DE" sz="2000">
                <a:solidFill>
                  <a:srgbClr val="00FFCC"/>
                </a:solidFill>
                <a:effectLst/>
                <a:latin typeface="Arial" panose="020B0604020202020204" pitchFamily="34" charset="0"/>
              </a:rPr>
              <a:t>+ Flexibilität</a:t>
            </a:r>
          </a:p>
          <a:p>
            <a:pPr lvl="1">
              <a:lnSpc>
                <a:spcPct val="140000"/>
              </a:lnSpc>
              <a:buFont typeface="Wingdings" pitchFamily="2" charset="2"/>
              <a:buNone/>
            </a:pPr>
            <a:r>
              <a:rPr lang="de-DE" altLang="de-DE">
                <a:solidFill>
                  <a:schemeClr val="accent1"/>
                </a:solidFill>
                <a:effectLst/>
                <a:latin typeface="Arial" panose="020B0604020202020204" pitchFamily="34" charset="0"/>
              </a:rPr>
              <a:t>- </a:t>
            </a:r>
            <a:r>
              <a:rPr lang="de-DE" altLang="de-DE" sz="2000">
                <a:solidFill>
                  <a:srgbClr val="FF0000"/>
                </a:solidFill>
                <a:effectLst/>
                <a:latin typeface="Arial" panose="020B0604020202020204" pitchFamily="34" charset="0"/>
              </a:rPr>
              <a:t>Transparenz</a:t>
            </a:r>
            <a:endParaRPr lang="de-DE" altLang="de-DE" sz="2200">
              <a:solidFill>
                <a:srgbClr val="FF0000"/>
              </a:solidFill>
              <a:effectLst/>
              <a:latin typeface="Arial" panose="020B0604020202020204" pitchFamily="34" charset="0"/>
            </a:endParaRPr>
          </a:p>
          <a:p>
            <a:pPr lvl="1">
              <a:lnSpc>
                <a:spcPct val="140000"/>
              </a:lnSpc>
              <a:buFont typeface="Wingdings" pitchFamily="2" charset="2"/>
              <a:buNone/>
            </a:pPr>
            <a:r>
              <a:rPr lang="de-DE" altLang="de-DE" sz="2200">
                <a:solidFill>
                  <a:srgbClr val="FF0000"/>
                </a:solidFill>
                <a:effectLst/>
                <a:latin typeface="Arial" panose="020B0604020202020204" pitchFamily="34" charset="0"/>
              </a:rPr>
              <a:t>- </a:t>
            </a:r>
            <a:r>
              <a:rPr lang="de-DE" altLang="de-DE" sz="2000">
                <a:solidFill>
                  <a:srgbClr val="FF0000"/>
                </a:solidFill>
                <a:effectLst/>
                <a:latin typeface="Arial" panose="020B0604020202020204" pitchFamily="34" charset="0"/>
              </a:rPr>
              <a:t>Nachvollziehbarkeit</a:t>
            </a:r>
            <a:endParaRPr lang="de-DE" altLang="de-DE" sz="2200">
              <a:solidFill>
                <a:schemeClr val="accent1"/>
              </a:solidFill>
              <a:effectLst/>
              <a:latin typeface="Arial" panose="020B0604020202020204" pitchFamily="34" charset="0"/>
            </a:endParaRPr>
          </a:p>
        </p:txBody>
      </p:sp>
      <p:grpSp>
        <p:nvGrpSpPr>
          <p:cNvPr id="419845" name="Group 5">
            <a:extLst>
              <a:ext uri="{FF2B5EF4-FFF2-40B4-BE49-F238E27FC236}">
                <a16:creationId xmlns:a16="http://schemas.microsoft.com/office/drawing/2014/main" id="{5BAACAED-6943-704B-89C8-87B7AEAD1B1D}"/>
              </a:ext>
            </a:extLst>
          </p:cNvPr>
          <p:cNvGrpSpPr>
            <a:grpSpLocks/>
          </p:cNvGrpSpPr>
          <p:nvPr/>
        </p:nvGrpSpPr>
        <p:grpSpPr bwMode="auto">
          <a:xfrm>
            <a:off x="228600" y="2819400"/>
            <a:ext cx="3578225" cy="2209800"/>
            <a:chOff x="144" y="1776"/>
            <a:chExt cx="2254" cy="1392"/>
          </a:xfrm>
        </p:grpSpPr>
        <p:sp>
          <p:nvSpPr>
            <p:cNvPr id="419846" name="Oval 6">
              <a:extLst>
                <a:ext uri="{FF2B5EF4-FFF2-40B4-BE49-F238E27FC236}">
                  <a16:creationId xmlns:a16="http://schemas.microsoft.com/office/drawing/2014/main" id="{EB9239D3-7A4C-2847-BCB8-F09C9B4BCC55}"/>
                </a:ext>
              </a:extLst>
            </p:cNvPr>
            <p:cNvSpPr>
              <a:spLocks noChangeArrowheads="1"/>
            </p:cNvSpPr>
            <p:nvPr/>
          </p:nvSpPr>
          <p:spPr bwMode="auto">
            <a:xfrm>
              <a:off x="144" y="1920"/>
              <a:ext cx="1300" cy="1008"/>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sz="2600">
                  <a:effectLst>
                    <a:outerShdw blurRad="38100" dist="38100" dir="2700000" algn="tl">
                      <a:srgbClr val="000000"/>
                    </a:outerShdw>
                  </a:effectLst>
                  <a:latin typeface="Arial" panose="020B0604020202020204" pitchFamily="34" charset="0"/>
                </a:rPr>
                <a:t>Weichen-</a:t>
              </a:r>
            </a:p>
            <a:p>
              <a:r>
                <a:rPr lang="de-DE" altLang="de-DE" sz="2600">
                  <a:effectLst>
                    <a:outerShdw blurRad="38100" dist="38100" dir="2700000" algn="tl">
                      <a:srgbClr val="000000"/>
                    </a:outerShdw>
                  </a:effectLst>
                  <a:latin typeface="Arial" panose="020B0604020202020204" pitchFamily="34" charset="0"/>
                </a:rPr>
                <a:t>stellung 3</a:t>
              </a:r>
              <a:endParaRPr lang="de-DE" altLang="de-DE">
                <a:effectLst>
                  <a:outerShdw blurRad="38100" dist="38100" dir="2700000" algn="tl">
                    <a:srgbClr val="000000"/>
                  </a:outerShdw>
                </a:effectLst>
                <a:latin typeface="Arial" panose="020B0604020202020204" pitchFamily="34" charset="0"/>
              </a:endParaRPr>
            </a:p>
          </p:txBody>
        </p:sp>
        <p:grpSp>
          <p:nvGrpSpPr>
            <p:cNvPr id="419847" name="Group 7">
              <a:extLst>
                <a:ext uri="{FF2B5EF4-FFF2-40B4-BE49-F238E27FC236}">
                  <a16:creationId xmlns:a16="http://schemas.microsoft.com/office/drawing/2014/main" id="{D3375431-F5D7-454C-AC6C-43E4925E86B3}"/>
                </a:ext>
              </a:extLst>
            </p:cNvPr>
            <p:cNvGrpSpPr>
              <a:grpSpLocks/>
            </p:cNvGrpSpPr>
            <p:nvPr/>
          </p:nvGrpSpPr>
          <p:grpSpPr bwMode="auto">
            <a:xfrm>
              <a:off x="1680" y="1776"/>
              <a:ext cx="718" cy="1392"/>
              <a:chOff x="1584" y="1872"/>
              <a:chExt cx="718" cy="1392"/>
            </a:xfrm>
          </p:grpSpPr>
          <p:sp>
            <p:nvSpPr>
              <p:cNvPr id="419848" name="AutoShape 8">
                <a:extLst>
                  <a:ext uri="{FF2B5EF4-FFF2-40B4-BE49-F238E27FC236}">
                    <a16:creationId xmlns:a16="http://schemas.microsoft.com/office/drawing/2014/main" id="{256EA92A-AE43-5A46-8EAD-E19B5A56E516}"/>
                  </a:ext>
                </a:extLst>
              </p:cNvPr>
              <p:cNvSpPr>
                <a:spLocks noChangeArrowheads="1"/>
              </p:cNvSpPr>
              <p:nvPr/>
            </p:nvSpPr>
            <p:spPr bwMode="auto">
              <a:xfrm rot="-1458196">
                <a:off x="1584" y="1872"/>
                <a:ext cx="718" cy="453"/>
              </a:xfrm>
              <a:prstGeom prst="rightArrow">
                <a:avLst>
                  <a:gd name="adj1" fmla="val 50000"/>
                  <a:gd name="adj2" fmla="val 3962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9849" name="AutoShape 9">
                <a:extLst>
                  <a:ext uri="{FF2B5EF4-FFF2-40B4-BE49-F238E27FC236}">
                    <a16:creationId xmlns:a16="http://schemas.microsoft.com/office/drawing/2014/main" id="{E332F480-2A9F-E04F-94A9-3913AB280C20}"/>
                  </a:ext>
                </a:extLst>
              </p:cNvPr>
              <p:cNvSpPr>
                <a:spLocks noChangeArrowheads="1"/>
              </p:cNvSpPr>
              <p:nvPr/>
            </p:nvSpPr>
            <p:spPr bwMode="auto">
              <a:xfrm rot="2355184">
                <a:off x="1584" y="2811"/>
                <a:ext cx="672" cy="453"/>
              </a:xfrm>
              <a:prstGeom prst="rightArrow">
                <a:avLst>
                  <a:gd name="adj1" fmla="val 50000"/>
                  <a:gd name="adj2" fmla="val 3708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419850" name="Oval 10">
            <a:extLst>
              <a:ext uri="{FF2B5EF4-FFF2-40B4-BE49-F238E27FC236}">
                <a16:creationId xmlns:a16="http://schemas.microsoft.com/office/drawing/2014/main" id="{25873F1D-40AB-2344-AAC2-AE78AA4D789A}"/>
              </a:ext>
            </a:extLst>
          </p:cNvPr>
          <p:cNvSpPr>
            <a:spLocks noChangeArrowheads="1"/>
          </p:cNvSpPr>
          <p:nvPr/>
        </p:nvSpPr>
        <p:spPr bwMode="auto">
          <a:xfrm>
            <a:off x="1219200" y="1295400"/>
            <a:ext cx="2124075" cy="1763713"/>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600">
                <a:solidFill>
                  <a:schemeClr val="folHlink"/>
                </a:solidFill>
                <a:effectLst>
                  <a:outerShdw blurRad="38100" dist="38100" dir="2700000" algn="tl">
                    <a:srgbClr val="FFFFFF"/>
                  </a:outerShdw>
                </a:effectLst>
                <a:latin typeface="Arial" panose="020B0604020202020204" pitchFamily="34" charset="0"/>
              </a:rPr>
              <a:t>Formel</a:t>
            </a:r>
            <a:r>
              <a:rPr lang="de-DE" altLang="de-DE">
                <a:solidFill>
                  <a:schemeClr val="folHlink"/>
                </a:solidFill>
                <a:effectLst/>
                <a:latin typeface="Arial" panose="020B0604020202020204" pitchFamily="34" charset="0"/>
              </a:rPr>
              <a:t> </a:t>
            </a:r>
          </a:p>
          <a:p>
            <a:r>
              <a:rPr lang="de-DE" altLang="de-DE">
                <a:solidFill>
                  <a:schemeClr val="folHlink"/>
                </a:solidFill>
                <a:effectLst/>
                <a:latin typeface="Arial" panose="020B0604020202020204" pitchFamily="34" charset="0"/>
              </a:rPr>
              <a:t>(quantitative</a:t>
            </a:r>
          </a:p>
          <a:p>
            <a:r>
              <a:rPr lang="de-DE" altLang="de-DE">
                <a:solidFill>
                  <a:schemeClr val="folHlink"/>
                </a:solidFill>
                <a:effectLst/>
                <a:latin typeface="Arial" panose="020B0604020202020204" pitchFamily="34" charset="0"/>
              </a:rPr>
              <a:t>Paramater)</a:t>
            </a:r>
            <a:endParaRPr lang="de-DE" altLang="de-DE">
              <a:solidFill>
                <a:schemeClr val="folHlink"/>
              </a:solidFill>
              <a:effectLst/>
            </a:endParaRPr>
          </a:p>
        </p:txBody>
      </p:sp>
      <p:sp>
        <p:nvSpPr>
          <p:cNvPr id="419851" name="Oval 11">
            <a:extLst>
              <a:ext uri="{FF2B5EF4-FFF2-40B4-BE49-F238E27FC236}">
                <a16:creationId xmlns:a16="http://schemas.microsoft.com/office/drawing/2014/main" id="{C467D676-743E-CF4A-AFF4-33154C4DB54F}"/>
              </a:ext>
            </a:extLst>
          </p:cNvPr>
          <p:cNvSpPr>
            <a:spLocks noChangeArrowheads="1"/>
          </p:cNvSpPr>
          <p:nvPr/>
        </p:nvSpPr>
        <p:spPr bwMode="auto">
          <a:xfrm>
            <a:off x="1219200" y="4724400"/>
            <a:ext cx="2124075" cy="1763713"/>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600">
                <a:solidFill>
                  <a:schemeClr val="folHlink"/>
                </a:solidFill>
                <a:effectLst>
                  <a:outerShdw blurRad="38100" dist="38100" dir="2700000" algn="tl">
                    <a:srgbClr val="FFFFFF"/>
                  </a:outerShdw>
                </a:effectLst>
                <a:latin typeface="Arial" panose="020B0604020202020204" pitchFamily="34" charset="0"/>
              </a:rPr>
              <a:t>Abwägung</a:t>
            </a:r>
            <a:r>
              <a:rPr lang="de-DE" altLang="de-DE">
                <a:solidFill>
                  <a:schemeClr val="folHlink"/>
                </a:solidFill>
                <a:effectLst/>
                <a:latin typeface="Arial" panose="020B0604020202020204" pitchFamily="34" charset="0"/>
              </a:rPr>
              <a:t> </a:t>
            </a:r>
          </a:p>
          <a:p>
            <a:r>
              <a:rPr lang="de-DE" altLang="de-DE">
                <a:solidFill>
                  <a:schemeClr val="folHlink"/>
                </a:solidFill>
                <a:effectLst/>
                <a:latin typeface="Arial" panose="020B0604020202020204" pitchFamily="34" charset="0"/>
              </a:rPr>
              <a:t>(qualitative</a:t>
            </a:r>
          </a:p>
          <a:p>
            <a:r>
              <a:rPr lang="de-DE" altLang="de-DE">
                <a:solidFill>
                  <a:schemeClr val="folHlink"/>
                </a:solidFill>
                <a:effectLst/>
                <a:latin typeface="Arial" panose="020B0604020202020204" pitchFamily="34" charset="0"/>
              </a:rPr>
              <a:t>Faktoren)</a:t>
            </a:r>
            <a:endParaRPr lang="de-DE" altLang="de-DE">
              <a:solidFill>
                <a:schemeClr val="folHlink"/>
              </a:solidFill>
              <a:effectLst/>
            </a:endParaRPr>
          </a:p>
        </p:txBody>
      </p:sp>
      <p:sp>
        <p:nvSpPr>
          <p:cNvPr id="419852" name="Oval 12">
            <a:extLst>
              <a:ext uri="{FF2B5EF4-FFF2-40B4-BE49-F238E27FC236}">
                <a16:creationId xmlns:a16="http://schemas.microsoft.com/office/drawing/2014/main" id="{FA555199-11E1-5045-BA56-9CC95A05E0BC}"/>
              </a:ext>
            </a:extLst>
          </p:cNvPr>
          <p:cNvSpPr>
            <a:spLocks noChangeArrowheads="1"/>
          </p:cNvSpPr>
          <p:nvPr/>
        </p:nvSpPr>
        <p:spPr bwMode="auto">
          <a:xfrm>
            <a:off x="3987800" y="2425700"/>
            <a:ext cx="4495800" cy="2971800"/>
          </a:xfrm>
          <a:prstGeom prst="ellipse">
            <a:avLst/>
          </a:prstGeom>
          <a:solidFill>
            <a:srgbClr val="00FFCC"/>
          </a:solidFill>
          <a:ln w="76200">
            <a:solidFill>
              <a:srgbClr val="00FF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600">
                <a:solidFill>
                  <a:schemeClr val="folHlink"/>
                </a:solidFill>
                <a:effectLst/>
                <a:latin typeface="Arial" panose="020B0604020202020204" pitchFamily="34" charset="0"/>
              </a:rPr>
              <a:t>Beurteilungsermessen</a:t>
            </a:r>
          </a:p>
          <a:p>
            <a:r>
              <a:rPr lang="de-DE" altLang="de-DE" sz="2600">
                <a:solidFill>
                  <a:schemeClr val="folHlink"/>
                </a:solidFill>
                <a:effectLst/>
                <a:latin typeface="Arial" panose="020B0604020202020204" pitchFamily="34" charset="0"/>
              </a:rPr>
              <a:t>unvermeidlich</a:t>
            </a:r>
          </a:p>
          <a:p>
            <a:r>
              <a:rPr lang="de-DE" altLang="de-DE" sz="2600">
                <a:solidFill>
                  <a:schemeClr val="folHlink"/>
                </a:solidFill>
                <a:effectLst/>
                <a:latin typeface="Arial" panose="020B0604020202020204" pitchFamily="34" charset="0"/>
                <a:sym typeface="Symbol" pitchFamily="2" charset="2"/>
              </a:rPr>
              <a:t> </a:t>
            </a:r>
            <a:r>
              <a:rPr lang="de-DE" altLang="de-DE" sz="2600" i="1">
                <a:solidFill>
                  <a:schemeClr val="folHlink"/>
                </a:solidFill>
                <a:effectLst/>
                <a:latin typeface="Arial" panose="020B0604020202020204" pitchFamily="34" charset="0"/>
                <a:sym typeface="Symbol" pitchFamily="2" charset="2"/>
              </a:rPr>
              <a:t>Regelhaftigkeit</a:t>
            </a:r>
            <a:r>
              <a:rPr lang="de-DE" altLang="de-DE" sz="2600">
                <a:solidFill>
                  <a:schemeClr val="folHlink"/>
                </a:solidFill>
                <a:effectLst/>
                <a:latin typeface="Arial" panose="020B0604020202020204" pitchFamily="34" charset="0"/>
                <a:sym typeface="Symbol" pitchFamily="2" charset="2"/>
              </a:rPr>
              <a:t> des</a:t>
            </a:r>
          </a:p>
          <a:p>
            <a:r>
              <a:rPr lang="de-DE" altLang="de-DE" sz="2600">
                <a:solidFill>
                  <a:schemeClr val="folHlink"/>
                </a:solidFill>
                <a:effectLst/>
                <a:latin typeface="Arial" panose="020B0604020202020204" pitchFamily="34" charset="0"/>
                <a:sym typeface="Symbol" pitchFamily="2" charset="2"/>
              </a:rPr>
              <a:t>Verfahrens gewährleisten</a:t>
            </a:r>
            <a:endParaRPr lang="de-DE" altLang="de-DE" b="0">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19850"/>
                                        </p:tgtEl>
                                        <p:attrNameLst>
                                          <p:attrName>style.visibility</p:attrName>
                                        </p:attrNameLst>
                                      </p:cBhvr>
                                      <p:to>
                                        <p:strVal val="visible"/>
                                      </p:to>
                                    </p:set>
                                    <p:anim calcmode="lin" valueType="num">
                                      <p:cBhvr>
                                        <p:cTn id="7" dur="500" fill="hold"/>
                                        <p:tgtEl>
                                          <p:spTgt spid="419850"/>
                                        </p:tgtEl>
                                        <p:attrNameLst>
                                          <p:attrName>ppt_w</p:attrName>
                                        </p:attrNameLst>
                                      </p:cBhvr>
                                      <p:tavLst>
                                        <p:tav tm="0">
                                          <p:val>
                                            <p:fltVal val="0"/>
                                          </p:val>
                                        </p:tav>
                                        <p:tav tm="100000">
                                          <p:val>
                                            <p:strVal val="#ppt_w"/>
                                          </p:val>
                                        </p:tav>
                                      </p:tavLst>
                                    </p:anim>
                                    <p:anim calcmode="lin" valueType="num">
                                      <p:cBhvr>
                                        <p:cTn id="8" dur="500" fill="hold"/>
                                        <p:tgtEl>
                                          <p:spTgt spid="419850"/>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419851"/>
                                        </p:tgtEl>
                                        <p:attrNameLst>
                                          <p:attrName>style.visibility</p:attrName>
                                        </p:attrNameLst>
                                      </p:cBhvr>
                                      <p:to>
                                        <p:strVal val="visible"/>
                                      </p:to>
                                    </p:set>
                                    <p:anim calcmode="lin" valueType="num">
                                      <p:cBhvr>
                                        <p:cTn id="13" dur="500" fill="hold"/>
                                        <p:tgtEl>
                                          <p:spTgt spid="419851"/>
                                        </p:tgtEl>
                                        <p:attrNameLst>
                                          <p:attrName>ppt_w</p:attrName>
                                        </p:attrNameLst>
                                      </p:cBhvr>
                                      <p:tavLst>
                                        <p:tav tm="0">
                                          <p:val>
                                            <p:fltVal val="0"/>
                                          </p:val>
                                        </p:tav>
                                        <p:tav tm="100000">
                                          <p:val>
                                            <p:strVal val="#ppt_w"/>
                                          </p:val>
                                        </p:tav>
                                      </p:tavLst>
                                    </p:anim>
                                    <p:anim calcmode="lin" valueType="num">
                                      <p:cBhvr>
                                        <p:cTn id="14" dur="500" fill="hold"/>
                                        <p:tgtEl>
                                          <p:spTgt spid="419851"/>
                                        </p:tgtEl>
                                        <p:attrNameLst>
                                          <p:attrName>ppt_h</p:attrName>
                                        </p:attrNameLst>
                                      </p:cBhvr>
                                      <p:tavLst>
                                        <p:tav tm="0">
                                          <p:val>
                                            <p:strVal val="#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419843"/>
                                        </p:tgtEl>
                                        <p:attrNameLst>
                                          <p:attrName>style.visibility</p:attrName>
                                        </p:attrNameLst>
                                      </p:cBhvr>
                                      <p:to>
                                        <p:strVal val="visible"/>
                                      </p:to>
                                    </p:set>
                                    <p:animEffect transition="in" filter="box(out)">
                                      <p:cBhvr>
                                        <p:cTn id="19" dur="500"/>
                                        <p:tgtEl>
                                          <p:spTgt spid="41984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19844"/>
                                        </p:tgtEl>
                                        <p:attrNameLst>
                                          <p:attrName>style.visibility</p:attrName>
                                        </p:attrNameLst>
                                      </p:cBhvr>
                                      <p:to>
                                        <p:strVal val="visible"/>
                                      </p:to>
                                    </p:set>
                                    <p:animEffect transition="in" filter="box(out)">
                                      <p:cBhvr>
                                        <p:cTn id="24" dur="500"/>
                                        <p:tgtEl>
                                          <p:spTgt spid="419844"/>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19852"/>
                                        </p:tgtEl>
                                        <p:attrNameLst>
                                          <p:attrName>style.visibility</p:attrName>
                                        </p:attrNameLst>
                                      </p:cBhvr>
                                      <p:to>
                                        <p:strVal val="visible"/>
                                      </p:to>
                                    </p:set>
                                    <p:animEffect transition="in" filter="blinds(horizontal)">
                                      <p:cBhvr>
                                        <p:cTn id="29" dur="500"/>
                                        <p:tgtEl>
                                          <p:spTgt spid="4198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43" grpId="0" animBg="1" autoUpdateAnimBg="0"/>
      <p:bldP spid="419844" grpId="0" animBg="1" autoUpdateAnimBg="0"/>
      <p:bldP spid="419850" grpId="0" animBg="1" autoUpdateAnimBg="0"/>
      <p:bldP spid="419851" grpId="0" animBg="1" autoUpdateAnimBg="0"/>
      <p:bldP spid="419852"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Foliennummernplatzhalter 2">
            <a:extLst>
              <a:ext uri="{FF2B5EF4-FFF2-40B4-BE49-F238E27FC236}">
                <a16:creationId xmlns:a16="http://schemas.microsoft.com/office/drawing/2014/main" id="{76CA4E5E-04F5-1B4B-8008-D80DE3F8C7FF}"/>
              </a:ext>
            </a:extLst>
          </p:cNvPr>
          <p:cNvSpPr>
            <a:spLocks noGrp="1"/>
          </p:cNvSpPr>
          <p:nvPr>
            <p:ph type="sldNum" sz="quarter" idx="10"/>
          </p:nvPr>
        </p:nvSpPr>
        <p:spPr/>
        <p:txBody>
          <a:bodyPr/>
          <a:lstStyle/>
          <a:p>
            <a:fld id="{CA16FE86-4A15-1E4C-BCBC-FE3A543CB1E5}" type="slidenum">
              <a:rPr lang="en-US" altLang="de-DE"/>
              <a:pPr/>
              <a:t>2</a:t>
            </a:fld>
            <a:endParaRPr lang="en-US" altLang="de-DE" b="0"/>
          </a:p>
        </p:txBody>
      </p:sp>
      <p:sp>
        <p:nvSpPr>
          <p:cNvPr id="350210" name="Rectangle 2">
            <a:extLst>
              <a:ext uri="{FF2B5EF4-FFF2-40B4-BE49-F238E27FC236}">
                <a16:creationId xmlns:a16="http://schemas.microsoft.com/office/drawing/2014/main" id="{D217A585-62AF-9346-87C9-4DF630D886D0}"/>
              </a:ext>
            </a:extLst>
          </p:cNvPr>
          <p:cNvSpPr>
            <a:spLocks noGrp="1" noChangeArrowheads="1"/>
          </p:cNvSpPr>
          <p:nvPr>
            <p:ph type="title"/>
          </p:nvPr>
        </p:nvSpPr>
        <p:spPr/>
        <p:txBody>
          <a:bodyPr/>
          <a:lstStyle/>
          <a:p>
            <a:r>
              <a:rPr lang="de-DE" altLang="de-DE" sz="3600"/>
              <a:t>Bundesgesetz</a:t>
            </a:r>
          </a:p>
        </p:txBody>
      </p:sp>
      <p:sp>
        <p:nvSpPr>
          <p:cNvPr id="350211" name="Rectangle 3">
            <a:extLst>
              <a:ext uri="{FF2B5EF4-FFF2-40B4-BE49-F238E27FC236}">
                <a16:creationId xmlns:a16="http://schemas.microsoft.com/office/drawing/2014/main" id="{11B03E18-775E-7D46-9873-2BDC50D77691}"/>
              </a:ext>
            </a:extLst>
          </p:cNvPr>
          <p:cNvSpPr>
            <a:spLocks noChangeArrowheads="1"/>
          </p:cNvSpPr>
          <p:nvPr/>
        </p:nvSpPr>
        <p:spPr bwMode="auto">
          <a:xfrm>
            <a:off x="304800" y="5181600"/>
            <a:ext cx="8610600" cy="792163"/>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600">
                <a:effectLst/>
                <a:latin typeface="Arial" panose="020B0604020202020204" pitchFamily="34" charset="0"/>
              </a:rPr>
              <a:t>Profilbildung der Hochschulen</a:t>
            </a:r>
            <a:endParaRPr lang="de-DE" altLang="de-DE">
              <a:effectLst/>
              <a:latin typeface="Arial" panose="020B0604020202020204" pitchFamily="34" charset="0"/>
            </a:endParaRPr>
          </a:p>
        </p:txBody>
      </p:sp>
      <p:sp>
        <p:nvSpPr>
          <p:cNvPr id="350212" name="Rectangle 4">
            <a:extLst>
              <a:ext uri="{FF2B5EF4-FFF2-40B4-BE49-F238E27FC236}">
                <a16:creationId xmlns:a16="http://schemas.microsoft.com/office/drawing/2014/main" id="{67BB8951-1136-D64B-AABB-12260A0F9521}"/>
              </a:ext>
            </a:extLst>
          </p:cNvPr>
          <p:cNvSpPr>
            <a:spLocks noChangeArrowheads="1"/>
          </p:cNvSpPr>
          <p:nvPr/>
        </p:nvSpPr>
        <p:spPr bwMode="auto">
          <a:xfrm>
            <a:off x="304800" y="2743200"/>
            <a:ext cx="8610600" cy="792163"/>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600">
                <a:effectLst/>
                <a:latin typeface="Arial" panose="020B0604020202020204" pitchFamily="34" charset="0"/>
              </a:rPr>
              <a:t>leistungs- und funktionsdifferenzierte Gehälter</a:t>
            </a:r>
            <a:endParaRPr lang="de-DE" altLang="de-DE">
              <a:effectLst/>
              <a:latin typeface="Arial" panose="020B0604020202020204" pitchFamily="34" charset="0"/>
            </a:endParaRPr>
          </a:p>
        </p:txBody>
      </p:sp>
      <p:sp>
        <p:nvSpPr>
          <p:cNvPr id="350213" name="Rectangle 5">
            <a:extLst>
              <a:ext uri="{FF2B5EF4-FFF2-40B4-BE49-F238E27FC236}">
                <a16:creationId xmlns:a16="http://schemas.microsoft.com/office/drawing/2014/main" id="{34C8AA7F-9A29-6149-8833-FD541D586AC1}"/>
              </a:ext>
            </a:extLst>
          </p:cNvPr>
          <p:cNvSpPr>
            <a:spLocks noChangeArrowheads="1"/>
          </p:cNvSpPr>
          <p:nvPr/>
        </p:nvSpPr>
        <p:spPr bwMode="auto">
          <a:xfrm>
            <a:off x="304800" y="3962400"/>
            <a:ext cx="8610600" cy="792163"/>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2600">
                <a:effectLst/>
                <a:latin typeface="Arial" panose="020B0604020202020204" pitchFamily="34" charset="0"/>
              </a:rPr>
              <a:t>wettbewerbsfähige Vergütungsstrukturen</a:t>
            </a:r>
            <a:endParaRPr lang="de-DE" altLang="de-DE">
              <a:effectLst/>
              <a:latin typeface="Arial" panose="020B0604020202020204" pitchFamily="34" charset="0"/>
            </a:endParaRPr>
          </a:p>
        </p:txBody>
      </p:sp>
      <p:grpSp>
        <p:nvGrpSpPr>
          <p:cNvPr id="350214" name="Group 6">
            <a:extLst>
              <a:ext uri="{FF2B5EF4-FFF2-40B4-BE49-F238E27FC236}">
                <a16:creationId xmlns:a16="http://schemas.microsoft.com/office/drawing/2014/main" id="{AE68861A-69AB-B94A-B05D-8F3B425C215A}"/>
              </a:ext>
            </a:extLst>
          </p:cNvPr>
          <p:cNvGrpSpPr>
            <a:grpSpLocks/>
          </p:cNvGrpSpPr>
          <p:nvPr/>
        </p:nvGrpSpPr>
        <p:grpSpPr bwMode="auto">
          <a:xfrm>
            <a:off x="3124200" y="1371600"/>
            <a:ext cx="3124200" cy="914400"/>
            <a:chOff x="1056" y="864"/>
            <a:chExt cx="3552" cy="576"/>
          </a:xfrm>
        </p:grpSpPr>
        <p:sp>
          <p:nvSpPr>
            <p:cNvPr id="350215" name="Rectangle 7">
              <a:extLst>
                <a:ext uri="{FF2B5EF4-FFF2-40B4-BE49-F238E27FC236}">
                  <a16:creationId xmlns:a16="http://schemas.microsoft.com/office/drawing/2014/main" id="{4BFD5A61-1640-764C-97E1-AAC967B89141}"/>
                </a:ext>
              </a:extLst>
            </p:cNvPr>
            <p:cNvSpPr>
              <a:spLocks noChangeArrowheads="1"/>
            </p:cNvSpPr>
            <p:nvPr/>
          </p:nvSpPr>
          <p:spPr bwMode="auto">
            <a:xfrm>
              <a:off x="1056" y="864"/>
              <a:ext cx="3552" cy="576"/>
            </a:xfrm>
            <a:prstGeom prst="rect">
              <a:avLst/>
            </a:prstGeom>
            <a:solidFill>
              <a:schemeClr val="accent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0216" name="Text Box 8">
              <a:extLst>
                <a:ext uri="{FF2B5EF4-FFF2-40B4-BE49-F238E27FC236}">
                  <a16:creationId xmlns:a16="http://schemas.microsoft.com/office/drawing/2014/main" id="{5D588B8D-FBA0-864C-8CE0-387904E0B57E}"/>
                </a:ext>
              </a:extLst>
            </p:cNvPr>
            <p:cNvSpPr txBox="1">
              <a:spLocks noChangeArrowheads="1"/>
            </p:cNvSpPr>
            <p:nvPr/>
          </p:nvSpPr>
          <p:spPr bwMode="auto">
            <a:xfrm>
              <a:off x="2164" y="960"/>
              <a:ext cx="1260" cy="365"/>
            </a:xfrm>
            <a:prstGeom prst="rect">
              <a:avLst/>
            </a:prstGeom>
            <a:solidFill>
              <a:schemeClr val="accent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50000"/>
                </a:spcBef>
              </a:pPr>
              <a:r>
                <a:rPr lang="de-DE" altLang="de-DE" sz="3200">
                  <a:effectLst/>
                  <a:latin typeface="Arial" panose="020B0604020202020204" pitchFamily="34" charset="0"/>
                </a:rPr>
                <a:t>Ziele</a:t>
              </a:r>
              <a:endParaRPr lang="de-DE" altLang="de-DE" b="0">
                <a:effectLst/>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50212"/>
                                        </p:tgtEl>
                                        <p:attrNameLst>
                                          <p:attrName>style.visibility</p:attrName>
                                        </p:attrNameLst>
                                      </p:cBhvr>
                                      <p:to>
                                        <p:strVal val="visible"/>
                                      </p:to>
                                    </p:set>
                                    <p:animEffect transition="in" filter="box(out)">
                                      <p:cBhvr>
                                        <p:cTn id="7" dur="500"/>
                                        <p:tgtEl>
                                          <p:spTgt spid="3502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50213"/>
                                        </p:tgtEl>
                                        <p:attrNameLst>
                                          <p:attrName>style.visibility</p:attrName>
                                        </p:attrNameLst>
                                      </p:cBhvr>
                                      <p:to>
                                        <p:strVal val="visible"/>
                                      </p:to>
                                    </p:set>
                                    <p:animEffect transition="in" filter="box(out)">
                                      <p:cBhvr>
                                        <p:cTn id="12" dur="500"/>
                                        <p:tgtEl>
                                          <p:spTgt spid="3502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50211"/>
                                        </p:tgtEl>
                                        <p:attrNameLst>
                                          <p:attrName>style.visibility</p:attrName>
                                        </p:attrNameLst>
                                      </p:cBhvr>
                                      <p:to>
                                        <p:strVal val="visible"/>
                                      </p:to>
                                    </p:set>
                                    <p:animEffect transition="in" filter="box(out)">
                                      <p:cBhvr>
                                        <p:cTn id="17" dur="500"/>
                                        <p:tgtEl>
                                          <p:spTgt spid="3502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0211" grpId="0" animBg="1" autoUpdateAnimBg="0"/>
      <p:bldP spid="350212" grpId="0" animBg="1" autoUpdateAnimBg="0"/>
      <p:bldP spid="350213" grpId="0"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AF42685F-9187-A442-8234-F214A5DE8E92}"/>
              </a:ext>
            </a:extLst>
          </p:cNvPr>
          <p:cNvSpPr>
            <a:spLocks noGrp="1"/>
          </p:cNvSpPr>
          <p:nvPr>
            <p:ph type="sldNum" sz="quarter" idx="10"/>
          </p:nvPr>
        </p:nvSpPr>
        <p:spPr/>
        <p:txBody>
          <a:bodyPr/>
          <a:lstStyle/>
          <a:p>
            <a:fld id="{E1BAA29C-53E1-4443-A8B2-5D73A936C7BF}" type="slidenum">
              <a:rPr lang="en-US" altLang="de-DE"/>
              <a:pPr/>
              <a:t>20</a:t>
            </a:fld>
            <a:endParaRPr lang="en-US" altLang="de-DE" b="0"/>
          </a:p>
        </p:txBody>
      </p:sp>
      <p:sp>
        <p:nvSpPr>
          <p:cNvPr id="421890" name="Rectangle 2">
            <a:extLst>
              <a:ext uri="{FF2B5EF4-FFF2-40B4-BE49-F238E27FC236}">
                <a16:creationId xmlns:a16="http://schemas.microsoft.com/office/drawing/2014/main" id="{F68687FE-40AB-2746-91F0-88C1BFED0F47}"/>
              </a:ext>
            </a:extLst>
          </p:cNvPr>
          <p:cNvSpPr>
            <a:spLocks noGrp="1" noChangeArrowheads="1"/>
          </p:cNvSpPr>
          <p:nvPr>
            <p:ph type="title"/>
          </p:nvPr>
        </p:nvSpPr>
        <p:spPr>
          <a:xfrm>
            <a:off x="0" y="0"/>
            <a:ext cx="7543800" cy="990600"/>
          </a:xfrm>
        </p:spPr>
        <p:txBody>
          <a:bodyPr/>
          <a:lstStyle/>
          <a:p>
            <a:pPr>
              <a:lnSpc>
                <a:spcPct val="90000"/>
              </a:lnSpc>
            </a:pPr>
            <a:r>
              <a:rPr lang="de-DE" altLang="de-DE" sz="3600" i="1"/>
              <a:t>B-Leistungsbezüge</a:t>
            </a:r>
            <a:r>
              <a:rPr lang="de-DE" altLang="de-DE" sz="3600"/>
              <a:t>: Auslöser</a:t>
            </a:r>
            <a:endParaRPr lang="de-DE" altLang="de-DE"/>
          </a:p>
        </p:txBody>
      </p:sp>
      <p:sp>
        <p:nvSpPr>
          <p:cNvPr id="421891" name="Rectangle 3">
            <a:extLst>
              <a:ext uri="{FF2B5EF4-FFF2-40B4-BE49-F238E27FC236}">
                <a16:creationId xmlns:a16="http://schemas.microsoft.com/office/drawing/2014/main" id="{0AF798C7-602C-FE45-89A0-9A4F367DB761}"/>
              </a:ext>
            </a:extLst>
          </p:cNvPr>
          <p:cNvSpPr>
            <a:spLocks noChangeArrowheads="1"/>
          </p:cNvSpPr>
          <p:nvPr/>
        </p:nvSpPr>
        <p:spPr bwMode="auto">
          <a:xfrm>
            <a:off x="3962400" y="1371600"/>
            <a:ext cx="4419600" cy="25146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sy="50000" kx="-2453608" rotWithShape="0">
                    <a:srgbClr val="808080"/>
                  </a:outerShdw>
                </a:effectLst>
              </a14:hiddenEffects>
            </a:ext>
          </a:extLst>
        </p:spPr>
        <p:txBody>
          <a:bodyPr wrap="none" anchor="ct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nSpc>
                <a:spcPct val="120000"/>
              </a:lnSpc>
              <a:buFont typeface="Wingdings" pitchFamily="2" charset="2"/>
              <a:buNone/>
            </a:pPr>
            <a:r>
              <a:rPr lang="de-DE" altLang="de-DE" sz="2200">
                <a:solidFill>
                  <a:srgbClr val="00FFCC"/>
                </a:solidFill>
                <a:effectLst/>
                <a:latin typeface="Arial" panose="020B0604020202020204" pitchFamily="34" charset="0"/>
              </a:rPr>
              <a:t>+  „Gerechtigkeit“ - gleiche </a:t>
            </a:r>
          </a:p>
          <a:p>
            <a:pPr lvl="1">
              <a:lnSpc>
                <a:spcPct val="120000"/>
              </a:lnSpc>
              <a:buFont typeface="Wingdings" pitchFamily="2" charset="2"/>
              <a:buNone/>
            </a:pPr>
            <a:r>
              <a:rPr lang="de-DE" altLang="de-DE" sz="2200">
                <a:solidFill>
                  <a:srgbClr val="00FFCC"/>
                </a:solidFill>
                <a:effectLst/>
                <a:latin typeface="Arial" panose="020B0604020202020204" pitchFamily="34" charset="0"/>
              </a:rPr>
              <a:t>     Chancen für alle</a:t>
            </a:r>
          </a:p>
          <a:p>
            <a:pPr lvl="1">
              <a:lnSpc>
                <a:spcPct val="120000"/>
              </a:lnSpc>
              <a:buFont typeface="Wingdings" pitchFamily="2" charset="2"/>
              <a:buNone/>
            </a:pPr>
            <a:endParaRPr lang="de-DE" altLang="de-DE" sz="2200">
              <a:solidFill>
                <a:srgbClr val="00FFCC"/>
              </a:solidFill>
              <a:effectLst/>
              <a:latin typeface="Arial" panose="020B0604020202020204" pitchFamily="34" charset="0"/>
            </a:endParaRPr>
          </a:p>
          <a:p>
            <a:pPr lvl="1">
              <a:lnSpc>
                <a:spcPct val="120000"/>
              </a:lnSpc>
              <a:buFont typeface="Wingdings" pitchFamily="2" charset="2"/>
              <a:buNone/>
            </a:pPr>
            <a:r>
              <a:rPr lang="de-DE" altLang="de-DE" sz="2200">
                <a:solidFill>
                  <a:schemeClr val="accent1"/>
                </a:solidFill>
                <a:effectLst/>
                <a:latin typeface="Arial" panose="020B0604020202020204" pitchFamily="34" charset="0"/>
              </a:rPr>
              <a:t>-  </a:t>
            </a:r>
            <a:r>
              <a:rPr lang="de-DE" altLang="de-DE" sz="2200">
                <a:solidFill>
                  <a:srgbClr val="FF0000"/>
                </a:solidFill>
                <a:effectLst/>
                <a:latin typeface="Arial" panose="020B0604020202020204" pitchFamily="34" charset="0"/>
              </a:rPr>
              <a:t>Aufwand</a:t>
            </a:r>
          </a:p>
          <a:p>
            <a:pPr lvl="1">
              <a:lnSpc>
                <a:spcPct val="120000"/>
              </a:lnSpc>
              <a:buFont typeface="Wingdings" pitchFamily="2" charset="2"/>
              <a:buNone/>
            </a:pPr>
            <a:r>
              <a:rPr lang="de-DE" altLang="de-DE" sz="2200">
                <a:solidFill>
                  <a:srgbClr val="FF0000"/>
                </a:solidFill>
                <a:effectLst/>
                <a:latin typeface="Arial" panose="020B0604020202020204" pitchFamily="34" charset="0"/>
              </a:rPr>
              <a:t>-  Bürokratismus</a:t>
            </a:r>
            <a:r>
              <a:rPr lang="de-DE" altLang="de-DE" sz="2000">
                <a:solidFill>
                  <a:srgbClr val="FF0000"/>
                </a:solidFill>
                <a:effectLst/>
                <a:latin typeface="Arial" panose="020B0604020202020204" pitchFamily="34" charset="0"/>
              </a:rPr>
              <a:t>  </a:t>
            </a:r>
          </a:p>
        </p:txBody>
      </p:sp>
      <p:sp>
        <p:nvSpPr>
          <p:cNvPr id="421892" name="Rectangle 4">
            <a:extLst>
              <a:ext uri="{FF2B5EF4-FFF2-40B4-BE49-F238E27FC236}">
                <a16:creationId xmlns:a16="http://schemas.microsoft.com/office/drawing/2014/main" id="{BAB01AC5-8A81-C949-A74D-6F0AACB399FB}"/>
              </a:ext>
            </a:extLst>
          </p:cNvPr>
          <p:cNvSpPr>
            <a:spLocks noChangeArrowheads="1"/>
          </p:cNvSpPr>
          <p:nvPr/>
        </p:nvSpPr>
        <p:spPr bwMode="auto">
          <a:xfrm>
            <a:off x="3962400" y="4038600"/>
            <a:ext cx="4419600" cy="25146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wrap="none" anchor="ct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nSpc>
                <a:spcPct val="120000"/>
              </a:lnSpc>
              <a:buFont typeface="Wingdings" pitchFamily="2" charset="2"/>
              <a:buNone/>
            </a:pPr>
            <a:r>
              <a:rPr lang="de-DE" altLang="de-DE" sz="2200">
                <a:solidFill>
                  <a:srgbClr val="00FFCC"/>
                </a:solidFill>
                <a:effectLst/>
                <a:latin typeface="Arial" panose="020B0604020202020204" pitchFamily="34" charset="0"/>
              </a:rPr>
              <a:t>+ Begründungszwang </a:t>
            </a:r>
          </a:p>
          <a:p>
            <a:pPr lvl="1">
              <a:lnSpc>
                <a:spcPct val="120000"/>
              </a:lnSpc>
              <a:buFont typeface="Wingdings" pitchFamily="2" charset="2"/>
              <a:buNone/>
            </a:pPr>
            <a:r>
              <a:rPr lang="de-DE" altLang="de-DE" sz="2200">
                <a:solidFill>
                  <a:srgbClr val="00FFCC"/>
                </a:solidFill>
                <a:effectLst/>
                <a:latin typeface="Arial" panose="020B0604020202020204" pitchFamily="34" charset="0"/>
              </a:rPr>
              <a:t>+ Aufwand</a:t>
            </a:r>
          </a:p>
          <a:p>
            <a:pPr lvl="1">
              <a:lnSpc>
                <a:spcPct val="120000"/>
              </a:lnSpc>
              <a:buFont typeface="Wingdings" pitchFamily="2" charset="2"/>
              <a:buNone/>
            </a:pPr>
            <a:r>
              <a:rPr lang="de-DE" altLang="de-DE" sz="2200">
                <a:solidFill>
                  <a:srgbClr val="00FFCC"/>
                </a:solidFill>
                <a:effectLst/>
                <a:latin typeface="Arial" panose="020B0604020202020204" pitchFamily="34" charset="0"/>
              </a:rPr>
              <a:t>+ Selbsteinschätzung</a:t>
            </a:r>
          </a:p>
          <a:p>
            <a:pPr lvl="1">
              <a:lnSpc>
                <a:spcPct val="120000"/>
              </a:lnSpc>
              <a:buFont typeface="Wingdings" pitchFamily="2" charset="2"/>
              <a:buNone/>
            </a:pPr>
            <a:endParaRPr lang="de-DE" altLang="de-DE" sz="2200">
              <a:solidFill>
                <a:srgbClr val="00FFCC"/>
              </a:solidFill>
              <a:effectLst/>
              <a:latin typeface="Arial" panose="020B0604020202020204" pitchFamily="34" charset="0"/>
            </a:endParaRPr>
          </a:p>
          <a:p>
            <a:pPr lvl="1">
              <a:lnSpc>
                <a:spcPct val="120000"/>
              </a:lnSpc>
              <a:buFont typeface="Wingdings" pitchFamily="2" charset="2"/>
              <a:buNone/>
            </a:pPr>
            <a:r>
              <a:rPr lang="de-DE" altLang="de-DE" sz="2200">
                <a:solidFill>
                  <a:schemeClr val="accent1"/>
                </a:solidFill>
                <a:effectLst/>
                <a:latin typeface="Arial" panose="020B0604020202020204" pitchFamily="34" charset="0"/>
              </a:rPr>
              <a:t>-  </a:t>
            </a:r>
            <a:r>
              <a:rPr lang="de-DE" altLang="de-DE" sz="2200">
                <a:solidFill>
                  <a:srgbClr val="FF0000"/>
                </a:solidFill>
                <a:effectLst/>
                <a:latin typeface="Arial" panose="020B0604020202020204" pitchFamily="34" charset="0"/>
              </a:rPr>
              <a:t>Selbstbewusste bevorzugt</a:t>
            </a:r>
            <a:endParaRPr lang="de-DE" altLang="de-DE" sz="2200">
              <a:solidFill>
                <a:schemeClr val="accent1"/>
              </a:solidFill>
              <a:effectLst/>
              <a:latin typeface="Arial" panose="020B0604020202020204" pitchFamily="34" charset="0"/>
            </a:endParaRPr>
          </a:p>
          <a:p>
            <a:pPr lvl="1">
              <a:lnSpc>
                <a:spcPct val="120000"/>
              </a:lnSpc>
              <a:buFont typeface="Wingdings" pitchFamily="2" charset="2"/>
              <a:buNone/>
            </a:pPr>
            <a:r>
              <a:rPr lang="de-DE" altLang="de-DE" sz="2200">
                <a:solidFill>
                  <a:schemeClr val="accent1"/>
                </a:solidFill>
                <a:effectLst/>
                <a:latin typeface="Arial" panose="020B0604020202020204" pitchFamily="34" charset="0"/>
              </a:rPr>
              <a:t>-  negative Anreizwirkung</a:t>
            </a:r>
          </a:p>
        </p:txBody>
      </p:sp>
      <p:grpSp>
        <p:nvGrpSpPr>
          <p:cNvPr id="421893" name="Group 5">
            <a:extLst>
              <a:ext uri="{FF2B5EF4-FFF2-40B4-BE49-F238E27FC236}">
                <a16:creationId xmlns:a16="http://schemas.microsoft.com/office/drawing/2014/main" id="{54BA3C43-3CF1-BE49-830B-A540B6D0E912}"/>
              </a:ext>
            </a:extLst>
          </p:cNvPr>
          <p:cNvGrpSpPr>
            <a:grpSpLocks/>
          </p:cNvGrpSpPr>
          <p:nvPr/>
        </p:nvGrpSpPr>
        <p:grpSpPr bwMode="auto">
          <a:xfrm>
            <a:off x="231775" y="2819400"/>
            <a:ext cx="3578225" cy="2209800"/>
            <a:chOff x="146" y="1776"/>
            <a:chExt cx="2254" cy="1392"/>
          </a:xfrm>
        </p:grpSpPr>
        <p:sp>
          <p:nvSpPr>
            <p:cNvPr id="421894" name="Oval 6">
              <a:extLst>
                <a:ext uri="{FF2B5EF4-FFF2-40B4-BE49-F238E27FC236}">
                  <a16:creationId xmlns:a16="http://schemas.microsoft.com/office/drawing/2014/main" id="{9FF8152F-91C0-5E43-8835-37763036D8FC}"/>
                </a:ext>
              </a:extLst>
            </p:cNvPr>
            <p:cNvSpPr>
              <a:spLocks noChangeArrowheads="1"/>
            </p:cNvSpPr>
            <p:nvPr/>
          </p:nvSpPr>
          <p:spPr bwMode="auto">
            <a:xfrm>
              <a:off x="146" y="2016"/>
              <a:ext cx="1300" cy="1008"/>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sz="2600">
                  <a:effectLst>
                    <a:outerShdw blurRad="38100" dist="38100" dir="2700000" algn="tl">
                      <a:srgbClr val="000000"/>
                    </a:outerShdw>
                  </a:effectLst>
                  <a:latin typeface="Arial" panose="020B0604020202020204" pitchFamily="34" charset="0"/>
                </a:rPr>
                <a:t>Weichen-</a:t>
              </a:r>
            </a:p>
            <a:p>
              <a:r>
                <a:rPr lang="de-DE" altLang="de-DE" sz="2600">
                  <a:effectLst>
                    <a:outerShdw blurRad="38100" dist="38100" dir="2700000" algn="tl">
                      <a:srgbClr val="000000"/>
                    </a:outerShdw>
                  </a:effectLst>
                  <a:latin typeface="Arial" panose="020B0604020202020204" pitchFamily="34" charset="0"/>
                </a:rPr>
                <a:t>stellung 4</a:t>
              </a:r>
              <a:endParaRPr lang="de-DE" altLang="de-DE" sz="2200">
                <a:effectLst/>
                <a:latin typeface="Arial" panose="020B0604020202020204" pitchFamily="34" charset="0"/>
              </a:endParaRPr>
            </a:p>
          </p:txBody>
        </p:sp>
        <p:grpSp>
          <p:nvGrpSpPr>
            <p:cNvPr id="421895" name="Group 7">
              <a:extLst>
                <a:ext uri="{FF2B5EF4-FFF2-40B4-BE49-F238E27FC236}">
                  <a16:creationId xmlns:a16="http://schemas.microsoft.com/office/drawing/2014/main" id="{3AACD55F-55B0-8F49-A976-07EC652B1AD4}"/>
                </a:ext>
              </a:extLst>
            </p:cNvPr>
            <p:cNvGrpSpPr>
              <a:grpSpLocks/>
            </p:cNvGrpSpPr>
            <p:nvPr/>
          </p:nvGrpSpPr>
          <p:grpSpPr bwMode="auto">
            <a:xfrm>
              <a:off x="1682" y="1776"/>
              <a:ext cx="718" cy="1392"/>
              <a:chOff x="1584" y="1872"/>
              <a:chExt cx="718" cy="1392"/>
            </a:xfrm>
          </p:grpSpPr>
          <p:sp>
            <p:nvSpPr>
              <p:cNvPr id="421896" name="AutoShape 8">
                <a:extLst>
                  <a:ext uri="{FF2B5EF4-FFF2-40B4-BE49-F238E27FC236}">
                    <a16:creationId xmlns:a16="http://schemas.microsoft.com/office/drawing/2014/main" id="{D4B5E875-2B75-A841-8016-22E17F8097AD}"/>
                  </a:ext>
                </a:extLst>
              </p:cNvPr>
              <p:cNvSpPr>
                <a:spLocks noChangeArrowheads="1"/>
              </p:cNvSpPr>
              <p:nvPr/>
            </p:nvSpPr>
            <p:spPr bwMode="auto">
              <a:xfrm rot="-1458196">
                <a:off x="1584" y="1872"/>
                <a:ext cx="718" cy="453"/>
              </a:xfrm>
              <a:prstGeom prst="rightArrow">
                <a:avLst>
                  <a:gd name="adj1" fmla="val 50000"/>
                  <a:gd name="adj2" fmla="val 3962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21897" name="AutoShape 9">
                <a:extLst>
                  <a:ext uri="{FF2B5EF4-FFF2-40B4-BE49-F238E27FC236}">
                    <a16:creationId xmlns:a16="http://schemas.microsoft.com/office/drawing/2014/main" id="{F7E9F926-A4FB-4C4B-AE5B-AA2A266D27FA}"/>
                  </a:ext>
                </a:extLst>
              </p:cNvPr>
              <p:cNvSpPr>
                <a:spLocks noChangeArrowheads="1"/>
              </p:cNvSpPr>
              <p:nvPr/>
            </p:nvSpPr>
            <p:spPr bwMode="auto">
              <a:xfrm rot="2355184">
                <a:off x="1584" y="2811"/>
                <a:ext cx="672" cy="453"/>
              </a:xfrm>
              <a:prstGeom prst="rightArrow">
                <a:avLst>
                  <a:gd name="adj1" fmla="val 50000"/>
                  <a:gd name="adj2" fmla="val 3708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421898" name="Oval 10">
            <a:extLst>
              <a:ext uri="{FF2B5EF4-FFF2-40B4-BE49-F238E27FC236}">
                <a16:creationId xmlns:a16="http://schemas.microsoft.com/office/drawing/2014/main" id="{1BEE1FAB-A6DD-144B-90D4-FFB3EE72458A}"/>
              </a:ext>
            </a:extLst>
          </p:cNvPr>
          <p:cNvSpPr>
            <a:spLocks noChangeArrowheads="1"/>
          </p:cNvSpPr>
          <p:nvPr/>
        </p:nvSpPr>
        <p:spPr bwMode="auto">
          <a:xfrm>
            <a:off x="1076325" y="1360488"/>
            <a:ext cx="2124075" cy="1763712"/>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sz="2200">
              <a:solidFill>
                <a:schemeClr val="folHlink"/>
              </a:solidFill>
              <a:effectLst>
                <a:outerShdw blurRad="38100" dist="38100" dir="2700000" algn="tl">
                  <a:srgbClr val="FFFFFF"/>
                </a:outerShdw>
              </a:effectLst>
              <a:latin typeface="Arial" panose="020B0604020202020204" pitchFamily="34" charset="0"/>
            </a:endParaRPr>
          </a:p>
          <a:p>
            <a:r>
              <a:rPr lang="de-DE" altLang="de-DE" sz="2200">
                <a:solidFill>
                  <a:schemeClr val="folHlink"/>
                </a:solidFill>
                <a:effectLst>
                  <a:outerShdw blurRad="38100" dist="38100" dir="2700000" algn="tl">
                    <a:srgbClr val="FFFFFF"/>
                  </a:outerShdw>
                </a:effectLst>
                <a:latin typeface="Arial" panose="020B0604020202020204" pitchFamily="34" charset="0"/>
              </a:rPr>
              <a:t>Regelverfahren</a:t>
            </a:r>
          </a:p>
          <a:p>
            <a:r>
              <a:rPr lang="de-DE" altLang="de-DE" sz="2000">
                <a:solidFill>
                  <a:schemeClr val="folHlink"/>
                </a:solidFill>
                <a:effectLst/>
                <a:latin typeface="Arial" panose="020B0604020202020204" pitchFamily="34" charset="0"/>
              </a:rPr>
              <a:t>(„von Amts</a:t>
            </a:r>
          </a:p>
          <a:p>
            <a:r>
              <a:rPr lang="de-DE" altLang="de-DE" sz="2000">
                <a:solidFill>
                  <a:schemeClr val="folHlink"/>
                </a:solidFill>
                <a:effectLst/>
                <a:latin typeface="Arial" panose="020B0604020202020204" pitchFamily="34" charset="0"/>
              </a:rPr>
              <a:t>wegen“)</a:t>
            </a:r>
            <a:endParaRPr lang="de-DE" altLang="de-DE">
              <a:solidFill>
                <a:schemeClr val="folHlink"/>
              </a:solidFill>
              <a:effectLst/>
            </a:endParaRPr>
          </a:p>
        </p:txBody>
      </p:sp>
      <p:sp>
        <p:nvSpPr>
          <p:cNvPr id="421899" name="Oval 11">
            <a:extLst>
              <a:ext uri="{FF2B5EF4-FFF2-40B4-BE49-F238E27FC236}">
                <a16:creationId xmlns:a16="http://schemas.microsoft.com/office/drawing/2014/main" id="{8F371706-F1AE-3F47-A5D2-C568F9E4CB6B}"/>
              </a:ext>
            </a:extLst>
          </p:cNvPr>
          <p:cNvSpPr>
            <a:spLocks noChangeArrowheads="1"/>
          </p:cNvSpPr>
          <p:nvPr/>
        </p:nvSpPr>
        <p:spPr bwMode="auto">
          <a:xfrm>
            <a:off x="1076325" y="4876800"/>
            <a:ext cx="2124075" cy="1763713"/>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600">
                <a:solidFill>
                  <a:schemeClr val="folHlink"/>
                </a:solidFill>
                <a:effectLst>
                  <a:outerShdw blurRad="38100" dist="38100" dir="2700000" algn="tl">
                    <a:srgbClr val="FFFFFF"/>
                  </a:outerShdw>
                </a:effectLst>
                <a:latin typeface="Arial" panose="020B0604020202020204" pitchFamily="34" charset="0"/>
              </a:rPr>
              <a:t>Antrag </a:t>
            </a:r>
            <a:endParaRPr lang="de-DE" altLang="de-DE">
              <a:solidFill>
                <a:schemeClr val="folHlink"/>
              </a:solidFill>
              <a:effectLst>
                <a:outerShdw blurRad="38100" dist="38100" dir="2700000" algn="tl">
                  <a:srgbClr val="FFFFFF"/>
                </a:outerShdw>
              </a:effectLst>
              <a:latin typeface="Arial" panose="020B0604020202020204" pitchFamily="34" charset="0"/>
            </a:endParaRPr>
          </a:p>
        </p:txBody>
      </p:sp>
      <p:sp>
        <p:nvSpPr>
          <p:cNvPr id="421900" name="Oval 12">
            <a:extLst>
              <a:ext uri="{FF2B5EF4-FFF2-40B4-BE49-F238E27FC236}">
                <a16:creationId xmlns:a16="http://schemas.microsoft.com/office/drawing/2014/main" id="{FA4706D0-14E5-1A41-95EA-6CDCC39A87EE}"/>
              </a:ext>
            </a:extLst>
          </p:cNvPr>
          <p:cNvSpPr>
            <a:spLocks noChangeArrowheads="1"/>
          </p:cNvSpPr>
          <p:nvPr/>
        </p:nvSpPr>
        <p:spPr bwMode="auto">
          <a:xfrm>
            <a:off x="3962400" y="2362200"/>
            <a:ext cx="4394200" cy="3200400"/>
          </a:xfrm>
          <a:prstGeom prst="ellipse">
            <a:avLst/>
          </a:prstGeom>
          <a:solidFill>
            <a:srgbClr val="00FFCC"/>
          </a:solidFill>
          <a:ln w="76200">
            <a:solidFill>
              <a:srgbClr val="00FF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600">
                <a:solidFill>
                  <a:schemeClr val="folHlink"/>
                </a:solidFill>
                <a:effectLst>
                  <a:outerShdw blurRad="38100" dist="38100" dir="2700000" algn="tl">
                    <a:srgbClr val="FFFFFF"/>
                  </a:outerShdw>
                </a:effectLst>
                <a:latin typeface="Arial" panose="020B0604020202020204" pitchFamily="34" charset="0"/>
              </a:rPr>
              <a:t>Einbettung sinnvoll</a:t>
            </a:r>
            <a:r>
              <a:rPr lang="de-DE" altLang="de-DE" sz="2600">
                <a:solidFill>
                  <a:schemeClr val="folHlink"/>
                </a:solidFill>
                <a:effectLst/>
                <a:latin typeface="Arial" panose="020B0604020202020204" pitchFamily="34" charset="0"/>
              </a:rPr>
              <a:t>:</a:t>
            </a:r>
          </a:p>
          <a:p>
            <a:r>
              <a:rPr lang="de-DE" altLang="de-DE" sz="2600">
                <a:solidFill>
                  <a:schemeClr val="folHlink"/>
                </a:solidFill>
                <a:effectLst/>
                <a:latin typeface="Arial" panose="020B0604020202020204" pitchFamily="34" charset="0"/>
              </a:rPr>
              <a:t>Vorschlagsrecht (Dekan)</a:t>
            </a:r>
          </a:p>
          <a:p>
            <a:r>
              <a:rPr lang="de-DE" altLang="de-DE" sz="2600">
                <a:solidFill>
                  <a:schemeClr val="folHlink"/>
                </a:solidFill>
                <a:effectLst/>
                <a:latin typeface="Arial" panose="020B0604020202020204" pitchFamily="34" charset="0"/>
              </a:rPr>
              <a:t>Regel-Berichtswesen</a:t>
            </a:r>
          </a:p>
          <a:p>
            <a:endParaRPr lang="de-DE" altLang="de-DE" sz="2600">
              <a:solidFill>
                <a:schemeClr val="folHlink"/>
              </a:solidFill>
              <a:effectLst/>
              <a:latin typeface="Arial" panose="020B0604020202020204" pitchFamily="34" charset="0"/>
            </a:endParaRPr>
          </a:p>
          <a:p>
            <a:r>
              <a:rPr lang="de-DE" altLang="de-DE" sz="2600">
                <a:solidFill>
                  <a:schemeClr val="folHlink"/>
                </a:solidFill>
                <a:effectLst/>
                <a:latin typeface="Arial" panose="020B0604020202020204" pitchFamily="34" charset="0"/>
              </a:rPr>
              <a:t>Externe Gutachten -</a:t>
            </a:r>
          </a:p>
          <a:p>
            <a:r>
              <a:rPr lang="de-DE" altLang="de-DE" sz="2600">
                <a:solidFill>
                  <a:schemeClr val="folHlink"/>
                </a:solidFill>
                <a:effectLst/>
                <a:latin typeface="Arial" panose="020B0604020202020204" pitchFamily="34" charset="0"/>
              </a:rPr>
              <a:t>aufwändig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21898"/>
                                        </p:tgtEl>
                                        <p:attrNameLst>
                                          <p:attrName>style.visibility</p:attrName>
                                        </p:attrNameLst>
                                      </p:cBhvr>
                                      <p:to>
                                        <p:strVal val="visible"/>
                                      </p:to>
                                    </p:set>
                                    <p:anim calcmode="lin" valueType="num">
                                      <p:cBhvr>
                                        <p:cTn id="7" dur="500" fill="hold"/>
                                        <p:tgtEl>
                                          <p:spTgt spid="421898"/>
                                        </p:tgtEl>
                                        <p:attrNameLst>
                                          <p:attrName>ppt_w</p:attrName>
                                        </p:attrNameLst>
                                      </p:cBhvr>
                                      <p:tavLst>
                                        <p:tav tm="0">
                                          <p:val>
                                            <p:fltVal val="0"/>
                                          </p:val>
                                        </p:tav>
                                        <p:tav tm="100000">
                                          <p:val>
                                            <p:strVal val="#ppt_w"/>
                                          </p:val>
                                        </p:tav>
                                      </p:tavLst>
                                    </p:anim>
                                    <p:anim calcmode="lin" valueType="num">
                                      <p:cBhvr>
                                        <p:cTn id="8" dur="500" fill="hold"/>
                                        <p:tgtEl>
                                          <p:spTgt spid="421898"/>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421891"/>
                                        </p:tgtEl>
                                        <p:attrNameLst>
                                          <p:attrName>style.visibility</p:attrName>
                                        </p:attrNameLst>
                                      </p:cBhvr>
                                      <p:to>
                                        <p:strVal val="visible"/>
                                      </p:to>
                                    </p:set>
                                    <p:animEffect transition="in" filter="box(out)">
                                      <p:cBhvr>
                                        <p:cTn id="13" dur="500"/>
                                        <p:tgtEl>
                                          <p:spTgt spid="42189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421899"/>
                                        </p:tgtEl>
                                        <p:attrNameLst>
                                          <p:attrName>style.visibility</p:attrName>
                                        </p:attrNameLst>
                                      </p:cBhvr>
                                      <p:to>
                                        <p:strVal val="visible"/>
                                      </p:to>
                                    </p:set>
                                    <p:anim calcmode="lin" valueType="num">
                                      <p:cBhvr>
                                        <p:cTn id="18" dur="500" fill="hold"/>
                                        <p:tgtEl>
                                          <p:spTgt spid="421899"/>
                                        </p:tgtEl>
                                        <p:attrNameLst>
                                          <p:attrName>ppt_w</p:attrName>
                                        </p:attrNameLst>
                                      </p:cBhvr>
                                      <p:tavLst>
                                        <p:tav tm="0">
                                          <p:val>
                                            <p:fltVal val="0"/>
                                          </p:val>
                                        </p:tav>
                                        <p:tav tm="100000">
                                          <p:val>
                                            <p:strVal val="#ppt_w"/>
                                          </p:val>
                                        </p:tav>
                                      </p:tavLst>
                                    </p:anim>
                                    <p:anim calcmode="lin" valueType="num">
                                      <p:cBhvr>
                                        <p:cTn id="19" dur="500" fill="hold"/>
                                        <p:tgtEl>
                                          <p:spTgt spid="421899"/>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21892"/>
                                        </p:tgtEl>
                                        <p:attrNameLst>
                                          <p:attrName>style.visibility</p:attrName>
                                        </p:attrNameLst>
                                      </p:cBhvr>
                                      <p:to>
                                        <p:strVal val="visible"/>
                                      </p:to>
                                    </p:set>
                                    <p:animEffect transition="in" filter="box(out)">
                                      <p:cBhvr>
                                        <p:cTn id="24" dur="500"/>
                                        <p:tgtEl>
                                          <p:spTgt spid="421892"/>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21900"/>
                                        </p:tgtEl>
                                        <p:attrNameLst>
                                          <p:attrName>style.visibility</p:attrName>
                                        </p:attrNameLst>
                                      </p:cBhvr>
                                      <p:to>
                                        <p:strVal val="visible"/>
                                      </p:to>
                                    </p:set>
                                    <p:animEffect transition="in" filter="blinds(horizontal)">
                                      <p:cBhvr>
                                        <p:cTn id="29" dur="500"/>
                                        <p:tgtEl>
                                          <p:spTgt spid="4219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891" grpId="0" animBg="1" autoUpdateAnimBg="0"/>
      <p:bldP spid="421892" grpId="0" animBg="1" autoUpdateAnimBg="0"/>
      <p:bldP spid="421898" grpId="0" animBg="1" autoUpdateAnimBg="0"/>
      <p:bldP spid="421899" grpId="0" animBg="1" autoUpdateAnimBg="0"/>
      <p:bldP spid="421900"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08940795-7F59-7345-8673-E227DC64CE2F}"/>
              </a:ext>
            </a:extLst>
          </p:cNvPr>
          <p:cNvSpPr>
            <a:spLocks noGrp="1"/>
          </p:cNvSpPr>
          <p:nvPr>
            <p:ph type="sldNum" sz="quarter" idx="10"/>
          </p:nvPr>
        </p:nvSpPr>
        <p:spPr/>
        <p:txBody>
          <a:bodyPr/>
          <a:lstStyle/>
          <a:p>
            <a:fld id="{9ED4C5A8-8680-1244-9CE0-9C5A2C1CF13D}" type="slidenum">
              <a:rPr lang="en-US" altLang="de-DE"/>
              <a:pPr/>
              <a:t>21</a:t>
            </a:fld>
            <a:endParaRPr lang="en-US" altLang="de-DE" b="0"/>
          </a:p>
        </p:txBody>
      </p:sp>
      <p:sp>
        <p:nvSpPr>
          <p:cNvPr id="420866" name="Rectangle 2">
            <a:extLst>
              <a:ext uri="{FF2B5EF4-FFF2-40B4-BE49-F238E27FC236}">
                <a16:creationId xmlns:a16="http://schemas.microsoft.com/office/drawing/2014/main" id="{4CACBE4D-259E-F940-A389-8BC5638FCEF3}"/>
              </a:ext>
            </a:extLst>
          </p:cNvPr>
          <p:cNvSpPr>
            <a:spLocks noGrp="1" noChangeArrowheads="1"/>
          </p:cNvSpPr>
          <p:nvPr>
            <p:ph type="title"/>
          </p:nvPr>
        </p:nvSpPr>
        <p:spPr>
          <a:xfrm>
            <a:off x="76200" y="0"/>
            <a:ext cx="7543800" cy="990600"/>
          </a:xfrm>
        </p:spPr>
        <p:txBody>
          <a:bodyPr/>
          <a:lstStyle/>
          <a:p>
            <a:pPr>
              <a:lnSpc>
                <a:spcPct val="90000"/>
              </a:lnSpc>
            </a:pPr>
            <a:r>
              <a:rPr lang="de-DE" altLang="de-DE" sz="3600" i="1"/>
              <a:t>B-Leistungsbezüge</a:t>
            </a:r>
            <a:r>
              <a:rPr lang="de-DE" altLang="de-DE" sz="3600"/>
              <a:t>: Bemessung</a:t>
            </a:r>
          </a:p>
        </p:txBody>
      </p:sp>
      <p:sp>
        <p:nvSpPr>
          <p:cNvPr id="420867" name="Rectangle 3">
            <a:extLst>
              <a:ext uri="{FF2B5EF4-FFF2-40B4-BE49-F238E27FC236}">
                <a16:creationId xmlns:a16="http://schemas.microsoft.com/office/drawing/2014/main" id="{2D6E7F5D-326C-344F-BBB6-2E88ABCB0B89}"/>
              </a:ext>
            </a:extLst>
          </p:cNvPr>
          <p:cNvSpPr>
            <a:spLocks noChangeArrowheads="1"/>
          </p:cNvSpPr>
          <p:nvPr/>
        </p:nvSpPr>
        <p:spPr bwMode="auto">
          <a:xfrm>
            <a:off x="3962400" y="1371600"/>
            <a:ext cx="4572000" cy="25146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sy="50000" kx="-2453608" rotWithShape="0">
                    <a:srgbClr val="808080"/>
                  </a:outerShdw>
                </a:effectLst>
              </a14:hiddenEffects>
            </a:ext>
          </a:extLst>
        </p:spPr>
        <p:txBody>
          <a:bodyPr wrap="none" anchor="ct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nSpc>
                <a:spcPct val="120000"/>
              </a:lnSpc>
              <a:buFont typeface="Wingdings" pitchFamily="2" charset="2"/>
              <a:buNone/>
            </a:pPr>
            <a:r>
              <a:rPr lang="de-DE" altLang="de-DE" sz="2000">
                <a:solidFill>
                  <a:srgbClr val="00FFCC"/>
                </a:solidFill>
                <a:effectLst/>
                <a:latin typeface="Arial" panose="020B0604020202020204" pitchFamily="34" charset="0"/>
              </a:rPr>
              <a:t>+  „Gerechtigkeit“</a:t>
            </a:r>
          </a:p>
          <a:p>
            <a:pPr lvl="1">
              <a:lnSpc>
                <a:spcPct val="120000"/>
              </a:lnSpc>
              <a:buFont typeface="Wingdings" pitchFamily="2" charset="2"/>
              <a:buNone/>
            </a:pPr>
            <a:r>
              <a:rPr lang="de-DE" altLang="de-DE" sz="2000">
                <a:solidFill>
                  <a:srgbClr val="00FFCC"/>
                </a:solidFill>
                <a:effectLst/>
                <a:latin typeface="Arial" panose="020B0604020202020204" pitchFamily="34" charset="0"/>
              </a:rPr>
              <a:t>+  Flexibilität </a:t>
            </a:r>
          </a:p>
          <a:p>
            <a:pPr lvl="1">
              <a:lnSpc>
                <a:spcPct val="120000"/>
              </a:lnSpc>
              <a:buFont typeface="Wingdings" pitchFamily="2" charset="2"/>
              <a:buNone/>
            </a:pPr>
            <a:r>
              <a:rPr lang="de-DE" altLang="de-DE" sz="2000">
                <a:solidFill>
                  <a:srgbClr val="00FFCC"/>
                </a:solidFill>
                <a:effectLst/>
                <a:latin typeface="Arial" panose="020B0604020202020204" pitchFamily="34" charset="0"/>
              </a:rPr>
              <a:t>+  Anreizwirkung </a:t>
            </a:r>
          </a:p>
          <a:p>
            <a:pPr lvl="1">
              <a:lnSpc>
                <a:spcPct val="120000"/>
              </a:lnSpc>
              <a:buFont typeface="Wingdings" pitchFamily="2" charset="2"/>
              <a:buNone/>
            </a:pPr>
            <a:r>
              <a:rPr lang="de-DE" altLang="de-DE" sz="2000">
                <a:solidFill>
                  <a:schemeClr val="accent1"/>
                </a:solidFill>
                <a:effectLst/>
                <a:latin typeface="Arial" panose="020B0604020202020204" pitchFamily="34" charset="0"/>
              </a:rPr>
              <a:t>-  </a:t>
            </a:r>
            <a:r>
              <a:rPr lang="de-DE" altLang="de-DE" sz="2000">
                <a:solidFill>
                  <a:srgbClr val="FF0000"/>
                </a:solidFill>
                <a:effectLst/>
                <a:latin typeface="Arial" panose="020B0604020202020204" pitchFamily="34" charset="0"/>
              </a:rPr>
              <a:t>Aufwand</a:t>
            </a:r>
            <a:endParaRPr lang="de-DE" altLang="de-DE">
              <a:solidFill>
                <a:srgbClr val="FF0000"/>
              </a:solidFill>
              <a:effectLst/>
              <a:latin typeface="Arial" panose="020B0604020202020204" pitchFamily="34" charset="0"/>
            </a:endParaRPr>
          </a:p>
          <a:p>
            <a:pPr lvl="1">
              <a:lnSpc>
                <a:spcPct val="120000"/>
              </a:lnSpc>
              <a:buFont typeface="Wingdings" pitchFamily="2" charset="2"/>
              <a:buNone/>
            </a:pPr>
            <a:r>
              <a:rPr lang="de-DE" altLang="de-DE" sz="2000">
                <a:solidFill>
                  <a:srgbClr val="FF0000"/>
                </a:solidFill>
                <a:effectLst/>
                <a:latin typeface="Arial" panose="020B0604020202020204" pitchFamily="34" charset="0"/>
              </a:rPr>
              <a:t>-  Intransparenz („Beliebigkeit“)</a:t>
            </a:r>
          </a:p>
          <a:p>
            <a:pPr lvl="1">
              <a:lnSpc>
                <a:spcPct val="120000"/>
              </a:lnSpc>
              <a:buFont typeface="Wingdings" pitchFamily="2" charset="2"/>
              <a:buNone/>
            </a:pPr>
            <a:r>
              <a:rPr lang="de-DE" altLang="de-DE" sz="2000">
                <a:solidFill>
                  <a:srgbClr val="FF0000"/>
                </a:solidFill>
                <a:effectLst/>
                <a:latin typeface="Arial" panose="020B0604020202020204" pitchFamily="34" charset="0"/>
              </a:rPr>
              <a:t>-  Kalkulierbarkeit/Planung</a:t>
            </a:r>
          </a:p>
        </p:txBody>
      </p:sp>
      <p:sp>
        <p:nvSpPr>
          <p:cNvPr id="420868" name="Rectangle 4">
            <a:extLst>
              <a:ext uri="{FF2B5EF4-FFF2-40B4-BE49-F238E27FC236}">
                <a16:creationId xmlns:a16="http://schemas.microsoft.com/office/drawing/2014/main" id="{2378CDEA-92CA-FC4F-BB0E-737AF477D92E}"/>
              </a:ext>
            </a:extLst>
          </p:cNvPr>
          <p:cNvSpPr>
            <a:spLocks noChangeArrowheads="1"/>
          </p:cNvSpPr>
          <p:nvPr/>
        </p:nvSpPr>
        <p:spPr bwMode="auto">
          <a:xfrm>
            <a:off x="3962400" y="4114800"/>
            <a:ext cx="4572000" cy="2514600"/>
          </a:xfrm>
          <a:prstGeom prst="rect">
            <a:avLst/>
          </a:prstGeom>
          <a:solidFill>
            <a:srgbClr val="0000FF"/>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wrap="none" anchor="ct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nSpc>
                <a:spcPct val="120000"/>
              </a:lnSpc>
              <a:buFont typeface="Wingdings" pitchFamily="2" charset="2"/>
              <a:buNone/>
            </a:pPr>
            <a:r>
              <a:rPr lang="de-DE" altLang="de-DE" sz="2000">
                <a:solidFill>
                  <a:srgbClr val="00FFCC"/>
                </a:solidFill>
                <a:effectLst/>
                <a:latin typeface="Arial" panose="020B0604020202020204" pitchFamily="34" charset="0"/>
              </a:rPr>
              <a:t>+  Transparenz i.V.m. Strategie</a:t>
            </a:r>
          </a:p>
          <a:p>
            <a:pPr lvl="1">
              <a:lnSpc>
                <a:spcPct val="120000"/>
              </a:lnSpc>
              <a:buFont typeface="Wingdings" pitchFamily="2" charset="2"/>
              <a:buNone/>
            </a:pPr>
            <a:r>
              <a:rPr lang="de-DE" altLang="de-DE" sz="2000">
                <a:solidFill>
                  <a:srgbClr val="00FFCC"/>
                </a:solidFill>
                <a:effectLst/>
                <a:latin typeface="Arial" panose="020B0604020202020204" pitchFamily="34" charset="0"/>
              </a:rPr>
              <a:t>+  Planbarkeit</a:t>
            </a:r>
          </a:p>
          <a:p>
            <a:pPr lvl="1">
              <a:lnSpc>
                <a:spcPct val="120000"/>
              </a:lnSpc>
              <a:buFont typeface="Wingdings" pitchFamily="2" charset="2"/>
              <a:buNone/>
            </a:pPr>
            <a:r>
              <a:rPr lang="de-DE" altLang="de-DE" sz="2000">
                <a:solidFill>
                  <a:srgbClr val="00FFCC"/>
                </a:solidFill>
                <a:effectLst/>
                <a:latin typeface="Arial" panose="020B0604020202020204" pitchFamily="34" charset="0"/>
              </a:rPr>
              <a:t>+  Integration von B&amp;B möglich</a:t>
            </a:r>
          </a:p>
          <a:p>
            <a:pPr lvl="1">
              <a:lnSpc>
                <a:spcPct val="120000"/>
              </a:lnSpc>
              <a:buFont typeface="Wingdings" pitchFamily="2" charset="2"/>
              <a:buNone/>
            </a:pPr>
            <a:r>
              <a:rPr lang="de-DE" altLang="de-DE" sz="2000">
                <a:solidFill>
                  <a:srgbClr val="00FFCC"/>
                </a:solidFill>
                <a:effectLst/>
                <a:latin typeface="Arial" panose="020B0604020202020204" pitchFamily="34" charset="0"/>
              </a:rPr>
              <a:t>+  International bewährt</a:t>
            </a:r>
          </a:p>
          <a:p>
            <a:pPr lvl="1">
              <a:lnSpc>
                <a:spcPct val="120000"/>
              </a:lnSpc>
              <a:buFont typeface="Wingdings" pitchFamily="2" charset="2"/>
              <a:buNone/>
            </a:pPr>
            <a:r>
              <a:rPr lang="de-DE" altLang="de-DE">
                <a:solidFill>
                  <a:schemeClr val="accent1"/>
                </a:solidFill>
                <a:effectLst/>
                <a:latin typeface="Arial" panose="020B0604020202020204" pitchFamily="34" charset="0"/>
              </a:rPr>
              <a:t>-  </a:t>
            </a:r>
            <a:r>
              <a:rPr lang="de-DE" altLang="de-DE" sz="2000">
                <a:solidFill>
                  <a:schemeClr val="accent1"/>
                </a:solidFill>
                <a:effectLst/>
                <a:latin typeface="Arial" panose="020B0604020202020204" pitchFamily="34" charset="0"/>
              </a:rPr>
              <a:t>Schematismus-Gefahr</a:t>
            </a:r>
            <a:endParaRPr lang="de-DE" altLang="de-DE" sz="2200">
              <a:solidFill>
                <a:schemeClr val="accent1"/>
              </a:solidFill>
              <a:effectLst/>
              <a:latin typeface="Arial" panose="020B0604020202020204" pitchFamily="34" charset="0"/>
            </a:endParaRPr>
          </a:p>
          <a:p>
            <a:pPr lvl="1">
              <a:lnSpc>
                <a:spcPct val="120000"/>
              </a:lnSpc>
              <a:buFont typeface="Wingdings" pitchFamily="2" charset="2"/>
              <a:buNone/>
            </a:pPr>
            <a:r>
              <a:rPr lang="de-DE" altLang="de-DE" sz="2200">
                <a:solidFill>
                  <a:schemeClr val="accent1"/>
                </a:solidFill>
                <a:effectLst/>
                <a:latin typeface="Arial" panose="020B0604020202020204" pitchFamily="34" charset="0"/>
              </a:rPr>
              <a:t>-  nachlaufend</a:t>
            </a:r>
          </a:p>
        </p:txBody>
      </p:sp>
      <p:grpSp>
        <p:nvGrpSpPr>
          <p:cNvPr id="420869" name="Group 5">
            <a:extLst>
              <a:ext uri="{FF2B5EF4-FFF2-40B4-BE49-F238E27FC236}">
                <a16:creationId xmlns:a16="http://schemas.microsoft.com/office/drawing/2014/main" id="{71CA7578-72C9-5347-A68B-86658C008FC4}"/>
              </a:ext>
            </a:extLst>
          </p:cNvPr>
          <p:cNvGrpSpPr>
            <a:grpSpLocks/>
          </p:cNvGrpSpPr>
          <p:nvPr/>
        </p:nvGrpSpPr>
        <p:grpSpPr bwMode="auto">
          <a:xfrm>
            <a:off x="228600" y="2895600"/>
            <a:ext cx="3657600" cy="2209800"/>
            <a:chOff x="144" y="1824"/>
            <a:chExt cx="2304" cy="1392"/>
          </a:xfrm>
        </p:grpSpPr>
        <p:sp>
          <p:nvSpPr>
            <p:cNvPr id="420870" name="Oval 6">
              <a:extLst>
                <a:ext uri="{FF2B5EF4-FFF2-40B4-BE49-F238E27FC236}">
                  <a16:creationId xmlns:a16="http://schemas.microsoft.com/office/drawing/2014/main" id="{09EB5571-68D3-874C-A6B6-9D45661FF84F}"/>
                </a:ext>
              </a:extLst>
            </p:cNvPr>
            <p:cNvSpPr>
              <a:spLocks noChangeArrowheads="1"/>
            </p:cNvSpPr>
            <p:nvPr/>
          </p:nvSpPr>
          <p:spPr bwMode="auto">
            <a:xfrm>
              <a:off x="144" y="2016"/>
              <a:ext cx="1300" cy="1008"/>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sz="2600">
                  <a:effectLst>
                    <a:outerShdw blurRad="38100" dist="38100" dir="2700000" algn="tl">
                      <a:srgbClr val="000000"/>
                    </a:outerShdw>
                  </a:effectLst>
                  <a:latin typeface="Arial" panose="020B0604020202020204" pitchFamily="34" charset="0"/>
                </a:rPr>
                <a:t>Weichen-</a:t>
              </a:r>
            </a:p>
            <a:p>
              <a:r>
                <a:rPr lang="de-DE" altLang="de-DE" sz="2600">
                  <a:effectLst>
                    <a:outerShdw blurRad="38100" dist="38100" dir="2700000" algn="tl">
                      <a:srgbClr val="000000"/>
                    </a:outerShdw>
                  </a:effectLst>
                  <a:latin typeface="Arial" panose="020B0604020202020204" pitchFamily="34" charset="0"/>
                </a:rPr>
                <a:t>stellung 5</a:t>
              </a:r>
              <a:endParaRPr lang="de-DE" altLang="de-DE" sz="2600">
                <a:effectLst/>
                <a:latin typeface="Arial" panose="020B0604020202020204" pitchFamily="34" charset="0"/>
              </a:endParaRPr>
            </a:p>
          </p:txBody>
        </p:sp>
        <p:grpSp>
          <p:nvGrpSpPr>
            <p:cNvPr id="420871" name="Group 7">
              <a:extLst>
                <a:ext uri="{FF2B5EF4-FFF2-40B4-BE49-F238E27FC236}">
                  <a16:creationId xmlns:a16="http://schemas.microsoft.com/office/drawing/2014/main" id="{A31E9DB5-825B-994D-A242-5B1F778F8473}"/>
                </a:ext>
              </a:extLst>
            </p:cNvPr>
            <p:cNvGrpSpPr>
              <a:grpSpLocks/>
            </p:cNvGrpSpPr>
            <p:nvPr/>
          </p:nvGrpSpPr>
          <p:grpSpPr bwMode="auto">
            <a:xfrm>
              <a:off x="1730" y="1824"/>
              <a:ext cx="718" cy="1392"/>
              <a:chOff x="1584" y="1872"/>
              <a:chExt cx="718" cy="1392"/>
            </a:xfrm>
          </p:grpSpPr>
          <p:sp>
            <p:nvSpPr>
              <p:cNvPr id="420872" name="AutoShape 8">
                <a:extLst>
                  <a:ext uri="{FF2B5EF4-FFF2-40B4-BE49-F238E27FC236}">
                    <a16:creationId xmlns:a16="http://schemas.microsoft.com/office/drawing/2014/main" id="{62E382CE-7AF2-0F4F-85D4-85D970B11710}"/>
                  </a:ext>
                </a:extLst>
              </p:cNvPr>
              <p:cNvSpPr>
                <a:spLocks noChangeArrowheads="1"/>
              </p:cNvSpPr>
              <p:nvPr/>
            </p:nvSpPr>
            <p:spPr bwMode="auto">
              <a:xfrm rot="-1458196">
                <a:off x="1584" y="1872"/>
                <a:ext cx="718" cy="453"/>
              </a:xfrm>
              <a:prstGeom prst="rightArrow">
                <a:avLst>
                  <a:gd name="adj1" fmla="val 50000"/>
                  <a:gd name="adj2" fmla="val 39625"/>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20873" name="AutoShape 9">
                <a:extLst>
                  <a:ext uri="{FF2B5EF4-FFF2-40B4-BE49-F238E27FC236}">
                    <a16:creationId xmlns:a16="http://schemas.microsoft.com/office/drawing/2014/main" id="{CD426E31-C453-8C4C-A2ED-A8476C347D2C}"/>
                  </a:ext>
                </a:extLst>
              </p:cNvPr>
              <p:cNvSpPr>
                <a:spLocks noChangeArrowheads="1"/>
              </p:cNvSpPr>
              <p:nvPr/>
            </p:nvSpPr>
            <p:spPr bwMode="auto">
              <a:xfrm rot="2355184">
                <a:off x="1584" y="2811"/>
                <a:ext cx="672" cy="453"/>
              </a:xfrm>
              <a:prstGeom prst="rightArrow">
                <a:avLst>
                  <a:gd name="adj1" fmla="val 50000"/>
                  <a:gd name="adj2" fmla="val 37086"/>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sp>
        <p:nvSpPr>
          <p:cNvPr id="420874" name="Oval 10">
            <a:extLst>
              <a:ext uri="{FF2B5EF4-FFF2-40B4-BE49-F238E27FC236}">
                <a16:creationId xmlns:a16="http://schemas.microsoft.com/office/drawing/2014/main" id="{3390E88C-0A4E-AB41-9AA5-E10C07903644}"/>
              </a:ext>
            </a:extLst>
          </p:cNvPr>
          <p:cNvSpPr>
            <a:spLocks noChangeArrowheads="1"/>
          </p:cNvSpPr>
          <p:nvPr/>
        </p:nvSpPr>
        <p:spPr bwMode="auto">
          <a:xfrm>
            <a:off x="1219200" y="1360488"/>
            <a:ext cx="2124075" cy="1763712"/>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solidFill>
                  <a:schemeClr val="folHlink"/>
                </a:solidFill>
                <a:effectLst>
                  <a:outerShdw blurRad="38100" dist="38100" dir="2700000" algn="tl">
                    <a:srgbClr val="FFFFFF"/>
                  </a:outerShdw>
                </a:effectLst>
                <a:latin typeface="Arial" panose="020B0604020202020204" pitchFamily="34" charset="0"/>
              </a:rPr>
              <a:t>Individuell</a:t>
            </a:r>
            <a:r>
              <a:rPr lang="de-DE" altLang="de-DE">
                <a:solidFill>
                  <a:schemeClr val="folHlink"/>
                </a:solidFill>
                <a:effectLst/>
                <a:latin typeface="Arial" panose="020B0604020202020204" pitchFamily="34" charset="0"/>
              </a:rPr>
              <a:t> </a:t>
            </a:r>
          </a:p>
          <a:p>
            <a:r>
              <a:rPr lang="de-DE" altLang="de-DE">
                <a:solidFill>
                  <a:schemeClr val="folHlink"/>
                </a:solidFill>
                <a:effectLst/>
                <a:latin typeface="Arial" panose="020B0604020202020204" pitchFamily="34" charset="0"/>
              </a:rPr>
              <a:t>(ohne</a:t>
            </a:r>
          </a:p>
          <a:p>
            <a:r>
              <a:rPr lang="de-DE" altLang="de-DE">
                <a:solidFill>
                  <a:schemeClr val="folHlink"/>
                </a:solidFill>
                <a:effectLst/>
                <a:latin typeface="Arial" panose="020B0604020202020204" pitchFamily="34" charset="0"/>
              </a:rPr>
              <a:t>Vorgaben)</a:t>
            </a:r>
            <a:endParaRPr lang="de-DE" altLang="de-DE">
              <a:solidFill>
                <a:schemeClr val="folHlink"/>
              </a:solidFill>
              <a:effectLst/>
            </a:endParaRPr>
          </a:p>
        </p:txBody>
      </p:sp>
      <p:sp>
        <p:nvSpPr>
          <p:cNvPr id="420875" name="Oval 11">
            <a:extLst>
              <a:ext uri="{FF2B5EF4-FFF2-40B4-BE49-F238E27FC236}">
                <a16:creationId xmlns:a16="http://schemas.microsoft.com/office/drawing/2014/main" id="{C4123BAF-EBCB-C744-9CBC-575EC70DEC27}"/>
              </a:ext>
            </a:extLst>
          </p:cNvPr>
          <p:cNvSpPr>
            <a:spLocks noChangeArrowheads="1"/>
          </p:cNvSpPr>
          <p:nvPr/>
        </p:nvSpPr>
        <p:spPr bwMode="auto">
          <a:xfrm>
            <a:off x="1143000" y="4876800"/>
            <a:ext cx="2124075" cy="1763713"/>
          </a:xfrm>
          <a:prstGeom prst="ellipse">
            <a:avLst/>
          </a:prstGeom>
          <a:solidFill>
            <a:srgbClr val="FFFF00"/>
          </a:solidFill>
          <a:ln w="2857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solidFill>
                  <a:schemeClr val="folHlink"/>
                </a:solidFill>
                <a:effectLst>
                  <a:outerShdw blurRad="38100" dist="38100" dir="2700000" algn="tl">
                    <a:srgbClr val="FFFFFF"/>
                  </a:outerShdw>
                </a:effectLst>
                <a:latin typeface="Arial" panose="020B0604020202020204" pitchFamily="34" charset="0"/>
              </a:rPr>
              <a:t>Stufen</a:t>
            </a:r>
            <a:r>
              <a:rPr lang="de-DE" altLang="de-DE">
                <a:solidFill>
                  <a:schemeClr val="folHlink"/>
                </a:solidFill>
                <a:effectLst/>
                <a:latin typeface="Arial" panose="020B0604020202020204" pitchFamily="34" charset="0"/>
              </a:rPr>
              <a:t> </a:t>
            </a:r>
          </a:p>
          <a:p>
            <a:r>
              <a:rPr lang="de-DE" altLang="de-DE">
                <a:solidFill>
                  <a:schemeClr val="folHlink"/>
                </a:solidFill>
                <a:effectLst/>
                <a:latin typeface="Arial" panose="020B0604020202020204" pitchFamily="34" charset="0"/>
              </a:rPr>
              <a:t>(Rahmen-</a:t>
            </a:r>
          </a:p>
          <a:p>
            <a:r>
              <a:rPr lang="de-DE" altLang="de-DE">
                <a:solidFill>
                  <a:schemeClr val="folHlink"/>
                </a:solidFill>
                <a:effectLst/>
                <a:latin typeface="Arial" panose="020B0604020202020204" pitchFamily="34" charset="0"/>
              </a:rPr>
              <a:t>Vorgaben)</a:t>
            </a:r>
            <a:endParaRPr lang="de-DE" altLang="de-DE">
              <a:solidFill>
                <a:schemeClr val="folHlink"/>
              </a:solidFill>
              <a:effectLst/>
            </a:endParaRPr>
          </a:p>
        </p:txBody>
      </p:sp>
      <p:sp>
        <p:nvSpPr>
          <p:cNvPr id="420876" name="Oval 12">
            <a:extLst>
              <a:ext uri="{FF2B5EF4-FFF2-40B4-BE49-F238E27FC236}">
                <a16:creationId xmlns:a16="http://schemas.microsoft.com/office/drawing/2014/main" id="{151FEEAF-24B3-8C40-93AD-E3515CE83068}"/>
              </a:ext>
            </a:extLst>
          </p:cNvPr>
          <p:cNvSpPr>
            <a:spLocks noChangeArrowheads="1"/>
          </p:cNvSpPr>
          <p:nvPr/>
        </p:nvSpPr>
        <p:spPr bwMode="auto">
          <a:xfrm>
            <a:off x="3987800" y="2527300"/>
            <a:ext cx="4495800" cy="2971800"/>
          </a:xfrm>
          <a:prstGeom prst="ellipse">
            <a:avLst/>
          </a:prstGeom>
          <a:solidFill>
            <a:srgbClr val="00FFCC"/>
          </a:solidFill>
          <a:ln w="76200">
            <a:solidFill>
              <a:srgbClr val="00FF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ltLang="de-DE" sz="2600">
              <a:solidFill>
                <a:schemeClr val="folHlink"/>
              </a:solidFill>
              <a:effectLst>
                <a:outerShdw blurRad="38100" dist="38100" dir="2700000" algn="tl">
                  <a:srgbClr val="FFFFFF"/>
                </a:outerShdw>
              </a:effectLst>
              <a:latin typeface="Arial" panose="020B0604020202020204" pitchFamily="34" charset="0"/>
            </a:endParaRPr>
          </a:p>
          <a:p>
            <a:r>
              <a:rPr lang="de-DE" altLang="de-DE" sz="2600">
                <a:solidFill>
                  <a:schemeClr val="folHlink"/>
                </a:solidFill>
                <a:effectLst>
                  <a:outerShdw blurRad="38100" dist="38100" dir="2700000" algn="tl">
                    <a:srgbClr val="FFFFFF"/>
                  </a:outerShdw>
                </a:effectLst>
                <a:latin typeface="Arial" panose="020B0604020202020204" pitchFamily="34" charset="0"/>
              </a:rPr>
              <a:t>Gesamtsystem beachten</a:t>
            </a:r>
            <a:r>
              <a:rPr lang="de-DE" altLang="de-DE" sz="2600">
                <a:solidFill>
                  <a:schemeClr val="folHlink"/>
                </a:solidFill>
                <a:effectLst/>
                <a:latin typeface="Arial" panose="020B0604020202020204" pitchFamily="34" charset="0"/>
              </a:rPr>
              <a:t>:</a:t>
            </a:r>
          </a:p>
          <a:p>
            <a:r>
              <a:rPr lang="de-DE" altLang="de-DE" sz="2600">
                <a:solidFill>
                  <a:schemeClr val="folHlink"/>
                </a:solidFill>
                <a:effectLst/>
                <a:latin typeface="Arial" panose="020B0604020202020204" pitchFamily="34" charset="0"/>
              </a:rPr>
              <a:t>Anreize/Signale</a:t>
            </a:r>
          </a:p>
          <a:p>
            <a:r>
              <a:rPr lang="de-DE" altLang="de-DE" sz="2600">
                <a:solidFill>
                  <a:schemeClr val="folHlink"/>
                </a:solidFill>
                <a:effectLst/>
                <a:latin typeface="Arial" panose="020B0604020202020204" pitchFamily="34" charset="0"/>
              </a:rPr>
              <a:t>Kalkulierbarkeit</a:t>
            </a:r>
          </a:p>
          <a:p>
            <a:r>
              <a:rPr lang="de-DE" altLang="de-DE" sz="2600">
                <a:solidFill>
                  <a:schemeClr val="folHlink"/>
                </a:solidFill>
                <a:effectLst/>
                <a:latin typeface="Arial" panose="020B0604020202020204" pitchFamily="34" charset="0"/>
              </a:rPr>
              <a:t>Reagibilität</a:t>
            </a:r>
            <a:endParaRPr lang="de-DE" altLang="de-DE" b="0">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20874"/>
                                        </p:tgtEl>
                                        <p:attrNameLst>
                                          <p:attrName>style.visibility</p:attrName>
                                        </p:attrNameLst>
                                      </p:cBhvr>
                                      <p:to>
                                        <p:strVal val="visible"/>
                                      </p:to>
                                    </p:set>
                                    <p:anim calcmode="lin" valueType="num">
                                      <p:cBhvr>
                                        <p:cTn id="7" dur="500" fill="hold"/>
                                        <p:tgtEl>
                                          <p:spTgt spid="420874"/>
                                        </p:tgtEl>
                                        <p:attrNameLst>
                                          <p:attrName>ppt_w</p:attrName>
                                        </p:attrNameLst>
                                      </p:cBhvr>
                                      <p:tavLst>
                                        <p:tav tm="0">
                                          <p:val>
                                            <p:fltVal val="0"/>
                                          </p:val>
                                        </p:tav>
                                        <p:tav tm="100000">
                                          <p:val>
                                            <p:strVal val="#ppt_w"/>
                                          </p:val>
                                        </p:tav>
                                      </p:tavLst>
                                    </p:anim>
                                    <p:anim calcmode="lin" valueType="num">
                                      <p:cBhvr>
                                        <p:cTn id="8" dur="500" fill="hold"/>
                                        <p:tgtEl>
                                          <p:spTgt spid="420874"/>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32" fill="hold" grpId="0" nodeType="clickEffect">
                                  <p:stCondLst>
                                    <p:cond delay="0"/>
                                  </p:stCondLst>
                                  <p:childTnLst>
                                    <p:set>
                                      <p:cBhvr>
                                        <p:cTn id="12" dur="1" fill="hold">
                                          <p:stCondLst>
                                            <p:cond delay="0"/>
                                          </p:stCondLst>
                                        </p:cTn>
                                        <p:tgtEl>
                                          <p:spTgt spid="420867"/>
                                        </p:tgtEl>
                                        <p:attrNameLst>
                                          <p:attrName>style.visibility</p:attrName>
                                        </p:attrNameLst>
                                      </p:cBhvr>
                                      <p:to>
                                        <p:strVal val="visible"/>
                                      </p:to>
                                    </p:set>
                                    <p:animEffect transition="in" filter="box(out)">
                                      <p:cBhvr>
                                        <p:cTn id="13" dur="500"/>
                                        <p:tgtEl>
                                          <p:spTgt spid="42086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ntr" presetSubtype="10" fill="hold" grpId="0" nodeType="clickEffect">
                                  <p:stCondLst>
                                    <p:cond delay="0"/>
                                  </p:stCondLst>
                                  <p:childTnLst>
                                    <p:set>
                                      <p:cBhvr>
                                        <p:cTn id="17" dur="1" fill="hold">
                                          <p:stCondLst>
                                            <p:cond delay="0"/>
                                          </p:stCondLst>
                                        </p:cTn>
                                        <p:tgtEl>
                                          <p:spTgt spid="420875"/>
                                        </p:tgtEl>
                                        <p:attrNameLst>
                                          <p:attrName>style.visibility</p:attrName>
                                        </p:attrNameLst>
                                      </p:cBhvr>
                                      <p:to>
                                        <p:strVal val="visible"/>
                                      </p:to>
                                    </p:set>
                                    <p:anim calcmode="lin" valueType="num">
                                      <p:cBhvr>
                                        <p:cTn id="18" dur="500" fill="hold"/>
                                        <p:tgtEl>
                                          <p:spTgt spid="420875"/>
                                        </p:tgtEl>
                                        <p:attrNameLst>
                                          <p:attrName>ppt_w</p:attrName>
                                        </p:attrNameLst>
                                      </p:cBhvr>
                                      <p:tavLst>
                                        <p:tav tm="0">
                                          <p:val>
                                            <p:fltVal val="0"/>
                                          </p:val>
                                        </p:tav>
                                        <p:tav tm="100000">
                                          <p:val>
                                            <p:strVal val="#ppt_w"/>
                                          </p:val>
                                        </p:tav>
                                      </p:tavLst>
                                    </p:anim>
                                    <p:anim calcmode="lin" valueType="num">
                                      <p:cBhvr>
                                        <p:cTn id="19" dur="500" fill="hold"/>
                                        <p:tgtEl>
                                          <p:spTgt spid="420875"/>
                                        </p:tgtEl>
                                        <p:attrNameLst>
                                          <p:attrName>ppt_h</p:attrName>
                                        </p:attrNameLst>
                                      </p:cBhvr>
                                      <p:tavLst>
                                        <p:tav tm="0">
                                          <p:val>
                                            <p:strVal val="#ppt_h"/>
                                          </p:val>
                                        </p:tav>
                                        <p:tav tm="100000">
                                          <p:val>
                                            <p:strVal val="#ppt_h"/>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20868"/>
                                        </p:tgtEl>
                                        <p:attrNameLst>
                                          <p:attrName>style.visibility</p:attrName>
                                        </p:attrNameLst>
                                      </p:cBhvr>
                                      <p:to>
                                        <p:strVal val="visible"/>
                                      </p:to>
                                    </p:set>
                                    <p:animEffect transition="in" filter="box(out)">
                                      <p:cBhvr>
                                        <p:cTn id="24" dur="500"/>
                                        <p:tgtEl>
                                          <p:spTgt spid="42086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420876"/>
                                        </p:tgtEl>
                                        <p:attrNameLst>
                                          <p:attrName>style.visibility</p:attrName>
                                        </p:attrNameLst>
                                      </p:cBhvr>
                                      <p:to>
                                        <p:strVal val="visible"/>
                                      </p:to>
                                    </p:set>
                                    <p:animEffect transition="in" filter="blinds(horizontal)">
                                      <p:cBhvr>
                                        <p:cTn id="29" dur="500"/>
                                        <p:tgtEl>
                                          <p:spTgt spid="4208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0867" grpId="0" animBg="1" autoUpdateAnimBg="0"/>
      <p:bldP spid="420868" grpId="0" animBg="1" autoUpdateAnimBg="0"/>
      <p:bldP spid="420874" grpId="0" animBg="1" autoUpdateAnimBg="0"/>
      <p:bldP spid="420875" grpId="0" animBg="1" autoUpdateAnimBg="0"/>
      <p:bldP spid="420876"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Foliennummernplatzhalter 2">
            <a:extLst>
              <a:ext uri="{FF2B5EF4-FFF2-40B4-BE49-F238E27FC236}">
                <a16:creationId xmlns:a16="http://schemas.microsoft.com/office/drawing/2014/main" id="{BCEAA671-0C99-2541-AA46-D7D72FF74921}"/>
              </a:ext>
            </a:extLst>
          </p:cNvPr>
          <p:cNvSpPr>
            <a:spLocks noGrp="1"/>
          </p:cNvSpPr>
          <p:nvPr>
            <p:ph type="sldNum" sz="quarter" idx="10"/>
          </p:nvPr>
        </p:nvSpPr>
        <p:spPr/>
        <p:txBody>
          <a:bodyPr/>
          <a:lstStyle/>
          <a:p>
            <a:fld id="{8382B90B-510D-7440-B2FA-B840DADA24AA}" type="slidenum">
              <a:rPr lang="en-US" altLang="de-DE"/>
              <a:pPr/>
              <a:t>22</a:t>
            </a:fld>
            <a:endParaRPr lang="en-US" altLang="de-DE" b="0"/>
          </a:p>
        </p:txBody>
      </p:sp>
      <p:sp>
        <p:nvSpPr>
          <p:cNvPr id="423938" name="Rectangle 1026">
            <a:extLst>
              <a:ext uri="{FF2B5EF4-FFF2-40B4-BE49-F238E27FC236}">
                <a16:creationId xmlns:a16="http://schemas.microsoft.com/office/drawing/2014/main" id="{57C64888-FB02-8342-BDD5-0D4CC8F856DC}"/>
              </a:ext>
            </a:extLst>
          </p:cNvPr>
          <p:cNvSpPr>
            <a:spLocks noGrp="1" noChangeArrowheads="1"/>
          </p:cNvSpPr>
          <p:nvPr>
            <p:ph type="title"/>
          </p:nvPr>
        </p:nvSpPr>
        <p:spPr/>
        <p:txBody>
          <a:bodyPr/>
          <a:lstStyle/>
          <a:p>
            <a:r>
              <a:rPr lang="de-DE" altLang="de-DE" sz="3600"/>
              <a:t>Stufenmodelle: Optionen</a:t>
            </a:r>
          </a:p>
        </p:txBody>
      </p:sp>
      <p:sp>
        <p:nvSpPr>
          <p:cNvPr id="423939" name="Rectangle 1027">
            <a:extLst>
              <a:ext uri="{FF2B5EF4-FFF2-40B4-BE49-F238E27FC236}">
                <a16:creationId xmlns:a16="http://schemas.microsoft.com/office/drawing/2014/main" id="{E64F75F4-895F-614D-A08B-CD7B1E9265C6}"/>
              </a:ext>
            </a:extLst>
          </p:cNvPr>
          <p:cNvSpPr>
            <a:spLocks noChangeArrowheads="1"/>
          </p:cNvSpPr>
          <p:nvPr/>
        </p:nvSpPr>
        <p:spPr bwMode="auto">
          <a:xfrm>
            <a:off x="1066800" y="6019800"/>
            <a:ext cx="7086600" cy="533400"/>
          </a:xfrm>
          <a:prstGeom prst="rect">
            <a:avLst/>
          </a:prstGeom>
          <a:solidFill>
            <a:srgbClr val="00FFFF"/>
          </a:solidFill>
          <a:ln>
            <a:noFill/>
          </a:ln>
          <a:effectLst>
            <a:outerShdw dist="107763" dir="18900000" algn="ctr" rotWithShape="0">
              <a:schemeClr val="bg2"/>
            </a:outerShdw>
          </a:effectLst>
          <a:extLst>
            <a:ext uri="{91240B29-F687-4F45-9708-019B960494DF}">
              <a14:hiddenLine xmlns:a14="http://schemas.microsoft.com/office/drawing/2010/main" w="76200">
                <a:solidFill>
                  <a:schemeClr val="accent1"/>
                </a:solidFill>
                <a:miter lim="800000"/>
                <a:headEnd/>
                <a:tailEnd/>
              </a14:hiddenLine>
            </a:ext>
          </a:extLst>
        </p:spPr>
        <p:txBody>
          <a:bodyPr wrap="none" anchor="ctr"/>
          <a:lstStyle/>
          <a:p>
            <a:r>
              <a:rPr lang="de-DE" altLang="de-DE">
                <a:solidFill>
                  <a:schemeClr val="folHlink"/>
                </a:solidFill>
                <a:effectLst>
                  <a:outerShdw blurRad="38100" dist="38100" dir="2700000" algn="tl">
                    <a:srgbClr val="FFFFFF"/>
                  </a:outerShdw>
                </a:effectLst>
                <a:latin typeface="Arial" panose="020B0604020202020204" pitchFamily="34" charset="0"/>
              </a:rPr>
              <a:t>Stufensystem auf Antrag</a:t>
            </a:r>
            <a:endParaRPr lang="de-DE" altLang="de-DE" b="0">
              <a:effectLst/>
              <a:latin typeface="Arial" panose="020B0604020202020204" pitchFamily="34" charset="0"/>
            </a:endParaRPr>
          </a:p>
        </p:txBody>
      </p:sp>
      <p:sp>
        <p:nvSpPr>
          <p:cNvPr id="423940" name="Oval 1028">
            <a:extLst>
              <a:ext uri="{FF2B5EF4-FFF2-40B4-BE49-F238E27FC236}">
                <a16:creationId xmlns:a16="http://schemas.microsoft.com/office/drawing/2014/main" id="{A9840E77-8EF1-3F48-A3D5-A12B789F1246}"/>
              </a:ext>
            </a:extLst>
          </p:cNvPr>
          <p:cNvSpPr>
            <a:spLocks noChangeArrowheads="1"/>
          </p:cNvSpPr>
          <p:nvPr/>
        </p:nvSpPr>
        <p:spPr bwMode="auto">
          <a:xfrm>
            <a:off x="6248400" y="1371600"/>
            <a:ext cx="2057400" cy="198120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a:effectLst>
                  <a:outerShdw blurRad="38100" dist="38100" dir="2700000" algn="tl">
                    <a:srgbClr val="000000"/>
                  </a:outerShdw>
                </a:effectLst>
                <a:latin typeface="Arial" panose="020B0604020202020204" pitchFamily="34" charset="0"/>
              </a:rPr>
              <a:t>Antrags-</a:t>
            </a:r>
          </a:p>
          <a:p>
            <a:r>
              <a:rPr lang="de-DE" altLang="de-DE" sz="2200">
                <a:effectLst>
                  <a:outerShdw blurRad="38100" dist="38100" dir="2700000" algn="tl">
                    <a:srgbClr val="000000"/>
                  </a:outerShdw>
                </a:effectLst>
                <a:latin typeface="Arial" panose="020B0604020202020204" pitchFamily="34" charset="0"/>
              </a:rPr>
              <a:t>basiert</a:t>
            </a:r>
            <a:endParaRPr lang="de-DE" altLang="de-DE" sz="2200" b="0">
              <a:effectLst/>
              <a:latin typeface="Arial" panose="020B0604020202020204" pitchFamily="34" charset="0"/>
            </a:endParaRPr>
          </a:p>
        </p:txBody>
      </p:sp>
      <p:sp>
        <p:nvSpPr>
          <p:cNvPr id="423942" name="Oval 1030">
            <a:extLst>
              <a:ext uri="{FF2B5EF4-FFF2-40B4-BE49-F238E27FC236}">
                <a16:creationId xmlns:a16="http://schemas.microsoft.com/office/drawing/2014/main" id="{31028D91-3EFC-9F45-AA37-F2F32A65B77A}"/>
              </a:ext>
            </a:extLst>
          </p:cNvPr>
          <p:cNvSpPr>
            <a:spLocks noChangeArrowheads="1"/>
          </p:cNvSpPr>
          <p:nvPr/>
        </p:nvSpPr>
        <p:spPr bwMode="auto">
          <a:xfrm>
            <a:off x="3454400" y="3759200"/>
            <a:ext cx="2057400" cy="198120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a:effectLst>
                  <a:outerShdw blurRad="38100" dist="38100" dir="2700000" algn="tl">
                    <a:srgbClr val="000000"/>
                  </a:outerShdw>
                </a:effectLst>
                <a:latin typeface="Arial" panose="020B0604020202020204" pitchFamily="34" charset="0"/>
              </a:rPr>
              <a:t>Dekane</a:t>
            </a:r>
            <a:endParaRPr lang="de-DE" altLang="de-DE" sz="2200" b="0">
              <a:effectLst/>
              <a:latin typeface="Arial" panose="020B0604020202020204" pitchFamily="34" charset="0"/>
            </a:endParaRPr>
          </a:p>
          <a:p>
            <a:r>
              <a:rPr lang="de-DE" altLang="de-DE" sz="2200" b="0">
                <a:effectLst/>
                <a:latin typeface="Arial" panose="020B0604020202020204" pitchFamily="34" charset="0"/>
              </a:rPr>
              <a:t>Votum</a:t>
            </a:r>
          </a:p>
          <a:p>
            <a:r>
              <a:rPr lang="de-DE" altLang="de-DE" sz="2200" b="0">
                <a:effectLst/>
                <a:latin typeface="Arial" panose="020B0604020202020204" pitchFamily="34" charset="0"/>
              </a:rPr>
              <a:t>Vorschlag</a:t>
            </a:r>
          </a:p>
        </p:txBody>
      </p:sp>
      <p:sp>
        <p:nvSpPr>
          <p:cNvPr id="423943" name="Oval 1031">
            <a:extLst>
              <a:ext uri="{FF2B5EF4-FFF2-40B4-BE49-F238E27FC236}">
                <a16:creationId xmlns:a16="http://schemas.microsoft.com/office/drawing/2014/main" id="{0DE79892-BCC4-874F-A6A7-0B640985A93A}"/>
              </a:ext>
            </a:extLst>
          </p:cNvPr>
          <p:cNvSpPr>
            <a:spLocks noChangeArrowheads="1"/>
          </p:cNvSpPr>
          <p:nvPr/>
        </p:nvSpPr>
        <p:spPr bwMode="auto">
          <a:xfrm>
            <a:off x="1295400" y="3352800"/>
            <a:ext cx="2057400" cy="198120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a:effectLst>
                  <a:outerShdw blurRad="38100" dist="38100" dir="2700000" algn="tl">
                    <a:srgbClr val="000000"/>
                  </a:outerShdw>
                </a:effectLst>
                <a:latin typeface="Arial" panose="020B0604020202020204" pitchFamily="34" charset="0"/>
              </a:rPr>
              <a:t>Berichte</a:t>
            </a:r>
            <a:endParaRPr lang="de-DE" altLang="de-DE" sz="2200" b="0">
              <a:effectLst/>
              <a:latin typeface="Arial" panose="020B0604020202020204" pitchFamily="34" charset="0"/>
            </a:endParaRPr>
          </a:p>
          <a:p>
            <a:r>
              <a:rPr lang="de-DE" altLang="de-DE" sz="2200" b="0">
                <a:effectLst/>
                <a:latin typeface="Arial" panose="020B0604020202020204" pitchFamily="34" charset="0"/>
              </a:rPr>
              <a:t>als Ansatz-</a:t>
            </a:r>
          </a:p>
          <a:p>
            <a:r>
              <a:rPr lang="de-DE" altLang="de-DE" sz="2200" b="0">
                <a:effectLst/>
                <a:latin typeface="Arial" panose="020B0604020202020204" pitchFamily="34" charset="0"/>
              </a:rPr>
              <a:t>punkt</a:t>
            </a:r>
          </a:p>
        </p:txBody>
      </p:sp>
      <p:sp>
        <p:nvSpPr>
          <p:cNvPr id="423944" name="Oval 1032">
            <a:extLst>
              <a:ext uri="{FF2B5EF4-FFF2-40B4-BE49-F238E27FC236}">
                <a16:creationId xmlns:a16="http://schemas.microsoft.com/office/drawing/2014/main" id="{F4A152CB-37B3-264A-BD0E-B0F8F2B791CE}"/>
              </a:ext>
            </a:extLst>
          </p:cNvPr>
          <p:cNvSpPr>
            <a:spLocks noChangeArrowheads="1"/>
          </p:cNvSpPr>
          <p:nvPr/>
        </p:nvSpPr>
        <p:spPr bwMode="auto">
          <a:xfrm>
            <a:off x="876300" y="1295400"/>
            <a:ext cx="2057400" cy="198120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107763" dir="13500000" algn="ctr" rotWithShape="0">
                    <a:schemeClr val="bg2"/>
                  </a:outerShdw>
                </a:effectLst>
              </a14:hiddenEffects>
            </a:ext>
          </a:extLst>
        </p:spPr>
        <p:txBody>
          <a:bodyPr wrap="none" anchor="ctr"/>
          <a:lstStyle/>
          <a:p>
            <a:r>
              <a:rPr lang="de-DE" altLang="de-DE" sz="2200">
                <a:effectLst>
                  <a:outerShdw blurRad="38100" dist="38100" dir="2700000" algn="tl">
                    <a:srgbClr val="000000"/>
                  </a:outerShdw>
                </a:effectLst>
                <a:latin typeface="Arial" panose="020B0604020202020204" pitchFamily="34" charset="0"/>
              </a:rPr>
              <a:t>Verfahrens-</a:t>
            </a:r>
          </a:p>
          <a:p>
            <a:r>
              <a:rPr lang="de-DE" altLang="de-DE" sz="2200">
                <a:effectLst>
                  <a:outerShdw blurRad="38100" dist="38100" dir="2700000" algn="tl">
                    <a:srgbClr val="000000"/>
                  </a:outerShdw>
                </a:effectLst>
                <a:latin typeface="Arial" panose="020B0604020202020204" pitchFamily="34" charset="0"/>
              </a:rPr>
              <a:t>turnus</a:t>
            </a:r>
            <a:endParaRPr lang="de-DE" altLang="de-DE" sz="2200">
              <a:effectLst/>
              <a:latin typeface="Arial" panose="020B0604020202020204" pitchFamily="34" charset="0"/>
            </a:endParaRPr>
          </a:p>
          <a:p>
            <a:r>
              <a:rPr lang="de-DE" altLang="de-DE" sz="2200">
                <a:effectLst/>
                <a:latin typeface="Arial" panose="020B0604020202020204" pitchFamily="34" charset="0"/>
              </a:rPr>
              <a:t>2-3 Jahre</a:t>
            </a:r>
          </a:p>
        </p:txBody>
      </p:sp>
      <p:sp>
        <p:nvSpPr>
          <p:cNvPr id="423945" name="Oval 1033">
            <a:extLst>
              <a:ext uri="{FF2B5EF4-FFF2-40B4-BE49-F238E27FC236}">
                <a16:creationId xmlns:a16="http://schemas.microsoft.com/office/drawing/2014/main" id="{F0427F35-D37C-1548-99EC-021905B434B2}"/>
              </a:ext>
            </a:extLst>
          </p:cNvPr>
          <p:cNvSpPr>
            <a:spLocks noChangeArrowheads="1"/>
          </p:cNvSpPr>
          <p:nvPr/>
        </p:nvSpPr>
        <p:spPr bwMode="auto">
          <a:xfrm>
            <a:off x="5638800" y="3352800"/>
            <a:ext cx="2057400" cy="198120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b="0">
                <a:effectLst/>
                <a:latin typeface="Arial" panose="020B0604020202020204" pitchFamily="34" charset="0"/>
              </a:rPr>
              <a:t>Mögliche</a:t>
            </a:r>
          </a:p>
          <a:p>
            <a:r>
              <a:rPr lang="de-DE" altLang="de-DE" sz="2200" b="0">
                <a:effectLst/>
                <a:latin typeface="Arial" panose="020B0604020202020204" pitchFamily="34" charset="0"/>
              </a:rPr>
              <a:t>Höherstufungen</a:t>
            </a:r>
          </a:p>
          <a:p>
            <a:r>
              <a:rPr lang="de-DE" altLang="de-DE" sz="2200" b="0">
                <a:effectLst/>
                <a:latin typeface="Arial" panose="020B0604020202020204" pitchFamily="34" charset="0"/>
              </a:rPr>
              <a:t>ankündigen </a:t>
            </a:r>
          </a:p>
        </p:txBody>
      </p:sp>
      <p:sp>
        <p:nvSpPr>
          <p:cNvPr id="423946" name="Oval 1034">
            <a:extLst>
              <a:ext uri="{FF2B5EF4-FFF2-40B4-BE49-F238E27FC236}">
                <a16:creationId xmlns:a16="http://schemas.microsoft.com/office/drawing/2014/main" id="{5B413981-585F-BE4E-8970-B3E298D42685}"/>
              </a:ext>
            </a:extLst>
          </p:cNvPr>
          <p:cNvSpPr>
            <a:spLocks noChangeArrowheads="1"/>
          </p:cNvSpPr>
          <p:nvPr/>
        </p:nvSpPr>
        <p:spPr bwMode="auto">
          <a:xfrm>
            <a:off x="2590800" y="1524000"/>
            <a:ext cx="3962400" cy="1981200"/>
          </a:xfrm>
          <a:prstGeom prst="ellipse">
            <a:avLst/>
          </a:prstGeom>
          <a:solidFill>
            <a:srgbClr val="00FFCC"/>
          </a:solidFill>
          <a:ln w="76200">
            <a:solidFill>
              <a:srgbClr val="00FFCC"/>
            </a:solidFill>
            <a:round/>
            <a:headEnd/>
            <a:tailEnd/>
          </a:ln>
          <a:effectLst/>
          <a:extLs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lstStyle/>
          <a:p>
            <a:endParaRPr lang="de-DE" altLang="de-DE" sz="2600">
              <a:solidFill>
                <a:schemeClr val="folHlink"/>
              </a:solidFill>
              <a:effectLst/>
              <a:latin typeface="Arial" panose="020B0604020202020204" pitchFamily="34" charset="0"/>
              <a:sym typeface="Symbol" pitchFamily="2" charset="2"/>
            </a:endParaRPr>
          </a:p>
          <a:p>
            <a:r>
              <a:rPr lang="de-DE" altLang="de-DE" sz="2600">
                <a:solidFill>
                  <a:schemeClr val="folHlink"/>
                </a:solidFill>
                <a:effectLst/>
                <a:latin typeface="Arial" panose="020B0604020202020204" pitchFamily="34" charset="0"/>
                <a:sym typeface="Symbol" pitchFamily="2" charset="2"/>
              </a:rPr>
              <a:t>Entscheidende </a:t>
            </a:r>
          </a:p>
          <a:p>
            <a:r>
              <a:rPr lang="de-DE" altLang="de-DE" sz="2600">
                <a:solidFill>
                  <a:schemeClr val="folHlink"/>
                </a:solidFill>
                <a:effectLst/>
                <a:latin typeface="Arial" panose="020B0604020202020204" pitchFamily="34" charset="0"/>
                <a:sym typeface="Symbol" pitchFamily="2" charset="2"/>
              </a:rPr>
              <a:t>„Stellschrauben“</a:t>
            </a:r>
          </a:p>
          <a:p>
            <a:pPr>
              <a:buFontTx/>
              <a:buChar char="•"/>
            </a:pPr>
            <a:r>
              <a:rPr lang="de-DE" altLang="de-DE" b="0">
                <a:solidFill>
                  <a:schemeClr val="folHlink"/>
                </a:solidFill>
                <a:effectLst/>
                <a:latin typeface="Arial" panose="020B0604020202020204" pitchFamily="34" charset="0"/>
                <a:sym typeface="Symbol" pitchFamily="2" charset="2"/>
              </a:rPr>
              <a:t> Stufenabstand</a:t>
            </a:r>
          </a:p>
          <a:p>
            <a:pPr>
              <a:buFontTx/>
              <a:buChar char="•"/>
            </a:pPr>
            <a:r>
              <a:rPr lang="de-DE" altLang="de-DE" b="0">
                <a:solidFill>
                  <a:schemeClr val="folHlink"/>
                </a:solidFill>
                <a:effectLst/>
                <a:latin typeface="Arial" panose="020B0604020202020204" pitchFamily="34" charset="0"/>
                <a:sym typeface="Symbol" pitchFamily="2" charset="2"/>
              </a:rPr>
              <a:t> Soll-Verteilung</a:t>
            </a:r>
            <a:endParaRPr lang="de-DE" altLang="de-DE" sz="2600">
              <a:solidFill>
                <a:schemeClr val="folHlink"/>
              </a:solidFill>
              <a:effectLst/>
              <a:latin typeface="Arial" panose="020B0604020202020204" pitchFamily="34" charset="0"/>
              <a:sym typeface="Symbol" pitchFamily="2" charset="2"/>
            </a:endParaRPr>
          </a:p>
          <a:p>
            <a:endParaRPr lang="de-DE" altLang="de-DE" b="0">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23944"/>
                                        </p:tgtEl>
                                        <p:attrNameLst>
                                          <p:attrName>style.visibility</p:attrName>
                                        </p:attrNameLst>
                                      </p:cBhvr>
                                      <p:to>
                                        <p:strVal val="visible"/>
                                      </p:to>
                                    </p:set>
                                    <p:anim calcmode="lin" valueType="num">
                                      <p:cBhvr additive="base">
                                        <p:cTn id="7" dur="500" fill="hold"/>
                                        <p:tgtEl>
                                          <p:spTgt spid="423944"/>
                                        </p:tgtEl>
                                        <p:attrNameLst>
                                          <p:attrName>ppt_x</p:attrName>
                                        </p:attrNameLst>
                                      </p:cBhvr>
                                      <p:tavLst>
                                        <p:tav tm="0">
                                          <p:val>
                                            <p:strVal val="0-#ppt_w/2"/>
                                          </p:val>
                                        </p:tav>
                                        <p:tav tm="100000">
                                          <p:val>
                                            <p:strVal val="#ppt_x"/>
                                          </p:val>
                                        </p:tav>
                                      </p:tavLst>
                                    </p:anim>
                                    <p:anim calcmode="lin" valueType="num">
                                      <p:cBhvr additive="base">
                                        <p:cTn id="8" dur="500" fill="hold"/>
                                        <p:tgtEl>
                                          <p:spTgt spid="42394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23940"/>
                                        </p:tgtEl>
                                        <p:attrNameLst>
                                          <p:attrName>style.visibility</p:attrName>
                                        </p:attrNameLst>
                                      </p:cBhvr>
                                      <p:to>
                                        <p:strVal val="visible"/>
                                      </p:to>
                                    </p:set>
                                    <p:anim calcmode="lin" valueType="num">
                                      <p:cBhvr additive="base">
                                        <p:cTn id="13" dur="500" fill="hold"/>
                                        <p:tgtEl>
                                          <p:spTgt spid="423940"/>
                                        </p:tgtEl>
                                        <p:attrNameLst>
                                          <p:attrName>ppt_x</p:attrName>
                                        </p:attrNameLst>
                                      </p:cBhvr>
                                      <p:tavLst>
                                        <p:tav tm="0">
                                          <p:val>
                                            <p:strVal val="1+#ppt_w/2"/>
                                          </p:val>
                                        </p:tav>
                                        <p:tav tm="100000">
                                          <p:val>
                                            <p:strVal val="#ppt_x"/>
                                          </p:val>
                                        </p:tav>
                                      </p:tavLst>
                                    </p:anim>
                                    <p:anim calcmode="lin" valueType="num">
                                      <p:cBhvr additive="base">
                                        <p:cTn id="14" dur="500" fill="hold"/>
                                        <p:tgtEl>
                                          <p:spTgt spid="42394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32" fill="hold" grpId="0" nodeType="clickEffect">
                                  <p:stCondLst>
                                    <p:cond delay="0"/>
                                  </p:stCondLst>
                                  <p:childTnLst>
                                    <p:set>
                                      <p:cBhvr>
                                        <p:cTn id="18" dur="1" fill="hold">
                                          <p:stCondLst>
                                            <p:cond delay="0"/>
                                          </p:stCondLst>
                                        </p:cTn>
                                        <p:tgtEl>
                                          <p:spTgt spid="423942"/>
                                        </p:tgtEl>
                                        <p:attrNameLst>
                                          <p:attrName>style.visibility</p:attrName>
                                        </p:attrNameLst>
                                      </p:cBhvr>
                                      <p:to>
                                        <p:strVal val="visible"/>
                                      </p:to>
                                    </p:set>
                                    <p:animEffect transition="in" filter="box(out)">
                                      <p:cBhvr>
                                        <p:cTn id="19" dur="500"/>
                                        <p:tgtEl>
                                          <p:spTgt spid="42394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32" fill="hold" grpId="0" nodeType="clickEffect">
                                  <p:stCondLst>
                                    <p:cond delay="0"/>
                                  </p:stCondLst>
                                  <p:childTnLst>
                                    <p:set>
                                      <p:cBhvr>
                                        <p:cTn id="23" dur="1" fill="hold">
                                          <p:stCondLst>
                                            <p:cond delay="0"/>
                                          </p:stCondLst>
                                        </p:cTn>
                                        <p:tgtEl>
                                          <p:spTgt spid="423943"/>
                                        </p:tgtEl>
                                        <p:attrNameLst>
                                          <p:attrName>style.visibility</p:attrName>
                                        </p:attrNameLst>
                                      </p:cBhvr>
                                      <p:to>
                                        <p:strVal val="visible"/>
                                      </p:to>
                                    </p:set>
                                    <p:animEffect transition="in" filter="box(out)">
                                      <p:cBhvr>
                                        <p:cTn id="24" dur="500"/>
                                        <p:tgtEl>
                                          <p:spTgt spid="423943"/>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32" fill="hold" grpId="0" nodeType="clickEffect">
                                  <p:stCondLst>
                                    <p:cond delay="0"/>
                                  </p:stCondLst>
                                  <p:childTnLst>
                                    <p:set>
                                      <p:cBhvr>
                                        <p:cTn id="28" dur="1" fill="hold">
                                          <p:stCondLst>
                                            <p:cond delay="0"/>
                                          </p:stCondLst>
                                        </p:cTn>
                                        <p:tgtEl>
                                          <p:spTgt spid="423945"/>
                                        </p:tgtEl>
                                        <p:attrNameLst>
                                          <p:attrName>style.visibility</p:attrName>
                                        </p:attrNameLst>
                                      </p:cBhvr>
                                      <p:to>
                                        <p:strVal val="visible"/>
                                      </p:to>
                                    </p:set>
                                    <p:animEffect transition="in" filter="box(out)">
                                      <p:cBhvr>
                                        <p:cTn id="29" dur="500"/>
                                        <p:tgtEl>
                                          <p:spTgt spid="42394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423946"/>
                                        </p:tgtEl>
                                        <p:attrNameLst>
                                          <p:attrName>style.visibility</p:attrName>
                                        </p:attrNameLst>
                                      </p:cBhvr>
                                      <p:to>
                                        <p:strVal val="visible"/>
                                      </p:to>
                                    </p:set>
                                    <p:animEffect transition="in" filter="blinds(horizontal)">
                                      <p:cBhvr>
                                        <p:cTn id="34" dur="500"/>
                                        <p:tgtEl>
                                          <p:spTgt spid="4239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3940" grpId="0" animBg="1" autoUpdateAnimBg="0"/>
      <p:bldP spid="423942" grpId="0" animBg="1" autoUpdateAnimBg="0"/>
      <p:bldP spid="423943" grpId="0" animBg="1" autoUpdateAnimBg="0"/>
      <p:bldP spid="423944" grpId="0" animBg="1" autoUpdateAnimBg="0"/>
      <p:bldP spid="423945" grpId="0" animBg="1" autoUpdateAnimBg="0"/>
      <p:bldP spid="423946"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2">
            <a:extLst>
              <a:ext uri="{FF2B5EF4-FFF2-40B4-BE49-F238E27FC236}">
                <a16:creationId xmlns:a16="http://schemas.microsoft.com/office/drawing/2014/main" id="{012C53A2-400A-6C45-9F01-F93D04706B2F}"/>
              </a:ext>
            </a:extLst>
          </p:cNvPr>
          <p:cNvSpPr>
            <a:spLocks noGrp="1"/>
          </p:cNvSpPr>
          <p:nvPr>
            <p:ph type="sldNum" sz="quarter" idx="10"/>
          </p:nvPr>
        </p:nvSpPr>
        <p:spPr/>
        <p:txBody>
          <a:bodyPr/>
          <a:lstStyle/>
          <a:p>
            <a:fld id="{0728AB01-C3D7-D54E-9B9C-B8568EF9EFCB}" type="slidenum">
              <a:rPr lang="en-US" altLang="de-DE"/>
              <a:pPr/>
              <a:t>23</a:t>
            </a:fld>
            <a:endParaRPr lang="en-US" altLang="de-DE" b="0"/>
          </a:p>
        </p:txBody>
      </p:sp>
      <p:sp>
        <p:nvSpPr>
          <p:cNvPr id="431106" name="Rectangle 2">
            <a:extLst>
              <a:ext uri="{FF2B5EF4-FFF2-40B4-BE49-F238E27FC236}">
                <a16:creationId xmlns:a16="http://schemas.microsoft.com/office/drawing/2014/main" id="{45474A9A-B8D4-704A-AA77-AA76468EF3B8}"/>
              </a:ext>
            </a:extLst>
          </p:cNvPr>
          <p:cNvSpPr>
            <a:spLocks noGrp="1" noChangeArrowheads="1"/>
          </p:cNvSpPr>
          <p:nvPr>
            <p:ph type="title"/>
          </p:nvPr>
        </p:nvSpPr>
        <p:spPr/>
        <p:txBody>
          <a:bodyPr/>
          <a:lstStyle/>
          <a:p>
            <a:endParaRPr lang="de-DE" altLang="de-DE"/>
          </a:p>
        </p:txBody>
      </p:sp>
      <p:graphicFrame>
        <p:nvGraphicFramePr>
          <p:cNvPr id="431112" name="Object 8">
            <a:extLst>
              <a:ext uri="{FF2B5EF4-FFF2-40B4-BE49-F238E27FC236}">
                <a16:creationId xmlns:a16="http://schemas.microsoft.com/office/drawing/2014/main" id="{75F318B8-A9F7-7948-A42D-C86BC1B74454}"/>
              </a:ext>
            </a:extLst>
          </p:cNvPr>
          <p:cNvGraphicFramePr>
            <a:graphicFrameLocks noChangeAspect="1"/>
          </p:cNvGraphicFramePr>
          <p:nvPr/>
        </p:nvGraphicFramePr>
        <p:xfrm>
          <a:off x="0" y="1524000"/>
          <a:ext cx="8839200" cy="4724400"/>
        </p:xfrm>
        <a:graphic>
          <a:graphicData uri="http://schemas.openxmlformats.org/presentationml/2006/ole">
            <mc:AlternateContent xmlns:mc="http://schemas.openxmlformats.org/markup-compatibility/2006">
              <mc:Choice xmlns:v="urn:schemas-microsoft-com:vml" Requires="v">
                <p:oleObj spid="_x0000_s431113" name="Grafik" r:id="rId3" imgW="29845000" imgH="20510500" progId="Word.Picture.8">
                  <p:embed/>
                </p:oleObj>
              </mc:Choice>
              <mc:Fallback>
                <p:oleObj name="Grafik" r:id="rId3" imgW="29845000" imgH="20510500" progId="Word.Picture.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524000"/>
                        <a:ext cx="8839200" cy="472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Foliennummernplatzhalter 2">
            <a:extLst>
              <a:ext uri="{FF2B5EF4-FFF2-40B4-BE49-F238E27FC236}">
                <a16:creationId xmlns:a16="http://schemas.microsoft.com/office/drawing/2014/main" id="{166989BD-B0E4-3444-BF6F-F8A75B4A888D}"/>
              </a:ext>
            </a:extLst>
          </p:cNvPr>
          <p:cNvSpPr>
            <a:spLocks noGrp="1"/>
          </p:cNvSpPr>
          <p:nvPr>
            <p:ph type="sldNum" sz="quarter" idx="10"/>
          </p:nvPr>
        </p:nvSpPr>
        <p:spPr/>
        <p:txBody>
          <a:bodyPr/>
          <a:lstStyle/>
          <a:p>
            <a:fld id="{A6A413EB-7A01-2243-AAC1-90B23282AB7B}" type="slidenum">
              <a:rPr lang="en-US" altLang="de-DE"/>
              <a:pPr/>
              <a:t>24</a:t>
            </a:fld>
            <a:endParaRPr lang="en-US" altLang="de-DE" b="0"/>
          </a:p>
        </p:txBody>
      </p:sp>
      <p:sp>
        <p:nvSpPr>
          <p:cNvPr id="429058" name="Rectangle 1026">
            <a:extLst>
              <a:ext uri="{FF2B5EF4-FFF2-40B4-BE49-F238E27FC236}">
                <a16:creationId xmlns:a16="http://schemas.microsoft.com/office/drawing/2014/main" id="{A2934AE0-22B1-5444-BC69-75AB0EB451CA}"/>
              </a:ext>
            </a:extLst>
          </p:cNvPr>
          <p:cNvSpPr>
            <a:spLocks noGrp="1" noChangeArrowheads="1"/>
          </p:cNvSpPr>
          <p:nvPr>
            <p:ph type="title"/>
          </p:nvPr>
        </p:nvSpPr>
        <p:spPr>
          <a:noFill/>
          <a:ln/>
        </p:spPr>
        <p:txBody>
          <a:bodyPr/>
          <a:lstStyle/>
          <a:p>
            <a:pPr>
              <a:lnSpc>
                <a:spcPct val="90000"/>
              </a:lnSpc>
            </a:pPr>
            <a:r>
              <a:rPr lang="de-DE" altLang="de-DE" sz="3600"/>
              <a:t>Modell für Leistungszulagen: </a:t>
            </a:r>
            <a:br>
              <a:rPr lang="de-DE" altLang="de-DE" sz="3600"/>
            </a:br>
            <a:r>
              <a:rPr lang="de-DE" altLang="de-DE" sz="3600"/>
              <a:t>Beispiel Oxford - Kriterien (I)</a:t>
            </a:r>
            <a:endParaRPr lang="de-DE" altLang="de-DE"/>
          </a:p>
        </p:txBody>
      </p:sp>
      <p:sp>
        <p:nvSpPr>
          <p:cNvPr id="429059" name="Rectangle 1027">
            <a:extLst>
              <a:ext uri="{FF2B5EF4-FFF2-40B4-BE49-F238E27FC236}">
                <a16:creationId xmlns:a16="http://schemas.microsoft.com/office/drawing/2014/main" id="{350729D6-E71E-B444-BF3F-90FA8441C502}"/>
              </a:ext>
            </a:extLst>
          </p:cNvPr>
          <p:cNvSpPr>
            <a:spLocks noChangeArrowheads="1"/>
          </p:cNvSpPr>
          <p:nvPr/>
        </p:nvSpPr>
        <p:spPr bwMode="auto">
          <a:xfrm>
            <a:off x="457200" y="1600200"/>
            <a:ext cx="1524000" cy="4724400"/>
          </a:xfrm>
          <a:prstGeom prst="rect">
            <a:avLst/>
          </a:prstGeom>
          <a:solidFill>
            <a:srgbClr val="A5002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de-DE" altLang="de-DE" b="0">
                <a:effectLst/>
              </a:rPr>
              <a:t>Keine Zulage</a:t>
            </a:r>
          </a:p>
        </p:txBody>
      </p:sp>
      <p:sp>
        <p:nvSpPr>
          <p:cNvPr id="429060" name="Rectangle 1028">
            <a:extLst>
              <a:ext uri="{FF2B5EF4-FFF2-40B4-BE49-F238E27FC236}">
                <a16:creationId xmlns:a16="http://schemas.microsoft.com/office/drawing/2014/main" id="{8A80E277-4026-224E-ADB7-B01AFB4ED0D3}"/>
              </a:ext>
            </a:extLst>
          </p:cNvPr>
          <p:cNvSpPr>
            <a:spLocks noChangeArrowheads="1"/>
          </p:cNvSpPr>
          <p:nvPr/>
        </p:nvSpPr>
        <p:spPr bwMode="auto">
          <a:xfrm>
            <a:off x="2247900" y="1600200"/>
            <a:ext cx="6286500" cy="4724400"/>
          </a:xfrm>
          <a:prstGeom prst="rect">
            <a:avLst/>
          </a:prstGeom>
          <a:solidFill>
            <a:schemeClr val="accent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a:lnSpc>
                <a:spcPct val="110000"/>
              </a:lnSpc>
            </a:pPr>
            <a:r>
              <a:rPr lang="en-GB" altLang="de-DE" b="0">
                <a:effectLst/>
              </a:rPr>
              <a:t>„ </a:t>
            </a:r>
            <a:r>
              <a:rPr lang="de-DE" altLang="de-DE" b="0">
                <a:effectLst/>
              </a:rPr>
              <a:t>Die Universität erwartet von allen ihren Professoren und Readern hervorragende Akademiker von internationaler Reputation  zu sein, deren Forschungsleistungen herausragend im Vergleich zur Mehrheit der britischen Akademiker sind. Sie erwartet auch von allen ihren Professoren und Readern, voll und ganz zu allen relevanten Bereichen des akademischen Lebens der Universität beizutragen. Eine Erfüllung dieser grundlegenden Anforderungen rechtfertigt nicht die Verleihung eines Distinction Awards</a:t>
            </a:r>
            <a:r>
              <a:rPr lang="de-DE" altLang="de-DE" b="0" i="1">
                <a:effectLst/>
              </a:rPr>
              <a:t>.</a:t>
            </a:r>
            <a:r>
              <a:rPr lang="en-GB" altLang="de-DE" b="0">
                <a:effectLst/>
              </a:rPr>
              <a:t>“</a:t>
            </a:r>
          </a:p>
        </p:txBody>
      </p:sp>
      <p:sp>
        <p:nvSpPr>
          <p:cNvPr id="429061" name="Oval 1029">
            <a:extLst>
              <a:ext uri="{FF2B5EF4-FFF2-40B4-BE49-F238E27FC236}">
                <a16:creationId xmlns:a16="http://schemas.microsoft.com/office/drawing/2014/main" id="{16795B61-AF79-244E-85BC-9EFA281CD3E7}"/>
              </a:ext>
            </a:extLst>
          </p:cNvPr>
          <p:cNvSpPr>
            <a:spLocks noChangeArrowheads="1"/>
          </p:cNvSpPr>
          <p:nvPr/>
        </p:nvSpPr>
        <p:spPr bwMode="auto">
          <a:xfrm>
            <a:off x="4800600" y="3048000"/>
            <a:ext cx="4191000" cy="2692400"/>
          </a:xfrm>
          <a:prstGeom prst="ellipse">
            <a:avLst/>
          </a:prstGeom>
          <a:solidFill>
            <a:srgbClr val="66FFCC"/>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r>
              <a:rPr lang="de-DE" altLang="de-DE">
                <a:solidFill>
                  <a:schemeClr val="folHlink"/>
                </a:solidFill>
                <a:effectLst/>
              </a:rPr>
              <a:t>Internationale Reputation und herausragende Forschungsleistung als „Normalfall“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29058"/>
                                        </p:tgtEl>
                                        <p:attrNameLst>
                                          <p:attrName>style.visibility</p:attrName>
                                        </p:attrNameLst>
                                      </p:cBhvr>
                                      <p:to>
                                        <p:strVal val="visible"/>
                                      </p:to>
                                    </p:set>
                                    <p:animEffect transition="in" filter="box(out)">
                                      <p:cBhvr>
                                        <p:cTn id="7" dur="500"/>
                                        <p:tgtEl>
                                          <p:spTgt spid="4290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29059"/>
                                        </p:tgtEl>
                                        <p:attrNameLst>
                                          <p:attrName>style.visibility</p:attrName>
                                        </p:attrNameLst>
                                      </p:cBhvr>
                                      <p:to>
                                        <p:strVal val="visible"/>
                                      </p:to>
                                    </p:set>
                                    <p:animEffect transition="in" filter="dissolve">
                                      <p:cBhvr>
                                        <p:cTn id="12" dur="500"/>
                                        <p:tgtEl>
                                          <p:spTgt spid="42905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29060"/>
                                        </p:tgtEl>
                                        <p:attrNameLst>
                                          <p:attrName>style.visibility</p:attrName>
                                        </p:attrNameLst>
                                      </p:cBhvr>
                                      <p:to>
                                        <p:strVal val="visible"/>
                                      </p:to>
                                    </p:set>
                                    <p:animEffect transition="in" filter="dissolve">
                                      <p:cBhvr>
                                        <p:cTn id="17" dur="500"/>
                                        <p:tgtEl>
                                          <p:spTgt spid="42906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429061"/>
                                        </p:tgtEl>
                                        <p:attrNameLst>
                                          <p:attrName>style.visibility</p:attrName>
                                        </p:attrNameLst>
                                      </p:cBhvr>
                                      <p:to>
                                        <p:strVal val="visible"/>
                                      </p:to>
                                    </p:set>
                                    <p:animEffect transition="in" filter="dissolve">
                                      <p:cBhvr>
                                        <p:cTn id="22" dur="500"/>
                                        <p:tgtEl>
                                          <p:spTgt spid="429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58" grpId="0" autoUpdateAnimBg="0"/>
      <p:bldP spid="429059" grpId="0" animBg="1" autoUpdateAnimBg="0"/>
      <p:bldP spid="429060" grpId="0" animBg="1" autoUpdateAnimBg="0"/>
      <p:bldP spid="429061" grpId="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 name="Foliennummernplatzhalter 2">
            <a:extLst>
              <a:ext uri="{FF2B5EF4-FFF2-40B4-BE49-F238E27FC236}">
                <a16:creationId xmlns:a16="http://schemas.microsoft.com/office/drawing/2014/main" id="{9A9EC316-F521-064B-9B0E-979B2F0B7632}"/>
              </a:ext>
            </a:extLst>
          </p:cNvPr>
          <p:cNvSpPr>
            <a:spLocks noGrp="1"/>
          </p:cNvSpPr>
          <p:nvPr>
            <p:ph type="sldNum" sz="quarter" idx="10"/>
          </p:nvPr>
        </p:nvSpPr>
        <p:spPr/>
        <p:txBody>
          <a:bodyPr/>
          <a:lstStyle/>
          <a:p>
            <a:fld id="{842DF5A9-D760-0349-864E-81C12E70B818}" type="slidenum">
              <a:rPr lang="en-US" altLang="de-DE"/>
              <a:pPr/>
              <a:t>25</a:t>
            </a:fld>
            <a:endParaRPr lang="en-US" altLang="de-DE" b="0"/>
          </a:p>
        </p:txBody>
      </p:sp>
      <p:sp>
        <p:nvSpPr>
          <p:cNvPr id="430082" name="Rectangle 2">
            <a:extLst>
              <a:ext uri="{FF2B5EF4-FFF2-40B4-BE49-F238E27FC236}">
                <a16:creationId xmlns:a16="http://schemas.microsoft.com/office/drawing/2014/main" id="{F22BBE44-EB82-1044-BA5E-8AFA404A425C}"/>
              </a:ext>
            </a:extLst>
          </p:cNvPr>
          <p:cNvSpPr>
            <a:spLocks noGrp="1" noChangeArrowheads="1"/>
          </p:cNvSpPr>
          <p:nvPr>
            <p:ph type="title"/>
          </p:nvPr>
        </p:nvSpPr>
        <p:spPr>
          <a:noFill/>
          <a:ln/>
        </p:spPr>
        <p:txBody>
          <a:bodyPr/>
          <a:lstStyle/>
          <a:p>
            <a:pPr>
              <a:lnSpc>
                <a:spcPct val="90000"/>
              </a:lnSpc>
            </a:pPr>
            <a:r>
              <a:rPr lang="de-DE" altLang="de-DE" sz="3600"/>
              <a:t>Modell für Leistungszulagen: </a:t>
            </a:r>
            <a:br>
              <a:rPr lang="de-DE" altLang="de-DE" sz="3600"/>
            </a:br>
            <a:r>
              <a:rPr lang="de-DE" altLang="de-DE" sz="3600"/>
              <a:t>Beispiel Oxford - Kriterien (II)</a:t>
            </a:r>
            <a:endParaRPr lang="de-DE" altLang="de-DE"/>
          </a:p>
        </p:txBody>
      </p:sp>
      <p:sp>
        <p:nvSpPr>
          <p:cNvPr id="430083" name="Rectangle 3">
            <a:extLst>
              <a:ext uri="{FF2B5EF4-FFF2-40B4-BE49-F238E27FC236}">
                <a16:creationId xmlns:a16="http://schemas.microsoft.com/office/drawing/2014/main" id="{C4925DEA-B3A5-2544-A2B5-C438EB204207}"/>
              </a:ext>
            </a:extLst>
          </p:cNvPr>
          <p:cNvSpPr>
            <a:spLocks noChangeArrowheads="1"/>
          </p:cNvSpPr>
          <p:nvPr/>
        </p:nvSpPr>
        <p:spPr bwMode="auto">
          <a:xfrm>
            <a:off x="457200" y="1295400"/>
            <a:ext cx="1524000" cy="914400"/>
          </a:xfrm>
          <a:prstGeom prst="rect">
            <a:avLst/>
          </a:prstGeom>
          <a:solidFill>
            <a:srgbClr val="A5002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000" b="0">
                <a:effectLst/>
              </a:rPr>
              <a:t>Level 5</a:t>
            </a:r>
          </a:p>
        </p:txBody>
      </p:sp>
      <p:sp>
        <p:nvSpPr>
          <p:cNvPr id="430084" name="Rectangle 4">
            <a:extLst>
              <a:ext uri="{FF2B5EF4-FFF2-40B4-BE49-F238E27FC236}">
                <a16:creationId xmlns:a16="http://schemas.microsoft.com/office/drawing/2014/main" id="{B9C4F109-56AC-E94E-BC04-ED82EF70198D}"/>
              </a:ext>
            </a:extLst>
          </p:cNvPr>
          <p:cNvSpPr>
            <a:spLocks noChangeArrowheads="1"/>
          </p:cNvSpPr>
          <p:nvPr/>
        </p:nvSpPr>
        <p:spPr bwMode="auto">
          <a:xfrm>
            <a:off x="457200" y="2400300"/>
            <a:ext cx="1524000" cy="914400"/>
          </a:xfrm>
          <a:prstGeom prst="rect">
            <a:avLst/>
          </a:prstGeom>
          <a:solidFill>
            <a:srgbClr val="A5002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000" b="0">
                <a:effectLst/>
              </a:rPr>
              <a:t>Level 4</a:t>
            </a:r>
          </a:p>
        </p:txBody>
      </p:sp>
      <p:sp>
        <p:nvSpPr>
          <p:cNvPr id="430085" name="Rectangle 5">
            <a:extLst>
              <a:ext uri="{FF2B5EF4-FFF2-40B4-BE49-F238E27FC236}">
                <a16:creationId xmlns:a16="http://schemas.microsoft.com/office/drawing/2014/main" id="{52D94447-83F3-D949-A499-6A85EFEDBCBC}"/>
              </a:ext>
            </a:extLst>
          </p:cNvPr>
          <p:cNvSpPr>
            <a:spLocks noChangeArrowheads="1"/>
          </p:cNvSpPr>
          <p:nvPr/>
        </p:nvSpPr>
        <p:spPr bwMode="auto">
          <a:xfrm>
            <a:off x="457200" y="3505200"/>
            <a:ext cx="1524000" cy="914400"/>
          </a:xfrm>
          <a:prstGeom prst="rect">
            <a:avLst/>
          </a:prstGeom>
          <a:solidFill>
            <a:srgbClr val="A5002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000" b="0">
                <a:effectLst/>
              </a:rPr>
              <a:t>Level 3</a:t>
            </a:r>
          </a:p>
        </p:txBody>
      </p:sp>
      <p:sp>
        <p:nvSpPr>
          <p:cNvPr id="430086" name="Rectangle 6">
            <a:extLst>
              <a:ext uri="{FF2B5EF4-FFF2-40B4-BE49-F238E27FC236}">
                <a16:creationId xmlns:a16="http://schemas.microsoft.com/office/drawing/2014/main" id="{61CE97BA-9511-2944-AF3F-71E9C15C918D}"/>
              </a:ext>
            </a:extLst>
          </p:cNvPr>
          <p:cNvSpPr>
            <a:spLocks noChangeArrowheads="1"/>
          </p:cNvSpPr>
          <p:nvPr/>
        </p:nvSpPr>
        <p:spPr bwMode="auto">
          <a:xfrm>
            <a:off x="457200" y="4610100"/>
            <a:ext cx="1524000" cy="914400"/>
          </a:xfrm>
          <a:prstGeom prst="rect">
            <a:avLst/>
          </a:prstGeom>
          <a:solidFill>
            <a:srgbClr val="A5002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000" b="0">
                <a:effectLst/>
              </a:rPr>
              <a:t>Level 2</a:t>
            </a:r>
          </a:p>
        </p:txBody>
      </p:sp>
      <p:sp>
        <p:nvSpPr>
          <p:cNvPr id="430087" name="Rectangle 7">
            <a:extLst>
              <a:ext uri="{FF2B5EF4-FFF2-40B4-BE49-F238E27FC236}">
                <a16:creationId xmlns:a16="http://schemas.microsoft.com/office/drawing/2014/main" id="{E0B576C6-8891-5749-8B2E-B4FB5D87F531}"/>
              </a:ext>
            </a:extLst>
          </p:cNvPr>
          <p:cNvSpPr>
            <a:spLocks noChangeArrowheads="1"/>
          </p:cNvSpPr>
          <p:nvPr/>
        </p:nvSpPr>
        <p:spPr bwMode="auto">
          <a:xfrm>
            <a:off x="457200" y="5715000"/>
            <a:ext cx="1524000" cy="914400"/>
          </a:xfrm>
          <a:prstGeom prst="rect">
            <a:avLst/>
          </a:prstGeom>
          <a:solidFill>
            <a:srgbClr val="A50021"/>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000" b="0">
                <a:effectLst/>
              </a:rPr>
              <a:t>Level 1</a:t>
            </a:r>
          </a:p>
        </p:txBody>
      </p:sp>
      <p:sp>
        <p:nvSpPr>
          <p:cNvPr id="430088" name="Rectangle 8">
            <a:extLst>
              <a:ext uri="{FF2B5EF4-FFF2-40B4-BE49-F238E27FC236}">
                <a16:creationId xmlns:a16="http://schemas.microsoft.com/office/drawing/2014/main" id="{D44ED4C2-8BDD-DD43-85CE-D646CD4B65E5}"/>
              </a:ext>
            </a:extLst>
          </p:cNvPr>
          <p:cNvSpPr>
            <a:spLocks noChangeArrowheads="1"/>
          </p:cNvSpPr>
          <p:nvPr/>
        </p:nvSpPr>
        <p:spPr bwMode="auto">
          <a:xfrm>
            <a:off x="2247900" y="1295400"/>
            <a:ext cx="6286500" cy="914400"/>
          </a:xfrm>
          <a:prstGeom prst="rect">
            <a:avLst/>
          </a:prstGeom>
          <a:solidFill>
            <a:schemeClr val="accent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a:lnSpc>
                <a:spcPct val="70000"/>
              </a:lnSpc>
            </a:pPr>
            <a:r>
              <a:rPr lang="en-GB" altLang="de-DE" sz="2000" b="0">
                <a:effectLst/>
              </a:rPr>
              <a:t>„</a:t>
            </a:r>
            <a:r>
              <a:rPr lang="de-DE" altLang="de-DE" sz="2000" b="0">
                <a:effectLst/>
              </a:rPr>
              <a:t>Personen, deren akademische Fähigkeiten von höchster Qualität und mit einer weltweiten Reputation verbunden sind, welche universell über verschiedenste Fachgebiete hinweg Anerkennung gefunden hat</a:t>
            </a:r>
            <a:r>
              <a:rPr lang="en-GB" altLang="de-DE" sz="2000" b="0">
                <a:effectLst/>
              </a:rPr>
              <a:t>“</a:t>
            </a:r>
          </a:p>
        </p:txBody>
      </p:sp>
      <p:sp>
        <p:nvSpPr>
          <p:cNvPr id="430089" name="Rectangle 9">
            <a:extLst>
              <a:ext uri="{FF2B5EF4-FFF2-40B4-BE49-F238E27FC236}">
                <a16:creationId xmlns:a16="http://schemas.microsoft.com/office/drawing/2014/main" id="{3B072518-2952-0446-AD75-8C64797970D9}"/>
              </a:ext>
            </a:extLst>
          </p:cNvPr>
          <p:cNvSpPr>
            <a:spLocks noChangeArrowheads="1"/>
          </p:cNvSpPr>
          <p:nvPr/>
        </p:nvSpPr>
        <p:spPr bwMode="auto">
          <a:xfrm>
            <a:off x="2247900" y="2438400"/>
            <a:ext cx="6286500" cy="914400"/>
          </a:xfrm>
          <a:prstGeom prst="rect">
            <a:avLst/>
          </a:prstGeom>
          <a:solidFill>
            <a:schemeClr val="accent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a:lnSpc>
                <a:spcPct val="80000"/>
              </a:lnSpc>
            </a:pPr>
            <a:r>
              <a:rPr lang="en-GB" altLang="de-DE" sz="2000" b="0">
                <a:effectLst/>
              </a:rPr>
              <a:t>„Personen von </a:t>
            </a:r>
            <a:r>
              <a:rPr lang="de-DE" altLang="de-DE" sz="2000" b="0">
                <a:effectLst/>
              </a:rPr>
              <a:t>sehr hohem akademischen Rang und mit signifikanter internationaler Reputation“ „bahnbrechender Beitrag zu ihrem weiteren Fachgebiet</a:t>
            </a:r>
            <a:r>
              <a:rPr lang="en-GB" altLang="de-DE" sz="2000" b="0">
                <a:effectLst/>
              </a:rPr>
              <a:t>“</a:t>
            </a:r>
          </a:p>
        </p:txBody>
      </p:sp>
      <p:sp>
        <p:nvSpPr>
          <p:cNvPr id="430090" name="Rectangle 10">
            <a:extLst>
              <a:ext uri="{FF2B5EF4-FFF2-40B4-BE49-F238E27FC236}">
                <a16:creationId xmlns:a16="http://schemas.microsoft.com/office/drawing/2014/main" id="{C85A84F8-740B-DA40-A7C9-D2F945C63A02}"/>
              </a:ext>
            </a:extLst>
          </p:cNvPr>
          <p:cNvSpPr>
            <a:spLocks noChangeArrowheads="1"/>
          </p:cNvSpPr>
          <p:nvPr/>
        </p:nvSpPr>
        <p:spPr bwMode="auto">
          <a:xfrm>
            <a:off x="2247900" y="3530600"/>
            <a:ext cx="6286500" cy="914400"/>
          </a:xfrm>
          <a:prstGeom prst="rect">
            <a:avLst/>
          </a:prstGeom>
          <a:solidFill>
            <a:schemeClr val="accent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a:lnSpc>
                <a:spcPct val="70000"/>
              </a:lnSpc>
            </a:pPr>
            <a:r>
              <a:rPr lang="de-DE" altLang="de-DE" sz="2000" b="0">
                <a:effectLst/>
              </a:rPr>
              <a:t>„Personen von beachtlichem akademischen Rang, selbst dann, wenn man den Oxforder Kontext als Vergleichsmaßstab zu Grunde legt, oft die führenden internationalen Autoritäten in ihrem Fachgebiet“</a:t>
            </a:r>
          </a:p>
        </p:txBody>
      </p:sp>
      <p:sp>
        <p:nvSpPr>
          <p:cNvPr id="430091" name="Rectangle 11">
            <a:extLst>
              <a:ext uri="{FF2B5EF4-FFF2-40B4-BE49-F238E27FC236}">
                <a16:creationId xmlns:a16="http://schemas.microsoft.com/office/drawing/2014/main" id="{E553CC30-26C3-7447-9B2E-45DF9F0418DC}"/>
              </a:ext>
            </a:extLst>
          </p:cNvPr>
          <p:cNvSpPr>
            <a:spLocks noChangeArrowheads="1"/>
          </p:cNvSpPr>
          <p:nvPr/>
        </p:nvSpPr>
        <p:spPr bwMode="auto">
          <a:xfrm>
            <a:off x="2247900" y="4648200"/>
            <a:ext cx="6286500" cy="914400"/>
          </a:xfrm>
          <a:prstGeom prst="rect">
            <a:avLst/>
          </a:prstGeom>
          <a:solidFill>
            <a:schemeClr val="accent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a:lnSpc>
                <a:spcPct val="80000"/>
              </a:lnSpc>
            </a:pPr>
            <a:r>
              <a:rPr lang="en-GB" altLang="de-DE" sz="2000" b="0">
                <a:effectLst/>
              </a:rPr>
              <a:t>„</a:t>
            </a:r>
            <a:r>
              <a:rPr lang="de-DE" altLang="de-DE" sz="2000" b="0">
                <a:effectLst/>
              </a:rPr>
              <a:t>ausgezeichnete akademische Arbeit, die über das hinausgeht, was bereits Vorbedingung für eine Anstellung durch die University of Oxford ist</a:t>
            </a:r>
            <a:r>
              <a:rPr lang="en-GB" altLang="de-DE" sz="2000" b="0">
                <a:effectLst/>
              </a:rPr>
              <a:t>“</a:t>
            </a:r>
            <a:endParaRPr lang="de-DE" altLang="de-DE" sz="2000" b="0">
              <a:effectLst/>
            </a:endParaRPr>
          </a:p>
        </p:txBody>
      </p:sp>
      <p:sp>
        <p:nvSpPr>
          <p:cNvPr id="430092" name="Rectangle 12">
            <a:extLst>
              <a:ext uri="{FF2B5EF4-FFF2-40B4-BE49-F238E27FC236}">
                <a16:creationId xmlns:a16="http://schemas.microsoft.com/office/drawing/2014/main" id="{D37B4EC3-ABE2-214E-AA7F-A611212CA423}"/>
              </a:ext>
            </a:extLst>
          </p:cNvPr>
          <p:cNvSpPr>
            <a:spLocks noChangeArrowheads="1"/>
          </p:cNvSpPr>
          <p:nvPr/>
        </p:nvSpPr>
        <p:spPr bwMode="auto">
          <a:xfrm>
            <a:off x="2247900" y="5753100"/>
            <a:ext cx="6286500" cy="914400"/>
          </a:xfrm>
          <a:prstGeom prst="rect">
            <a:avLst/>
          </a:prstGeom>
          <a:solidFill>
            <a:schemeClr val="accent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lstStyle/>
          <a:p>
            <a:pPr>
              <a:lnSpc>
                <a:spcPct val="80000"/>
              </a:lnSpc>
            </a:pPr>
            <a:r>
              <a:rPr lang="de-DE" altLang="de-DE" sz="2000" b="0">
                <a:effectLst/>
              </a:rPr>
              <a:t>„akademische Auszeichnung, welche über normale Erwartungen der Universität an ihre Professoren und Reader hinausgeht“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afterEffect">
                                  <p:stCondLst>
                                    <p:cond delay="0"/>
                                  </p:stCondLst>
                                  <p:childTnLst>
                                    <p:set>
                                      <p:cBhvr>
                                        <p:cTn id="6" dur="1" fill="hold">
                                          <p:stCondLst>
                                            <p:cond delay="0"/>
                                          </p:stCondLst>
                                        </p:cTn>
                                        <p:tgtEl>
                                          <p:spTgt spid="430082"/>
                                        </p:tgtEl>
                                        <p:attrNameLst>
                                          <p:attrName>style.visibility</p:attrName>
                                        </p:attrNameLst>
                                      </p:cBhvr>
                                      <p:to>
                                        <p:strVal val="visible"/>
                                      </p:to>
                                    </p:set>
                                    <p:animEffect transition="in" filter="box(out)">
                                      <p:cBhvr>
                                        <p:cTn id="7" dur="500"/>
                                        <p:tgtEl>
                                          <p:spTgt spid="4300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430087"/>
                                        </p:tgtEl>
                                        <p:attrNameLst>
                                          <p:attrName>style.visibility</p:attrName>
                                        </p:attrNameLst>
                                      </p:cBhvr>
                                      <p:to>
                                        <p:strVal val="visible"/>
                                      </p:to>
                                    </p:set>
                                    <p:anim calcmode="lin" valueType="num">
                                      <p:cBhvr>
                                        <p:cTn id="12" dur="500" fill="hold"/>
                                        <p:tgtEl>
                                          <p:spTgt spid="430087"/>
                                        </p:tgtEl>
                                        <p:attrNameLst>
                                          <p:attrName>ppt_w</p:attrName>
                                        </p:attrNameLst>
                                      </p:cBhvr>
                                      <p:tavLst>
                                        <p:tav tm="0">
                                          <p:val>
                                            <p:fltVal val="0"/>
                                          </p:val>
                                        </p:tav>
                                        <p:tav tm="100000">
                                          <p:val>
                                            <p:strVal val="#ppt_w"/>
                                          </p:val>
                                        </p:tav>
                                      </p:tavLst>
                                    </p:anim>
                                    <p:anim calcmode="lin" valueType="num">
                                      <p:cBhvr>
                                        <p:cTn id="13" dur="500" fill="hold"/>
                                        <p:tgtEl>
                                          <p:spTgt spid="430087"/>
                                        </p:tgtEl>
                                        <p:attrNameLst>
                                          <p:attrName>ppt_h</p:attrName>
                                        </p:attrNameLst>
                                      </p:cBhvr>
                                      <p:tavLst>
                                        <p:tav tm="0">
                                          <p:val>
                                            <p:strVal val="#ppt_h"/>
                                          </p:val>
                                        </p:tav>
                                        <p:tav tm="100000">
                                          <p:val>
                                            <p:strVal val="#ppt_h"/>
                                          </p:val>
                                        </p:tav>
                                      </p:tavLst>
                                    </p:anim>
                                  </p:childTnLst>
                                </p:cTn>
                              </p:par>
                            </p:childTnLst>
                          </p:cTn>
                        </p:par>
                        <p:par>
                          <p:cTn id="14" fill="hold" nodeType="afterGroup">
                            <p:stCondLst>
                              <p:cond delay="500"/>
                            </p:stCondLst>
                            <p:childTnLst>
                              <p:par>
                                <p:cTn id="15" presetID="17" presetClass="entr" presetSubtype="10" fill="hold" grpId="0" nodeType="afterEffect">
                                  <p:stCondLst>
                                    <p:cond delay="0"/>
                                  </p:stCondLst>
                                  <p:childTnLst>
                                    <p:set>
                                      <p:cBhvr>
                                        <p:cTn id="16" dur="1" fill="hold">
                                          <p:stCondLst>
                                            <p:cond delay="0"/>
                                          </p:stCondLst>
                                        </p:cTn>
                                        <p:tgtEl>
                                          <p:spTgt spid="430092"/>
                                        </p:tgtEl>
                                        <p:attrNameLst>
                                          <p:attrName>style.visibility</p:attrName>
                                        </p:attrNameLst>
                                      </p:cBhvr>
                                      <p:to>
                                        <p:strVal val="visible"/>
                                      </p:to>
                                    </p:set>
                                    <p:anim calcmode="lin" valueType="num">
                                      <p:cBhvr>
                                        <p:cTn id="17" dur="500" fill="hold"/>
                                        <p:tgtEl>
                                          <p:spTgt spid="430092"/>
                                        </p:tgtEl>
                                        <p:attrNameLst>
                                          <p:attrName>ppt_w</p:attrName>
                                        </p:attrNameLst>
                                      </p:cBhvr>
                                      <p:tavLst>
                                        <p:tav tm="0">
                                          <p:val>
                                            <p:fltVal val="0"/>
                                          </p:val>
                                        </p:tav>
                                        <p:tav tm="100000">
                                          <p:val>
                                            <p:strVal val="#ppt_w"/>
                                          </p:val>
                                        </p:tav>
                                      </p:tavLst>
                                    </p:anim>
                                    <p:anim calcmode="lin" valueType="num">
                                      <p:cBhvr>
                                        <p:cTn id="18" dur="500" fill="hold"/>
                                        <p:tgtEl>
                                          <p:spTgt spid="430092"/>
                                        </p:tgtEl>
                                        <p:attrNameLst>
                                          <p:attrName>ppt_h</p:attrName>
                                        </p:attrNameLst>
                                      </p:cBhvr>
                                      <p:tavLst>
                                        <p:tav tm="0">
                                          <p:val>
                                            <p:strVal val="#ppt_h"/>
                                          </p:val>
                                        </p:tav>
                                        <p:tav tm="100000">
                                          <p:val>
                                            <p:strVal val="#ppt_h"/>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7" presetClass="entr" presetSubtype="10" fill="hold" grpId="0" nodeType="clickEffect">
                                  <p:stCondLst>
                                    <p:cond delay="0"/>
                                  </p:stCondLst>
                                  <p:childTnLst>
                                    <p:set>
                                      <p:cBhvr>
                                        <p:cTn id="22" dur="1" fill="hold">
                                          <p:stCondLst>
                                            <p:cond delay="0"/>
                                          </p:stCondLst>
                                        </p:cTn>
                                        <p:tgtEl>
                                          <p:spTgt spid="430086"/>
                                        </p:tgtEl>
                                        <p:attrNameLst>
                                          <p:attrName>style.visibility</p:attrName>
                                        </p:attrNameLst>
                                      </p:cBhvr>
                                      <p:to>
                                        <p:strVal val="visible"/>
                                      </p:to>
                                    </p:set>
                                    <p:anim calcmode="lin" valueType="num">
                                      <p:cBhvr>
                                        <p:cTn id="23" dur="500" fill="hold"/>
                                        <p:tgtEl>
                                          <p:spTgt spid="430086"/>
                                        </p:tgtEl>
                                        <p:attrNameLst>
                                          <p:attrName>ppt_w</p:attrName>
                                        </p:attrNameLst>
                                      </p:cBhvr>
                                      <p:tavLst>
                                        <p:tav tm="0">
                                          <p:val>
                                            <p:fltVal val="0"/>
                                          </p:val>
                                        </p:tav>
                                        <p:tav tm="100000">
                                          <p:val>
                                            <p:strVal val="#ppt_w"/>
                                          </p:val>
                                        </p:tav>
                                      </p:tavLst>
                                    </p:anim>
                                    <p:anim calcmode="lin" valueType="num">
                                      <p:cBhvr>
                                        <p:cTn id="24" dur="500" fill="hold"/>
                                        <p:tgtEl>
                                          <p:spTgt spid="430086"/>
                                        </p:tgtEl>
                                        <p:attrNameLst>
                                          <p:attrName>ppt_h</p:attrName>
                                        </p:attrNameLst>
                                      </p:cBhvr>
                                      <p:tavLst>
                                        <p:tav tm="0">
                                          <p:val>
                                            <p:strVal val="#ppt_h"/>
                                          </p:val>
                                        </p:tav>
                                        <p:tav tm="100000">
                                          <p:val>
                                            <p:strVal val="#ppt_h"/>
                                          </p:val>
                                        </p:tav>
                                      </p:tavLst>
                                    </p:anim>
                                  </p:childTnLst>
                                </p:cTn>
                              </p:par>
                            </p:childTnLst>
                          </p:cTn>
                        </p:par>
                        <p:par>
                          <p:cTn id="25" fill="hold" nodeType="afterGroup">
                            <p:stCondLst>
                              <p:cond delay="500"/>
                            </p:stCondLst>
                            <p:childTnLst>
                              <p:par>
                                <p:cTn id="26" presetID="17" presetClass="entr" presetSubtype="10" fill="hold" grpId="0" nodeType="afterEffect">
                                  <p:stCondLst>
                                    <p:cond delay="0"/>
                                  </p:stCondLst>
                                  <p:childTnLst>
                                    <p:set>
                                      <p:cBhvr>
                                        <p:cTn id="27" dur="1" fill="hold">
                                          <p:stCondLst>
                                            <p:cond delay="0"/>
                                          </p:stCondLst>
                                        </p:cTn>
                                        <p:tgtEl>
                                          <p:spTgt spid="430091"/>
                                        </p:tgtEl>
                                        <p:attrNameLst>
                                          <p:attrName>style.visibility</p:attrName>
                                        </p:attrNameLst>
                                      </p:cBhvr>
                                      <p:to>
                                        <p:strVal val="visible"/>
                                      </p:to>
                                    </p:set>
                                    <p:anim calcmode="lin" valueType="num">
                                      <p:cBhvr>
                                        <p:cTn id="28" dur="500" fill="hold"/>
                                        <p:tgtEl>
                                          <p:spTgt spid="430091"/>
                                        </p:tgtEl>
                                        <p:attrNameLst>
                                          <p:attrName>ppt_w</p:attrName>
                                        </p:attrNameLst>
                                      </p:cBhvr>
                                      <p:tavLst>
                                        <p:tav tm="0">
                                          <p:val>
                                            <p:fltVal val="0"/>
                                          </p:val>
                                        </p:tav>
                                        <p:tav tm="100000">
                                          <p:val>
                                            <p:strVal val="#ppt_w"/>
                                          </p:val>
                                        </p:tav>
                                      </p:tavLst>
                                    </p:anim>
                                    <p:anim calcmode="lin" valueType="num">
                                      <p:cBhvr>
                                        <p:cTn id="29" dur="500" fill="hold"/>
                                        <p:tgtEl>
                                          <p:spTgt spid="430091"/>
                                        </p:tgtEl>
                                        <p:attrNameLst>
                                          <p:attrName>ppt_h</p:attrName>
                                        </p:attrNameLst>
                                      </p:cBhvr>
                                      <p:tavLst>
                                        <p:tav tm="0">
                                          <p:val>
                                            <p:strVal val="#ppt_h"/>
                                          </p:val>
                                        </p:tav>
                                        <p:tav tm="100000">
                                          <p:val>
                                            <p:strVal val="#ppt_h"/>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7" presetClass="entr" presetSubtype="10" fill="hold" grpId="0" nodeType="clickEffect">
                                  <p:stCondLst>
                                    <p:cond delay="0"/>
                                  </p:stCondLst>
                                  <p:childTnLst>
                                    <p:set>
                                      <p:cBhvr>
                                        <p:cTn id="33" dur="1" fill="hold">
                                          <p:stCondLst>
                                            <p:cond delay="0"/>
                                          </p:stCondLst>
                                        </p:cTn>
                                        <p:tgtEl>
                                          <p:spTgt spid="430085"/>
                                        </p:tgtEl>
                                        <p:attrNameLst>
                                          <p:attrName>style.visibility</p:attrName>
                                        </p:attrNameLst>
                                      </p:cBhvr>
                                      <p:to>
                                        <p:strVal val="visible"/>
                                      </p:to>
                                    </p:set>
                                    <p:anim calcmode="lin" valueType="num">
                                      <p:cBhvr>
                                        <p:cTn id="34" dur="500" fill="hold"/>
                                        <p:tgtEl>
                                          <p:spTgt spid="430085"/>
                                        </p:tgtEl>
                                        <p:attrNameLst>
                                          <p:attrName>ppt_w</p:attrName>
                                        </p:attrNameLst>
                                      </p:cBhvr>
                                      <p:tavLst>
                                        <p:tav tm="0">
                                          <p:val>
                                            <p:fltVal val="0"/>
                                          </p:val>
                                        </p:tav>
                                        <p:tav tm="100000">
                                          <p:val>
                                            <p:strVal val="#ppt_w"/>
                                          </p:val>
                                        </p:tav>
                                      </p:tavLst>
                                    </p:anim>
                                    <p:anim calcmode="lin" valueType="num">
                                      <p:cBhvr>
                                        <p:cTn id="35" dur="500" fill="hold"/>
                                        <p:tgtEl>
                                          <p:spTgt spid="430085"/>
                                        </p:tgtEl>
                                        <p:attrNameLst>
                                          <p:attrName>ppt_h</p:attrName>
                                        </p:attrNameLst>
                                      </p:cBhvr>
                                      <p:tavLst>
                                        <p:tav tm="0">
                                          <p:val>
                                            <p:strVal val="#ppt_h"/>
                                          </p:val>
                                        </p:tav>
                                        <p:tav tm="100000">
                                          <p:val>
                                            <p:strVal val="#ppt_h"/>
                                          </p:val>
                                        </p:tav>
                                      </p:tavLst>
                                    </p:anim>
                                  </p:childTnLst>
                                </p:cTn>
                              </p:par>
                            </p:childTnLst>
                          </p:cTn>
                        </p:par>
                        <p:par>
                          <p:cTn id="36" fill="hold" nodeType="afterGroup">
                            <p:stCondLst>
                              <p:cond delay="500"/>
                            </p:stCondLst>
                            <p:childTnLst>
                              <p:par>
                                <p:cTn id="37" presetID="17" presetClass="entr" presetSubtype="10" fill="hold" grpId="0" nodeType="afterEffect">
                                  <p:stCondLst>
                                    <p:cond delay="0"/>
                                  </p:stCondLst>
                                  <p:childTnLst>
                                    <p:set>
                                      <p:cBhvr>
                                        <p:cTn id="38" dur="1" fill="hold">
                                          <p:stCondLst>
                                            <p:cond delay="0"/>
                                          </p:stCondLst>
                                        </p:cTn>
                                        <p:tgtEl>
                                          <p:spTgt spid="430090"/>
                                        </p:tgtEl>
                                        <p:attrNameLst>
                                          <p:attrName>style.visibility</p:attrName>
                                        </p:attrNameLst>
                                      </p:cBhvr>
                                      <p:to>
                                        <p:strVal val="visible"/>
                                      </p:to>
                                    </p:set>
                                    <p:anim calcmode="lin" valueType="num">
                                      <p:cBhvr>
                                        <p:cTn id="39" dur="500" fill="hold"/>
                                        <p:tgtEl>
                                          <p:spTgt spid="430090"/>
                                        </p:tgtEl>
                                        <p:attrNameLst>
                                          <p:attrName>ppt_w</p:attrName>
                                        </p:attrNameLst>
                                      </p:cBhvr>
                                      <p:tavLst>
                                        <p:tav tm="0">
                                          <p:val>
                                            <p:fltVal val="0"/>
                                          </p:val>
                                        </p:tav>
                                        <p:tav tm="100000">
                                          <p:val>
                                            <p:strVal val="#ppt_w"/>
                                          </p:val>
                                        </p:tav>
                                      </p:tavLst>
                                    </p:anim>
                                    <p:anim calcmode="lin" valueType="num">
                                      <p:cBhvr>
                                        <p:cTn id="40" dur="500" fill="hold"/>
                                        <p:tgtEl>
                                          <p:spTgt spid="430090"/>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7" presetClass="entr" presetSubtype="10" fill="hold" grpId="0" nodeType="clickEffect">
                                  <p:stCondLst>
                                    <p:cond delay="0"/>
                                  </p:stCondLst>
                                  <p:childTnLst>
                                    <p:set>
                                      <p:cBhvr>
                                        <p:cTn id="44" dur="1" fill="hold">
                                          <p:stCondLst>
                                            <p:cond delay="0"/>
                                          </p:stCondLst>
                                        </p:cTn>
                                        <p:tgtEl>
                                          <p:spTgt spid="430084"/>
                                        </p:tgtEl>
                                        <p:attrNameLst>
                                          <p:attrName>style.visibility</p:attrName>
                                        </p:attrNameLst>
                                      </p:cBhvr>
                                      <p:to>
                                        <p:strVal val="visible"/>
                                      </p:to>
                                    </p:set>
                                    <p:anim calcmode="lin" valueType="num">
                                      <p:cBhvr>
                                        <p:cTn id="45" dur="500" fill="hold"/>
                                        <p:tgtEl>
                                          <p:spTgt spid="430084"/>
                                        </p:tgtEl>
                                        <p:attrNameLst>
                                          <p:attrName>ppt_w</p:attrName>
                                        </p:attrNameLst>
                                      </p:cBhvr>
                                      <p:tavLst>
                                        <p:tav tm="0">
                                          <p:val>
                                            <p:fltVal val="0"/>
                                          </p:val>
                                        </p:tav>
                                        <p:tav tm="100000">
                                          <p:val>
                                            <p:strVal val="#ppt_w"/>
                                          </p:val>
                                        </p:tav>
                                      </p:tavLst>
                                    </p:anim>
                                    <p:anim calcmode="lin" valueType="num">
                                      <p:cBhvr>
                                        <p:cTn id="46" dur="500" fill="hold"/>
                                        <p:tgtEl>
                                          <p:spTgt spid="430084"/>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500"/>
                            </p:stCondLst>
                            <p:childTnLst>
                              <p:par>
                                <p:cTn id="48" presetID="17" presetClass="entr" presetSubtype="10" fill="hold" grpId="0" nodeType="afterEffect">
                                  <p:stCondLst>
                                    <p:cond delay="0"/>
                                  </p:stCondLst>
                                  <p:childTnLst>
                                    <p:set>
                                      <p:cBhvr>
                                        <p:cTn id="49" dur="1" fill="hold">
                                          <p:stCondLst>
                                            <p:cond delay="0"/>
                                          </p:stCondLst>
                                        </p:cTn>
                                        <p:tgtEl>
                                          <p:spTgt spid="430089"/>
                                        </p:tgtEl>
                                        <p:attrNameLst>
                                          <p:attrName>style.visibility</p:attrName>
                                        </p:attrNameLst>
                                      </p:cBhvr>
                                      <p:to>
                                        <p:strVal val="visible"/>
                                      </p:to>
                                    </p:set>
                                    <p:anim calcmode="lin" valueType="num">
                                      <p:cBhvr>
                                        <p:cTn id="50" dur="500" fill="hold"/>
                                        <p:tgtEl>
                                          <p:spTgt spid="430089"/>
                                        </p:tgtEl>
                                        <p:attrNameLst>
                                          <p:attrName>ppt_w</p:attrName>
                                        </p:attrNameLst>
                                      </p:cBhvr>
                                      <p:tavLst>
                                        <p:tav tm="0">
                                          <p:val>
                                            <p:fltVal val="0"/>
                                          </p:val>
                                        </p:tav>
                                        <p:tav tm="100000">
                                          <p:val>
                                            <p:strVal val="#ppt_w"/>
                                          </p:val>
                                        </p:tav>
                                      </p:tavLst>
                                    </p:anim>
                                    <p:anim calcmode="lin" valueType="num">
                                      <p:cBhvr>
                                        <p:cTn id="51" dur="500" fill="hold"/>
                                        <p:tgtEl>
                                          <p:spTgt spid="430089"/>
                                        </p:tgtEl>
                                        <p:attrNameLst>
                                          <p:attrName>ppt_h</p:attrName>
                                        </p:attrNameLst>
                                      </p:cBhvr>
                                      <p:tavLst>
                                        <p:tav tm="0">
                                          <p:val>
                                            <p:strVal val="#ppt_h"/>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17" presetClass="entr" presetSubtype="10" fill="hold" grpId="0" nodeType="clickEffect">
                                  <p:stCondLst>
                                    <p:cond delay="0"/>
                                  </p:stCondLst>
                                  <p:childTnLst>
                                    <p:set>
                                      <p:cBhvr>
                                        <p:cTn id="55" dur="1" fill="hold">
                                          <p:stCondLst>
                                            <p:cond delay="0"/>
                                          </p:stCondLst>
                                        </p:cTn>
                                        <p:tgtEl>
                                          <p:spTgt spid="430083"/>
                                        </p:tgtEl>
                                        <p:attrNameLst>
                                          <p:attrName>style.visibility</p:attrName>
                                        </p:attrNameLst>
                                      </p:cBhvr>
                                      <p:to>
                                        <p:strVal val="visible"/>
                                      </p:to>
                                    </p:set>
                                    <p:anim calcmode="lin" valueType="num">
                                      <p:cBhvr>
                                        <p:cTn id="56" dur="500" fill="hold"/>
                                        <p:tgtEl>
                                          <p:spTgt spid="430083"/>
                                        </p:tgtEl>
                                        <p:attrNameLst>
                                          <p:attrName>ppt_w</p:attrName>
                                        </p:attrNameLst>
                                      </p:cBhvr>
                                      <p:tavLst>
                                        <p:tav tm="0">
                                          <p:val>
                                            <p:fltVal val="0"/>
                                          </p:val>
                                        </p:tav>
                                        <p:tav tm="100000">
                                          <p:val>
                                            <p:strVal val="#ppt_w"/>
                                          </p:val>
                                        </p:tav>
                                      </p:tavLst>
                                    </p:anim>
                                    <p:anim calcmode="lin" valueType="num">
                                      <p:cBhvr>
                                        <p:cTn id="57" dur="500" fill="hold"/>
                                        <p:tgtEl>
                                          <p:spTgt spid="430083"/>
                                        </p:tgtEl>
                                        <p:attrNameLst>
                                          <p:attrName>ppt_h</p:attrName>
                                        </p:attrNameLst>
                                      </p:cBhvr>
                                      <p:tavLst>
                                        <p:tav tm="0">
                                          <p:val>
                                            <p:strVal val="#ppt_h"/>
                                          </p:val>
                                        </p:tav>
                                        <p:tav tm="100000">
                                          <p:val>
                                            <p:strVal val="#ppt_h"/>
                                          </p:val>
                                        </p:tav>
                                      </p:tavLst>
                                    </p:anim>
                                  </p:childTnLst>
                                </p:cTn>
                              </p:par>
                            </p:childTnLst>
                          </p:cTn>
                        </p:par>
                        <p:par>
                          <p:cTn id="58" fill="hold" nodeType="afterGroup">
                            <p:stCondLst>
                              <p:cond delay="500"/>
                            </p:stCondLst>
                            <p:childTnLst>
                              <p:par>
                                <p:cTn id="59" presetID="17" presetClass="entr" presetSubtype="10" fill="hold" grpId="0" nodeType="afterEffect">
                                  <p:stCondLst>
                                    <p:cond delay="0"/>
                                  </p:stCondLst>
                                  <p:childTnLst>
                                    <p:set>
                                      <p:cBhvr>
                                        <p:cTn id="60" dur="1" fill="hold">
                                          <p:stCondLst>
                                            <p:cond delay="0"/>
                                          </p:stCondLst>
                                        </p:cTn>
                                        <p:tgtEl>
                                          <p:spTgt spid="430088"/>
                                        </p:tgtEl>
                                        <p:attrNameLst>
                                          <p:attrName>style.visibility</p:attrName>
                                        </p:attrNameLst>
                                      </p:cBhvr>
                                      <p:to>
                                        <p:strVal val="visible"/>
                                      </p:to>
                                    </p:set>
                                    <p:anim calcmode="lin" valueType="num">
                                      <p:cBhvr>
                                        <p:cTn id="61" dur="500" fill="hold"/>
                                        <p:tgtEl>
                                          <p:spTgt spid="430088"/>
                                        </p:tgtEl>
                                        <p:attrNameLst>
                                          <p:attrName>ppt_w</p:attrName>
                                        </p:attrNameLst>
                                      </p:cBhvr>
                                      <p:tavLst>
                                        <p:tav tm="0">
                                          <p:val>
                                            <p:fltVal val="0"/>
                                          </p:val>
                                        </p:tav>
                                        <p:tav tm="100000">
                                          <p:val>
                                            <p:strVal val="#ppt_w"/>
                                          </p:val>
                                        </p:tav>
                                      </p:tavLst>
                                    </p:anim>
                                    <p:anim calcmode="lin" valueType="num">
                                      <p:cBhvr>
                                        <p:cTn id="62" dur="500" fill="hold"/>
                                        <p:tgtEl>
                                          <p:spTgt spid="43008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2" grpId="0" autoUpdateAnimBg="0"/>
      <p:bldP spid="430083" grpId="0" animBg="1" autoUpdateAnimBg="0"/>
      <p:bldP spid="430084" grpId="0" animBg="1" autoUpdateAnimBg="0"/>
      <p:bldP spid="430085" grpId="0" animBg="1" autoUpdateAnimBg="0"/>
      <p:bldP spid="430086" grpId="0" animBg="1" autoUpdateAnimBg="0"/>
      <p:bldP spid="430087" grpId="0" animBg="1" autoUpdateAnimBg="0"/>
      <p:bldP spid="430088" grpId="0" animBg="1" autoUpdateAnimBg="0"/>
      <p:bldP spid="430089" grpId="0" animBg="1" autoUpdateAnimBg="0"/>
      <p:bldP spid="430090" grpId="0" animBg="1" autoUpdateAnimBg="0"/>
      <p:bldP spid="430091" grpId="0" animBg="1" autoUpdateAnimBg="0"/>
      <p:bldP spid="430092" grpId="0"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liennummernplatzhalter 2">
            <a:extLst>
              <a:ext uri="{FF2B5EF4-FFF2-40B4-BE49-F238E27FC236}">
                <a16:creationId xmlns:a16="http://schemas.microsoft.com/office/drawing/2014/main" id="{B371ED3C-7FA8-7B44-8A12-A045043D3B03}"/>
              </a:ext>
            </a:extLst>
          </p:cNvPr>
          <p:cNvSpPr>
            <a:spLocks noGrp="1"/>
          </p:cNvSpPr>
          <p:nvPr>
            <p:ph type="sldNum" sz="quarter" idx="10"/>
          </p:nvPr>
        </p:nvSpPr>
        <p:spPr/>
        <p:txBody>
          <a:bodyPr/>
          <a:lstStyle/>
          <a:p>
            <a:fld id="{BFC9902A-13B1-8448-AD42-7723BEDF021E}" type="slidenum">
              <a:rPr lang="en-US" altLang="de-DE"/>
              <a:pPr/>
              <a:t>26</a:t>
            </a:fld>
            <a:endParaRPr lang="en-US" altLang="de-DE" b="0"/>
          </a:p>
        </p:txBody>
      </p:sp>
      <p:sp>
        <p:nvSpPr>
          <p:cNvPr id="416770" name="Rectangle 2">
            <a:extLst>
              <a:ext uri="{FF2B5EF4-FFF2-40B4-BE49-F238E27FC236}">
                <a16:creationId xmlns:a16="http://schemas.microsoft.com/office/drawing/2014/main" id="{7896D0FE-CF71-6F41-AC41-F722FD2041DC}"/>
              </a:ext>
            </a:extLst>
          </p:cNvPr>
          <p:cNvSpPr>
            <a:spLocks noGrp="1" noChangeArrowheads="1"/>
          </p:cNvSpPr>
          <p:nvPr>
            <p:ph type="title"/>
          </p:nvPr>
        </p:nvSpPr>
        <p:spPr/>
        <p:txBody>
          <a:bodyPr/>
          <a:lstStyle/>
          <a:p>
            <a:pPr>
              <a:lnSpc>
                <a:spcPct val="90000"/>
              </a:lnSpc>
            </a:pPr>
            <a:r>
              <a:rPr lang="de-DE" altLang="de-DE" sz="3600"/>
              <a:t>Fazit</a:t>
            </a:r>
          </a:p>
        </p:txBody>
      </p:sp>
      <p:sp>
        <p:nvSpPr>
          <p:cNvPr id="416771" name="Rectangle 3">
            <a:extLst>
              <a:ext uri="{FF2B5EF4-FFF2-40B4-BE49-F238E27FC236}">
                <a16:creationId xmlns:a16="http://schemas.microsoft.com/office/drawing/2014/main" id="{4C656948-C8A1-FE4E-96A4-F774A6B63C37}"/>
              </a:ext>
            </a:extLst>
          </p:cNvPr>
          <p:cNvSpPr>
            <a:spLocks noChangeArrowheads="1"/>
          </p:cNvSpPr>
          <p:nvPr/>
        </p:nvSpPr>
        <p:spPr bwMode="auto">
          <a:xfrm>
            <a:off x="838200" y="1447800"/>
            <a:ext cx="4800600" cy="685800"/>
          </a:xfrm>
          <a:prstGeom prst="rect">
            <a:avLst/>
          </a:prstGeom>
          <a:solidFill>
            <a:srgbClr val="3333FF"/>
          </a:solidFill>
          <a:ln>
            <a:noFill/>
          </a:ln>
          <a:effectLst/>
          <a:scene3d>
            <a:camera prst="legacyObliqueTopRight"/>
            <a:lightRig rig="legacyFlat3" dir="b"/>
          </a:scene3d>
          <a:sp3d extrusionH="430200" prstMaterial="legacyMatte">
            <a:bevelT w="13500" h="13500" prst="angle"/>
            <a:bevelB w="13500" h="13500" prst="angle"/>
            <a:extrusionClr>
              <a:srgbClr val="3333FF"/>
            </a:extrusionClr>
            <a:contourClr>
              <a:srgbClr val="3333FF"/>
            </a:contourClr>
          </a:sp3d>
          <a:extLst>
            <a:ext uri="{91240B29-F687-4F45-9708-019B960494DF}">
              <a14:hiddenLine xmlns:a14="http://schemas.microsoft.com/office/drawing/2010/main" w="76200">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r>
              <a:rPr lang="de-DE" altLang="de-DE">
                <a:effectLst>
                  <a:outerShdw blurRad="38100" dist="38100" dir="2700000" algn="tl">
                    <a:srgbClr val="000000"/>
                  </a:outerShdw>
                </a:effectLst>
                <a:latin typeface="Arial" panose="020B0604020202020204" pitchFamily="34" charset="0"/>
              </a:rPr>
              <a:t>Vielfältige Interdependenzen</a:t>
            </a:r>
            <a:endParaRPr lang="de-DE" altLang="de-DE" b="0">
              <a:effectLst/>
              <a:latin typeface="Arial" panose="020B0604020202020204" pitchFamily="34" charset="0"/>
            </a:endParaRPr>
          </a:p>
        </p:txBody>
      </p:sp>
      <p:sp>
        <p:nvSpPr>
          <p:cNvPr id="416772" name="Rectangle 4">
            <a:extLst>
              <a:ext uri="{FF2B5EF4-FFF2-40B4-BE49-F238E27FC236}">
                <a16:creationId xmlns:a16="http://schemas.microsoft.com/office/drawing/2014/main" id="{DABF615B-CDA2-4849-9618-24853C31E183}"/>
              </a:ext>
            </a:extLst>
          </p:cNvPr>
          <p:cNvSpPr>
            <a:spLocks noChangeArrowheads="1"/>
          </p:cNvSpPr>
          <p:nvPr/>
        </p:nvSpPr>
        <p:spPr bwMode="auto">
          <a:xfrm>
            <a:off x="2209800" y="2438400"/>
            <a:ext cx="4800600" cy="685800"/>
          </a:xfrm>
          <a:prstGeom prst="rect">
            <a:avLst/>
          </a:prstGeom>
          <a:solidFill>
            <a:srgbClr val="3333FF"/>
          </a:solidFill>
          <a:ln>
            <a:noFill/>
          </a:ln>
          <a:effectLst/>
          <a:scene3d>
            <a:camera prst="legacyObliqueTopRight"/>
            <a:lightRig rig="legacyFlat3" dir="b"/>
          </a:scene3d>
          <a:sp3d extrusionH="430200" prstMaterial="legacyMatte">
            <a:bevelT w="13500" h="13500" prst="angle"/>
            <a:bevelB w="13500" h="13500" prst="angle"/>
            <a:extrusionClr>
              <a:srgbClr val="3333FF"/>
            </a:extrusionClr>
            <a:contourClr>
              <a:srgbClr val="3333FF"/>
            </a:contourClr>
          </a:sp3d>
          <a:extLst>
            <a:ext uri="{91240B29-F687-4F45-9708-019B960494DF}">
              <a14:hiddenLine xmlns:a14="http://schemas.microsoft.com/office/drawing/2010/main" w="76200">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r>
              <a:rPr lang="de-DE" altLang="de-DE">
                <a:effectLst>
                  <a:outerShdw blurRad="38100" dist="38100" dir="2700000" algn="tl">
                    <a:srgbClr val="000000"/>
                  </a:outerShdw>
                </a:effectLst>
                <a:latin typeface="Arial" panose="020B0604020202020204" pitchFamily="34" charset="0"/>
              </a:rPr>
              <a:t>Personalentwicklung</a:t>
            </a:r>
            <a:endParaRPr lang="de-DE" altLang="de-DE" b="0">
              <a:effectLst/>
              <a:latin typeface="Arial" panose="020B0604020202020204" pitchFamily="34" charset="0"/>
            </a:endParaRPr>
          </a:p>
        </p:txBody>
      </p:sp>
      <p:sp>
        <p:nvSpPr>
          <p:cNvPr id="416774" name="Rectangle 6">
            <a:extLst>
              <a:ext uri="{FF2B5EF4-FFF2-40B4-BE49-F238E27FC236}">
                <a16:creationId xmlns:a16="http://schemas.microsoft.com/office/drawing/2014/main" id="{0FFC52A4-9A15-5F42-99DA-249624EF9963}"/>
              </a:ext>
            </a:extLst>
          </p:cNvPr>
          <p:cNvSpPr>
            <a:spLocks noChangeArrowheads="1"/>
          </p:cNvSpPr>
          <p:nvPr/>
        </p:nvSpPr>
        <p:spPr bwMode="auto">
          <a:xfrm>
            <a:off x="3276600" y="3429000"/>
            <a:ext cx="4800600" cy="685800"/>
          </a:xfrm>
          <a:prstGeom prst="rect">
            <a:avLst/>
          </a:prstGeom>
          <a:solidFill>
            <a:srgbClr val="3333FF"/>
          </a:solidFill>
          <a:ln>
            <a:noFill/>
          </a:ln>
          <a:effectLst/>
          <a:scene3d>
            <a:camera prst="legacyObliqueTopRight"/>
            <a:lightRig rig="legacyFlat3" dir="b"/>
          </a:scene3d>
          <a:sp3d extrusionH="430200" prstMaterial="legacyMatte">
            <a:bevelT w="13500" h="13500" prst="angle"/>
            <a:bevelB w="13500" h="13500" prst="angle"/>
            <a:extrusionClr>
              <a:srgbClr val="3333FF"/>
            </a:extrusionClr>
            <a:contourClr>
              <a:srgbClr val="3333FF"/>
            </a:contourClr>
          </a:sp3d>
          <a:extLst>
            <a:ext uri="{91240B29-F687-4F45-9708-019B960494DF}">
              <a14:hiddenLine xmlns:a14="http://schemas.microsoft.com/office/drawing/2010/main" w="76200">
                <a:no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r>
              <a:rPr lang="de-DE" altLang="de-DE">
                <a:effectLst>
                  <a:outerShdw blurRad="38100" dist="38100" dir="2700000" algn="tl">
                    <a:srgbClr val="000000"/>
                  </a:outerShdw>
                </a:effectLst>
                <a:latin typeface="Arial" panose="020B0604020202020204" pitchFamily="34" charset="0"/>
              </a:rPr>
              <a:t>Abwägungen unvermeidlich</a:t>
            </a:r>
            <a:endParaRPr lang="de-DE" altLang="de-DE" b="0">
              <a:effectLst/>
              <a:latin typeface="Arial" panose="020B0604020202020204" pitchFamily="34" charset="0"/>
            </a:endParaRPr>
          </a:p>
        </p:txBody>
      </p:sp>
      <p:sp>
        <p:nvSpPr>
          <p:cNvPr id="416776" name="Oval 8">
            <a:extLst>
              <a:ext uri="{FF2B5EF4-FFF2-40B4-BE49-F238E27FC236}">
                <a16:creationId xmlns:a16="http://schemas.microsoft.com/office/drawing/2014/main" id="{9088E391-15E9-154F-A46B-DBAC2DFF0CB0}"/>
              </a:ext>
            </a:extLst>
          </p:cNvPr>
          <p:cNvSpPr>
            <a:spLocks noChangeArrowheads="1"/>
          </p:cNvSpPr>
          <p:nvPr/>
        </p:nvSpPr>
        <p:spPr bwMode="auto">
          <a:xfrm>
            <a:off x="1600200" y="4419600"/>
            <a:ext cx="5867400" cy="1905000"/>
          </a:xfrm>
          <a:prstGeom prst="ellipse">
            <a:avLst/>
          </a:prstGeom>
          <a:solidFill>
            <a:srgbClr val="00FFCC"/>
          </a:solidFill>
          <a:ln>
            <a:noFill/>
          </a:ln>
          <a:effectLst>
            <a:outerShdw dist="107763" dir="18900000" algn="ctr" rotWithShape="0">
              <a:schemeClr val="bg2"/>
            </a:outerShdw>
          </a:effectLst>
          <a:extLst>
            <a:ext uri="{91240B29-F687-4F45-9708-019B960494DF}">
              <a14:hiddenLine xmlns:a14="http://schemas.microsoft.com/office/drawing/2010/main" w="76200">
                <a:solidFill>
                  <a:schemeClr val="accent1"/>
                </a:solidFill>
                <a:round/>
                <a:headEnd/>
                <a:tailEnd/>
              </a14:hiddenLine>
            </a:ext>
          </a:extLst>
        </p:spPr>
        <p:txBody>
          <a:bodyPr wrap="none" anchor="ctr"/>
          <a:lstStyle/>
          <a:p>
            <a:pPr>
              <a:lnSpc>
                <a:spcPct val="90000"/>
              </a:lnSpc>
            </a:pPr>
            <a:r>
              <a:rPr lang="de-DE" altLang="de-DE">
                <a:solidFill>
                  <a:schemeClr val="folHlink"/>
                </a:solidFill>
                <a:effectLst/>
                <a:latin typeface="Arial" panose="020B0604020202020204" pitchFamily="34" charset="0"/>
              </a:rPr>
              <a:t>Großer</a:t>
            </a:r>
          </a:p>
          <a:p>
            <a:pPr>
              <a:lnSpc>
                <a:spcPct val="90000"/>
              </a:lnSpc>
            </a:pPr>
            <a:r>
              <a:rPr lang="de-DE" altLang="de-DE">
                <a:solidFill>
                  <a:schemeClr val="folHlink"/>
                </a:solidFill>
                <a:effectLst/>
                <a:latin typeface="Arial" panose="020B0604020202020204" pitchFamily="34" charset="0"/>
              </a:rPr>
              <a:t>Gestaltungsbedarf</a:t>
            </a:r>
          </a:p>
          <a:p>
            <a:pPr>
              <a:lnSpc>
                <a:spcPct val="90000"/>
              </a:lnSpc>
            </a:pPr>
            <a:endParaRPr lang="de-DE" altLang="de-DE">
              <a:solidFill>
                <a:schemeClr val="folHlink"/>
              </a:solidFill>
              <a:effectLst/>
              <a:latin typeface="Arial" panose="020B0604020202020204" pitchFamily="34" charset="0"/>
            </a:endParaRPr>
          </a:p>
          <a:p>
            <a:pPr>
              <a:lnSpc>
                <a:spcPct val="90000"/>
              </a:lnSpc>
            </a:pPr>
            <a:r>
              <a:rPr lang="de-DE" altLang="de-DE">
                <a:solidFill>
                  <a:schemeClr val="folHlink"/>
                </a:solidFill>
                <a:effectLst/>
                <a:latin typeface="Arial" panose="020B0604020202020204" pitchFamily="34" charset="0"/>
              </a:rPr>
              <a:t>Hochschulkultur</a:t>
            </a:r>
          </a:p>
          <a:p>
            <a:pPr>
              <a:lnSpc>
                <a:spcPct val="90000"/>
              </a:lnSpc>
            </a:pPr>
            <a:r>
              <a:rPr lang="de-DE" altLang="de-DE">
                <a:solidFill>
                  <a:schemeClr val="folHlink"/>
                </a:solidFill>
                <a:effectLst/>
                <a:latin typeface="Arial" panose="020B0604020202020204" pitchFamily="34" charset="0"/>
              </a:rPr>
              <a:t>maßgeblich</a:t>
            </a:r>
            <a:endParaRPr lang="de-DE" altLang="de-DE" b="0">
              <a:effectLst/>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416771"/>
                                        </p:tgtEl>
                                        <p:attrNameLst>
                                          <p:attrName>style.visibility</p:attrName>
                                        </p:attrNameLst>
                                      </p:cBhvr>
                                      <p:to>
                                        <p:strVal val="visible"/>
                                      </p:to>
                                    </p:set>
                                    <p:animEffect transition="in" filter="box(out)">
                                      <p:cBhvr>
                                        <p:cTn id="7" dur="500"/>
                                        <p:tgtEl>
                                          <p:spTgt spid="4167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16772"/>
                                        </p:tgtEl>
                                        <p:attrNameLst>
                                          <p:attrName>style.visibility</p:attrName>
                                        </p:attrNameLst>
                                      </p:cBhvr>
                                      <p:to>
                                        <p:strVal val="visible"/>
                                      </p:to>
                                    </p:set>
                                    <p:animEffect transition="in" filter="box(out)">
                                      <p:cBhvr>
                                        <p:cTn id="12" dur="500"/>
                                        <p:tgtEl>
                                          <p:spTgt spid="41677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416774"/>
                                        </p:tgtEl>
                                        <p:attrNameLst>
                                          <p:attrName>style.visibility</p:attrName>
                                        </p:attrNameLst>
                                      </p:cBhvr>
                                      <p:to>
                                        <p:strVal val="visible"/>
                                      </p:to>
                                    </p:set>
                                    <p:animEffect transition="in" filter="box(out)">
                                      <p:cBhvr>
                                        <p:cTn id="17" dur="500"/>
                                        <p:tgtEl>
                                          <p:spTgt spid="4167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16776"/>
                                        </p:tgtEl>
                                        <p:attrNameLst>
                                          <p:attrName>style.visibility</p:attrName>
                                        </p:attrNameLst>
                                      </p:cBhvr>
                                      <p:to>
                                        <p:strVal val="visible"/>
                                      </p:to>
                                    </p:set>
                                    <p:animEffect transition="in" filter="blinds(horizontal)">
                                      <p:cBhvr>
                                        <p:cTn id="22" dur="500"/>
                                        <p:tgtEl>
                                          <p:spTgt spid="4167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6771" grpId="0" animBg="1" autoUpdateAnimBg="0"/>
      <p:bldP spid="416772" grpId="0" animBg="1" autoUpdateAnimBg="0"/>
      <p:bldP spid="416774" grpId="0" animBg="1" autoUpdateAnimBg="0"/>
      <p:bldP spid="416776" grpId="0"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liennummernplatzhalter 2">
            <a:extLst>
              <a:ext uri="{FF2B5EF4-FFF2-40B4-BE49-F238E27FC236}">
                <a16:creationId xmlns:a16="http://schemas.microsoft.com/office/drawing/2014/main" id="{61E000B0-61FD-FD49-ABFB-EBF602BC91F0}"/>
              </a:ext>
            </a:extLst>
          </p:cNvPr>
          <p:cNvSpPr>
            <a:spLocks noGrp="1"/>
          </p:cNvSpPr>
          <p:nvPr>
            <p:ph type="sldNum" sz="quarter" idx="10"/>
          </p:nvPr>
        </p:nvSpPr>
        <p:spPr/>
        <p:txBody>
          <a:bodyPr/>
          <a:lstStyle/>
          <a:p>
            <a:fld id="{0417ACE7-8DAC-EC47-A274-D0E2237E69F0}" type="slidenum">
              <a:rPr lang="en-US" altLang="de-DE"/>
              <a:pPr/>
              <a:t>27</a:t>
            </a:fld>
            <a:endParaRPr lang="en-US" altLang="de-DE" b="0"/>
          </a:p>
        </p:txBody>
      </p:sp>
      <p:sp>
        <p:nvSpPr>
          <p:cNvPr id="424962" name="Text Box 2">
            <a:extLst>
              <a:ext uri="{FF2B5EF4-FFF2-40B4-BE49-F238E27FC236}">
                <a16:creationId xmlns:a16="http://schemas.microsoft.com/office/drawing/2014/main" id="{134D4A69-8D41-904E-A2CB-AB1818BABC0F}"/>
              </a:ext>
            </a:extLst>
          </p:cNvPr>
          <p:cNvSpPr txBox="1">
            <a:spLocks noChangeArrowheads="1"/>
          </p:cNvSpPr>
          <p:nvPr/>
        </p:nvSpPr>
        <p:spPr bwMode="auto">
          <a:xfrm>
            <a:off x="254000" y="1785938"/>
            <a:ext cx="8751888" cy="3840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107763" dir="18900000" algn="ctr" rotWithShape="0">
                    <a:schemeClr val="bg2"/>
                  </a:outerShdw>
                </a:effectLst>
              </a14:hiddenEffects>
            </a:ext>
          </a:extLst>
        </p:spPr>
        <p:txBody>
          <a:bodyPr wrap="none" anchor="ctr">
            <a:spAutoFit/>
          </a:bodyPr>
          <a:lstStyle/>
          <a:p>
            <a:pPr>
              <a:spcBef>
                <a:spcPts val="600"/>
              </a:spcBef>
              <a:spcAft>
                <a:spcPts val="600"/>
              </a:spcAft>
            </a:pPr>
            <a:r>
              <a:rPr lang="de-DE" altLang="de-DE" sz="3200">
                <a:solidFill>
                  <a:srgbClr val="0000FF"/>
                </a:solidFill>
                <a:effectLst>
                  <a:outerShdw blurRad="38100" dist="38100" dir="2700000" algn="tl">
                    <a:srgbClr val="000000"/>
                  </a:outerShdw>
                </a:effectLst>
                <a:latin typeface="Arial" panose="020B0604020202020204" pitchFamily="34" charset="0"/>
              </a:rPr>
              <a:t>Regelungen </a:t>
            </a:r>
          </a:p>
          <a:p>
            <a:pPr>
              <a:spcBef>
                <a:spcPts val="600"/>
              </a:spcBef>
              <a:spcAft>
                <a:spcPts val="600"/>
              </a:spcAft>
            </a:pPr>
            <a:r>
              <a:rPr lang="de-DE" altLang="de-DE" sz="3200">
                <a:solidFill>
                  <a:srgbClr val="0000FF"/>
                </a:solidFill>
                <a:effectLst>
                  <a:outerShdw blurRad="38100" dist="38100" dir="2700000" algn="tl">
                    <a:srgbClr val="000000"/>
                  </a:outerShdw>
                </a:effectLst>
                <a:latin typeface="Arial" panose="020B0604020202020204" pitchFamily="34" charset="0"/>
              </a:rPr>
              <a:t>und Gestaltungsanforderungen</a:t>
            </a:r>
          </a:p>
          <a:p>
            <a:pPr>
              <a:spcBef>
                <a:spcPts val="600"/>
              </a:spcBef>
              <a:spcAft>
                <a:spcPts val="600"/>
              </a:spcAft>
            </a:pPr>
            <a:r>
              <a:rPr lang="de-DE" altLang="de-DE" sz="3200">
                <a:solidFill>
                  <a:srgbClr val="0000FF"/>
                </a:solidFill>
                <a:effectLst>
                  <a:outerShdw blurRad="38100" dist="38100" dir="2700000" algn="tl">
                    <a:srgbClr val="000000"/>
                  </a:outerShdw>
                </a:effectLst>
                <a:latin typeface="Arial" panose="020B0604020202020204" pitchFamily="34" charset="0"/>
              </a:rPr>
              <a:t> des Professorenbesoldungsreformgesetzes</a:t>
            </a:r>
            <a:endParaRPr lang="de-DE" altLang="de-DE" sz="3600">
              <a:solidFill>
                <a:srgbClr val="0000FF"/>
              </a:solidFill>
              <a:effectLst/>
            </a:endParaRPr>
          </a:p>
          <a:p>
            <a:pPr>
              <a:spcBef>
                <a:spcPts val="600"/>
              </a:spcBef>
              <a:spcAft>
                <a:spcPts val="600"/>
              </a:spcAft>
            </a:pPr>
            <a:endParaRPr lang="de-DE" altLang="de-DE" sz="2000" b="0">
              <a:effectLst>
                <a:outerShdw blurRad="38100" dist="38100" dir="2700000" algn="tl">
                  <a:srgbClr val="000000"/>
                </a:outerShdw>
              </a:effectLst>
              <a:latin typeface="Arial" panose="020B0604020202020204" pitchFamily="34" charset="0"/>
            </a:endParaRPr>
          </a:p>
          <a:p>
            <a:pPr>
              <a:spcAft>
                <a:spcPts val="600"/>
              </a:spcAft>
            </a:pPr>
            <a:r>
              <a:rPr lang="de-DE" altLang="de-DE" sz="2000" b="0">
                <a:effectLst>
                  <a:outerShdw blurRad="38100" dist="38100" dir="2700000" algn="tl">
                    <a:srgbClr val="000000"/>
                  </a:outerShdw>
                </a:effectLst>
                <a:latin typeface="Arial" panose="020B0604020202020204" pitchFamily="34" charset="0"/>
              </a:rPr>
              <a:t>Prof. Dr. Detlef Müller-Böling</a:t>
            </a:r>
          </a:p>
          <a:p>
            <a:pPr>
              <a:spcAft>
                <a:spcPts val="600"/>
              </a:spcAft>
            </a:pPr>
            <a:endParaRPr lang="de-DE" altLang="de-DE" sz="2000" b="0">
              <a:effectLst>
                <a:outerShdw blurRad="38100" dist="38100" dir="2700000" algn="tl">
                  <a:srgbClr val="000000"/>
                </a:outerShdw>
              </a:effectLst>
              <a:latin typeface="Arial" panose="020B0604020202020204" pitchFamily="34" charset="0"/>
            </a:endParaRPr>
          </a:p>
          <a:p>
            <a:pPr>
              <a:spcAft>
                <a:spcPts val="600"/>
              </a:spcAft>
            </a:pPr>
            <a:r>
              <a:rPr lang="de-DE" altLang="de-DE" sz="2000" b="0">
                <a:effectLst>
                  <a:outerShdw blurRad="38100" dist="38100" dir="2700000" algn="tl">
                    <a:srgbClr val="000000"/>
                  </a:outerShdw>
                </a:effectLst>
                <a:latin typeface="Arial" panose="020B0604020202020204" pitchFamily="34" charset="0"/>
              </a:rPr>
              <a:t>DHV-Workshop Bonn, 12.12.2002</a:t>
            </a:r>
            <a:endParaRPr lang="de-DE" altLang="de-DE" sz="2000" b="0">
              <a:solidFill>
                <a:srgbClr val="0000FF"/>
              </a:solidFill>
              <a:effectLst>
                <a:outerShdw blurRad="38100" dist="38100" dir="2700000" algn="tl">
                  <a:srgbClr val="000000"/>
                </a:outerShdw>
              </a:effectLst>
              <a:latin typeface="Arial" panose="020B0604020202020204" pitchFamily="34" charset="0"/>
            </a:endParaRPr>
          </a:p>
          <a:p>
            <a:endParaRPr lang="de-DE" altLang="de-DE" sz="2000" b="0">
              <a:solidFill>
                <a:srgbClr val="0000FF"/>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spd="med">
    <p:cut/>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 name="Foliennummernplatzhalter 2">
            <a:extLst>
              <a:ext uri="{FF2B5EF4-FFF2-40B4-BE49-F238E27FC236}">
                <a16:creationId xmlns:a16="http://schemas.microsoft.com/office/drawing/2014/main" id="{A130A44B-FB17-D047-994B-9AD456B75C5E}"/>
              </a:ext>
            </a:extLst>
          </p:cNvPr>
          <p:cNvSpPr>
            <a:spLocks noGrp="1"/>
          </p:cNvSpPr>
          <p:nvPr>
            <p:ph type="sldNum" sz="quarter" idx="10"/>
          </p:nvPr>
        </p:nvSpPr>
        <p:spPr/>
        <p:txBody>
          <a:bodyPr/>
          <a:lstStyle/>
          <a:p>
            <a:fld id="{63FFEA3E-B461-BD41-933E-9C305306766A}" type="slidenum">
              <a:rPr lang="en-US" altLang="de-DE"/>
              <a:pPr/>
              <a:t>3</a:t>
            </a:fld>
            <a:endParaRPr lang="en-US" altLang="de-DE" b="0"/>
          </a:p>
        </p:txBody>
      </p:sp>
      <p:sp>
        <p:nvSpPr>
          <p:cNvPr id="351234" name="Rectangle 2">
            <a:extLst>
              <a:ext uri="{FF2B5EF4-FFF2-40B4-BE49-F238E27FC236}">
                <a16:creationId xmlns:a16="http://schemas.microsoft.com/office/drawing/2014/main" id="{43457A47-5FCF-0D4E-BA93-9CB8DE66155F}"/>
              </a:ext>
            </a:extLst>
          </p:cNvPr>
          <p:cNvSpPr>
            <a:spLocks noGrp="1" noChangeArrowheads="1"/>
          </p:cNvSpPr>
          <p:nvPr>
            <p:ph type="title"/>
          </p:nvPr>
        </p:nvSpPr>
        <p:spPr/>
        <p:txBody>
          <a:bodyPr/>
          <a:lstStyle/>
          <a:p>
            <a:r>
              <a:rPr lang="de-DE" altLang="de-DE"/>
              <a:t>Kernelemente der Reform</a:t>
            </a:r>
          </a:p>
        </p:txBody>
      </p:sp>
      <p:grpSp>
        <p:nvGrpSpPr>
          <p:cNvPr id="351235" name="Group 3">
            <a:extLst>
              <a:ext uri="{FF2B5EF4-FFF2-40B4-BE49-F238E27FC236}">
                <a16:creationId xmlns:a16="http://schemas.microsoft.com/office/drawing/2014/main" id="{E3E635D6-1D7C-164F-86AF-4C39AA414F4B}"/>
              </a:ext>
            </a:extLst>
          </p:cNvPr>
          <p:cNvGrpSpPr>
            <a:grpSpLocks/>
          </p:cNvGrpSpPr>
          <p:nvPr/>
        </p:nvGrpSpPr>
        <p:grpSpPr bwMode="auto">
          <a:xfrm>
            <a:off x="152400" y="1447800"/>
            <a:ext cx="4267200" cy="1981200"/>
            <a:chOff x="96" y="912"/>
            <a:chExt cx="2688" cy="1248"/>
          </a:xfrm>
        </p:grpSpPr>
        <p:sp>
          <p:nvSpPr>
            <p:cNvPr id="351236" name="Oval 4">
              <a:extLst>
                <a:ext uri="{FF2B5EF4-FFF2-40B4-BE49-F238E27FC236}">
                  <a16:creationId xmlns:a16="http://schemas.microsoft.com/office/drawing/2014/main" id="{DD129E38-96EE-464A-9CAF-195DA624D8BB}"/>
                </a:ext>
              </a:extLst>
            </p:cNvPr>
            <p:cNvSpPr>
              <a:spLocks noChangeArrowheads="1"/>
            </p:cNvSpPr>
            <p:nvPr/>
          </p:nvSpPr>
          <p:spPr bwMode="auto">
            <a:xfrm>
              <a:off x="96" y="912"/>
              <a:ext cx="1728" cy="1248"/>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37" name="Text Box 5">
              <a:extLst>
                <a:ext uri="{FF2B5EF4-FFF2-40B4-BE49-F238E27FC236}">
                  <a16:creationId xmlns:a16="http://schemas.microsoft.com/office/drawing/2014/main" id="{8F13860D-67EA-7E49-901E-C10C5905CAD1}"/>
                </a:ext>
              </a:extLst>
            </p:cNvPr>
            <p:cNvSpPr txBox="1">
              <a:spLocks noChangeArrowheads="1"/>
            </p:cNvSpPr>
            <p:nvPr/>
          </p:nvSpPr>
          <p:spPr bwMode="auto">
            <a:xfrm>
              <a:off x="195" y="1200"/>
              <a:ext cx="1589" cy="5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000">
                  <a:effectLst/>
                  <a:latin typeface="Arial" panose="020B0604020202020204" pitchFamily="34" charset="0"/>
                </a:rPr>
                <a:t>Ämter W 2 (3.724 €)</a:t>
              </a:r>
            </a:p>
            <a:p>
              <a:r>
                <a:rPr lang="de-DE" altLang="de-DE" sz="2000">
                  <a:effectLst/>
                  <a:latin typeface="Arial" panose="020B0604020202020204" pitchFamily="34" charset="0"/>
                </a:rPr>
                <a:t>und W 3 (4.522 €)</a:t>
              </a:r>
            </a:p>
            <a:p>
              <a:r>
                <a:rPr lang="de-DE" altLang="de-DE" sz="1600">
                  <a:effectLst/>
                  <a:latin typeface="Arial" panose="020B0604020202020204" pitchFamily="34" charset="0"/>
                </a:rPr>
                <a:t>(auf Basis 2001)</a:t>
              </a:r>
              <a:endParaRPr lang="de-DE" altLang="de-DE">
                <a:effectLst/>
                <a:latin typeface="Arial" panose="020B0604020202020204" pitchFamily="34" charset="0"/>
              </a:endParaRPr>
            </a:p>
          </p:txBody>
        </p:sp>
        <p:sp>
          <p:nvSpPr>
            <p:cNvPr id="351238" name="AutoShape 6">
              <a:extLst>
                <a:ext uri="{FF2B5EF4-FFF2-40B4-BE49-F238E27FC236}">
                  <a16:creationId xmlns:a16="http://schemas.microsoft.com/office/drawing/2014/main" id="{C7C4B97A-0BF0-E540-B5FD-72BEB0BDE8B7}"/>
                </a:ext>
              </a:extLst>
            </p:cNvPr>
            <p:cNvSpPr>
              <a:spLocks noChangeArrowheads="1"/>
            </p:cNvSpPr>
            <p:nvPr/>
          </p:nvSpPr>
          <p:spPr bwMode="auto">
            <a:xfrm>
              <a:off x="2016" y="1296"/>
              <a:ext cx="768" cy="288"/>
            </a:xfrm>
            <a:prstGeom prst="rightArrow">
              <a:avLst>
                <a:gd name="adj1" fmla="val 50000"/>
                <a:gd name="adj2" fmla="val 66667"/>
              </a:avLst>
            </a:prstGeom>
            <a:solidFill>
              <a:schemeClr val="accent1"/>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nvGrpSpPr>
          <p:cNvPr id="351239" name="Group 7">
            <a:extLst>
              <a:ext uri="{FF2B5EF4-FFF2-40B4-BE49-F238E27FC236}">
                <a16:creationId xmlns:a16="http://schemas.microsoft.com/office/drawing/2014/main" id="{ED3E74BC-C723-2C46-A759-9DA0F998A677}"/>
              </a:ext>
            </a:extLst>
          </p:cNvPr>
          <p:cNvGrpSpPr>
            <a:grpSpLocks/>
          </p:cNvGrpSpPr>
          <p:nvPr/>
        </p:nvGrpSpPr>
        <p:grpSpPr bwMode="auto">
          <a:xfrm>
            <a:off x="4953000" y="1371600"/>
            <a:ext cx="3200400" cy="1143000"/>
            <a:chOff x="3120" y="864"/>
            <a:chExt cx="2016" cy="720"/>
          </a:xfrm>
        </p:grpSpPr>
        <p:sp>
          <p:nvSpPr>
            <p:cNvPr id="351240" name="Oval 8">
              <a:extLst>
                <a:ext uri="{FF2B5EF4-FFF2-40B4-BE49-F238E27FC236}">
                  <a16:creationId xmlns:a16="http://schemas.microsoft.com/office/drawing/2014/main" id="{2CD0611D-3B48-1F44-B65E-199713B90671}"/>
                </a:ext>
              </a:extLst>
            </p:cNvPr>
            <p:cNvSpPr>
              <a:spLocks noChangeArrowheads="1"/>
            </p:cNvSpPr>
            <p:nvPr/>
          </p:nvSpPr>
          <p:spPr bwMode="auto">
            <a:xfrm>
              <a:off x="3120" y="864"/>
              <a:ext cx="2016" cy="72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41" name="Text Box 9">
              <a:extLst>
                <a:ext uri="{FF2B5EF4-FFF2-40B4-BE49-F238E27FC236}">
                  <a16:creationId xmlns:a16="http://schemas.microsoft.com/office/drawing/2014/main" id="{4054F78C-53B3-9244-B8E6-709F51BE2D42}"/>
                </a:ext>
              </a:extLst>
            </p:cNvPr>
            <p:cNvSpPr txBox="1">
              <a:spLocks noChangeArrowheads="1"/>
            </p:cNvSpPr>
            <p:nvPr/>
          </p:nvSpPr>
          <p:spPr bwMode="auto">
            <a:xfrm>
              <a:off x="3464" y="959"/>
              <a:ext cx="1372" cy="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800">
                  <a:effectLst/>
                  <a:latin typeface="Arial" panose="020B0604020202020204" pitchFamily="34" charset="0"/>
                </a:rPr>
                <a:t>Leistungsbezüge</a:t>
              </a:r>
            </a:p>
            <a:p>
              <a:r>
                <a:rPr lang="de-DE" altLang="de-DE" sz="1800">
                  <a:effectLst/>
                  <a:latin typeface="Arial" panose="020B0604020202020204" pitchFamily="34" charset="0"/>
                </a:rPr>
                <a:t>statt</a:t>
              </a:r>
            </a:p>
            <a:p>
              <a:r>
                <a:rPr lang="de-DE" altLang="de-DE" sz="1800">
                  <a:effectLst/>
                  <a:latin typeface="Arial" panose="020B0604020202020204" pitchFamily="34" charset="0"/>
                </a:rPr>
                <a:t>Dienstaltersstufen</a:t>
              </a:r>
            </a:p>
          </p:txBody>
        </p:sp>
      </p:grpSp>
      <p:grpSp>
        <p:nvGrpSpPr>
          <p:cNvPr id="351242" name="Group 10">
            <a:extLst>
              <a:ext uri="{FF2B5EF4-FFF2-40B4-BE49-F238E27FC236}">
                <a16:creationId xmlns:a16="http://schemas.microsoft.com/office/drawing/2014/main" id="{D1B25654-DA6D-D14B-BC76-06BBA2432E6F}"/>
              </a:ext>
            </a:extLst>
          </p:cNvPr>
          <p:cNvGrpSpPr>
            <a:grpSpLocks/>
          </p:cNvGrpSpPr>
          <p:nvPr/>
        </p:nvGrpSpPr>
        <p:grpSpPr bwMode="auto">
          <a:xfrm>
            <a:off x="5016500" y="2590800"/>
            <a:ext cx="3143250" cy="1219200"/>
            <a:chOff x="3160" y="1632"/>
            <a:chExt cx="1980" cy="768"/>
          </a:xfrm>
        </p:grpSpPr>
        <p:sp>
          <p:nvSpPr>
            <p:cNvPr id="351243" name="Oval 11">
              <a:extLst>
                <a:ext uri="{FF2B5EF4-FFF2-40B4-BE49-F238E27FC236}">
                  <a16:creationId xmlns:a16="http://schemas.microsoft.com/office/drawing/2014/main" id="{DAA97A3D-8761-8B4B-8418-A07C8FADF693}"/>
                </a:ext>
              </a:extLst>
            </p:cNvPr>
            <p:cNvSpPr>
              <a:spLocks noChangeArrowheads="1"/>
            </p:cNvSpPr>
            <p:nvPr/>
          </p:nvSpPr>
          <p:spPr bwMode="auto">
            <a:xfrm>
              <a:off x="3168" y="1632"/>
              <a:ext cx="1968" cy="768"/>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44" name="Text Box 12">
              <a:extLst>
                <a:ext uri="{FF2B5EF4-FFF2-40B4-BE49-F238E27FC236}">
                  <a16:creationId xmlns:a16="http://schemas.microsoft.com/office/drawing/2014/main" id="{8EB0201A-6650-6F4A-BB7F-0A6A1E134D45}"/>
                </a:ext>
              </a:extLst>
            </p:cNvPr>
            <p:cNvSpPr txBox="1">
              <a:spLocks noChangeArrowheads="1"/>
            </p:cNvSpPr>
            <p:nvPr/>
          </p:nvSpPr>
          <p:spPr bwMode="auto">
            <a:xfrm>
              <a:off x="3160" y="1776"/>
              <a:ext cx="1980" cy="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800">
                  <a:effectLst/>
                  <a:latin typeface="Arial" panose="020B0604020202020204" pitchFamily="34" charset="0"/>
                </a:rPr>
                <a:t>Berufungs-/Bleibever-</a:t>
              </a:r>
            </a:p>
            <a:p>
              <a:r>
                <a:rPr lang="de-DE" altLang="de-DE" sz="1800">
                  <a:effectLst/>
                  <a:latin typeface="Arial" panose="020B0604020202020204" pitchFamily="34" charset="0"/>
                </a:rPr>
                <a:t>handlungen für W2 </a:t>
              </a:r>
              <a:r>
                <a:rPr lang="de-DE" altLang="de-DE" sz="1800" i="1">
                  <a:effectLst/>
                  <a:latin typeface="Arial" panose="020B0604020202020204" pitchFamily="34" charset="0"/>
                </a:rPr>
                <a:t>und</a:t>
              </a:r>
              <a:r>
                <a:rPr lang="de-DE" altLang="de-DE" sz="1800">
                  <a:effectLst/>
                  <a:latin typeface="Arial" panose="020B0604020202020204" pitchFamily="34" charset="0"/>
                </a:rPr>
                <a:t> W3</a:t>
              </a:r>
            </a:p>
          </p:txBody>
        </p:sp>
      </p:grpSp>
      <p:grpSp>
        <p:nvGrpSpPr>
          <p:cNvPr id="351245" name="Group 13">
            <a:extLst>
              <a:ext uri="{FF2B5EF4-FFF2-40B4-BE49-F238E27FC236}">
                <a16:creationId xmlns:a16="http://schemas.microsoft.com/office/drawing/2014/main" id="{72F6D3A9-4FC2-E84C-86C0-90ED9F9AB03F}"/>
              </a:ext>
            </a:extLst>
          </p:cNvPr>
          <p:cNvGrpSpPr>
            <a:grpSpLocks/>
          </p:cNvGrpSpPr>
          <p:nvPr/>
        </p:nvGrpSpPr>
        <p:grpSpPr bwMode="auto">
          <a:xfrm>
            <a:off x="5105400" y="3962400"/>
            <a:ext cx="3124200" cy="1143000"/>
            <a:chOff x="3216" y="2496"/>
            <a:chExt cx="1968" cy="720"/>
          </a:xfrm>
        </p:grpSpPr>
        <p:sp>
          <p:nvSpPr>
            <p:cNvPr id="351246" name="Oval 14">
              <a:extLst>
                <a:ext uri="{FF2B5EF4-FFF2-40B4-BE49-F238E27FC236}">
                  <a16:creationId xmlns:a16="http://schemas.microsoft.com/office/drawing/2014/main" id="{E54C4D69-343E-CA49-8775-649EFC7304B7}"/>
                </a:ext>
              </a:extLst>
            </p:cNvPr>
            <p:cNvSpPr>
              <a:spLocks noChangeArrowheads="1"/>
            </p:cNvSpPr>
            <p:nvPr/>
          </p:nvSpPr>
          <p:spPr bwMode="auto">
            <a:xfrm>
              <a:off x="3216" y="2496"/>
              <a:ext cx="1968" cy="72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18000" rIns="18000" bIns="0" anchor="ctr"/>
            <a:lstStyle/>
            <a:p>
              <a:pPr>
                <a:lnSpc>
                  <a:spcPct val="80000"/>
                </a:lnSpc>
              </a:pPr>
              <a:endParaRPr lang="de-DE" altLang="de-DE">
                <a:effectLst/>
              </a:endParaRPr>
            </a:p>
          </p:txBody>
        </p:sp>
        <p:sp>
          <p:nvSpPr>
            <p:cNvPr id="351247" name="Text Box 15">
              <a:extLst>
                <a:ext uri="{FF2B5EF4-FFF2-40B4-BE49-F238E27FC236}">
                  <a16:creationId xmlns:a16="http://schemas.microsoft.com/office/drawing/2014/main" id="{57FFC585-416D-9544-8CDA-9A2B19A590C2}"/>
                </a:ext>
              </a:extLst>
            </p:cNvPr>
            <p:cNvSpPr txBox="1">
              <a:spLocks noChangeArrowheads="1"/>
            </p:cNvSpPr>
            <p:nvPr/>
          </p:nvSpPr>
          <p:spPr bwMode="auto">
            <a:xfrm>
              <a:off x="3459" y="2668"/>
              <a:ext cx="1510" cy="29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000" tIns="18000" rIns="18000" bIns="0" anchor="ctr">
              <a:spAutoFit/>
            </a:bodyPr>
            <a:lstStyle/>
            <a:p>
              <a:pPr>
                <a:lnSpc>
                  <a:spcPct val="80000"/>
                </a:lnSpc>
                <a:spcBef>
                  <a:spcPct val="5000"/>
                </a:spcBef>
              </a:pPr>
              <a:r>
                <a:rPr lang="de-DE" altLang="de-DE" sz="1800">
                  <a:effectLst/>
                  <a:latin typeface="Arial" panose="020B0604020202020204" pitchFamily="34" charset="0"/>
                </a:rPr>
                <a:t>Keine Stufungen</a:t>
              </a:r>
            </a:p>
            <a:p>
              <a:pPr>
                <a:lnSpc>
                  <a:spcPct val="80000"/>
                </a:lnSpc>
                <a:spcBef>
                  <a:spcPct val="5000"/>
                </a:spcBef>
              </a:pPr>
              <a:r>
                <a:rPr lang="de-DE" altLang="de-DE" sz="1800">
                  <a:effectLst/>
                  <a:latin typeface="Arial" panose="020B0604020202020204" pitchFamily="34" charset="0"/>
                </a:rPr>
                <a:t>„offene“  B 10 Grenze</a:t>
              </a:r>
            </a:p>
          </p:txBody>
        </p:sp>
      </p:grpSp>
      <p:grpSp>
        <p:nvGrpSpPr>
          <p:cNvPr id="351248" name="Group 16">
            <a:extLst>
              <a:ext uri="{FF2B5EF4-FFF2-40B4-BE49-F238E27FC236}">
                <a16:creationId xmlns:a16="http://schemas.microsoft.com/office/drawing/2014/main" id="{A2503165-1B5B-D549-87CB-1B81C8A669D8}"/>
              </a:ext>
            </a:extLst>
          </p:cNvPr>
          <p:cNvGrpSpPr>
            <a:grpSpLocks/>
          </p:cNvGrpSpPr>
          <p:nvPr/>
        </p:nvGrpSpPr>
        <p:grpSpPr bwMode="auto">
          <a:xfrm>
            <a:off x="5181600" y="5257800"/>
            <a:ext cx="2971800" cy="1143000"/>
            <a:chOff x="3264" y="3312"/>
            <a:chExt cx="1872" cy="720"/>
          </a:xfrm>
        </p:grpSpPr>
        <p:sp>
          <p:nvSpPr>
            <p:cNvPr id="351249" name="Oval 17">
              <a:extLst>
                <a:ext uri="{FF2B5EF4-FFF2-40B4-BE49-F238E27FC236}">
                  <a16:creationId xmlns:a16="http://schemas.microsoft.com/office/drawing/2014/main" id="{8A3B3AE2-3F90-3C4F-8A71-5E8F0D641594}"/>
                </a:ext>
              </a:extLst>
            </p:cNvPr>
            <p:cNvSpPr>
              <a:spLocks noChangeArrowheads="1"/>
            </p:cNvSpPr>
            <p:nvPr/>
          </p:nvSpPr>
          <p:spPr bwMode="auto">
            <a:xfrm>
              <a:off x="3264" y="3312"/>
              <a:ext cx="1872" cy="720"/>
            </a:xfrm>
            <a:prstGeom prst="ellipse">
              <a:avLst/>
            </a:prstGeom>
            <a:solidFill>
              <a:srgbClr val="0000FF"/>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50" name="Text Box 18">
              <a:extLst>
                <a:ext uri="{FF2B5EF4-FFF2-40B4-BE49-F238E27FC236}">
                  <a16:creationId xmlns:a16="http://schemas.microsoft.com/office/drawing/2014/main" id="{9A72D215-0044-0E40-90B8-CA61AE8461CC}"/>
                </a:ext>
              </a:extLst>
            </p:cNvPr>
            <p:cNvSpPr txBox="1">
              <a:spLocks noChangeArrowheads="1"/>
            </p:cNvSpPr>
            <p:nvPr/>
          </p:nvSpPr>
          <p:spPr bwMode="auto">
            <a:xfrm>
              <a:off x="3460" y="3474"/>
              <a:ext cx="1484" cy="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800">
                  <a:effectLst/>
                  <a:latin typeface="Arial" panose="020B0604020202020204" pitchFamily="34" charset="0"/>
                </a:rPr>
                <a:t>Zulage aus </a:t>
              </a:r>
            </a:p>
            <a:p>
              <a:r>
                <a:rPr lang="de-DE" altLang="de-DE" sz="1800">
                  <a:effectLst/>
                  <a:latin typeface="Arial" panose="020B0604020202020204" pitchFamily="34" charset="0"/>
                </a:rPr>
                <a:t>privaten Drittmitteln</a:t>
              </a:r>
            </a:p>
          </p:txBody>
        </p:sp>
      </p:grpSp>
      <p:grpSp>
        <p:nvGrpSpPr>
          <p:cNvPr id="351251" name="Group 19">
            <a:extLst>
              <a:ext uri="{FF2B5EF4-FFF2-40B4-BE49-F238E27FC236}">
                <a16:creationId xmlns:a16="http://schemas.microsoft.com/office/drawing/2014/main" id="{B7B16E95-8DF5-3C4B-A125-6601A42A8CD7}"/>
              </a:ext>
            </a:extLst>
          </p:cNvPr>
          <p:cNvGrpSpPr>
            <a:grpSpLocks/>
          </p:cNvGrpSpPr>
          <p:nvPr/>
        </p:nvGrpSpPr>
        <p:grpSpPr bwMode="auto">
          <a:xfrm>
            <a:off x="1295400" y="3581400"/>
            <a:ext cx="2970213" cy="685800"/>
            <a:chOff x="816" y="2352"/>
            <a:chExt cx="1584" cy="432"/>
          </a:xfrm>
        </p:grpSpPr>
        <p:sp>
          <p:nvSpPr>
            <p:cNvPr id="351252" name="Rectangle 20">
              <a:extLst>
                <a:ext uri="{FF2B5EF4-FFF2-40B4-BE49-F238E27FC236}">
                  <a16:creationId xmlns:a16="http://schemas.microsoft.com/office/drawing/2014/main" id="{19A9C3CC-AE60-C54F-8B15-2731D48A76DA}"/>
                </a:ext>
              </a:extLst>
            </p:cNvPr>
            <p:cNvSpPr>
              <a:spLocks noChangeArrowheads="1"/>
            </p:cNvSpPr>
            <p:nvPr/>
          </p:nvSpPr>
          <p:spPr bwMode="auto">
            <a:xfrm>
              <a:off x="816" y="2352"/>
              <a:ext cx="1584" cy="432"/>
            </a:xfrm>
            <a:prstGeom prst="rect">
              <a:avLst/>
            </a:prstGeom>
            <a:solidFill>
              <a:srgbClr val="FFFF00"/>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53" name="Text Box 21">
              <a:extLst>
                <a:ext uri="{FF2B5EF4-FFF2-40B4-BE49-F238E27FC236}">
                  <a16:creationId xmlns:a16="http://schemas.microsoft.com/office/drawing/2014/main" id="{5C991DAD-6D71-5944-ADA5-E0DF223684D6}"/>
                </a:ext>
              </a:extLst>
            </p:cNvPr>
            <p:cNvSpPr txBox="1">
              <a:spLocks noChangeArrowheads="1"/>
            </p:cNvSpPr>
            <p:nvPr/>
          </p:nvSpPr>
          <p:spPr bwMode="auto">
            <a:xfrm>
              <a:off x="1004" y="2370"/>
              <a:ext cx="1229" cy="404"/>
            </a:xfrm>
            <a:prstGeom prst="rect">
              <a:avLst/>
            </a:prstGeom>
            <a:solidFill>
              <a:srgbClr val="FFFF00"/>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800">
                  <a:solidFill>
                    <a:schemeClr val="folHlink"/>
                  </a:solidFill>
                  <a:effectLst/>
                  <a:latin typeface="Arial" panose="020B0604020202020204" pitchFamily="34" charset="0"/>
                </a:rPr>
                <a:t>Bestandsschutz</a:t>
              </a:r>
              <a:r>
                <a:rPr lang="de-DE" altLang="de-DE" sz="1800">
                  <a:effectLst/>
                  <a:latin typeface="Arial" panose="020B0604020202020204" pitchFamily="34" charset="0"/>
                </a:rPr>
                <a:t> </a:t>
              </a:r>
              <a:r>
                <a:rPr lang="de-DE" altLang="de-DE" sz="1800">
                  <a:solidFill>
                    <a:schemeClr val="folHlink"/>
                  </a:solidFill>
                  <a:effectLst/>
                  <a:latin typeface="Arial" panose="020B0604020202020204" pitchFamily="34" charset="0"/>
                </a:rPr>
                <a:t>für</a:t>
              </a:r>
              <a:endParaRPr lang="de-DE" altLang="de-DE" sz="1800">
                <a:effectLst/>
                <a:latin typeface="Arial" panose="020B0604020202020204" pitchFamily="34" charset="0"/>
              </a:endParaRPr>
            </a:p>
            <a:p>
              <a:r>
                <a:rPr lang="de-DE" altLang="de-DE" sz="1800">
                  <a:solidFill>
                    <a:schemeClr val="folHlink"/>
                  </a:solidFill>
                  <a:effectLst/>
                  <a:latin typeface="Arial" panose="020B0604020202020204" pitchFamily="34" charset="0"/>
                </a:rPr>
                <a:t>C-Professoren</a:t>
              </a:r>
              <a:endParaRPr lang="de-DE" altLang="de-DE" sz="1800">
                <a:effectLst/>
                <a:latin typeface="Arial" panose="020B0604020202020204" pitchFamily="34" charset="0"/>
              </a:endParaRPr>
            </a:p>
          </p:txBody>
        </p:sp>
      </p:grpSp>
      <p:grpSp>
        <p:nvGrpSpPr>
          <p:cNvPr id="351254" name="Group 22">
            <a:extLst>
              <a:ext uri="{FF2B5EF4-FFF2-40B4-BE49-F238E27FC236}">
                <a16:creationId xmlns:a16="http://schemas.microsoft.com/office/drawing/2014/main" id="{E17C4823-7669-5744-8AC5-AF7DCAD28896}"/>
              </a:ext>
            </a:extLst>
          </p:cNvPr>
          <p:cNvGrpSpPr>
            <a:grpSpLocks/>
          </p:cNvGrpSpPr>
          <p:nvPr/>
        </p:nvGrpSpPr>
        <p:grpSpPr bwMode="auto">
          <a:xfrm>
            <a:off x="296863" y="5257800"/>
            <a:ext cx="3970337" cy="931863"/>
            <a:chOff x="96" y="3168"/>
            <a:chExt cx="2116" cy="587"/>
          </a:xfrm>
        </p:grpSpPr>
        <p:sp>
          <p:nvSpPr>
            <p:cNvPr id="351255" name="Rectangle 23">
              <a:extLst>
                <a:ext uri="{FF2B5EF4-FFF2-40B4-BE49-F238E27FC236}">
                  <a16:creationId xmlns:a16="http://schemas.microsoft.com/office/drawing/2014/main" id="{D3B810E2-4311-FB4D-9D8A-016C1976677D}"/>
                </a:ext>
              </a:extLst>
            </p:cNvPr>
            <p:cNvSpPr>
              <a:spLocks noChangeArrowheads="1"/>
            </p:cNvSpPr>
            <p:nvPr/>
          </p:nvSpPr>
          <p:spPr bwMode="auto">
            <a:xfrm>
              <a:off x="96" y="3168"/>
              <a:ext cx="2112" cy="576"/>
            </a:xfrm>
            <a:prstGeom prst="rect">
              <a:avLst/>
            </a:prstGeom>
            <a:solidFill>
              <a:srgbClr val="FFFF00"/>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56" name="Text Box 24">
              <a:extLst>
                <a:ext uri="{FF2B5EF4-FFF2-40B4-BE49-F238E27FC236}">
                  <a16:creationId xmlns:a16="http://schemas.microsoft.com/office/drawing/2014/main" id="{86139148-09D2-4E45-A528-B84D60792F74}"/>
                </a:ext>
              </a:extLst>
            </p:cNvPr>
            <p:cNvSpPr txBox="1">
              <a:spLocks noChangeArrowheads="1"/>
            </p:cNvSpPr>
            <p:nvPr/>
          </p:nvSpPr>
          <p:spPr bwMode="auto">
            <a:xfrm>
              <a:off x="96" y="3178"/>
              <a:ext cx="2116" cy="577"/>
            </a:xfrm>
            <a:prstGeom prst="rect">
              <a:avLst/>
            </a:prstGeom>
            <a:solidFill>
              <a:srgbClr val="FFFF00"/>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de-DE" altLang="de-DE" sz="1800">
                  <a:solidFill>
                    <a:schemeClr val="folHlink"/>
                  </a:solidFill>
                  <a:effectLst/>
                  <a:latin typeface="Arial" panose="020B0604020202020204" pitchFamily="34" charset="0"/>
                </a:rPr>
                <a:t>Wettbewerbsregulierung  zwischen Ländern durch</a:t>
              </a:r>
            </a:p>
            <a:p>
              <a:r>
                <a:rPr lang="de-DE" altLang="de-DE" sz="1800">
                  <a:solidFill>
                    <a:schemeClr val="folHlink"/>
                  </a:solidFill>
                  <a:effectLst/>
                  <a:latin typeface="Arial" panose="020B0604020202020204" pitchFamily="34" charset="0"/>
                </a:rPr>
                <a:t>„Vergaberahmen“</a:t>
              </a:r>
              <a:endParaRPr lang="de-DE" altLang="de-DE" sz="1800">
                <a:effectLst/>
                <a:latin typeface="Arial" panose="020B0604020202020204" pitchFamily="34" charset="0"/>
              </a:endParaRPr>
            </a:p>
          </p:txBody>
        </p:sp>
      </p:grpSp>
      <p:grpSp>
        <p:nvGrpSpPr>
          <p:cNvPr id="351257" name="Group 25">
            <a:extLst>
              <a:ext uri="{FF2B5EF4-FFF2-40B4-BE49-F238E27FC236}">
                <a16:creationId xmlns:a16="http://schemas.microsoft.com/office/drawing/2014/main" id="{E8C537E6-2A35-4A4A-BB24-6B48A681C7A5}"/>
              </a:ext>
            </a:extLst>
          </p:cNvPr>
          <p:cNvGrpSpPr>
            <a:grpSpLocks/>
          </p:cNvGrpSpPr>
          <p:nvPr/>
        </p:nvGrpSpPr>
        <p:grpSpPr bwMode="auto">
          <a:xfrm>
            <a:off x="1296988" y="4419600"/>
            <a:ext cx="2970212" cy="685800"/>
            <a:chOff x="816" y="2352"/>
            <a:chExt cx="1584" cy="432"/>
          </a:xfrm>
        </p:grpSpPr>
        <p:sp>
          <p:nvSpPr>
            <p:cNvPr id="351258" name="Rectangle 26">
              <a:extLst>
                <a:ext uri="{FF2B5EF4-FFF2-40B4-BE49-F238E27FC236}">
                  <a16:creationId xmlns:a16="http://schemas.microsoft.com/office/drawing/2014/main" id="{F6AC07A3-B403-9848-A4AA-22762ADB80E6}"/>
                </a:ext>
              </a:extLst>
            </p:cNvPr>
            <p:cNvSpPr>
              <a:spLocks noChangeArrowheads="1"/>
            </p:cNvSpPr>
            <p:nvPr/>
          </p:nvSpPr>
          <p:spPr bwMode="auto">
            <a:xfrm>
              <a:off x="816" y="2352"/>
              <a:ext cx="1584" cy="432"/>
            </a:xfrm>
            <a:prstGeom prst="rect">
              <a:avLst/>
            </a:prstGeom>
            <a:solidFill>
              <a:srgbClr val="FFFF00"/>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1259" name="Text Box 27">
              <a:extLst>
                <a:ext uri="{FF2B5EF4-FFF2-40B4-BE49-F238E27FC236}">
                  <a16:creationId xmlns:a16="http://schemas.microsoft.com/office/drawing/2014/main" id="{F61AC64F-4406-9D4C-B1C7-25BFDCBCEE64}"/>
                </a:ext>
              </a:extLst>
            </p:cNvPr>
            <p:cNvSpPr txBox="1">
              <a:spLocks noChangeArrowheads="1"/>
            </p:cNvSpPr>
            <p:nvPr/>
          </p:nvSpPr>
          <p:spPr bwMode="auto">
            <a:xfrm>
              <a:off x="1010" y="2457"/>
              <a:ext cx="1216" cy="231"/>
            </a:xfrm>
            <a:prstGeom prst="rect">
              <a:avLst/>
            </a:prstGeom>
            <a:solidFill>
              <a:srgbClr val="FFFF00"/>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spcBef>
                  <a:spcPct val="50000"/>
                </a:spcBef>
              </a:pPr>
              <a:r>
                <a:rPr lang="de-DE" altLang="de-DE" sz="1800">
                  <a:solidFill>
                    <a:schemeClr val="folHlink"/>
                  </a:solidFill>
                  <a:effectLst/>
                  <a:latin typeface="Arial" panose="020B0604020202020204" pitchFamily="34" charset="0"/>
                </a:rPr>
                <a:t>Absenkungsschutz</a:t>
              </a:r>
              <a:endParaRPr lang="de-DE" altLang="de-DE" sz="1800">
                <a:effectLst/>
                <a:latin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51239"/>
                                        </p:tgtEl>
                                        <p:attrNameLst>
                                          <p:attrName>style.visibility</p:attrName>
                                        </p:attrNameLst>
                                      </p:cBhvr>
                                      <p:to>
                                        <p:strVal val="visible"/>
                                      </p:to>
                                    </p:set>
                                    <p:animEffect transition="in" filter="box(out)">
                                      <p:cBhvr>
                                        <p:cTn id="7" dur="500"/>
                                        <p:tgtEl>
                                          <p:spTgt spid="3512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351242"/>
                                        </p:tgtEl>
                                        <p:attrNameLst>
                                          <p:attrName>style.visibility</p:attrName>
                                        </p:attrNameLst>
                                      </p:cBhvr>
                                      <p:to>
                                        <p:strVal val="visible"/>
                                      </p:to>
                                    </p:set>
                                    <p:animEffect transition="in" filter="box(out)">
                                      <p:cBhvr>
                                        <p:cTn id="12" dur="500"/>
                                        <p:tgtEl>
                                          <p:spTgt spid="3512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351245"/>
                                        </p:tgtEl>
                                        <p:attrNameLst>
                                          <p:attrName>style.visibility</p:attrName>
                                        </p:attrNameLst>
                                      </p:cBhvr>
                                      <p:to>
                                        <p:strVal val="visible"/>
                                      </p:to>
                                    </p:set>
                                    <p:animEffect transition="in" filter="box(out)">
                                      <p:cBhvr>
                                        <p:cTn id="17" dur="500"/>
                                        <p:tgtEl>
                                          <p:spTgt spid="35124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351248"/>
                                        </p:tgtEl>
                                        <p:attrNameLst>
                                          <p:attrName>style.visibility</p:attrName>
                                        </p:attrNameLst>
                                      </p:cBhvr>
                                      <p:to>
                                        <p:strVal val="visible"/>
                                      </p:to>
                                    </p:set>
                                    <p:animEffect transition="in" filter="box(out)">
                                      <p:cBhvr>
                                        <p:cTn id="22" dur="500"/>
                                        <p:tgtEl>
                                          <p:spTgt spid="3512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351251"/>
                                        </p:tgtEl>
                                        <p:attrNameLst>
                                          <p:attrName>style.visibility</p:attrName>
                                        </p:attrNameLst>
                                      </p:cBhvr>
                                      <p:to>
                                        <p:strVal val="visible"/>
                                      </p:to>
                                    </p:set>
                                    <p:animEffect transition="in" filter="box(out)">
                                      <p:cBhvr>
                                        <p:cTn id="27" dur="500"/>
                                        <p:tgtEl>
                                          <p:spTgt spid="35125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351257"/>
                                        </p:tgtEl>
                                        <p:attrNameLst>
                                          <p:attrName>style.visibility</p:attrName>
                                        </p:attrNameLst>
                                      </p:cBhvr>
                                      <p:to>
                                        <p:strVal val="visible"/>
                                      </p:to>
                                    </p:set>
                                    <p:animEffect transition="in" filter="box(out)">
                                      <p:cBhvr>
                                        <p:cTn id="32" dur="500"/>
                                        <p:tgtEl>
                                          <p:spTgt spid="3512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32" fill="hold" nodeType="clickEffect">
                                  <p:stCondLst>
                                    <p:cond delay="0"/>
                                  </p:stCondLst>
                                  <p:childTnLst>
                                    <p:set>
                                      <p:cBhvr>
                                        <p:cTn id="36" dur="1" fill="hold">
                                          <p:stCondLst>
                                            <p:cond delay="0"/>
                                          </p:stCondLst>
                                        </p:cTn>
                                        <p:tgtEl>
                                          <p:spTgt spid="351254"/>
                                        </p:tgtEl>
                                        <p:attrNameLst>
                                          <p:attrName>style.visibility</p:attrName>
                                        </p:attrNameLst>
                                      </p:cBhvr>
                                      <p:to>
                                        <p:strVal val="visible"/>
                                      </p:to>
                                    </p:set>
                                    <p:animEffect transition="in" filter="box(out)">
                                      <p:cBhvr>
                                        <p:cTn id="37" dur="500"/>
                                        <p:tgtEl>
                                          <p:spTgt spid="3512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2">
            <a:extLst>
              <a:ext uri="{FF2B5EF4-FFF2-40B4-BE49-F238E27FC236}">
                <a16:creationId xmlns:a16="http://schemas.microsoft.com/office/drawing/2014/main" id="{1A523634-D02F-1A4F-A2F9-7F7C4628920D}"/>
              </a:ext>
            </a:extLst>
          </p:cNvPr>
          <p:cNvSpPr>
            <a:spLocks noGrp="1"/>
          </p:cNvSpPr>
          <p:nvPr>
            <p:ph type="sldNum" sz="quarter" idx="10"/>
          </p:nvPr>
        </p:nvSpPr>
        <p:spPr/>
        <p:txBody>
          <a:bodyPr/>
          <a:lstStyle/>
          <a:p>
            <a:fld id="{04362FAE-3B73-6D42-A3FA-2C4293CAC42C}" type="slidenum">
              <a:rPr lang="en-US" altLang="de-DE"/>
              <a:pPr/>
              <a:t>4</a:t>
            </a:fld>
            <a:endParaRPr lang="en-US" altLang="de-DE" b="0"/>
          </a:p>
        </p:txBody>
      </p:sp>
      <p:sp>
        <p:nvSpPr>
          <p:cNvPr id="355330" name="Rectangle 2">
            <a:extLst>
              <a:ext uri="{FF2B5EF4-FFF2-40B4-BE49-F238E27FC236}">
                <a16:creationId xmlns:a16="http://schemas.microsoft.com/office/drawing/2014/main" id="{011BE65F-4DD2-CF4B-8880-BF1F22A7779C}"/>
              </a:ext>
            </a:extLst>
          </p:cNvPr>
          <p:cNvSpPr>
            <a:spLocks noGrp="1" noChangeArrowheads="1"/>
          </p:cNvSpPr>
          <p:nvPr>
            <p:ph type="title"/>
          </p:nvPr>
        </p:nvSpPr>
        <p:spPr>
          <a:xfrm>
            <a:off x="0" y="0"/>
            <a:ext cx="7543800" cy="990600"/>
          </a:xfrm>
        </p:spPr>
        <p:txBody>
          <a:bodyPr/>
          <a:lstStyle/>
          <a:p>
            <a:r>
              <a:rPr lang="de-DE" altLang="de-DE"/>
              <a:t>Vorgehen</a:t>
            </a:r>
          </a:p>
        </p:txBody>
      </p:sp>
      <p:sp>
        <p:nvSpPr>
          <p:cNvPr id="355333" name="Rectangle 5">
            <a:extLst>
              <a:ext uri="{FF2B5EF4-FFF2-40B4-BE49-F238E27FC236}">
                <a16:creationId xmlns:a16="http://schemas.microsoft.com/office/drawing/2014/main" id="{555E3AEE-2D35-1546-8E99-45A0AB6123C6}"/>
              </a:ext>
            </a:extLst>
          </p:cNvPr>
          <p:cNvSpPr>
            <a:spLocks noChangeArrowheads="1"/>
          </p:cNvSpPr>
          <p:nvPr/>
        </p:nvSpPr>
        <p:spPr bwMode="auto">
          <a:xfrm>
            <a:off x="685800" y="3276600"/>
            <a:ext cx="7916863" cy="1349375"/>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3200">
                <a:effectLst>
                  <a:outerShdw blurRad="38100" dist="38100" dir="2700000" algn="tl">
                    <a:srgbClr val="000000"/>
                  </a:outerShdw>
                </a:effectLst>
                <a:latin typeface="Arial" panose="020B0604020202020204" pitchFamily="34" charset="0"/>
              </a:rPr>
              <a:t>Land</a:t>
            </a:r>
          </a:p>
          <a:p>
            <a:r>
              <a:rPr lang="de-DE" altLang="de-DE">
                <a:effectLst>
                  <a:outerShdw blurRad="38100" dist="38100" dir="2700000" algn="tl">
                    <a:srgbClr val="000000"/>
                  </a:outerShdw>
                </a:effectLst>
                <a:latin typeface="Arial" panose="020B0604020202020204" pitchFamily="34" charset="0"/>
              </a:rPr>
              <a:t>Umsetzung entscheidet über Reform</a:t>
            </a:r>
            <a:endParaRPr lang="de-DE" altLang="de-DE" sz="3600">
              <a:effectLst/>
              <a:latin typeface="Arial" panose="020B0604020202020204" pitchFamily="34" charset="0"/>
            </a:endParaRPr>
          </a:p>
        </p:txBody>
      </p:sp>
      <p:sp>
        <p:nvSpPr>
          <p:cNvPr id="355335" name="Rectangle 7">
            <a:extLst>
              <a:ext uri="{FF2B5EF4-FFF2-40B4-BE49-F238E27FC236}">
                <a16:creationId xmlns:a16="http://schemas.microsoft.com/office/drawing/2014/main" id="{D1641422-D6FE-A94B-BE7B-3BEC3B97C204}"/>
              </a:ext>
            </a:extLst>
          </p:cNvPr>
          <p:cNvSpPr>
            <a:spLocks noChangeArrowheads="1"/>
          </p:cNvSpPr>
          <p:nvPr/>
        </p:nvSpPr>
        <p:spPr bwMode="auto">
          <a:xfrm>
            <a:off x="685800" y="5105400"/>
            <a:ext cx="7916863" cy="1349375"/>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3200">
                <a:effectLst>
                  <a:outerShdw blurRad="38100" dist="38100" dir="2700000" algn="tl">
                    <a:srgbClr val="000000"/>
                  </a:outerShdw>
                </a:effectLst>
                <a:latin typeface="Arial" panose="020B0604020202020204" pitchFamily="34" charset="0"/>
              </a:rPr>
              <a:t>Hochschule </a:t>
            </a:r>
            <a:endParaRPr lang="de-DE" altLang="de-DE" sz="2600">
              <a:effectLst/>
              <a:latin typeface="Arial" panose="020B0604020202020204" pitchFamily="34" charset="0"/>
            </a:endParaRPr>
          </a:p>
          <a:p>
            <a:r>
              <a:rPr lang="de-DE" altLang="de-DE">
                <a:effectLst/>
                <a:latin typeface="Arial" panose="020B0604020202020204" pitchFamily="34" charset="0"/>
              </a:rPr>
              <a:t>bindet ein in Strategie</a:t>
            </a:r>
            <a:endParaRPr lang="de-DE" altLang="de-DE" sz="2600">
              <a:effectLst/>
              <a:latin typeface="Arial" panose="020B0604020202020204" pitchFamily="34" charset="0"/>
            </a:endParaRPr>
          </a:p>
        </p:txBody>
      </p:sp>
      <p:sp>
        <p:nvSpPr>
          <p:cNvPr id="355339" name="Rectangle 11">
            <a:extLst>
              <a:ext uri="{FF2B5EF4-FFF2-40B4-BE49-F238E27FC236}">
                <a16:creationId xmlns:a16="http://schemas.microsoft.com/office/drawing/2014/main" id="{906BFB45-1A01-BF4D-B384-A6771C424618}"/>
              </a:ext>
            </a:extLst>
          </p:cNvPr>
          <p:cNvSpPr>
            <a:spLocks noChangeArrowheads="1"/>
          </p:cNvSpPr>
          <p:nvPr/>
        </p:nvSpPr>
        <p:spPr bwMode="auto">
          <a:xfrm>
            <a:off x="685800" y="1447800"/>
            <a:ext cx="7916863" cy="1349375"/>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flatTx/>
          </a:bodyPr>
          <a:lstStyle/>
          <a:p>
            <a:r>
              <a:rPr lang="de-DE" altLang="de-DE" sz="3200">
                <a:effectLst>
                  <a:outerShdw blurRad="38100" dist="38100" dir="2700000" algn="tl">
                    <a:srgbClr val="000000"/>
                  </a:outerShdw>
                </a:effectLst>
                <a:latin typeface="Arial" panose="020B0604020202020204" pitchFamily="34" charset="0"/>
              </a:rPr>
              <a:t>Bund </a:t>
            </a:r>
          </a:p>
          <a:p>
            <a:r>
              <a:rPr lang="de-DE" altLang="de-DE">
                <a:effectLst>
                  <a:outerShdw blurRad="38100" dist="38100" dir="2700000" algn="tl">
                    <a:srgbClr val="000000"/>
                  </a:outerShdw>
                </a:effectLst>
                <a:latin typeface="Arial" panose="020B0604020202020204" pitchFamily="34" charset="0"/>
              </a:rPr>
              <a:t>lässt große Spielräume</a:t>
            </a:r>
            <a:endParaRPr lang="de-DE" altLang="de-DE" sz="3200">
              <a:effectLst>
                <a:outerShdw blurRad="38100" dist="38100" dir="2700000" algn="tl">
                  <a:srgbClr val="000000"/>
                </a:outerShdw>
              </a:effectLst>
              <a:latin typeface="Arial" panose="020B0604020202020204" pitchFamily="34" charset="0"/>
            </a:endParaRPr>
          </a:p>
        </p:txBody>
      </p:sp>
      <p:sp>
        <p:nvSpPr>
          <p:cNvPr id="355340" name="Oval 12">
            <a:extLst>
              <a:ext uri="{FF2B5EF4-FFF2-40B4-BE49-F238E27FC236}">
                <a16:creationId xmlns:a16="http://schemas.microsoft.com/office/drawing/2014/main" id="{391B0C3E-8084-FB4C-9C7B-B3A1D62F44CF}"/>
              </a:ext>
            </a:extLst>
          </p:cNvPr>
          <p:cNvSpPr>
            <a:spLocks noChangeArrowheads="1"/>
          </p:cNvSpPr>
          <p:nvPr/>
        </p:nvSpPr>
        <p:spPr bwMode="auto">
          <a:xfrm>
            <a:off x="1905000" y="4495800"/>
            <a:ext cx="5578475" cy="2303463"/>
          </a:xfrm>
          <a:prstGeom prst="ellipse">
            <a:avLst/>
          </a:prstGeom>
          <a:solidFill>
            <a:srgbClr val="FFFF00"/>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600">
                <a:solidFill>
                  <a:schemeClr val="accent1"/>
                </a:solidFill>
                <a:effectLst>
                  <a:outerShdw blurRad="38100" dist="38100" dir="2700000" algn="tl">
                    <a:srgbClr val="000000"/>
                  </a:outerShdw>
                </a:effectLst>
              </a:rPr>
              <a:t>vorsichtig </a:t>
            </a:r>
          </a:p>
          <a:p>
            <a:r>
              <a:rPr lang="de-DE" altLang="de-DE" sz="3600">
                <a:solidFill>
                  <a:schemeClr val="accent1"/>
                </a:solidFill>
                <a:effectLst>
                  <a:outerShdw blurRad="38100" dist="38100" dir="2700000" algn="tl">
                    <a:srgbClr val="000000"/>
                  </a:outerShdw>
                </a:effectLst>
              </a:rPr>
              <a:t>+</a:t>
            </a:r>
          </a:p>
          <a:p>
            <a:r>
              <a:rPr lang="de-DE" altLang="de-DE" sz="3600">
                <a:solidFill>
                  <a:schemeClr val="accent1"/>
                </a:solidFill>
                <a:effectLst>
                  <a:outerShdw blurRad="38100" dist="38100" dir="2700000" algn="tl">
                    <a:srgbClr val="000000"/>
                  </a:outerShdw>
                </a:effectLst>
              </a:rPr>
              <a:t>weise</a:t>
            </a:r>
            <a:endParaRPr lang="de-DE" altLang="de-DE">
              <a:effectLst>
                <a:outerShdw blurRad="38100" dist="38100" dir="2700000" algn="tl">
                  <a:srgbClr val="000000"/>
                </a:outerShdw>
              </a:effectLst>
            </a:endParaRPr>
          </a:p>
        </p:txBody>
      </p:sp>
      <p:sp>
        <p:nvSpPr>
          <p:cNvPr id="355336" name="Oval 8">
            <a:extLst>
              <a:ext uri="{FF2B5EF4-FFF2-40B4-BE49-F238E27FC236}">
                <a16:creationId xmlns:a16="http://schemas.microsoft.com/office/drawing/2014/main" id="{919DE56D-2A13-7646-AF28-250C5E8670F5}"/>
              </a:ext>
            </a:extLst>
          </p:cNvPr>
          <p:cNvSpPr>
            <a:spLocks noChangeArrowheads="1"/>
          </p:cNvSpPr>
          <p:nvPr/>
        </p:nvSpPr>
        <p:spPr bwMode="auto">
          <a:xfrm>
            <a:off x="1905000" y="1676400"/>
            <a:ext cx="5578475" cy="2303463"/>
          </a:xfrm>
          <a:prstGeom prst="ellipse">
            <a:avLst/>
          </a:prstGeom>
          <a:solidFill>
            <a:srgbClr val="FFFF00"/>
          </a:solidFill>
          <a:ln>
            <a:noFill/>
          </a:ln>
          <a:effectLst/>
          <a:extLst>
            <a:ext uri="{91240B29-F687-4F45-9708-019B960494DF}">
              <a14:hiddenLine xmlns:a14="http://schemas.microsoft.com/office/drawing/2010/main" w="76200">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3000">
                <a:solidFill>
                  <a:srgbClr val="FF0000"/>
                </a:solidFill>
                <a:effectLst>
                  <a:outerShdw blurRad="38100" dist="38100" dir="2700000" algn="tl">
                    <a:srgbClr val="000000"/>
                  </a:outerShdw>
                </a:effectLst>
                <a:latin typeface="Arial" panose="020B0604020202020204" pitchFamily="34" charset="0"/>
              </a:rPr>
              <a:t>Gefahren und Risiken</a:t>
            </a:r>
            <a:endParaRPr lang="de-DE" altLang="de-DE" sz="2800">
              <a:solidFill>
                <a:srgbClr val="FF0000"/>
              </a:solidFill>
              <a:effectLst>
                <a:outerShdw blurRad="38100" dist="38100" dir="2700000" algn="tl">
                  <a:srgbClr val="000000"/>
                </a:outerShdw>
              </a:effectLst>
              <a:latin typeface="Arial" panose="020B0604020202020204" pitchFamily="34" charset="0"/>
            </a:endParaRPr>
          </a:p>
          <a:p>
            <a:r>
              <a:rPr lang="de-DE" altLang="de-DE">
                <a:solidFill>
                  <a:schemeClr val="folHlink"/>
                </a:solidFill>
                <a:effectLst/>
                <a:latin typeface="Arial" panose="020B0604020202020204" pitchFamily="34" charset="0"/>
              </a:rPr>
              <a:t> Demotivation</a:t>
            </a:r>
          </a:p>
          <a:p>
            <a:r>
              <a:rPr lang="de-DE" altLang="de-DE">
                <a:solidFill>
                  <a:schemeClr val="folHlink"/>
                </a:solidFill>
                <a:effectLst/>
                <a:latin typeface="Arial" panose="020B0604020202020204" pitchFamily="34" charset="0"/>
              </a:rPr>
              <a:t> Verregelung der Verfahren</a:t>
            </a:r>
          </a:p>
          <a:p>
            <a:r>
              <a:rPr lang="de-DE" altLang="de-DE" b="0">
                <a:solidFill>
                  <a:schemeClr val="folHlink"/>
                </a:solidFill>
                <a:effectLst/>
              </a:rPr>
              <a:t> </a:t>
            </a:r>
            <a:r>
              <a:rPr lang="de-DE" altLang="de-DE">
                <a:solidFill>
                  <a:schemeClr val="folHlink"/>
                </a:solidFill>
                <a:effectLst/>
                <a:latin typeface="Arial" panose="020B0604020202020204" pitchFamily="34" charset="0"/>
              </a:rPr>
              <a:t>Attraktivität für die Besten</a:t>
            </a:r>
            <a:endParaRPr lang="de-DE" altLang="de-DE" b="0">
              <a:solidFill>
                <a:schemeClr val="folHlink"/>
              </a:solidFill>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55339"/>
                                        </p:tgtEl>
                                        <p:attrNameLst>
                                          <p:attrName>style.visibility</p:attrName>
                                        </p:attrNameLst>
                                      </p:cBhvr>
                                      <p:to>
                                        <p:strVal val="visible"/>
                                      </p:to>
                                    </p:set>
                                    <p:animEffect transition="in" filter="box(out)">
                                      <p:cBhvr>
                                        <p:cTn id="7" dur="500"/>
                                        <p:tgtEl>
                                          <p:spTgt spid="3553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55333"/>
                                        </p:tgtEl>
                                        <p:attrNameLst>
                                          <p:attrName>style.visibility</p:attrName>
                                        </p:attrNameLst>
                                      </p:cBhvr>
                                      <p:to>
                                        <p:strVal val="visible"/>
                                      </p:to>
                                    </p:set>
                                    <p:animEffect transition="in" filter="box(out)">
                                      <p:cBhvr>
                                        <p:cTn id="12" dur="500"/>
                                        <p:tgtEl>
                                          <p:spTgt spid="3553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55335"/>
                                        </p:tgtEl>
                                        <p:attrNameLst>
                                          <p:attrName>style.visibility</p:attrName>
                                        </p:attrNameLst>
                                      </p:cBhvr>
                                      <p:to>
                                        <p:strVal val="visible"/>
                                      </p:to>
                                    </p:set>
                                    <p:animEffect transition="in" filter="box(out)">
                                      <p:cBhvr>
                                        <p:cTn id="17" dur="500"/>
                                        <p:tgtEl>
                                          <p:spTgt spid="35533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55336"/>
                                        </p:tgtEl>
                                        <p:attrNameLst>
                                          <p:attrName>style.visibility</p:attrName>
                                        </p:attrNameLst>
                                      </p:cBhvr>
                                      <p:to>
                                        <p:strVal val="visible"/>
                                      </p:to>
                                    </p:set>
                                    <p:animEffect transition="in" filter="box(out)">
                                      <p:cBhvr>
                                        <p:cTn id="22" dur="500"/>
                                        <p:tgtEl>
                                          <p:spTgt spid="35533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grpId="0" nodeType="clickEffect">
                                  <p:stCondLst>
                                    <p:cond delay="0"/>
                                  </p:stCondLst>
                                  <p:childTnLst>
                                    <p:set>
                                      <p:cBhvr>
                                        <p:cTn id="26" dur="1" fill="hold">
                                          <p:stCondLst>
                                            <p:cond delay="0"/>
                                          </p:stCondLst>
                                        </p:cTn>
                                        <p:tgtEl>
                                          <p:spTgt spid="355340"/>
                                        </p:tgtEl>
                                        <p:attrNameLst>
                                          <p:attrName>style.visibility</p:attrName>
                                        </p:attrNameLst>
                                      </p:cBhvr>
                                      <p:to>
                                        <p:strVal val="visible"/>
                                      </p:to>
                                    </p:set>
                                    <p:animEffect transition="in" filter="box(out)">
                                      <p:cBhvr>
                                        <p:cTn id="27" dur="500"/>
                                        <p:tgtEl>
                                          <p:spTgt spid="355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5333" grpId="0" animBg="1" autoUpdateAnimBg="0"/>
      <p:bldP spid="355335" grpId="0" animBg="1" autoUpdateAnimBg="0"/>
      <p:bldP spid="355339" grpId="0" animBg="1" autoUpdateAnimBg="0"/>
      <p:bldP spid="355340" grpId="0" animBg="1" autoUpdateAnimBg="0"/>
      <p:bldP spid="355336"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 name="Foliennummernplatzhalter 2">
            <a:extLst>
              <a:ext uri="{FF2B5EF4-FFF2-40B4-BE49-F238E27FC236}">
                <a16:creationId xmlns:a16="http://schemas.microsoft.com/office/drawing/2014/main" id="{8FEF9D29-E43D-0241-B4E6-843B476BC865}"/>
              </a:ext>
            </a:extLst>
          </p:cNvPr>
          <p:cNvSpPr>
            <a:spLocks noGrp="1"/>
          </p:cNvSpPr>
          <p:nvPr>
            <p:ph type="sldNum" sz="quarter" idx="10"/>
          </p:nvPr>
        </p:nvSpPr>
        <p:spPr/>
        <p:txBody>
          <a:bodyPr/>
          <a:lstStyle/>
          <a:p>
            <a:fld id="{496664DA-2190-CE40-B3FC-DA504699C2DD}" type="slidenum">
              <a:rPr lang="en-US" altLang="de-DE"/>
              <a:pPr/>
              <a:t>5</a:t>
            </a:fld>
            <a:endParaRPr lang="en-US" altLang="de-DE" b="0"/>
          </a:p>
        </p:txBody>
      </p:sp>
      <p:sp>
        <p:nvSpPr>
          <p:cNvPr id="404482" name="Rectangle 2050">
            <a:extLst>
              <a:ext uri="{FF2B5EF4-FFF2-40B4-BE49-F238E27FC236}">
                <a16:creationId xmlns:a16="http://schemas.microsoft.com/office/drawing/2014/main" id="{217F949F-D10F-854C-95E0-FF9F1C61C86C}"/>
              </a:ext>
            </a:extLst>
          </p:cNvPr>
          <p:cNvSpPr>
            <a:spLocks noGrp="1" noChangeArrowheads="1"/>
          </p:cNvSpPr>
          <p:nvPr>
            <p:ph type="title"/>
          </p:nvPr>
        </p:nvSpPr>
        <p:spPr/>
        <p:txBody>
          <a:bodyPr/>
          <a:lstStyle/>
          <a:p>
            <a:r>
              <a:rPr lang="de-DE" altLang="de-DE"/>
              <a:t>Drei Fragenkomplexe...</a:t>
            </a:r>
          </a:p>
        </p:txBody>
      </p:sp>
      <p:sp>
        <p:nvSpPr>
          <p:cNvPr id="404483" name="Rectangle 2051">
            <a:extLst>
              <a:ext uri="{FF2B5EF4-FFF2-40B4-BE49-F238E27FC236}">
                <a16:creationId xmlns:a16="http://schemas.microsoft.com/office/drawing/2014/main" id="{860ADA71-A99E-164B-ACD9-FEC188347FBE}"/>
              </a:ext>
            </a:extLst>
          </p:cNvPr>
          <p:cNvSpPr>
            <a:spLocks noChangeArrowheads="1"/>
          </p:cNvSpPr>
          <p:nvPr/>
        </p:nvSpPr>
        <p:spPr bwMode="auto">
          <a:xfrm>
            <a:off x="4114800" y="1600200"/>
            <a:ext cx="4572000" cy="990600"/>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wrap="none" anchor="ctr">
            <a:flatTx/>
          </a:bodyP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gn="ctr">
              <a:lnSpc>
                <a:spcPct val="110000"/>
              </a:lnSpc>
              <a:buFont typeface="Wingdings" pitchFamily="2" charset="2"/>
              <a:buNone/>
            </a:pPr>
            <a:r>
              <a:rPr lang="de-DE" altLang="de-DE">
                <a:effectLst/>
                <a:latin typeface="Arial" panose="020B0604020202020204" pitchFamily="34" charset="0"/>
              </a:rPr>
              <a:t>Entscheidungsgegenstände</a:t>
            </a:r>
          </a:p>
        </p:txBody>
      </p:sp>
      <p:sp>
        <p:nvSpPr>
          <p:cNvPr id="404484" name="Rectangle 2052">
            <a:extLst>
              <a:ext uri="{FF2B5EF4-FFF2-40B4-BE49-F238E27FC236}">
                <a16:creationId xmlns:a16="http://schemas.microsoft.com/office/drawing/2014/main" id="{EFF7F920-3984-3240-8337-84B877ECA9E2}"/>
              </a:ext>
            </a:extLst>
          </p:cNvPr>
          <p:cNvSpPr>
            <a:spLocks noChangeArrowheads="1"/>
          </p:cNvSpPr>
          <p:nvPr/>
        </p:nvSpPr>
        <p:spPr bwMode="auto">
          <a:xfrm>
            <a:off x="4114800" y="3581400"/>
            <a:ext cx="4572000" cy="914400"/>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wrap="none" anchor="ctr">
            <a:flatTx/>
          </a:bodyPr>
          <a:lstStyle>
            <a:lvl1pPr algn="l">
              <a:defRPr sz="2400">
                <a:solidFill>
                  <a:schemeClr val="tx1"/>
                </a:solidFill>
                <a:latin typeface="Times New Roman" panose="02020603050405020304" pitchFamily="18" charset="0"/>
              </a:defRPr>
            </a:lvl1pPr>
            <a:lvl2pPr marL="190500" algn="l">
              <a:defRPr sz="2400">
                <a:solidFill>
                  <a:schemeClr val="tx1"/>
                </a:solidFill>
                <a:latin typeface="Times New Roman" panose="02020603050405020304" pitchFamily="18" charset="0"/>
              </a:defRPr>
            </a:lvl2pPr>
            <a:lvl3pPr algn="l">
              <a:defRPr sz="2400">
                <a:solidFill>
                  <a:schemeClr val="tx1"/>
                </a:solidFill>
                <a:latin typeface="Times New Roman" panose="02020603050405020304" pitchFamily="18" charset="0"/>
              </a:defRPr>
            </a:lvl3pPr>
            <a:lvl4pPr algn="l">
              <a:defRPr sz="2400">
                <a:solidFill>
                  <a:schemeClr val="tx1"/>
                </a:solidFill>
                <a:latin typeface="Times New Roman" panose="02020603050405020304" pitchFamily="18" charset="0"/>
              </a:defRPr>
            </a:lvl4pPr>
            <a:lvl5pPr algn="l">
              <a:defRPr sz="2400">
                <a:solidFill>
                  <a:schemeClr val="tx1"/>
                </a:solidFill>
                <a:latin typeface="Times New Roman" panose="02020603050405020304" pitchFamily="18" charset="0"/>
              </a:defRPr>
            </a:lvl5pPr>
            <a:lvl6pPr eaLnBrk="0" fontAlgn="base" hangingPunct="0">
              <a:spcBef>
                <a:spcPct val="0"/>
              </a:spcBef>
              <a:spcAft>
                <a:spcPct val="0"/>
              </a:spcAft>
              <a:defRPr sz="2400">
                <a:solidFill>
                  <a:schemeClr val="tx1"/>
                </a:solidFill>
                <a:latin typeface="Times New Roman" panose="02020603050405020304" pitchFamily="18" charset="0"/>
              </a:defRPr>
            </a:lvl6pPr>
            <a:lvl7pPr eaLnBrk="0" fontAlgn="base" hangingPunct="0">
              <a:spcBef>
                <a:spcPct val="0"/>
              </a:spcBef>
              <a:spcAft>
                <a:spcPct val="0"/>
              </a:spcAft>
              <a:defRPr sz="2400">
                <a:solidFill>
                  <a:schemeClr val="tx1"/>
                </a:solidFill>
                <a:latin typeface="Times New Roman" panose="02020603050405020304" pitchFamily="18" charset="0"/>
              </a:defRPr>
            </a:lvl7pPr>
            <a:lvl8pPr eaLnBrk="0" fontAlgn="base" hangingPunct="0">
              <a:spcBef>
                <a:spcPct val="0"/>
              </a:spcBef>
              <a:spcAft>
                <a:spcPct val="0"/>
              </a:spcAft>
              <a:defRPr sz="2400">
                <a:solidFill>
                  <a:schemeClr val="tx1"/>
                </a:solidFill>
                <a:latin typeface="Times New Roman" panose="02020603050405020304" pitchFamily="18" charset="0"/>
              </a:defRPr>
            </a:lvl8pPr>
            <a:lvl9pPr eaLnBrk="0" fontAlgn="base" hangingPunct="0">
              <a:spcBef>
                <a:spcPct val="0"/>
              </a:spcBef>
              <a:spcAft>
                <a:spcPct val="0"/>
              </a:spcAft>
              <a:defRPr sz="2400">
                <a:solidFill>
                  <a:schemeClr val="tx1"/>
                </a:solidFill>
                <a:latin typeface="Times New Roman" panose="02020603050405020304" pitchFamily="18" charset="0"/>
              </a:defRPr>
            </a:lvl9pPr>
          </a:lstStyle>
          <a:p>
            <a:pPr lvl="1" algn="ctr">
              <a:lnSpc>
                <a:spcPct val="110000"/>
              </a:lnSpc>
              <a:buFont typeface="Wingdings" pitchFamily="2" charset="2"/>
              <a:buNone/>
            </a:pPr>
            <a:r>
              <a:rPr lang="de-DE" altLang="de-DE">
                <a:effectLst/>
                <a:latin typeface="Arial" panose="020B0604020202020204" pitchFamily="34" charset="0"/>
              </a:rPr>
              <a:t>Entscheidungsebene und</a:t>
            </a:r>
          </a:p>
          <a:p>
            <a:pPr lvl="1" algn="ctr">
              <a:lnSpc>
                <a:spcPct val="110000"/>
              </a:lnSpc>
              <a:buFont typeface="Wingdings" pitchFamily="2" charset="2"/>
              <a:buNone/>
            </a:pPr>
            <a:r>
              <a:rPr lang="de-DE" altLang="de-DE">
                <a:effectLst/>
                <a:latin typeface="Arial" panose="020B0604020202020204" pitchFamily="34" charset="0"/>
              </a:rPr>
              <a:t>Entscheidungsorgane</a:t>
            </a:r>
          </a:p>
        </p:txBody>
      </p:sp>
      <p:sp>
        <p:nvSpPr>
          <p:cNvPr id="404485" name="Rectangle 2053">
            <a:extLst>
              <a:ext uri="{FF2B5EF4-FFF2-40B4-BE49-F238E27FC236}">
                <a16:creationId xmlns:a16="http://schemas.microsoft.com/office/drawing/2014/main" id="{EAE58D43-12C7-FF4E-8946-AEA92B7F5803}"/>
              </a:ext>
            </a:extLst>
          </p:cNvPr>
          <p:cNvSpPr>
            <a:spLocks noChangeArrowheads="1"/>
          </p:cNvSpPr>
          <p:nvPr/>
        </p:nvSpPr>
        <p:spPr bwMode="auto">
          <a:xfrm>
            <a:off x="4127500" y="5257800"/>
            <a:ext cx="4572000" cy="914400"/>
          </a:xfrm>
          <a:prstGeom prst="rect">
            <a:avLst/>
          </a:prstGeom>
          <a:solidFill>
            <a:srgbClr val="0000FF"/>
          </a:solidFill>
          <a:ln>
            <a:noFill/>
          </a:ln>
          <a:effectLst/>
          <a:scene3d>
            <a:camera prst="legacyObliqueTopRight"/>
            <a:lightRig rig="legacyFlat3" dir="b"/>
          </a:scene3d>
          <a:sp3d extrusionH="430200" prstMaterial="legacyMatte">
            <a:bevelT w="13500" h="13500" prst="angle"/>
            <a:bevelB w="13500" h="13500" prst="angle"/>
            <a:extrusionClr>
              <a:srgbClr val="0000FF"/>
            </a:extrusionClr>
            <a:contourClr>
              <a:srgbClr val="0000FF"/>
            </a:contour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17961" dir="13500000" algn="ctr" rotWithShape="0">
                    <a:srgbClr val="0000FF">
                      <a:gamma/>
                      <a:shade val="60000"/>
                      <a:invGamma/>
                    </a:srgbClr>
                  </a:outerShdw>
                </a:effectLst>
              </a14:hiddenEffects>
            </a:ext>
          </a:extLst>
        </p:spPr>
        <p:txBody>
          <a:bodyPr wrap="none" anchor="ctr">
            <a:flatTx/>
          </a:bodyPr>
          <a:lstStyle>
            <a:lvl1pPr algn="l">
              <a:tabLst>
                <a:tab pos="190500" algn="l"/>
              </a:tabLst>
              <a:defRPr sz="2400">
                <a:solidFill>
                  <a:schemeClr val="tx1"/>
                </a:solidFill>
                <a:latin typeface="Times New Roman" panose="02020603050405020304" pitchFamily="18" charset="0"/>
              </a:defRPr>
            </a:lvl1pPr>
            <a:lvl2pPr marL="190500" algn="l">
              <a:tabLst>
                <a:tab pos="190500" algn="l"/>
              </a:tabLst>
              <a:defRPr sz="2400">
                <a:solidFill>
                  <a:schemeClr val="tx1"/>
                </a:solidFill>
                <a:latin typeface="Times New Roman" panose="02020603050405020304" pitchFamily="18" charset="0"/>
              </a:defRPr>
            </a:lvl2pPr>
            <a:lvl3pPr algn="l">
              <a:tabLst>
                <a:tab pos="190500" algn="l"/>
              </a:tabLst>
              <a:defRPr sz="2400">
                <a:solidFill>
                  <a:schemeClr val="tx1"/>
                </a:solidFill>
                <a:latin typeface="Times New Roman" panose="02020603050405020304" pitchFamily="18" charset="0"/>
              </a:defRPr>
            </a:lvl3pPr>
            <a:lvl4pPr algn="l">
              <a:tabLst>
                <a:tab pos="190500" algn="l"/>
              </a:tabLst>
              <a:defRPr sz="2400">
                <a:solidFill>
                  <a:schemeClr val="tx1"/>
                </a:solidFill>
                <a:latin typeface="Times New Roman" panose="02020603050405020304" pitchFamily="18" charset="0"/>
              </a:defRPr>
            </a:lvl4pPr>
            <a:lvl5pPr algn="l">
              <a:tabLst>
                <a:tab pos="1905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190500" algn="l"/>
              </a:tabLst>
              <a:defRPr sz="2400">
                <a:solidFill>
                  <a:schemeClr val="tx1"/>
                </a:solidFill>
                <a:latin typeface="Times New Roman" panose="02020603050405020304" pitchFamily="18" charset="0"/>
              </a:defRPr>
            </a:lvl9pPr>
          </a:lstStyle>
          <a:p>
            <a:pPr lvl="1" algn="ctr">
              <a:buFont typeface="Wingdings" pitchFamily="2" charset="2"/>
              <a:buNone/>
            </a:pPr>
            <a:r>
              <a:rPr lang="de-DE" altLang="de-DE">
                <a:effectLst/>
                <a:latin typeface="Arial" panose="020B0604020202020204" pitchFamily="34" charset="0"/>
              </a:rPr>
              <a:t>Entscheidungsverfahren</a:t>
            </a:r>
          </a:p>
        </p:txBody>
      </p:sp>
      <p:grpSp>
        <p:nvGrpSpPr>
          <p:cNvPr id="404486" name="Group 2054">
            <a:extLst>
              <a:ext uri="{FF2B5EF4-FFF2-40B4-BE49-F238E27FC236}">
                <a16:creationId xmlns:a16="http://schemas.microsoft.com/office/drawing/2014/main" id="{1E4215ED-CACE-A247-B38D-C14C83F0C69C}"/>
              </a:ext>
            </a:extLst>
          </p:cNvPr>
          <p:cNvGrpSpPr>
            <a:grpSpLocks/>
          </p:cNvGrpSpPr>
          <p:nvPr/>
        </p:nvGrpSpPr>
        <p:grpSpPr bwMode="auto">
          <a:xfrm>
            <a:off x="139700" y="1219200"/>
            <a:ext cx="3746500" cy="1524000"/>
            <a:chOff x="88" y="768"/>
            <a:chExt cx="2360" cy="960"/>
          </a:xfrm>
        </p:grpSpPr>
        <p:sp>
          <p:nvSpPr>
            <p:cNvPr id="404487" name="Oval 2055">
              <a:extLst>
                <a:ext uri="{FF2B5EF4-FFF2-40B4-BE49-F238E27FC236}">
                  <a16:creationId xmlns:a16="http://schemas.microsoft.com/office/drawing/2014/main" id="{FE88F02A-3CCA-AD4C-B0FC-3D1B5749B49C}"/>
                </a:ext>
              </a:extLst>
            </p:cNvPr>
            <p:cNvSpPr>
              <a:spLocks noChangeArrowheads="1"/>
            </p:cNvSpPr>
            <p:nvPr/>
          </p:nvSpPr>
          <p:spPr bwMode="auto">
            <a:xfrm>
              <a:off x="88" y="768"/>
              <a:ext cx="1304" cy="960"/>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sz="2600">
                  <a:effectLst/>
                  <a:latin typeface="Arial" panose="020B0604020202020204" pitchFamily="34" charset="0"/>
                </a:rPr>
                <a:t>WAS ?</a:t>
              </a:r>
            </a:p>
          </p:txBody>
        </p:sp>
        <p:sp>
          <p:nvSpPr>
            <p:cNvPr id="404488" name="AutoShape 2056">
              <a:extLst>
                <a:ext uri="{FF2B5EF4-FFF2-40B4-BE49-F238E27FC236}">
                  <a16:creationId xmlns:a16="http://schemas.microsoft.com/office/drawing/2014/main" id="{356979A5-EDC7-9F42-87CC-471BAAC7469E}"/>
                </a:ext>
              </a:extLst>
            </p:cNvPr>
            <p:cNvSpPr>
              <a:spLocks noChangeArrowheads="1"/>
            </p:cNvSpPr>
            <p:nvPr/>
          </p:nvSpPr>
          <p:spPr bwMode="auto">
            <a:xfrm>
              <a:off x="1728" y="1104"/>
              <a:ext cx="720" cy="432"/>
            </a:xfrm>
            <a:prstGeom prst="rightArrow">
              <a:avLst>
                <a:gd name="adj1" fmla="val 50000"/>
                <a:gd name="adj2" fmla="val 41667"/>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nvGrpSpPr>
          <p:cNvPr id="404489" name="Group 2057">
            <a:extLst>
              <a:ext uri="{FF2B5EF4-FFF2-40B4-BE49-F238E27FC236}">
                <a16:creationId xmlns:a16="http://schemas.microsoft.com/office/drawing/2014/main" id="{5AEBDAB9-4E22-684C-A3C9-8ED3DD30F058}"/>
              </a:ext>
            </a:extLst>
          </p:cNvPr>
          <p:cNvGrpSpPr>
            <a:grpSpLocks/>
          </p:cNvGrpSpPr>
          <p:nvPr/>
        </p:nvGrpSpPr>
        <p:grpSpPr bwMode="auto">
          <a:xfrm>
            <a:off x="139700" y="3124200"/>
            <a:ext cx="3746500" cy="1600200"/>
            <a:chOff x="88" y="1968"/>
            <a:chExt cx="2360" cy="1008"/>
          </a:xfrm>
        </p:grpSpPr>
        <p:sp>
          <p:nvSpPr>
            <p:cNvPr id="404490" name="Oval 2058">
              <a:extLst>
                <a:ext uri="{FF2B5EF4-FFF2-40B4-BE49-F238E27FC236}">
                  <a16:creationId xmlns:a16="http://schemas.microsoft.com/office/drawing/2014/main" id="{44446A98-346F-474C-9779-C33FF13E53B0}"/>
                </a:ext>
              </a:extLst>
            </p:cNvPr>
            <p:cNvSpPr>
              <a:spLocks noChangeArrowheads="1"/>
            </p:cNvSpPr>
            <p:nvPr/>
          </p:nvSpPr>
          <p:spPr bwMode="auto">
            <a:xfrm>
              <a:off x="88" y="1968"/>
              <a:ext cx="1304" cy="1008"/>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sz="2600">
                  <a:effectLst/>
                  <a:latin typeface="Arial" panose="020B0604020202020204" pitchFamily="34" charset="0"/>
                </a:rPr>
                <a:t>WER ?</a:t>
              </a:r>
            </a:p>
          </p:txBody>
        </p:sp>
        <p:sp>
          <p:nvSpPr>
            <p:cNvPr id="404491" name="AutoShape 2059">
              <a:extLst>
                <a:ext uri="{FF2B5EF4-FFF2-40B4-BE49-F238E27FC236}">
                  <a16:creationId xmlns:a16="http://schemas.microsoft.com/office/drawing/2014/main" id="{342102D4-B692-F448-9D98-9E355AC15FD0}"/>
                </a:ext>
              </a:extLst>
            </p:cNvPr>
            <p:cNvSpPr>
              <a:spLocks noChangeArrowheads="1"/>
            </p:cNvSpPr>
            <p:nvPr/>
          </p:nvSpPr>
          <p:spPr bwMode="auto">
            <a:xfrm>
              <a:off x="1728" y="2256"/>
              <a:ext cx="720" cy="432"/>
            </a:xfrm>
            <a:prstGeom prst="rightArrow">
              <a:avLst>
                <a:gd name="adj1" fmla="val 50000"/>
                <a:gd name="adj2" fmla="val 41667"/>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grpSp>
        <p:nvGrpSpPr>
          <p:cNvPr id="404492" name="Group 2060">
            <a:extLst>
              <a:ext uri="{FF2B5EF4-FFF2-40B4-BE49-F238E27FC236}">
                <a16:creationId xmlns:a16="http://schemas.microsoft.com/office/drawing/2014/main" id="{D59B523C-A4C3-EF43-8359-6BE8A3C8A28A}"/>
              </a:ext>
            </a:extLst>
          </p:cNvPr>
          <p:cNvGrpSpPr>
            <a:grpSpLocks/>
          </p:cNvGrpSpPr>
          <p:nvPr/>
        </p:nvGrpSpPr>
        <p:grpSpPr bwMode="auto">
          <a:xfrm>
            <a:off x="228600" y="4953000"/>
            <a:ext cx="3657600" cy="1447800"/>
            <a:chOff x="144" y="3120"/>
            <a:chExt cx="2304" cy="912"/>
          </a:xfrm>
        </p:grpSpPr>
        <p:sp>
          <p:nvSpPr>
            <p:cNvPr id="404493" name="Oval 2061">
              <a:extLst>
                <a:ext uri="{FF2B5EF4-FFF2-40B4-BE49-F238E27FC236}">
                  <a16:creationId xmlns:a16="http://schemas.microsoft.com/office/drawing/2014/main" id="{FE21AD59-2ABE-EB40-B34C-BF6C705442AF}"/>
                </a:ext>
              </a:extLst>
            </p:cNvPr>
            <p:cNvSpPr>
              <a:spLocks noChangeArrowheads="1"/>
            </p:cNvSpPr>
            <p:nvPr/>
          </p:nvSpPr>
          <p:spPr bwMode="auto">
            <a:xfrm>
              <a:off x="144" y="3120"/>
              <a:ext cx="1296" cy="912"/>
            </a:xfrm>
            <a:prstGeom prst="ellipse">
              <a:avLst/>
            </a:prstGeom>
            <a:solidFill>
              <a:srgbClr val="FF0000"/>
            </a:solidFill>
            <a:ln>
              <a:noFill/>
            </a:ln>
            <a:effectLst>
              <a:prstShdw prst="shdw17" dist="17961" dir="2700000">
                <a:srgbClr val="FF0000">
                  <a:gamma/>
                  <a:shade val="60000"/>
                  <a:invGamma/>
                </a:srgbClr>
              </a:prstShdw>
            </a:effectLst>
            <a:extLst>
              <a:ext uri="{91240B29-F687-4F45-9708-019B960494DF}">
                <a14:hiddenLine xmlns:a14="http://schemas.microsoft.com/office/drawing/2010/main" w="9525">
                  <a:solidFill>
                    <a:schemeClr val="accent1"/>
                  </a:solidFill>
                  <a:round/>
                  <a:headEnd/>
                  <a:tailEnd/>
                </a14:hiddenLine>
              </a:ext>
            </a:extLst>
          </p:spPr>
          <p:txBody>
            <a:bodyPr wrap="none" anchor="ctr"/>
            <a:lstStyle/>
            <a:p>
              <a:r>
                <a:rPr lang="de-DE" altLang="de-DE" sz="2600">
                  <a:effectLst/>
                  <a:latin typeface="Arial" panose="020B0604020202020204" pitchFamily="34" charset="0"/>
                </a:rPr>
                <a:t>WIE ?</a:t>
              </a:r>
            </a:p>
          </p:txBody>
        </p:sp>
        <p:sp>
          <p:nvSpPr>
            <p:cNvPr id="404494" name="AutoShape 2062">
              <a:extLst>
                <a:ext uri="{FF2B5EF4-FFF2-40B4-BE49-F238E27FC236}">
                  <a16:creationId xmlns:a16="http://schemas.microsoft.com/office/drawing/2014/main" id="{389BF7C0-6943-EC48-90C7-8A3A9CE68244}"/>
                </a:ext>
              </a:extLst>
            </p:cNvPr>
            <p:cNvSpPr>
              <a:spLocks noChangeArrowheads="1"/>
            </p:cNvSpPr>
            <p:nvPr/>
          </p:nvSpPr>
          <p:spPr bwMode="auto">
            <a:xfrm>
              <a:off x="1728" y="3456"/>
              <a:ext cx="720" cy="432"/>
            </a:xfrm>
            <a:prstGeom prst="rightArrow">
              <a:avLst>
                <a:gd name="adj1" fmla="val 50000"/>
                <a:gd name="adj2" fmla="val 41667"/>
              </a:avLst>
            </a:prstGeom>
            <a:solidFill>
              <a:srgbClr val="FF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404486"/>
                                        </p:tgtEl>
                                        <p:attrNameLst>
                                          <p:attrName>style.visibility</p:attrName>
                                        </p:attrNameLst>
                                      </p:cBhvr>
                                      <p:to>
                                        <p:strVal val="visible"/>
                                      </p:to>
                                    </p:set>
                                    <p:animEffect transition="in" filter="blinds(horizontal)">
                                      <p:cBhvr>
                                        <p:cTn id="7" dur="500"/>
                                        <p:tgtEl>
                                          <p:spTgt spid="4044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404483"/>
                                        </p:tgtEl>
                                        <p:attrNameLst>
                                          <p:attrName>style.visibility</p:attrName>
                                        </p:attrNameLst>
                                      </p:cBhvr>
                                      <p:to>
                                        <p:strVal val="visible"/>
                                      </p:to>
                                    </p:set>
                                    <p:animEffect transition="in" filter="box(out)">
                                      <p:cBhvr>
                                        <p:cTn id="12" dur="500"/>
                                        <p:tgtEl>
                                          <p:spTgt spid="4044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404489"/>
                                        </p:tgtEl>
                                        <p:attrNameLst>
                                          <p:attrName>style.visibility</p:attrName>
                                        </p:attrNameLst>
                                      </p:cBhvr>
                                      <p:to>
                                        <p:strVal val="visible"/>
                                      </p:to>
                                    </p:set>
                                    <p:animEffect transition="in" filter="blinds(horizontal)">
                                      <p:cBhvr>
                                        <p:cTn id="17" dur="500"/>
                                        <p:tgtEl>
                                          <p:spTgt spid="40448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404484"/>
                                        </p:tgtEl>
                                        <p:attrNameLst>
                                          <p:attrName>style.visibility</p:attrName>
                                        </p:attrNameLst>
                                      </p:cBhvr>
                                      <p:to>
                                        <p:strVal val="visible"/>
                                      </p:to>
                                    </p:set>
                                    <p:animEffect transition="in" filter="box(out)">
                                      <p:cBhvr>
                                        <p:cTn id="22" dur="500"/>
                                        <p:tgtEl>
                                          <p:spTgt spid="40448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404492"/>
                                        </p:tgtEl>
                                        <p:attrNameLst>
                                          <p:attrName>style.visibility</p:attrName>
                                        </p:attrNameLst>
                                      </p:cBhvr>
                                      <p:to>
                                        <p:strVal val="visible"/>
                                      </p:to>
                                    </p:set>
                                    <p:animEffect transition="in" filter="blinds(horizontal)">
                                      <p:cBhvr>
                                        <p:cTn id="27" dur="500"/>
                                        <p:tgtEl>
                                          <p:spTgt spid="40449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grpId="0" nodeType="clickEffect">
                                  <p:stCondLst>
                                    <p:cond delay="0"/>
                                  </p:stCondLst>
                                  <p:childTnLst>
                                    <p:set>
                                      <p:cBhvr>
                                        <p:cTn id="31" dur="1" fill="hold">
                                          <p:stCondLst>
                                            <p:cond delay="0"/>
                                          </p:stCondLst>
                                        </p:cTn>
                                        <p:tgtEl>
                                          <p:spTgt spid="404485"/>
                                        </p:tgtEl>
                                        <p:attrNameLst>
                                          <p:attrName>style.visibility</p:attrName>
                                        </p:attrNameLst>
                                      </p:cBhvr>
                                      <p:to>
                                        <p:strVal val="visible"/>
                                      </p:to>
                                    </p:set>
                                    <p:animEffect transition="in" filter="box(out)">
                                      <p:cBhvr>
                                        <p:cTn id="32" dur="500"/>
                                        <p:tgtEl>
                                          <p:spTgt spid="404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3" grpId="0" animBg="1" autoUpdateAnimBg="0"/>
      <p:bldP spid="404484" grpId="0" animBg="1" autoUpdateAnimBg="0"/>
      <p:bldP spid="404485"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Foliennummernplatzhalter 2">
            <a:extLst>
              <a:ext uri="{FF2B5EF4-FFF2-40B4-BE49-F238E27FC236}">
                <a16:creationId xmlns:a16="http://schemas.microsoft.com/office/drawing/2014/main" id="{7B00445F-706F-124F-9606-5A98D6046EDA}"/>
              </a:ext>
            </a:extLst>
          </p:cNvPr>
          <p:cNvSpPr>
            <a:spLocks noGrp="1"/>
          </p:cNvSpPr>
          <p:nvPr>
            <p:ph type="sldNum" sz="quarter" idx="10"/>
          </p:nvPr>
        </p:nvSpPr>
        <p:spPr/>
        <p:txBody>
          <a:bodyPr/>
          <a:lstStyle/>
          <a:p>
            <a:fld id="{FCF4A528-4647-3344-80CA-F80148339ABC}" type="slidenum">
              <a:rPr lang="en-US" altLang="de-DE"/>
              <a:pPr/>
              <a:t>6</a:t>
            </a:fld>
            <a:endParaRPr lang="en-US" altLang="de-DE" b="0"/>
          </a:p>
        </p:txBody>
      </p:sp>
      <p:sp>
        <p:nvSpPr>
          <p:cNvPr id="432130" name="Rectangle 2">
            <a:extLst>
              <a:ext uri="{FF2B5EF4-FFF2-40B4-BE49-F238E27FC236}">
                <a16:creationId xmlns:a16="http://schemas.microsoft.com/office/drawing/2014/main" id="{63C3AA5B-3603-FE4E-8AF4-62A0045BA777}"/>
              </a:ext>
            </a:extLst>
          </p:cNvPr>
          <p:cNvSpPr>
            <a:spLocks noGrp="1" noChangeArrowheads="1"/>
          </p:cNvSpPr>
          <p:nvPr>
            <p:ph type="title"/>
          </p:nvPr>
        </p:nvSpPr>
        <p:spPr/>
        <p:txBody>
          <a:bodyPr/>
          <a:lstStyle/>
          <a:p>
            <a:r>
              <a:rPr lang="de-DE" altLang="de-DE" sz="3600"/>
              <a:t>Drei Gestaltungsbereiche</a:t>
            </a:r>
          </a:p>
        </p:txBody>
      </p:sp>
      <p:grpSp>
        <p:nvGrpSpPr>
          <p:cNvPr id="432131" name="Group 3">
            <a:extLst>
              <a:ext uri="{FF2B5EF4-FFF2-40B4-BE49-F238E27FC236}">
                <a16:creationId xmlns:a16="http://schemas.microsoft.com/office/drawing/2014/main" id="{E4CA564C-DE5B-2941-B46A-80CC7B7170E7}"/>
              </a:ext>
            </a:extLst>
          </p:cNvPr>
          <p:cNvGrpSpPr>
            <a:grpSpLocks noChangeAspect="1"/>
          </p:cNvGrpSpPr>
          <p:nvPr/>
        </p:nvGrpSpPr>
        <p:grpSpPr bwMode="auto">
          <a:xfrm>
            <a:off x="2895600" y="2057400"/>
            <a:ext cx="4495800" cy="4724400"/>
            <a:chOff x="1440" y="1104"/>
            <a:chExt cx="2832" cy="2976"/>
          </a:xfrm>
        </p:grpSpPr>
        <p:sp>
          <p:nvSpPr>
            <p:cNvPr id="432132" name="Rectangle 4">
              <a:extLst>
                <a:ext uri="{FF2B5EF4-FFF2-40B4-BE49-F238E27FC236}">
                  <a16:creationId xmlns:a16="http://schemas.microsoft.com/office/drawing/2014/main" id="{CA9E3416-DEBD-0842-A968-556CDE463F55}"/>
                </a:ext>
              </a:extLst>
            </p:cNvPr>
            <p:cNvSpPr>
              <a:spLocks noChangeAspect="1" noChangeArrowheads="1"/>
            </p:cNvSpPr>
            <p:nvPr/>
          </p:nvSpPr>
          <p:spPr bwMode="auto">
            <a:xfrm>
              <a:off x="1632" y="3024"/>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3" name="Rectangle 5">
              <a:extLst>
                <a:ext uri="{FF2B5EF4-FFF2-40B4-BE49-F238E27FC236}">
                  <a16:creationId xmlns:a16="http://schemas.microsoft.com/office/drawing/2014/main" id="{34E8E298-56AC-5E45-B377-0456AD7A65C8}"/>
                </a:ext>
              </a:extLst>
            </p:cNvPr>
            <p:cNvSpPr>
              <a:spLocks noChangeAspect="1" noChangeArrowheads="1"/>
            </p:cNvSpPr>
            <p:nvPr/>
          </p:nvSpPr>
          <p:spPr bwMode="auto">
            <a:xfrm>
              <a:off x="2448" y="3024"/>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4" name="Rectangle 6">
              <a:extLst>
                <a:ext uri="{FF2B5EF4-FFF2-40B4-BE49-F238E27FC236}">
                  <a16:creationId xmlns:a16="http://schemas.microsoft.com/office/drawing/2014/main" id="{DF644BB2-37F4-D144-9143-2DA3C57C0CF0}"/>
                </a:ext>
              </a:extLst>
            </p:cNvPr>
            <p:cNvSpPr>
              <a:spLocks noChangeAspect="1" noChangeArrowheads="1"/>
            </p:cNvSpPr>
            <p:nvPr/>
          </p:nvSpPr>
          <p:spPr bwMode="auto">
            <a:xfrm>
              <a:off x="1824" y="2832"/>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5" name="Rectangle 7">
              <a:extLst>
                <a:ext uri="{FF2B5EF4-FFF2-40B4-BE49-F238E27FC236}">
                  <a16:creationId xmlns:a16="http://schemas.microsoft.com/office/drawing/2014/main" id="{B0D2ECF8-AACB-F746-B1B5-C5F2D4BA2FCB}"/>
                </a:ext>
              </a:extLst>
            </p:cNvPr>
            <p:cNvSpPr>
              <a:spLocks noChangeAspect="1" noChangeArrowheads="1"/>
            </p:cNvSpPr>
            <p:nvPr/>
          </p:nvSpPr>
          <p:spPr bwMode="auto">
            <a:xfrm>
              <a:off x="2640" y="2832"/>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6" name="Rectangle 8">
              <a:extLst>
                <a:ext uri="{FF2B5EF4-FFF2-40B4-BE49-F238E27FC236}">
                  <a16:creationId xmlns:a16="http://schemas.microsoft.com/office/drawing/2014/main" id="{35054639-F1A7-7143-8349-036303CD3DBC}"/>
                </a:ext>
              </a:extLst>
            </p:cNvPr>
            <p:cNvSpPr>
              <a:spLocks noChangeAspect="1" noChangeArrowheads="1"/>
            </p:cNvSpPr>
            <p:nvPr/>
          </p:nvSpPr>
          <p:spPr bwMode="auto">
            <a:xfrm>
              <a:off x="1824" y="1968"/>
              <a:ext cx="816" cy="864"/>
            </a:xfrm>
            <a:prstGeom prst="rect">
              <a:avLst/>
            </a:prstGeom>
            <a:solidFill>
              <a:srgbClr val="FF3300"/>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7" name="Rectangle 9">
              <a:extLst>
                <a:ext uri="{FF2B5EF4-FFF2-40B4-BE49-F238E27FC236}">
                  <a16:creationId xmlns:a16="http://schemas.microsoft.com/office/drawing/2014/main" id="{9F3C4989-0434-324C-89CA-09A6F9157F91}"/>
                </a:ext>
              </a:extLst>
            </p:cNvPr>
            <p:cNvSpPr>
              <a:spLocks noChangeAspect="1" noChangeArrowheads="1"/>
            </p:cNvSpPr>
            <p:nvPr/>
          </p:nvSpPr>
          <p:spPr bwMode="auto">
            <a:xfrm>
              <a:off x="1632" y="2160"/>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8" name="Rectangle 10">
              <a:extLst>
                <a:ext uri="{FF2B5EF4-FFF2-40B4-BE49-F238E27FC236}">
                  <a16:creationId xmlns:a16="http://schemas.microsoft.com/office/drawing/2014/main" id="{5C7D33EF-ED08-D640-873D-75A050782BF3}"/>
                </a:ext>
              </a:extLst>
            </p:cNvPr>
            <p:cNvSpPr>
              <a:spLocks noChangeAspect="1" noChangeArrowheads="1"/>
            </p:cNvSpPr>
            <p:nvPr/>
          </p:nvSpPr>
          <p:spPr bwMode="auto">
            <a:xfrm>
              <a:off x="2448" y="2160"/>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39" name="Rectangle 11">
              <a:extLst>
                <a:ext uri="{FF2B5EF4-FFF2-40B4-BE49-F238E27FC236}">
                  <a16:creationId xmlns:a16="http://schemas.microsoft.com/office/drawing/2014/main" id="{9F821728-1238-4648-B1C1-AC7BCD2223E4}"/>
                </a:ext>
              </a:extLst>
            </p:cNvPr>
            <p:cNvSpPr>
              <a:spLocks noChangeAspect="1" noChangeArrowheads="1"/>
            </p:cNvSpPr>
            <p:nvPr/>
          </p:nvSpPr>
          <p:spPr bwMode="auto">
            <a:xfrm>
              <a:off x="2640" y="1968"/>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0" name="Rectangle 12">
              <a:extLst>
                <a:ext uri="{FF2B5EF4-FFF2-40B4-BE49-F238E27FC236}">
                  <a16:creationId xmlns:a16="http://schemas.microsoft.com/office/drawing/2014/main" id="{D1FDBACF-BA0F-2A45-9C4E-3A9AF7DBDC63}"/>
                </a:ext>
              </a:extLst>
            </p:cNvPr>
            <p:cNvSpPr>
              <a:spLocks noChangeAspect="1" noChangeArrowheads="1"/>
            </p:cNvSpPr>
            <p:nvPr/>
          </p:nvSpPr>
          <p:spPr bwMode="auto">
            <a:xfrm>
              <a:off x="3264" y="3024"/>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1" name="Rectangle 13">
              <a:extLst>
                <a:ext uri="{FF2B5EF4-FFF2-40B4-BE49-F238E27FC236}">
                  <a16:creationId xmlns:a16="http://schemas.microsoft.com/office/drawing/2014/main" id="{0FF50D68-783D-2340-8749-D2D1EFA7955F}"/>
                </a:ext>
              </a:extLst>
            </p:cNvPr>
            <p:cNvSpPr>
              <a:spLocks noChangeAspect="1" noChangeArrowheads="1"/>
            </p:cNvSpPr>
            <p:nvPr/>
          </p:nvSpPr>
          <p:spPr bwMode="auto">
            <a:xfrm>
              <a:off x="3456" y="2832"/>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2" name="Rectangle 14">
              <a:extLst>
                <a:ext uri="{FF2B5EF4-FFF2-40B4-BE49-F238E27FC236}">
                  <a16:creationId xmlns:a16="http://schemas.microsoft.com/office/drawing/2014/main" id="{EEECAB26-CBA8-0443-AA33-4F468612EDAE}"/>
                </a:ext>
              </a:extLst>
            </p:cNvPr>
            <p:cNvSpPr>
              <a:spLocks noChangeAspect="1" noChangeArrowheads="1"/>
            </p:cNvSpPr>
            <p:nvPr/>
          </p:nvSpPr>
          <p:spPr bwMode="auto">
            <a:xfrm>
              <a:off x="3264" y="2160"/>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3" name="Rectangle 15">
              <a:extLst>
                <a:ext uri="{FF2B5EF4-FFF2-40B4-BE49-F238E27FC236}">
                  <a16:creationId xmlns:a16="http://schemas.microsoft.com/office/drawing/2014/main" id="{FF0E1A80-1F96-474B-A853-E679E9A33D6C}"/>
                </a:ext>
              </a:extLst>
            </p:cNvPr>
            <p:cNvSpPr>
              <a:spLocks noChangeAspect="1" noChangeArrowheads="1"/>
            </p:cNvSpPr>
            <p:nvPr/>
          </p:nvSpPr>
          <p:spPr bwMode="auto">
            <a:xfrm>
              <a:off x="3456" y="1968"/>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4" name="Rectangle 16">
              <a:extLst>
                <a:ext uri="{FF2B5EF4-FFF2-40B4-BE49-F238E27FC236}">
                  <a16:creationId xmlns:a16="http://schemas.microsoft.com/office/drawing/2014/main" id="{0CCC0E1F-FBF7-6C44-94E8-85A54195488F}"/>
                </a:ext>
              </a:extLst>
            </p:cNvPr>
            <p:cNvSpPr>
              <a:spLocks noChangeAspect="1" noChangeArrowheads="1"/>
            </p:cNvSpPr>
            <p:nvPr/>
          </p:nvSpPr>
          <p:spPr bwMode="auto">
            <a:xfrm>
              <a:off x="1440" y="3216"/>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5" name="Rectangle 17">
              <a:extLst>
                <a:ext uri="{FF2B5EF4-FFF2-40B4-BE49-F238E27FC236}">
                  <a16:creationId xmlns:a16="http://schemas.microsoft.com/office/drawing/2014/main" id="{A53FC755-AB6F-AA49-BF25-6BC6F17EB47A}"/>
                </a:ext>
              </a:extLst>
            </p:cNvPr>
            <p:cNvSpPr>
              <a:spLocks noChangeAspect="1" noChangeArrowheads="1"/>
            </p:cNvSpPr>
            <p:nvPr/>
          </p:nvSpPr>
          <p:spPr bwMode="auto">
            <a:xfrm>
              <a:off x="2256" y="3216"/>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6" name="Rectangle 18">
              <a:extLst>
                <a:ext uri="{FF2B5EF4-FFF2-40B4-BE49-F238E27FC236}">
                  <a16:creationId xmlns:a16="http://schemas.microsoft.com/office/drawing/2014/main" id="{CD2D20BE-A3DE-3743-AB2C-D41B47278FE1}"/>
                </a:ext>
              </a:extLst>
            </p:cNvPr>
            <p:cNvSpPr>
              <a:spLocks noChangeAspect="1" noChangeArrowheads="1"/>
            </p:cNvSpPr>
            <p:nvPr/>
          </p:nvSpPr>
          <p:spPr bwMode="auto">
            <a:xfrm>
              <a:off x="1440" y="2352"/>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7" name="Rectangle 19">
              <a:extLst>
                <a:ext uri="{FF2B5EF4-FFF2-40B4-BE49-F238E27FC236}">
                  <a16:creationId xmlns:a16="http://schemas.microsoft.com/office/drawing/2014/main" id="{DBBF4C0F-E455-E14D-AD52-C366AA0EEEA8}"/>
                </a:ext>
              </a:extLst>
            </p:cNvPr>
            <p:cNvSpPr>
              <a:spLocks noChangeAspect="1" noChangeArrowheads="1"/>
            </p:cNvSpPr>
            <p:nvPr/>
          </p:nvSpPr>
          <p:spPr bwMode="auto">
            <a:xfrm>
              <a:off x="2256" y="2352"/>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8" name="Rectangle 20">
              <a:extLst>
                <a:ext uri="{FF2B5EF4-FFF2-40B4-BE49-F238E27FC236}">
                  <a16:creationId xmlns:a16="http://schemas.microsoft.com/office/drawing/2014/main" id="{A3F5E1D9-8BF8-9A4B-BB50-4F057A77F220}"/>
                </a:ext>
              </a:extLst>
            </p:cNvPr>
            <p:cNvSpPr>
              <a:spLocks noChangeAspect="1" noChangeArrowheads="1"/>
            </p:cNvSpPr>
            <p:nvPr/>
          </p:nvSpPr>
          <p:spPr bwMode="auto">
            <a:xfrm>
              <a:off x="3072" y="3216"/>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49" name="Rectangle 21">
              <a:extLst>
                <a:ext uri="{FF2B5EF4-FFF2-40B4-BE49-F238E27FC236}">
                  <a16:creationId xmlns:a16="http://schemas.microsoft.com/office/drawing/2014/main" id="{259E196A-3437-8945-B9CC-210954824BEB}"/>
                </a:ext>
              </a:extLst>
            </p:cNvPr>
            <p:cNvSpPr>
              <a:spLocks noChangeAspect="1" noChangeArrowheads="1"/>
            </p:cNvSpPr>
            <p:nvPr/>
          </p:nvSpPr>
          <p:spPr bwMode="auto">
            <a:xfrm>
              <a:off x="3072" y="2352"/>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0" name="Rectangle 22">
              <a:extLst>
                <a:ext uri="{FF2B5EF4-FFF2-40B4-BE49-F238E27FC236}">
                  <a16:creationId xmlns:a16="http://schemas.microsoft.com/office/drawing/2014/main" id="{4F18A13B-879A-444C-850A-FBD384DC07E0}"/>
                </a:ext>
              </a:extLst>
            </p:cNvPr>
            <p:cNvSpPr>
              <a:spLocks noChangeAspect="1" noChangeArrowheads="1"/>
            </p:cNvSpPr>
            <p:nvPr/>
          </p:nvSpPr>
          <p:spPr bwMode="auto">
            <a:xfrm>
              <a:off x="1824" y="1104"/>
              <a:ext cx="816" cy="864"/>
            </a:xfrm>
            <a:prstGeom prst="rect">
              <a:avLst/>
            </a:prstGeom>
            <a:solidFill>
              <a:srgbClr val="FF3300"/>
            </a:solidFill>
            <a:ln w="9525">
              <a:miter lim="800000"/>
              <a:headEnd/>
              <a:tailEnd/>
            </a:ln>
            <a:effectLst/>
            <a:scene3d>
              <a:camera prst="legacyObliqueTopRight"/>
              <a:lightRig rig="legacyFlat3" dir="b"/>
            </a:scene3d>
            <a:sp3d extrusionH="887400" prstMaterial="legacyWireframe">
              <a:bevelT w="13500" h="13500" prst="angle"/>
              <a:bevelB w="13500" h="13500" prst="angle"/>
              <a:extrusionClr>
                <a:srgbClr val="FF3300"/>
              </a:extrusionClr>
              <a:contourClr>
                <a:srgbClr val="FF330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1" name="Rectangle 23">
              <a:extLst>
                <a:ext uri="{FF2B5EF4-FFF2-40B4-BE49-F238E27FC236}">
                  <a16:creationId xmlns:a16="http://schemas.microsoft.com/office/drawing/2014/main" id="{922D6618-0867-F04B-8832-F6B5F6C193A7}"/>
                </a:ext>
              </a:extLst>
            </p:cNvPr>
            <p:cNvSpPr>
              <a:spLocks noChangeAspect="1" noChangeArrowheads="1"/>
            </p:cNvSpPr>
            <p:nvPr/>
          </p:nvSpPr>
          <p:spPr bwMode="auto">
            <a:xfrm>
              <a:off x="1632" y="1296"/>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2" name="Rectangle 24">
              <a:extLst>
                <a:ext uri="{FF2B5EF4-FFF2-40B4-BE49-F238E27FC236}">
                  <a16:creationId xmlns:a16="http://schemas.microsoft.com/office/drawing/2014/main" id="{4EF57854-27EA-0A4E-9006-783C0A530F9E}"/>
                </a:ext>
              </a:extLst>
            </p:cNvPr>
            <p:cNvSpPr>
              <a:spLocks noChangeAspect="1" noChangeArrowheads="1"/>
            </p:cNvSpPr>
            <p:nvPr/>
          </p:nvSpPr>
          <p:spPr bwMode="auto">
            <a:xfrm>
              <a:off x="2448" y="1296"/>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3" name="Rectangle 25">
              <a:extLst>
                <a:ext uri="{FF2B5EF4-FFF2-40B4-BE49-F238E27FC236}">
                  <a16:creationId xmlns:a16="http://schemas.microsoft.com/office/drawing/2014/main" id="{E1ABD759-4E05-284A-B948-7C8BF04F7BE3}"/>
                </a:ext>
              </a:extLst>
            </p:cNvPr>
            <p:cNvSpPr>
              <a:spLocks noChangeAspect="1" noChangeArrowheads="1"/>
            </p:cNvSpPr>
            <p:nvPr/>
          </p:nvSpPr>
          <p:spPr bwMode="auto">
            <a:xfrm>
              <a:off x="2640" y="1104"/>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4" name="Rectangle 26">
              <a:extLst>
                <a:ext uri="{FF2B5EF4-FFF2-40B4-BE49-F238E27FC236}">
                  <a16:creationId xmlns:a16="http://schemas.microsoft.com/office/drawing/2014/main" id="{8F24126D-F2B2-A24C-89BB-01B209E49FDE}"/>
                </a:ext>
              </a:extLst>
            </p:cNvPr>
            <p:cNvSpPr>
              <a:spLocks noChangeAspect="1" noChangeArrowheads="1"/>
            </p:cNvSpPr>
            <p:nvPr/>
          </p:nvSpPr>
          <p:spPr bwMode="auto">
            <a:xfrm>
              <a:off x="3264" y="1296"/>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5" name="Rectangle 27">
              <a:extLst>
                <a:ext uri="{FF2B5EF4-FFF2-40B4-BE49-F238E27FC236}">
                  <a16:creationId xmlns:a16="http://schemas.microsoft.com/office/drawing/2014/main" id="{59AFC6EA-4636-8B43-A605-0F9B5459EF58}"/>
                </a:ext>
              </a:extLst>
            </p:cNvPr>
            <p:cNvSpPr>
              <a:spLocks noChangeAspect="1" noChangeArrowheads="1"/>
            </p:cNvSpPr>
            <p:nvPr/>
          </p:nvSpPr>
          <p:spPr bwMode="auto">
            <a:xfrm>
              <a:off x="3456" y="1104"/>
              <a:ext cx="816" cy="864"/>
            </a:xfrm>
            <a:prstGeom prst="rect">
              <a:avLst/>
            </a:prstGeom>
            <a:noFill/>
            <a:ln w="9525">
              <a:solidFill>
                <a:schemeClr val="tx1"/>
              </a:solidFill>
              <a:miter lim="800000"/>
              <a:headEnd/>
              <a:tailEnd/>
            </a:ln>
            <a:effectLst/>
            <a:scene3d>
              <a:camera prst="legacyObliqueTopRight"/>
              <a:lightRig rig="legacyFlat3" dir="b"/>
            </a:scene3d>
            <a:sp3d extrusionH="8874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6" name="Rectangle 28">
              <a:extLst>
                <a:ext uri="{FF2B5EF4-FFF2-40B4-BE49-F238E27FC236}">
                  <a16:creationId xmlns:a16="http://schemas.microsoft.com/office/drawing/2014/main" id="{CE578812-6359-6649-BD83-184186D78807}"/>
                </a:ext>
              </a:extLst>
            </p:cNvPr>
            <p:cNvSpPr>
              <a:spLocks noChangeAspect="1" noChangeArrowheads="1"/>
            </p:cNvSpPr>
            <p:nvPr/>
          </p:nvSpPr>
          <p:spPr bwMode="auto">
            <a:xfrm>
              <a:off x="1440" y="1488"/>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7" name="Rectangle 29">
              <a:extLst>
                <a:ext uri="{FF2B5EF4-FFF2-40B4-BE49-F238E27FC236}">
                  <a16:creationId xmlns:a16="http://schemas.microsoft.com/office/drawing/2014/main" id="{8961D282-0B49-3145-9AC3-4339AE3D9B87}"/>
                </a:ext>
              </a:extLst>
            </p:cNvPr>
            <p:cNvSpPr>
              <a:spLocks noChangeAspect="1" noChangeArrowheads="1"/>
            </p:cNvSpPr>
            <p:nvPr/>
          </p:nvSpPr>
          <p:spPr bwMode="auto">
            <a:xfrm>
              <a:off x="2256" y="1488"/>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sp>
          <p:nvSpPr>
            <p:cNvPr id="432158" name="Rectangle 30">
              <a:extLst>
                <a:ext uri="{FF2B5EF4-FFF2-40B4-BE49-F238E27FC236}">
                  <a16:creationId xmlns:a16="http://schemas.microsoft.com/office/drawing/2014/main" id="{D5495AEB-C148-344C-9E85-85CDC027A8E3}"/>
                </a:ext>
              </a:extLst>
            </p:cNvPr>
            <p:cNvSpPr>
              <a:spLocks noChangeAspect="1" noChangeArrowheads="1"/>
            </p:cNvSpPr>
            <p:nvPr/>
          </p:nvSpPr>
          <p:spPr bwMode="auto">
            <a:xfrm>
              <a:off x="3072" y="1488"/>
              <a:ext cx="816" cy="864"/>
            </a:xfrm>
            <a:prstGeom prst="rect">
              <a:avLst/>
            </a:prstGeom>
            <a:noFill/>
            <a:ln w="9525">
              <a:solidFill>
                <a:schemeClr val="tx1"/>
              </a:solidFill>
              <a:miter lim="800000"/>
              <a:headEnd/>
              <a:tailEnd/>
            </a:ln>
            <a:effectLst/>
            <a:scene3d>
              <a:camera prst="legacyObliqueTopRight"/>
              <a:lightRig rig="legacyFlat3" dir="b"/>
            </a:scene3d>
            <a:sp3d extrusionH="849300" prstMaterial="legacyWireframe">
              <a:bevelT w="13500" h="13500" prst="angle"/>
              <a:bevelB w="13500" h="13500" prst="angle"/>
              <a:extrusionClr>
                <a:schemeClr val="tx1"/>
              </a:extrusionClr>
              <a:contourClr>
                <a:schemeClr val="tx1"/>
              </a:contourClr>
            </a:sp3d>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de-DE"/>
            </a:p>
          </p:txBody>
        </p:sp>
      </p:grpSp>
      <p:sp>
        <p:nvSpPr>
          <p:cNvPr id="432159" name="Line 31">
            <a:extLst>
              <a:ext uri="{FF2B5EF4-FFF2-40B4-BE49-F238E27FC236}">
                <a16:creationId xmlns:a16="http://schemas.microsoft.com/office/drawing/2014/main" id="{D80FDE2D-6A7C-8649-96E8-1A0B73A7499D}"/>
              </a:ext>
            </a:extLst>
          </p:cNvPr>
          <p:cNvSpPr>
            <a:spLocks noChangeShapeType="1"/>
          </p:cNvSpPr>
          <p:nvPr/>
        </p:nvSpPr>
        <p:spPr bwMode="auto">
          <a:xfrm flipV="1">
            <a:off x="2895600" y="1752600"/>
            <a:ext cx="914400" cy="914400"/>
          </a:xfrm>
          <a:prstGeom prst="line">
            <a:avLst/>
          </a:prstGeom>
          <a:noFill/>
          <a:ln w="1143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32160" name="Line 32">
            <a:extLst>
              <a:ext uri="{FF2B5EF4-FFF2-40B4-BE49-F238E27FC236}">
                <a16:creationId xmlns:a16="http://schemas.microsoft.com/office/drawing/2014/main" id="{968DB53E-8A99-344D-AE3A-FC02571F48F7}"/>
              </a:ext>
            </a:extLst>
          </p:cNvPr>
          <p:cNvSpPr>
            <a:spLocks noChangeShapeType="1"/>
          </p:cNvSpPr>
          <p:nvPr/>
        </p:nvSpPr>
        <p:spPr bwMode="auto">
          <a:xfrm flipV="1">
            <a:off x="2895600" y="2667000"/>
            <a:ext cx="0" cy="4156075"/>
          </a:xfrm>
          <a:prstGeom prst="line">
            <a:avLst/>
          </a:prstGeom>
          <a:noFill/>
          <a:ln w="1016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32161" name="Line 33">
            <a:extLst>
              <a:ext uri="{FF2B5EF4-FFF2-40B4-BE49-F238E27FC236}">
                <a16:creationId xmlns:a16="http://schemas.microsoft.com/office/drawing/2014/main" id="{361B8F8F-7E62-2C4C-86B3-57AA0A29E8ED}"/>
              </a:ext>
            </a:extLst>
          </p:cNvPr>
          <p:cNvSpPr>
            <a:spLocks noChangeShapeType="1"/>
          </p:cNvSpPr>
          <p:nvPr/>
        </p:nvSpPr>
        <p:spPr bwMode="auto">
          <a:xfrm>
            <a:off x="3810000" y="1752600"/>
            <a:ext cx="3886200" cy="0"/>
          </a:xfrm>
          <a:prstGeom prst="line">
            <a:avLst/>
          </a:prstGeom>
          <a:noFill/>
          <a:ln w="101600">
            <a:solidFill>
              <a:srgbClr val="2E763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32162" name="Text Box 34">
            <a:extLst>
              <a:ext uri="{FF2B5EF4-FFF2-40B4-BE49-F238E27FC236}">
                <a16:creationId xmlns:a16="http://schemas.microsoft.com/office/drawing/2014/main" id="{B03BCDE7-BE47-8E42-907C-D17CAB155843}"/>
              </a:ext>
            </a:extLst>
          </p:cNvPr>
          <p:cNvSpPr txBox="1">
            <a:spLocks noChangeArrowheads="1"/>
          </p:cNvSpPr>
          <p:nvPr/>
        </p:nvSpPr>
        <p:spPr bwMode="auto">
          <a:xfrm>
            <a:off x="1066800" y="3276600"/>
            <a:ext cx="1717675"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chemeClr val="accent2"/>
                </a:solidFill>
                <a:effectLst/>
                <a:latin typeface="Arial" panose="020B0604020202020204" pitchFamily="34" charset="0"/>
              </a:rPr>
              <a:t>Vergaberahmen</a:t>
            </a:r>
          </a:p>
        </p:txBody>
      </p:sp>
      <p:sp>
        <p:nvSpPr>
          <p:cNvPr id="432163" name="Text Box 35">
            <a:extLst>
              <a:ext uri="{FF2B5EF4-FFF2-40B4-BE49-F238E27FC236}">
                <a16:creationId xmlns:a16="http://schemas.microsoft.com/office/drawing/2014/main" id="{957B7EB7-BC3B-A84C-B36F-72654942F438}"/>
              </a:ext>
            </a:extLst>
          </p:cNvPr>
          <p:cNvSpPr txBox="1">
            <a:spLocks noChangeArrowheads="1"/>
          </p:cNvSpPr>
          <p:nvPr/>
        </p:nvSpPr>
        <p:spPr bwMode="auto">
          <a:xfrm>
            <a:off x="4114800" y="1371600"/>
            <a:ext cx="862013"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rgbClr val="2E763F"/>
                </a:solidFill>
                <a:effectLst/>
                <a:latin typeface="Arial" panose="020B0604020202020204" pitchFamily="34" charset="0"/>
              </a:rPr>
              <a:t>Formel</a:t>
            </a:r>
          </a:p>
        </p:txBody>
      </p:sp>
      <p:sp>
        <p:nvSpPr>
          <p:cNvPr id="432164" name="Text Box 36">
            <a:extLst>
              <a:ext uri="{FF2B5EF4-FFF2-40B4-BE49-F238E27FC236}">
                <a16:creationId xmlns:a16="http://schemas.microsoft.com/office/drawing/2014/main" id="{AA8EA72A-E120-A248-8FB8-906514E76AC2}"/>
              </a:ext>
            </a:extLst>
          </p:cNvPr>
          <p:cNvSpPr txBox="1">
            <a:spLocks noChangeArrowheads="1"/>
          </p:cNvSpPr>
          <p:nvPr/>
        </p:nvSpPr>
        <p:spPr bwMode="auto">
          <a:xfrm>
            <a:off x="2438400" y="1676400"/>
            <a:ext cx="6683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chemeClr val="accent1"/>
                </a:solidFill>
                <a:effectLst/>
                <a:latin typeface="Arial" panose="020B0604020202020204" pitchFamily="34" charset="0"/>
              </a:rPr>
              <a:t>Land</a:t>
            </a:r>
            <a:endParaRPr lang="de-DE" altLang="de-DE" sz="1600">
              <a:solidFill>
                <a:srgbClr val="0000FF"/>
              </a:solidFill>
              <a:effectLst/>
              <a:latin typeface="Arial" panose="020B0604020202020204" pitchFamily="34" charset="0"/>
            </a:endParaRPr>
          </a:p>
        </p:txBody>
      </p:sp>
      <p:sp>
        <p:nvSpPr>
          <p:cNvPr id="432165" name="Text Box 37">
            <a:extLst>
              <a:ext uri="{FF2B5EF4-FFF2-40B4-BE49-F238E27FC236}">
                <a16:creationId xmlns:a16="http://schemas.microsoft.com/office/drawing/2014/main" id="{ABC38258-7A70-164A-9932-436B227765B3}"/>
              </a:ext>
            </a:extLst>
          </p:cNvPr>
          <p:cNvSpPr txBox="1">
            <a:spLocks noChangeArrowheads="1"/>
          </p:cNvSpPr>
          <p:nvPr/>
        </p:nvSpPr>
        <p:spPr bwMode="auto">
          <a:xfrm>
            <a:off x="1752600" y="1981200"/>
            <a:ext cx="13335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chemeClr val="accent1"/>
                </a:solidFill>
                <a:effectLst/>
                <a:latin typeface="Arial" panose="020B0604020202020204" pitchFamily="34" charset="0"/>
              </a:rPr>
              <a:t>Hochschule</a:t>
            </a:r>
          </a:p>
        </p:txBody>
      </p:sp>
      <p:sp>
        <p:nvSpPr>
          <p:cNvPr id="432166" name="Text Box 38">
            <a:extLst>
              <a:ext uri="{FF2B5EF4-FFF2-40B4-BE49-F238E27FC236}">
                <a16:creationId xmlns:a16="http://schemas.microsoft.com/office/drawing/2014/main" id="{6F73E63B-599C-F842-9B5A-2A22544F7B75}"/>
              </a:ext>
            </a:extLst>
          </p:cNvPr>
          <p:cNvSpPr txBox="1">
            <a:spLocks noChangeArrowheads="1"/>
          </p:cNvSpPr>
          <p:nvPr/>
        </p:nvSpPr>
        <p:spPr bwMode="auto">
          <a:xfrm>
            <a:off x="1311275" y="2286000"/>
            <a:ext cx="13795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chemeClr val="accent1"/>
                </a:solidFill>
                <a:effectLst/>
                <a:latin typeface="Arial" panose="020B0604020202020204" pitchFamily="34" charset="0"/>
              </a:rPr>
              <a:t>Fachbereich</a:t>
            </a:r>
            <a:endParaRPr lang="de-DE" altLang="de-DE" sz="1600">
              <a:solidFill>
                <a:srgbClr val="0000FF"/>
              </a:solidFill>
              <a:effectLst/>
              <a:latin typeface="Arial" panose="020B0604020202020204" pitchFamily="34" charset="0"/>
            </a:endParaRPr>
          </a:p>
        </p:txBody>
      </p:sp>
      <p:sp>
        <p:nvSpPr>
          <p:cNvPr id="432167" name="Text Box 39">
            <a:extLst>
              <a:ext uri="{FF2B5EF4-FFF2-40B4-BE49-F238E27FC236}">
                <a16:creationId xmlns:a16="http://schemas.microsoft.com/office/drawing/2014/main" id="{21B610AA-9CE4-044E-A6B7-C25043725E8A}"/>
              </a:ext>
            </a:extLst>
          </p:cNvPr>
          <p:cNvSpPr txBox="1">
            <a:spLocks noChangeArrowheads="1"/>
          </p:cNvSpPr>
          <p:nvPr/>
        </p:nvSpPr>
        <p:spPr bwMode="auto">
          <a:xfrm>
            <a:off x="1368425" y="4648200"/>
            <a:ext cx="9652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chemeClr val="accent2"/>
                </a:solidFill>
                <a:effectLst/>
                <a:latin typeface="Arial" panose="020B0604020202020204" pitchFamily="34" charset="0"/>
              </a:rPr>
              <a:t>W2 / W3</a:t>
            </a:r>
          </a:p>
        </p:txBody>
      </p:sp>
      <p:sp>
        <p:nvSpPr>
          <p:cNvPr id="432168" name="Text Box 40">
            <a:extLst>
              <a:ext uri="{FF2B5EF4-FFF2-40B4-BE49-F238E27FC236}">
                <a16:creationId xmlns:a16="http://schemas.microsoft.com/office/drawing/2014/main" id="{C4D13778-EECE-B34D-AAF0-034A711F1CFB}"/>
              </a:ext>
            </a:extLst>
          </p:cNvPr>
          <p:cNvSpPr txBox="1">
            <a:spLocks noChangeArrowheads="1"/>
          </p:cNvSpPr>
          <p:nvPr/>
        </p:nvSpPr>
        <p:spPr bwMode="auto">
          <a:xfrm>
            <a:off x="1247775" y="5973763"/>
            <a:ext cx="1211263" cy="581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chemeClr val="accent2"/>
                </a:solidFill>
                <a:effectLst/>
                <a:latin typeface="Arial" panose="020B0604020202020204" pitchFamily="34" charset="0"/>
              </a:rPr>
              <a:t>Leistungs-</a:t>
            </a:r>
          </a:p>
          <a:p>
            <a:r>
              <a:rPr lang="de-DE" altLang="de-DE" sz="1600">
                <a:solidFill>
                  <a:schemeClr val="accent2"/>
                </a:solidFill>
                <a:effectLst/>
                <a:latin typeface="Arial" panose="020B0604020202020204" pitchFamily="34" charset="0"/>
              </a:rPr>
              <a:t>zulage</a:t>
            </a:r>
          </a:p>
        </p:txBody>
      </p:sp>
      <p:sp>
        <p:nvSpPr>
          <p:cNvPr id="432169" name="Text Box 41">
            <a:extLst>
              <a:ext uri="{FF2B5EF4-FFF2-40B4-BE49-F238E27FC236}">
                <a16:creationId xmlns:a16="http://schemas.microsoft.com/office/drawing/2014/main" id="{6C486676-39EC-F743-84D8-37C28FFF5B26}"/>
              </a:ext>
            </a:extLst>
          </p:cNvPr>
          <p:cNvSpPr txBox="1">
            <a:spLocks noChangeArrowheads="1"/>
          </p:cNvSpPr>
          <p:nvPr/>
        </p:nvSpPr>
        <p:spPr bwMode="auto">
          <a:xfrm>
            <a:off x="5300663" y="1371600"/>
            <a:ext cx="10858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rgbClr val="2E763F"/>
                </a:solidFill>
                <a:effectLst/>
                <a:latin typeface="Arial" panose="020B0604020202020204" pitchFamily="34" charset="0"/>
              </a:rPr>
              <a:t>Abwägen</a:t>
            </a:r>
          </a:p>
        </p:txBody>
      </p:sp>
      <p:sp>
        <p:nvSpPr>
          <p:cNvPr id="432170" name="Text Box 42">
            <a:extLst>
              <a:ext uri="{FF2B5EF4-FFF2-40B4-BE49-F238E27FC236}">
                <a16:creationId xmlns:a16="http://schemas.microsoft.com/office/drawing/2014/main" id="{B4F7DC47-979D-EA41-88CA-5966EBD8D652}"/>
              </a:ext>
            </a:extLst>
          </p:cNvPr>
          <p:cNvSpPr txBox="1">
            <a:spLocks noChangeArrowheads="1"/>
          </p:cNvSpPr>
          <p:nvPr/>
        </p:nvSpPr>
        <p:spPr bwMode="auto">
          <a:xfrm>
            <a:off x="6718300" y="1371600"/>
            <a:ext cx="8382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1600">
                <a:solidFill>
                  <a:srgbClr val="2E763F"/>
                </a:solidFill>
                <a:effectLst/>
                <a:latin typeface="Arial" panose="020B0604020202020204" pitchFamily="34" charset="0"/>
              </a:rPr>
              <a:t>Antrag</a:t>
            </a:r>
          </a:p>
        </p:txBody>
      </p:sp>
      <p:sp>
        <p:nvSpPr>
          <p:cNvPr id="432171" name="Text Box 43">
            <a:extLst>
              <a:ext uri="{FF2B5EF4-FFF2-40B4-BE49-F238E27FC236}">
                <a16:creationId xmlns:a16="http://schemas.microsoft.com/office/drawing/2014/main" id="{D69BE90F-131A-9348-AE6A-21D4E980D03C}"/>
              </a:ext>
            </a:extLst>
          </p:cNvPr>
          <p:cNvSpPr txBox="1">
            <a:spLocks noChangeArrowheads="1"/>
          </p:cNvSpPr>
          <p:nvPr/>
        </p:nvSpPr>
        <p:spPr bwMode="auto">
          <a:xfrm rot="-5395298">
            <a:off x="-979487" y="4711700"/>
            <a:ext cx="3575050" cy="396875"/>
          </a:xfrm>
          <a:prstGeom prst="rect">
            <a:avLst/>
          </a:prstGeom>
          <a:solidFill>
            <a:schemeClr val="tx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000">
                <a:solidFill>
                  <a:schemeClr val="accent2"/>
                </a:solidFill>
                <a:effectLst/>
                <a:latin typeface="Arial" panose="020B0604020202020204" pitchFamily="34" charset="0"/>
              </a:rPr>
              <a:t>Entscheidungsgegenstände</a:t>
            </a:r>
          </a:p>
        </p:txBody>
      </p:sp>
      <p:sp>
        <p:nvSpPr>
          <p:cNvPr id="432172" name="Text Box 44">
            <a:extLst>
              <a:ext uri="{FF2B5EF4-FFF2-40B4-BE49-F238E27FC236}">
                <a16:creationId xmlns:a16="http://schemas.microsoft.com/office/drawing/2014/main" id="{E637DA88-BAA1-D341-B38E-64793F4E14C6}"/>
              </a:ext>
            </a:extLst>
          </p:cNvPr>
          <p:cNvSpPr txBox="1">
            <a:spLocks noChangeArrowheads="1"/>
          </p:cNvSpPr>
          <p:nvPr/>
        </p:nvSpPr>
        <p:spPr bwMode="auto">
          <a:xfrm rot="-2539219">
            <a:off x="173038" y="1704975"/>
            <a:ext cx="2741612" cy="396875"/>
          </a:xfrm>
          <a:prstGeom prst="rect">
            <a:avLst/>
          </a:prstGeom>
          <a:solidFill>
            <a:schemeClr val="tx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000">
                <a:solidFill>
                  <a:schemeClr val="accent1"/>
                </a:solidFill>
                <a:effectLst/>
                <a:latin typeface="Arial" panose="020B0604020202020204" pitchFamily="34" charset="0"/>
              </a:rPr>
              <a:t>Entscheidungsebene</a:t>
            </a:r>
          </a:p>
        </p:txBody>
      </p:sp>
      <p:sp>
        <p:nvSpPr>
          <p:cNvPr id="432173" name="Text Box 45">
            <a:extLst>
              <a:ext uri="{FF2B5EF4-FFF2-40B4-BE49-F238E27FC236}">
                <a16:creationId xmlns:a16="http://schemas.microsoft.com/office/drawing/2014/main" id="{3FF99526-2E2E-564B-96D6-F7A6E6DD316B}"/>
              </a:ext>
            </a:extLst>
          </p:cNvPr>
          <p:cNvSpPr txBox="1">
            <a:spLocks noChangeArrowheads="1"/>
          </p:cNvSpPr>
          <p:nvPr/>
        </p:nvSpPr>
        <p:spPr bwMode="auto">
          <a:xfrm>
            <a:off x="4217988" y="1036638"/>
            <a:ext cx="3163887" cy="396875"/>
          </a:xfrm>
          <a:prstGeom prst="rect">
            <a:avLst/>
          </a:prstGeom>
          <a:solidFill>
            <a:schemeClr val="tx2"/>
          </a:solidFill>
          <a:ln>
            <a:noFill/>
          </a:ln>
          <a:effectLst/>
          <a:extLs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2000">
                <a:solidFill>
                  <a:srgbClr val="2E763F"/>
                </a:solidFill>
                <a:effectLst/>
                <a:latin typeface="Arial" panose="020B0604020202020204" pitchFamily="34" charset="0"/>
              </a:rPr>
              <a:t>Entscheidungsverfahren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2">
            <a:extLst>
              <a:ext uri="{FF2B5EF4-FFF2-40B4-BE49-F238E27FC236}">
                <a16:creationId xmlns:a16="http://schemas.microsoft.com/office/drawing/2014/main" id="{37F528C9-03C2-8947-8DC9-4251024892DE}"/>
              </a:ext>
            </a:extLst>
          </p:cNvPr>
          <p:cNvSpPr>
            <a:spLocks noGrp="1"/>
          </p:cNvSpPr>
          <p:nvPr>
            <p:ph type="sldNum" sz="quarter" idx="10"/>
          </p:nvPr>
        </p:nvSpPr>
        <p:spPr/>
        <p:txBody>
          <a:bodyPr/>
          <a:lstStyle/>
          <a:p>
            <a:fld id="{852BD6DD-0D12-8B44-8F97-EFA4CE9A310C}" type="slidenum">
              <a:rPr lang="en-US" altLang="de-DE"/>
              <a:pPr/>
              <a:t>7</a:t>
            </a:fld>
            <a:endParaRPr lang="en-US" altLang="de-DE" b="0"/>
          </a:p>
        </p:txBody>
      </p:sp>
      <p:sp>
        <p:nvSpPr>
          <p:cNvPr id="362498" name="Rectangle 2">
            <a:extLst>
              <a:ext uri="{FF2B5EF4-FFF2-40B4-BE49-F238E27FC236}">
                <a16:creationId xmlns:a16="http://schemas.microsoft.com/office/drawing/2014/main" id="{A7068811-A9B3-5142-86C7-75929CDFD61B}"/>
              </a:ext>
            </a:extLst>
          </p:cNvPr>
          <p:cNvSpPr>
            <a:spLocks noGrp="1" noChangeArrowheads="1"/>
          </p:cNvSpPr>
          <p:nvPr>
            <p:ph type="title"/>
          </p:nvPr>
        </p:nvSpPr>
        <p:spPr/>
        <p:txBody>
          <a:bodyPr/>
          <a:lstStyle/>
          <a:p>
            <a:endParaRPr lang="de-DE" altLang="de-DE"/>
          </a:p>
        </p:txBody>
      </p:sp>
      <p:grpSp>
        <p:nvGrpSpPr>
          <p:cNvPr id="362499" name="Group 3">
            <a:extLst>
              <a:ext uri="{FF2B5EF4-FFF2-40B4-BE49-F238E27FC236}">
                <a16:creationId xmlns:a16="http://schemas.microsoft.com/office/drawing/2014/main" id="{59360B15-9060-9940-9839-FAE3F8B29E0E}"/>
              </a:ext>
            </a:extLst>
          </p:cNvPr>
          <p:cNvGrpSpPr>
            <a:grpSpLocks/>
          </p:cNvGrpSpPr>
          <p:nvPr/>
        </p:nvGrpSpPr>
        <p:grpSpPr bwMode="auto">
          <a:xfrm>
            <a:off x="381000" y="1524000"/>
            <a:ext cx="8575675" cy="4757738"/>
            <a:chOff x="288" y="1152"/>
            <a:chExt cx="5402" cy="2997"/>
          </a:xfrm>
        </p:grpSpPr>
        <p:sp>
          <p:nvSpPr>
            <p:cNvPr id="362500" name="Text Box 4">
              <a:extLst>
                <a:ext uri="{FF2B5EF4-FFF2-40B4-BE49-F238E27FC236}">
                  <a16:creationId xmlns:a16="http://schemas.microsoft.com/office/drawing/2014/main" id="{73A3AB03-983D-3147-824E-7A443D938758}"/>
                </a:ext>
              </a:extLst>
            </p:cNvPr>
            <p:cNvSpPr txBox="1">
              <a:spLocks noChangeArrowheads="1"/>
            </p:cNvSpPr>
            <p:nvPr/>
          </p:nvSpPr>
          <p:spPr bwMode="auto">
            <a:xfrm>
              <a:off x="288" y="1152"/>
              <a:ext cx="3258" cy="5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5200">
                  <a:solidFill>
                    <a:srgbClr val="0000FF"/>
                  </a:solidFill>
                  <a:effectLst>
                    <a:outerShdw blurRad="38100" dist="38100" dir="2700000" algn="tl">
                      <a:srgbClr val="000000"/>
                    </a:outerShdw>
                  </a:effectLst>
                  <a:latin typeface="Arial" panose="020B0604020202020204" pitchFamily="34" charset="0"/>
                </a:rPr>
                <a:t>Vergaberahmen</a:t>
              </a:r>
            </a:p>
          </p:txBody>
        </p:sp>
        <p:graphicFrame>
          <p:nvGraphicFramePr>
            <p:cNvPr id="362501" name="Object 5">
              <a:extLst>
                <a:ext uri="{FF2B5EF4-FFF2-40B4-BE49-F238E27FC236}">
                  <a16:creationId xmlns:a16="http://schemas.microsoft.com/office/drawing/2014/main" id="{0A531055-339A-6045-AB51-98704ABE40B6}"/>
                </a:ext>
              </a:extLst>
            </p:cNvPr>
            <p:cNvGraphicFramePr>
              <a:graphicFrameLocks noChangeAspect="1"/>
            </p:cNvGraphicFramePr>
            <p:nvPr/>
          </p:nvGraphicFramePr>
          <p:xfrm>
            <a:off x="2880" y="1529"/>
            <a:ext cx="816" cy="2478"/>
          </p:xfrm>
          <a:graphic>
            <a:graphicData uri="http://schemas.openxmlformats.org/presentationml/2006/ole">
              <mc:AlternateContent xmlns:mc="http://schemas.openxmlformats.org/markup-compatibility/2006">
                <mc:Choice xmlns:v="urn:schemas-microsoft-com:vml" Requires="v">
                  <p:oleObj spid="_x0000_s362506" name="Clip" r:id="rId3" imgW="7454900" imgH="22618700" progId="MS_ClipArt_Gallery.2">
                    <p:embed/>
                  </p:oleObj>
                </mc:Choice>
                <mc:Fallback>
                  <p:oleObj name="Clip" r:id="rId3" imgW="7454900" imgH="22618700" progId="MS_ClipArt_Gallery.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80" y="1529"/>
                          <a:ext cx="816" cy="24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2502" name="Object 6">
              <a:extLst>
                <a:ext uri="{FF2B5EF4-FFF2-40B4-BE49-F238E27FC236}">
                  <a16:creationId xmlns:a16="http://schemas.microsoft.com/office/drawing/2014/main" id="{EF6FBB66-FC28-A94F-A16B-E9A72F8CB161}"/>
                </a:ext>
              </a:extLst>
            </p:cNvPr>
            <p:cNvGraphicFramePr>
              <a:graphicFrameLocks noChangeAspect="1"/>
            </p:cNvGraphicFramePr>
            <p:nvPr/>
          </p:nvGraphicFramePr>
          <p:xfrm>
            <a:off x="1640" y="1632"/>
            <a:ext cx="1170" cy="2517"/>
          </p:xfrm>
          <a:graphic>
            <a:graphicData uri="http://schemas.openxmlformats.org/presentationml/2006/ole">
              <mc:AlternateContent xmlns:mc="http://schemas.openxmlformats.org/markup-compatibility/2006">
                <mc:Choice xmlns:v="urn:schemas-microsoft-com:vml" Requires="v">
                  <p:oleObj spid="_x0000_s362507" name="Clip" r:id="rId5" imgW="10693400" imgH="23012400" progId="MS_ClipArt_Gallery.2">
                    <p:embed/>
                  </p:oleObj>
                </mc:Choice>
                <mc:Fallback>
                  <p:oleObj name="Clip" r:id="rId5" imgW="10693400" imgH="23012400" progId="MS_ClipArt_Gallery.2">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40" y="1632"/>
                          <a:ext cx="1170" cy="25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62503" name="Object 7">
              <a:extLst>
                <a:ext uri="{FF2B5EF4-FFF2-40B4-BE49-F238E27FC236}">
                  <a16:creationId xmlns:a16="http://schemas.microsoft.com/office/drawing/2014/main" id="{A02D0A88-69B7-1C42-AC83-1BF0617B8CBE}"/>
                </a:ext>
              </a:extLst>
            </p:cNvPr>
            <p:cNvGraphicFramePr>
              <a:graphicFrameLocks noChangeAspect="1"/>
            </p:cNvGraphicFramePr>
            <p:nvPr/>
          </p:nvGraphicFramePr>
          <p:xfrm>
            <a:off x="3242" y="1413"/>
            <a:ext cx="2448" cy="2485"/>
          </p:xfrm>
          <a:graphic>
            <a:graphicData uri="http://schemas.openxmlformats.org/presentationml/2006/ole">
              <mc:AlternateContent xmlns:mc="http://schemas.openxmlformats.org/markup-compatibility/2006">
                <mc:Choice xmlns:v="urn:schemas-microsoft-com:vml" Requires="v">
                  <p:oleObj spid="_x0000_s362508" name="Clip" r:id="rId7" imgW="22377400" imgH="22720300" progId="MS_ClipArt_Gallery.2">
                    <p:embed/>
                  </p:oleObj>
                </mc:Choice>
                <mc:Fallback>
                  <p:oleObj name="Clip" r:id="rId7" imgW="22377400" imgH="22720300" progId="MS_ClipArt_Gallery.2">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42" y="1413"/>
                          <a:ext cx="2448" cy="24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362504" name="Text Box 8">
            <a:extLst>
              <a:ext uri="{FF2B5EF4-FFF2-40B4-BE49-F238E27FC236}">
                <a16:creationId xmlns:a16="http://schemas.microsoft.com/office/drawing/2014/main" id="{C2B6883B-31E1-2945-8574-BC10FDD3B9D4}"/>
              </a:ext>
            </a:extLst>
          </p:cNvPr>
          <p:cNvSpPr txBox="1">
            <a:spLocks noChangeArrowheads="1"/>
          </p:cNvSpPr>
          <p:nvPr/>
        </p:nvSpPr>
        <p:spPr bwMode="auto">
          <a:xfrm>
            <a:off x="1447800" y="3733800"/>
            <a:ext cx="2865438"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4800" b="0">
                <a:solidFill>
                  <a:schemeClr val="accent1"/>
                </a:solidFill>
                <a:effectLst>
                  <a:outerShdw blurRad="38100" dist="38100" dir="2700000" algn="tl">
                    <a:srgbClr val="000000"/>
                  </a:outerShdw>
                </a:effectLst>
                <a:latin typeface="Arial" panose="020B0604020202020204" pitchFamily="34" charset="0"/>
              </a:rPr>
              <a:t>verstehen</a:t>
            </a:r>
          </a:p>
        </p:txBody>
      </p:sp>
      <p:sp>
        <p:nvSpPr>
          <p:cNvPr id="362505" name="Text Box 9">
            <a:extLst>
              <a:ext uri="{FF2B5EF4-FFF2-40B4-BE49-F238E27FC236}">
                <a16:creationId xmlns:a16="http://schemas.microsoft.com/office/drawing/2014/main" id="{B0C7B3DB-7203-6B4B-A577-E6C44A1693DD}"/>
              </a:ext>
            </a:extLst>
          </p:cNvPr>
          <p:cNvSpPr txBox="1">
            <a:spLocks noChangeArrowheads="1"/>
          </p:cNvSpPr>
          <p:nvPr/>
        </p:nvSpPr>
        <p:spPr bwMode="auto">
          <a:xfrm>
            <a:off x="5278438" y="5349875"/>
            <a:ext cx="2662237" cy="823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altLang="de-DE" sz="4800" b="0">
                <a:solidFill>
                  <a:schemeClr val="accent1"/>
                </a:solidFill>
                <a:effectLst>
                  <a:outerShdw blurRad="38100" dist="38100" dir="2700000" algn="tl">
                    <a:srgbClr val="000000"/>
                  </a:outerShdw>
                </a:effectLst>
                <a:latin typeface="Arial" panose="020B0604020202020204" pitchFamily="34" charset="0"/>
              </a:rPr>
              <a:t>gestalten</a:t>
            </a:r>
          </a:p>
        </p:txBody>
      </p:sp>
    </p:spTree>
  </p:cSld>
  <p:clrMapOvr>
    <a:masterClrMapping/>
  </p:clrMapOvr>
  <p:transition spd="med">
    <p:cu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2504"/>
                                        </p:tgtEl>
                                        <p:attrNameLst>
                                          <p:attrName>style.visibility</p:attrName>
                                        </p:attrNameLst>
                                      </p:cBhvr>
                                      <p:to>
                                        <p:strVal val="visible"/>
                                      </p:to>
                                    </p:set>
                                    <p:animEffect transition="in" filter="box(out)">
                                      <p:cBhvr>
                                        <p:cTn id="7" dur="500"/>
                                        <p:tgtEl>
                                          <p:spTgt spid="3625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2505"/>
                                        </p:tgtEl>
                                        <p:attrNameLst>
                                          <p:attrName>style.visibility</p:attrName>
                                        </p:attrNameLst>
                                      </p:cBhvr>
                                      <p:to>
                                        <p:strVal val="visible"/>
                                      </p:to>
                                    </p:set>
                                    <p:animEffect transition="in" filter="box(out)">
                                      <p:cBhvr>
                                        <p:cTn id="12" dur="500"/>
                                        <p:tgtEl>
                                          <p:spTgt spid="3625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2504" grpId="0" autoUpdateAnimBg="0"/>
      <p:bldP spid="362505"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Foliennummernplatzhalter 2">
            <a:extLst>
              <a:ext uri="{FF2B5EF4-FFF2-40B4-BE49-F238E27FC236}">
                <a16:creationId xmlns:a16="http://schemas.microsoft.com/office/drawing/2014/main" id="{F027B660-FD50-214C-B0D5-89C176FD180D}"/>
              </a:ext>
            </a:extLst>
          </p:cNvPr>
          <p:cNvSpPr>
            <a:spLocks noGrp="1"/>
          </p:cNvSpPr>
          <p:nvPr>
            <p:ph type="sldNum" sz="quarter" idx="10"/>
          </p:nvPr>
        </p:nvSpPr>
        <p:spPr/>
        <p:txBody>
          <a:bodyPr/>
          <a:lstStyle/>
          <a:p>
            <a:fld id="{CA09659F-8012-5D46-B666-2CB5C4BF203C}" type="slidenum">
              <a:rPr lang="en-US" altLang="de-DE"/>
              <a:pPr/>
              <a:t>8</a:t>
            </a:fld>
            <a:endParaRPr lang="en-US" altLang="de-DE" b="0"/>
          </a:p>
        </p:txBody>
      </p:sp>
      <p:sp>
        <p:nvSpPr>
          <p:cNvPr id="363522" name="Rectangle 2">
            <a:extLst>
              <a:ext uri="{FF2B5EF4-FFF2-40B4-BE49-F238E27FC236}">
                <a16:creationId xmlns:a16="http://schemas.microsoft.com/office/drawing/2014/main" id="{A58EC475-5C17-9F45-9777-7761796163E3}"/>
              </a:ext>
            </a:extLst>
          </p:cNvPr>
          <p:cNvSpPr>
            <a:spLocks noGrp="1" noChangeArrowheads="1"/>
          </p:cNvSpPr>
          <p:nvPr>
            <p:ph type="title"/>
          </p:nvPr>
        </p:nvSpPr>
        <p:spPr/>
        <p:txBody>
          <a:bodyPr/>
          <a:lstStyle/>
          <a:p>
            <a:r>
              <a:rPr lang="de-DE" altLang="de-DE" sz="3600" i="1"/>
              <a:t>Vergaberahmen</a:t>
            </a:r>
            <a:r>
              <a:rPr lang="de-DE" altLang="de-DE" sz="3600"/>
              <a:t>: Verstehen 1</a:t>
            </a:r>
          </a:p>
        </p:txBody>
      </p:sp>
      <p:sp>
        <p:nvSpPr>
          <p:cNvPr id="363525" name="Oval 5">
            <a:extLst>
              <a:ext uri="{FF2B5EF4-FFF2-40B4-BE49-F238E27FC236}">
                <a16:creationId xmlns:a16="http://schemas.microsoft.com/office/drawing/2014/main" id="{533EACED-1C7F-524D-995E-C4A50C8923D1}"/>
              </a:ext>
            </a:extLst>
          </p:cNvPr>
          <p:cNvSpPr>
            <a:spLocks noChangeArrowheads="1"/>
          </p:cNvSpPr>
          <p:nvPr/>
        </p:nvSpPr>
        <p:spPr bwMode="auto">
          <a:xfrm>
            <a:off x="228600" y="2590800"/>
            <a:ext cx="2667000" cy="2133600"/>
          </a:xfrm>
          <a:prstGeom prst="ellipse">
            <a:avLst/>
          </a:prstGeom>
          <a:solidFill>
            <a:srgbClr val="00FFCC"/>
          </a:solidFill>
          <a:ln w="76200">
            <a:solidFill>
              <a:srgbClr val="00FFCC"/>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800">
                <a:solidFill>
                  <a:schemeClr val="folHlink"/>
                </a:solidFill>
                <a:effectLst/>
                <a:latin typeface="Arial" panose="020B0604020202020204" pitchFamily="34" charset="0"/>
              </a:rPr>
              <a:t>Ziele des</a:t>
            </a:r>
          </a:p>
          <a:p>
            <a:r>
              <a:rPr lang="de-DE" altLang="de-DE" sz="2800">
                <a:solidFill>
                  <a:schemeClr val="folHlink"/>
                </a:solidFill>
                <a:effectLst/>
                <a:latin typeface="Arial" panose="020B0604020202020204" pitchFamily="34" charset="0"/>
              </a:rPr>
              <a:t>Bundes-</a:t>
            </a:r>
          </a:p>
          <a:p>
            <a:r>
              <a:rPr lang="de-DE" altLang="de-DE" sz="2800">
                <a:solidFill>
                  <a:schemeClr val="folHlink"/>
                </a:solidFill>
                <a:effectLst/>
                <a:latin typeface="Arial" panose="020B0604020202020204" pitchFamily="34" charset="0"/>
              </a:rPr>
              <a:t>gesetzgebers</a:t>
            </a:r>
          </a:p>
        </p:txBody>
      </p:sp>
      <p:sp>
        <p:nvSpPr>
          <p:cNvPr id="363528" name="Rectangle 8">
            <a:extLst>
              <a:ext uri="{FF2B5EF4-FFF2-40B4-BE49-F238E27FC236}">
                <a16:creationId xmlns:a16="http://schemas.microsoft.com/office/drawing/2014/main" id="{F9A8ED1E-47DF-0546-AAF3-EBD8E7B8B7A0}"/>
              </a:ext>
            </a:extLst>
          </p:cNvPr>
          <p:cNvSpPr>
            <a:spLocks noChangeArrowheads="1"/>
          </p:cNvSpPr>
          <p:nvPr/>
        </p:nvSpPr>
        <p:spPr bwMode="auto">
          <a:xfrm>
            <a:off x="3429000" y="1981200"/>
            <a:ext cx="4191000" cy="838200"/>
          </a:xfrm>
          <a:prstGeom prst="rect">
            <a:avLst/>
          </a:prstGeom>
          <a:solidFill>
            <a:srgbClr val="FF0000"/>
          </a:solidFill>
          <a:ln w="76200">
            <a:solidFill>
              <a:schemeClr val="accent1"/>
            </a:solidFill>
            <a:miter lim="800000"/>
            <a:headEnd/>
            <a:tailEnd/>
          </a:ln>
          <a:effectLst>
            <a:outerShdw sy="50000" kx="-2453608" rotWithShape="0">
              <a:schemeClr val="bg2"/>
            </a:outerShdw>
          </a:effectLst>
        </p:spPr>
        <p:txBody>
          <a:bodyPr wrap="none" anchor="ctr"/>
          <a:lstStyle/>
          <a:p>
            <a:r>
              <a:rPr lang="de-DE" altLang="de-DE">
                <a:effectLst>
                  <a:outerShdw blurRad="38100" dist="38100" dir="2700000" algn="tl">
                    <a:srgbClr val="000000"/>
                  </a:outerShdw>
                </a:effectLst>
                <a:latin typeface="Arial" panose="020B0604020202020204" pitchFamily="34" charset="0"/>
              </a:rPr>
              <a:t>Schutz vor Absenkung</a:t>
            </a:r>
          </a:p>
          <a:p>
            <a:r>
              <a:rPr lang="de-DE" altLang="de-DE">
                <a:effectLst>
                  <a:outerShdw blurRad="38100" dist="38100" dir="2700000" algn="tl">
                    <a:srgbClr val="000000"/>
                  </a:outerShdw>
                </a:effectLst>
                <a:latin typeface="Arial" panose="020B0604020202020204" pitchFamily="34" charset="0"/>
              </a:rPr>
              <a:t>der Professorenbesoldung</a:t>
            </a:r>
            <a:endParaRPr lang="de-DE" altLang="de-DE">
              <a:effectLst>
                <a:outerShdw blurRad="38100" dist="38100" dir="2700000" algn="tl">
                  <a:srgbClr val="000000"/>
                </a:outerShdw>
              </a:effectLst>
            </a:endParaRPr>
          </a:p>
        </p:txBody>
      </p:sp>
      <p:sp>
        <p:nvSpPr>
          <p:cNvPr id="363530" name="Rectangle 10">
            <a:extLst>
              <a:ext uri="{FF2B5EF4-FFF2-40B4-BE49-F238E27FC236}">
                <a16:creationId xmlns:a16="http://schemas.microsoft.com/office/drawing/2014/main" id="{2705447B-AD45-C147-9E85-5C5031C272C3}"/>
              </a:ext>
            </a:extLst>
          </p:cNvPr>
          <p:cNvSpPr>
            <a:spLocks noChangeArrowheads="1"/>
          </p:cNvSpPr>
          <p:nvPr/>
        </p:nvSpPr>
        <p:spPr bwMode="auto">
          <a:xfrm>
            <a:off x="4038600" y="3505200"/>
            <a:ext cx="4191000" cy="838200"/>
          </a:xfrm>
          <a:prstGeom prst="rect">
            <a:avLst/>
          </a:prstGeom>
          <a:solidFill>
            <a:srgbClr val="FF0000"/>
          </a:solidFill>
          <a:ln w="76200">
            <a:solidFill>
              <a:schemeClr val="accent1"/>
            </a:solidFill>
            <a:miter lim="800000"/>
            <a:headEnd/>
            <a:tailEnd/>
          </a:ln>
          <a:effectLst>
            <a:outerShdw sy="50000" kx="-2453608" rotWithShape="0">
              <a:schemeClr val="bg2"/>
            </a:outerShdw>
          </a:effectLst>
        </p:spPr>
        <p:txBody>
          <a:bodyPr wrap="none" anchor="ctr"/>
          <a:lstStyle/>
          <a:p>
            <a:r>
              <a:rPr lang="de-DE" altLang="de-DE">
                <a:effectLst>
                  <a:outerShdw blurRad="38100" dist="38100" dir="2700000" algn="tl">
                    <a:srgbClr val="000000"/>
                  </a:outerShdw>
                </a:effectLst>
                <a:latin typeface="Arial" panose="020B0604020202020204" pitchFamily="34" charset="0"/>
              </a:rPr>
              <a:t>Kostenneutralität</a:t>
            </a:r>
          </a:p>
          <a:p>
            <a:r>
              <a:rPr lang="de-DE" altLang="de-DE">
                <a:effectLst>
                  <a:outerShdw blurRad="38100" dist="38100" dir="2700000" algn="tl">
                    <a:srgbClr val="000000"/>
                  </a:outerShdw>
                </a:effectLst>
                <a:latin typeface="Arial" panose="020B0604020202020204" pitchFamily="34" charset="0"/>
              </a:rPr>
              <a:t>der Reform</a:t>
            </a:r>
            <a:endParaRPr lang="de-DE" altLang="de-DE">
              <a:effectLst>
                <a:outerShdw blurRad="38100" dist="38100" dir="2700000" algn="tl">
                  <a:srgbClr val="000000"/>
                </a:outerShdw>
              </a:effectLst>
            </a:endParaRPr>
          </a:p>
        </p:txBody>
      </p:sp>
      <p:sp>
        <p:nvSpPr>
          <p:cNvPr id="363531" name="Rectangle 11">
            <a:extLst>
              <a:ext uri="{FF2B5EF4-FFF2-40B4-BE49-F238E27FC236}">
                <a16:creationId xmlns:a16="http://schemas.microsoft.com/office/drawing/2014/main" id="{360B7C4A-C5E5-EB40-B766-44BDA5CF9F19}"/>
              </a:ext>
            </a:extLst>
          </p:cNvPr>
          <p:cNvSpPr>
            <a:spLocks noChangeArrowheads="1"/>
          </p:cNvSpPr>
          <p:nvPr/>
        </p:nvSpPr>
        <p:spPr bwMode="auto">
          <a:xfrm>
            <a:off x="3429000" y="4953000"/>
            <a:ext cx="4191000" cy="838200"/>
          </a:xfrm>
          <a:prstGeom prst="rect">
            <a:avLst/>
          </a:prstGeom>
          <a:solidFill>
            <a:srgbClr val="FF0000"/>
          </a:solidFill>
          <a:ln w="76200">
            <a:solidFill>
              <a:schemeClr val="accent1"/>
            </a:solidFill>
            <a:miter lim="800000"/>
            <a:headEnd/>
            <a:tailEnd/>
          </a:ln>
          <a:effectLst>
            <a:outerShdw sy="50000" kx="-2453608" rotWithShape="0">
              <a:schemeClr val="bg2"/>
            </a:outerShdw>
          </a:effectLst>
        </p:spPr>
        <p:txBody>
          <a:bodyPr wrap="none" anchor="ctr"/>
          <a:lstStyle/>
          <a:p>
            <a:r>
              <a:rPr lang="de-DE" altLang="de-DE">
                <a:effectLst>
                  <a:outerShdw blurRad="38100" dist="38100" dir="2700000" algn="tl">
                    <a:srgbClr val="000000"/>
                  </a:outerShdw>
                </a:effectLst>
                <a:latin typeface="Arial" panose="020B0604020202020204" pitchFamily="34" charset="0"/>
              </a:rPr>
              <a:t>Wettbewerbsbegrenzung</a:t>
            </a:r>
          </a:p>
          <a:p>
            <a:r>
              <a:rPr lang="de-DE" altLang="de-DE">
                <a:effectLst>
                  <a:outerShdw blurRad="38100" dist="38100" dir="2700000" algn="tl">
                    <a:srgbClr val="000000"/>
                  </a:outerShdw>
                </a:effectLst>
                <a:latin typeface="Arial" panose="020B0604020202020204" pitchFamily="34" charset="0"/>
              </a:rPr>
              <a:t>zwischen den Ländern</a:t>
            </a:r>
            <a:endParaRPr lang="de-DE" altLang="de-DE">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3525"/>
                                        </p:tgtEl>
                                        <p:attrNameLst>
                                          <p:attrName>style.visibility</p:attrName>
                                        </p:attrNameLst>
                                      </p:cBhvr>
                                      <p:to>
                                        <p:strVal val="visible"/>
                                      </p:to>
                                    </p:set>
                                    <p:animEffect transition="in" filter="blinds(horizontal)">
                                      <p:cBhvr>
                                        <p:cTn id="7" dur="500"/>
                                        <p:tgtEl>
                                          <p:spTgt spid="3635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63528"/>
                                        </p:tgtEl>
                                        <p:attrNameLst>
                                          <p:attrName>style.visibility</p:attrName>
                                        </p:attrNameLst>
                                      </p:cBhvr>
                                      <p:to>
                                        <p:strVal val="visible"/>
                                      </p:to>
                                    </p:set>
                                    <p:animEffect transition="in" filter="box(out)">
                                      <p:cBhvr>
                                        <p:cTn id="12" dur="500"/>
                                        <p:tgtEl>
                                          <p:spTgt spid="36352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63530"/>
                                        </p:tgtEl>
                                        <p:attrNameLst>
                                          <p:attrName>style.visibility</p:attrName>
                                        </p:attrNameLst>
                                      </p:cBhvr>
                                      <p:to>
                                        <p:strVal val="visible"/>
                                      </p:to>
                                    </p:set>
                                    <p:animEffect transition="in" filter="box(out)">
                                      <p:cBhvr>
                                        <p:cTn id="17" dur="500"/>
                                        <p:tgtEl>
                                          <p:spTgt spid="36353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63531"/>
                                        </p:tgtEl>
                                        <p:attrNameLst>
                                          <p:attrName>style.visibility</p:attrName>
                                        </p:attrNameLst>
                                      </p:cBhvr>
                                      <p:to>
                                        <p:strVal val="visible"/>
                                      </p:to>
                                    </p:set>
                                    <p:animEffect transition="in" filter="box(out)">
                                      <p:cBhvr>
                                        <p:cTn id="22" dur="500"/>
                                        <p:tgtEl>
                                          <p:spTgt spid="363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3525" grpId="0" animBg="1" autoUpdateAnimBg="0"/>
      <p:bldP spid="363528" grpId="0" animBg="1" autoUpdateAnimBg="0"/>
      <p:bldP spid="363530" grpId="0" animBg="1" autoUpdateAnimBg="0"/>
      <p:bldP spid="363531"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Foliennummernplatzhalter 2">
            <a:extLst>
              <a:ext uri="{FF2B5EF4-FFF2-40B4-BE49-F238E27FC236}">
                <a16:creationId xmlns:a16="http://schemas.microsoft.com/office/drawing/2014/main" id="{9E732648-BD9C-8041-80EC-591C41B3EA45}"/>
              </a:ext>
            </a:extLst>
          </p:cNvPr>
          <p:cNvSpPr>
            <a:spLocks noGrp="1"/>
          </p:cNvSpPr>
          <p:nvPr>
            <p:ph type="sldNum" sz="quarter" idx="10"/>
          </p:nvPr>
        </p:nvSpPr>
        <p:spPr/>
        <p:txBody>
          <a:bodyPr/>
          <a:lstStyle/>
          <a:p>
            <a:fld id="{0939E867-BC13-4F4A-B469-03C2A1CD0438}" type="slidenum">
              <a:rPr lang="en-US" altLang="de-DE"/>
              <a:pPr/>
              <a:t>9</a:t>
            </a:fld>
            <a:endParaRPr lang="en-US" altLang="de-DE" b="0"/>
          </a:p>
        </p:txBody>
      </p:sp>
      <p:sp>
        <p:nvSpPr>
          <p:cNvPr id="364546" name="Rectangle 2">
            <a:extLst>
              <a:ext uri="{FF2B5EF4-FFF2-40B4-BE49-F238E27FC236}">
                <a16:creationId xmlns:a16="http://schemas.microsoft.com/office/drawing/2014/main" id="{2054DD51-AEB7-1347-B271-760A4F7F7F17}"/>
              </a:ext>
            </a:extLst>
          </p:cNvPr>
          <p:cNvSpPr>
            <a:spLocks noGrp="1" noChangeArrowheads="1"/>
          </p:cNvSpPr>
          <p:nvPr>
            <p:ph type="title"/>
          </p:nvPr>
        </p:nvSpPr>
        <p:spPr/>
        <p:txBody>
          <a:bodyPr/>
          <a:lstStyle/>
          <a:p>
            <a:r>
              <a:rPr lang="de-DE" altLang="de-DE" sz="3600" i="1"/>
              <a:t>Vergaberahmen</a:t>
            </a:r>
            <a:r>
              <a:rPr lang="de-DE" altLang="de-DE" sz="3600"/>
              <a:t>: Verstehen 2</a:t>
            </a:r>
          </a:p>
        </p:txBody>
      </p:sp>
      <p:sp>
        <p:nvSpPr>
          <p:cNvPr id="364547" name="Rectangle 3">
            <a:extLst>
              <a:ext uri="{FF2B5EF4-FFF2-40B4-BE49-F238E27FC236}">
                <a16:creationId xmlns:a16="http://schemas.microsoft.com/office/drawing/2014/main" id="{91D4200E-65DB-1844-9BE8-489A965323B1}"/>
              </a:ext>
            </a:extLst>
          </p:cNvPr>
          <p:cNvSpPr>
            <a:spLocks noChangeArrowheads="1"/>
          </p:cNvSpPr>
          <p:nvPr/>
        </p:nvSpPr>
        <p:spPr bwMode="auto">
          <a:xfrm>
            <a:off x="152400" y="1371600"/>
            <a:ext cx="8839200" cy="1079500"/>
          </a:xfrm>
          <a:prstGeom prst="rect">
            <a:avLst/>
          </a:prstGeom>
          <a:solidFill>
            <a:srgbClr val="00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0000FF">
                      <a:gamma/>
                      <a:shade val="60000"/>
                      <a:invGamma/>
                    </a:srgbClr>
                  </a:outerShdw>
                </a:effectLst>
              </a14:hiddenEffects>
            </a:ext>
          </a:extLst>
        </p:spPr>
        <p:txBody>
          <a:bodyPr wrap="none" anchor="ctr"/>
          <a:lstStyle/>
          <a:p>
            <a:pPr algn="l"/>
            <a:r>
              <a:rPr lang="de-DE" altLang="de-DE">
                <a:effectLst/>
                <a:latin typeface="Arial" panose="020B0604020202020204" pitchFamily="34" charset="0"/>
              </a:rPr>
              <a:t>Vergaberahmen = </a:t>
            </a:r>
            <a:r>
              <a:rPr lang="de-DE" altLang="de-DE" i="1">
                <a:effectLst/>
                <a:latin typeface="Arial" panose="020B0604020202020204" pitchFamily="34" charset="0"/>
              </a:rPr>
              <a:t>Resultante</a:t>
            </a:r>
            <a:r>
              <a:rPr lang="de-DE" altLang="de-DE">
                <a:effectLst/>
                <a:latin typeface="Arial" panose="020B0604020202020204" pitchFamily="34" charset="0"/>
              </a:rPr>
              <a:t> aus </a:t>
            </a:r>
            <a:r>
              <a:rPr lang="de-DE" altLang="de-DE">
                <a:effectLst>
                  <a:outerShdw blurRad="38100" dist="38100" dir="2700000" algn="tl">
                    <a:srgbClr val="000000"/>
                  </a:outerShdw>
                </a:effectLst>
                <a:latin typeface="Arial" panose="020B0604020202020204" pitchFamily="34" charset="0"/>
              </a:rPr>
              <a:t>Besoldungsdurchschnitt</a:t>
            </a:r>
            <a:endParaRPr lang="de-DE" altLang="de-DE">
              <a:effectLst/>
              <a:latin typeface="Arial" panose="020B0604020202020204" pitchFamily="34" charset="0"/>
            </a:endParaRPr>
          </a:p>
          <a:p>
            <a:pPr algn="l"/>
            <a:r>
              <a:rPr lang="de-DE" altLang="de-DE">
                <a:effectLst/>
                <a:latin typeface="Arial" panose="020B0604020202020204" pitchFamily="34" charset="0"/>
              </a:rPr>
              <a:t>C-Ø (2001) x n (2003) - (</a:t>
            </a:r>
            <a:r>
              <a:rPr lang="de-DE" altLang="de-DE">
                <a:effectLst/>
                <a:latin typeface="Arial" panose="020B0604020202020204" pitchFamily="34" charset="0"/>
                <a:sym typeface="Symbol" pitchFamily="2" charset="2"/>
              </a:rPr>
              <a:t> </a:t>
            </a:r>
            <a:r>
              <a:rPr lang="de-DE" altLang="de-DE">
                <a:effectLst/>
                <a:latin typeface="Arial" panose="020B0604020202020204" pitchFamily="34" charset="0"/>
              </a:rPr>
              <a:t>C- u. W-Grundgehälter (2003)) </a:t>
            </a:r>
          </a:p>
        </p:txBody>
      </p:sp>
      <p:sp>
        <p:nvSpPr>
          <p:cNvPr id="364548" name="Rectangle 4">
            <a:extLst>
              <a:ext uri="{FF2B5EF4-FFF2-40B4-BE49-F238E27FC236}">
                <a16:creationId xmlns:a16="http://schemas.microsoft.com/office/drawing/2014/main" id="{2AEFC004-D862-AE4F-B584-8275BEFCEA45}"/>
              </a:ext>
            </a:extLst>
          </p:cNvPr>
          <p:cNvSpPr>
            <a:spLocks noChangeArrowheads="1"/>
          </p:cNvSpPr>
          <p:nvPr/>
        </p:nvSpPr>
        <p:spPr bwMode="auto">
          <a:xfrm>
            <a:off x="685800" y="2819400"/>
            <a:ext cx="1524000" cy="3505200"/>
          </a:xfrm>
          <a:prstGeom prst="rect">
            <a:avLst/>
          </a:prstGeom>
          <a:solidFill>
            <a:srgbClr val="FFFF00"/>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solidFill>
                  <a:schemeClr val="folHlink"/>
                </a:solidFill>
                <a:effectLst/>
                <a:latin typeface="Arial" panose="020B0604020202020204" pitchFamily="34" charset="0"/>
                <a:sym typeface="Symbol" pitchFamily="2" charset="2"/>
              </a:rPr>
              <a:t></a:t>
            </a:r>
            <a:r>
              <a:rPr lang="de-DE" altLang="de-DE" b="0">
                <a:solidFill>
                  <a:schemeClr val="folHlink"/>
                </a:solidFill>
                <a:effectLst/>
                <a:latin typeface="Arial" panose="020B0604020202020204" pitchFamily="34" charset="0"/>
              </a:rPr>
              <a:t> </a:t>
            </a:r>
          </a:p>
          <a:p>
            <a:endParaRPr lang="de-DE" altLang="de-DE" b="0">
              <a:solidFill>
                <a:schemeClr val="folHlink"/>
              </a:solidFill>
              <a:effectLst/>
              <a:latin typeface="Arial" panose="020B0604020202020204" pitchFamily="34" charset="0"/>
            </a:endParaRPr>
          </a:p>
          <a:p>
            <a:r>
              <a:rPr lang="de-DE" altLang="de-DE" b="0">
                <a:solidFill>
                  <a:schemeClr val="folHlink"/>
                </a:solidFill>
                <a:effectLst/>
                <a:latin typeface="Arial" panose="020B0604020202020204" pitchFamily="34" charset="0"/>
              </a:rPr>
              <a:t>C-</a:t>
            </a:r>
          </a:p>
          <a:p>
            <a:r>
              <a:rPr lang="de-DE" altLang="de-DE" b="0">
                <a:solidFill>
                  <a:schemeClr val="folHlink"/>
                </a:solidFill>
                <a:effectLst/>
                <a:latin typeface="Arial" panose="020B0604020202020204" pitchFamily="34" charset="0"/>
              </a:rPr>
              <a:t>Gehälter</a:t>
            </a:r>
            <a:endParaRPr lang="de-DE" altLang="de-DE">
              <a:effectLst/>
              <a:latin typeface="Arial" panose="020B0604020202020204" pitchFamily="34" charset="0"/>
              <a:sym typeface="Symbol" pitchFamily="2" charset="2"/>
            </a:endParaRPr>
          </a:p>
        </p:txBody>
      </p:sp>
      <p:sp>
        <p:nvSpPr>
          <p:cNvPr id="364549" name="Rectangle 5">
            <a:extLst>
              <a:ext uri="{FF2B5EF4-FFF2-40B4-BE49-F238E27FC236}">
                <a16:creationId xmlns:a16="http://schemas.microsoft.com/office/drawing/2014/main" id="{E23222A7-98B2-814F-A3A5-76F6C2BDA6E7}"/>
              </a:ext>
            </a:extLst>
          </p:cNvPr>
          <p:cNvSpPr>
            <a:spLocks noChangeArrowheads="1"/>
          </p:cNvSpPr>
          <p:nvPr/>
        </p:nvSpPr>
        <p:spPr bwMode="auto">
          <a:xfrm>
            <a:off x="3048000" y="3810000"/>
            <a:ext cx="1524000" cy="2514600"/>
          </a:xfrm>
          <a:prstGeom prst="rect">
            <a:avLst/>
          </a:prstGeom>
          <a:solidFill>
            <a:srgbClr val="FFFF00"/>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solidFill>
                  <a:schemeClr val="folHlink"/>
                </a:solidFill>
                <a:effectLst/>
                <a:latin typeface="Arial" panose="020B0604020202020204" pitchFamily="34" charset="0"/>
                <a:sym typeface="Symbol" pitchFamily="2" charset="2"/>
              </a:rPr>
              <a:t></a:t>
            </a:r>
            <a:r>
              <a:rPr lang="de-DE" altLang="de-DE" b="0">
                <a:solidFill>
                  <a:schemeClr val="folHlink"/>
                </a:solidFill>
                <a:effectLst/>
              </a:rPr>
              <a:t> </a:t>
            </a:r>
          </a:p>
          <a:p>
            <a:r>
              <a:rPr lang="de-DE" altLang="de-DE" b="0">
                <a:solidFill>
                  <a:schemeClr val="folHlink"/>
                </a:solidFill>
                <a:effectLst/>
                <a:latin typeface="Arial" panose="020B0604020202020204" pitchFamily="34" charset="0"/>
              </a:rPr>
              <a:t>W- + C-</a:t>
            </a:r>
          </a:p>
          <a:p>
            <a:r>
              <a:rPr lang="de-DE" altLang="de-DE" b="0">
                <a:solidFill>
                  <a:schemeClr val="folHlink"/>
                </a:solidFill>
                <a:effectLst/>
                <a:latin typeface="Arial" panose="020B0604020202020204" pitchFamily="34" charset="0"/>
              </a:rPr>
              <a:t>Gehälter</a:t>
            </a:r>
          </a:p>
        </p:txBody>
      </p:sp>
      <p:sp>
        <p:nvSpPr>
          <p:cNvPr id="364550" name="Rectangle 6">
            <a:extLst>
              <a:ext uri="{FF2B5EF4-FFF2-40B4-BE49-F238E27FC236}">
                <a16:creationId xmlns:a16="http://schemas.microsoft.com/office/drawing/2014/main" id="{CC7EB039-A364-C94E-8DDE-3C10CF641B02}"/>
              </a:ext>
            </a:extLst>
          </p:cNvPr>
          <p:cNvSpPr>
            <a:spLocks noChangeArrowheads="1"/>
          </p:cNvSpPr>
          <p:nvPr/>
        </p:nvSpPr>
        <p:spPr bwMode="auto">
          <a:xfrm>
            <a:off x="3048000" y="2819400"/>
            <a:ext cx="1524000" cy="914400"/>
          </a:xfrm>
          <a:prstGeom prst="rect">
            <a:avLst/>
          </a:prstGeom>
          <a:solidFill>
            <a:srgbClr val="00FFCC"/>
          </a:solidFill>
          <a:ln w="76200">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i="1">
                <a:solidFill>
                  <a:schemeClr val="folHlink"/>
                </a:solidFill>
                <a:effectLst/>
                <a:latin typeface="Arial" panose="020B0604020202020204" pitchFamily="34" charset="0"/>
              </a:rPr>
              <a:t>Vergabe-</a:t>
            </a:r>
          </a:p>
          <a:p>
            <a:r>
              <a:rPr lang="de-DE" altLang="de-DE" i="1">
                <a:solidFill>
                  <a:schemeClr val="folHlink"/>
                </a:solidFill>
                <a:effectLst/>
                <a:latin typeface="Arial" panose="020B0604020202020204" pitchFamily="34" charset="0"/>
              </a:rPr>
              <a:t>rahmen</a:t>
            </a:r>
          </a:p>
        </p:txBody>
      </p:sp>
      <p:sp>
        <p:nvSpPr>
          <p:cNvPr id="364551" name="Oval 7">
            <a:extLst>
              <a:ext uri="{FF2B5EF4-FFF2-40B4-BE49-F238E27FC236}">
                <a16:creationId xmlns:a16="http://schemas.microsoft.com/office/drawing/2014/main" id="{F848705F-BC7A-074D-92B7-18C76FAEDF08}"/>
              </a:ext>
            </a:extLst>
          </p:cNvPr>
          <p:cNvSpPr>
            <a:spLocks noChangeArrowheads="1"/>
          </p:cNvSpPr>
          <p:nvPr/>
        </p:nvSpPr>
        <p:spPr bwMode="auto">
          <a:xfrm>
            <a:off x="5410200" y="2819400"/>
            <a:ext cx="3429000" cy="1371600"/>
          </a:xfrm>
          <a:prstGeom prst="ellipse">
            <a:avLst/>
          </a:prstGeom>
          <a:solidFill>
            <a:srgbClr val="00FFCC"/>
          </a:solidFill>
          <a:ln>
            <a:noFill/>
          </a:ln>
          <a:effectLst/>
          <a:extLst>
            <a:ext uri="{91240B29-F687-4F45-9708-019B960494DF}">
              <a14:hiddenLine xmlns:a14="http://schemas.microsoft.com/office/drawing/2010/main" w="76200">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a:solidFill>
                  <a:schemeClr val="folHlink"/>
                </a:solidFill>
                <a:effectLst/>
                <a:latin typeface="Arial" panose="020B0604020202020204" pitchFamily="34" charset="0"/>
              </a:rPr>
              <a:t>Lässt sich</a:t>
            </a:r>
          </a:p>
          <a:p>
            <a:r>
              <a:rPr lang="de-DE" altLang="de-DE">
                <a:solidFill>
                  <a:schemeClr val="folHlink"/>
                </a:solidFill>
                <a:effectLst/>
                <a:latin typeface="Arial" panose="020B0604020202020204" pitchFamily="34" charset="0"/>
              </a:rPr>
              <a:t>nicht ex ante ermitteln</a:t>
            </a:r>
          </a:p>
        </p:txBody>
      </p:sp>
      <p:sp>
        <p:nvSpPr>
          <p:cNvPr id="364552" name="Oval 8">
            <a:extLst>
              <a:ext uri="{FF2B5EF4-FFF2-40B4-BE49-F238E27FC236}">
                <a16:creationId xmlns:a16="http://schemas.microsoft.com/office/drawing/2014/main" id="{B52C74F0-B043-A247-A6C3-77AC674EA4D1}"/>
              </a:ext>
            </a:extLst>
          </p:cNvPr>
          <p:cNvSpPr>
            <a:spLocks noChangeArrowheads="1"/>
          </p:cNvSpPr>
          <p:nvPr/>
        </p:nvSpPr>
        <p:spPr bwMode="auto">
          <a:xfrm>
            <a:off x="5638800" y="4419600"/>
            <a:ext cx="2895600" cy="1752600"/>
          </a:xfrm>
          <a:prstGeom prst="ellipse">
            <a:avLst/>
          </a:prstGeom>
          <a:solidFill>
            <a:srgbClr val="00FFCC"/>
          </a:solidFill>
          <a:ln>
            <a:noFill/>
          </a:ln>
          <a:effectLst/>
          <a:extLst>
            <a:ext uri="{91240B29-F687-4F45-9708-019B960494DF}">
              <a14:hiddenLine xmlns:a14="http://schemas.microsoft.com/office/drawing/2010/main" w="76200">
                <a:solidFill>
                  <a:srgbClr val="FFFF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de-DE" altLang="de-DE" sz="2200">
                <a:solidFill>
                  <a:schemeClr val="folHlink"/>
                </a:solidFill>
                <a:effectLst/>
                <a:latin typeface="Arial" panose="020B0604020202020204" pitchFamily="34" charset="0"/>
              </a:rPr>
              <a:t>Faktoren:</a:t>
            </a:r>
          </a:p>
          <a:p>
            <a:r>
              <a:rPr lang="de-DE" altLang="de-DE" sz="2200" b="0">
                <a:solidFill>
                  <a:schemeClr val="folHlink"/>
                </a:solidFill>
                <a:effectLst/>
                <a:latin typeface="Arial" panose="020B0604020202020204" pitchFamily="34" charset="0"/>
              </a:rPr>
              <a:t>Altersstruktur</a:t>
            </a:r>
          </a:p>
          <a:p>
            <a:r>
              <a:rPr lang="de-DE" altLang="de-DE" sz="2200" b="0">
                <a:solidFill>
                  <a:schemeClr val="folHlink"/>
                </a:solidFill>
                <a:effectLst/>
                <a:latin typeface="Arial" panose="020B0604020202020204" pitchFamily="34" charset="0"/>
              </a:rPr>
              <a:t>Risikofreude</a:t>
            </a:r>
          </a:p>
          <a:p>
            <a:r>
              <a:rPr lang="de-DE" altLang="de-DE" sz="2200" b="0">
                <a:solidFill>
                  <a:schemeClr val="folHlink"/>
                </a:solidFill>
                <a:effectLst/>
                <a:latin typeface="Arial" panose="020B0604020202020204" pitchFamily="34" charset="0"/>
              </a:rPr>
              <a:t>Mobilität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64547"/>
                                        </p:tgtEl>
                                        <p:attrNameLst>
                                          <p:attrName>style.visibility</p:attrName>
                                        </p:attrNameLst>
                                      </p:cBhvr>
                                      <p:to>
                                        <p:strVal val="visible"/>
                                      </p:to>
                                    </p:set>
                                    <p:animEffect transition="in" filter="box(out)">
                                      <p:cBhvr>
                                        <p:cTn id="7" dur="500"/>
                                        <p:tgtEl>
                                          <p:spTgt spid="36454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4" fill="hold" grpId="0" nodeType="clickEffect">
                                  <p:stCondLst>
                                    <p:cond delay="0"/>
                                  </p:stCondLst>
                                  <p:childTnLst>
                                    <p:set>
                                      <p:cBhvr>
                                        <p:cTn id="11" dur="1" fill="hold">
                                          <p:stCondLst>
                                            <p:cond delay="0"/>
                                          </p:stCondLst>
                                        </p:cTn>
                                        <p:tgtEl>
                                          <p:spTgt spid="364548"/>
                                        </p:tgtEl>
                                        <p:attrNameLst>
                                          <p:attrName>style.visibility</p:attrName>
                                        </p:attrNameLst>
                                      </p:cBhvr>
                                      <p:to>
                                        <p:strVal val="visible"/>
                                      </p:to>
                                    </p:set>
                                    <p:anim calcmode="lin" valueType="num">
                                      <p:cBhvr>
                                        <p:cTn id="12" dur="500" fill="hold"/>
                                        <p:tgtEl>
                                          <p:spTgt spid="364548"/>
                                        </p:tgtEl>
                                        <p:attrNameLst>
                                          <p:attrName>ppt_x</p:attrName>
                                        </p:attrNameLst>
                                      </p:cBhvr>
                                      <p:tavLst>
                                        <p:tav tm="0">
                                          <p:val>
                                            <p:strVal val="#ppt_x"/>
                                          </p:val>
                                        </p:tav>
                                        <p:tav tm="100000">
                                          <p:val>
                                            <p:strVal val="#ppt_x"/>
                                          </p:val>
                                        </p:tav>
                                      </p:tavLst>
                                    </p:anim>
                                    <p:anim calcmode="lin" valueType="num">
                                      <p:cBhvr>
                                        <p:cTn id="13" dur="500" fill="hold"/>
                                        <p:tgtEl>
                                          <p:spTgt spid="364548"/>
                                        </p:tgtEl>
                                        <p:attrNameLst>
                                          <p:attrName>ppt_y</p:attrName>
                                        </p:attrNameLst>
                                      </p:cBhvr>
                                      <p:tavLst>
                                        <p:tav tm="0">
                                          <p:val>
                                            <p:strVal val="#ppt_y+#ppt_h/2"/>
                                          </p:val>
                                        </p:tav>
                                        <p:tav tm="100000">
                                          <p:val>
                                            <p:strVal val="#ppt_y"/>
                                          </p:val>
                                        </p:tav>
                                      </p:tavLst>
                                    </p:anim>
                                    <p:anim calcmode="lin" valueType="num">
                                      <p:cBhvr>
                                        <p:cTn id="14" dur="500" fill="hold"/>
                                        <p:tgtEl>
                                          <p:spTgt spid="364548"/>
                                        </p:tgtEl>
                                        <p:attrNameLst>
                                          <p:attrName>ppt_w</p:attrName>
                                        </p:attrNameLst>
                                      </p:cBhvr>
                                      <p:tavLst>
                                        <p:tav tm="0">
                                          <p:val>
                                            <p:strVal val="#ppt_w"/>
                                          </p:val>
                                        </p:tav>
                                        <p:tav tm="100000">
                                          <p:val>
                                            <p:strVal val="#ppt_w"/>
                                          </p:val>
                                        </p:tav>
                                      </p:tavLst>
                                    </p:anim>
                                    <p:anim calcmode="lin" valueType="num">
                                      <p:cBhvr>
                                        <p:cTn id="15" dur="500" fill="hold"/>
                                        <p:tgtEl>
                                          <p:spTgt spid="364548"/>
                                        </p:tgtEl>
                                        <p:attrNameLst>
                                          <p:attrName>ppt_h</p:attrName>
                                        </p:attrNameLst>
                                      </p:cBhvr>
                                      <p:tavLst>
                                        <p:tav tm="0">
                                          <p:val>
                                            <p:fltVal val="0"/>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17" presetClass="entr" presetSubtype="4" fill="hold" grpId="0" nodeType="clickEffect">
                                  <p:stCondLst>
                                    <p:cond delay="0"/>
                                  </p:stCondLst>
                                  <p:childTnLst>
                                    <p:set>
                                      <p:cBhvr>
                                        <p:cTn id="19" dur="1" fill="hold">
                                          <p:stCondLst>
                                            <p:cond delay="0"/>
                                          </p:stCondLst>
                                        </p:cTn>
                                        <p:tgtEl>
                                          <p:spTgt spid="364549"/>
                                        </p:tgtEl>
                                        <p:attrNameLst>
                                          <p:attrName>style.visibility</p:attrName>
                                        </p:attrNameLst>
                                      </p:cBhvr>
                                      <p:to>
                                        <p:strVal val="visible"/>
                                      </p:to>
                                    </p:set>
                                    <p:anim calcmode="lin" valueType="num">
                                      <p:cBhvr>
                                        <p:cTn id="20" dur="500" fill="hold"/>
                                        <p:tgtEl>
                                          <p:spTgt spid="364549"/>
                                        </p:tgtEl>
                                        <p:attrNameLst>
                                          <p:attrName>ppt_x</p:attrName>
                                        </p:attrNameLst>
                                      </p:cBhvr>
                                      <p:tavLst>
                                        <p:tav tm="0">
                                          <p:val>
                                            <p:strVal val="#ppt_x"/>
                                          </p:val>
                                        </p:tav>
                                        <p:tav tm="100000">
                                          <p:val>
                                            <p:strVal val="#ppt_x"/>
                                          </p:val>
                                        </p:tav>
                                      </p:tavLst>
                                    </p:anim>
                                    <p:anim calcmode="lin" valueType="num">
                                      <p:cBhvr>
                                        <p:cTn id="21" dur="500" fill="hold"/>
                                        <p:tgtEl>
                                          <p:spTgt spid="364549"/>
                                        </p:tgtEl>
                                        <p:attrNameLst>
                                          <p:attrName>ppt_y</p:attrName>
                                        </p:attrNameLst>
                                      </p:cBhvr>
                                      <p:tavLst>
                                        <p:tav tm="0">
                                          <p:val>
                                            <p:strVal val="#ppt_y+#ppt_h/2"/>
                                          </p:val>
                                        </p:tav>
                                        <p:tav tm="100000">
                                          <p:val>
                                            <p:strVal val="#ppt_y"/>
                                          </p:val>
                                        </p:tav>
                                      </p:tavLst>
                                    </p:anim>
                                    <p:anim calcmode="lin" valueType="num">
                                      <p:cBhvr>
                                        <p:cTn id="22" dur="500" fill="hold"/>
                                        <p:tgtEl>
                                          <p:spTgt spid="364549"/>
                                        </p:tgtEl>
                                        <p:attrNameLst>
                                          <p:attrName>ppt_w</p:attrName>
                                        </p:attrNameLst>
                                      </p:cBhvr>
                                      <p:tavLst>
                                        <p:tav tm="0">
                                          <p:val>
                                            <p:strVal val="#ppt_w"/>
                                          </p:val>
                                        </p:tav>
                                        <p:tav tm="100000">
                                          <p:val>
                                            <p:strVal val="#ppt_w"/>
                                          </p:val>
                                        </p:tav>
                                      </p:tavLst>
                                    </p:anim>
                                    <p:anim calcmode="lin" valueType="num">
                                      <p:cBhvr>
                                        <p:cTn id="23" dur="500" fill="hold"/>
                                        <p:tgtEl>
                                          <p:spTgt spid="364549"/>
                                        </p:tgtEl>
                                        <p:attrNameLst>
                                          <p:attrName>ppt_h</p:attrName>
                                        </p:attrNameLst>
                                      </p:cBhvr>
                                      <p:tavLst>
                                        <p:tav tm="0">
                                          <p:val>
                                            <p:fltVal val="0"/>
                                          </p:val>
                                        </p:tav>
                                        <p:tav tm="100000">
                                          <p:val>
                                            <p:strVal val="#ppt_h"/>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17" presetClass="entr" presetSubtype="4" fill="hold" grpId="0" nodeType="clickEffect">
                                  <p:stCondLst>
                                    <p:cond delay="0"/>
                                  </p:stCondLst>
                                  <p:childTnLst>
                                    <p:set>
                                      <p:cBhvr>
                                        <p:cTn id="27" dur="1" fill="hold">
                                          <p:stCondLst>
                                            <p:cond delay="0"/>
                                          </p:stCondLst>
                                        </p:cTn>
                                        <p:tgtEl>
                                          <p:spTgt spid="364550"/>
                                        </p:tgtEl>
                                        <p:attrNameLst>
                                          <p:attrName>style.visibility</p:attrName>
                                        </p:attrNameLst>
                                      </p:cBhvr>
                                      <p:to>
                                        <p:strVal val="visible"/>
                                      </p:to>
                                    </p:set>
                                    <p:anim calcmode="lin" valueType="num">
                                      <p:cBhvr>
                                        <p:cTn id="28" dur="500" fill="hold"/>
                                        <p:tgtEl>
                                          <p:spTgt spid="364550"/>
                                        </p:tgtEl>
                                        <p:attrNameLst>
                                          <p:attrName>ppt_x</p:attrName>
                                        </p:attrNameLst>
                                      </p:cBhvr>
                                      <p:tavLst>
                                        <p:tav tm="0">
                                          <p:val>
                                            <p:strVal val="#ppt_x"/>
                                          </p:val>
                                        </p:tav>
                                        <p:tav tm="100000">
                                          <p:val>
                                            <p:strVal val="#ppt_x"/>
                                          </p:val>
                                        </p:tav>
                                      </p:tavLst>
                                    </p:anim>
                                    <p:anim calcmode="lin" valueType="num">
                                      <p:cBhvr>
                                        <p:cTn id="29" dur="500" fill="hold"/>
                                        <p:tgtEl>
                                          <p:spTgt spid="364550"/>
                                        </p:tgtEl>
                                        <p:attrNameLst>
                                          <p:attrName>ppt_y</p:attrName>
                                        </p:attrNameLst>
                                      </p:cBhvr>
                                      <p:tavLst>
                                        <p:tav tm="0">
                                          <p:val>
                                            <p:strVal val="#ppt_y+#ppt_h/2"/>
                                          </p:val>
                                        </p:tav>
                                        <p:tav tm="100000">
                                          <p:val>
                                            <p:strVal val="#ppt_y"/>
                                          </p:val>
                                        </p:tav>
                                      </p:tavLst>
                                    </p:anim>
                                    <p:anim calcmode="lin" valueType="num">
                                      <p:cBhvr>
                                        <p:cTn id="30" dur="500" fill="hold"/>
                                        <p:tgtEl>
                                          <p:spTgt spid="364550"/>
                                        </p:tgtEl>
                                        <p:attrNameLst>
                                          <p:attrName>ppt_w</p:attrName>
                                        </p:attrNameLst>
                                      </p:cBhvr>
                                      <p:tavLst>
                                        <p:tav tm="0">
                                          <p:val>
                                            <p:strVal val="#ppt_w"/>
                                          </p:val>
                                        </p:tav>
                                        <p:tav tm="100000">
                                          <p:val>
                                            <p:strVal val="#ppt_w"/>
                                          </p:val>
                                        </p:tav>
                                      </p:tavLst>
                                    </p:anim>
                                    <p:anim calcmode="lin" valueType="num">
                                      <p:cBhvr>
                                        <p:cTn id="31" dur="500" fill="hold"/>
                                        <p:tgtEl>
                                          <p:spTgt spid="364550"/>
                                        </p:tgtEl>
                                        <p:attrNameLst>
                                          <p:attrName>ppt_h</p:attrName>
                                        </p:attrNameLst>
                                      </p:cBhvr>
                                      <p:tavLst>
                                        <p:tav tm="0">
                                          <p:val>
                                            <p:fltVal val="0"/>
                                          </p:val>
                                        </p:tav>
                                        <p:tav tm="100000">
                                          <p:val>
                                            <p:strVal val="#ppt_h"/>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17" presetClass="entr" presetSubtype="10" fill="hold" grpId="0" nodeType="clickEffect">
                                  <p:stCondLst>
                                    <p:cond delay="0"/>
                                  </p:stCondLst>
                                  <p:childTnLst>
                                    <p:set>
                                      <p:cBhvr>
                                        <p:cTn id="35" dur="1" fill="hold">
                                          <p:stCondLst>
                                            <p:cond delay="0"/>
                                          </p:stCondLst>
                                        </p:cTn>
                                        <p:tgtEl>
                                          <p:spTgt spid="364551"/>
                                        </p:tgtEl>
                                        <p:attrNameLst>
                                          <p:attrName>style.visibility</p:attrName>
                                        </p:attrNameLst>
                                      </p:cBhvr>
                                      <p:to>
                                        <p:strVal val="visible"/>
                                      </p:to>
                                    </p:set>
                                    <p:anim calcmode="lin" valueType="num">
                                      <p:cBhvr>
                                        <p:cTn id="36" dur="500" fill="hold"/>
                                        <p:tgtEl>
                                          <p:spTgt spid="364551"/>
                                        </p:tgtEl>
                                        <p:attrNameLst>
                                          <p:attrName>ppt_w</p:attrName>
                                        </p:attrNameLst>
                                      </p:cBhvr>
                                      <p:tavLst>
                                        <p:tav tm="0">
                                          <p:val>
                                            <p:fltVal val="0"/>
                                          </p:val>
                                        </p:tav>
                                        <p:tav tm="100000">
                                          <p:val>
                                            <p:strVal val="#ppt_w"/>
                                          </p:val>
                                        </p:tav>
                                      </p:tavLst>
                                    </p:anim>
                                    <p:anim calcmode="lin" valueType="num">
                                      <p:cBhvr>
                                        <p:cTn id="37" dur="500" fill="hold"/>
                                        <p:tgtEl>
                                          <p:spTgt spid="364551"/>
                                        </p:tgtEl>
                                        <p:attrNameLst>
                                          <p:attrName>ppt_h</p:attrName>
                                        </p:attrNameLst>
                                      </p:cBhvr>
                                      <p:tavLst>
                                        <p:tav tm="0">
                                          <p:val>
                                            <p:strVal val="#ppt_h"/>
                                          </p:val>
                                        </p:tav>
                                        <p:tav tm="100000">
                                          <p:val>
                                            <p:strVal val="#ppt_h"/>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17" presetClass="entr" presetSubtype="10" fill="hold" grpId="0" nodeType="clickEffect">
                                  <p:stCondLst>
                                    <p:cond delay="0"/>
                                  </p:stCondLst>
                                  <p:childTnLst>
                                    <p:set>
                                      <p:cBhvr>
                                        <p:cTn id="41" dur="1" fill="hold">
                                          <p:stCondLst>
                                            <p:cond delay="0"/>
                                          </p:stCondLst>
                                        </p:cTn>
                                        <p:tgtEl>
                                          <p:spTgt spid="364552"/>
                                        </p:tgtEl>
                                        <p:attrNameLst>
                                          <p:attrName>style.visibility</p:attrName>
                                        </p:attrNameLst>
                                      </p:cBhvr>
                                      <p:to>
                                        <p:strVal val="visible"/>
                                      </p:to>
                                    </p:set>
                                    <p:anim calcmode="lin" valueType="num">
                                      <p:cBhvr>
                                        <p:cTn id="42" dur="500" fill="hold"/>
                                        <p:tgtEl>
                                          <p:spTgt spid="364552"/>
                                        </p:tgtEl>
                                        <p:attrNameLst>
                                          <p:attrName>ppt_w</p:attrName>
                                        </p:attrNameLst>
                                      </p:cBhvr>
                                      <p:tavLst>
                                        <p:tav tm="0">
                                          <p:val>
                                            <p:fltVal val="0"/>
                                          </p:val>
                                        </p:tav>
                                        <p:tav tm="100000">
                                          <p:val>
                                            <p:strVal val="#ppt_w"/>
                                          </p:val>
                                        </p:tav>
                                      </p:tavLst>
                                    </p:anim>
                                    <p:anim calcmode="lin" valueType="num">
                                      <p:cBhvr>
                                        <p:cTn id="43" dur="500" fill="hold"/>
                                        <p:tgtEl>
                                          <p:spTgt spid="3645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7" grpId="0" animBg="1" autoUpdateAnimBg="0"/>
      <p:bldP spid="364548" grpId="0" animBg="1" autoUpdateAnimBg="0"/>
      <p:bldP spid="364549" grpId="0" animBg="1" autoUpdateAnimBg="0"/>
      <p:bldP spid="364550" grpId="0" animBg="1" autoUpdateAnimBg="0"/>
      <p:bldP spid="364551" grpId="0" animBg="1" autoUpdateAnimBg="0"/>
      <p:bldP spid="364552" grpId="0" animBg="1" autoUpdateAnimBg="0"/>
    </p:bldLst>
  </p:timing>
</p:sld>
</file>

<file path=ppt/theme/theme1.xml><?xml version="1.0" encoding="utf-8"?>
<a:theme xmlns:a="http://schemas.openxmlformats.org/drawingml/2006/main" name="Leere Präsentation">
  <a:themeElements>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762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de-DE" sz="24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76200" cap="flat" cmpd="sng" algn="ctr">
          <a:solidFill>
            <a:schemeClr val="accent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de-DE" sz="2400" b="1"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C:\Programme\Microsoft Office\Vorlagen\Leere Präsentation.pot</Template>
  <TotalTime>0</TotalTime>
  <Words>973</Words>
  <Application>Microsoft Macintosh PowerPoint</Application>
  <PresentationFormat>Bildschirmpräsentation (4:3)</PresentationFormat>
  <Paragraphs>363</Paragraphs>
  <Slides>27</Slides>
  <Notes>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3</vt:i4>
      </vt:variant>
      <vt:variant>
        <vt:lpstr>Folientitel</vt:lpstr>
      </vt:variant>
      <vt:variant>
        <vt:i4>27</vt:i4>
      </vt:variant>
    </vt:vector>
  </HeadingPairs>
  <TitlesOfParts>
    <vt:vector size="36" baseType="lpstr">
      <vt:lpstr>Times New Roman</vt:lpstr>
      <vt:lpstr>Arial</vt:lpstr>
      <vt:lpstr>Webdings</vt:lpstr>
      <vt:lpstr>Wingdings</vt:lpstr>
      <vt:lpstr>Symbol</vt:lpstr>
      <vt:lpstr>Leere Präsentation</vt:lpstr>
      <vt:lpstr>Microsoft Clip Gallery</vt:lpstr>
      <vt:lpstr>Microsoft Graph 97-Diagramm</vt:lpstr>
      <vt:lpstr>Microsoft Word-Grafik</vt:lpstr>
      <vt:lpstr>PowerPoint-Präsentation</vt:lpstr>
      <vt:lpstr>Bundesgesetz</vt:lpstr>
      <vt:lpstr>Kernelemente der Reform</vt:lpstr>
      <vt:lpstr>Vorgehen</vt:lpstr>
      <vt:lpstr>Drei Fragenkomplexe...</vt:lpstr>
      <vt:lpstr>Drei Gestaltungsbereiche</vt:lpstr>
      <vt:lpstr>PowerPoint-Präsentation</vt:lpstr>
      <vt:lpstr>Vergaberahmen: Verstehen 1</vt:lpstr>
      <vt:lpstr>Vergaberahmen: Verstehen 2</vt:lpstr>
      <vt:lpstr>Vergaberahmen: Gestalten</vt:lpstr>
      <vt:lpstr>PowerPoint-Präsentation</vt:lpstr>
      <vt:lpstr>W2/W3: Verstehen </vt:lpstr>
      <vt:lpstr>W2/W3: Gestalten </vt:lpstr>
      <vt:lpstr>PowerPoint-Präsentation</vt:lpstr>
      <vt:lpstr>Leistungsbezüge verstehen</vt:lpstr>
      <vt:lpstr>Leistungsbezüge: Instrumente</vt:lpstr>
      <vt:lpstr>Kontingentieren Bezügearten?</vt:lpstr>
      <vt:lpstr> Quotieren Fächer ?</vt:lpstr>
      <vt:lpstr>B-Leistungsbezüge: Verfahren</vt:lpstr>
      <vt:lpstr>B-Leistungsbezüge: Auslöser</vt:lpstr>
      <vt:lpstr>B-Leistungsbezüge: Bemessung</vt:lpstr>
      <vt:lpstr>Stufenmodelle: Optionen</vt:lpstr>
      <vt:lpstr>PowerPoint-Präsentation</vt:lpstr>
      <vt:lpstr>Modell für Leistungszulagen:  Beispiel Oxford - Kriterien (I)</vt:lpstr>
      <vt:lpstr>Modell für Leistungszulagen:  Beispiel Oxford - Kriterien (II)</vt:lpstr>
      <vt:lpstr>Fazit</vt:lpstr>
      <vt:lpstr>PowerPoint-Präsentation</vt:lpstr>
    </vt:vector>
  </TitlesOfParts>
  <Company>Bertelsmann Stiftung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Kein Folientitel</dc:title>
  <dc:creator>Bertelsmann Stiftung</dc:creator>
  <cp:lastModifiedBy>Detlef Müller-Böling</cp:lastModifiedBy>
  <cp:revision>417</cp:revision>
  <cp:lastPrinted>2002-08-22T16:10:22Z</cp:lastPrinted>
  <dcterms:created xsi:type="dcterms:W3CDTF">2001-03-08T15:06:45Z</dcterms:created>
  <dcterms:modified xsi:type="dcterms:W3CDTF">2022-02-05T15:04:42Z</dcterms:modified>
</cp:coreProperties>
</file>