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314" r:id="rId2"/>
    <p:sldId id="286" r:id="rId3"/>
    <p:sldId id="284" r:id="rId4"/>
    <p:sldId id="285" r:id="rId5"/>
    <p:sldId id="287" r:id="rId6"/>
    <p:sldId id="342" r:id="rId7"/>
    <p:sldId id="354" r:id="rId8"/>
    <p:sldId id="358" r:id="rId9"/>
    <p:sldId id="359" r:id="rId10"/>
    <p:sldId id="360" r:id="rId11"/>
    <p:sldId id="347" r:id="rId12"/>
    <p:sldId id="292" r:id="rId13"/>
    <p:sldId id="293" r:id="rId14"/>
    <p:sldId id="294" r:id="rId15"/>
    <p:sldId id="295" r:id="rId16"/>
    <p:sldId id="296" r:id="rId17"/>
    <p:sldId id="338" r:id="rId18"/>
    <p:sldId id="372" r:id="rId19"/>
    <p:sldId id="321" r:id="rId20"/>
    <p:sldId id="388" r:id="rId21"/>
    <p:sldId id="382" r:id="rId22"/>
    <p:sldId id="383" r:id="rId23"/>
    <p:sldId id="385" r:id="rId24"/>
    <p:sldId id="384" r:id="rId25"/>
    <p:sldId id="381" r:id="rId26"/>
    <p:sldId id="302" r:id="rId27"/>
    <p:sldId id="303" r:id="rId28"/>
    <p:sldId id="364" r:id="rId29"/>
    <p:sldId id="365" r:id="rId30"/>
    <p:sldId id="366" r:id="rId31"/>
    <p:sldId id="367" r:id="rId32"/>
    <p:sldId id="368" r:id="rId33"/>
    <p:sldId id="369" r:id="rId34"/>
    <p:sldId id="297" r:id="rId35"/>
    <p:sldId id="327" r:id="rId36"/>
    <p:sldId id="300" r:id="rId37"/>
    <p:sldId id="307" r:id="rId38"/>
    <p:sldId id="308" r:id="rId39"/>
    <p:sldId id="389" r:id="rId40"/>
    <p:sldId id="316" r:id="rId41"/>
    <p:sldId id="363" r:id="rId42"/>
    <p:sldId id="386" r:id="rId43"/>
    <p:sldId id="387" r:id="rId44"/>
    <p:sldId id="377" r:id="rId45"/>
    <p:sldId id="376" r:id="rId46"/>
    <p:sldId id="380" r:id="rId47"/>
    <p:sldId id="37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 autoAdjust="0"/>
    <p:restoredTop sz="90951"/>
  </p:normalViewPr>
  <p:slideViewPr>
    <p:cSldViewPr>
      <p:cViewPr varScale="1">
        <p:scale>
          <a:sx n="102" d="100"/>
          <a:sy n="102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62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71ABE22-2F40-264B-9B3E-4C6737FBCA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3EC068-C022-F94A-A0D4-EC5D453151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70A06D9-29E2-5445-8733-2D20ACCB888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E029E6-CFA2-9847-9E6D-B5FF43A2D0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59EC834-A15B-F44A-BF48-43328BDEEF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3794D9A-7527-A14F-AAFA-EA5EA7A63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1C7520-9841-134D-B889-89760DED4AF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63F60-C63C-AE43-8974-5B3CC8D9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2876A7-C222-894B-AAA5-5573F6768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D299B-EF27-1F45-AFD0-8E279014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838F24-9686-8C42-A445-3C59887B2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DACCB-CBFC-2943-84B1-64FA1D717ABF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82536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B3033-FD65-734F-B56B-4CD323C1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174013-F107-B149-87D2-5BEDD305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76349-107B-F546-A718-84860E7F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B388C3-C183-D74D-9386-4990FEBCF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C4456-0C04-134D-9DF8-FDE77C5E1825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1295437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4D89AD-A854-2C4F-A653-3E34112EE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58FD66-913C-B249-9F54-5179A7A6A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93BC4C-DA6C-174E-89B0-CE1894DC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ABAC3C-45EC-B14B-9CC7-41404F330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27F1ED-39DC-664C-AE31-177BA08F1282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1166116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3C70A-D05D-B841-900C-CC43AFDC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B40AC-9358-A949-B2BE-BB545792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33396C-452E-AC42-8390-3EDB858D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4C6227-97D5-0B45-A392-97C8E2DE8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55B585-47A1-8842-BCC2-D3D2315537E2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6139342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038EC-4E09-0341-A557-928C178C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9699D5-E89F-6A4B-B587-6D87F242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06D17-8039-134D-8A0D-97CC7FED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C1F37D-C64E-F14F-98D5-8C0888283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8C26F7-03F1-0642-B326-DC5646EBC3CC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28274741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AA7E3-4BAE-4849-8408-F1D9C78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2A0F5-1297-D641-AE5D-F8D2A2507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183493-5F89-2C4F-A7B0-1FBEAC910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9DC957-53DD-8843-A369-9262210C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DA64F3-3A76-0449-956D-67D24C938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E2351D-9FC5-284F-B017-F85775C0C46A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010088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8825B-54F2-9E43-9336-91B716D1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21DAE9-2CEE-0C41-A58B-54619274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A07559-DAB6-D342-927D-6344BA38B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42A8D8-7799-424E-BE2E-C1DF137BD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29066F-DCC6-BC4F-AA30-999A2713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8C4B46-0850-FC4B-B168-8D01BFFA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1E8A54E-B922-BA47-9AB8-E45ACD90A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8D380-D9EC-014E-A97B-18487CD54CA3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31948038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5293-BC9F-924E-A75A-AFE05BCD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CBDC0F-6CF3-F547-83EB-B5E070A1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5F1764-F80A-1845-BC43-240224290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771F4-19B1-2541-A25E-ED908CC2E2AD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5990870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0DC355-148E-B944-9A07-F7AB91A3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FD6026-4B5B-D341-9EED-A00B8F72FE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C5F26-ED8F-C445-B8A6-19B4553178A6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7339870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6D941-CC2E-F846-AB8A-AA78BE75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AFD54-620D-B348-90A7-EBEED801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4560A2-17DC-F94A-918B-09A0564D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0A1DD2-AE10-0D4B-9981-E93F5DEB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7828E-1FDD-714D-AB61-7EED47CBC7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D497E8-CF81-CE47-8DD5-11CC9DD37E0D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11185299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EB93B-0392-4647-83FE-A98E8229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99870B-131F-674D-92D7-9DB9E9D54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020A4C-D781-5048-B0AB-E1317570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D92640-753E-8A40-B697-1F1E98F5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0F353-DE82-FC4C-BFFF-A97956ADA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53B24-E343-CB46-98E1-402C49354FC0}" type="slidenum">
              <a:rPr lang="en-US" altLang="de-DE"/>
              <a:pPr/>
              <a:t>‹Nr.›</a:t>
            </a:fld>
            <a:endParaRPr lang="en-US" altLang="de-DE" b="0"/>
          </a:p>
        </p:txBody>
      </p:sp>
    </p:spTree>
    <p:extLst>
      <p:ext uri="{BB962C8B-B14F-4D97-AF65-F5344CB8AC3E}">
        <p14:creationId xmlns:p14="http://schemas.microsoft.com/office/powerpoint/2010/main" val="4246410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FFB3327E-1684-1547-9993-A7EF065E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99D02A5-B6A5-F44F-9695-25EFEBDD7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85B67F-64B4-3A45-A558-07732D8F5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F93DE2-5BAD-0C42-BAC1-0F279F011A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Chemnitz,</a:t>
            </a:r>
          </a:p>
          <a:p>
            <a:r>
              <a:rPr lang="en-US" altLang="de-DE"/>
              <a:t>15. Januar 2003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0695748-B313-4941-9991-AEBE2CBF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47245D-B0A7-C547-8DA9-8F58904B5D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fld id="{20197EB3-F341-8F49-8E3A-4122FFD984F3}" type="slidenum">
              <a:rPr lang="en-US" altLang="de-DE"/>
              <a:pPr/>
              <a:t>‹Nr.›</a:t>
            </a:fld>
            <a:endParaRPr lang="en-US" altLang="de-DE" b="0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F896B72D-7D13-7D49-9343-CF1C0F74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E1841574-72E3-2546-AE93-AFFA2F42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tern.de/campus-karriere/uniwelt/ranking/#338,20,Internet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image" Target="../media/image9.jpe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.emf"/><Relationship Id="rId3" Type="http://schemas.openxmlformats.org/officeDocument/2006/relationships/image" Target="../media/image9.jpeg"/><Relationship Id="rId7" Type="http://schemas.openxmlformats.org/officeDocument/2006/relationships/image" Target="../media/image3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4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aktArbeit/ForschungsrankingDU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BD0F993-B2C8-A047-A8D1-AB227772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EB5793B-3650-6346-BC9D-04BD6734A3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299-0E61-7F4D-91F9-083828CDFDE2}" type="slidenum">
              <a:rPr lang="en-US" altLang="de-DE"/>
              <a:pPr/>
              <a:t>1</a:t>
            </a:fld>
            <a:endParaRPr lang="en-US" altLang="de-DE" b="0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1D57510E-AE0A-7740-A7C1-DFC0172B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F3CEC55-7B47-6D44-BADF-E81994AA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Welche Zukunft hat die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Universität in Deutschland?</a:t>
            </a:r>
            <a:endParaRPr lang="de-DE" altLang="de-DE" sz="360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56B2422C-DDDF-C446-80E3-C4103944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D35146B0-AE78-8841-9CFE-45DE9050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TU Chemnitz</a:t>
            </a:r>
          </a:p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Dies Academicus</a:t>
            </a:r>
            <a:endParaRPr lang="de-DE" altLang="de-DE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917FA40D-B53F-A946-9045-4B3316A4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700D4625-E7C4-E84A-818D-1FA88CE57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9DFAE-64E3-F84C-B7F2-C5C05099BE4B}" type="slidenum">
              <a:rPr lang="en-US" altLang="de-DE"/>
              <a:pPr/>
              <a:t>10</a:t>
            </a:fld>
            <a:endParaRPr lang="en-US" altLang="de-DE" b="0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0B7ADB5C-57A2-604C-BA49-B24F6835C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sz="3200" b="1"/>
              <a:t>Regel vs. Antrag</a:t>
            </a:r>
            <a:endParaRPr lang="de-DE" altLang="de-DE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F1165064-A100-CE42-B607-C6739A02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Regelmäßige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Chancen groß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keiner unentdeckt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Demotivierungsgefahr 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F24EAD34-54D7-B54D-842D-D789F51C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Antrag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Erwartungshaltung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Aufwand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Selbsteinschätzung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Antragstellertyp bevorzugt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 im Verfahren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7269" name="Oval 5">
            <a:extLst>
              <a:ext uri="{FF2B5EF4-FFF2-40B4-BE49-F238E27FC236}">
                <a16:creationId xmlns:a16="http://schemas.microsoft.com/office/drawing/2014/main" id="{840F34FD-249D-FC4D-B1E1-DE5FB194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3</a:t>
            </a:r>
          </a:p>
        </p:txBody>
      </p:sp>
      <p:grpSp>
        <p:nvGrpSpPr>
          <p:cNvPr id="267270" name="Group 6">
            <a:extLst>
              <a:ext uri="{FF2B5EF4-FFF2-40B4-BE49-F238E27FC236}">
                <a16:creationId xmlns:a16="http://schemas.microsoft.com/office/drawing/2014/main" id="{0158CDF2-6E24-F74A-8F88-59E9BAC3C4F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7271" name="AutoShape 7">
              <a:extLst>
                <a:ext uri="{FF2B5EF4-FFF2-40B4-BE49-F238E27FC236}">
                  <a16:creationId xmlns:a16="http://schemas.microsoft.com/office/drawing/2014/main" id="{21353DFC-739A-4C44-BAB7-3BFE519621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72" name="AutoShape 8">
              <a:extLst>
                <a:ext uri="{FF2B5EF4-FFF2-40B4-BE49-F238E27FC236}">
                  <a16:creationId xmlns:a16="http://schemas.microsoft.com/office/drawing/2014/main" id="{BFEFDD03-D521-1342-A55B-3B1930E2C0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7274" name="Oval 10">
            <a:extLst>
              <a:ext uri="{FF2B5EF4-FFF2-40B4-BE49-F238E27FC236}">
                <a16:creationId xmlns:a16="http://schemas.microsoft.com/office/drawing/2014/main" id="{9C87E5E4-DB39-EE42-B525-82702587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Zulage nur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auf Antrag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(Vorschlag)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7275" name="Object 11">
            <a:extLst>
              <a:ext uri="{FF2B5EF4-FFF2-40B4-BE49-F238E27FC236}">
                <a16:creationId xmlns:a16="http://schemas.microsoft.com/office/drawing/2014/main" id="{2CCB1689-440A-F141-9ECF-5E2FC7D7B83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3" name="Oval 9">
            <a:extLst>
              <a:ext uri="{FF2B5EF4-FFF2-40B4-BE49-F238E27FC236}">
                <a16:creationId xmlns:a16="http://schemas.microsoft.com/office/drawing/2014/main" id="{54808D0D-C32A-7848-A3B3-A98CB4E12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regelmäßig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alle Profs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bewerten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utoUpdateAnimBg="0"/>
      <p:bldP spid="267267" grpId="0" animBg="1" autoUpdateAnimBg="0"/>
      <p:bldP spid="267268" grpId="0" animBg="1" autoUpdateAnimBg="0"/>
      <p:bldP spid="267269" grpId="0" animBg="1" autoUpdateAnimBg="0"/>
      <p:bldP spid="267274" grpId="0" animBg="1" autoUpdateAnimBg="0"/>
      <p:bldP spid="26727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AF027EA4-50BC-BE4A-BB4B-1E3B312D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C5C3A45-D9DB-F440-A4F8-D8C2FC10E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F9F0B-D368-A546-B012-F5524699E59B}" type="slidenum">
              <a:rPr lang="en-US" altLang="de-DE"/>
              <a:pPr/>
              <a:t>11</a:t>
            </a:fld>
            <a:endParaRPr lang="en-US" altLang="de-DE" b="0"/>
          </a:p>
        </p:txBody>
      </p:sp>
      <p:sp>
        <p:nvSpPr>
          <p:cNvPr id="251906" name="Rectangle 2050">
            <a:extLst>
              <a:ext uri="{FF2B5EF4-FFF2-40B4-BE49-F238E27FC236}">
                <a16:creationId xmlns:a16="http://schemas.microsoft.com/office/drawing/2014/main" id="{ADA85418-23A0-994A-A01F-7CEF15C38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990600"/>
          </a:xfrm>
        </p:spPr>
        <p:txBody>
          <a:bodyPr/>
          <a:lstStyle/>
          <a:p>
            <a:r>
              <a:rPr lang="de-DE" altLang="de-DE" sz="3200" b="1"/>
              <a:t>Resümee</a:t>
            </a:r>
            <a:endParaRPr lang="de-DE" altLang="de-DE"/>
          </a:p>
        </p:txBody>
      </p:sp>
      <p:graphicFrame>
        <p:nvGraphicFramePr>
          <p:cNvPr id="251913" name="Object 2057">
            <a:extLst>
              <a:ext uri="{FF2B5EF4-FFF2-40B4-BE49-F238E27FC236}">
                <a16:creationId xmlns:a16="http://schemas.microsoft.com/office/drawing/2014/main" id="{221C3309-968D-554A-9E80-6925F5E8758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20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4" name="Rectangle 2058">
            <a:extLst>
              <a:ext uri="{FF2B5EF4-FFF2-40B4-BE49-F238E27FC236}">
                <a16:creationId xmlns:a16="http://schemas.microsoft.com/office/drawing/2014/main" id="{341E0078-2C57-274C-BFCE-045D7FEA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05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auf Antrag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1915" name="Rectangle 2059">
            <a:extLst>
              <a:ext uri="{FF2B5EF4-FFF2-40B4-BE49-F238E27FC236}">
                <a16:creationId xmlns:a16="http://schemas.microsoft.com/office/drawing/2014/main" id="{0427B1DB-F8E3-9E4D-9A1D-F75C625A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abwägen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1916" name="Rectangle 2060">
            <a:extLst>
              <a:ext uri="{FF2B5EF4-FFF2-40B4-BE49-F238E27FC236}">
                <a16:creationId xmlns:a16="http://schemas.microsoft.com/office/drawing/2014/main" id="{6F064277-C879-4E42-B694-D6C8FACD1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862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in Stufen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utoUpdateAnimBg="0"/>
      <p:bldP spid="251914" grpId="0" animBg="1" autoUpdateAnimBg="0"/>
      <p:bldP spid="251915" grpId="0" animBg="1" autoUpdateAnimBg="0"/>
      <p:bldP spid="25191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C9B16D5-90B4-D647-8193-E11883AD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B633004B-4E2B-F04B-9CB2-A21A76A28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6AEE09-513F-5A44-A280-08D882BF703B}" type="slidenum">
              <a:rPr lang="en-US" altLang="de-DE"/>
              <a:pPr/>
              <a:t>12</a:t>
            </a:fld>
            <a:endParaRPr lang="en-US" altLang="de-DE" b="0"/>
          </a:p>
        </p:txBody>
      </p:sp>
      <p:sp>
        <p:nvSpPr>
          <p:cNvPr id="148483" name="Text Box 3">
            <a:extLst>
              <a:ext uri="{FF2B5EF4-FFF2-40B4-BE49-F238E27FC236}">
                <a16:creationId xmlns:a16="http://schemas.microsoft.com/office/drawing/2014/main" id="{A9932416-61EB-4847-8FB2-73E0C7B9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4673F508-3273-0E4D-B15E-02DCC563E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48487" name="Object 7">
            <a:extLst>
              <a:ext uri="{FF2B5EF4-FFF2-40B4-BE49-F238E27FC236}">
                <a16:creationId xmlns:a16="http://schemas.microsoft.com/office/drawing/2014/main" id="{0C40FCFC-5BD4-A84B-A85F-03415675422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Rectangle 8">
            <a:extLst>
              <a:ext uri="{FF2B5EF4-FFF2-40B4-BE49-F238E27FC236}">
                <a16:creationId xmlns:a16="http://schemas.microsoft.com/office/drawing/2014/main" id="{D2C70562-AB8B-D84B-8781-D1D3CC637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Planung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8E922A14-BBC6-3247-B38D-4AE439A7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822575"/>
            <a:ext cx="6321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Erfolgspotentiale sichern</a:t>
            </a: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725A7E9D-1AA2-D643-A17F-2C5603488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886200"/>
            <a:ext cx="5657850" cy="9953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Studiengänge, die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in 10 Jahren nachgefragt sind?</a:t>
            </a:r>
          </a:p>
        </p:txBody>
      </p:sp>
      <p:sp>
        <p:nvSpPr>
          <p:cNvPr id="148491" name="Rectangle 11">
            <a:extLst>
              <a:ext uri="{FF2B5EF4-FFF2-40B4-BE49-F238E27FC236}">
                <a16:creationId xmlns:a16="http://schemas.microsoft.com/office/drawing/2014/main" id="{5E4AC909-D147-FA4B-87E5-B613F99B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5181600"/>
            <a:ext cx="5661025" cy="10318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Was sind die Forschungsfelder,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die in 10 Jahren Drittmittel sichern?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 autoUpdateAnimBg="0"/>
      <p:bldP spid="148489" grpId="0" animBg="1" autoUpdateAnimBg="0"/>
      <p:bldP spid="148490" grpId="0" animBg="1" autoUpdateAnimBg="0"/>
      <p:bldP spid="14849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6FAC30A0-00C6-134B-A2DE-6CAA09A2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80EF6ABD-9008-7549-AF54-395E86C38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8629E-FEE3-A246-9DF8-C7869C08AD8E}" type="slidenum">
              <a:rPr lang="en-US" altLang="de-DE"/>
              <a:pPr/>
              <a:t>13</a:t>
            </a:fld>
            <a:endParaRPr lang="en-US" altLang="de-DE" b="0"/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6F46BAA8-0F20-FA42-95CF-9C6D8949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F346E01E-4A1B-A644-B64A-67461D04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profiliert</a:t>
            </a:r>
            <a:endParaRPr lang="de-DE" altLang="de-DE"/>
          </a:p>
        </p:txBody>
      </p:sp>
      <p:graphicFrame>
        <p:nvGraphicFramePr>
          <p:cNvPr id="150535" name="Object 7">
            <a:extLst>
              <a:ext uri="{FF2B5EF4-FFF2-40B4-BE49-F238E27FC236}">
                <a16:creationId xmlns:a16="http://schemas.microsoft.com/office/drawing/2014/main" id="{09FA3B79-4551-5B4B-8A1A-2E662481DD7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Rectangle 8">
            <a:extLst>
              <a:ext uri="{FF2B5EF4-FFF2-40B4-BE49-F238E27FC236}">
                <a16:creationId xmlns:a16="http://schemas.microsoft.com/office/drawing/2014/main" id="{8638885E-C12A-F649-9DA4-BF6E302B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30350"/>
            <a:ext cx="6248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Wer definiert zukünftige Felder? </a:t>
            </a:r>
          </a:p>
        </p:txBody>
      </p:sp>
      <p:sp>
        <p:nvSpPr>
          <p:cNvPr id="150543" name="Rectangle 15">
            <a:extLst>
              <a:ext uri="{FF2B5EF4-FFF2-40B4-BE49-F238E27FC236}">
                <a16:creationId xmlns:a16="http://schemas.microsoft.com/office/drawing/2014/main" id="{64191650-1CBF-ED4D-8D3E-24BD40AF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2998788"/>
            <a:ext cx="12319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50544" name="Rectangle 16">
            <a:extLst>
              <a:ext uri="{FF2B5EF4-FFF2-40B4-BE49-F238E27FC236}">
                <a16:creationId xmlns:a16="http://schemas.microsoft.com/office/drawing/2014/main" id="{175868EB-6946-0749-90C3-D0BDCA6C3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148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50545" name="Rectangle 17">
            <a:extLst>
              <a:ext uri="{FF2B5EF4-FFF2-40B4-BE49-F238E27FC236}">
                <a16:creationId xmlns:a16="http://schemas.microsoft.com/office/drawing/2014/main" id="{254B4C63-9B5D-6740-8539-78E3023F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291138"/>
            <a:ext cx="4292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50546" name="AutoShape 18">
            <a:extLst>
              <a:ext uri="{FF2B5EF4-FFF2-40B4-BE49-F238E27FC236}">
                <a16:creationId xmlns:a16="http://schemas.microsoft.com/office/drawing/2014/main" id="{212AC91F-7DE6-D040-833D-87DA0831F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321468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7" name="AutoShape 19">
            <a:extLst>
              <a:ext uri="{FF2B5EF4-FFF2-40B4-BE49-F238E27FC236}">
                <a16:creationId xmlns:a16="http://schemas.microsoft.com/office/drawing/2014/main" id="{D9DC41CD-D342-E446-9724-86DFFDED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650" y="455612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8" name="AutoShape 20">
            <a:extLst>
              <a:ext uri="{FF2B5EF4-FFF2-40B4-BE49-F238E27FC236}">
                <a16:creationId xmlns:a16="http://schemas.microsoft.com/office/drawing/2014/main" id="{988BCF7E-51C5-574C-AE90-5A1B6CC08D68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1695450" y="302895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9" name="AutoShape 21">
            <a:extLst>
              <a:ext uri="{FF2B5EF4-FFF2-40B4-BE49-F238E27FC236}">
                <a16:creationId xmlns:a16="http://schemas.microsoft.com/office/drawing/2014/main" id="{3A22B126-E5BC-0145-9C2D-6AF5123611E9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692150" y="4398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540" name="AutoShape 12">
            <a:extLst>
              <a:ext uri="{FF2B5EF4-FFF2-40B4-BE49-F238E27FC236}">
                <a16:creationId xmlns:a16="http://schemas.microsoft.com/office/drawing/2014/main" id="{DDF1FED1-C98A-5946-A097-E3116658E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248400"/>
            <a:ext cx="2438400" cy="609600"/>
          </a:xfrm>
          <a:prstGeom prst="wedgeRoundRectCallout">
            <a:avLst>
              <a:gd name="adj1" fmla="val -96681"/>
              <a:gd name="adj2" fmla="val -10755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individuelle „Spinnerei“</a:t>
            </a:r>
          </a:p>
        </p:txBody>
      </p:sp>
      <p:sp>
        <p:nvSpPr>
          <p:cNvPr id="150542" name="AutoShape 14">
            <a:extLst>
              <a:ext uri="{FF2B5EF4-FFF2-40B4-BE49-F238E27FC236}">
                <a16:creationId xmlns:a16="http://schemas.microsoft.com/office/drawing/2014/main" id="{8CBAC56E-CFD1-6B44-A7EA-16C2844A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2362200"/>
            <a:ext cx="3159125" cy="609600"/>
          </a:xfrm>
          <a:prstGeom prst="wedgeRoundRectCallout">
            <a:avLst>
              <a:gd name="adj1" fmla="val -90153"/>
              <a:gd name="adj2" fmla="val 9349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Planungskommissionen</a:t>
            </a:r>
          </a:p>
        </p:txBody>
      </p:sp>
      <p:sp>
        <p:nvSpPr>
          <p:cNvPr id="150541" name="AutoShape 13">
            <a:extLst>
              <a:ext uri="{FF2B5EF4-FFF2-40B4-BE49-F238E27FC236}">
                <a16:creationId xmlns:a16="http://schemas.microsoft.com/office/drawing/2014/main" id="{E70D3A51-60F6-0B4F-BE56-D7C84AEC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2438400" cy="609600"/>
          </a:xfrm>
          <a:prstGeom prst="wedgeRoundRectCallout">
            <a:avLst>
              <a:gd name="adj1" fmla="val 138023"/>
              <a:gd name="adj2" fmla="val 18932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Forschungsprogramme</a:t>
            </a:r>
          </a:p>
          <a:p>
            <a:pPr algn="ctr"/>
            <a:r>
              <a:rPr lang="de-DE" altLang="de-DE" sz="1600" b="1">
                <a:latin typeface="Arial" panose="020B0604020202020204" pitchFamily="34" charset="0"/>
              </a:rPr>
              <a:t>interne „SFB“´s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 autoUpdateAnimBg="0"/>
      <p:bldP spid="150543" grpId="0" animBg="1" autoUpdateAnimBg="0"/>
      <p:bldP spid="150544" grpId="0" animBg="1" autoUpdateAnimBg="0"/>
      <p:bldP spid="150545" grpId="0" animBg="1" autoUpdateAnimBg="0"/>
      <p:bldP spid="150540" grpId="0" animBg="1" autoUpdateAnimBg="0"/>
      <p:bldP spid="150542" grpId="0" animBg="1" autoUpdateAnimBg="0"/>
      <p:bldP spid="15054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6F8B51F-F228-3546-AEF0-F19422A3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BE87F3EB-D785-4E4C-9B51-94951DF57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C4BD3-18E1-954D-9166-69A97A2C4E7E}" type="slidenum">
              <a:rPr lang="en-US" altLang="de-DE"/>
              <a:pPr/>
              <a:t>14</a:t>
            </a:fld>
            <a:endParaRPr lang="en-US" altLang="de-DE" b="0"/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08006356-A496-A346-973D-2B45F6E2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E6B0FA40-C4F6-704D-BA74-236E7D583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</a:t>
            </a:r>
            <a:endParaRPr lang="de-DE" altLang="de-DE"/>
          </a:p>
        </p:txBody>
      </p:sp>
      <p:graphicFrame>
        <p:nvGraphicFramePr>
          <p:cNvPr id="152583" name="Object 7">
            <a:extLst>
              <a:ext uri="{FF2B5EF4-FFF2-40B4-BE49-F238E27FC236}">
                <a16:creationId xmlns:a16="http://schemas.microsoft.com/office/drawing/2014/main" id="{7FED8745-6E9E-4D4C-B43A-0BDCEC0B896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4" name="Rectangle 8">
            <a:extLst>
              <a:ext uri="{FF2B5EF4-FFF2-40B4-BE49-F238E27FC236}">
                <a16:creationId xmlns:a16="http://schemas.microsoft.com/office/drawing/2014/main" id="{42B1BF16-9D81-9944-9F94-C68A707D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324600" cy="1565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Qualitätssicherung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vs. 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Rechenschaftslegung</a:t>
            </a: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AA0C472B-9FF9-FB47-8BCE-A63C6A0E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345757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</a:t>
            </a:r>
          </a:p>
        </p:txBody>
      </p:sp>
      <p:sp>
        <p:nvSpPr>
          <p:cNvPr id="152586" name="Rectangle 10">
            <a:extLst>
              <a:ext uri="{FF2B5EF4-FFF2-40B4-BE49-F238E27FC236}">
                <a16:creationId xmlns:a16="http://schemas.microsoft.com/office/drawing/2014/main" id="{970EB739-D612-9246-A10B-D05ECC8B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603750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Akkreditierung</a:t>
            </a:r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B7C9B10D-73FF-BD4C-8ADD-A4E534E2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5749925"/>
            <a:ext cx="45847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Ranking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 autoUpdateAnimBg="0"/>
      <p:bldP spid="152585" grpId="0" animBg="1" autoUpdateAnimBg="0"/>
      <p:bldP spid="152586" grpId="0" animBg="1" autoUpdateAnimBg="0"/>
      <p:bldP spid="15258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A3857F9D-22F5-1647-A76A-F4DA9831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B02CFD94-AD30-3540-8ADE-988DDBCEE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39802-23AC-2944-BB1B-4FD866758513}" type="slidenum">
              <a:rPr lang="en-US" altLang="de-DE"/>
              <a:pPr/>
              <a:t>15</a:t>
            </a:fld>
            <a:endParaRPr lang="en-US" altLang="de-DE" b="0"/>
          </a:p>
        </p:txBody>
      </p:sp>
      <p:pic>
        <p:nvPicPr>
          <p:cNvPr id="154626" name="Picture 2">
            <a:extLst>
              <a:ext uri="{FF2B5EF4-FFF2-40B4-BE49-F238E27FC236}">
                <a16:creationId xmlns:a16="http://schemas.microsoft.com/office/drawing/2014/main" id="{D5A16841-C48D-A040-912E-32E59567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200275"/>
            <a:ext cx="737393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54628" name="Text Box 4">
            <a:extLst>
              <a:ext uri="{FF2B5EF4-FFF2-40B4-BE49-F238E27FC236}">
                <a16:creationId xmlns:a16="http://schemas.microsoft.com/office/drawing/2014/main" id="{14C62DEB-13C4-E144-8240-BFE5F58C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4631" name="Rectangle 7">
            <a:extLst>
              <a:ext uri="{FF2B5EF4-FFF2-40B4-BE49-F238E27FC236}">
                <a16:creationId xmlns:a16="http://schemas.microsoft.com/office/drawing/2014/main" id="{42B41359-0E77-224A-8BE8-CF1917126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Ranking</a:t>
            </a:r>
            <a:endParaRPr lang="de-DE" altLang="de-DE"/>
          </a:p>
        </p:txBody>
      </p:sp>
      <p:graphicFrame>
        <p:nvGraphicFramePr>
          <p:cNvPr id="154632" name="Object 8">
            <a:extLst>
              <a:ext uri="{FF2B5EF4-FFF2-40B4-BE49-F238E27FC236}">
                <a16:creationId xmlns:a16="http://schemas.microsoft.com/office/drawing/2014/main" id="{FE34C303-C482-C341-81C2-DCAF2688E1B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4" name="Rectangle 10">
            <a:extLst>
              <a:ext uri="{FF2B5EF4-FFF2-40B4-BE49-F238E27FC236}">
                <a16:creationId xmlns:a16="http://schemas.microsoft.com/office/drawing/2014/main" id="{53FABFD7-0D9B-D94B-9D8D-3645C4333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3598863" cy="1119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Keine Einzelplätze,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sondern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„Michelinsterne“</a:t>
            </a:r>
          </a:p>
        </p:txBody>
      </p:sp>
      <p:sp>
        <p:nvSpPr>
          <p:cNvPr id="154635" name="Rectangle 11">
            <a:extLst>
              <a:ext uri="{FF2B5EF4-FFF2-40B4-BE49-F238E27FC236}">
                <a16:creationId xmlns:a16="http://schemas.microsoft.com/office/drawing/2014/main" id="{1AD037DD-DE2A-7E40-8C9B-C0E04D64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3598863" cy="11191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Ranggruppen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Spitze      Mittel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Schluss</a:t>
            </a:r>
          </a:p>
        </p:txBody>
      </p:sp>
      <p:sp>
        <p:nvSpPr>
          <p:cNvPr id="154636" name="Rectangle 12">
            <a:extLst>
              <a:ext uri="{FF2B5EF4-FFF2-40B4-BE49-F238E27FC236}">
                <a16:creationId xmlns:a16="http://schemas.microsoft.com/office/drawing/2014/main" id="{722480C8-7239-8D45-92D2-A0BDCA473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7" name="Rectangle 13">
            <a:extLst>
              <a:ext uri="{FF2B5EF4-FFF2-40B4-BE49-F238E27FC236}">
                <a16:creationId xmlns:a16="http://schemas.microsoft.com/office/drawing/2014/main" id="{B6CC852B-F130-A44F-A006-F5B16A75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F48FD"/>
              </a:buClr>
            </a:pPr>
            <a:endParaRPr lang="de-DE" altLang="de-DE"/>
          </a:p>
        </p:txBody>
      </p:sp>
      <p:sp>
        <p:nvSpPr>
          <p:cNvPr id="154638" name="Rectangle 14">
            <a:extLst>
              <a:ext uri="{FF2B5EF4-FFF2-40B4-BE49-F238E27FC236}">
                <a16:creationId xmlns:a16="http://schemas.microsoft.com/office/drawing/2014/main" id="{E05B7145-BC59-CB48-AFA7-74252BFBD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39" name="Rectangle 15">
            <a:extLst>
              <a:ext uri="{FF2B5EF4-FFF2-40B4-BE49-F238E27FC236}">
                <a16:creationId xmlns:a16="http://schemas.microsoft.com/office/drawing/2014/main" id="{780F492C-2BB1-9540-83EB-80DA9ABF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4640" name="Rectangle 16">
            <a:extLst>
              <a:ext uri="{FF2B5EF4-FFF2-40B4-BE49-F238E27FC236}">
                <a16:creationId xmlns:a16="http://schemas.microsoft.com/office/drawing/2014/main" id="{2FC16E47-E6D5-A042-9B49-A47E55AFC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3598863" cy="1066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Forschung  &amp; Lehre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falsch</a:t>
            </a:r>
          </a:p>
        </p:txBody>
      </p:sp>
      <p:sp>
        <p:nvSpPr>
          <p:cNvPr id="154641" name="Rectangle 17">
            <a:extLst>
              <a:ext uri="{FF2B5EF4-FFF2-40B4-BE49-F238E27FC236}">
                <a16:creationId xmlns:a16="http://schemas.microsoft.com/office/drawing/2014/main" id="{AB1D9E9B-A6F4-F249-9264-DFB251B4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3598863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Uni-Gesamtrankings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fragwürdig</a:t>
            </a:r>
            <a:endParaRPr lang="de-DE" altLang="de-DE"/>
          </a:p>
        </p:txBody>
      </p:sp>
      <p:sp>
        <p:nvSpPr>
          <p:cNvPr id="154642" name="Rectangle 18">
            <a:extLst>
              <a:ext uri="{FF2B5EF4-FFF2-40B4-BE49-F238E27FC236}">
                <a16:creationId xmlns:a16="http://schemas.microsoft.com/office/drawing/2014/main" id="{F5E15C41-D7F0-C346-87DF-1058E674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33800"/>
            <a:ext cx="3598863" cy="10747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multidimensionales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154643" name="Rectangle 19">
            <a:extLst>
              <a:ext uri="{FF2B5EF4-FFF2-40B4-BE49-F238E27FC236}">
                <a16:creationId xmlns:a16="http://schemas.microsoft.com/office/drawing/2014/main" id="{48498BB1-35EA-B74C-B7A1-285B35F6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598863" cy="11430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nur fachbezogen</a:t>
            </a:r>
          </a:p>
        </p:txBody>
      </p:sp>
      <p:sp>
        <p:nvSpPr>
          <p:cNvPr id="154644" name="Rectangle 20">
            <a:extLst>
              <a:ext uri="{FF2B5EF4-FFF2-40B4-BE49-F238E27FC236}">
                <a16:creationId xmlns:a16="http://schemas.microsoft.com/office/drawing/2014/main" id="{F635B3CC-8CA3-7D42-91FC-BAFEA54B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73700"/>
            <a:ext cx="279400" cy="2413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5" name="Rectangle 21">
            <a:extLst>
              <a:ext uri="{FF2B5EF4-FFF2-40B4-BE49-F238E27FC236}">
                <a16:creationId xmlns:a16="http://schemas.microsoft.com/office/drawing/2014/main" id="{A0A31114-08F4-F84E-A62A-EAA4ECE1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73700"/>
            <a:ext cx="279400" cy="241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6" name="Rectangle 22">
            <a:extLst>
              <a:ext uri="{FF2B5EF4-FFF2-40B4-BE49-F238E27FC236}">
                <a16:creationId xmlns:a16="http://schemas.microsoft.com/office/drawing/2014/main" id="{A6F991F2-7C87-B449-B928-E9378C79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279400" cy="241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647" name="Rectangle 23">
            <a:extLst>
              <a:ext uri="{FF2B5EF4-FFF2-40B4-BE49-F238E27FC236}">
                <a16:creationId xmlns:a16="http://schemas.microsoft.com/office/drawing/2014/main" id="{0217AD7A-EF83-604B-9D0F-EA3C79B6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6288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4" grpId="0" animBg="1" autoUpdateAnimBg="0"/>
      <p:bldP spid="154635" grpId="0" animBg="1" autoUpdateAnimBg="0"/>
      <p:bldP spid="154636" grpId="0" autoUpdateAnimBg="0"/>
      <p:bldP spid="154637" grpId="0" autoUpdateAnimBg="0"/>
      <p:bldP spid="154638" grpId="0" autoUpdateAnimBg="0"/>
      <p:bldP spid="154639" grpId="0" autoUpdateAnimBg="0"/>
      <p:bldP spid="154640" grpId="0" animBg="1" autoUpdateAnimBg="0"/>
      <p:bldP spid="154641" grpId="0" animBg="1" autoUpdateAnimBg="0"/>
      <p:bldP spid="154642" grpId="0" animBg="1" autoUpdateAnimBg="0"/>
      <p:bldP spid="15464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5453579-6272-6843-8EEF-8F70C9A3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0AD3BD11-9763-DC48-8AA7-2693B88BB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71546D-DED6-D441-B638-0AA842148D15}" type="slidenum">
              <a:rPr lang="en-US" altLang="de-DE"/>
              <a:pPr/>
              <a:t>16</a:t>
            </a:fld>
            <a:endParaRPr lang="en-US" altLang="de-DE" b="0"/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3D1F35B0-ACAF-4941-AA2E-63820120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6678" name="Rectangle 6">
            <a:extLst>
              <a:ext uri="{FF2B5EF4-FFF2-40B4-BE49-F238E27FC236}">
                <a16:creationId xmlns:a16="http://schemas.microsoft.com/office/drawing/2014/main" id="{87D0E9DC-2871-8F4B-BCD9-400ADC06C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bisher</a:t>
            </a:r>
            <a:endParaRPr lang="de-DE" altLang="de-DE"/>
          </a:p>
        </p:txBody>
      </p:sp>
      <p:sp>
        <p:nvSpPr>
          <p:cNvPr id="156679" name="Rectangle 7">
            <a:extLst>
              <a:ext uri="{FF2B5EF4-FFF2-40B4-BE49-F238E27FC236}">
                <a16:creationId xmlns:a16="http://schemas.microsoft.com/office/drawing/2014/main" id="{5653D2A1-0156-6B48-B997-49EB2615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1593850"/>
            <a:ext cx="78486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100 Universitäten, 141 FHs  </a:t>
            </a:r>
          </a:p>
        </p:txBody>
      </p:sp>
      <p:sp>
        <p:nvSpPr>
          <p:cNvPr id="156680" name="Rectangle 8">
            <a:extLst>
              <a:ext uri="{FF2B5EF4-FFF2-40B4-BE49-F238E27FC236}">
                <a16:creationId xmlns:a16="http://schemas.microsoft.com/office/drawing/2014/main" id="{4B16F853-8347-6648-B177-577B48A1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4754563"/>
            <a:ext cx="4473575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25 Studienbereiche</a:t>
            </a:r>
          </a:p>
        </p:txBody>
      </p:sp>
      <p:sp>
        <p:nvSpPr>
          <p:cNvPr id="156681" name="Rectangle 9">
            <a:extLst>
              <a:ext uri="{FF2B5EF4-FFF2-40B4-BE49-F238E27FC236}">
                <a16:creationId xmlns:a16="http://schemas.microsoft.com/office/drawing/2014/main" id="{A4E7F520-A963-3842-BE51-CE8A16FB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590800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2.051 FB, 2.286 Studiengänge</a:t>
            </a:r>
          </a:p>
        </p:txBody>
      </p:sp>
      <p:sp>
        <p:nvSpPr>
          <p:cNvPr id="156682" name="Rectangle 10">
            <a:extLst>
              <a:ext uri="{FF2B5EF4-FFF2-40B4-BE49-F238E27FC236}">
                <a16:creationId xmlns:a16="http://schemas.microsoft.com/office/drawing/2014/main" id="{6E841D42-FA12-4F4A-8D17-3B464C2C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52838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über 100.000 Studis, 10.800 Profs </a:t>
            </a:r>
          </a:p>
        </p:txBody>
      </p:sp>
      <p:pic>
        <p:nvPicPr>
          <p:cNvPr id="156685" name="Picture 13">
            <a:extLst>
              <a:ext uri="{FF2B5EF4-FFF2-40B4-BE49-F238E27FC236}">
                <a16:creationId xmlns:a16="http://schemas.microsoft.com/office/drawing/2014/main" id="{500C4150-937C-F240-A000-BDDA63C2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 autoUpdateAnimBg="0"/>
      <p:bldP spid="156680" grpId="0" animBg="1" autoUpdateAnimBg="0"/>
      <p:bldP spid="156681" grpId="0" animBg="1" autoUpdateAnimBg="0"/>
      <p:bldP spid="15668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F380B37-DFBE-5943-B743-C6DD2A67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15F173F9-DD7B-C04F-968E-4A85E9DE1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86E4BC-5E1A-4142-9F3B-859D032D6228}" type="slidenum">
              <a:rPr lang="en-US" altLang="de-DE"/>
              <a:pPr/>
              <a:t>17</a:t>
            </a:fld>
            <a:endParaRPr lang="en-US" altLang="de-DE" b="0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D45416B3-2C97-0A48-91DD-5C9CA95EE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334000" cy="990600"/>
          </a:xfrm>
        </p:spPr>
        <p:txBody>
          <a:bodyPr/>
          <a:lstStyle/>
          <a:p>
            <a:r>
              <a:rPr lang="de-DE" altLang="de-DE" b="1"/>
              <a:t>Internet</a:t>
            </a:r>
          </a:p>
        </p:txBody>
      </p:sp>
      <p:sp>
        <p:nvSpPr>
          <p:cNvPr id="242691" name="Oval 3">
            <a:extLst>
              <a:ext uri="{FF2B5EF4-FFF2-40B4-BE49-F238E27FC236}">
                <a16:creationId xmlns:a16="http://schemas.microsoft.com/office/drawing/2014/main" id="{D988BF65-70F3-584C-A9CA-49E2B1E30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629400" cy="2971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  <a:hlinkClick r:id="rId2"/>
              </a:rPr>
              <a:t>www.dashochschulranking.de</a:t>
            </a:r>
            <a:endParaRPr lang="de-DE" altLang="de-DE" sz="3200" b="1"/>
          </a:p>
        </p:txBody>
      </p:sp>
      <p:pic>
        <p:nvPicPr>
          <p:cNvPr id="242692" name="Picture 4">
            <a:extLst>
              <a:ext uri="{FF2B5EF4-FFF2-40B4-BE49-F238E27FC236}">
                <a16:creationId xmlns:a16="http://schemas.microsoft.com/office/drawing/2014/main" id="{BD17E43A-EDD3-9C4B-AF1D-648CDB4A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95ACDB40-43D2-674D-A44C-0756A598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E0047C33-7880-FA4C-8801-56481BEA3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9183B-BFCB-F943-B820-FA051C889A80}" type="slidenum">
              <a:rPr lang="en-US" altLang="de-DE"/>
              <a:pPr/>
              <a:t>18</a:t>
            </a:fld>
            <a:endParaRPr lang="en-US" altLang="de-DE" b="0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86AC9563-D815-E44C-9F6A-B378CA2F4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943600" cy="990600"/>
          </a:xfrm>
        </p:spPr>
        <p:txBody>
          <a:bodyPr/>
          <a:lstStyle/>
          <a:p>
            <a:r>
              <a:rPr lang="de-DE" altLang="de-DE" b="1"/>
              <a:t>Wirkung: Internet-Zugriffe</a:t>
            </a:r>
          </a:p>
        </p:txBody>
      </p:sp>
      <p:graphicFrame>
        <p:nvGraphicFramePr>
          <p:cNvPr id="283651" name="Object 3">
            <a:extLst>
              <a:ext uri="{FF2B5EF4-FFF2-40B4-BE49-F238E27FC236}">
                <a16:creationId xmlns:a16="http://schemas.microsoft.com/office/drawing/2014/main" id="{129A9BFF-2BD6-9843-9265-2795974E7A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33488"/>
          <a:ext cx="9144000" cy="562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3" name="Tabelle" r:id="rId3" imgW="8813800" imgH="5969000" progId="Excel.Sheet.8">
                  <p:embed/>
                </p:oleObj>
              </mc:Choice>
              <mc:Fallback>
                <p:oleObj name="Tabelle" r:id="rId3" imgW="8813800" imgH="5969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3488"/>
                        <a:ext cx="9144000" cy="562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3652" name="Picture 4">
            <a:extLst>
              <a:ext uri="{FF2B5EF4-FFF2-40B4-BE49-F238E27FC236}">
                <a16:creationId xmlns:a16="http://schemas.microsoft.com/office/drawing/2014/main" id="{34288902-E0B6-A04B-B744-322C86BD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9B2AC833-2394-8147-A394-EEEB6042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6DB80831-228D-D247-84FF-1CF052492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C486F-D953-BB4E-BF62-4DB2F522196C}" type="slidenum">
              <a:rPr lang="en-US" altLang="de-DE"/>
              <a:pPr/>
              <a:t>19</a:t>
            </a:fld>
            <a:endParaRPr lang="en-US" altLang="de-DE" b="0"/>
          </a:p>
        </p:txBody>
      </p:sp>
      <p:sp>
        <p:nvSpPr>
          <p:cNvPr id="207874" name="Text Box 2">
            <a:extLst>
              <a:ext uri="{FF2B5EF4-FFF2-40B4-BE49-F238E27FC236}">
                <a16:creationId xmlns:a16="http://schemas.microsoft.com/office/drawing/2014/main" id="{629E5F0D-2813-D84A-AE5C-6C45338A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CBF2955C-214D-0743-BE94-55140A1B2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2563BF05-CF15-724A-AA52-F3C5E8FE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1/3 orientieren sich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C76B1317-B53C-8246-B779-94AF2E601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0"/>
            <a:ext cx="6837363" cy="566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Leistungs-, Karriereorientierte</a:t>
            </a:r>
            <a:endParaRPr lang="de-DE" altLang="de-DE" sz="3600">
              <a:latin typeface="Arial" panose="020B0604020202020204" pitchFamily="34" charset="0"/>
            </a:endParaRPr>
          </a:p>
        </p:txBody>
      </p:sp>
      <p:grpSp>
        <p:nvGrpSpPr>
          <p:cNvPr id="207878" name="Group 6">
            <a:extLst>
              <a:ext uri="{FF2B5EF4-FFF2-40B4-BE49-F238E27FC236}">
                <a16:creationId xmlns:a16="http://schemas.microsoft.com/office/drawing/2014/main" id="{FCE1372E-F9E0-C540-8327-4FC31E3F81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07879" name="Picture 7">
              <a:extLst>
                <a:ext uri="{FF2B5EF4-FFF2-40B4-BE49-F238E27FC236}">
                  <a16:creationId xmlns:a16="http://schemas.microsoft.com/office/drawing/2014/main" id="{B0AB902C-0359-464F-96CB-CB662AC67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7880" name="Rectangle 8">
              <a:extLst>
                <a:ext uri="{FF2B5EF4-FFF2-40B4-BE49-F238E27FC236}">
                  <a16:creationId xmlns:a16="http://schemas.microsoft.com/office/drawing/2014/main" id="{0C61AE3B-8A47-A545-A916-E0DB8C876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Wirkung</a:t>
              </a:r>
              <a:endParaRPr lang="de-DE" altLang="de-DE" sz="4800" b="1"/>
            </a:p>
          </p:txBody>
        </p:sp>
      </p:grp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B7EB3E64-E9B4-CC40-BB5F-A814DC8B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50 % Ingenieure</a:t>
            </a:r>
            <a:endParaRPr lang="de-DE" altLang="de-DE" sz="3200"/>
          </a:p>
        </p:txBody>
      </p:sp>
      <p:sp>
        <p:nvSpPr>
          <p:cNvPr id="207882" name="Rectangle 10">
            <a:extLst>
              <a:ext uri="{FF2B5EF4-FFF2-40B4-BE49-F238E27FC236}">
                <a16:creationId xmlns:a16="http://schemas.microsoft.com/office/drawing/2014/main" id="{4944DBA4-A2A9-8A4A-AF37-9DDF8D64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42 % Betriebswirte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sp>
        <p:nvSpPr>
          <p:cNvPr id="207883" name="Rectangle 11">
            <a:extLst>
              <a:ext uri="{FF2B5EF4-FFF2-40B4-BE49-F238E27FC236}">
                <a16:creationId xmlns:a16="http://schemas.microsoft.com/office/drawing/2014/main" id="{717179FC-C684-8448-8B08-F564A899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6482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36 % Juristen</a:t>
            </a:r>
            <a:endParaRPr lang="de-DE" altLang="de-DE" sz="3200"/>
          </a:p>
        </p:txBody>
      </p:sp>
      <p:sp>
        <p:nvSpPr>
          <p:cNvPr id="207884" name="Rectangle 12">
            <a:extLst>
              <a:ext uri="{FF2B5EF4-FFF2-40B4-BE49-F238E27FC236}">
                <a16:creationId xmlns:a16="http://schemas.microsoft.com/office/drawing/2014/main" id="{5145E065-AFA0-8749-BD95-49D64431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5399088" cy="5270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600">
                <a:latin typeface="Arial" panose="020B0604020202020204" pitchFamily="34" charset="0"/>
              </a:rPr>
              <a:t> </a:t>
            </a:r>
            <a:r>
              <a:rPr lang="de-DE" altLang="de-DE" sz="3200" b="1">
                <a:latin typeface="Arial" panose="020B0604020202020204" pitchFamily="34" charset="0"/>
              </a:rPr>
              <a:t>19 % Germanisten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 autoUpdateAnimBg="0"/>
      <p:bldP spid="207876" grpId="0" animBg="1" autoUpdateAnimBg="0"/>
      <p:bldP spid="207877" grpId="0" animBg="1" autoUpdateAnimBg="0"/>
      <p:bldP spid="207881" grpId="0" animBg="1" autoUpdateAnimBg="0"/>
      <p:bldP spid="207882" grpId="0" animBg="1" autoUpdateAnimBg="0"/>
      <p:bldP spid="207883" grpId="0" animBg="1" autoUpdateAnimBg="0"/>
      <p:bldP spid="20788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43495F60-79D0-7744-8082-1C35007C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1A0B0CF6-CD2A-ED49-AECF-C601A0593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B8FE0-C22D-8947-87D4-3D765C78CDBA}" type="slidenum">
              <a:rPr lang="en-US" altLang="de-DE"/>
              <a:pPr/>
              <a:t>2</a:t>
            </a:fld>
            <a:endParaRPr lang="en-US" altLang="de-DE" b="0"/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3714B531-1E51-664B-8BF3-55B84A7E7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6200" name="Rectangle 8">
            <a:extLst>
              <a:ext uri="{FF2B5EF4-FFF2-40B4-BE49-F238E27FC236}">
                <a16:creationId xmlns:a16="http://schemas.microsoft.com/office/drawing/2014/main" id="{796C0B7B-E613-1541-85A7-5D5668F72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Evaluationen</a:t>
            </a:r>
          </a:p>
        </p:txBody>
      </p:sp>
      <p:sp>
        <p:nvSpPr>
          <p:cNvPr id="136201" name="Rectangle 9">
            <a:extLst>
              <a:ext uri="{FF2B5EF4-FFF2-40B4-BE49-F238E27FC236}">
                <a16:creationId xmlns:a16="http://schemas.microsoft.com/office/drawing/2014/main" id="{B301ED62-01CE-1B4E-8361-B0AC695A7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05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Hochschulräte</a:t>
            </a:r>
          </a:p>
        </p:txBody>
      </p:sp>
      <p:sp>
        <p:nvSpPr>
          <p:cNvPr id="136202" name="Rectangle 10">
            <a:extLst>
              <a:ext uri="{FF2B5EF4-FFF2-40B4-BE49-F238E27FC236}">
                <a16:creationId xmlns:a16="http://schemas.microsoft.com/office/drawing/2014/main" id="{58614B5A-206C-6F4E-B87E-61305470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Leistungsbezogene MV</a:t>
            </a:r>
          </a:p>
        </p:txBody>
      </p:sp>
      <p:sp>
        <p:nvSpPr>
          <p:cNvPr id="136203" name="Rectangle 11">
            <a:extLst>
              <a:ext uri="{FF2B5EF4-FFF2-40B4-BE49-F238E27FC236}">
                <a16:creationId xmlns:a16="http://schemas.microsoft.com/office/drawing/2014/main" id="{D0E521FB-8D6E-3241-B844-E17CC08B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Professorenbesoldung</a:t>
            </a:r>
          </a:p>
        </p:txBody>
      </p:sp>
      <p:sp>
        <p:nvSpPr>
          <p:cNvPr id="136204" name="Rectangle 12">
            <a:extLst>
              <a:ext uri="{FF2B5EF4-FFF2-40B4-BE49-F238E27FC236}">
                <a16:creationId xmlns:a16="http://schemas.microsoft.com/office/drawing/2014/main" id="{317639AC-90F7-AB4F-B8D4-E51B284D2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36205" name="Rectangle 13">
            <a:extLst>
              <a:ext uri="{FF2B5EF4-FFF2-40B4-BE49-F238E27FC236}">
                <a16:creationId xmlns:a16="http://schemas.microsoft.com/office/drawing/2014/main" id="{FB141E62-0A5D-AF48-B065-45C5E1ED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Juniorprofessur</a:t>
            </a:r>
          </a:p>
        </p:txBody>
      </p:sp>
      <p:sp>
        <p:nvSpPr>
          <p:cNvPr id="136206" name="Rectangle 14">
            <a:extLst>
              <a:ext uri="{FF2B5EF4-FFF2-40B4-BE49-F238E27FC236}">
                <a16:creationId xmlns:a16="http://schemas.microsoft.com/office/drawing/2014/main" id="{F0DF1C76-A704-844B-9D15-0EE9368B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Zielvereinbarungen</a:t>
            </a:r>
          </a:p>
        </p:txBody>
      </p:sp>
      <p:sp>
        <p:nvSpPr>
          <p:cNvPr id="136207" name="Rectangle 15">
            <a:extLst>
              <a:ext uri="{FF2B5EF4-FFF2-40B4-BE49-F238E27FC236}">
                <a16:creationId xmlns:a16="http://schemas.microsoft.com/office/drawing/2014/main" id="{CB070B38-B266-F64B-ADC2-77BD5E37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Globalhaushalte</a:t>
            </a:r>
          </a:p>
        </p:txBody>
      </p:sp>
      <p:sp>
        <p:nvSpPr>
          <p:cNvPr id="136208" name="Rectangle 16">
            <a:extLst>
              <a:ext uri="{FF2B5EF4-FFF2-40B4-BE49-F238E27FC236}">
                <a16:creationId xmlns:a16="http://schemas.microsoft.com/office/drawing/2014/main" id="{F6C636CD-07C6-8C4F-92AA-7A705BD4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Entstaatlichung</a:t>
            </a:r>
          </a:p>
        </p:txBody>
      </p:sp>
      <p:sp>
        <p:nvSpPr>
          <p:cNvPr id="136209" name="Rectangle 17">
            <a:extLst>
              <a:ext uri="{FF2B5EF4-FFF2-40B4-BE49-F238E27FC236}">
                <a16:creationId xmlns:a16="http://schemas.microsoft.com/office/drawing/2014/main" id="{D511F5C1-0992-4440-A77E-BB12D1E0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Wettbewerb</a:t>
            </a:r>
          </a:p>
        </p:txBody>
      </p:sp>
      <p:sp>
        <p:nvSpPr>
          <p:cNvPr id="136210" name="Rectangle 18">
            <a:extLst>
              <a:ext uri="{FF2B5EF4-FFF2-40B4-BE49-F238E27FC236}">
                <a16:creationId xmlns:a16="http://schemas.microsoft.com/office/drawing/2014/main" id="{2A67AB6C-BA21-934B-AE6F-88690F50E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629761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starke Dekane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 autoUpdateAnimBg="0"/>
      <p:bldP spid="136201" grpId="0" animBg="1" autoUpdateAnimBg="0"/>
      <p:bldP spid="136202" grpId="0" animBg="1" autoUpdateAnimBg="0"/>
      <p:bldP spid="136203" grpId="0" animBg="1" autoUpdateAnimBg="0"/>
      <p:bldP spid="136205" grpId="0" animBg="1" autoUpdateAnimBg="0"/>
      <p:bldP spid="136206" grpId="0" animBg="1" autoUpdateAnimBg="0"/>
      <p:bldP spid="136207" grpId="0" animBg="1" autoUpdateAnimBg="0"/>
      <p:bldP spid="136208" grpId="0" animBg="1" autoUpdateAnimBg="0"/>
      <p:bldP spid="136209" grpId="0" animBg="1" autoUpdateAnimBg="0"/>
      <p:bldP spid="1362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86A9674A-0A00-2C4C-A97A-FD46B704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3AF0F5AF-E0AA-E149-9003-CA4010336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5A22C-F1C7-C340-BE53-3217AF4ED268}" type="slidenum">
              <a:rPr lang="en-US" altLang="de-DE"/>
              <a:pPr/>
              <a:t>20</a:t>
            </a:fld>
            <a:endParaRPr lang="en-US" altLang="de-DE" b="0"/>
          </a:p>
        </p:txBody>
      </p:sp>
      <p:sp>
        <p:nvSpPr>
          <p:cNvPr id="300034" name="Text Box 2">
            <a:extLst>
              <a:ext uri="{FF2B5EF4-FFF2-40B4-BE49-F238E27FC236}">
                <a16:creationId xmlns:a16="http://schemas.microsoft.com/office/drawing/2014/main" id="{2A0799A8-851A-D240-8755-6D113114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300035" name="Object 3">
            <a:hlinkClick r:id="rId3"/>
            <a:extLst>
              <a:ext uri="{FF2B5EF4-FFF2-40B4-BE49-F238E27FC236}">
                <a16:creationId xmlns:a16="http://schemas.microsoft.com/office/drawing/2014/main" id="{EB924249-E7C9-6443-9F5A-57B66CEB6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057400"/>
          <a:ext cx="44196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6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4419600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EC8BE93-6E74-8B43-A8AD-84BAC8E9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BFC84E72-1FCB-E140-B591-F3856C2F2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6E7FB-9FAB-C343-92BA-B1A4C2485697}" type="slidenum">
              <a:rPr lang="en-US" altLang="de-DE"/>
              <a:pPr/>
              <a:t>21</a:t>
            </a:fld>
            <a:endParaRPr lang="en-US" altLang="de-DE" b="0"/>
          </a:p>
        </p:txBody>
      </p:sp>
      <p:sp>
        <p:nvSpPr>
          <p:cNvPr id="293890" name="Text Box 2050">
            <a:extLst>
              <a:ext uri="{FF2B5EF4-FFF2-40B4-BE49-F238E27FC236}">
                <a16:creationId xmlns:a16="http://schemas.microsoft.com/office/drawing/2014/main" id="{BD8B0371-BF82-C049-B065-2A1343C2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3891" name="Rectangle 2051">
            <a:extLst>
              <a:ext uri="{FF2B5EF4-FFF2-40B4-BE49-F238E27FC236}">
                <a16:creationId xmlns:a16="http://schemas.microsoft.com/office/drawing/2014/main" id="{14901A09-8849-A64A-A432-B9208FE5A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Anglistik</a:t>
            </a:r>
            <a:endParaRPr lang="de-DE" altLang="de-DE"/>
          </a:p>
        </p:txBody>
      </p:sp>
      <p:graphicFrame>
        <p:nvGraphicFramePr>
          <p:cNvPr id="293892" name="Object 2052">
            <a:hlinkClick r:id="rId3"/>
            <a:extLst>
              <a:ext uri="{FF2B5EF4-FFF2-40B4-BE49-F238E27FC236}">
                <a16:creationId xmlns:a16="http://schemas.microsoft.com/office/drawing/2014/main" id="{ECE83EA7-944E-6840-AB1F-2C4C396DE1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7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3896" name="Picture 2056">
            <a:extLst>
              <a:ext uri="{FF2B5EF4-FFF2-40B4-BE49-F238E27FC236}">
                <a16:creationId xmlns:a16="http://schemas.microsoft.com/office/drawing/2014/main" id="{E99D71B6-09A9-7544-953F-2B7FF0AA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3BCD41EB-95F1-0D49-A6A0-9E752C5D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C859C770-3F9E-CA4A-8399-CC861B39C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9D5BE-2CA3-044F-9EE1-28B1C61C78B1}" type="slidenum">
              <a:rPr lang="en-US" altLang="de-DE"/>
              <a:pPr/>
              <a:t>22</a:t>
            </a:fld>
            <a:endParaRPr lang="en-US" altLang="de-DE" b="0"/>
          </a:p>
        </p:txBody>
      </p:sp>
      <p:sp>
        <p:nvSpPr>
          <p:cNvPr id="294914" name="Text Box 2">
            <a:extLst>
              <a:ext uri="{FF2B5EF4-FFF2-40B4-BE49-F238E27FC236}">
                <a16:creationId xmlns:a16="http://schemas.microsoft.com/office/drawing/2014/main" id="{DF96554B-3284-A94E-8C18-B5E216E29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84E972C-8CF2-2E41-AA89-6F477AB36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Anglistik</a:t>
            </a:r>
            <a:endParaRPr lang="de-DE" altLang="de-DE"/>
          </a:p>
        </p:txBody>
      </p:sp>
      <p:graphicFrame>
        <p:nvGraphicFramePr>
          <p:cNvPr id="294916" name="Object 4">
            <a:hlinkClick r:id="rId3"/>
            <a:extLst>
              <a:ext uri="{FF2B5EF4-FFF2-40B4-BE49-F238E27FC236}">
                <a16:creationId xmlns:a16="http://schemas.microsoft.com/office/drawing/2014/main" id="{B94968EA-1C2B-7E4A-919D-3FB542374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9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18" name="Picture 6">
            <a:extLst>
              <a:ext uri="{FF2B5EF4-FFF2-40B4-BE49-F238E27FC236}">
                <a16:creationId xmlns:a16="http://schemas.microsoft.com/office/drawing/2014/main" id="{5444B52F-9343-F845-A3E1-7CCDFADE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7" name="AutoShape 5">
            <a:extLst>
              <a:ext uri="{FF2B5EF4-FFF2-40B4-BE49-F238E27FC236}">
                <a16:creationId xmlns:a16="http://schemas.microsoft.com/office/drawing/2014/main" id="{61EEE930-BEA9-5A4D-80EB-A3F839E0C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1143000" cy="228600"/>
          </a:xfrm>
          <a:prstGeom prst="homePlate">
            <a:avLst>
              <a:gd name="adj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445A2EE-A1EF-8342-AAC5-E6CA41D1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4426AFD-AD8A-EC4F-A81F-1635651EB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CCA2E-4119-CF40-98AE-4A24E11B9FF3}" type="slidenum">
              <a:rPr lang="en-US" altLang="de-DE"/>
              <a:pPr/>
              <a:t>23</a:t>
            </a:fld>
            <a:endParaRPr lang="en-US" altLang="de-DE" b="0"/>
          </a:p>
        </p:txBody>
      </p:sp>
      <p:sp>
        <p:nvSpPr>
          <p:cNvPr id="296962" name="Text Box 2">
            <a:extLst>
              <a:ext uri="{FF2B5EF4-FFF2-40B4-BE49-F238E27FC236}">
                <a16:creationId xmlns:a16="http://schemas.microsoft.com/office/drawing/2014/main" id="{6168BE2C-8FD3-8945-AA88-880001234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CF5EB161-9941-0F4D-B1D8-8646AE515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Anglistik</a:t>
            </a:r>
            <a:endParaRPr lang="de-DE" altLang="de-DE"/>
          </a:p>
        </p:txBody>
      </p:sp>
      <p:graphicFrame>
        <p:nvGraphicFramePr>
          <p:cNvPr id="296964" name="Object 4">
            <a:hlinkClick r:id="rId3"/>
            <a:extLst>
              <a:ext uri="{FF2B5EF4-FFF2-40B4-BE49-F238E27FC236}">
                <a16:creationId xmlns:a16="http://schemas.microsoft.com/office/drawing/2014/main" id="{FB7FC17B-708D-A443-9876-D722BB3EB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7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65" name="Picture 5">
            <a:extLst>
              <a:ext uri="{FF2B5EF4-FFF2-40B4-BE49-F238E27FC236}">
                <a16:creationId xmlns:a16="http://schemas.microsoft.com/office/drawing/2014/main" id="{28A82055-FD2C-584D-A427-DBCEF69E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458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6" name="AutoShape 6">
            <a:extLst>
              <a:ext uri="{FF2B5EF4-FFF2-40B4-BE49-F238E27FC236}">
                <a16:creationId xmlns:a16="http://schemas.microsoft.com/office/drawing/2014/main" id="{44C2BD4C-7E9D-B44F-9CE5-55845741C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71800"/>
            <a:ext cx="1143000" cy="228600"/>
          </a:xfrm>
          <a:prstGeom prst="homePlate">
            <a:avLst>
              <a:gd name="adj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04A8275E-CFF7-6447-B26D-77BF964C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2F7073C-25FE-114D-9D1A-B4EFA6CAB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EE2BA-9B76-7B47-B6CF-DF0FF4944DD7}" type="slidenum">
              <a:rPr lang="en-US" altLang="de-DE"/>
              <a:pPr/>
              <a:t>24</a:t>
            </a:fld>
            <a:endParaRPr lang="en-US" altLang="de-DE" b="0"/>
          </a:p>
        </p:txBody>
      </p:sp>
      <p:sp>
        <p:nvSpPr>
          <p:cNvPr id="295938" name="Text Box 1026">
            <a:extLst>
              <a:ext uri="{FF2B5EF4-FFF2-40B4-BE49-F238E27FC236}">
                <a16:creationId xmlns:a16="http://schemas.microsoft.com/office/drawing/2014/main" id="{02B7C673-3A39-6B43-BFEA-7651759A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5939" name="Rectangle 1027">
            <a:extLst>
              <a:ext uri="{FF2B5EF4-FFF2-40B4-BE49-F238E27FC236}">
                <a16:creationId xmlns:a16="http://schemas.microsoft.com/office/drawing/2014/main" id="{C6C94717-260A-E543-AFE9-2382B0E40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Anglistik</a:t>
            </a:r>
            <a:endParaRPr lang="de-DE" altLang="de-DE"/>
          </a:p>
        </p:txBody>
      </p:sp>
      <p:graphicFrame>
        <p:nvGraphicFramePr>
          <p:cNvPr id="295940" name="Object 1028">
            <a:hlinkClick r:id="rId3"/>
            <a:extLst>
              <a:ext uri="{FF2B5EF4-FFF2-40B4-BE49-F238E27FC236}">
                <a16:creationId xmlns:a16="http://schemas.microsoft.com/office/drawing/2014/main" id="{4C0623CD-5F22-0345-A775-615586EE8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3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1" name="Picture 1029">
            <a:extLst>
              <a:ext uri="{FF2B5EF4-FFF2-40B4-BE49-F238E27FC236}">
                <a16:creationId xmlns:a16="http://schemas.microsoft.com/office/drawing/2014/main" id="{CE08FADE-918E-E94A-9E9A-CAD42445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458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2" name="AutoShape 1030">
            <a:extLst>
              <a:ext uri="{FF2B5EF4-FFF2-40B4-BE49-F238E27FC236}">
                <a16:creationId xmlns:a16="http://schemas.microsoft.com/office/drawing/2014/main" id="{AF0C6D23-9DCC-1F4E-8E9F-DB277D9D7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1143000" cy="228600"/>
          </a:xfrm>
          <a:prstGeom prst="homePlate">
            <a:avLst>
              <a:gd name="adj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2EF9D61-78F1-034A-82B8-EFB0D247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717E8B48-AA78-9F43-B036-7B5B3B92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1B77E-4529-3B49-9BCB-75E53226E9C9}" type="slidenum">
              <a:rPr lang="en-US" altLang="de-DE"/>
              <a:pPr/>
              <a:t>25</a:t>
            </a:fld>
            <a:endParaRPr lang="en-US" altLang="de-DE" b="0"/>
          </a:p>
        </p:txBody>
      </p:sp>
      <p:sp>
        <p:nvSpPr>
          <p:cNvPr id="292866" name="Text Box 2">
            <a:extLst>
              <a:ext uri="{FF2B5EF4-FFF2-40B4-BE49-F238E27FC236}">
                <a16:creationId xmlns:a16="http://schemas.microsoft.com/office/drawing/2014/main" id="{6D1C0426-DD21-5844-B1A5-69D7035C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5997A8F7-E34A-AE48-B807-38D3312BA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Anglistik</a:t>
            </a:r>
            <a:endParaRPr lang="de-DE" altLang="de-DE"/>
          </a:p>
        </p:txBody>
      </p:sp>
      <p:graphicFrame>
        <p:nvGraphicFramePr>
          <p:cNvPr id="292868" name="Object 4">
            <a:hlinkClick r:id="rId3"/>
            <a:extLst>
              <a:ext uri="{FF2B5EF4-FFF2-40B4-BE49-F238E27FC236}">
                <a16:creationId xmlns:a16="http://schemas.microsoft.com/office/drawing/2014/main" id="{3530BC2F-B9DE-B24E-8549-F9A5B6C7C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7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2876" name="Picture 12">
            <a:extLst>
              <a:ext uri="{FF2B5EF4-FFF2-40B4-BE49-F238E27FC236}">
                <a16:creationId xmlns:a16="http://schemas.microsoft.com/office/drawing/2014/main" id="{260E93D8-0D30-A141-8F41-3BB7E2CF3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458200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F31899E4-82E6-0B4F-90BB-D5A76D9B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BBF6325-6BD5-EC4E-A0C7-07C7598BD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CA5E5A-6109-C149-B73D-323DB9EA1A94}" type="slidenum">
              <a:rPr lang="en-US" altLang="de-DE"/>
              <a:pPr/>
              <a:t>26</a:t>
            </a:fld>
            <a:endParaRPr lang="en-US" altLang="de-DE" b="0"/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01267DF7-CBB3-8340-BCE6-4ADBFB84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C5F7A494-71A3-2D41-826F-4948ED9B2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</a:t>
            </a:r>
            <a:endParaRPr lang="de-DE" altLang="de-DE"/>
          </a:p>
        </p:txBody>
      </p:sp>
      <p:graphicFrame>
        <p:nvGraphicFramePr>
          <p:cNvPr id="168967" name="Object 7">
            <a:extLst>
              <a:ext uri="{FF2B5EF4-FFF2-40B4-BE49-F238E27FC236}">
                <a16:creationId xmlns:a16="http://schemas.microsoft.com/office/drawing/2014/main" id="{C57F3B05-F94B-E44E-A778-E1ACA6AD37D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Rectangle 8">
            <a:extLst>
              <a:ext uri="{FF2B5EF4-FFF2-40B4-BE49-F238E27FC236}">
                <a16:creationId xmlns:a16="http://schemas.microsoft.com/office/drawing/2014/main" id="{C80BC59B-4DE2-034E-9102-24B26FF3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530350"/>
            <a:ext cx="6276975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Entfesselung</a:t>
            </a:r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139A1577-267B-744C-83D5-25BF369F1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743200"/>
            <a:ext cx="6210300" cy="6969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Curriculumgestaltung</a:t>
            </a:r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5D0EC42F-388D-E642-ADEE-83984E4F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7480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700 Bachelor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500 Master</a:t>
            </a:r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7B70ED19-A67E-E24C-8DE3-541A109D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832350"/>
            <a:ext cx="6200775" cy="654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Strat. Partnerschaften / offshore</a:t>
            </a:r>
          </a:p>
        </p:txBody>
      </p:sp>
      <p:sp>
        <p:nvSpPr>
          <p:cNvPr id="168972" name="Rectangle 12">
            <a:extLst>
              <a:ext uri="{FF2B5EF4-FFF2-40B4-BE49-F238E27FC236}">
                <a16:creationId xmlns:a16="http://schemas.microsoft.com/office/drawing/2014/main" id="{AB3FCDDF-8586-6A40-95F2-E7214F64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830888"/>
            <a:ext cx="4219575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Kairo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Singapur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 autoUpdateAnimBg="0"/>
      <p:bldP spid="168969" grpId="0" animBg="1" autoUpdateAnimBg="0"/>
      <p:bldP spid="168970" grpId="0" animBg="1" autoUpdateAnimBg="0"/>
      <p:bldP spid="168971" grpId="0" animBg="1" autoUpdateAnimBg="0"/>
      <p:bldP spid="16897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7D9C6B99-2AAC-2D46-9082-342DB99C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5" name="Foliennummernplatzhalter 3">
            <a:extLst>
              <a:ext uri="{FF2B5EF4-FFF2-40B4-BE49-F238E27FC236}">
                <a16:creationId xmlns:a16="http://schemas.microsoft.com/office/drawing/2014/main" id="{3BE0B956-EB88-794D-AB1C-B7698EFDB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E1D66-FC07-924C-8487-D546B4768A3C}" type="slidenum">
              <a:rPr lang="en-US" altLang="de-DE"/>
              <a:pPr/>
              <a:t>27</a:t>
            </a:fld>
            <a:endParaRPr lang="en-US" altLang="de-DE" b="0"/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E5E05740-CA1E-A847-B86A-12DCBA057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86A49C67-6C9F-B04C-82AD-490F0BC6A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b="1"/>
              <a:t>virtuell</a:t>
            </a:r>
            <a:endParaRPr lang="de-DE" altLang="de-DE"/>
          </a:p>
        </p:txBody>
      </p:sp>
      <p:graphicFrame>
        <p:nvGraphicFramePr>
          <p:cNvPr id="171015" name="Object 7">
            <a:extLst>
              <a:ext uri="{FF2B5EF4-FFF2-40B4-BE49-F238E27FC236}">
                <a16:creationId xmlns:a16="http://schemas.microsoft.com/office/drawing/2014/main" id="{4AEF9A6C-F4AE-EC49-86C1-8966279917C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Rectangle 8">
            <a:extLst>
              <a:ext uri="{FF2B5EF4-FFF2-40B4-BE49-F238E27FC236}">
                <a16:creationId xmlns:a16="http://schemas.microsoft.com/office/drawing/2014/main" id="{5AFF5D93-10C6-AD4F-9B43-6E9AE386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384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Ansprüche der Studenten</a:t>
            </a: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6E92991B-7114-BF49-BDEC-20AA4CA6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weltweiter Bildungsmarkt</a:t>
            </a:r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46AB8975-194D-6249-BB79-581B1973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individuelle Massenlehre</a:t>
            </a:r>
          </a:p>
        </p:txBody>
      </p: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5FD8FDBF-6197-D043-BCF6-967CF1B1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15000"/>
            <a:ext cx="5757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lebenslanges Lernen</a:t>
            </a:r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A2C5EDE4-4104-3B4E-A817-69F9D8C3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1" name="Text Box 13">
            <a:extLst>
              <a:ext uri="{FF2B5EF4-FFF2-40B4-BE49-F238E27FC236}">
                <a16:creationId xmlns:a16="http://schemas.microsoft.com/office/drawing/2014/main" id="{9B6B6111-7B21-D845-AAD5-D56EE2AB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 b="1"/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A6E533B7-60C6-E546-B9A7-94F58C0B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3" name="Text Box 15">
            <a:extLst>
              <a:ext uri="{FF2B5EF4-FFF2-40B4-BE49-F238E27FC236}">
                <a16:creationId xmlns:a16="http://schemas.microsoft.com/office/drawing/2014/main" id="{A3344DBA-7484-4B4B-894B-0A86FD0C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171024" name="Rectangle 16">
            <a:extLst>
              <a:ext uri="{FF2B5EF4-FFF2-40B4-BE49-F238E27FC236}">
                <a16:creationId xmlns:a16="http://schemas.microsoft.com/office/drawing/2014/main" id="{E3D8F387-B394-224C-80A3-8304A5AA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6477000" cy="7921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alma mater virtualis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 animBg="1" autoUpdateAnimBg="0"/>
      <p:bldP spid="171017" grpId="0" animBg="1" autoUpdateAnimBg="0"/>
      <p:bldP spid="171018" grpId="0" animBg="1" autoUpdateAnimBg="0"/>
      <p:bldP spid="171019" grpId="0" animBg="1" autoUpdateAnimBg="0"/>
      <p:bldP spid="171020" grpId="0" autoUpdateAnimBg="0"/>
      <p:bldP spid="171021" grpId="0" autoUpdateAnimBg="0"/>
      <p:bldP spid="171022" grpId="0" autoUpdateAnimBg="0"/>
      <p:bldP spid="171023" grpId="0" autoUpdateAnimBg="0"/>
      <p:bldP spid="17102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3DEBB7E4-16E5-3247-892D-9A98F96F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DB96362-17C8-814A-8847-FC9F37DC3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F5F6F-2A22-5042-9E35-1C1F5AEBBD8F}" type="slidenum">
              <a:rPr lang="en-US" altLang="de-DE"/>
              <a:pPr/>
              <a:t>28</a:t>
            </a:fld>
            <a:endParaRPr lang="en-US" altLang="de-DE" b="0"/>
          </a:p>
        </p:txBody>
      </p:sp>
      <p:pic>
        <p:nvPicPr>
          <p:cNvPr id="273410" name="Picture 2">
            <a:extLst>
              <a:ext uri="{FF2B5EF4-FFF2-40B4-BE49-F238E27FC236}">
                <a16:creationId xmlns:a16="http://schemas.microsoft.com/office/drawing/2014/main" id="{A4F85043-CC74-404D-876F-9EE35F36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1" name="Text Box 3">
            <a:extLst>
              <a:ext uri="{FF2B5EF4-FFF2-40B4-BE49-F238E27FC236}">
                <a16:creationId xmlns:a16="http://schemas.microsoft.com/office/drawing/2014/main" id="{78195DF0-D476-A54E-830B-AB76806E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905CA0E-4F45-8645-B207-F089FF68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76AB607-F8E0-3A49-B101-1C6B23432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01206-3E27-8747-86C4-FF8CA55A718D}" type="slidenum">
              <a:rPr lang="en-US" altLang="de-DE"/>
              <a:pPr/>
              <a:t>29</a:t>
            </a:fld>
            <a:endParaRPr lang="en-US" altLang="de-DE" b="0"/>
          </a:p>
        </p:txBody>
      </p:sp>
      <p:pic>
        <p:nvPicPr>
          <p:cNvPr id="274434" name="Picture 2">
            <a:extLst>
              <a:ext uri="{FF2B5EF4-FFF2-40B4-BE49-F238E27FC236}">
                <a16:creationId xmlns:a16="http://schemas.microsoft.com/office/drawing/2014/main" id="{58B7EEEF-94D1-0642-94E8-78234330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5" name="Picture 3">
            <a:extLst>
              <a:ext uri="{FF2B5EF4-FFF2-40B4-BE49-F238E27FC236}">
                <a16:creationId xmlns:a16="http://schemas.microsoft.com/office/drawing/2014/main" id="{ECC023F5-4BBD-804E-AE59-FAD87E8B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6" name="Text Box 4">
            <a:extLst>
              <a:ext uri="{FF2B5EF4-FFF2-40B4-BE49-F238E27FC236}">
                <a16:creationId xmlns:a16="http://schemas.microsoft.com/office/drawing/2014/main" id="{9F6311E7-47FE-3046-BDF0-1FF6BDAF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C5E3ED3A-25B8-B140-A08B-99B29FA1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2AFE8266-8764-C74D-8C14-64FAA9B57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97133-BD4B-B143-BEFE-E0BE5D242041}" type="slidenum">
              <a:rPr lang="en-US" altLang="de-DE"/>
              <a:pPr/>
              <a:t>3</a:t>
            </a:fld>
            <a:endParaRPr lang="en-US" altLang="de-DE" b="0"/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CBF02964-F40C-B341-988A-9AD3B50E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A253CDE3-C676-2146-AD88-7F512F3E5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endParaRPr lang="de-DE" altLang="de-DE"/>
          </a:p>
        </p:txBody>
      </p:sp>
      <p:pic>
        <p:nvPicPr>
          <p:cNvPr id="132103" name="Picture 7">
            <a:extLst>
              <a:ext uri="{FF2B5EF4-FFF2-40B4-BE49-F238E27FC236}">
                <a16:creationId xmlns:a16="http://schemas.microsoft.com/office/drawing/2014/main" id="{C75F7AA3-3E9F-0D41-8C61-BC1203CF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8">
            <a:extLst>
              <a:ext uri="{FF2B5EF4-FFF2-40B4-BE49-F238E27FC236}">
                <a16:creationId xmlns:a16="http://schemas.microsoft.com/office/drawing/2014/main" id="{4CB22245-467F-C245-8EE9-2BAAF50F8961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5" name="Object 9">
            <a:extLst>
              <a:ext uri="{FF2B5EF4-FFF2-40B4-BE49-F238E27FC236}">
                <a16:creationId xmlns:a16="http://schemas.microsoft.com/office/drawing/2014/main" id="{130BDE62-8A2B-DB4A-A74B-A96C28EC698F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2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10">
            <a:extLst>
              <a:ext uri="{FF2B5EF4-FFF2-40B4-BE49-F238E27FC236}">
                <a16:creationId xmlns:a16="http://schemas.microsoft.com/office/drawing/2014/main" id="{C3AA66E3-3B6D-8248-8532-CEBB3B215168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11">
            <a:extLst>
              <a:ext uri="{FF2B5EF4-FFF2-40B4-BE49-F238E27FC236}">
                <a16:creationId xmlns:a16="http://schemas.microsoft.com/office/drawing/2014/main" id="{AC770228-DDB6-674E-B8A2-00B868BA8961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>
            <a:extLst>
              <a:ext uri="{FF2B5EF4-FFF2-40B4-BE49-F238E27FC236}">
                <a16:creationId xmlns:a16="http://schemas.microsoft.com/office/drawing/2014/main" id="{2D76611D-244D-A94D-865C-8B03440D77E4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5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3">
            <a:extLst>
              <a:ext uri="{FF2B5EF4-FFF2-40B4-BE49-F238E27FC236}">
                <a16:creationId xmlns:a16="http://schemas.microsoft.com/office/drawing/2014/main" id="{13DCEF3F-81FC-FF4F-B539-BDB8DC2FEA62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14">
            <a:extLst>
              <a:ext uri="{FF2B5EF4-FFF2-40B4-BE49-F238E27FC236}">
                <a16:creationId xmlns:a16="http://schemas.microsoft.com/office/drawing/2014/main" id="{EA76BB18-E954-B14F-BC6E-CDA0F8DD03F1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3BC7D4B-CDCD-7B4E-89EE-3D08BD2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4512DD8-08E4-9C45-AA45-C0E0E3EEE8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0212D-15A1-F44C-BE96-0AA96D021C0B}" type="slidenum">
              <a:rPr lang="en-US" altLang="de-DE"/>
              <a:pPr/>
              <a:t>30</a:t>
            </a:fld>
            <a:endParaRPr lang="en-US" altLang="de-DE" b="0"/>
          </a:p>
        </p:txBody>
      </p:sp>
      <p:pic>
        <p:nvPicPr>
          <p:cNvPr id="275458" name="Picture 2">
            <a:extLst>
              <a:ext uri="{FF2B5EF4-FFF2-40B4-BE49-F238E27FC236}">
                <a16:creationId xmlns:a16="http://schemas.microsoft.com/office/drawing/2014/main" id="{B79EE4C6-81F2-E140-9272-42BC36BC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5805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4DC48C8D-5BCA-6145-8C91-F97B6EC1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535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Rückblick aus dem Jahre 2010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858DA331-73E4-AE43-A3A4-652AD2AA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F43E3E20-505E-A043-8F53-AC4062BF1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6DA2F8-91ED-E24E-9DEE-B78EB5152D34}" type="slidenum">
              <a:rPr lang="en-US" altLang="de-DE"/>
              <a:pPr/>
              <a:t>31</a:t>
            </a:fld>
            <a:endParaRPr lang="en-US" altLang="de-DE" b="0"/>
          </a:p>
        </p:txBody>
      </p:sp>
      <p:sp>
        <p:nvSpPr>
          <p:cNvPr id="276482" name="Text Box 2">
            <a:extLst>
              <a:ext uri="{FF2B5EF4-FFF2-40B4-BE49-F238E27FC236}">
                <a16:creationId xmlns:a16="http://schemas.microsoft.com/office/drawing/2014/main" id="{6609B36A-C70E-A746-8D52-AFD3B6D1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“Alma mater virtualis”: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Strategische Optionen</a:t>
            </a:r>
            <a:r>
              <a:rPr lang="de-DE" altLang="de-DE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856079B0-C8EC-5445-8241-93EAA5BE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8007B599-6BFF-5D45-AE1A-2285BF1CC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44196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0FC2930A-9DFB-CE46-95C7-DBA355F9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E5F16C9B-76C9-BA4F-AC98-42175A86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4114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B9DBA699-E062-F145-A3F3-A65A5DCA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743200"/>
            <a:ext cx="1295400" cy="13716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8" name="Rectangle 8">
            <a:extLst>
              <a:ext uri="{FF2B5EF4-FFF2-40B4-BE49-F238E27FC236}">
                <a16:creationId xmlns:a16="http://schemas.microsoft.com/office/drawing/2014/main" id="{23922F97-C0C7-7147-8FAF-7EDD5FC52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89" name="Rectangle 9">
            <a:extLst>
              <a:ext uri="{FF2B5EF4-FFF2-40B4-BE49-F238E27FC236}">
                <a16:creationId xmlns:a16="http://schemas.microsoft.com/office/drawing/2014/main" id="{52A19289-B179-6646-8C1F-DE3DFA1F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048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0" name="Rectangle 10">
            <a:extLst>
              <a:ext uri="{FF2B5EF4-FFF2-40B4-BE49-F238E27FC236}">
                <a16:creationId xmlns:a16="http://schemas.microsoft.com/office/drawing/2014/main" id="{74F9C94D-42C0-6C43-B435-C732263B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27432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85C49D2C-070D-8441-A472-C793D30A9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1275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56A08601-DEE1-5144-B87C-01B87D53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3606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2864D1ED-6D45-0B4E-9FEC-60314566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1625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CC676EB8-212E-CC49-8A6E-AC53BBFC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7607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909A8A0A-B98B-984A-B316-31A55476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6450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467FA39B-F81F-D14C-86A7-DA2F67D0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081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C689DF2F-8908-CD43-AA5A-0B22B46A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0081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4CFCC3F0-AE3A-CB4A-B9E0-62AE8FD4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8463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9E954C93-F1A2-B740-B28B-EE21069E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2828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  <p:bldP spid="276492" grpId="0" autoUpdateAnimBg="0"/>
      <p:bldP spid="276493" grpId="0" autoUpdateAnimBg="0"/>
      <p:bldP spid="276494" grpId="0" autoUpdateAnimBg="0"/>
      <p:bldP spid="276495" grpId="0" autoUpdateAnimBg="0"/>
      <p:bldP spid="276496" grpId="0" autoUpdateAnimBg="0"/>
      <p:bldP spid="276497" grpId="0" autoUpdateAnimBg="0"/>
      <p:bldP spid="276498" grpId="0" autoUpdateAnimBg="0"/>
      <p:bldP spid="2764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18317659-F422-244A-AA1B-AEA67FB5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21" name="Foliennummernplatzhalter 2">
            <a:extLst>
              <a:ext uri="{FF2B5EF4-FFF2-40B4-BE49-F238E27FC236}">
                <a16:creationId xmlns:a16="http://schemas.microsoft.com/office/drawing/2014/main" id="{DE15DF33-2959-2E4B-B738-E69067BDE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FBD97-F562-1049-B621-E31626EE2714}" type="slidenum">
              <a:rPr lang="en-US" altLang="de-DE"/>
              <a:pPr/>
              <a:t>32</a:t>
            </a:fld>
            <a:endParaRPr lang="en-US" altLang="de-DE" b="0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BDB5F1C1-94F1-D241-82B8-6DE53C1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262CB03-3131-0945-9BA4-66B8F033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958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8" name="Rectangle 4">
            <a:extLst>
              <a:ext uri="{FF2B5EF4-FFF2-40B4-BE49-F238E27FC236}">
                <a16:creationId xmlns:a16="http://schemas.microsoft.com/office/drawing/2014/main" id="{220E8684-1784-3E4F-9355-8E755FFEF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09" name="Rectangle 5">
            <a:extLst>
              <a:ext uri="{FF2B5EF4-FFF2-40B4-BE49-F238E27FC236}">
                <a16:creationId xmlns:a16="http://schemas.microsoft.com/office/drawing/2014/main" id="{E87F2442-FD64-4848-9F38-C7E5D833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91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0" name="Rectangle 6">
            <a:extLst>
              <a:ext uri="{FF2B5EF4-FFF2-40B4-BE49-F238E27FC236}">
                <a16:creationId xmlns:a16="http://schemas.microsoft.com/office/drawing/2014/main" id="{6C894FA9-4BAE-6544-B3A9-859D2AB8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1" name="Rectangle 7">
            <a:extLst>
              <a:ext uri="{FF2B5EF4-FFF2-40B4-BE49-F238E27FC236}">
                <a16:creationId xmlns:a16="http://schemas.microsoft.com/office/drawing/2014/main" id="{5D6C2509-1096-EF40-8606-8883B07FB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24200"/>
            <a:ext cx="1295400" cy="13716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2" name="Rectangle 8">
            <a:extLst>
              <a:ext uri="{FF2B5EF4-FFF2-40B4-BE49-F238E27FC236}">
                <a16:creationId xmlns:a16="http://schemas.microsoft.com/office/drawing/2014/main" id="{02CEC9AE-DBBE-9D43-9542-BFFEE6D9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7F032E5B-2D53-9C45-AF09-7B5D9490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203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85A8BEE0-54B7-184D-97E5-5D47FDAF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4368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9B06FE7E-51A9-0C47-906C-8C7A8F76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1701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 b="1">
              <a:latin typeface="Arial" panose="020B0604020202020204" pitchFamily="34" charset="0"/>
            </a:endParaRP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879E9378-CDE6-DE4A-B5FF-E9D15F82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369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9EB9C4F9-ED0E-4E48-B308-1C65209F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21225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</a:p>
        </p:txBody>
      </p:sp>
      <p:sp>
        <p:nvSpPr>
          <p:cNvPr id="277518" name="Text Box 14">
            <a:extLst>
              <a:ext uri="{FF2B5EF4-FFF2-40B4-BE49-F238E27FC236}">
                <a16:creationId xmlns:a16="http://schemas.microsoft.com/office/drawing/2014/main" id="{5F303D28-0C2B-3C4A-B384-87E6412C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084388"/>
            <a:ext cx="693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19" name="Text Box 15">
            <a:extLst>
              <a:ext uri="{FF2B5EF4-FFF2-40B4-BE49-F238E27FC236}">
                <a16:creationId xmlns:a16="http://schemas.microsoft.com/office/drawing/2014/main" id="{1B4F486C-474C-CB4C-B1E9-84350629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20843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0" name="Text Box 16">
            <a:extLst>
              <a:ext uri="{FF2B5EF4-FFF2-40B4-BE49-F238E27FC236}">
                <a16:creationId xmlns:a16="http://schemas.microsoft.com/office/drawing/2014/main" id="{7F47AF35-3BC4-0446-B676-9F1AD53A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2922588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1" name="Text Box 17">
            <a:extLst>
              <a:ext uri="{FF2B5EF4-FFF2-40B4-BE49-F238E27FC236}">
                <a16:creationId xmlns:a16="http://schemas.microsoft.com/office/drawing/2014/main" id="{8739F926-8F42-5148-A752-395A1613F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90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7522" name="Rectangle 18">
            <a:extLst>
              <a:ext uri="{FF2B5EF4-FFF2-40B4-BE49-F238E27FC236}">
                <a16:creationId xmlns:a16="http://schemas.microsoft.com/office/drawing/2014/main" id="{0560CBE5-C8DD-254F-8792-E91EEB45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122613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747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7523" name="Text Box 19">
            <a:extLst>
              <a:ext uri="{FF2B5EF4-FFF2-40B4-BE49-F238E27FC236}">
                <a16:creationId xmlns:a16="http://schemas.microsoft.com/office/drawing/2014/main" id="{B9897129-AF21-3846-BBD7-41CA76E5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1600"/>
            <a:ext cx="526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“On campus”-Option Studium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1">
            <a:extLst>
              <a:ext uri="{FF2B5EF4-FFF2-40B4-BE49-F238E27FC236}">
                <a16:creationId xmlns:a16="http://schemas.microsoft.com/office/drawing/2014/main" id="{A21977EE-EB1D-9646-BAB8-2E0346E9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D3D156C1-1A5A-5144-AC00-38937B39A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D9066B-0304-964D-B4A2-09F8D92BD2CB}" type="slidenum">
              <a:rPr lang="en-US" altLang="de-DE"/>
              <a:pPr/>
              <a:t>33</a:t>
            </a:fld>
            <a:endParaRPr lang="en-US" altLang="de-DE" b="0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52E738AF-5573-3344-B49D-6D63720F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4267200"/>
            <a:ext cx="1295400" cy="1371600"/>
          </a:xfrm>
          <a:prstGeom prst="rect">
            <a:avLst/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66"/>
            </a:extrusionClr>
            <a:contourClr>
              <a:srgbClr val="3399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C1A7B908-D1BA-5B41-BCB9-8773B630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id="{E03D678B-B805-AE46-AB3D-72F06F97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572000"/>
            <a:ext cx="1295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5970489C-19D4-7549-96BD-BAB517D15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C37BEC65-C653-E54B-A26A-60AD8819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2FEE8BB2-6AC7-F147-8F83-5208DC91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28956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528CD931-ACC6-064E-8B88-C4FA2F760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279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de-DE" sz="1800" b="1">
                <a:latin typeface="Arial" panose="020B0604020202020204" pitchFamily="34" charset="0"/>
              </a:rPr>
              <a:t>Fokus/Zielgruppe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C843A5E2-3DE8-0D41-AADC-ECEC8ECB1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513013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Anwendungs-</a:t>
            </a:r>
            <a:br>
              <a:rPr lang="de-DE" altLang="de-DE" sz="1800" b="1">
                <a:latin typeface="Arial" panose="020B0604020202020204" pitchFamily="34" charset="0"/>
              </a:rPr>
            </a:br>
            <a:r>
              <a:rPr lang="de-DE" altLang="de-DE" sz="1800" b="1">
                <a:latin typeface="Arial" panose="020B0604020202020204" pitchFamily="34" charset="0"/>
              </a:rPr>
              <a:t>feld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386F766E-4171-CF46-A02F-A0471A52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7780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IT-Einsatz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A9662A57-CC85-0343-9470-89B18522D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9131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On-Campus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000862D6-4EE1-024B-9588-51C42665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797425"/>
            <a:ext cx="1055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Off-Campus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1" name="Text Box 13">
            <a:extLst>
              <a:ext uri="{FF2B5EF4-FFF2-40B4-BE49-F238E27FC236}">
                <a16:creationId xmlns:a16="http://schemas.microsoft.com/office/drawing/2014/main" id="{84738A03-EBC8-3248-BAB9-F0956917E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160588"/>
            <a:ext cx="693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niedrig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2" name="Text Box 14">
            <a:extLst>
              <a:ext uri="{FF2B5EF4-FFF2-40B4-BE49-F238E27FC236}">
                <a16:creationId xmlns:a16="http://schemas.microsoft.com/office/drawing/2014/main" id="{C098F88B-6059-4C42-B671-16AA066A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2160588"/>
            <a:ext cx="549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200" b="1">
                <a:latin typeface="Arial" panose="020B0604020202020204" pitchFamily="34" charset="0"/>
              </a:rPr>
              <a:t>hoch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3" name="Text Box 15">
            <a:extLst>
              <a:ext uri="{FF2B5EF4-FFF2-40B4-BE49-F238E27FC236}">
                <a16:creationId xmlns:a16="http://schemas.microsoft.com/office/drawing/2014/main" id="{A17F14C1-52D6-4A4C-A34C-83B4C1B40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998788"/>
            <a:ext cx="7953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Studium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4" name="Text Box 16">
            <a:extLst>
              <a:ext uri="{FF2B5EF4-FFF2-40B4-BE49-F238E27FC236}">
                <a16:creationId xmlns:a16="http://schemas.microsoft.com/office/drawing/2014/main" id="{BF8F1C32-DA8D-4441-BEF0-AE5248EE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435225"/>
            <a:ext cx="1203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latin typeface="Arial" panose="020B0604020202020204" pitchFamily="34" charset="0"/>
              </a:rPr>
              <a:t>Weiterbildung</a:t>
            </a:r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8545" name="Rectangle 17">
            <a:extLst>
              <a:ext uri="{FF2B5EF4-FFF2-40B4-BE49-F238E27FC236}">
                <a16:creationId xmlns:a16="http://schemas.microsoft.com/office/drawing/2014/main" id="{FC56EE72-F5DD-A54A-9C04-DC0A7F78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00400"/>
            <a:ext cx="1295400" cy="1371600"/>
          </a:xfrm>
          <a:prstGeom prst="rect">
            <a:avLst/>
          </a:prstGeom>
          <a:solidFill>
            <a:srgbClr val="F6601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49300" prstMaterial="legacyWireframe">
            <a:bevelT w="13500" h="13500" prst="angle"/>
            <a:bevelB w="13500" h="13500" prst="angle"/>
            <a:extrusionClr>
              <a:srgbClr val="F66013"/>
            </a:extrusionClr>
            <a:contourClr>
              <a:srgbClr val="F6601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8546" name="Text Box 18">
            <a:extLst>
              <a:ext uri="{FF2B5EF4-FFF2-40B4-BE49-F238E27FC236}">
                <a16:creationId xmlns:a16="http://schemas.microsoft.com/office/drawing/2014/main" id="{0DA37696-27B6-AF48-8467-112A9B86E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01600"/>
            <a:ext cx="6234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„Alma mater virtualis“: 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“Off campus”-Option Weiterbildung</a:t>
            </a:r>
            <a:endParaRPr lang="de-DE" altLang="de-DE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A207E656-9554-A14F-B1BC-F0932360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A7C9E41-98D0-E345-B68B-47CA82193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AE3F4-8624-FE4D-A4AF-92AB06C8AE6D}" type="slidenum">
              <a:rPr lang="en-US" altLang="de-DE"/>
              <a:pPr/>
              <a:t>34</a:t>
            </a:fld>
            <a:endParaRPr lang="en-US" altLang="de-DE" b="0"/>
          </a:p>
        </p:txBody>
      </p:sp>
      <p:sp>
        <p:nvSpPr>
          <p:cNvPr id="158723" name="Text Box 1027">
            <a:extLst>
              <a:ext uri="{FF2B5EF4-FFF2-40B4-BE49-F238E27FC236}">
                <a16:creationId xmlns:a16="http://schemas.microsoft.com/office/drawing/2014/main" id="{79D05233-C74E-4F48-AAAF-6CD69D48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8726" name="Rectangle 1030">
            <a:extLst>
              <a:ext uri="{FF2B5EF4-FFF2-40B4-BE49-F238E27FC236}">
                <a16:creationId xmlns:a16="http://schemas.microsoft.com/office/drawing/2014/main" id="{D78F9C76-7ACB-1045-9F25-62288A6BF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158727" name="Object 1031">
            <a:extLst>
              <a:ext uri="{FF2B5EF4-FFF2-40B4-BE49-F238E27FC236}">
                <a16:creationId xmlns:a16="http://schemas.microsoft.com/office/drawing/2014/main" id="{C759BA91-8B78-6C40-908A-98CB28F6329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Rectangle 1032">
            <a:extLst>
              <a:ext uri="{FF2B5EF4-FFF2-40B4-BE49-F238E27FC236}">
                <a16:creationId xmlns:a16="http://schemas.microsoft.com/office/drawing/2014/main" id="{BA8D46F7-EE9B-974C-9E7D-291EB74E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unabhängig</a:t>
            </a:r>
          </a:p>
        </p:txBody>
      </p:sp>
      <p:sp>
        <p:nvSpPr>
          <p:cNvPr id="158729" name="Rectangle 1033">
            <a:extLst>
              <a:ext uri="{FF2B5EF4-FFF2-40B4-BE49-F238E27FC236}">
                <a16:creationId xmlns:a16="http://schemas.microsoft.com/office/drawing/2014/main" id="{7F08A154-A51D-D344-A0AB-181E000F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entrepreneurial</a:t>
            </a:r>
          </a:p>
        </p:txBody>
      </p:sp>
      <p:sp>
        <p:nvSpPr>
          <p:cNvPr id="158730" name="Rectangle 1034">
            <a:extLst>
              <a:ext uri="{FF2B5EF4-FFF2-40B4-BE49-F238E27FC236}">
                <a16:creationId xmlns:a16="http://schemas.microsoft.com/office/drawing/2014/main" id="{5FC76F41-78B3-BC4D-9D30-E219B3DF0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selbstverantwortlich</a:t>
            </a:r>
          </a:p>
        </p:txBody>
      </p:sp>
      <p:sp>
        <p:nvSpPr>
          <p:cNvPr id="158731" name="Rectangle 1035">
            <a:extLst>
              <a:ext uri="{FF2B5EF4-FFF2-40B4-BE49-F238E27FC236}">
                <a16:creationId xmlns:a16="http://schemas.microsoft.com/office/drawing/2014/main" id="{958BA2B7-A3C3-6F4A-8917-71D98349A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377507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nicht alimentiert</a:t>
            </a:r>
          </a:p>
        </p:txBody>
      </p:sp>
      <p:sp>
        <p:nvSpPr>
          <p:cNvPr id="158732" name="Rectangle 1036">
            <a:extLst>
              <a:ext uri="{FF2B5EF4-FFF2-40B4-BE49-F238E27FC236}">
                <a16:creationId xmlns:a16="http://schemas.microsoft.com/office/drawing/2014/main" id="{222737F4-52A9-3D4F-AA08-BB53AB51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724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global zugewiesen</a:t>
            </a:r>
          </a:p>
        </p:txBody>
      </p:sp>
      <p:sp>
        <p:nvSpPr>
          <p:cNvPr id="158733" name="Rectangle 1037">
            <a:extLst>
              <a:ext uri="{FF2B5EF4-FFF2-40B4-BE49-F238E27FC236}">
                <a16:creationId xmlns:a16="http://schemas.microsoft.com/office/drawing/2014/main" id="{F4C89C34-FE41-EB46-8EC4-5EF1640D3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diversifiziert</a:t>
            </a:r>
          </a:p>
        </p:txBody>
      </p:sp>
      <p:sp>
        <p:nvSpPr>
          <p:cNvPr id="158734" name="Rectangle 1038">
            <a:extLst>
              <a:ext uri="{FF2B5EF4-FFF2-40B4-BE49-F238E27FC236}">
                <a16:creationId xmlns:a16="http://schemas.microsoft.com/office/drawing/2014/main" id="{8372E0D6-B8D4-D342-B723-7020650D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einnahmenaktiv</a:t>
            </a:r>
          </a:p>
        </p:txBody>
      </p:sp>
      <p:sp>
        <p:nvSpPr>
          <p:cNvPr id="158735" name="Rectangle 1039">
            <a:extLst>
              <a:ext uri="{FF2B5EF4-FFF2-40B4-BE49-F238E27FC236}">
                <a16:creationId xmlns:a16="http://schemas.microsoft.com/office/drawing/2014/main" id="{FEB3CD9D-F913-164C-A7EF-2734F5254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791200"/>
            <a:ext cx="3810000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leistungsbezogen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animBg="1" autoUpdateAnimBg="0"/>
      <p:bldP spid="158729" grpId="0" animBg="1" autoUpdateAnimBg="0"/>
      <p:bldP spid="158730" grpId="0" animBg="1" autoUpdateAnimBg="0"/>
      <p:bldP spid="158731" grpId="0" animBg="1" autoUpdateAnimBg="0"/>
      <p:bldP spid="158732" grpId="0" animBg="1" autoUpdateAnimBg="0"/>
      <p:bldP spid="158733" grpId="0" animBg="1" autoUpdateAnimBg="0"/>
      <p:bldP spid="158734" grpId="0" animBg="1" autoUpdateAnimBg="0"/>
      <p:bldP spid="15873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93F1374-12EF-544C-BFF6-4CA43EFD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637BC46-DB88-264E-B843-E5819A02E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63E54-E56A-E441-A844-6D39F5470AEF}" type="slidenum">
              <a:rPr lang="en-US" altLang="de-DE"/>
              <a:pPr/>
              <a:t>35</a:t>
            </a:fld>
            <a:endParaRPr lang="en-US" altLang="de-DE" b="0"/>
          </a:p>
        </p:txBody>
      </p:sp>
      <p:sp>
        <p:nvSpPr>
          <p:cNvPr id="220162" name="Text Box 2">
            <a:extLst>
              <a:ext uri="{FF2B5EF4-FFF2-40B4-BE49-F238E27FC236}">
                <a16:creationId xmlns:a16="http://schemas.microsoft.com/office/drawing/2014/main" id="{1481F494-EA13-DB4B-82EC-48D4EFF8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0164" name="Oval 4">
            <a:extLst>
              <a:ext uri="{FF2B5EF4-FFF2-40B4-BE49-F238E27FC236}">
                <a16:creationId xmlns:a16="http://schemas.microsoft.com/office/drawing/2014/main" id="{83E6AE03-9B4C-0E47-A889-66A188E6F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52578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Hochschulfinanzierung</a:t>
            </a:r>
          </a:p>
        </p:txBody>
      </p:sp>
      <p:sp>
        <p:nvSpPr>
          <p:cNvPr id="220165" name="Rectangle 5">
            <a:extLst>
              <a:ext uri="{FF2B5EF4-FFF2-40B4-BE49-F238E27FC236}">
                <a16:creationId xmlns:a16="http://schemas.microsoft.com/office/drawing/2014/main" id="{8EFB8FD5-EBD5-1B4A-83F4-98A53323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3886200" cy="1524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Staatliches Geld: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Basis + GefoS 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+ Forschung</a:t>
            </a:r>
          </a:p>
        </p:txBody>
      </p:sp>
      <p:sp>
        <p:nvSpPr>
          <p:cNvPr id="220166" name="Rectangle 6">
            <a:extLst>
              <a:ext uri="{FF2B5EF4-FFF2-40B4-BE49-F238E27FC236}">
                <a16:creationId xmlns:a16="http://schemas.microsoft.com/office/drawing/2014/main" id="{BBD4914E-A109-BD4F-893A-097D7A07D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3505200" cy="16002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Studiengebühren:</a:t>
            </a:r>
          </a:p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Optionsmodell</a:t>
            </a:r>
          </a:p>
        </p:txBody>
      </p:sp>
      <p:sp>
        <p:nvSpPr>
          <p:cNvPr id="220167" name="Line 7">
            <a:extLst>
              <a:ext uri="{FF2B5EF4-FFF2-40B4-BE49-F238E27FC236}">
                <a16:creationId xmlns:a16="http://schemas.microsoft.com/office/drawing/2014/main" id="{24005DCB-A832-E246-97BC-1CD1F8E97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267200"/>
            <a:ext cx="762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8" name="Line 8">
            <a:extLst>
              <a:ext uri="{FF2B5EF4-FFF2-40B4-BE49-F238E27FC236}">
                <a16:creationId xmlns:a16="http://schemas.microsoft.com/office/drawing/2014/main" id="{3999E4ED-7E62-ED4F-BBBE-9E937EF1E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10000"/>
            <a:ext cx="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169" name="Text Box 9">
            <a:extLst>
              <a:ext uri="{FF2B5EF4-FFF2-40B4-BE49-F238E27FC236}">
                <a16:creationId xmlns:a16="http://schemas.microsoft.com/office/drawing/2014/main" id="{932821C3-9F15-504A-94EC-AA3A2AFE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20171" name="Rectangle 11">
            <a:extLst>
              <a:ext uri="{FF2B5EF4-FFF2-40B4-BE49-F238E27FC236}">
                <a16:creationId xmlns:a16="http://schemas.microsoft.com/office/drawing/2014/main" id="{E5EE1314-E0CF-8345-BE13-A1BD1A62A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  <a:noFill/>
          <a:ln/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220172" name="Object 12">
            <a:extLst>
              <a:ext uri="{FF2B5EF4-FFF2-40B4-BE49-F238E27FC236}">
                <a16:creationId xmlns:a16="http://schemas.microsoft.com/office/drawing/2014/main" id="{72B92374-36AB-3E44-8C7D-D86B60A0AB1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 autoUpdateAnimBg="0"/>
      <p:bldP spid="220165" grpId="0" animBg="1" autoUpdateAnimBg="0"/>
      <p:bldP spid="22016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7FD66D21-AFD0-9E40-9130-3134959B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2B4C963-7496-4B49-9DBF-BF15F282C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C0B58-E6CB-B54D-8A81-5F586630A7BB}" type="slidenum">
              <a:rPr lang="en-US" altLang="de-DE"/>
              <a:pPr/>
              <a:t>36</a:t>
            </a:fld>
            <a:endParaRPr lang="en-US" altLang="de-DE" b="0"/>
          </a:p>
        </p:txBody>
      </p:sp>
      <p:sp>
        <p:nvSpPr>
          <p:cNvPr id="164867" name="Text Box 1027">
            <a:extLst>
              <a:ext uri="{FF2B5EF4-FFF2-40B4-BE49-F238E27FC236}">
                <a16:creationId xmlns:a16="http://schemas.microsoft.com/office/drawing/2014/main" id="{616EDBEA-5546-6644-86F1-C6A380BF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4870" name="Rectangle 1030">
            <a:extLst>
              <a:ext uri="{FF2B5EF4-FFF2-40B4-BE49-F238E27FC236}">
                <a16:creationId xmlns:a16="http://schemas.microsoft.com/office/drawing/2014/main" id="{A63EF15F-9764-454F-9E15-BC7D8B39A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</a:t>
            </a:r>
            <a:endParaRPr lang="de-DE" altLang="de-DE"/>
          </a:p>
        </p:txBody>
      </p:sp>
      <p:graphicFrame>
        <p:nvGraphicFramePr>
          <p:cNvPr id="164871" name="Object 1031">
            <a:extLst>
              <a:ext uri="{FF2B5EF4-FFF2-40B4-BE49-F238E27FC236}">
                <a16:creationId xmlns:a16="http://schemas.microsoft.com/office/drawing/2014/main" id="{8AD49F0E-9C9C-0B48-B9B0-178911AF741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9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Rectangle 1032">
            <a:extLst>
              <a:ext uri="{FF2B5EF4-FFF2-40B4-BE49-F238E27FC236}">
                <a16:creationId xmlns:a16="http://schemas.microsoft.com/office/drawing/2014/main" id="{E6D0E28C-B730-754E-BE2A-80E67DC0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5988050" cy="711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Studiengebühren</a:t>
            </a:r>
            <a:endParaRPr lang="de-DE" altLang="de-DE"/>
          </a:p>
        </p:txBody>
      </p:sp>
      <p:sp>
        <p:nvSpPr>
          <p:cNvPr id="164873" name="Rectangle 1033">
            <a:extLst>
              <a:ext uri="{FF2B5EF4-FFF2-40B4-BE49-F238E27FC236}">
                <a16:creationId xmlns:a16="http://schemas.microsoft.com/office/drawing/2014/main" id="{2701E25A-0CF3-0045-A9D8-2B5D5918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194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Gerechtigkeit</a:t>
            </a:r>
          </a:p>
        </p:txBody>
      </p:sp>
      <p:sp>
        <p:nvSpPr>
          <p:cNvPr id="164874" name="Rectangle 1034">
            <a:extLst>
              <a:ext uri="{FF2B5EF4-FFF2-40B4-BE49-F238E27FC236}">
                <a16:creationId xmlns:a16="http://schemas.microsoft.com/office/drawing/2014/main" id="{ADE3A4DE-C647-F14C-A015-50A976CB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38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Geld </a:t>
            </a:r>
          </a:p>
        </p:txBody>
      </p:sp>
      <p:sp>
        <p:nvSpPr>
          <p:cNvPr id="164875" name="Rectangle 1035">
            <a:extLst>
              <a:ext uri="{FF2B5EF4-FFF2-40B4-BE49-F238E27FC236}">
                <a16:creationId xmlns:a16="http://schemas.microsoft.com/office/drawing/2014/main" id="{15B804CA-3E5C-434A-9358-D6A67ECE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3598863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Gemeinsinn</a:t>
            </a:r>
          </a:p>
        </p:txBody>
      </p:sp>
      <p:sp>
        <p:nvSpPr>
          <p:cNvPr id="164878" name="Oval 1038">
            <a:extLst>
              <a:ext uri="{FF2B5EF4-FFF2-40B4-BE49-F238E27FC236}">
                <a16:creationId xmlns:a16="http://schemas.microsoft.com/office/drawing/2014/main" id="{F1958FC5-70D0-9E47-A3B9-29134973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0"/>
            <a:ext cx="1460500" cy="4360863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3 gute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Gründe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 animBg="1" autoUpdateAnimBg="0"/>
      <p:bldP spid="164873" grpId="0" animBg="1" autoUpdateAnimBg="0"/>
      <p:bldP spid="164874" grpId="0" animBg="1" autoUpdateAnimBg="0"/>
      <p:bldP spid="164875" grpId="0" animBg="1" autoUpdateAnimBg="0"/>
      <p:bldP spid="16487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CC22CC24-B1A0-0B4F-A66C-1697070D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F39FA112-49D4-BA4E-9FF5-3AF7A347D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DF23E-8A64-C848-BDEB-E7945A6C1BBC}" type="slidenum">
              <a:rPr lang="en-US" altLang="de-DE"/>
              <a:pPr/>
              <a:t>37</a:t>
            </a:fld>
            <a:endParaRPr lang="en-US" altLang="de-DE" b="0"/>
          </a:p>
        </p:txBody>
      </p:sp>
      <p:sp>
        <p:nvSpPr>
          <p:cNvPr id="179203" name="Text Box 3">
            <a:extLst>
              <a:ext uri="{FF2B5EF4-FFF2-40B4-BE49-F238E27FC236}">
                <a16:creationId xmlns:a16="http://schemas.microsoft.com/office/drawing/2014/main" id="{41886456-3341-9544-AC6D-BA996C6C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9206" name="Rectangle 6">
            <a:extLst>
              <a:ext uri="{FF2B5EF4-FFF2-40B4-BE49-F238E27FC236}">
                <a16:creationId xmlns:a16="http://schemas.microsoft.com/office/drawing/2014/main" id="{43066A53-42D3-8A4D-9A98-48299268A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 b="1"/>
              <a:t>Zukunft in Deutschland ?</a:t>
            </a:r>
            <a:endParaRPr lang="de-DE" altLang="de-DE"/>
          </a:p>
        </p:txBody>
      </p:sp>
      <p:graphicFrame>
        <p:nvGraphicFramePr>
          <p:cNvPr id="179207" name="Object 7">
            <a:extLst>
              <a:ext uri="{FF2B5EF4-FFF2-40B4-BE49-F238E27FC236}">
                <a16:creationId xmlns:a16="http://schemas.microsoft.com/office/drawing/2014/main" id="{7FE2470D-00BC-D144-820D-FF54604E2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5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8" name="Object 8">
            <a:extLst>
              <a:ext uri="{FF2B5EF4-FFF2-40B4-BE49-F238E27FC236}">
                <a16:creationId xmlns:a16="http://schemas.microsoft.com/office/drawing/2014/main" id="{41DAF7C3-0053-5445-B5AB-27753DDF3C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9" name="Object 9">
            <a:extLst>
              <a:ext uri="{FF2B5EF4-FFF2-40B4-BE49-F238E27FC236}">
                <a16:creationId xmlns:a16="http://schemas.microsoft.com/office/drawing/2014/main" id="{18010564-5270-A643-9715-A03C410D28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1500" y="3594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3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3594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0" name="Object 10">
            <a:extLst>
              <a:ext uri="{FF2B5EF4-FFF2-40B4-BE49-F238E27FC236}">
                <a16:creationId xmlns:a16="http://schemas.microsoft.com/office/drawing/2014/main" id="{42F74D49-F6F6-E540-A1C3-3749991A5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16129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4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6129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>
            <a:extLst>
              <a:ext uri="{FF2B5EF4-FFF2-40B4-BE49-F238E27FC236}">
                <a16:creationId xmlns:a16="http://schemas.microsoft.com/office/drawing/2014/main" id="{A7243D57-FA2F-634E-AF3B-C77C9000E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0" y="14478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5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0" y="14478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2" name="Object 12">
            <a:extLst>
              <a:ext uri="{FF2B5EF4-FFF2-40B4-BE49-F238E27FC236}">
                <a16:creationId xmlns:a16="http://schemas.microsoft.com/office/drawing/2014/main" id="{13EB86BA-CD50-E343-B2FA-C7F64F1422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5153025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6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153025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13">
            <a:extLst>
              <a:ext uri="{FF2B5EF4-FFF2-40B4-BE49-F238E27FC236}">
                <a16:creationId xmlns:a16="http://schemas.microsoft.com/office/drawing/2014/main" id="{EC30B7A8-0F3D-8A42-AB35-222BE7E88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050" y="5118100"/>
          <a:ext cx="15113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7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118100"/>
                        <a:ext cx="15113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9214" name="AutoShape 14">
            <a:extLst>
              <a:ext uri="{FF2B5EF4-FFF2-40B4-BE49-F238E27FC236}">
                <a16:creationId xmlns:a16="http://schemas.microsoft.com/office/drawing/2014/main" id="{1B2CCE0D-89AA-CA48-8CF1-7B78E89EEA81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355850" y="2190750"/>
            <a:ext cx="12319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5" name="AutoShape 15">
            <a:extLst>
              <a:ext uri="{FF2B5EF4-FFF2-40B4-BE49-F238E27FC236}">
                <a16:creationId xmlns:a16="http://schemas.microsoft.com/office/drawing/2014/main" id="{92C1C71B-65D3-2142-AF09-E50FA2C32E58}"/>
              </a:ext>
            </a:extLst>
          </p:cNvPr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>
            <a:off x="5099050" y="2190750"/>
            <a:ext cx="1511300" cy="1651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6" name="AutoShape 16">
            <a:extLst>
              <a:ext uri="{FF2B5EF4-FFF2-40B4-BE49-F238E27FC236}">
                <a16:creationId xmlns:a16="http://schemas.microsoft.com/office/drawing/2014/main" id="{C728510D-2AB6-9E47-929F-4DD749E3804B}"/>
              </a:ext>
            </a:extLst>
          </p:cNvPr>
          <p:cNvCxnSpPr>
            <a:cxnSpLocks noChangeShapeType="1"/>
            <a:stCxn id="0" idx="0"/>
            <a:endCxn id="0" idx="3"/>
          </p:cNvCxnSpPr>
          <p:nvPr/>
        </p:nvCxnSpPr>
        <p:spPr bwMode="auto">
          <a:xfrm rot="16200000">
            <a:off x="2630487" y="2684463"/>
            <a:ext cx="2962275" cy="1974850"/>
          </a:xfrm>
          <a:prstGeom prst="curvedConnector4">
            <a:avLst>
              <a:gd name="adj1" fmla="val 37458"/>
              <a:gd name="adj2" fmla="val 111574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7" name="AutoShape 17">
            <a:extLst>
              <a:ext uri="{FF2B5EF4-FFF2-40B4-BE49-F238E27FC236}">
                <a16:creationId xmlns:a16="http://schemas.microsoft.com/office/drawing/2014/main" id="{71D8AFFD-B063-024F-8F6E-5472DCC03B62}"/>
              </a:ext>
            </a:extLst>
          </p:cNvPr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3879850" y="5861050"/>
            <a:ext cx="1219200" cy="34925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8" name="AutoShape 18">
            <a:extLst>
              <a:ext uri="{FF2B5EF4-FFF2-40B4-BE49-F238E27FC236}">
                <a16:creationId xmlns:a16="http://schemas.microsoft.com/office/drawing/2014/main" id="{615CE20F-9049-2D41-9B39-D086A4A4EDAB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6753225" y="4937125"/>
            <a:ext cx="781050" cy="1066800"/>
          </a:xfrm>
          <a:prstGeom prst="curvedConnector2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9" name="AutoShape 19">
            <a:extLst>
              <a:ext uri="{FF2B5EF4-FFF2-40B4-BE49-F238E27FC236}">
                <a16:creationId xmlns:a16="http://schemas.microsoft.com/office/drawing/2014/main" id="{F1B2C825-2394-D24B-98B3-C25088E4D1E5}"/>
              </a:ext>
            </a:extLst>
          </p:cNvPr>
          <p:cNvCxnSpPr>
            <a:cxnSpLocks noChangeShapeType="1"/>
            <a:stCxn id="0" idx="0"/>
            <a:endCxn id="0" idx="2"/>
          </p:cNvCxnSpPr>
          <p:nvPr/>
        </p:nvCxnSpPr>
        <p:spPr bwMode="auto">
          <a:xfrm rot="5400000" flipH="1">
            <a:off x="7273925" y="3190875"/>
            <a:ext cx="495300" cy="31115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20" name="AutoShape 20">
            <a:extLst>
              <a:ext uri="{FF2B5EF4-FFF2-40B4-BE49-F238E27FC236}">
                <a16:creationId xmlns:a16="http://schemas.microsoft.com/office/drawing/2014/main" id="{921CF53D-5119-C043-B25C-BA14636A6599}"/>
              </a:ext>
            </a:extLst>
          </p:cNvPr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2495550" y="2489200"/>
            <a:ext cx="1403350" cy="2292350"/>
          </a:xfrm>
          <a:prstGeom prst="curvedConnector2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50F76B06-3AD8-8A44-843D-3536DDF7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5F212F99-6C9E-4045-A8A8-51AEF6B16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646E3-B9CE-C249-99BB-CC081582FD7D}" type="slidenum">
              <a:rPr lang="en-US" altLang="de-DE"/>
              <a:pPr/>
              <a:t>38</a:t>
            </a:fld>
            <a:endParaRPr lang="en-US" altLang="de-DE" b="0"/>
          </a:p>
        </p:txBody>
      </p:sp>
      <p:pic>
        <p:nvPicPr>
          <p:cNvPr id="181266" name="Picture 18">
            <a:extLst>
              <a:ext uri="{FF2B5EF4-FFF2-40B4-BE49-F238E27FC236}">
                <a16:creationId xmlns:a16="http://schemas.microsoft.com/office/drawing/2014/main" id="{83B57BE3-E610-5444-9C82-3DCC9588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Text Box 3">
            <a:extLst>
              <a:ext uri="{FF2B5EF4-FFF2-40B4-BE49-F238E27FC236}">
                <a16:creationId xmlns:a16="http://schemas.microsoft.com/office/drawing/2014/main" id="{D5A49F25-B904-8B4F-91AA-2C3AFCE4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181255" name="Object 7">
            <a:extLst>
              <a:ext uri="{FF2B5EF4-FFF2-40B4-BE49-F238E27FC236}">
                <a16:creationId xmlns:a16="http://schemas.microsoft.com/office/drawing/2014/main" id="{BBBB92DC-EE85-DA43-B601-AE03F1072199}"/>
              </a:ext>
            </a:extLst>
          </p:cNvPr>
          <p:cNvGraphicFramePr>
            <a:graphicFrameLocks/>
          </p:cNvGraphicFramePr>
          <p:nvPr/>
        </p:nvGraphicFramePr>
        <p:xfrm>
          <a:off x="0" y="58864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864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6" name="Object 8">
            <a:extLst>
              <a:ext uri="{FF2B5EF4-FFF2-40B4-BE49-F238E27FC236}">
                <a16:creationId xmlns:a16="http://schemas.microsoft.com/office/drawing/2014/main" id="{229013FA-2AB3-D648-A3EB-2B96471C65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7" name="Object 9">
            <a:extLst>
              <a:ext uri="{FF2B5EF4-FFF2-40B4-BE49-F238E27FC236}">
                <a16:creationId xmlns:a16="http://schemas.microsoft.com/office/drawing/2014/main" id="{AFC42E98-0486-8C40-99BE-3381C8872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9053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53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10">
            <a:extLst>
              <a:ext uri="{FF2B5EF4-FFF2-40B4-BE49-F238E27FC236}">
                <a16:creationId xmlns:a16="http://schemas.microsoft.com/office/drawing/2014/main" id="{EF43DB34-7502-674C-9B82-4F7743A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92430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1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9" name="Object 11">
            <a:extLst>
              <a:ext uri="{FF2B5EF4-FFF2-40B4-BE49-F238E27FC236}">
                <a16:creationId xmlns:a16="http://schemas.microsoft.com/office/drawing/2014/main" id="{1C315328-00E8-DF44-9711-B94A760F13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5262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2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5262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0" name="Object 12">
            <a:extLst>
              <a:ext uri="{FF2B5EF4-FFF2-40B4-BE49-F238E27FC236}">
                <a16:creationId xmlns:a16="http://schemas.microsoft.com/office/drawing/2014/main" id="{67FAF761-17C9-BB42-80B6-9AEEB2779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810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3" name="Clip" r:id="rId14" imgW="1092200" imgH="1066800" progId="MS_ClipArt_Gallery.2">
                  <p:embed/>
                </p:oleObj>
              </mc:Choice>
              <mc:Fallback>
                <p:oleObj name="Clip" r:id="rId14" imgW="1092200" imgH="1066800" progId="MS_ClipArt_Gallery.2">
                  <p:embed/>
                  <p:pic>
                    <p:nvPicPr>
                      <p:cNvPr id="0" name="Object 1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>
            <a:extLst>
              <a:ext uri="{FF2B5EF4-FFF2-40B4-BE49-F238E27FC236}">
                <a16:creationId xmlns:a16="http://schemas.microsoft.com/office/drawing/2014/main" id="{FC25CDA5-3335-284B-B455-F720199F9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24175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1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Rectangle 15">
            <a:extLst>
              <a:ext uri="{FF2B5EF4-FFF2-40B4-BE49-F238E27FC236}">
                <a16:creationId xmlns:a16="http://schemas.microsoft.com/office/drawing/2014/main" id="{85F0DF08-4904-CF4D-8E8B-28CE5729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Reformfähigkeit</a:t>
            </a:r>
          </a:p>
        </p:txBody>
      </p:sp>
      <p:sp>
        <p:nvSpPr>
          <p:cNvPr id="181264" name="Rectangle 16">
            <a:extLst>
              <a:ext uri="{FF2B5EF4-FFF2-40B4-BE49-F238E27FC236}">
                <a16:creationId xmlns:a16="http://schemas.microsoft.com/office/drawing/2014/main" id="{2AE07510-5EC6-F644-93F9-93501D16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70217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in richtige Richtung</a:t>
            </a:r>
          </a:p>
        </p:txBody>
      </p:sp>
      <p:sp>
        <p:nvSpPr>
          <p:cNvPr id="181265" name="Rectangle 17">
            <a:extLst>
              <a:ext uri="{FF2B5EF4-FFF2-40B4-BE49-F238E27FC236}">
                <a16:creationId xmlns:a16="http://schemas.microsoft.com/office/drawing/2014/main" id="{A94053ED-FCAA-6B4B-9895-2F3991E6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876925"/>
            <a:ext cx="77724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von allen getragen</a:t>
            </a:r>
          </a:p>
        </p:txBody>
      </p:sp>
      <p:sp>
        <p:nvSpPr>
          <p:cNvPr id="181267" name="Rectangle 19">
            <a:extLst>
              <a:ext uri="{FF2B5EF4-FFF2-40B4-BE49-F238E27FC236}">
                <a16:creationId xmlns:a16="http://schemas.microsoft.com/office/drawing/2014/main" id="{8F781536-D738-5544-8EB9-77CCAF9F6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28600"/>
            <a:ext cx="6359525" cy="685800"/>
          </a:xfrm>
          <a:noFill/>
          <a:ln/>
        </p:spPr>
        <p:txBody>
          <a:bodyPr/>
          <a:lstStyle/>
          <a:p>
            <a:r>
              <a:rPr lang="de-DE" altLang="de-DE" b="1"/>
              <a:t>Zukunft in Deutschland ?</a:t>
            </a:r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  <p:bldP spid="181264" grpId="0" animBg="1" autoUpdateAnimBg="0"/>
      <p:bldP spid="18126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96449C44-AC10-014B-AB32-1C18D2B3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FD2B44AE-1F66-7C4B-A9F6-01E8D6E2C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B050D-7E56-E747-8543-0313E02BB88D}" type="slidenum">
              <a:rPr lang="en-US" altLang="de-DE"/>
              <a:pPr/>
              <a:t>39</a:t>
            </a:fld>
            <a:endParaRPr lang="en-US" altLang="de-DE" b="0"/>
          </a:p>
        </p:txBody>
      </p:sp>
      <p:sp>
        <p:nvSpPr>
          <p:cNvPr id="301058" name="Text Box 2">
            <a:extLst>
              <a:ext uri="{FF2B5EF4-FFF2-40B4-BE49-F238E27FC236}">
                <a16:creationId xmlns:a16="http://schemas.microsoft.com/office/drawing/2014/main" id="{BC17E011-23D9-394C-91D5-AF77F6F8E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95DBED1F-C6F2-FB43-8D60-E85F8F2D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78486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Welche Zukunft hat die</a:t>
            </a:r>
          </a:p>
          <a:p>
            <a:pPr algn="ctr"/>
            <a:r>
              <a:rPr lang="de-DE" altLang="de-DE" sz="3400" b="1">
                <a:latin typeface="Arial" panose="020B0604020202020204" pitchFamily="34" charset="0"/>
              </a:rPr>
              <a:t>Universität in Deutschland?</a:t>
            </a:r>
            <a:endParaRPr lang="de-DE" altLang="de-DE" sz="3600"/>
          </a:p>
        </p:txBody>
      </p:sp>
      <p:sp>
        <p:nvSpPr>
          <p:cNvPr id="301060" name="Rectangle 4">
            <a:extLst>
              <a:ext uri="{FF2B5EF4-FFF2-40B4-BE49-F238E27FC236}">
                <a16:creationId xmlns:a16="http://schemas.microsoft.com/office/drawing/2014/main" id="{78A09B31-F399-E641-8D69-97A0ED77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8486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Detlef Müller-Böling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1524E040-812E-904F-AC04-BCC55EBC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858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TU Chemnitz</a:t>
            </a:r>
          </a:p>
          <a:p>
            <a:pPr>
              <a:spcBef>
                <a:spcPct val="30000"/>
              </a:spcBef>
            </a:pPr>
            <a:r>
              <a:rPr lang="de-DE" altLang="de-DE" b="1">
                <a:latin typeface="Arial" panose="020B0604020202020204" pitchFamily="34" charset="0"/>
              </a:rPr>
              <a:t>Dies Academicus</a:t>
            </a:r>
            <a:endParaRPr lang="de-DE" altLang="de-DE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27ABC06-C792-8743-BBFE-9E2B40C9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09F4C722-BDA5-394A-A8BC-BBE2B904E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43FFE6-142D-8246-80DB-6D20E7163F8E}" type="slidenum">
              <a:rPr lang="en-US" altLang="de-DE"/>
              <a:pPr/>
              <a:t>4</a:t>
            </a:fld>
            <a:endParaRPr lang="en-US" altLang="de-DE" b="0"/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F08B65CB-1A86-7846-9589-E03A9D82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3A4C8AD6-DDCA-574D-9E34-46E0B24B2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</a:t>
            </a:r>
            <a:endParaRPr lang="de-DE" altLang="de-DE"/>
          </a:p>
        </p:txBody>
      </p:sp>
      <p:graphicFrame>
        <p:nvGraphicFramePr>
          <p:cNvPr id="134151" name="Object 7">
            <a:extLst>
              <a:ext uri="{FF2B5EF4-FFF2-40B4-BE49-F238E27FC236}">
                <a16:creationId xmlns:a16="http://schemas.microsoft.com/office/drawing/2014/main" id="{CE798C0F-1172-3E44-A187-0D123DAB66C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">
            <a:extLst>
              <a:ext uri="{FF2B5EF4-FFF2-40B4-BE49-F238E27FC236}">
                <a16:creationId xmlns:a16="http://schemas.microsoft.com/office/drawing/2014/main" id="{8F3ED199-849C-7E4E-ABEB-991829D8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2319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Staat</a:t>
            </a:r>
          </a:p>
        </p:txBody>
      </p:sp>
      <p:sp>
        <p:nvSpPr>
          <p:cNvPr id="134153" name="Rectangle 9">
            <a:extLst>
              <a:ext uri="{FF2B5EF4-FFF2-40B4-BE49-F238E27FC236}">
                <a16:creationId xmlns:a16="http://schemas.microsoft.com/office/drawing/2014/main" id="{365528A8-0F63-0D45-B3B3-901AF6D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14600"/>
            <a:ext cx="25908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Korporation</a:t>
            </a:r>
          </a:p>
        </p:txBody>
      </p:sp>
      <p:sp>
        <p:nvSpPr>
          <p:cNvPr id="134154" name="Rectangle 10">
            <a:extLst>
              <a:ext uri="{FF2B5EF4-FFF2-40B4-BE49-F238E27FC236}">
                <a16:creationId xmlns:a16="http://schemas.microsoft.com/office/drawing/2014/main" id="{6871BB16-936A-504F-A507-1EEBDBB40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4292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Einzelwissenschaftler</a:t>
            </a:r>
          </a:p>
        </p:txBody>
      </p:sp>
      <p:sp>
        <p:nvSpPr>
          <p:cNvPr id="134155" name="Rectangle 11">
            <a:extLst>
              <a:ext uri="{FF2B5EF4-FFF2-40B4-BE49-F238E27FC236}">
                <a16:creationId xmlns:a16="http://schemas.microsoft.com/office/drawing/2014/main" id="{9B5B8A8F-6814-D048-9A28-3A3CEE20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5470525" cy="792163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0066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korporative vs. individuelle</a:t>
            </a:r>
          </a:p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Autonomie</a:t>
            </a:r>
          </a:p>
        </p:txBody>
      </p:sp>
      <p:sp>
        <p:nvSpPr>
          <p:cNvPr id="134156" name="AutoShape 12">
            <a:extLst>
              <a:ext uri="{FF2B5EF4-FFF2-40B4-BE49-F238E27FC236}">
                <a16:creationId xmlns:a16="http://schemas.microsoft.com/office/drawing/2014/main" id="{46C721E3-D8B1-8A4A-99FD-A51E3E67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663700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7" name="AutoShape 13">
            <a:extLst>
              <a:ext uri="{FF2B5EF4-FFF2-40B4-BE49-F238E27FC236}">
                <a16:creationId xmlns:a16="http://schemas.microsoft.com/office/drawing/2014/main" id="{7EDBA95A-6DEE-A14B-B88F-9F08866BD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005138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8" name="AutoShape 14">
            <a:extLst>
              <a:ext uri="{FF2B5EF4-FFF2-40B4-BE49-F238E27FC236}">
                <a16:creationId xmlns:a16="http://schemas.microsoft.com/office/drawing/2014/main" id="{637C3931-9254-0E48-9053-EE2848F624AB}"/>
              </a:ext>
            </a:extLst>
          </p:cNvPr>
          <p:cNvSpPr>
            <a:spLocks noChangeArrowheads="1"/>
          </p:cNvSpPr>
          <p:nvPr/>
        </p:nvSpPr>
        <p:spPr bwMode="auto">
          <a:xfrm rot="-10576154">
            <a:off x="2159000" y="1477963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4159" name="AutoShape 15">
            <a:extLst>
              <a:ext uri="{FF2B5EF4-FFF2-40B4-BE49-F238E27FC236}">
                <a16:creationId xmlns:a16="http://schemas.microsoft.com/office/drawing/2014/main" id="{922A3788-1709-7E4E-803F-4C05697C8548}"/>
              </a:ext>
            </a:extLst>
          </p:cNvPr>
          <p:cNvSpPr>
            <a:spLocks noChangeArrowheads="1"/>
          </p:cNvSpPr>
          <p:nvPr/>
        </p:nvSpPr>
        <p:spPr bwMode="auto">
          <a:xfrm rot="-10758881">
            <a:off x="1155700" y="2847975"/>
            <a:ext cx="1397000" cy="1527175"/>
          </a:xfrm>
          <a:prstGeom prst="curvedLeftArrow">
            <a:avLst>
              <a:gd name="adj1" fmla="val 22795"/>
              <a:gd name="adj2" fmla="val 44659"/>
              <a:gd name="adj3" fmla="val 22292"/>
            </a:avLst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53" grpId="0" animBg="1" autoUpdateAnimBg="0"/>
      <p:bldP spid="134154" grpId="0" animBg="1" autoUpdateAnimBg="0"/>
      <p:bldP spid="13415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8D799EB-0C4D-2242-B112-83BD59C1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14FDF544-AD13-254E-A7CE-72762B346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37198F-FBD6-594D-8C3A-8A6B9C6534EA}" type="slidenum">
              <a:rPr lang="en-US" altLang="de-DE"/>
              <a:pPr/>
              <a:t>40</a:t>
            </a:fld>
            <a:endParaRPr lang="en-US" altLang="de-DE" b="0"/>
          </a:p>
        </p:txBody>
      </p:sp>
      <p:graphicFrame>
        <p:nvGraphicFramePr>
          <p:cNvPr id="197659" name="Object 27">
            <a:extLst>
              <a:ext uri="{FF2B5EF4-FFF2-40B4-BE49-F238E27FC236}">
                <a16:creationId xmlns:a16="http://schemas.microsoft.com/office/drawing/2014/main" id="{87F01D84-828E-0F48-B748-09811DA57BF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2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4" name="Text Box 2">
            <a:extLst>
              <a:ext uri="{FF2B5EF4-FFF2-40B4-BE49-F238E27FC236}">
                <a16:creationId xmlns:a16="http://schemas.microsoft.com/office/drawing/2014/main" id="{5B7B77DB-762A-FE45-ABE0-1DF4267F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832FDE8-C9F2-4847-A30B-DCCE7E60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410200" cy="685800"/>
          </a:xfrm>
        </p:spPr>
        <p:txBody>
          <a:bodyPr/>
          <a:lstStyle/>
          <a:p>
            <a:r>
              <a:rPr lang="de-DE" altLang="de-DE" b="1"/>
              <a:t>Evaluationsinstrumente</a:t>
            </a:r>
            <a:endParaRPr lang="de-DE" altLang="de-DE"/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AE4C6833-6434-4D43-8C32-D2343374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Evaluation der DFG</a:t>
            </a:r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B97B2C12-5F0A-CE42-8377-06113D02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Lehrberichte als Selbstevaluation</a:t>
            </a:r>
          </a:p>
        </p:txBody>
      </p:sp>
      <p:sp>
        <p:nvSpPr>
          <p:cNvPr id="197655" name="Rectangle 23">
            <a:extLst>
              <a:ext uri="{FF2B5EF4-FFF2-40B4-BE49-F238E27FC236}">
                <a16:creationId xmlns:a16="http://schemas.microsoft.com/office/drawing/2014/main" id="{ABF73AFE-9206-9A4E-9582-8B6135165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Benchmarking</a:t>
            </a:r>
          </a:p>
        </p:txBody>
      </p:sp>
      <p:sp>
        <p:nvSpPr>
          <p:cNvPr id="197656" name="Rectangle 24">
            <a:extLst>
              <a:ext uri="{FF2B5EF4-FFF2-40B4-BE49-F238E27FC236}">
                <a16:creationId xmlns:a16="http://schemas.microsoft.com/office/drawing/2014/main" id="{FB820F42-28BC-B94F-9186-3A662233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Selbstbericht und peer-review (Agenturen)</a:t>
            </a:r>
          </a:p>
        </p:txBody>
      </p:sp>
      <p:sp>
        <p:nvSpPr>
          <p:cNvPr id="197657" name="Rectangle 25">
            <a:extLst>
              <a:ext uri="{FF2B5EF4-FFF2-40B4-BE49-F238E27FC236}">
                <a16:creationId xmlns:a16="http://schemas.microsoft.com/office/drawing/2014/main" id="{0F107560-C3C1-564F-A1C2-CB2E4CAE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054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Hörerbefragungen</a:t>
            </a:r>
          </a:p>
        </p:txBody>
      </p:sp>
      <p:sp>
        <p:nvSpPr>
          <p:cNvPr id="197658" name="Rectangle 26">
            <a:extLst>
              <a:ext uri="{FF2B5EF4-FFF2-40B4-BE49-F238E27FC236}">
                <a16:creationId xmlns:a16="http://schemas.microsoft.com/office/drawing/2014/main" id="{BB5F86E2-AB86-A64B-BD71-E63352D7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0"/>
            <a:ext cx="7696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Absolventenbefragung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40" grpId="0" animBg="1" autoUpdateAnimBg="0"/>
      <p:bldP spid="197655" grpId="0" animBg="1" autoUpdateAnimBg="0"/>
      <p:bldP spid="197656" grpId="0" animBg="1" autoUpdateAnimBg="0"/>
      <p:bldP spid="197657" grpId="0" animBg="1" autoUpdateAnimBg="0"/>
      <p:bldP spid="19765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CC023907-A397-244D-A8AC-0E890FA8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DD8428CB-AE8E-824E-AB3A-BD0A518227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0380E-C4F7-FC47-91DF-527E29FF70A8}" type="slidenum">
              <a:rPr lang="en-US" altLang="de-DE"/>
              <a:pPr/>
              <a:t>41</a:t>
            </a:fld>
            <a:endParaRPr lang="en-US" altLang="de-DE" b="0"/>
          </a:p>
        </p:txBody>
      </p:sp>
      <p:sp>
        <p:nvSpPr>
          <p:cNvPr id="271362" name="Text Box 2050">
            <a:extLst>
              <a:ext uri="{FF2B5EF4-FFF2-40B4-BE49-F238E27FC236}">
                <a16:creationId xmlns:a16="http://schemas.microsoft.com/office/drawing/2014/main" id="{5A9244BB-4990-5C46-A676-D28B3FBD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1363" name="Rectangle 2051">
            <a:extLst>
              <a:ext uri="{FF2B5EF4-FFF2-40B4-BE49-F238E27FC236}">
                <a16:creationId xmlns:a16="http://schemas.microsoft.com/office/drawing/2014/main" id="{B6CF577D-ECAA-0749-9CD4-2136E1E8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70104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Studierende </a:t>
            </a:r>
          </a:p>
        </p:txBody>
      </p:sp>
      <p:sp>
        <p:nvSpPr>
          <p:cNvPr id="271364" name="Rectangle 2052">
            <a:extLst>
              <a:ext uri="{FF2B5EF4-FFF2-40B4-BE49-F238E27FC236}">
                <a16:creationId xmlns:a16="http://schemas.microsoft.com/office/drawing/2014/main" id="{9E806FE4-AD27-8446-A59B-DD16E177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2200"/>
            <a:ext cx="6837363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3/4 finden sich in den Typen wieder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  <a:endParaRPr lang="de-DE" altLang="de-DE" sz="3200"/>
          </a:p>
        </p:txBody>
      </p:sp>
      <p:grpSp>
        <p:nvGrpSpPr>
          <p:cNvPr id="271366" name="Group 2054">
            <a:extLst>
              <a:ext uri="{FF2B5EF4-FFF2-40B4-BE49-F238E27FC236}">
                <a16:creationId xmlns:a16="http://schemas.microsoft.com/office/drawing/2014/main" id="{46018849-D04F-8B43-939D-A811070D6C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71367" name="Picture 2055">
              <a:extLst>
                <a:ext uri="{FF2B5EF4-FFF2-40B4-BE49-F238E27FC236}">
                  <a16:creationId xmlns:a16="http://schemas.microsoft.com/office/drawing/2014/main" id="{93A3521E-F1CB-C440-B69F-E45B0D52D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1368" name="Rectangle 2056">
              <a:extLst>
                <a:ext uri="{FF2B5EF4-FFF2-40B4-BE49-F238E27FC236}">
                  <a16:creationId xmlns:a16="http://schemas.microsoft.com/office/drawing/2014/main" id="{5EB0EFD8-0120-0242-AE92-0B427674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b="1"/>
                <a:t>Akzeptanz</a:t>
              </a:r>
              <a:endParaRPr lang="de-DE" altLang="de-DE" sz="4800" b="1"/>
            </a:p>
          </p:txBody>
        </p:sp>
      </p:grpSp>
      <p:sp>
        <p:nvSpPr>
          <p:cNvPr id="271369" name="Rectangle 2057">
            <a:extLst>
              <a:ext uri="{FF2B5EF4-FFF2-40B4-BE49-F238E27FC236}">
                <a16:creationId xmlns:a16="http://schemas.microsoft.com/office/drawing/2014/main" id="{3A6F25D4-5A56-5441-8C57-C143D223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766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37 % „Praktiker“</a:t>
            </a:r>
            <a:endParaRPr lang="de-DE" altLang="de-DE" sz="3200"/>
          </a:p>
        </p:txBody>
      </p:sp>
      <p:sp>
        <p:nvSpPr>
          <p:cNvPr id="271370" name="Rectangle 2058">
            <a:extLst>
              <a:ext uri="{FF2B5EF4-FFF2-40B4-BE49-F238E27FC236}">
                <a16:creationId xmlns:a16="http://schemas.microsoft.com/office/drawing/2014/main" id="{D41D18D3-E414-E14F-B028-DFC9647F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5399088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25 % „Zielstrebiger“</a:t>
            </a:r>
            <a:endParaRPr lang="de-DE" altLang="de-DE" sz="3200"/>
          </a:p>
        </p:txBody>
      </p:sp>
      <p:sp>
        <p:nvSpPr>
          <p:cNvPr id="271371" name="Rectangle 2059">
            <a:extLst>
              <a:ext uri="{FF2B5EF4-FFF2-40B4-BE49-F238E27FC236}">
                <a16:creationId xmlns:a16="http://schemas.microsoft.com/office/drawing/2014/main" id="{7258115D-658F-7743-B0DA-092B9840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05400"/>
            <a:ext cx="5399088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/>
              <a:t> </a:t>
            </a:r>
            <a:r>
              <a:rPr lang="de-DE" altLang="de-DE" sz="3200" b="1">
                <a:latin typeface="Arial" panose="020B0604020202020204" pitchFamily="34" charset="0"/>
              </a:rPr>
              <a:t>11 % „Forscher“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nimBg="1" autoUpdateAnimBg="0"/>
      <p:bldP spid="271364" grpId="0" animBg="1" autoUpdateAnimBg="0"/>
      <p:bldP spid="271369" grpId="0" animBg="1" autoUpdateAnimBg="0"/>
      <p:bldP spid="271370" grpId="0" animBg="1" autoUpdateAnimBg="0"/>
      <p:bldP spid="27137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202BB77C-E3DE-994F-B7EC-555999E4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CDF56E41-AED2-1240-A350-D3FAFDAFB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424B5-FF38-5842-BFB3-67D97CAC2483}" type="slidenum">
              <a:rPr lang="en-US" altLang="de-DE"/>
              <a:pPr/>
              <a:t>42</a:t>
            </a:fld>
            <a:endParaRPr lang="en-US" altLang="de-DE" b="0"/>
          </a:p>
        </p:txBody>
      </p:sp>
      <p:sp>
        <p:nvSpPr>
          <p:cNvPr id="297986" name="Text Box 2">
            <a:extLst>
              <a:ext uri="{FF2B5EF4-FFF2-40B4-BE49-F238E27FC236}">
                <a16:creationId xmlns:a16="http://schemas.microsoft.com/office/drawing/2014/main" id="{F37D36D3-D664-1F4E-B059-D9C27937C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B34F7865-9537-D04E-BEFF-4326E2922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Anteil DFG-Mittel</a:t>
            </a:r>
            <a:endParaRPr lang="de-DE" altLang="de-DE"/>
          </a:p>
        </p:txBody>
      </p:sp>
      <p:graphicFrame>
        <p:nvGraphicFramePr>
          <p:cNvPr id="297988" name="Object 4">
            <a:hlinkClick r:id="rId3"/>
            <a:extLst>
              <a:ext uri="{FF2B5EF4-FFF2-40B4-BE49-F238E27FC236}">
                <a16:creationId xmlns:a16="http://schemas.microsoft.com/office/drawing/2014/main" id="{13CD7314-C7AE-D646-87EC-642E0C7DA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1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989" name="Picture 5">
            <a:extLst>
              <a:ext uri="{FF2B5EF4-FFF2-40B4-BE49-F238E27FC236}">
                <a16:creationId xmlns:a16="http://schemas.microsoft.com/office/drawing/2014/main" id="{B5B4F481-2EB4-1B4A-8E4D-3DAC0D66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3800"/>
            <a:ext cx="84582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90" name="AutoShape 6">
            <a:extLst>
              <a:ext uri="{FF2B5EF4-FFF2-40B4-BE49-F238E27FC236}">
                <a16:creationId xmlns:a16="http://schemas.microsoft.com/office/drawing/2014/main" id="{BED27B60-E2D1-2C49-959E-2AF98CFA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143000" cy="228600"/>
          </a:xfrm>
          <a:prstGeom prst="homePlate">
            <a:avLst>
              <a:gd name="adj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EB43380-AFA4-184F-A8BE-86FB4D6F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70CF45DE-24CD-F645-9C09-5FB0C9D7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23FD2-4FB0-314C-943C-2649F844359F}" type="slidenum">
              <a:rPr lang="en-US" altLang="de-DE"/>
              <a:pPr/>
              <a:t>43</a:t>
            </a:fld>
            <a:endParaRPr lang="en-US" altLang="de-DE" b="0"/>
          </a:p>
        </p:txBody>
      </p:sp>
      <p:sp>
        <p:nvSpPr>
          <p:cNvPr id="299010" name="Text Box 2">
            <a:extLst>
              <a:ext uri="{FF2B5EF4-FFF2-40B4-BE49-F238E27FC236}">
                <a16:creationId xmlns:a16="http://schemas.microsoft.com/office/drawing/2014/main" id="{28A82422-E23C-CE4E-B6A4-A7D8F594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BD3B1FF1-613D-414B-9514-C2B936D40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Drittmittelgeber</a:t>
            </a:r>
            <a:endParaRPr lang="de-DE" altLang="de-DE"/>
          </a:p>
        </p:txBody>
      </p:sp>
      <p:graphicFrame>
        <p:nvGraphicFramePr>
          <p:cNvPr id="299012" name="Object 4">
            <a:hlinkClick r:id="rId3"/>
            <a:extLst>
              <a:ext uri="{FF2B5EF4-FFF2-40B4-BE49-F238E27FC236}">
                <a16:creationId xmlns:a16="http://schemas.microsoft.com/office/drawing/2014/main" id="{3EF2F0D2-B726-F14B-B12B-DB5845B58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4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9013" name="Picture 5">
            <a:extLst>
              <a:ext uri="{FF2B5EF4-FFF2-40B4-BE49-F238E27FC236}">
                <a16:creationId xmlns:a16="http://schemas.microsoft.com/office/drawing/2014/main" id="{CFD401A7-6B57-6347-888C-304225E8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5DC7FEC-3ABE-7445-9680-3ACAD948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226717B-1833-8F47-B1EC-1A0C765B3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15E19-CA30-1C4B-B8EA-2AA29BF9290E}" type="slidenum">
              <a:rPr lang="en-US" altLang="de-DE"/>
              <a:pPr/>
              <a:t>44</a:t>
            </a:fld>
            <a:endParaRPr lang="en-US" altLang="de-DE" b="0"/>
          </a:p>
        </p:txBody>
      </p:sp>
      <p:sp>
        <p:nvSpPr>
          <p:cNvPr id="288770" name="Text Box 2">
            <a:extLst>
              <a:ext uri="{FF2B5EF4-FFF2-40B4-BE49-F238E27FC236}">
                <a16:creationId xmlns:a16="http://schemas.microsoft.com/office/drawing/2014/main" id="{673A3CCA-C7A7-A848-B5F1-33824B06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5798FA83-767B-DB4A-9E37-AFA82ACF8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Erziehungswiss.</a:t>
            </a:r>
            <a:endParaRPr lang="de-DE" altLang="de-DE"/>
          </a:p>
        </p:txBody>
      </p:sp>
      <p:graphicFrame>
        <p:nvGraphicFramePr>
          <p:cNvPr id="288772" name="Object 4">
            <a:hlinkClick r:id="rId3"/>
            <a:extLst>
              <a:ext uri="{FF2B5EF4-FFF2-40B4-BE49-F238E27FC236}">
                <a16:creationId xmlns:a16="http://schemas.microsoft.com/office/drawing/2014/main" id="{6054CAFA-DF6B-3C44-A299-A5EE95C972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6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775" name="Picture 7">
            <a:extLst>
              <a:ext uri="{FF2B5EF4-FFF2-40B4-BE49-F238E27FC236}">
                <a16:creationId xmlns:a16="http://schemas.microsoft.com/office/drawing/2014/main" id="{6B157000-8D56-D449-82DE-87794E03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610600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8774" name="AutoShape 6">
            <a:extLst>
              <a:ext uri="{FF2B5EF4-FFF2-40B4-BE49-F238E27FC236}">
                <a16:creationId xmlns:a16="http://schemas.microsoft.com/office/drawing/2014/main" id="{9D200155-7389-384E-86AD-5CFB115EA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90600" cy="180975"/>
          </a:xfrm>
          <a:prstGeom prst="homePlate">
            <a:avLst>
              <a:gd name="adj" fmla="val 1368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F5839E0-AB18-2244-8575-93E6D066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502F6BF-CB26-B647-9019-CB1DAD2E3B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70B76-D2E4-514D-ADD0-FE46AF1073D9}" type="slidenum">
              <a:rPr lang="en-US" altLang="de-DE"/>
              <a:pPr/>
              <a:t>45</a:t>
            </a:fld>
            <a:endParaRPr lang="en-US" altLang="de-DE" b="0"/>
          </a:p>
        </p:txBody>
      </p:sp>
      <p:sp>
        <p:nvSpPr>
          <p:cNvPr id="287746" name="Text Box 2">
            <a:extLst>
              <a:ext uri="{FF2B5EF4-FFF2-40B4-BE49-F238E27FC236}">
                <a16:creationId xmlns:a16="http://schemas.microsoft.com/office/drawing/2014/main" id="{9EC2485C-86A6-2042-B789-90FC2363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68FF85E4-A1DF-C44C-9823-465EC343A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Erziehungswiss.</a:t>
            </a:r>
            <a:endParaRPr lang="de-DE" altLang="de-DE"/>
          </a:p>
        </p:txBody>
      </p:sp>
      <p:graphicFrame>
        <p:nvGraphicFramePr>
          <p:cNvPr id="287748" name="Object 4">
            <a:hlinkClick r:id="rId3"/>
            <a:extLst>
              <a:ext uri="{FF2B5EF4-FFF2-40B4-BE49-F238E27FC236}">
                <a16:creationId xmlns:a16="http://schemas.microsoft.com/office/drawing/2014/main" id="{05E94A4B-C9A7-1948-8EDF-A11C136AFA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3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752" name="Picture 8">
            <a:extLst>
              <a:ext uri="{FF2B5EF4-FFF2-40B4-BE49-F238E27FC236}">
                <a16:creationId xmlns:a16="http://schemas.microsoft.com/office/drawing/2014/main" id="{86A09EA2-7980-9E41-BA26-66781813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925"/>
            <a:ext cx="83058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50" name="AutoShape 6">
            <a:extLst>
              <a:ext uri="{FF2B5EF4-FFF2-40B4-BE49-F238E27FC236}">
                <a16:creationId xmlns:a16="http://schemas.microsoft.com/office/drawing/2014/main" id="{C4A82AFB-D49F-944D-8C8D-BFA7DD57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990600" cy="180975"/>
          </a:xfrm>
          <a:prstGeom prst="homePlate">
            <a:avLst>
              <a:gd name="adj" fmla="val 1368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EA79847-4F84-504D-82DE-4A1FA7EA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A98080C-ABD2-8D43-9E38-6D01FF5DC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5D66D-DB7E-104D-9C0C-4A8A91C72603}" type="slidenum">
              <a:rPr lang="en-US" altLang="de-DE"/>
              <a:pPr/>
              <a:t>46</a:t>
            </a:fld>
            <a:endParaRPr lang="en-US" altLang="de-DE" b="0"/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D50ED108-1618-F84C-B890-7D75FEAC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9F4C4968-D468-4440-96E1-FADC0A8ED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685800"/>
          </a:xfrm>
        </p:spPr>
        <p:txBody>
          <a:bodyPr/>
          <a:lstStyle/>
          <a:p>
            <a:r>
              <a:rPr lang="de-DE" altLang="de-DE" sz="2800" b="1"/>
              <a:t>Profile forschungsstarker</a:t>
            </a:r>
            <a:br>
              <a:rPr lang="de-DE" altLang="de-DE" sz="2800" b="1"/>
            </a:br>
            <a:r>
              <a:rPr lang="de-DE" altLang="de-DE" sz="2800" b="1"/>
              <a:t>Universitäten in Erziehungswiss.</a:t>
            </a:r>
            <a:endParaRPr lang="de-DE" altLang="de-DE"/>
          </a:p>
        </p:txBody>
      </p:sp>
      <p:graphicFrame>
        <p:nvGraphicFramePr>
          <p:cNvPr id="291844" name="Object 4">
            <a:hlinkClick r:id="rId3"/>
            <a:extLst>
              <a:ext uri="{FF2B5EF4-FFF2-40B4-BE49-F238E27FC236}">
                <a16:creationId xmlns:a16="http://schemas.microsoft.com/office/drawing/2014/main" id="{2C3C1360-2B5A-8848-A9B9-064D94342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3" name="Photo Editor Photo" r:id="rId4" imgW="2247900" imgH="1917700" progId="MSPhotoEd.3">
                  <p:embed/>
                </p:oleObj>
              </mc:Choice>
              <mc:Fallback>
                <p:oleObj name="Photo Editor Photo" r:id="rId4" imgW="2247900" imgH="19177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1852" name="Picture 12">
            <a:extLst>
              <a:ext uri="{FF2B5EF4-FFF2-40B4-BE49-F238E27FC236}">
                <a16:creationId xmlns:a16="http://schemas.microsoft.com/office/drawing/2014/main" id="{94268BD6-09F9-1348-A231-6346952A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458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9" name="AutoShape 9">
            <a:extLst>
              <a:ext uri="{FF2B5EF4-FFF2-40B4-BE49-F238E27FC236}">
                <a16:creationId xmlns:a16="http://schemas.microsoft.com/office/drawing/2014/main" id="{0755D2B8-169A-9745-9E24-8373C415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95800"/>
            <a:ext cx="914400" cy="180975"/>
          </a:xfrm>
          <a:prstGeom prst="homePlate">
            <a:avLst>
              <a:gd name="adj" fmla="val 1263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793B23B8-B6A6-6A4F-B9AE-4143B35B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8640B041-4360-F746-958D-596FAEE07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879-41D4-C748-A9D2-499C01CA29EE}" type="slidenum">
              <a:rPr lang="en-US" altLang="de-DE"/>
              <a:pPr/>
              <a:t>47</a:t>
            </a:fld>
            <a:endParaRPr lang="en-US" altLang="de-DE" b="0"/>
          </a:p>
        </p:txBody>
      </p:sp>
      <p:sp>
        <p:nvSpPr>
          <p:cNvPr id="289794" name="Text Box 1026">
            <a:extLst>
              <a:ext uri="{FF2B5EF4-FFF2-40B4-BE49-F238E27FC236}">
                <a16:creationId xmlns:a16="http://schemas.microsoft.com/office/drawing/2014/main" id="{9BDE78DA-6DF2-DE4D-AD1D-9B521DBF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89795" name="Rectangle 1027">
            <a:extLst>
              <a:ext uri="{FF2B5EF4-FFF2-40B4-BE49-F238E27FC236}">
                <a16:creationId xmlns:a16="http://schemas.microsoft.com/office/drawing/2014/main" id="{9D274288-DA4F-F747-9658-C0FFEBDC33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6110288" cy="685800"/>
          </a:xfrm>
        </p:spPr>
        <p:txBody>
          <a:bodyPr/>
          <a:lstStyle/>
          <a:p>
            <a:r>
              <a:rPr lang="de-DE" altLang="de-DE" b="1"/>
              <a:t>Drittmittelgeber </a:t>
            </a:r>
          </a:p>
        </p:txBody>
      </p:sp>
      <p:graphicFrame>
        <p:nvGraphicFramePr>
          <p:cNvPr id="289796" name="Object 1028">
            <a:extLst>
              <a:ext uri="{FF2B5EF4-FFF2-40B4-BE49-F238E27FC236}">
                <a16:creationId xmlns:a16="http://schemas.microsoft.com/office/drawing/2014/main" id="{96817620-3743-C344-A8F8-4BD763E5B9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62050"/>
          <a:ext cx="9144000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8" name="Tabelle" r:id="rId3" imgW="10922000" imgH="6921500" progId="Excel.Sheet.8">
                  <p:embed/>
                </p:oleObj>
              </mc:Choice>
              <mc:Fallback>
                <p:oleObj name="Tabelle" r:id="rId3" imgW="10922000" imgH="69215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2050"/>
                        <a:ext cx="9144000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1029">
            <a:extLst>
              <a:ext uri="{FF2B5EF4-FFF2-40B4-BE49-F238E27FC236}">
                <a16:creationId xmlns:a16="http://schemas.microsoft.com/office/drawing/2014/main" id="{AD1F2159-BBD7-7A4F-B915-88D9E9966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9" name="Photo Editor Photo" r:id="rId5" imgW="2247900" imgH="1917700" progId="MSPhotoEd.3">
                  <p:embed/>
                </p:oleObj>
              </mc:Choice>
              <mc:Fallback>
                <p:oleObj name="Photo Editor Photo" r:id="rId5" imgW="2247900" imgH="1917700" progId="MSPhotoEd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984FFDF7-D8C3-3A42-99C0-4B28EE17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3E0B2F29-4022-504A-BA32-0B94ACD1D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6D9CC-CF23-A746-9D55-4EF90C8BB01E}" type="slidenum">
              <a:rPr lang="en-US" altLang="de-DE"/>
              <a:pPr/>
              <a:t>5</a:t>
            </a:fld>
            <a:endParaRPr lang="en-US" altLang="de-DE" b="0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3187C838-3F60-CF43-B1D3-6C795FA3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965389D6-AC9A-7543-8C03-3DA717CFF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</a:t>
            </a:r>
            <a:endParaRPr lang="de-DE" altLang="de-DE"/>
          </a:p>
        </p:txBody>
      </p:sp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91AADC92-88B1-9642-B778-006B678F881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>
            <a:extLst>
              <a:ext uri="{FF2B5EF4-FFF2-40B4-BE49-F238E27FC236}">
                <a16:creationId xmlns:a16="http://schemas.microsoft.com/office/drawing/2014/main" id="{60D0B374-2A9A-814E-864B-D8E00FB9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Forschungsgelder</a:t>
            </a: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CE5F71B7-B836-AB4A-9A98-C9869FB1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Wissenschaftler</a:t>
            </a: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4DB71662-5A3F-9746-B105-9E61CDA26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006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... um Studierende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C3BFF891-3D03-6542-AB7E-CBCB9B6A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16114FB9-0A3A-0148-BFC5-534695291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EA267-9BA4-8642-8626-7D99C3696C26}" type="slidenum">
              <a:rPr lang="en-US" altLang="de-DE"/>
              <a:pPr/>
              <a:t>6</a:t>
            </a:fld>
            <a:endParaRPr lang="en-US" altLang="de-DE" b="0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8E0E8E78-2268-0C4B-A522-4832C970D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4876800" cy="990600"/>
          </a:xfrm>
        </p:spPr>
        <p:txBody>
          <a:bodyPr/>
          <a:lstStyle/>
          <a:p>
            <a:r>
              <a:rPr lang="de-DE" altLang="de-DE" b="1"/>
              <a:t>Gefahren</a:t>
            </a:r>
            <a:endParaRPr lang="de-DE" altLang="de-DE" sz="3200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C8CCC61C-F18A-DE4A-BCCD-3A85ED2F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08425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Fixierung auf formale Kriterienkataloge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81395F01-72EA-3C48-90CC-89EE9300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80038"/>
            <a:ext cx="78486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Ausblendung nicht-monetärer Anreize</a:t>
            </a:r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C22CAB90-E4AC-6D45-9548-4F02804E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7848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Verregelung der Vergabeverfahren</a:t>
            </a:r>
          </a:p>
        </p:txBody>
      </p:sp>
      <p:sp>
        <p:nvSpPr>
          <p:cNvPr id="246790" name="Oval 6">
            <a:extLst>
              <a:ext uri="{FF2B5EF4-FFF2-40B4-BE49-F238E27FC236}">
                <a16:creationId xmlns:a16="http://schemas.microsoft.com/office/drawing/2014/main" id="{5EB37DCE-8A8E-C844-AB67-6B5E9DE49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38400"/>
            <a:ext cx="7162800" cy="3429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Überlegt vorgehen,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um Chancen zu nutzen und </a:t>
            </a:r>
          </a:p>
          <a:p>
            <a:pPr algn="ctr"/>
            <a:r>
              <a:rPr lang="de-DE" altLang="de-DE" sz="3600" b="1">
                <a:latin typeface="Arial" panose="020B0604020202020204" pitchFamily="34" charset="0"/>
              </a:rPr>
              <a:t>Risiken zu vermeiden!</a:t>
            </a:r>
          </a:p>
        </p:txBody>
      </p:sp>
      <p:graphicFrame>
        <p:nvGraphicFramePr>
          <p:cNvPr id="246792" name="Object 8">
            <a:extLst>
              <a:ext uri="{FF2B5EF4-FFF2-40B4-BE49-F238E27FC236}">
                <a16:creationId xmlns:a16="http://schemas.microsoft.com/office/drawing/2014/main" id="{07EC693E-13C5-2E4D-A70D-0F590058D85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 autoUpdateAnimBg="0"/>
      <p:bldP spid="246788" grpId="0" animBg="1" autoUpdateAnimBg="0"/>
      <p:bldP spid="246789" grpId="0" animBg="1" autoUpdateAnimBg="0"/>
      <p:bldP spid="2467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umsplatzhalter 2">
            <a:extLst>
              <a:ext uri="{FF2B5EF4-FFF2-40B4-BE49-F238E27FC236}">
                <a16:creationId xmlns:a16="http://schemas.microsoft.com/office/drawing/2014/main" id="{668F82B9-CBA7-FB41-ADBC-5BAD1565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48" name="Foliennummernplatzhalter 3">
            <a:extLst>
              <a:ext uri="{FF2B5EF4-FFF2-40B4-BE49-F238E27FC236}">
                <a16:creationId xmlns:a16="http://schemas.microsoft.com/office/drawing/2014/main" id="{5E6E8ABA-B0C4-2147-A258-E5E3D56DE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41DF2-7EED-A94D-828E-C1344C314540}" type="slidenum">
              <a:rPr lang="en-US" altLang="de-DE"/>
              <a:pPr/>
              <a:t>7</a:t>
            </a:fld>
            <a:endParaRPr lang="en-US" altLang="de-DE" b="0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7A89C767-EBF9-DF43-9190-67E6BEBA5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b="1"/>
              <a:t>3 Gestaltungsbereiche</a:t>
            </a:r>
            <a:endParaRPr lang="de-DE" altLang="de-DE" sz="3200"/>
          </a:p>
        </p:txBody>
      </p:sp>
      <p:grpSp>
        <p:nvGrpSpPr>
          <p:cNvPr id="260099" name="Group 3">
            <a:extLst>
              <a:ext uri="{FF2B5EF4-FFF2-40B4-BE49-F238E27FC236}">
                <a16:creationId xmlns:a16="http://schemas.microsoft.com/office/drawing/2014/main" id="{129A9B2C-3D53-4044-B478-3858BC27BB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2057400"/>
            <a:ext cx="4495800" cy="4724400"/>
            <a:chOff x="1440" y="1104"/>
            <a:chExt cx="2832" cy="2976"/>
          </a:xfrm>
        </p:grpSpPr>
        <p:sp>
          <p:nvSpPr>
            <p:cNvPr id="260100" name="Rectangle 4">
              <a:extLst>
                <a:ext uri="{FF2B5EF4-FFF2-40B4-BE49-F238E27FC236}">
                  <a16:creationId xmlns:a16="http://schemas.microsoft.com/office/drawing/2014/main" id="{0B7BBCDA-88AD-0842-B728-4D274030C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1" name="Rectangle 5">
              <a:extLst>
                <a:ext uri="{FF2B5EF4-FFF2-40B4-BE49-F238E27FC236}">
                  <a16:creationId xmlns:a16="http://schemas.microsoft.com/office/drawing/2014/main" id="{5D0B5B94-7763-0F44-BD6B-458D7C36BD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2" name="Rectangle 6">
              <a:extLst>
                <a:ext uri="{FF2B5EF4-FFF2-40B4-BE49-F238E27FC236}">
                  <a16:creationId xmlns:a16="http://schemas.microsoft.com/office/drawing/2014/main" id="{114E0720-EFD2-CC42-BE29-D6C3DD1BA7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3" name="Rectangle 7">
              <a:extLst>
                <a:ext uri="{FF2B5EF4-FFF2-40B4-BE49-F238E27FC236}">
                  <a16:creationId xmlns:a16="http://schemas.microsoft.com/office/drawing/2014/main" id="{8D091CB4-8C28-4540-B690-DA2D8CBEEC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4" name="Rectangle 8">
              <a:extLst>
                <a:ext uri="{FF2B5EF4-FFF2-40B4-BE49-F238E27FC236}">
                  <a16:creationId xmlns:a16="http://schemas.microsoft.com/office/drawing/2014/main" id="{49DF6500-3DE2-4C45-AE4D-547D10EE40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968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5" name="Rectangle 9">
              <a:extLst>
                <a:ext uri="{FF2B5EF4-FFF2-40B4-BE49-F238E27FC236}">
                  <a16:creationId xmlns:a16="http://schemas.microsoft.com/office/drawing/2014/main" id="{244F6FE7-1D12-2B4E-9E58-76176940D3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6" name="Rectangle 10">
              <a:extLst>
                <a:ext uri="{FF2B5EF4-FFF2-40B4-BE49-F238E27FC236}">
                  <a16:creationId xmlns:a16="http://schemas.microsoft.com/office/drawing/2014/main" id="{D2D3B0A8-65B8-8E4B-A1EA-6C5988E336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7" name="Rectangle 11">
              <a:extLst>
                <a:ext uri="{FF2B5EF4-FFF2-40B4-BE49-F238E27FC236}">
                  <a16:creationId xmlns:a16="http://schemas.microsoft.com/office/drawing/2014/main" id="{931BB35C-426C-EB4E-BE2C-5CE52CBABD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8" name="Rectangle 12">
              <a:extLst>
                <a:ext uri="{FF2B5EF4-FFF2-40B4-BE49-F238E27FC236}">
                  <a16:creationId xmlns:a16="http://schemas.microsoft.com/office/drawing/2014/main" id="{B923E2AF-4E5E-0C4C-8118-F1839BC6A4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302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09" name="Rectangle 13">
              <a:extLst>
                <a:ext uri="{FF2B5EF4-FFF2-40B4-BE49-F238E27FC236}">
                  <a16:creationId xmlns:a16="http://schemas.microsoft.com/office/drawing/2014/main" id="{C8C61922-A18B-874B-9F5C-A11064DEE0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283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0" name="Rectangle 14">
              <a:extLst>
                <a:ext uri="{FF2B5EF4-FFF2-40B4-BE49-F238E27FC236}">
                  <a16:creationId xmlns:a16="http://schemas.microsoft.com/office/drawing/2014/main" id="{B21A0C14-CC34-B842-885A-8C9BFF7A6F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2160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1" name="Rectangle 15">
              <a:extLst>
                <a:ext uri="{FF2B5EF4-FFF2-40B4-BE49-F238E27FC236}">
                  <a16:creationId xmlns:a16="http://schemas.microsoft.com/office/drawing/2014/main" id="{DF1D3152-BEB6-F246-9A66-0012CB2819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96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2" name="Rectangle 16">
              <a:extLst>
                <a:ext uri="{FF2B5EF4-FFF2-40B4-BE49-F238E27FC236}">
                  <a16:creationId xmlns:a16="http://schemas.microsoft.com/office/drawing/2014/main" id="{E726FED1-C00E-8246-91BC-AC886A0DB8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3" name="Rectangle 17">
              <a:extLst>
                <a:ext uri="{FF2B5EF4-FFF2-40B4-BE49-F238E27FC236}">
                  <a16:creationId xmlns:a16="http://schemas.microsoft.com/office/drawing/2014/main" id="{935CEC4D-C31E-6B43-A775-F816DC3F76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4" name="Rectangle 18">
              <a:extLst>
                <a:ext uri="{FF2B5EF4-FFF2-40B4-BE49-F238E27FC236}">
                  <a16:creationId xmlns:a16="http://schemas.microsoft.com/office/drawing/2014/main" id="{CDF814A5-429C-0B41-90F4-19A8282F4E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5" name="Rectangle 19">
              <a:extLst>
                <a:ext uri="{FF2B5EF4-FFF2-40B4-BE49-F238E27FC236}">
                  <a16:creationId xmlns:a16="http://schemas.microsoft.com/office/drawing/2014/main" id="{82D87982-30C9-2648-B862-49F3B0A3C3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6" name="Rectangle 20">
              <a:extLst>
                <a:ext uri="{FF2B5EF4-FFF2-40B4-BE49-F238E27FC236}">
                  <a16:creationId xmlns:a16="http://schemas.microsoft.com/office/drawing/2014/main" id="{C26F13A5-44F1-1041-A9E5-A8F7DF5A0C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321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7" name="Rectangle 21">
              <a:extLst>
                <a:ext uri="{FF2B5EF4-FFF2-40B4-BE49-F238E27FC236}">
                  <a16:creationId xmlns:a16="http://schemas.microsoft.com/office/drawing/2014/main" id="{BCA6338D-9972-494F-8558-47C81C888F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2352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8" name="Rectangle 22">
              <a:extLst>
                <a:ext uri="{FF2B5EF4-FFF2-40B4-BE49-F238E27FC236}">
                  <a16:creationId xmlns:a16="http://schemas.microsoft.com/office/drawing/2014/main" id="{31C96C03-8004-2440-9D05-3FF42274A6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4" y="1104"/>
              <a:ext cx="816" cy="864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rgbClr val="FF3300"/>
              </a:extrusionClr>
              <a:contourClr>
                <a:srgbClr val="FF33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19" name="Rectangle 23">
              <a:extLst>
                <a:ext uri="{FF2B5EF4-FFF2-40B4-BE49-F238E27FC236}">
                  <a16:creationId xmlns:a16="http://schemas.microsoft.com/office/drawing/2014/main" id="{250ECE0C-A8AC-6F49-A428-8F9AF888DB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0" name="Rectangle 24">
              <a:extLst>
                <a:ext uri="{FF2B5EF4-FFF2-40B4-BE49-F238E27FC236}">
                  <a16:creationId xmlns:a16="http://schemas.microsoft.com/office/drawing/2014/main" id="{F3A817EC-F13B-D84F-9E31-6355408A57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1" name="Rectangle 25">
              <a:extLst>
                <a:ext uri="{FF2B5EF4-FFF2-40B4-BE49-F238E27FC236}">
                  <a16:creationId xmlns:a16="http://schemas.microsoft.com/office/drawing/2014/main" id="{8989339C-97B8-C740-A2D6-664BB3A41E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40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2" name="Rectangle 26">
              <a:extLst>
                <a:ext uri="{FF2B5EF4-FFF2-40B4-BE49-F238E27FC236}">
                  <a16:creationId xmlns:a16="http://schemas.microsoft.com/office/drawing/2014/main" id="{0E3804F1-1875-BC44-89DA-C3DBE5272C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1296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3" name="Rectangle 27">
              <a:extLst>
                <a:ext uri="{FF2B5EF4-FFF2-40B4-BE49-F238E27FC236}">
                  <a16:creationId xmlns:a16="http://schemas.microsoft.com/office/drawing/2014/main" id="{10CDDCF0-12F0-C642-BAD3-00DC57EB83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56" y="1104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4" name="Rectangle 28">
              <a:extLst>
                <a:ext uri="{FF2B5EF4-FFF2-40B4-BE49-F238E27FC236}">
                  <a16:creationId xmlns:a16="http://schemas.microsoft.com/office/drawing/2014/main" id="{3207ACA0-52F5-F84A-93AE-8EC26A520F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5" name="Rectangle 29">
              <a:extLst>
                <a:ext uri="{FF2B5EF4-FFF2-40B4-BE49-F238E27FC236}">
                  <a16:creationId xmlns:a16="http://schemas.microsoft.com/office/drawing/2014/main" id="{2E4C9BF4-E369-AA4C-ADC7-2307639E23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56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260126" name="Rectangle 30">
              <a:extLst>
                <a:ext uri="{FF2B5EF4-FFF2-40B4-BE49-F238E27FC236}">
                  <a16:creationId xmlns:a16="http://schemas.microsoft.com/office/drawing/2014/main" id="{C8ED1070-DB64-4E47-95FC-ED731C8798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1488"/>
              <a:ext cx="81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49300" prstMaterial="legacyWirefram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</p:grpSp>
      <p:sp>
        <p:nvSpPr>
          <p:cNvPr id="260127" name="Line 31">
            <a:extLst>
              <a:ext uri="{FF2B5EF4-FFF2-40B4-BE49-F238E27FC236}">
                <a16:creationId xmlns:a16="http://schemas.microsoft.com/office/drawing/2014/main" id="{E124F76F-D2C7-5B43-93A9-EB33A98E3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1752600"/>
            <a:ext cx="914400" cy="914400"/>
          </a:xfrm>
          <a:prstGeom prst="line">
            <a:avLst/>
          </a:prstGeom>
          <a:noFill/>
          <a:ln w="1143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8" name="Line 32">
            <a:extLst>
              <a:ext uri="{FF2B5EF4-FFF2-40B4-BE49-F238E27FC236}">
                <a16:creationId xmlns:a16="http://schemas.microsoft.com/office/drawing/2014/main" id="{E19D0CD2-5AAE-8B46-B1FA-91D521F201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667000"/>
            <a:ext cx="0" cy="415607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29" name="Line 33">
            <a:extLst>
              <a:ext uri="{FF2B5EF4-FFF2-40B4-BE49-F238E27FC236}">
                <a16:creationId xmlns:a16="http://schemas.microsoft.com/office/drawing/2014/main" id="{2C8D914C-739E-3745-B745-85911333D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752600"/>
            <a:ext cx="3886200" cy="0"/>
          </a:xfrm>
          <a:prstGeom prst="line">
            <a:avLst/>
          </a:prstGeom>
          <a:noFill/>
          <a:ln w="101600">
            <a:solidFill>
              <a:srgbClr val="2E763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130" name="Text Box 34">
            <a:extLst>
              <a:ext uri="{FF2B5EF4-FFF2-40B4-BE49-F238E27FC236}">
                <a16:creationId xmlns:a16="http://schemas.microsoft.com/office/drawing/2014/main" id="{373499AD-2D43-1E42-A066-AAFA34BE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Vergaberahmen</a:t>
            </a:r>
          </a:p>
        </p:txBody>
      </p:sp>
      <p:sp>
        <p:nvSpPr>
          <p:cNvPr id="260131" name="Text Box 35">
            <a:extLst>
              <a:ext uri="{FF2B5EF4-FFF2-40B4-BE49-F238E27FC236}">
                <a16:creationId xmlns:a16="http://schemas.microsoft.com/office/drawing/2014/main" id="{36CB2DF2-937B-7B4E-81F7-5523F7C7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371600"/>
            <a:ext cx="862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Formel</a:t>
            </a:r>
          </a:p>
        </p:txBody>
      </p:sp>
      <p:sp>
        <p:nvSpPr>
          <p:cNvPr id="260132" name="Text Box 36">
            <a:extLst>
              <a:ext uri="{FF2B5EF4-FFF2-40B4-BE49-F238E27FC236}">
                <a16:creationId xmlns:a16="http://schemas.microsoft.com/office/drawing/2014/main" id="{8F297659-8410-F143-A038-F1F31290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76400"/>
            <a:ext cx="668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Land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4" name="Text Box 38">
            <a:extLst>
              <a:ext uri="{FF2B5EF4-FFF2-40B4-BE49-F238E27FC236}">
                <a16:creationId xmlns:a16="http://schemas.microsoft.com/office/drawing/2014/main" id="{178B5EFC-D12F-5D46-8848-00CDDBC3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286000"/>
            <a:ext cx="1379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Fachbereich</a:t>
            </a:r>
            <a:endParaRPr lang="de-DE" altLang="de-DE" sz="1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0135" name="Text Box 39">
            <a:extLst>
              <a:ext uri="{FF2B5EF4-FFF2-40B4-BE49-F238E27FC236}">
                <a16:creationId xmlns:a16="http://schemas.microsoft.com/office/drawing/2014/main" id="{568E6F41-863F-2E4E-85EB-1EF250FC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64820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W2 / W3</a:t>
            </a:r>
          </a:p>
        </p:txBody>
      </p:sp>
      <p:sp>
        <p:nvSpPr>
          <p:cNvPr id="260136" name="Text Box 40">
            <a:extLst>
              <a:ext uri="{FF2B5EF4-FFF2-40B4-BE49-F238E27FC236}">
                <a16:creationId xmlns:a16="http://schemas.microsoft.com/office/drawing/2014/main" id="{DD1968C5-402C-C441-B548-A01B9EDF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973763"/>
            <a:ext cx="1211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Leistungs-</a:t>
            </a:r>
          </a:p>
          <a:p>
            <a:pPr algn="ctr"/>
            <a:r>
              <a:rPr lang="de-DE" altLang="de-DE" sz="1600" b="1">
                <a:solidFill>
                  <a:schemeClr val="accent2"/>
                </a:solidFill>
                <a:latin typeface="Arial" panose="020B0604020202020204" pitchFamily="34" charset="0"/>
              </a:rPr>
              <a:t>zulage</a:t>
            </a:r>
          </a:p>
        </p:txBody>
      </p:sp>
      <p:sp>
        <p:nvSpPr>
          <p:cNvPr id="260137" name="Text Box 41">
            <a:extLst>
              <a:ext uri="{FF2B5EF4-FFF2-40B4-BE49-F238E27FC236}">
                <a16:creationId xmlns:a16="http://schemas.microsoft.com/office/drawing/2014/main" id="{2AF45D77-1BF9-E048-BEDE-51676C05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371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Abwägen</a:t>
            </a:r>
          </a:p>
        </p:txBody>
      </p:sp>
      <p:sp>
        <p:nvSpPr>
          <p:cNvPr id="260138" name="Text Box 42">
            <a:extLst>
              <a:ext uri="{FF2B5EF4-FFF2-40B4-BE49-F238E27FC236}">
                <a16:creationId xmlns:a16="http://schemas.microsoft.com/office/drawing/2014/main" id="{70CBE6A1-2097-9140-A9D1-B8C397986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13716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rgbClr val="2E763F"/>
                </a:solidFill>
                <a:latin typeface="Arial" panose="020B0604020202020204" pitchFamily="34" charset="0"/>
              </a:rPr>
              <a:t>Antrag</a:t>
            </a:r>
          </a:p>
        </p:txBody>
      </p:sp>
      <p:sp>
        <p:nvSpPr>
          <p:cNvPr id="260139" name="Text Box 43">
            <a:extLst>
              <a:ext uri="{FF2B5EF4-FFF2-40B4-BE49-F238E27FC236}">
                <a16:creationId xmlns:a16="http://schemas.microsoft.com/office/drawing/2014/main" id="{01DDBB43-F74E-CC46-8C4D-D8FDC5730215}"/>
              </a:ext>
            </a:extLst>
          </p:cNvPr>
          <p:cNvSpPr txBox="1">
            <a:spLocks noChangeArrowheads="1"/>
          </p:cNvSpPr>
          <p:nvPr/>
        </p:nvSpPr>
        <p:spPr bwMode="auto">
          <a:xfrm rot="-5395298">
            <a:off x="-979487" y="4711700"/>
            <a:ext cx="357505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2"/>
                </a:solidFill>
                <a:latin typeface="Arial" panose="020B0604020202020204" pitchFamily="34" charset="0"/>
              </a:rPr>
              <a:t>Entscheidungsgegenstände</a:t>
            </a:r>
          </a:p>
        </p:txBody>
      </p:sp>
      <p:sp>
        <p:nvSpPr>
          <p:cNvPr id="260141" name="Text Box 45">
            <a:extLst>
              <a:ext uri="{FF2B5EF4-FFF2-40B4-BE49-F238E27FC236}">
                <a16:creationId xmlns:a16="http://schemas.microsoft.com/office/drawing/2014/main" id="{555EDF40-44C2-BF47-836E-E48CC0A6D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1036638"/>
            <a:ext cx="30226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rgbClr val="2E763F"/>
                </a:solidFill>
                <a:latin typeface="Arial" panose="020B0604020202020204" pitchFamily="34" charset="0"/>
              </a:rPr>
              <a:t>Entscheidungverfahren</a:t>
            </a:r>
          </a:p>
        </p:txBody>
      </p:sp>
      <p:graphicFrame>
        <p:nvGraphicFramePr>
          <p:cNvPr id="260142" name="Object 46">
            <a:extLst>
              <a:ext uri="{FF2B5EF4-FFF2-40B4-BE49-F238E27FC236}">
                <a16:creationId xmlns:a16="http://schemas.microsoft.com/office/drawing/2014/main" id="{1436D8ED-75B9-F74F-B1A8-6AD64057DD7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40" name="Text Box 44">
            <a:extLst>
              <a:ext uri="{FF2B5EF4-FFF2-40B4-BE49-F238E27FC236}">
                <a16:creationId xmlns:a16="http://schemas.microsoft.com/office/drawing/2014/main" id="{709314B7-9708-744C-A2AC-E443F4B5DA5B}"/>
              </a:ext>
            </a:extLst>
          </p:cNvPr>
          <p:cNvSpPr txBox="1">
            <a:spLocks noChangeArrowheads="1"/>
          </p:cNvSpPr>
          <p:nvPr/>
        </p:nvSpPr>
        <p:spPr bwMode="auto">
          <a:xfrm rot="-2539219">
            <a:off x="173038" y="1704975"/>
            <a:ext cx="2741612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Entscheidungsebene</a:t>
            </a:r>
          </a:p>
        </p:txBody>
      </p:sp>
      <p:sp>
        <p:nvSpPr>
          <p:cNvPr id="260133" name="Text Box 37">
            <a:extLst>
              <a:ext uri="{FF2B5EF4-FFF2-40B4-BE49-F238E27FC236}">
                <a16:creationId xmlns:a16="http://schemas.microsoft.com/office/drawing/2014/main" id="{61EA64B9-2266-6A49-8471-EB4980A9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de-DE" altLang="de-DE" sz="1600" b="1">
                <a:solidFill>
                  <a:schemeClr val="accent1"/>
                </a:solidFill>
                <a:latin typeface="Arial" panose="020B0604020202020204" pitchFamily="34" charset="0"/>
              </a:rPr>
              <a:t>Hochschule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F61678DF-62EC-0042-97D4-084ECD83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DFDB31D7-F338-924C-8DB9-B0137234E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BB468-0E61-924F-8B11-4140A870B6A4}" type="slidenum">
              <a:rPr lang="en-US" altLang="de-DE"/>
              <a:pPr/>
              <a:t>8</a:t>
            </a:fld>
            <a:endParaRPr lang="en-US" altLang="de-DE" b="0"/>
          </a:p>
        </p:txBody>
      </p:sp>
      <p:sp>
        <p:nvSpPr>
          <p:cNvPr id="265218" name="Rectangle 9218">
            <a:extLst>
              <a:ext uri="{FF2B5EF4-FFF2-40B4-BE49-F238E27FC236}">
                <a16:creationId xmlns:a16="http://schemas.microsoft.com/office/drawing/2014/main" id="{1923FFA6-591B-0344-A4D0-065BA991F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181600" cy="990600"/>
          </a:xfrm>
        </p:spPr>
        <p:txBody>
          <a:bodyPr/>
          <a:lstStyle/>
          <a:p>
            <a:r>
              <a:rPr lang="de-DE" altLang="de-DE" b="1"/>
              <a:t>Formel vs. Abwägung</a:t>
            </a:r>
            <a:endParaRPr lang="de-DE" altLang="de-DE"/>
          </a:p>
        </p:txBody>
      </p:sp>
      <p:sp>
        <p:nvSpPr>
          <p:cNvPr id="265219" name="Rectangle 9219">
            <a:extLst>
              <a:ext uri="{FF2B5EF4-FFF2-40B4-BE49-F238E27FC236}">
                <a16:creationId xmlns:a16="http://schemas.microsoft.com/office/drawing/2014/main" id="{F17039BC-E029-EE4A-B976-2948DCDB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4384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Formelgebundene Vergabe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Rechtssicherheit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Kalkulierbarkeit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keine Bewertungsorgane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fachspezifische Kriterienkataloge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mechanisch</a:t>
            </a: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„Tonnenideologie“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0" name="Rectangle 9220">
            <a:extLst>
              <a:ext uri="{FF2B5EF4-FFF2-40B4-BE49-F238E27FC236}">
                <a16:creationId xmlns:a16="http://schemas.microsoft.com/office/drawing/2014/main" id="{D2B3C2CD-86D3-1F44-ACA9-2F96F2BF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362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Vergabe nach Abwägung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Wissenschaftsbezug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Flexibilität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Transparenz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Nachvollziehbarkeit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5221" name="Oval 9221">
            <a:extLst>
              <a:ext uri="{FF2B5EF4-FFF2-40B4-BE49-F238E27FC236}">
                <a16:creationId xmlns:a16="http://schemas.microsoft.com/office/drawing/2014/main" id="{B7473AAB-B411-7343-9CEA-CA57FC46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1</a:t>
            </a:r>
          </a:p>
        </p:txBody>
      </p:sp>
      <p:grpSp>
        <p:nvGrpSpPr>
          <p:cNvPr id="265222" name="Group 9222">
            <a:extLst>
              <a:ext uri="{FF2B5EF4-FFF2-40B4-BE49-F238E27FC236}">
                <a16:creationId xmlns:a16="http://schemas.microsoft.com/office/drawing/2014/main" id="{3F6CFF3F-B5F2-E248-B032-4F4F08ADCAF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5223" name="AutoShape 9223">
              <a:extLst>
                <a:ext uri="{FF2B5EF4-FFF2-40B4-BE49-F238E27FC236}">
                  <a16:creationId xmlns:a16="http://schemas.microsoft.com/office/drawing/2014/main" id="{31C048C4-1742-7840-BEC3-446BD2CED9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5224" name="AutoShape 9224">
              <a:extLst>
                <a:ext uri="{FF2B5EF4-FFF2-40B4-BE49-F238E27FC236}">
                  <a16:creationId xmlns:a16="http://schemas.microsoft.com/office/drawing/2014/main" id="{DA2A2F21-47BB-1044-B242-7D781335D3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5226" name="Oval 9226">
            <a:extLst>
              <a:ext uri="{FF2B5EF4-FFF2-40B4-BE49-F238E27FC236}">
                <a16:creationId xmlns:a16="http://schemas.microsoft.com/office/drawing/2014/main" id="{9F418D42-1C64-1E47-9864-0B9046FF4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qualitativen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5227" name="Object 9227">
            <a:extLst>
              <a:ext uri="{FF2B5EF4-FFF2-40B4-BE49-F238E27FC236}">
                <a16:creationId xmlns:a16="http://schemas.microsoft.com/office/drawing/2014/main" id="{93D6E6CD-50C5-394C-8B0E-BC567BC43A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922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5" name="Oval 9225">
            <a:extLst>
              <a:ext uri="{FF2B5EF4-FFF2-40B4-BE49-F238E27FC236}">
                <a16:creationId xmlns:a16="http://schemas.microsoft.com/office/drawing/2014/main" id="{C0BECDDF-91B8-934F-A01E-559E5B6C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Entschei-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dung nach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quantitativen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Faktoren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utoUpdateAnimBg="0"/>
      <p:bldP spid="265219" grpId="0" animBg="1" autoUpdateAnimBg="0"/>
      <p:bldP spid="265220" grpId="0" animBg="1" autoUpdateAnimBg="0"/>
      <p:bldP spid="265221" grpId="0" animBg="1" autoUpdateAnimBg="0"/>
      <p:bldP spid="265226" grpId="0" animBg="1" autoUpdateAnimBg="0"/>
      <p:bldP spid="2652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">
            <a:extLst>
              <a:ext uri="{FF2B5EF4-FFF2-40B4-BE49-F238E27FC236}">
                <a16:creationId xmlns:a16="http://schemas.microsoft.com/office/drawing/2014/main" id="{FF571423-1FD1-CD4A-85C0-1CEA6C81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Chemnitz,</a:t>
            </a:r>
          </a:p>
          <a:p>
            <a:r>
              <a:rPr lang="en-US" altLang="de-DE" b="1"/>
              <a:t>15. Januar 2003</a:t>
            </a:r>
          </a:p>
          <a:p>
            <a:endParaRPr lang="en-US" altLang="de-DE"/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FA284C02-4984-3943-A150-709195B5D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E2F4D-9DDC-6048-9918-60ABCCC1C786}" type="slidenum">
              <a:rPr lang="en-US" altLang="de-DE"/>
              <a:pPr/>
              <a:t>9</a:t>
            </a:fld>
            <a:endParaRPr lang="en-US" altLang="de-DE" b="0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C3BB9840-9AF8-4B45-BF29-7005716AB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05400" cy="990600"/>
          </a:xfrm>
        </p:spPr>
        <p:txBody>
          <a:bodyPr/>
          <a:lstStyle/>
          <a:p>
            <a:r>
              <a:rPr lang="de-DE" altLang="de-DE" sz="3200" b="1"/>
              <a:t>individuell vs. Stufung</a:t>
            </a:r>
            <a:endParaRPr lang="de-DE" altLang="de-DE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A9165F17-D17A-F64B-8A75-809D257FD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4572000" cy="220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kx="-2453608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Individuelle  Bemessung</a:t>
            </a:r>
          </a:p>
          <a:p>
            <a:pPr lvl="1">
              <a:lnSpc>
                <a:spcPct val="17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Gerechtigkeit 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individuelle Anreize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aufwändig</a:t>
            </a:r>
            <a:endParaRPr lang="de-DE" altLang="de-DE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Intransparenz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 individuelle Konjunkturen</a:t>
            </a:r>
            <a:endParaRPr lang="de-DE" altLang="de-DE" sz="20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81EAB16-FC39-DD48-BF0B-CCCD67A9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4572000" cy="25146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Stufenmodell</a:t>
            </a:r>
          </a:p>
          <a:p>
            <a:pPr lvl="1">
              <a:lnSpc>
                <a:spcPct val="180000"/>
              </a:lnSpc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Regelhaftigkeit/Transparenz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Integration von B&amp;B + Leistung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sz="2000" b="1">
                <a:solidFill>
                  <a:srgbClr val="00FFCC"/>
                </a:solidFill>
                <a:latin typeface="Arial" panose="020B0604020202020204" pitchFamily="34" charset="0"/>
              </a:rPr>
              <a:t>+ strategische Einbettung</a:t>
            </a:r>
          </a:p>
          <a:p>
            <a:pPr lvl="1">
              <a:buFont typeface="Wingdings" pitchFamily="2" charset="2"/>
              <a:buNone/>
            </a:pPr>
            <a:r>
              <a:rPr lang="de-DE" altLang="de-DE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Reaktanz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de-DE" altLang="de-DE" sz="2200" b="1">
                <a:solidFill>
                  <a:schemeClr val="accent1"/>
                </a:solidFill>
                <a:latin typeface="Arial" panose="020B0604020202020204" pitchFamily="34" charset="0"/>
              </a:rPr>
              <a:t>- </a:t>
            </a:r>
            <a:r>
              <a:rPr lang="de-DE" altLang="de-DE" sz="2000" b="1">
                <a:solidFill>
                  <a:schemeClr val="tx2"/>
                </a:solidFill>
                <a:latin typeface="Arial" panose="020B0604020202020204" pitchFamily="34" charset="0"/>
              </a:rPr>
              <a:t>langfristiges Management</a:t>
            </a:r>
            <a:endParaRPr lang="de-DE" altLang="de-DE" sz="22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66245" name="Oval 5">
            <a:extLst>
              <a:ext uri="{FF2B5EF4-FFF2-40B4-BE49-F238E27FC236}">
                <a16:creationId xmlns:a16="http://schemas.microsoft.com/office/drawing/2014/main" id="{B4E08C9C-C5AA-C145-8878-A6174A5A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2063750" cy="1600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Weichen-</a:t>
            </a:r>
          </a:p>
          <a:p>
            <a:pPr algn="ctr"/>
            <a:r>
              <a:rPr lang="de-DE" altLang="de-DE" sz="2600" b="1">
                <a:latin typeface="Arial" panose="020B0604020202020204" pitchFamily="34" charset="0"/>
              </a:rPr>
              <a:t>stellung 2</a:t>
            </a:r>
          </a:p>
        </p:txBody>
      </p:sp>
      <p:grpSp>
        <p:nvGrpSpPr>
          <p:cNvPr id="266246" name="Group 6">
            <a:extLst>
              <a:ext uri="{FF2B5EF4-FFF2-40B4-BE49-F238E27FC236}">
                <a16:creationId xmlns:a16="http://schemas.microsoft.com/office/drawing/2014/main" id="{6584973C-12F3-0048-9C3D-9C063BBE5A7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971800"/>
            <a:ext cx="1139825" cy="2209800"/>
            <a:chOff x="1584" y="1872"/>
            <a:chExt cx="718" cy="1392"/>
          </a:xfrm>
        </p:grpSpPr>
        <p:sp>
          <p:nvSpPr>
            <p:cNvPr id="266247" name="AutoShape 7">
              <a:extLst>
                <a:ext uri="{FF2B5EF4-FFF2-40B4-BE49-F238E27FC236}">
                  <a16:creationId xmlns:a16="http://schemas.microsoft.com/office/drawing/2014/main" id="{1E199D4F-4EFF-D64C-909D-E0921D8392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58196">
              <a:off x="1584" y="1872"/>
              <a:ext cx="718" cy="453"/>
            </a:xfrm>
            <a:prstGeom prst="rightArrow">
              <a:avLst>
                <a:gd name="adj1" fmla="val 50000"/>
                <a:gd name="adj2" fmla="val 396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48" name="AutoShape 8">
              <a:extLst>
                <a:ext uri="{FF2B5EF4-FFF2-40B4-BE49-F238E27FC236}">
                  <a16:creationId xmlns:a16="http://schemas.microsoft.com/office/drawing/2014/main" id="{3DB6E332-BB54-CA4E-A604-81D34F6785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55184">
              <a:off x="1584" y="2811"/>
              <a:ext cx="672" cy="453"/>
            </a:xfrm>
            <a:prstGeom prst="rightArrow">
              <a:avLst>
                <a:gd name="adj1" fmla="val 50000"/>
                <a:gd name="adj2" fmla="val 370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66250" name="Oval 10">
            <a:extLst>
              <a:ext uri="{FF2B5EF4-FFF2-40B4-BE49-F238E27FC236}">
                <a16:creationId xmlns:a16="http://schemas.microsoft.com/office/drawing/2014/main" id="{4513B408-0AE5-4F40-8A56-8AAF2717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Gehalt nach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Stufen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B&amp;B +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Leistung</a:t>
            </a:r>
            <a:endParaRPr lang="de-DE" altLang="de-DE" b="1">
              <a:solidFill>
                <a:schemeClr val="folHlink"/>
              </a:solidFill>
            </a:endParaRPr>
          </a:p>
        </p:txBody>
      </p:sp>
      <p:graphicFrame>
        <p:nvGraphicFramePr>
          <p:cNvPr id="266251" name="Object 11">
            <a:extLst>
              <a:ext uri="{FF2B5EF4-FFF2-40B4-BE49-F238E27FC236}">
                <a16:creationId xmlns:a16="http://schemas.microsoft.com/office/drawing/2014/main" id="{261A4C8E-3F5F-9E49-B042-1644E95C3E6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49" name="Oval 9">
            <a:extLst>
              <a:ext uri="{FF2B5EF4-FFF2-40B4-BE49-F238E27FC236}">
                <a16:creationId xmlns:a16="http://schemas.microsoft.com/office/drawing/2014/main" id="{8C296E08-A312-7E49-8AEF-BA4A590B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2124075" cy="1763713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Jeder 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bekommt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anderes</a:t>
            </a:r>
          </a:p>
          <a:p>
            <a:pPr algn="ctr"/>
            <a:r>
              <a:rPr lang="de-DE" altLang="de-DE" b="1">
                <a:solidFill>
                  <a:schemeClr val="folHlink"/>
                </a:solidFill>
                <a:latin typeface="Arial" panose="020B0604020202020204" pitchFamily="34" charset="0"/>
              </a:rPr>
              <a:t>Gehalt</a:t>
            </a:r>
            <a:endParaRPr lang="de-DE" altLang="de-DE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animBg="1" autoUpdateAnimBg="0"/>
      <p:bldP spid="266244" grpId="0" animBg="1" autoUpdateAnimBg="0"/>
      <p:bldP spid="266245" grpId="0" animBg="1" autoUpdateAnimBg="0"/>
      <p:bldP spid="266250" grpId="0" animBg="1" autoUpdateAnimBg="0"/>
      <p:bldP spid="266249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970</Words>
  <Application>Microsoft Macintosh PowerPoint</Application>
  <PresentationFormat>Bildschirmpräsentation (4:3)</PresentationFormat>
  <Paragraphs>419</Paragraphs>
  <Slides>47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Times New Roman</vt:lpstr>
      <vt:lpstr>Arial</vt:lpstr>
      <vt:lpstr>Webdings</vt:lpstr>
      <vt:lpstr>Wingdings</vt:lpstr>
      <vt:lpstr>Leere Präsentation</vt:lpstr>
      <vt:lpstr>Microsoft Clip Gallery</vt:lpstr>
      <vt:lpstr>Microsoft Excel-Tabelle</vt:lpstr>
      <vt:lpstr>Microsoft Photo Editor 3.0 Photo</vt:lpstr>
      <vt:lpstr>PowerPoint-Präsentation</vt:lpstr>
      <vt:lpstr>PowerPoint-Präsentation</vt:lpstr>
      <vt:lpstr>PowerPoint-Präsentation</vt:lpstr>
      <vt:lpstr>autonom</vt:lpstr>
      <vt:lpstr>wettbewerblich</vt:lpstr>
      <vt:lpstr>Gefahren</vt:lpstr>
      <vt:lpstr>3 Gestaltungsbereiche</vt:lpstr>
      <vt:lpstr>Formel vs. Abwägung</vt:lpstr>
      <vt:lpstr>individuell vs. Stufung</vt:lpstr>
      <vt:lpstr>Regel vs. Antrag</vt:lpstr>
      <vt:lpstr>Resümee</vt:lpstr>
      <vt:lpstr>profiliert</vt:lpstr>
      <vt:lpstr>profiliert</vt:lpstr>
      <vt:lpstr>wissenschaftlich</vt:lpstr>
      <vt:lpstr>Ranking</vt:lpstr>
      <vt:lpstr>bisher</vt:lpstr>
      <vt:lpstr>Internet</vt:lpstr>
      <vt:lpstr>Wirkung: Internet-Zugriffe</vt:lpstr>
      <vt:lpstr>PowerPoint-Präsentation</vt:lpstr>
      <vt:lpstr>PowerPoint-Präsentation</vt:lpstr>
      <vt:lpstr>Profile forschungsstarker Universitäten in Anglistik</vt:lpstr>
      <vt:lpstr>Profile forschungsstarker Universitäten in Anglistik</vt:lpstr>
      <vt:lpstr>Profile forschungsstarker Universitäten in Anglistik</vt:lpstr>
      <vt:lpstr>Profile forschungsstarker Universitäten in Anglistik</vt:lpstr>
      <vt:lpstr>Profile forschungsstarker Universitäten in Anglistik</vt:lpstr>
      <vt:lpstr>international</vt:lpstr>
      <vt:lpstr>virtuell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wirtschaftlich</vt:lpstr>
      <vt:lpstr>wirtschaftlich</vt:lpstr>
      <vt:lpstr>wirtschaftlich</vt:lpstr>
      <vt:lpstr>Zukunft in Deutschland ?</vt:lpstr>
      <vt:lpstr>Zukunft in Deutschland ?</vt:lpstr>
      <vt:lpstr>PowerPoint-Präsentation</vt:lpstr>
      <vt:lpstr>Evaluationsinstrumente</vt:lpstr>
      <vt:lpstr>PowerPoint-Präsentation</vt:lpstr>
      <vt:lpstr>Anteil DFG-Mittel</vt:lpstr>
      <vt:lpstr>Drittmittelgeber</vt:lpstr>
      <vt:lpstr>Profile forschungsstarker Universitäten in Erziehungswiss.</vt:lpstr>
      <vt:lpstr>Profile forschungsstarker Universitäten in Erziehungswiss.</vt:lpstr>
      <vt:lpstr>Profile forschungsstarker Universitäten in Erziehungswiss.</vt:lpstr>
      <vt:lpstr>Drittmittelgeber 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131</cp:revision>
  <dcterms:created xsi:type="dcterms:W3CDTF">2001-03-08T15:06:45Z</dcterms:created>
  <dcterms:modified xsi:type="dcterms:W3CDTF">2022-02-22T14:11:46Z</dcterms:modified>
</cp:coreProperties>
</file>