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35" r:id="rId2"/>
    <p:sldId id="322" r:id="rId3"/>
    <p:sldId id="342" r:id="rId4"/>
    <p:sldId id="333" r:id="rId5"/>
    <p:sldId id="325" r:id="rId6"/>
    <p:sldId id="343" r:id="rId7"/>
    <p:sldId id="340" r:id="rId8"/>
    <p:sldId id="344" r:id="rId9"/>
    <p:sldId id="302" r:id="rId10"/>
    <p:sldId id="304" r:id="rId11"/>
    <p:sldId id="305" r:id="rId12"/>
    <p:sldId id="307" r:id="rId13"/>
    <p:sldId id="345" r:id="rId14"/>
    <p:sldId id="326" r:id="rId15"/>
    <p:sldId id="329" r:id="rId16"/>
    <p:sldId id="328" r:id="rId17"/>
    <p:sldId id="356" r:id="rId18"/>
    <p:sldId id="330" r:id="rId19"/>
    <p:sldId id="347" r:id="rId20"/>
    <p:sldId id="348" r:id="rId21"/>
    <p:sldId id="349" r:id="rId22"/>
    <p:sldId id="350" r:id="rId23"/>
    <p:sldId id="358" r:id="rId24"/>
    <p:sldId id="359" r:id="rId25"/>
    <p:sldId id="357" r:id="rId26"/>
    <p:sldId id="355" r:id="rId27"/>
    <p:sldId id="351" r:id="rId28"/>
    <p:sldId id="354" r:id="rId29"/>
    <p:sldId id="33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07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15FB4E-6EB1-014F-B363-CBAF1F17EA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624217-16D1-DC43-B7DB-FAFEAD760E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ACD92C6-8038-1A40-8260-F822D2CF036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67A52C3-0123-B848-A950-D21220AF55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8A2DE43-951B-494A-9213-65EE8EF109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00F1504-47FB-5D45-B72B-C0CDFCE2C8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5B94E5-AD15-6841-93FE-80E581FBB0C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F4C48-EA81-AA49-9DD5-331DB57A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B63EBB-D097-3740-88E7-87F06703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AB76-2F0F-B548-BC81-33551463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1CA1B4-C133-3F42-91E1-319A07FFE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8866E8-DABD-5C45-A55D-D9242A979D51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11302-7810-9A46-AC4B-8CC59C30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45DDF9-3FEA-9D48-98A8-0ABCFBCCD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2C3124-7803-E747-86AA-D5DB2C22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00BD86-372F-CA41-AECE-75FD270CA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EE7F5-F07C-3F41-B465-65BD3E631CFA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9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3342C5-9122-344D-AD8C-1970DCFC3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DBC3FB-E09D-4C46-90C2-2A014DBC5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485144-866F-DD42-9ED8-E33ED44A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9FCFE6-6A75-F442-9C6E-2FF59F6A2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3274BE-6485-A74C-B1A3-DE3F3F6CE558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BE268-279F-E647-8699-3EF3EAC0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5232D-3A49-DE48-A6B8-6CDD2CBF3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F079E2-2C1D-D84B-87DA-B30C2289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E64452-0B00-6D46-B671-F748E1DAE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F6E4B-6EA3-5B44-A405-D47D6C55B7E2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5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CAE6A-B60C-8640-B857-2EFEA80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4609D4-FA79-F943-9F90-C00E5B797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F74B7-8FAD-A042-8CBA-3A153E8D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FFEB27-DD15-8E44-BAF7-9079E8CB2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E0FD09-711D-B945-BDFC-D199979AEDB2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49B45-99CD-6746-A785-9EF8A15F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9EA9B-A01B-F047-A043-5BD024C84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59D01E-1F28-F246-B129-DDD44B3AC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9758EE-AD39-1648-BCDF-C1365555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1A01A-03AD-8946-A36B-2299AF4F6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500AB3-56E9-0349-8B79-1BDE0E6A7C66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A54AE-3467-A342-B222-3D1FD34E1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853590-1980-2E44-9E64-C9FAEEEFC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A85D19-FC08-4F4D-8044-E362E5699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17A80A-96E4-024F-872C-B777A986A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2D0B85-B9B9-D94C-AE98-2B9120DEB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CE956D-97AD-214C-A0D7-27FAC147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233EF8F-B08F-3C4D-924D-70D0327CA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2F379-49DA-0746-9D7B-F3A091B98A16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4CCDE-2D7D-5E49-915F-95C367D8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8A3E7E-6787-1242-874A-36245CEB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AA3D2-219E-8144-B8D7-1C5D6DF68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62BC4-C136-8444-8F2D-150C9C413EBF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8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E38E57-12DE-1F49-85DC-6118CD67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B7A19C-CF88-7F41-B01C-434B26C7C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D7365-915D-7649-973A-3F7060689E68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9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C68DE-8DBB-1A4E-90C8-95145D68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0C117-7734-9049-AF5B-DE03E7C16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F9D63-42A2-D34F-88CB-E0F32186B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2123D1-64BA-4441-BBC5-F0931CCE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E4B6B6-A502-6A4A-9B25-5960F3F712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93BD5-19AA-E54F-9617-0E23701AD8E3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9F11D-D856-AA40-B61A-1EFCF07A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37E276-3824-0B47-9B4E-2E5FB371C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C84A98-89F0-924C-9A16-428D0CAB3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845D4B-D25F-F64E-A655-D28A83C5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C868-0605-4648-8AEB-5D6098BB0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97227-15B1-9642-9203-46B34E987CDC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0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423A780F-D88D-E94F-A159-7C0C15CE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3851ECD-9008-5643-A41A-3E13C7958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074F44-E7A8-2048-9CBA-DDEA1BF91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CDDEB3-9117-D348-BAB9-E754D9B9A2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6233A35-6D9D-0F4F-96BA-9349C59D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A2BC23-04E0-7048-8EBB-D2802F0564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4FCD8B87-3929-B34F-A83E-2988ED50EC51}" type="slidenum">
              <a:rPr lang="en-US" altLang="de-DE"/>
              <a:pPr/>
              <a:t>‹Nr.›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C694434E-281E-7B41-BE30-14C25598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2C4D0261-CB0E-5D40-A49D-6F0DD94B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83ABEC9C-F27B-C74E-A981-DB801255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DB2E09D3-A363-334B-84C1-B2F03B9F5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5A4CB-4845-E74E-BB25-8E44A9C887CE}" type="slidenum">
              <a:rPr lang="en-US" altLang="de-DE"/>
              <a:pPr/>
              <a:t>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73058" name="Text Box 1026">
            <a:extLst>
              <a:ext uri="{FF2B5EF4-FFF2-40B4-BE49-F238E27FC236}">
                <a16:creationId xmlns:a16="http://schemas.microsoft.com/office/drawing/2014/main" id="{BC0224EF-F9DE-0044-B098-7E5FBDAE8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73059" name="Rectangle 1027">
            <a:extLst>
              <a:ext uri="{FF2B5EF4-FFF2-40B4-BE49-F238E27FC236}">
                <a16:creationId xmlns:a16="http://schemas.microsoft.com/office/drawing/2014/main" id="{CF33C8F0-B1E7-A540-B84F-DA170A57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7391400" cy="2667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Zukunft der 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Hochschulfinanzierung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Überlegungen und</a:t>
            </a:r>
            <a:r>
              <a:rPr lang="de-DE" altLang="de-DE" sz="4000" b="1">
                <a:latin typeface="Arial" panose="020B0604020202020204" pitchFamily="34" charset="0"/>
              </a:rPr>
              <a:t> </a:t>
            </a:r>
            <a:r>
              <a:rPr lang="de-DE" altLang="de-DE" sz="2400" b="1">
                <a:latin typeface="Arial" panose="020B0604020202020204" pitchFamily="34" charset="0"/>
              </a:rPr>
              <a:t>Konzepte des CHE</a:t>
            </a:r>
            <a:endParaRPr lang="de-DE" altLang="de-DE" sz="4000" b="1">
              <a:latin typeface="Arial" panose="020B0604020202020204" pitchFamily="34" charset="0"/>
            </a:endParaRPr>
          </a:p>
        </p:txBody>
      </p:sp>
      <p:sp>
        <p:nvSpPr>
          <p:cNvPr id="173060" name="Rectangle 1028">
            <a:extLst>
              <a:ext uri="{FF2B5EF4-FFF2-40B4-BE49-F238E27FC236}">
                <a16:creationId xmlns:a16="http://schemas.microsoft.com/office/drawing/2014/main" id="{E707C10E-7349-4047-9615-E08E3B23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53000"/>
            <a:ext cx="73152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Prof. Dr. Detlef Müller-Böling</a:t>
            </a:r>
          </a:p>
        </p:txBody>
      </p:sp>
      <p:sp>
        <p:nvSpPr>
          <p:cNvPr id="173061" name="Text Box 1029">
            <a:extLst>
              <a:ext uri="{FF2B5EF4-FFF2-40B4-BE49-F238E27FC236}">
                <a16:creationId xmlns:a16="http://schemas.microsoft.com/office/drawing/2014/main" id="{C7E1523D-D87D-EA4F-AD6C-E223AABB0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010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3600" b="1">
                <a:latin typeface="Arial" panose="020B0604020202020204" pitchFamily="34" charset="0"/>
              </a:rPr>
              <a:t>RCDS-Kongress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336C57F-2092-464F-ADD2-7611D7D2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1CF06130-B7FA-BA49-99AC-2698F9145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ECF831-592E-D84D-B0B0-C1EC8E210A0D}" type="slidenum">
              <a:rPr lang="en-US" altLang="de-DE"/>
              <a:pPr/>
              <a:t>10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03426" name="Text Box 2">
            <a:extLst>
              <a:ext uri="{FF2B5EF4-FFF2-40B4-BE49-F238E27FC236}">
                <a16:creationId xmlns:a16="http://schemas.microsoft.com/office/drawing/2014/main" id="{2D8ADDE8-4C71-DF42-BE47-ACC1E7F9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03432" name="Oval 8">
            <a:extLst>
              <a:ext uri="{FF2B5EF4-FFF2-40B4-BE49-F238E27FC236}">
                <a16:creationId xmlns:a16="http://schemas.microsoft.com/office/drawing/2014/main" id="{C41891CE-B4DC-BE42-8FAD-AEF30150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1689100"/>
            <a:ext cx="1854200" cy="40767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Fazit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03433" name="Rectangle 9">
            <a:extLst>
              <a:ext uri="{FF2B5EF4-FFF2-40B4-BE49-F238E27FC236}">
                <a16:creationId xmlns:a16="http://schemas.microsoft.com/office/drawing/2014/main" id="{0ABCEF4A-270B-E249-9038-C17E6B18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600200"/>
            <a:ext cx="6200775" cy="20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Strafgebühren ohne</a:t>
            </a:r>
          </a:p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Sinn und Zweck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03434" name="Rectangle 10">
            <a:extLst>
              <a:ext uri="{FF2B5EF4-FFF2-40B4-BE49-F238E27FC236}">
                <a16:creationId xmlns:a16="http://schemas.microsoft.com/office/drawing/2014/main" id="{21BCBC2C-7274-084C-8CF0-B6C17E47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91000"/>
            <a:ext cx="6200775" cy="20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elender Kompromiss</a:t>
            </a:r>
          </a:p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von Befürwortern und </a:t>
            </a:r>
          </a:p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Gegnern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03435" name="Rectangle 11">
            <a:extLst>
              <a:ext uri="{FF2B5EF4-FFF2-40B4-BE49-F238E27FC236}">
                <a16:creationId xmlns:a16="http://schemas.microsoft.com/office/drawing/2014/main" id="{94B39013-540C-F74E-A486-EA3F3768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6502400" cy="622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Langzeitstudiengebühren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nimBg="1" autoUpdateAnimBg="0"/>
      <p:bldP spid="103433" grpId="0" animBg="1" autoUpdateAnimBg="0"/>
      <p:bldP spid="10343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7B50B88B-A7D8-8744-9D8F-CDCBB100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517A9F1F-017E-E446-8FD5-665D4E06B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3F455-072A-1E4B-B3E0-259D9C7215A4}" type="slidenum">
              <a:rPr lang="en-US" altLang="de-DE"/>
              <a:pPr/>
              <a:t>11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05474" name="Text Box 2">
            <a:extLst>
              <a:ext uri="{FF2B5EF4-FFF2-40B4-BE49-F238E27FC236}">
                <a16:creationId xmlns:a16="http://schemas.microsoft.com/office/drawing/2014/main" id="{85D7592F-C0AE-B849-8FBB-F28FAF73C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456B79A-C3FD-3348-B3A0-6A315BDA9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6858000" cy="622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Studienkonten/Bildungsgutscheine</a:t>
            </a:r>
          </a:p>
        </p:txBody>
      </p:sp>
      <p:sp>
        <p:nvSpPr>
          <p:cNvPr id="105476" name="AutoShape 4">
            <a:extLst>
              <a:ext uri="{FF2B5EF4-FFF2-40B4-BE49-F238E27FC236}">
                <a16:creationId xmlns:a16="http://schemas.microsoft.com/office/drawing/2014/main" id="{E719CD1F-AD28-EC47-B47B-DDA9CF0A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Stärkung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Nachfrager-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position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(GefoS)</a:t>
            </a:r>
          </a:p>
        </p:txBody>
      </p:sp>
      <p:sp>
        <p:nvSpPr>
          <p:cNvPr id="105478" name="AutoShape 6">
            <a:extLst>
              <a:ext uri="{FF2B5EF4-FFF2-40B4-BE49-F238E27FC236}">
                <a16:creationId xmlns:a16="http://schemas.microsoft.com/office/drawing/2014/main" id="{FB5BBE73-BE15-7E44-8E23-85956BA8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Wettbewerbs-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anreize für Stud.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u. Hochschulen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D74DB650-F992-6743-9D73-6A998863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295400"/>
            <a:ext cx="3429000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keine Verbesserung 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der Finanzierung </a:t>
            </a:r>
          </a:p>
        </p:txBody>
      </p:sp>
      <p:sp>
        <p:nvSpPr>
          <p:cNvPr id="105481" name="Rectangle 9">
            <a:extLst>
              <a:ext uri="{FF2B5EF4-FFF2-40B4-BE49-F238E27FC236}">
                <a16:creationId xmlns:a16="http://schemas.microsoft.com/office/drawing/2014/main" id="{3527BCB2-E1AE-4A4B-BF4F-4B59665C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52800"/>
            <a:ext cx="342900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keine Verteilungs-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gerechtigkeit</a:t>
            </a:r>
          </a:p>
        </p:txBody>
      </p:sp>
      <p:sp>
        <p:nvSpPr>
          <p:cNvPr id="105482" name="Rectangle 10">
            <a:extLst>
              <a:ext uri="{FF2B5EF4-FFF2-40B4-BE49-F238E27FC236}">
                <a16:creationId xmlns:a16="http://schemas.microsoft.com/office/drawing/2014/main" id="{FE286320-E782-E841-9E89-C4521A9A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42900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Bindung an Hoch-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schule?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 autoUpdateAnimBg="0"/>
      <p:bldP spid="105478" grpId="0" animBg="1" autoUpdateAnimBg="0"/>
      <p:bldP spid="105480" grpId="0" animBg="1" autoUpdateAnimBg="0"/>
      <p:bldP spid="105481" grpId="0" animBg="1" autoUpdateAnimBg="0"/>
      <p:bldP spid="10548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D802D3BA-2EAB-6D49-9BE7-FA8B621E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3F97A57-F42B-1740-AB64-40F233A05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C3C78-1791-394C-9317-0704808FC476}" type="slidenum">
              <a:rPr lang="en-US" altLang="de-DE"/>
              <a:pPr/>
              <a:t>12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09570" name="Text Box 2">
            <a:extLst>
              <a:ext uri="{FF2B5EF4-FFF2-40B4-BE49-F238E27FC236}">
                <a16:creationId xmlns:a16="http://schemas.microsoft.com/office/drawing/2014/main" id="{436D269E-82F5-9949-B494-B31A23EA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09572" name="Oval 4">
            <a:extLst>
              <a:ext uri="{FF2B5EF4-FFF2-40B4-BE49-F238E27FC236}">
                <a16:creationId xmlns:a16="http://schemas.microsoft.com/office/drawing/2014/main" id="{43D1D437-9583-924B-AA9B-71796C27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1689100"/>
            <a:ext cx="1854200" cy="40767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Fazit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B67623C3-9E92-1342-B951-2D44A717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676400"/>
            <a:ext cx="6200775" cy="16002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macht Umsetzung des</a:t>
            </a:r>
          </a:p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GefoS-Prinzips bei</a:t>
            </a:r>
          </a:p>
          <a:p>
            <a:pPr algn="ctr">
              <a:lnSpc>
                <a:spcPct val="75000"/>
              </a:lnSpc>
            </a:pPr>
            <a:r>
              <a:rPr lang="de-DE" altLang="de-DE" sz="4000" b="1">
                <a:latin typeface="Arial" panose="020B0604020202020204" pitchFamily="34" charset="0"/>
              </a:rPr>
              <a:t>Mittelverteilung möglich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B52BC84A-60F1-DA4F-B419-053A9DD7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86200"/>
            <a:ext cx="6200775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kein zusätzliches Geld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 in die Hochschulen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09576" name="Rectangle 8">
            <a:extLst>
              <a:ext uri="{FF2B5EF4-FFF2-40B4-BE49-F238E27FC236}">
                <a16:creationId xmlns:a16="http://schemas.microsoft.com/office/drawing/2014/main" id="{9D487778-E6F6-284A-9B84-C471BF88C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6858000" cy="622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Studienkonten/Bildungsgutscheine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 autoUpdateAnimBg="0"/>
      <p:bldP spid="109573" grpId="0" animBg="1" autoUpdateAnimBg="0"/>
      <p:bldP spid="10957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D4279FE9-17EF-BE43-A721-B40A5972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F2124036-7F12-A04C-A6DD-14D48BB45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D471A2-EBCB-DC4E-A5BE-DBC36FAC37D9}" type="slidenum">
              <a:rPr lang="en-US" altLang="de-DE"/>
              <a:pPr/>
              <a:t>13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623CBF1F-B5DB-3241-976C-B81571D8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A3B7AEB3-9AC0-284C-8BAB-15F561BD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Ziele bei Reform 3: Drei G</a:t>
            </a:r>
            <a:endParaRPr lang="de-DE" altLang="de-DE" sz="36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93540" name="Oval 4">
            <a:extLst>
              <a:ext uri="{FF2B5EF4-FFF2-40B4-BE49-F238E27FC236}">
                <a16:creationId xmlns:a16="http://schemas.microsoft.com/office/drawing/2014/main" id="{72C9427B-A188-0540-8A46-74AFD157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 </a:t>
            </a:r>
            <a:r>
              <a:rPr lang="de-DE" altLang="de-DE" sz="2400" b="1">
                <a:latin typeface="Arial" panose="020B0604020202020204" pitchFamily="34" charset="0"/>
              </a:rPr>
              <a:t>Verteilungs-</a:t>
            </a:r>
          </a:p>
          <a:p>
            <a:pPr algn="ctr"/>
            <a:r>
              <a:rPr lang="de-DE" altLang="de-DE" sz="3200" b="1" i="1" u="sng">
                <a:latin typeface="Arial" panose="020B0604020202020204" pitchFamily="34" charset="0"/>
              </a:rPr>
              <a:t>G</a:t>
            </a:r>
            <a:r>
              <a:rPr lang="de-DE" altLang="de-DE" sz="2400" b="1">
                <a:latin typeface="Arial" panose="020B0604020202020204" pitchFamily="34" charset="0"/>
              </a:rPr>
              <a:t>erechtigkeit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193541" name="Oval 5">
            <a:extLst>
              <a:ext uri="{FF2B5EF4-FFF2-40B4-BE49-F238E27FC236}">
                <a16:creationId xmlns:a16="http://schemas.microsoft.com/office/drawing/2014/main" id="{1C4C18FB-300B-CB41-BE6E-D6A915D4C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 i="1" u="sng">
                <a:latin typeface="Arial" panose="020B0604020202020204" pitchFamily="34" charset="0"/>
              </a:rPr>
              <a:t>G</a:t>
            </a:r>
            <a:r>
              <a:rPr lang="de-DE" altLang="de-DE" sz="2400" b="1">
                <a:latin typeface="Arial" panose="020B0604020202020204" pitchFamily="34" charset="0"/>
              </a:rPr>
              <a:t>emeinsinn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neues Verhältnis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Stud. </a:t>
            </a:r>
            <a:r>
              <a:rPr lang="de-DE" altLang="de-DE" sz="2400" b="1">
                <a:latin typeface="Arial" panose="020B0604020202020204" pitchFamily="34" charset="0"/>
                <a:sym typeface="Symbol" pitchFamily="2" charset="2"/>
              </a:rPr>
              <a:t> HS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193542" name="Oval 6">
            <a:extLst>
              <a:ext uri="{FF2B5EF4-FFF2-40B4-BE49-F238E27FC236}">
                <a16:creationId xmlns:a16="http://schemas.microsoft.com/office/drawing/2014/main" id="{EF36703F-1D81-CE46-9D6A-FFBDFF49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mehr</a:t>
            </a:r>
          </a:p>
          <a:p>
            <a:pPr algn="ctr"/>
            <a:r>
              <a:rPr lang="de-DE" altLang="de-DE" sz="3200" b="1" i="1" u="sng">
                <a:latin typeface="Arial" panose="020B0604020202020204" pitchFamily="34" charset="0"/>
              </a:rPr>
              <a:t>G</a:t>
            </a:r>
            <a:r>
              <a:rPr lang="de-DE" altLang="de-DE" sz="2400" b="1">
                <a:latin typeface="Arial" panose="020B0604020202020204" pitchFamily="34" charset="0"/>
              </a:rPr>
              <a:t>eld für die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Hochschulen</a:t>
            </a:r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FAC3CAF8-D358-5742-818B-8F63CFDE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2438400" cy="16764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Privilegien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werden </a:t>
            </a:r>
            <a:br>
              <a:rPr lang="de-DE" altLang="de-DE" b="1">
                <a:latin typeface="Arial" panose="020B0604020202020204" pitchFamily="34" charset="0"/>
              </a:rPr>
            </a:br>
            <a:r>
              <a:rPr lang="de-DE" altLang="de-DE" b="1">
                <a:latin typeface="Arial" panose="020B0604020202020204" pitchFamily="34" charset="0"/>
              </a:rPr>
              <a:t>abgebaut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93544" name="Rectangle 8">
            <a:extLst>
              <a:ext uri="{FF2B5EF4-FFF2-40B4-BE49-F238E27FC236}">
                <a16:creationId xmlns:a16="http://schemas.microsoft.com/office/drawing/2014/main" id="{0EB558F2-9EC5-AA4B-B2E9-D85EE54D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2438400" cy="16764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Studierenden-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Interessen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besser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durchsetzen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93545" name="Rectangle 9">
            <a:extLst>
              <a:ext uri="{FF2B5EF4-FFF2-40B4-BE49-F238E27FC236}">
                <a16:creationId xmlns:a16="http://schemas.microsoft.com/office/drawing/2014/main" id="{7F5A1BEC-D2F6-2B4E-9442-8D4D4218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2438400" cy="16764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Unterfinanzierung </a:t>
            </a:r>
            <a:br>
              <a:rPr lang="de-DE" altLang="de-DE" b="1">
                <a:latin typeface="Arial" panose="020B0604020202020204" pitchFamily="34" charset="0"/>
              </a:rPr>
            </a:br>
            <a:r>
              <a:rPr lang="de-DE" altLang="de-DE" b="1">
                <a:latin typeface="Arial" panose="020B0604020202020204" pitchFamily="34" charset="0"/>
              </a:rPr>
              <a:t>im weltweiten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Vergleich 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verringern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animBg="1" autoUpdateAnimBg="0"/>
      <p:bldP spid="193541" grpId="0" animBg="1" autoUpdateAnimBg="0"/>
      <p:bldP spid="193542" grpId="0" animBg="1" autoUpdateAnimBg="0"/>
      <p:bldP spid="193543" grpId="0" animBg="1" autoUpdateAnimBg="0"/>
      <p:bldP spid="193544" grpId="0" animBg="1" autoUpdateAnimBg="0"/>
      <p:bldP spid="19354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CA51C479-3E1E-F244-9C29-ABABCFC5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C8BE2D3-03DF-B944-9381-439286F0F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DBA0E-37E0-534A-93CB-91F35BE40FAD}" type="slidenum">
              <a:rPr lang="en-US" altLang="de-DE"/>
              <a:pPr/>
              <a:t>14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50530" name="Text Box 2">
            <a:extLst>
              <a:ext uri="{FF2B5EF4-FFF2-40B4-BE49-F238E27FC236}">
                <a16:creationId xmlns:a16="http://schemas.microsoft.com/office/drawing/2014/main" id="{C3649391-E090-D240-B7C4-2F52F2ED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3731B9F4-4236-9B4F-B8A7-85AA3CF3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Reform 2 + 3</a:t>
            </a:r>
            <a:endParaRPr lang="de-DE" altLang="de-DE" sz="3600" b="1">
              <a:latin typeface="Arial" panose="020B0604020202020204" pitchFamily="34" charset="0"/>
            </a:endParaRPr>
          </a:p>
        </p:txBody>
      </p:sp>
      <p:sp>
        <p:nvSpPr>
          <p:cNvPr id="150532" name="Oval 4">
            <a:extLst>
              <a:ext uri="{FF2B5EF4-FFF2-40B4-BE49-F238E27FC236}">
                <a16:creationId xmlns:a16="http://schemas.microsoft.com/office/drawing/2014/main" id="{33DCF060-B1ED-4B42-9008-850706C2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95400"/>
            <a:ext cx="5257800" cy="1143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CHE-Modell</a:t>
            </a:r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895A60F4-C830-FF49-BFD9-8BB92E6E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GefoS-Ansatz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(Formel, Zielvereinbarung,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Studienkonten o.ä.)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C1BA1302-2B63-FF42-AC61-A3FC1B81C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43200"/>
            <a:ext cx="3505200" cy="1600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Allgemeine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 Studiengebühren</a:t>
            </a:r>
          </a:p>
        </p:txBody>
      </p:sp>
      <p:sp>
        <p:nvSpPr>
          <p:cNvPr id="150538" name="Line 10">
            <a:extLst>
              <a:ext uri="{FF2B5EF4-FFF2-40B4-BE49-F238E27FC236}">
                <a16:creationId xmlns:a16="http://schemas.microsoft.com/office/drawing/2014/main" id="{89A9BA61-F068-1D4F-856A-5D479ADAE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5052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39" name="Line 11">
            <a:extLst>
              <a:ext uri="{FF2B5EF4-FFF2-40B4-BE49-F238E27FC236}">
                <a16:creationId xmlns:a16="http://schemas.microsoft.com/office/drawing/2014/main" id="{CA1EEF3F-89AF-6644-AAD0-FF9DBD6E2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0480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5922A58D-EE96-FD44-8D04-E3706380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038600"/>
            <a:ext cx="7048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7200" b="1"/>
              <a:t>=</a:t>
            </a:r>
          </a:p>
        </p:txBody>
      </p:sp>
      <p:sp>
        <p:nvSpPr>
          <p:cNvPr id="150541" name="Rectangle 13">
            <a:extLst>
              <a:ext uri="{FF2B5EF4-FFF2-40B4-BE49-F238E27FC236}">
                <a16:creationId xmlns:a16="http://schemas.microsoft.com/office/drawing/2014/main" id="{3DD478B8-C800-7E45-9F97-118F1F4A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4648200" cy="1828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Bessere 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 Studienbedingungen</a:t>
            </a:r>
          </a:p>
          <a:p>
            <a:pPr algn="ctr">
              <a:buFontTx/>
              <a:buChar char="-"/>
            </a:pPr>
            <a:r>
              <a:rPr lang="de-DE" altLang="de-DE" sz="1800" b="1">
                <a:latin typeface="Arial" panose="020B0604020202020204" pitchFamily="34" charset="0"/>
              </a:rPr>
              <a:t>mehr Betreuung</a:t>
            </a:r>
          </a:p>
          <a:p>
            <a:pPr algn="ctr">
              <a:buFontTx/>
              <a:buChar char="-"/>
            </a:pPr>
            <a:r>
              <a:rPr lang="de-DE" altLang="de-DE" sz="1800" b="1">
                <a:latin typeface="Arial" panose="020B0604020202020204" pitchFamily="34" charset="0"/>
              </a:rPr>
              <a:t>mehr Computer</a:t>
            </a:r>
          </a:p>
          <a:p>
            <a:pPr algn="ctr">
              <a:buFontTx/>
              <a:buChar char="-"/>
            </a:pPr>
            <a:r>
              <a:rPr lang="de-DE" altLang="de-DE" sz="1800" b="1">
                <a:latin typeface="Arial" panose="020B0604020202020204" pitchFamily="34" charset="0"/>
              </a:rPr>
              <a:t>mehr Arbeitsplätze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 autoUpdateAnimBg="0"/>
      <p:bldP spid="150533" grpId="0" animBg="1" autoUpdateAnimBg="0"/>
      <p:bldP spid="150534" grpId="0" animBg="1" autoUpdateAnimBg="0"/>
      <p:bldP spid="15054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D091470-F184-654A-9D93-9147FEE9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5D71F8FE-CCA1-7C43-98D0-D9B893DE2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7A140-010B-184E-ACC2-F4A1D3435C7A}" type="slidenum">
              <a:rPr lang="en-US" altLang="de-DE"/>
              <a:pPr/>
              <a:t>15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56674" name="Text Box 2">
            <a:extLst>
              <a:ext uri="{FF2B5EF4-FFF2-40B4-BE49-F238E27FC236}">
                <a16:creationId xmlns:a16="http://schemas.microsoft.com/office/drawing/2014/main" id="{C4C1B4E9-C041-754F-8FC2-DA72C217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EC8B7271-D6DA-0B4A-95DC-99EF03E5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39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Studiengebühren als Option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für autonome</a:t>
            </a:r>
            <a:r>
              <a:rPr lang="de-DE" altLang="de-DE" sz="4000" b="1">
                <a:latin typeface="Arial" panose="020B0604020202020204" pitchFamily="34" charset="0"/>
              </a:rPr>
              <a:t> </a:t>
            </a:r>
            <a:r>
              <a:rPr lang="de-DE" altLang="de-DE" sz="2800" b="1">
                <a:latin typeface="Arial" panose="020B0604020202020204" pitchFamily="34" charset="0"/>
              </a:rPr>
              <a:t>Hochschulen</a:t>
            </a:r>
          </a:p>
        </p:txBody>
      </p:sp>
      <p:sp>
        <p:nvSpPr>
          <p:cNvPr id="156676" name="Oval 4">
            <a:extLst>
              <a:ext uri="{FF2B5EF4-FFF2-40B4-BE49-F238E27FC236}">
                <a16:creationId xmlns:a16="http://schemas.microsoft.com/office/drawing/2014/main" id="{33862D21-C704-464D-B5AC-E94055FBD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1854200" cy="457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701E030D-A0AF-1847-B94C-4A1BC9083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  <a:p>
            <a:pPr>
              <a:lnSpc>
                <a:spcPct val="75000"/>
              </a:lnSpc>
            </a:pP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D3FB36D9-AE01-F747-9228-980767630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19400"/>
            <a:ext cx="5410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ermöglicht Studiengebühren</a:t>
            </a:r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id="{9433EF24-5EB4-1947-ADE3-660CCD457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33800"/>
            <a:ext cx="5410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Ordnungspolitik: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fixiert „Spielregeln“</a:t>
            </a:r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6C27FFA6-0DE6-5940-9D56-324E34F0D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410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800" b="1">
                <a:latin typeface="Arial" panose="020B0604020202020204" pitchFamily="34" charset="0"/>
              </a:rPr>
              <a:t>überpr</a:t>
            </a:r>
            <a:r>
              <a:rPr lang="de-DE" altLang="de-DE" sz="3000" b="1">
                <a:latin typeface="Arial" panose="020B0604020202020204" pitchFamily="34" charset="0"/>
              </a:rPr>
              <a:t>üft u. genehmigt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Modelle</a:t>
            </a:r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id="{1EFF4AFE-91A9-2547-BB5A-AE400D90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24400"/>
            <a:ext cx="5410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schreibt </a:t>
            </a:r>
          </a:p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Sozialverträglichkeit vor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 autoUpdateAnimBg="0"/>
      <p:bldP spid="156677" grpId="0" animBg="1" autoUpdateAnimBg="0"/>
      <p:bldP spid="156678" grpId="0" animBg="1" autoUpdateAnimBg="0"/>
      <p:bldP spid="156679" grpId="0" animBg="1" autoUpdateAnimBg="0"/>
      <p:bldP spid="156680" grpId="0" animBg="1" autoUpdateAnimBg="0"/>
      <p:bldP spid="15668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E830DF36-1F28-5647-93AD-FB4F43E2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FDB0B778-0CB3-B646-902C-F7980B3F3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EEB91-560A-C347-85D4-6F0C7370B443}" type="slidenum">
              <a:rPr lang="en-US" altLang="de-DE"/>
              <a:pPr/>
              <a:t>16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54626" name="Text Box 1026">
            <a:extLst>
              <a:ext uri="{FF2B5EF4-FFF2-40B4-BE49-F238E27FC236}">
                <a16:creationId xmlns:a16="http://schemas.microsoft.com/office/drawing/2014/main" id="{9C853573-681F-2C48-96B1-8460ED24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4627" name="Text Box 1027">
            <a:extLst>
              <a:ext uri="{FF2B5EF4-FFF2-40B4-BE49-F238E27FC236}">
                <a16:creationId xmlns:a16="http://schemas.microsoft.com/office/drawing/2014/main" id="{305DE5B9-0534-2549-8182-BADA8060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39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Studiengebühren als Option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für autonome</a:t>
            </a:r>
            <a:r>
              <a:rPr lang="de-DE" altLang="de-DE" sz="4000" b="1">
                <a:latin typeface="Arial" panose="020B0604020202020204" pitchFamily="34" charset="0"/>
              </a:rPr>
              <a:t> </a:t>
            </a:r>
            <a:r>
              <a:rPr lang="de-DE" altLang="de-DE" sz="2800" b="1">
                <a:latin typeface="Arial" panose="020B0604020202020204" pitchFamily="34" charset="0"/>
              </a:rPr>
              <a:t>Hochschulen</a:t>
            </a:r>
            <a:endParaRPr lang="de-DE" altLang="de-DE" sz="28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54628" name="Oval 1028">
            <a:extLst>
              <a:ext uri="{FF2B5EF4-FFF2-40B4-BE49-F238E27FC236}">
                <a16:creationId xmlns:a16="http://schemas.microsoft.com/office/drawing/2014/main" id="{1BE5C9B1-2D5E-BF4E-BFB2-59CB91545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1854200" cy="4648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4629" name="Rectangle 1029">
            <a:extLst>
              <a:ext uri="{FF2B5EF4-FFF2-40B4-BE49-F238E27FC236}">
                <a16:creationId xmlns:a16="http://schemas.microsoft.com/office/drawing/2014/main" id="{3663EEDD-84D0-1443-8DB0-4948D420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Hochschulen entscheiden über</a:t>
            </a:r>
          </a:p>
        </p:txBody>
      </p:sp>
      <p:sp>
        <p:nvSpPr>
          <p:cNvPr id="154630" name="Rectangle 1030">
            <a:extLst>
              <a:ext uri="{FF2B5EF4-FFF2-40B4-BE49-F238E27FC236}">
                <a16:creationId xmlns:a16="http://schemas.microsoft.com/office/drawing/2014/main" id="{777DD9BD-1488-E748-B300-0050152FC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Einführung von Gebühren</a:t>
            </a:r>
          </a:p>
        </p:txBody>
      </p:sp>
      <p:sp>
        <p:nvSpPr>
          <p:cNvPr id="154631" name="Rectangle 1031">
            <a:extLst>
              <a:ext uri="{FF2B5EF4-FFF2-40B4-BE49-F238E27FC236}">
                <a16:creationId xmlns:a16="http://schemas.microsoft.com/office/drawing/2014/main" id="{AE8112F4-B37A-584A-BD7B-57EF06BA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648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800" b="1">
                <a:latin typeface="Arial" panose="020B0604020202020204" pitchFamily="34" charset="0"/>
              </a:rPr>
              <a:t>gebührenpflichtige Angebote</a:t>
            </a:r>
          </a:p>
        </p:txBody>
      </p:sp>
      <p:sp>
        <p:nvSpPr>
          <p:cNvPr id="154632" name="Rectangle 1032">
            <a:extLst>
              <a:ext uri="{FF2B5EF4-FFF2-40B4-BE49-F238E27FC236}">
                <a16:creationId xmlns:a16="http://schemas.microsoft.com/office/drawing/2014/main" id="{5DEAF587-724F-484F-A8FE-9FF1A3FF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„Werben“ für Gebühren</a:t>
            </a:r>
          </a:p>
        </p:txBody>
      </p:sp>
      <p:sp>
        <p:nvSpPr>
          <p:cNvPr id="154633" name="Rectangle 1033">
            <a:extLst>
              <a:ext uri="{FF2B5EF4-FFF2-40B4-BE49-F238E27FC236}">
                <a16:creationId xmlns:a16="http://schemas.microsoft.com/office/drawing/2014/main" id="{1970D452-00AC-6C49-BC54-635B154E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7338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Gestaltung des Modells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 autoUpdateAnimBg="0"/>
      <p:bldP spid="154629" grpId="0" animBg="1" autoUpdateAnimBg="0"/>
      <p:bldP spid="154630" grpId="0" animBg="1" autoUpdateAnimBg="0"/>
      <p:bldP spid="154631" grpId="0" animBg="1" autoUpdateAnimBg="0"/>
      <p:bldP spid="154632" grpId="0" animBg="1" autoUpdateAnimBg="0"/>
      <p:bldP spid="15463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38CDFE72-1FD7-494B-B4DC-33CED369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0D3C2A7-D47C-474F-90C8-1C2321FFC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F85EF7-486B-1D4B-8129-CEA26BA79C3A}" type="slidenum">
              <a:rPr lang="en-US" altLang="de-DE"/>
              <a:pPr/>
              <a:t>17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04802" name="Text Box 2">
            <a:extLst>
              <a:ext uri="{FF2B5EF4-FFF2-40B4-BE49-F238E27FC236}">
                <a16:creationId xmlns:a16="http://schemas.microsoft.com/office/drawing/2014/main" id="{0D6E17D2-C441-4B42-BCF4-8FB1FA2D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04803" name="Text Box 3">
            <a:extLst>
              <a:ext uri="{FF2B5EF4-FFF2-40B4-BE49-F238E27FC236}">
                <a16:creationId xmlns:a16="http://schemas.microsoft.com/office/drawing/2014/main" id="{A7819048-D8E3-264B-B7AD-174B788F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39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Studiengebühren als Option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für autonome</a:t>
            </a:r>
            <a:r>
              <a:rPr lang="de-DE" altLang="de-DE" sz="4000" b="1">
                <a:latin typeface="Arial" panose="020B0604020202020204" pitchFamily="34" charset="0"/>
              </a:rPr>
              <a:t> </a:t>
            </a:r>
            <a:r>
              <a:rPr lang="de-DE" altLang="de-DE" sz="2800" b="1">
                <a:latin typeface="Arial" panose="020B0604020202020204" pitchFamily="34" charset="0"/>
              </a:rPr>
              <a:t>Hochschulen</a:t>
            </a:r>
            <a:endParaRPr lang="de-DE" altLang="de-DE" sz="28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04" name="Oval 4">
            <a:extLst>
              <a:ext uri="{FF2B5EF4-FFF2-40B4-BE49-F238E27FC236}">
                <a16:creationId xmlns:a16="http://schemas.microsoft.com/office/drawing/2014/main" id="{D5129EED-0546-344B-9233-B8DDEE11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1854200" cy="4648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Modell 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04805" name="Rectangle 5">
            <a:extLst>
              <a:ext uri="{FF2B5EF4-FFF2-40B4-BE49-F238E27FC236}">
                <a16:creationId xmlns:a16="http://schemas.microsoft.com/office/drawing/2014/main" id="{3BADCF70-E9B7-6041-9D86-225A2F2DA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Studierende entscheiden über</a:t>
            </a:r>
          </a:p>
        </p:txBody>
      </p:sp>
      <p:sp>
        <p:nvSpPr>
          <p:cNvPr id="204806" name="Rectangle 6">
            <a:extLst>
              <a:ext uri="{FF2B5EF4-FFF2-40B4-BE49-F238E27FC236}">
                <a16:creationId xmlns:a16="http://schemas.microsoft.com/office/drawing/2014/main" id="{5CD33A40-E68D-B14B-AC0F-0139638B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52578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Wahl der Hochschule</a:t>
            </a:r>
          </a:p>
        </p:txBody>
      </p:sp>
      <p:sp>
        <p:nvSpPr>
          <p:cNvPr id="204809" name="Rectangle 9">
            <a:extLst>
              <a:ext uri="{FF2B5EF4-FFF2-40B4-BE49-F238E27FC236}">
                <a16:creationId xmlns:a16="http://schemas.microsoft.com/office/drawing/2014/main" id="{95D24306-2B78-E943-9F72-38199223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5257800" cy="1298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Verwendung der Gelder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 autoUpdateAnimBg="0"/>
      <p:bldP spid="204805" grpId="0" animBg="1" autoUpdateAnimBg="0"/>
      <p:bldP spid="204806" grpId="0" animBg="1" autoUpdateAnimBg="0"/>
      <p:bldP spid="2048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7DE3ECE4-6393-7948-9759-7E0BD2C0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B32EC029-F517-BC45-BDF1-5EEC514EB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E1A9F-A60C-C243-803C-C174C7BA060D}" type="slidenum">
              <a:rPr lang="en-US" altLang="de-DE"/>
              <a:pPr/>
              <a:t>18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58722" name="Text Box 1026">
            <a:extLst>
              <a:ext uri="{FF2B5EF4-FFF2-40B4-BE49-F238E27FC236}">
                <a16:creationId xmlns:a16="http://schemas.microsoft.com/office/drawing/2014/main" id="{FB42ADC3-920B-6D4D-B89D-8B75D4D1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58724" name="Oval 1028">
            <a:extLst>
              <a:ext uri="{FF2B5EF4-FFF2-40B4-BE49-F238E27FC236}">
                <a16:creationId xmlns:a16="http://schemas.microsoft.com/office/drawing/2014/main" id="{6CBA3C3C-EE30-DE42-9A16-6F5738C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1689100"/>
            <a:ext cx="1854200" cy="4559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zentrale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Anforde-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rung 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158725" name="Rectangle 1029">
            <a:extLst>
              <a:ext uri="{FF2B5EF4-FFF2-40B4-BE49-F238E27FC236}">
                <a16:creationId xmlns:a16="http://schemas.microsoft.com/office/drawing/2014/main" id="{94756888-0C43-D04D-891F-84F36A90E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6200775" cy="9144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Sozialverträglichkeit</a:t>
            </a:r>
          </a:p>
        </p:txBody>
      </p:sp>
      <p:sp>
        <p:nvSpPr>
          <p:cNvPr id="158726" name="Rectangle 1030">
            <a:extLst>
              <a:ext uri="{FF2B5EF4-FFF2-40B4-BE49-F238E27FC236}">
                <a16:creationId xmlns:a16="http://schemas.microsoft.com/office/drawing/2014/main" id="{171E2567-FAD4-C647-817D-92080580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Stipendien</a:t>
            </a:r>
          </a:p>
        </p:txBody>
      </p:sp>
      <p:sp>
        <p:nvSpPr>
          <p:cNvPr id="158727" name="Rectangle 1031">
            <a:extLst>
              <a:ext uri="{FF2B5EF4-FFF2-40B4-BE49-F238E27FC236}">
                <a16:creationId xmlns:a16="http://schemas.microsoft.com/office/drawing/2014/main" id="{B00562C5-123F-0045-8AAD-C7093236C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576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Bildungssparen</a:t>
            </a:r>
          </a:p>
        </p:txBody>
      </p:sp>
      <p:sp>
        <p:nvSpPr>
          <p:cNvPr id="158728" name="Rectangle 1032">
            <a:extLst>
              <a:ext uri="{FF2B5EF4-FFF2-40B4-BE49-F238E27FC236}">
                <a16:creationId xmlns:a16="http://schemas.microsoft.com/office/drawing/2014/main" id="{20BDA97D-0D88-344E-97B0-8BB7E758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kreative Lösungen</a:t>
            </a:r>
          </a:p>
        </p:txBody>
      </p:sp>
      <p:sp>
        <p:nvSpPr>
          <p:cNvPr id="158729" name="Text Box 1033">
            <a:extLst>
              <a:ext uri="{FF2B5EF4-FFF2-40B4-BE49-F238E27FC236}">
                <a16:creationId xmlns:a16="http://schemas.microsoft.com/office/drawing/2014/main" id="{E2732F57-5852-C84D-A576-E9B037349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39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Studiengebühren als Option</a:t>
            </a:r>
          </a:p>
          <a:p>
            <a:pPr>
              <a:lnSpc>
                <a:spcPct val="2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für autonome</a:t>
            </a:r>
            <a:r>
              <a:rPr lang="de-DE" altLang="de-DE" sz="4000" b="1">
                <a:latin typeface="Arial" panose="020B0604020202020204" pitchFamily="34" charset="0"/>
              </a:rPr>
              <a:t> </a:t>
            </a:r>
            <a:r>
              <a:rPr lang="de-DE" altLang="de-DE" sz="2800" b="1">
                <a:latin typeface="Arial" panose="020B0604020202020204" pitchFamily="34" charset="0"/>
              </a:rPr>
              <a:t>Hochschulen</a:t>
            </a:r>
          </a:p>
        </p:txBody>
      </p:sp>
      <p:sp>
        <p:nvSpPr>
          <p:cNvPr id="158730" name="Rectangle 1034">
            <a:extLst>
              <a:ext uri="{FF2B5EF4-FFF2-40B4-BE49-F238E27FC236}">
                <a16:creationId xmlns:a16="http://schemas.microsoft.com/office/drawing/2014/main" id="{E3806E2A-D5E7-EB48-87A5-3047AC339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10200"/>
            <a:ext cx="52578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Darlehenssystem</a:t>
            </a:r>
          </a:p>
        </p:txBody>
      </p:sp>
      <p:sp>
        <p:nvSpPr>
          <p:cNvPr id="158731" name="Oval 1035">
            <a:extLst>
              <a:ext uri="{FF2B5EF4-FFF2-40B4-BE49-F238E27FC236}">
                <a16:creationId xmlns:a16="http://schemas.microsoft.com/office/drawing/2014/main" id="{6D17F3FD-BE4B-C542-B2A7-AB0057ED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57912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 autoUpdateAnimBg="0"/>
      <p:bldP spid="158725" grpId="0" animBg="1" autoUpdateAnimBg="0"/>
      <p:bldP spid="158726" grpId="0" animBg="1" autoUpdateAnimBg="0"/>
      <p:bldP spid="158727" grpId="0" animBg="1" autoUpdateAnimBg="0"/>
      <p:bldP spid="158728" grpId="0" animBg="1" autoUpdateAnimBg="0"/>
      <p:bldP spid="15873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A98B21B3-F4A0-3646-A508-92E1186B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F7CC6DF3-1F78-1D43-9D2A-99F15AA62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76811-AECE-4D4B-94F8-807A3A84F361}" type="slidenum">
              <a:rPr lang="en-US" altLang="de-DE"/>
              <a:pPr/>
              <a:t>19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5586" name="Text Box 1026">
            <a:extLst>
              <a:ext uri="{FF2B5EF4-FFF2-40B4-BE49-F238E27FC236}">
                <a16:creationId xmlns:a16="http://schemas.microsoft.com/office/drawing/2014/main" id="{D8D6CFB8-2C63-5544-8E22-6488A925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5587" name="Text Box 1027">
            <a:extLst>
              <a:ext uri="{FF2B5EF4-FFF2-40B4-BE49-F238E27FC236}">
                <a16:creationId xmlns:a16="http://schemas.microsoft.com/office/drawing/2014/main" id="{BDF7A5B4-8A90-AD4F-8B0E-B00AEE5B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Studienbeitragsmodell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95589" name="Rectangle 1029">
            <a:extLst>
              <a:ext uri="{FF2B5EF4-FFF2-40B4-BE49-F238E27FC236}">
                <a16:creationId xmlns:a16="http://schemas.microsoft.com/office/drawing/2014/main" id="{5384238B-077C-5146-BD5B-94CB57F86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365760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Beitragssystem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195590" name="AutoShape 1030">
            <a:extLst>
              <a:ext uri="{FF2B5EF4-FFF2-40B4-BE49-F238E27FC236}">
                <a16:creationId xmlns:a16="http://schemas.microsoft.com/office/drawing/2014/main" id="{6EE92410-7D37-9543-8C54-C96F11AC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057400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592" name="Rectangle 1032">
            <a:extLst>
              <a:ext uri="{FF2B5EF4-FFF2-40B4-BE49-F238E27FC236}">
                <a16:creationId xmlns:a16="http://schemas.microsoft.com/office/drawing/2014/main" id="{F074118F-9FF4-EF47-A9B9-1F864D32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3657600" cy="9906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Finanzierungssystem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195593" name="AutoShape 1033">
            <a:extLst>
              <a:ext uri="{FF2B5EF4-FFF2-40B4-BE49-F238E27FC236}">
                <a16:creationId xmlns:a16="http://schemas.microsoft.com/office/drawing/2014/main" id="{78215E72-CD24-EE48-82EB-1277C3E2F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33800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594" name="Text Box 1034">
            <a:extLst>
              <a:ext uri="{FF2B5EF4-FFF2-40B4-BE49-F238E27FC236}">
                <a16:creationId xmlns:a16="http://schemas.microsoft.com/office/drawing/2014/main" id="{D65DD025-D2C4-6740-8253-EF608150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657600"/>
            <a:ext cx="3429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Aufbringung Mittel für Beiträge</a:t>
            </a:r>
            <a:endParaRPr lang="de-DE" altLang="de-DE"/>
          </a:p>
        </p:txBody>
      </p:sp>
      <p:sp>
        <p:nvSpPr>
          <p:cNvPr id="195595" name="Text Box 1035">
            <a:extLst>
              <a:ext uri="{FF2B5EF4-FFF2-40B4-BE49-F238E27FC236}">
                <a16:creationId xmlns:a16="http://schemas.microsoft.com/office/drawing/2014/main" id="{17B81A5D-B436-C34E-98A3-90C2D137A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81200"/>
            <a:ext cx="3429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Gestaltung der  Beiträge</a:t>
            </a:r>
            <a:endParaRPr lang="de-DE" altLang="de-DE"/>
          </a:p>
        </p:txBody>
      </p:sp>
      <p:sp>
        <p:nvSpPr>
          <p:cNvPr id="195596" name="Rectangle 1036">
            <a:extLst>
              <a:ext uri="{FF2B5EF4-FFF2-40B4-BE49-F238E27FC236}">
                <a16:creationId xmlns:a16="http://schemas.microsoft.com/office/drawing/2014/main" id="{7E4F531E-3F3C-3042-8037-6A958289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3657600" cy="9906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Rückzahlungssystem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195597" name="AutoShape 1037">
            <a:extLst>
              <a:ext uri="{FF2B5EF4-FFF2-40B4-BE49-F238E27FC236}">
                <a16:creationId xmlns:a16="http://schemas.microsoft.com/office/drawing/2014/main" id="{A51D5205-593E-7B4E-BAD0-DF29B12FD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257800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599" name="Text Box 1039">
            <a:extLst>
              <a:ext uri="{FF2B5EF4-FFF2-40B4-BE49-F238E27FC236}">
                <a16:creationId xmlns:a16="http://schemas.microsoft.com/office/drawing/2014/main" id="{5C1D0B8F-3461-B74B-9801-FFC523CA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3429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Rückzahlung Studiendarlehen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 autoUpdateAnimBg="0"/>
      <p:bldP spid="195592" grpId="0" animBg="1" autoUpdateAnimBg="0"/>
      <p:bldP spid="195594" grpId="0" autoUpdateAnimBg="0"/>
      <p:bldP spid="195595" grpId="0" autoUpdateAnimBg="0"/>
      <p:bldP spid="195596" grpId="0" animBg="1" autoUpdateAnimBg="0"/>
      <p:bldP spid="1955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206CF9C3-4641-1D4F-9BA2-591EA1C8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DAF1A56B-AB34-6E4E-9C2F-FB2E56EB0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F0905-6652-DD4B-A702-8AAA325A66A9}" type="slidenum">
              <a:rPr lang="en-US" altLang="de-DE"/>
              <a:pPr/>
              <a:t>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42350" name="Rectangle 14">
            <a:extLst>
              <a:ext uri="{FF2B5EF4-FFF2-40B4-BE49-F238E27FC236}">
                <a16:creationId xmlns:a16="http://schemas.microsoft.com/office/drawing/2014/main" id="{EBEE6BCC-4F27-CF4F-83F8-FA4E4509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71975"/>
            <a:ext cx="2195513" cy="18002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/>
              <a:t>institutionelle</a:t>
            </a:r>
          </a:p>
          <a:p>
            <a:pPr algn="ctr"/>
            <a:r>
              <a:rPr lang="de-DE" altLang="de-DE" b="1"/>
              <a:t>Kosten</a:t>
            </a:r>
          </a:p>
          <a:p>
            <a:pPr algn="ctr"/>
            <a:r>
              <a:rPr lang="de-DE" altLang="de-DE" b="1"/>
              <a:t>der Lehre</a:t>
            </a:r>
            <a:endParaRPr lang="de-DE" altLang="de-DE" sz="2400"/>
          </a:p>
        </p:txBody>
      </p:sp>
      <p:sp>
        <p:nvSpPr>
          <p:cNvPr id="142338" name="Text Box 2">
            <a:extLst>
              <a:ext uri="{FF2B5EF4-FFF2-40B4-BE49-F238E27FC236}">
                <a16:creationId xmlns:a16="http://schemas.microsoft.com/office/drawing/2014/main" id="{EDCC9884-EE9B-1A48-8B68-4236B725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4672B58F-13F5-C94C-8A3E-17864414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1">
                <a:latin typeface="Arial" panose="020B0604020202020204" pitchFamily="34" charset="0"/>
              </a:rPr>
              <a:t>Reformbereiche der Studienfinanzierung</a:t>
            </a:r>
            <a:endParaRPr lang="de-DE" altLang="de-DE" sz="4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EF0AE1E9-DDD3-A946-A369-C835137B8A3A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1752600"/>
            <a:ext cx="762000" cy="1828800"/>
          </a:xfrm>
          <a:prstGeom prst="rect">
            <a:avLst/>
          </a:prstGeom>
          <a:solidFill>
            <a:srgbClr val="00FF00"/>
          </a:solidFill>
          <a:ln w="254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b="1">
                <a:solidFill>
                  <a:srgbClr val="000000"/>
                </a:solidFill>
              </a:rPr>
              <a:t>MITTEL-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</a:rPr>
              <a:t>HERKUNFT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42343" name="Rectangle 7">
            <a:extLst>
              <a:ext uri="{FF2B5EF4-FFF2-40B4-BE49-F238E27FC236}">
                <a16:creationId xmlns:a16="http://schemas.microsoft.com/office/drawing/2014/main" id="{DEF2794D-2C05-F34B-87F9-5FFBE241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2195513" cy="1800225"/>
          </a:xfrm>
          <a:prstGeom prst="rect">
            <a:avLst/>
          </a:prstGeom>
          <a:solidFill>
            <a:srgbClr val="00FF00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solidFill>
                  <a:srgbClr val="000000"/>
                </a:solidFill>
              </a:rPr>
              <a:t>privates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</a:rPr>
              <a:t>Einkommen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</a:rPr>
              <a:t>(Studierende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</a:rPr>
              <a:t>/Eltern</a:t>
            </a:r>
            <a:r>
              <a:rPr lang="de-DE" altLang="de-DE">
                <a:solidFill>
                  <a:srgbClr val="000000"/>
                </a:solidFill>
              </a:rPr>
              <a:t>)</a:t>
            </a: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142344" name="Rectangle 8">
            <a:extLst>
              <a:ext uri="{FF2B5EF4-FFF2-40B4-BE49-F238E27FC236}">
                <a16:creationId xmlns:a16="http://schemas.microsoft.com/office/drawing/2014/main" id="{F4AF2AB6-9544-7446-B6D1-093E0444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195513" cy="1800225"/>
          </a:xfrm>
          <a:prstGeom prst="rect">
            <a:avLst/>
          </a:prstGeom>
          <a:solidFill>
            <a:srgbClr val="00FF00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solidFill>
                  <a:srgbClr val="000000"/>
                </a:solidFill>
              </a:rPr>
              <a:t>öffentliche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</a:rPr>
              <a:t>Mittel</a:t>
            </a: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42351" name="Rectangle 15">
            <a:extLst>
              <a:ext uri="{FF2B5EF4-FFF2-40B4-BE49-F238E27FC236}">
                <a16:creationId xmlns:a16="http://schemas.microsoft.com/office/drawing/2014/main" id="{362443A8-EF45-814E-8F13-E418BDF52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195513" cy="18002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/>
              <a:t>individuelle</a:t>
            </a:r>
          </a:p>
          <a:p>
            <a:pPr algn="ctr"/>
            <a:r>
              <a:rPr lang="de-DE" altLang="de-DE" b="1"/>
              <a:t>Kosten</a:t>
            </a:r>
          </a:p>
          <a:p>
            <a:pPr algn="ctr"/>
            <a:r>
              <a:rPr lang="de-DE" altLang="de-DE" b="1"/>
              <a:t>des Studiums</a:t>
            </a:r>
            <a:endParaRPr lang="de-DE" altLang="de-DE" sz="2400"/>
          </a:p>
        </p:txBody>
      </p:sp>
      <p:sp>
        <p:nvSpPr>
          <p:cNvPr id="142352" name="Rectangle 16">
            <a:extLst>
              <a:ext uri="{FF2B5EF4-FFF2-40B4-BE49-F238E27FC236}">
                <a16:creationId xmlns:a16="http://schemas.microsoft.com/office/drawing/2014/main" id="{3F8FE3A9-7F7B-DE4C-B83B-C0D602048993}"/>
              </a:ext>
            </a:extLst>
          </p:cNvPr>
          <p:cNvSpPr>
            <a:spLocks noChangeArrowheads="1"/>
          </p:cNvSpPr>
          <p:nvPr/>
        </p:nvSpPr>
        <p:spPr bwMode="auto">
          <a:xfrm rot="-10800000">
            <a:off x="304800" y="4191000"/>
            <a:ext cx="838200" cy="1981200"/>
          </a:xfrm>
          <a:prstGeom prst="rect">
            <a:avLst/>
          </a:prstGeom>
          <a:solidFill>
            <a:schemeClr val="accent1"/>
          </a:solidFill>
          <a:ln w="254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b="1"/>
              <a:t>MITTEL-</a:t>
            </a:r>
          </a:p>
          <a:p>
            <a:pPr algn="ctr"/>
            <a:r>
              <a:rPr lang="de-DE" altLang="de-DE" b="1"/>
              <a:t>VERWENDUNG</a:t>
            </a:r>
            <a:endParaRPr lang="de-DE" altLang="de-DE" sz="2400"/>
          </a:p>
        </p:txBody>
      </p:sp>
      <p:sp>
        <p:nvSpPr>
          <p:cNvPr id="142356" name="AutoShape 20">
            <a:extLst>
              <a:ext uri="{FF2B5EF4-FFF2-40B4-BE49-F238E27FC236}">
                <a16:creationId xmlns:a16="http://schemas.microsoft.com/office/drawing/2014/main" id="{FDCD01C0-ADF5-124C-A71A-B24BE3F9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19200"/>
            <a:ext cx="1447800" cy="609600"/>
          </a:xfrm>
          <a:prstGeom prst="wedgeRectCallout">
            <a:avLst>
              <a:gd name="adj1" fmla="val -40792"/>
              <a:gd name="adj2" fmla="val 17344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Reform 1:</a:t>
            </a:r>
          </a:p>
          <a:p>
            <a:pPr algn="ctr"/>
            <a:r>
              <a:rPr lang="de-DE" altLang="de-DE"/>
              <a:t>Bafög</a:t>
            </a:r>
          </a:p>
        </p:txBody>
      </p:sp>
      <p:sp>
        <p:nvSpPr>
          <p:cNvPr id="142357" name="AutoShape 21">
            <a:extLst>
              <a:ext uri="{FF2B5EF4-FFF2-40B4-BE49-F238E27FC236}">
                <a16:creationId xmlns:a16="http://schemas.microsoft.com/office/drawing/2014/main" id="{1B484396-2C5E-3B45-BD83-A83709AD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352800"/>
            <a:ext cx="1828800" cy="1066800"/>
          </a:xfrm>
          <a:prstGeom prst="wedgeRectCallout">
            <a:avLst>
              <a:gd name="adj1" fmla="val 129514"/>
              <a:gd name="adj2" fmla="val -193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Reform 2:</a:t>
            </a:r>
          </a:p>
          <a:p>
            <a:pPr algn="ctr"/>
            <a:r>
              <a:rPr lang="de-DE" altLang="de-DE"/>
              <a:t>Mittelverteilung</a:t>
            </a:r>
          </a:p>
          <a:p>
            <a:pPr algn="ctr"/>
            <a:r>
              <a:rPr lang="de-DE" altLang="de-DE"/>
              <a:t>Studienkonten</a:t>
            </a:r>
          </a:p>
        </p:txBody>
      </p:sp>
      <p:sp>
        <p:nvSpPr>
          <p:cNvPr id="142358" name="AutoShape 22">
            <a:extLst>
              <a:ext uri="{FF2B5EF4-FFF2-40B4-BE49-F238E27FC236}">
                <a16:creationId xmlns:a16="http://schemas.microsoft.com/office/drawing/2014/main" id="{12F2E25A-BE24-EE45-AAB2-48455AB3A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1905000" cy="609600"/>
          </a:xfrm>
          <a:prstGeom prst="wedgeRectCallout">
            <a:avLst>
              <a:gd name="adj1" fmla="val -16833"/>
              <a:gd name="adj2" fmla="val -15130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Reform 3:</a:t>
            </a:r>
          </a:p>
          <a:p>
            <a:pPr algn="ctr"/>
            <a:r>
              <a:rPr lang="de-DE" altLang="de-DE"/>
              <a:t>Studiengebühren</a:t>
            </a:r>
          </a:p>
        </p:txBody>
      </p:sp>
      <p:cxnSp>
        <p:nvCxnSpPr>
          <p:cNvPr id="142359" name="AutoShape 23">
            <a:extLst>
              <a:ext uri="{FF2B5EF4-FFF2-40B4-BE49-F238E27FC236}">
                <a16:creationId xmlns:a16="http://schemas.microsoft.com/office/drawing/2014/main" id="{E6BF259D-142E-8E4F-A09C-A6989B5A25FE}"/>
              </a:ext>
            </a:extLst>
          </p:cNvPr>
          <p:cNvCxnSpPr>
            <a:cxnSpLocks noChangeShapeType="1"/>
            <a:stCxn id="142343" idx="2"/>
            <a:endCxn id="142351" idx="0"/>
          </p:cNvCxnSpPr>
          <p:nvPr/>
        </p:nvCxnSpPr>
        <p:spPr bwMode="auto">
          <a:xfrm>
            <a:off x="28511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60" name="AutoShape 24">
            <a:extLst>
              <a:ext uri="{FF2B5EF4-FFF2-40B4-BE49-F238E27FC236}">
                <a16:creationId xmlns:a16="http://schemas.microsoft.com/office/drawing/2014/main" id="{BDD6DF7F-93A8-284F-9B17-B89E2F04077E}"/>
              </a:ext>
            </a:extLst>
          </p:cNvPr>
          <p:cNvCxnSpPr>
            <a:cxnSpLocks noChangeShapeType="1"/>
            <a:stCxn id="142351" idx="3"/>
            <a:endCxn id="142350" idx="1"/>
          </p:cNvCxnSpPr>
          <p:nvPr/>
        </p:nvCxnSpPr>
        <p:spPr bwMode="auto">
          <a:xfrm>
            <a:off x="3948113" y="5272088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61" name="AutoShape 25">
            <a:extLst>
              <a:ext uri="{FF2B5EF4-FFF2-40B4-BE49-F238E27FC236}">
                <a16:creationId xmlns:a16="http://schemas.microsoft.com/office/drawing/2014/main" id="{4410BA62-2EC8-9A4F-AD3E-25F8B50BC529}"/>
              </a:ext>
            </a:extLst>
          </p:cNvPr>
          <p:cNvCxnSpPr>
            <a:cxnSpLocks noChangeShapeType="1"/>
            <a:stCxn id="142344" idx="1"/>
            <a:endCxn id="142343" idx="3"/>
          </p:cNvCxnSpPr>
          <p:nvPr/>
        </p:nvCxnSpPr>
        <p:spPr bwMode="auto">
          <a:xfrm flipH="1">
            <a:off x="3948113" y="2652713"/>
            <a:ext cx="2452687" cy="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362" name="AutoShape 26">
            <a:extLst>
              <a:ext uri="{FF2B5EF4-FFF2-40B4-BE49-F238E27FC236}">
                <a16:creationId xmlns:a16="http://schemas.microsoft.com/office/drawing/2014/main" id="{0A498E16-F91B-1F4F-AF02-7357B98A678E}"/>
              </a:ext>
            </a:extLst>
          </p:cNvPr>
          <p:cNvCxnSpPr>
            <a:cxnSpLocks noChangeShapeType="1"/>
            <a:stCxn id="142344" idx="2"/>
            <a:endCxn id="142350" idx="0"/>
          </p:cNvCxnSpPr>
          <p:nvPr/>
        </p:nvCxnSpPr>
        <p:spPr bwMode="auto">
          <a:xfrm>
            <a:off x="7499350" y="3552825"/>
            <a:ext cx="0" cy="819150"/>
          </a:xfrm>
          <a:prstGeom prst="straightConnector1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 animBg="1" autoUpdateAnimBg="0"/>
      <p:bldP spid="142342" grpId="0" animBg="1" autoUpdateAnimBg="0"/>
      <p:bldP spid="142343" grpId="0" animBg="1" autoUpdateAnimBg="0"/>
      <p:bldP spid="142344" grpId="0" animBg="1" autoUpdateAnimBg="0"/>
      <p:bldP spid="142351" grpId="0" animBg="1" autoUpdateAnimBg="0"/>
      <p:bldP spid="142352" grpId="0" animBg="1" autoUpdateAnimBg="0"/>
      <p:bldP spid="142356" grpId="0" animBg="1" autoUpdateAnimBg="0"/>
      <p:bldP spid="142357" grpId="0" animBg="1" autoUpdateAnimBg="0"/>
      <p:bldP spid="14235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24621463-A9C1-D343-9309-6B67BD67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F5ED8C72-9B36-B843-B349-0AD6D76E3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ED5B79-0D81-1C40-971D-6E2A0AEA933B}" type="slidenum">
              <a:rPr lang="en-US" altLang="de-DE"/>
              <a:pPr/>
              <a:t>20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6610" name="Text Box 1026">
            <a:extLst>
              <a:ext uri="{FF2B5EF4-FFF2-40B4-BE49-F238E27FC236}">
                <a16:creationId xmlns:a16="http://schemas.microsoft.com/office/drawing/2014/main" id="{D288DEEE-E2BA-BB41-8428-D232E47F0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6611" name="Text Box 1027">
            <a:extLst>
              <a:ext uri="{FF2B5EF4-FFF2-40B4-BE49-F238E27FC236}">
                <a16:creationId xmlns:a16="http://schemas.microsoft.com/office/drawing/2014/main" id="{D08D359C-8DE2-E042-BDDA-99BA98CE2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Studienbeitragsmodell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96613" name="Oval 1029">
            <a:extLst>
              <a:ext uri="{FF2B5EF4-FFF2-40B4-BE49-F238E27FC236}">
                <a16:creationId xmlns:a16="http://schemas.microsoft.com/office/drawing/2014/main" id="{AFA6C2E8-19C6-B14C-A132-1865B5CA044F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379413" y="1446213"/>
            <a:ext cx="1524000" cy="4876800"/>
          </a:xfrm>
          <a:prstGeom prst="ellipse">
            <a:avLst/>
          </a:prstGeom>
          <a:solidFill>
            <a:srgbClr val="E41F1A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41F1A"/>
            </a:extrusionClr>
            <a:contourClr>
              <a:srgbClr val="E41F1A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Beitragssystem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96614" name="Rectangle 1030">
            <a:extLst>
              <a:ext uri="{FF2B5EF4-FFF2-40B4-BE49-F238E27FC236}">
                <a16:creationId xmlns:a16="http://schemas.microsoft.com/office/drawing/2014/main" id="{A2B34EA7-D4F8-144A-8A4C-6CDA78F8B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954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Gesetzliche Ermächtigung</a:t>
            </a:r>
          </a:p>
        </p:txBody>
      </p:sp>
      <p:sp>
        <p:nvSpPr>
          <p:cNvPr id="196615" name="Rectangle 1031">
            <a:extLst>
              <a:ext uri="{FF2B5EF4-FFF2-40B4-BE49-F238E27FC236}">
                <a16:creationId xmlns:a16="http://schemas.microsoft.com/office/drawing/2014/main" id="{0CE76BB4-2E65-7748-8B8B-B9E0F3CB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alle zahlen </a:t>
            </a:r>
            <a:r>
              <a:rPr lang="de-DE" altLang="de-DE" sz="2800" b="1">
                <a:latin typeface="Arial" panose="020B0604020202020204" pitchFamily="34" charset="0"/>
              </a:rPr>
              <a:t>[außer BaFöG, 1./2.Sem.]</a:t>
            </a:r>
          </a:p>
        </p:txBody>
      </p:sp>
      <p:sp>
        <p:nvSpPr>
          <p:cNvPr id="196616" name="Rectangle 1032">
            <a:extLst>
              <a:ext uri="{FF2B5EF4-FFF2-40B4-BE49-F238E27FC236}">
                <a16:creationId xmlns:a16="http://schemas.microsoft.com/office/drawing/2014/main" id="{3818141D-A5AE-F24A-8638-BA112051C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Beiträge direkt an HS</a:t>
            </a:r>
          </a:p>
        </p:txBody>
      </p:sp>
      <p:sp>
        <p:nvSpPr>
          <p:cNvPr id="196617" name="Rectangle 1033">
            <a:extLst>
              <a:ext uri="{FF2B5EF4-FFF2-40B4-BE49-F238E27FC236}">
                <a16:creationId xmlns:a16="http://schemas.microsoft.com/office/drawing/2014/main" id="{21877C05-88C3-1C4D-8712-2EBD46E2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6553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interne Vergabe: Studis sprechen mit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96619" name="Rectangle 1035">
            <a:extLst>
              <a:ext uri="{FF2B5EF4-FFF2-40B4-BE49-F238E27FC236}">
                <a16:creationId xmlns:a16="http://schemas.microsoft.com/office/drawing/2014/main" id="{9FC97E2F-B010-A349-A017-D28BD72D6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3000" b="1">
                <a:latin typeface="Arial" panose="020B0604020202020204" pitchFamily="34" charset="0"/>
              </a:rPr>
              <a:t>Zweckbindung Lehre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7" grpId="0" animBg="1" autoUpdateAnimBg="0"/>
      <p:bldP spid="19661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279C13E9-5362-A74C-8C2B-CF655D09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5DFAF334-D127-DF42-93A8-570A8089A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E2A8C-F3DF-8B46-9DBD-BB6658A6540F}" type="slidenum">
              <a:rPr lang="en-US" altLang="de-DE"/>
              <a:pPr/>
              <a:t>21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7634" name="Text Box 1026">
            <a:extLst>
              <a:ext uri="{FF2B5EF4-FFF2-40B4-BE49-F238E27FC236}">
                <a16:creationId xmlns:a16="http://schemas.microsoft.com/office/drawing/2014/main" id="{AD1D219F-214E-C24C-A7D4-A526CD6C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7635" name="Text Box 1027">
            <a:extLst>
              <a:ext uri="{FF2B5EF4-FFF2-40B4-BE49-F238E27FC236}">
                <a16:creationId xmlns:a16="http://schemas.microsoft.com/office/drawing/2014/main" id="{3D038BB5-CA53-954E-A0ED-A417EE9B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Studienbeitragsmodell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97636" name="Oval 1028">
            <a:extLst>
              <a:ext uri="{FF2B5EF4-FFF2-40B4-BE49-F238E27FC236}">
                <a16:creationId xmlns:a16="http://schemas.microsoft.com/office/drawing/2014/main" id="{64F030D9-4659-1A43-8939-036230E43E5B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377825" y="1446213"/>
            <a:ext cx="1524000" cy="4953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Finanzierungssystem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97637" name="Rectangle 1029">
            <a:extLst>
              <a:ext uri="{FF2B5EF4-FFF2-40B4-BE49-F238E27FC236}">
                <a16:creationId xmlns:a16="http://schemas.microsoft.com/office/drawing/2014/main" id="{91CF807C-6738-3B4A-9F68-1AE570D1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95400"/>
            <a:ext cx="6553200" cy="6858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400" b="1">
                <a:latin typeface="Arial" panose="020B0604020202020204" pitchFamily="34" charset="0"/>
              </a:rPr>
              <a:t>Eltern, Bildungssparen, Darlehen</a:t>
            </a:r>
          </a:p>
        </p:txBody>
      </p:sp>
      <p:sp>
        <p:nvSpPr>
          <p:cNvPr id="197638" name="Rectangle 1030">
            <a:extLst>
              <a:ext uri="{FF2B5EF4-FFF2-40B4-BE49-F238E27FC236}">
                <a16:creationId xmlns:a16="http://schemas.microsoft.com/office/drawing/2014/main" id="{3CB82151-40DB-4641-881D-002B7C16C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6553200" cy="6858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400" b="1">
                <a:latin typeface="Arial" panose="020B0604020202020204" pitchFamily="34" charset="0"/>
              </a:rPr>
              <a:t>sofortiger Geldzufluss aus allen Quellen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97639" name="Rectangle 1031">
            <a:extLst>
              <a:ext uri="{FF2B5EF4-FFF2-40B4-BE49-F238E27FC236}">
                <a16:creationId xmlns:a16="http://schemas.microsoft.com/office/drawing/2014/main" id="{DB63D1AD-DAD6-2740-9985-9A88F932D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6553200" cy="6858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400" b="1">
                <a:latin typeface="Arial" panose="020B0604020202020204" pitchFamily="34" charset="0"/>
              </a:rPr>
              <a:t>Darlehensgeber: private oder öff. Banken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97641" name="Rectangle 1033">
            <a:extLst>
              <a:ext uri="{FF2B5EF4-FFF2-40B4-BE49-F238E27FC236}">
                <a16:creationId xmlns:a16="http://schemas.microsoft.com/office/drawing/2014/main" id="{08B5AE64-7BE2-7644-9EAF-3738CE6B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6553200" cy="6858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lnSpc>
                <a:spcPct val="75000"/>
              </a:lnSpc>
            </a:pPr>
            <a:r>
              <a:rPr lang="de-DE" altLang="de-DE" sz="2400" b="1">
                <a:latin typeface="Arial" panose="020B0604020202020204" pitchFamily="34" charset="0"/>
              </a:rPr>
              <a:t>bedingslose Darlehensvergabe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97642" name="Rectangle 1034">
            <a:extLst>
              <a:ext uri="{FF2B5EF4-FFF2-40B4-BE49-F238E27FC236}">
                <a16:creationId xmlns:a16="http://schemas.microsoft.com/office/drawing/2014/main" id="{15814BC0-DFCD-4449-BD2A-1B8DD655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6553200" cy="6858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CC33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Rücklagen decken Ausfallrisiko der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Studienkreditanstalt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37" grpId="0" animBg="1" autoUpdateAnimBg="0"/>
      <p:bldP spid="197638" grpId="0" animBg="1" autoUpdateAnimBg="0"/>
      <p:bldP spid="197639" grpId="0" animBg="1" autoUpdateAnimBg="0"/>
      <p:bldP spid="197641" grpId="0" animBg="1" autoUpdateAnimBg="0"/>
      <p:bldP spid="19764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9C3DB47-6DDC-4743-A0B2-ED67CCF1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35149BED-4439-3441-9A3C-EBF6BD20C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A6A91-0BAF-C24F-B890-D7EED734E040}" type="slidenum">
              <a:rPr lang="en-US" altLang="de-DE"/>
              <a:pPr/>
              <a:t>22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8658" name="Text Box 2050">
            <a:extLst>
              <a:ext uri="{FF2B5EF4-FFF2-40B4-BE49-F238E27FC236}">
                <a16:creationId xmlns:a16="http://schemas.microsoft.com/office/drawing/2014/main" id="{13CE6AD6-A9ED-0C41-AEC3-9C36D0B6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8659" name="Text Box 2051">
            <a:extLst>
              <a:ext uri="{FF2B5EF4-FFF2-40B4-BE49-F238E27FC236}">
                <a16:creationId xmlns:a16="http://schemas.microsoft.com/office/drawing/2014/main" id="{1F4C4852-D95F-B042-8248-54397705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Studienbeitragsmodell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98660" name="Oval 2052">
            <a:extLst>
              <a:ext uri="{FF2B5EF4-FFF2-40B4-BE49-F238E27FC236}">
                <a16:creationId xmlns:a16="http://schemas.microsoft.com/office/drawing/2014/main" id="{612A1B42-F272-4F4F-8908-F18CF27E084E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377825" y="1446213"/>
            <a:ext cx="1524000" cy="4953000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Rückzahlungssystem</a:t>
            </a:r>
            <a:endParaRPr lang="de-DE" altLang="de-DE" b="1">
              <a:solidFill>
                <a:srgbClr val="000000"/>
              </a:solidFill>
            </a:endParaRPr>
          </a:p>
        </p:txBody>
      </p:sp>
      <p:sp>
        <p:nvSpPr>
          <p:cNvPr id="198661" name="Rectangle 2053">
            <a:extLst>
              <a:ext uri="{FF2B5EF4-FFF2-40B4-BE49-F238E27FC236}">
                <a16:creationId xmlns:a16="http://schemas.microsoft.com/office/drawing/2014/main" id="{86F26B4C-E7E9-CA4C-B662-51F935F8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002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Rückzahlung von Absolventen</a:t>
            </a:r>
            <a:r>
              <a:rPr lang="de-DE" altLang="de-DE" sz="2400"/>
              <a:t> </a:t>
            </a:r>
          </a:p>
        </p:txBody>
      </p:sp>
      <p:sp>
        <p:nvSpPr>
          <p:cNvPr id="198662" name="Rectangle 2054">
            <a:extLst>
              <a:ext uri="{FF2B5EF4-FFF2-40B4-BE49-F238E27FC236}">
                <a16:creationId xmlns:a16="http://schemas.microsoft.com/office/drawing/2014/main" id="{2AD0260F-1FFF-4848-98F2-D1FF8C7B8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670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abhängig von individuellem Einkommen</a:t>
            </a:r>
          </a:p>
        </p:txBody>
      </p:sp>
      <p:sp>
        <p:nvSpPr>
          <p:cNvPr id="198663" name="Rectangle 2055">
            <a:extLst>
              <a:ext uri="{FF2B5EF4-FFF2-40B4-BE49-F238E27FC236}">
                <a16:creationId xmlns:a16="http://schemas.microsoft.com/office/drawing/2014/main" id="{0085516C-ED78-4448-BF26-F2A5B064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65532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Schuld erlischt nach 25 Jahren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 autoUpdateAnimBg="0"/>
      <p:bldP spid="198661" grpId="0" animBg="1" autoUpdateAnimBg="0"/>
      <p:bldP spid="198662" grpId="0" animBg="1" autoUpdateAnimBg="0"/>
      <p:bldP spid="19866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FCCCC59C-BED2-354A-A395-A23AB351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F6825563-DE36-984F-8793-9F871148A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1827D-99DE-FD4E-ABAE-C55FBEB9A27A}" type="slidenum">
              <a:rPr lang="en-US" altLang="de-DE"/>
              <a:pPr/>
              <a:t>23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06850" name="Text Box 1026">
            <a:extLst>
              <a:ext uri="{FF2B5EF4-FFF2-40B4-BE49-F238E27FC236}">
                <a16:creationId xmlns:a16="http://schemas.microsoft.com/office/drawing/2014/main" id="{12D515C4-C519-584E-BD2A-33C20A25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06851" name="Text Box 1027">
            <a:extLst>
              <a:ext uri="{FF2B5EF4-FFF2-40B4-BE49-F238E27FC236}">
                <a16:creationId xmlns:a16="http://schemas.microsoft.com/office/drawing/2014/main" id="{759E13E9-1019-BF49-9BFB-EE89C499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Studienbeitragsmodell</a:t>
            </a:r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206853" name="Oval 1029">
            <a:extLst>
              <a:ext uri="{FF2B5EF4-FFF2-40B4-BE49-F238E27FC236}">
                <a16:creationId xmlns:a16="http://schemas.microsoft.com/office/drawing/2014/main" id="{7D8D7463-C8D9-D946-973D-4AD91922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343400"/>
            <a:ext cx="2362200" cy="1143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Studierender</a:t>
            </a:r>
          </a:p>
        </p:txBody>
      </p:sp>
      <p:sp>
        <p:nvSpPr>
          <p:cNvPr id="206854" name="Rectangle 1030">
            <a:extLst>
              <a:ext uri="{FF2B5EF4-FFF2-40B4-BE49-F238E27FC236}">
                <a16:creationId xmlns:a16="http://schemas.microsoft.com/office/drawing/2014/main" id="{41EE5C6C-A405-FF4E-BA53-722C82B21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2362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Hochschule</a:t>
            </a:r>
          </a:p>
        </p:txBody>
      </p:sp>
      <p:sp>
        <p:nvSpPr>
          <p:cNvPr id="206856" name="Rectangle 1032">
            <a:extLst>
              <a:ext uri="{FF2B5EF4-FFF2-40B4-BE49-F238E27FC236}">
                <a16:creationId xmlns:a16="http://schemas.microsoft.com/office/drawing/2014/main" id="{9AF3E929-5315-BA4B-B105-1952E9DC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1200"/>
            <a:ext cx="3048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Gemeinschaftsfonds</a:t>
            </a:r>
          </a:p>
          <a:p>
            <a:pPr algn="ctr"/>
            <a:r>
              <a:rPr lang="de-DE" altLang="de-DE" sz="1800" b="1">
                <a:solidFill>
                  <a:schemeClr val="folHlink"/>
                </a:solidFill>
                <a:latin typeface="Verdana" panose="020B0604030504040204" pitchFamily="34" charset="0"/>
              </a:rPr>
              <a:t>[Studienkreditanstalt]</a:t>
            </a:r>
          </a:p>
        </p:txBody>
      </p:sp>
      <p:sp>
        <p:nvSpPr>
          <p:cNvPr id="206857" name="Oval 1033">
            <a:extLst>
              <a:ext uri="{FF2B5EF4-FFF2-40B4-BE49-F238E27FC236}">
                <a16:creationId xmlns:a16="http://schemas.microsoft.com/office/drawing/2014/main" id="{4BE88DBF-6A58-A641-865D-AB04A46F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0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Eltern</a:t>
            </a:r>
          </a:p>
        </p:txBody>
      </p:sp>
      <p:sp>
        <p:nvSpPr>
          <p:cNvPr id="206858" name="Oval 1034">
            <a:extLst>
              <a:ext uri="{FF2B5EF4-FFF2-40B4-BE49-F238E27FC236}">
                <a16:creationId xmlns:a16="http://schemas.microsoft.com/office/drawing/2014/main" id="{A5EF1E38-8B94-C44F-B540-1D783933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Bank</a:t>
            </a:r>
          </a:p>
        </p:txBody>
      </p:sp>
      <p:sp>
        <p:nvSpPr>
          <p:cNvPr id="206860" name="Oval 1036">
            <a:extLst>
              <a:ext uri="{FF2B5EF4-FFF2-40B4-BE49-F238E27FC236}">
                <a16:creationId xmlns:a16="http://schemas.microsoft.com/office/drawing/2014/main" id="{F9C9F003-1166-D041-9A94-BF56B727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1676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Absolvent</a:t>
            </a:r>
          </a:p>
        </p:txBody>
      </p:sp>
      <p:cxnSp>
        <p:nvCxnSpPr>
          <p:cNvPr id="206861" name="AutoShape 1037">
            <a:extLst>
              <a:ext uri="{FF2B5EF4-FFF2-40B4-BE49-F238E27FC236}">
                <a16:creationId xmlns:a16="http://schemas.microsoft.com/office/drawing/2014/main" id="{619F41DE-2887-7D42-BDB3-4FBD03453463}"/>
              </a:ext>
            </a:extLst>
          </p:cNvPr>
          <p:cNvCxnSpPr>
            <a:cxnSpLocks noChangeShapeType="1"/>
            <a:stCxn id="206853" idx="6"/>
            <a:endCxn id="206854" idx="1"/>
          </p:cNvCxnSpPr>
          <p:nvPr/>
        </p:nvCxnSpPr>
        <p:spPr bwMode="auto">
          <a:xfrm flipV="1">
            <a:off x="5715000" y="3962400"/>
            <a:ext cx="6096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2" name="AutoShape 1038">
            <a:extLst>
              <a:ext uri="{FF2B5EF4-FFF2-40B4-BE49-F238E27FC236}">
                <a16:creationId xmlns:a16="http://schemas.microsoft.com/office/drawing/2014/main" id="{C27B5494-FB19-1145-8178-F49EEA387548}"/>
              </a:ext>
            </a:extLst>
          </p:cNvPr>
          <p:cNvCxnSpPr>
            <a:cxnSpLocks noChangeShapeType="1"/>
            <a:stCxn id="206854" idx="0"/>
            <a:endCxn id="206856" idx="3"/>
          </p:cNvCxnSpPr>
          <p:nvPr/>
        </p:nvCxnSpPr>
        <p:spPr bwMode="auto">
          <a:xfrm flipH="1" flipV="1">
            <a:off x="6553200" y="2438400"/>
            <a:ext cx="95250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3" name="AutoShape 1039">
            <a:extLst>
              <a:ext uri="{FF2B5EF4-FFF2-40B4-BE49-F238E27FC236}">
                <a16:creationId xmlns:a16="http://schemas.microsoft.com/office/drawing/2014/main" id="{3C512C5E-BE15-4D44-A3B9-9B160770B485}"/>
              </a:ext>
            </a:extLst>
          </p:cNvPr>
          <p:cNvCxnSpPr>
            <a:cxnSpLocks noChangeShapeType="1"/>
            <a:stCxn id="206856" idx="2"/>
            <a:endCxn id="206858" idx="7"/>
          </p:cNvCxnSpPr>
          <p:nvPr/>
        </p:nvCxnSpPr>
        <p:spPr bwMode="auto">
          <a:xfrm flipH="1">
            <a:off x="1771650" y="2895600"/>
            <a:ext cx="3257550" cy="742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4" name="AutoShape 1040">
            <a:extLst>
              <a:ext uri="{FF2B5EF4-FFF2-40B4-BE49-F238E27FC236}">
                <a16:creationId xmlns:a16="http://schemas.microsoft.com/office/drawing/2014/main" id="{60CDB03B-A29E-7241-BA89-1CC39FB6B2EE}"/>
              </a:ext>
            </a:extLst>
          </p:cNvPr>
          <p:cNvCxnSpPr>
            <a:cxnSpLocks noChangeShapeType="1"/>
            <a:stCxn id="206857" idx="6"/>
            <a:endCxn id="206853" idx="4"/>
          </p:cNvCxnSpPr>
          <p:nvPr/>
        </p:nvCxnSpPr>
        <p:spPr bwMode="auto">
          <a:xfrm flipV="1">
            <a:off x="1905000" y="5486400"/>
            <a:ext cx="26289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5" name="AutoShape 1041">
            <a:extLst>
              <a:ext uri="{FF2B5EF4-FFF2-40B4-BE49-F238E27FC236}">
                <a16:creationId xmlns:a16="http://schemas.microsoft.com/office/drawing/2014/main" id="{34A1E9D5-851A-0040-AA12-FB4CF0F1BDD3}"/>
              </a:ext>
            </a:extLst>
          </p:cNvPr>
          <p:cNvCxnSpPr>
            <a:cxnSpLocks noChangeShapeType="1"/>
            <a:stCxn id="206858" idx="6"/>
            <a:endCxn id="206853" idx="0"/>
          </p:cNvCxnSpPr>
          <p:nvPr/>
        </p:nvCxnSpPr>
        <p:spPr bwMode="auto">
          <a:xfrm>
            <a:off x="1905000" y="3962400"/>
            <a:ext cx="26289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66" name="AutoShape 1042">
            <a:extLst>
              <a:ext uri="{FF2B5EF4-FFF2-40B4-BE49-F238E27FC236}">
                <a16:creationId xmlns:a16="http://schemas.microsoft.com/office/drawing/2014/main" id="{D2D86665-13D2-D948-B7B9-B653F247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029200"/>
            <a:ext cx="1676400" cy="12192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bessere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Verdana" panose="020B0604030504040204" pitchFamily="34" charset="0"/>
              </a:rPr>
              <a:t>Lehre</a:t>
            </a:r>
          </a:p>
        </p:txBody>
      </p:sp>
      <p:cxnSp>
        <p:nvCxnSpPr>
          <p:cNvPr id="206867" name="AutoShape 1043">
            <a:extLst>
              <a:ext uri="{FF2B5EF4-FFF2-40B4-BE49-F238E27FC236}">
                <a16:creationId xmlns:a16="http://schemas.microsoft.com/office/drawing/2014/main" id="{32760198-628A-214C-BA8D-B2A569D2E39D}"/>
              </a:ext>
            </a:extLst>
          </p:cNvPr>
          <p:cNvCxnSpPr>
            <a:cxnSpLocks noChangeShapeType="1"/>
            <a:stCxn id="206854" idx="2"/>
            <a:endCxn id="206866" idx="0"/>
          </p:cNvCxnSpPr>
          <p:nvPr/>
        </p:nvCxnSpPr>
        <p:spPr bwMode="auto">
          <a:xfrm>
            <a:off x="7505700" y="4419600"/>
            <a:ext cx="381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868" name="AutoShape 1044">
            <a:extLst>
              <a:ext uri="{FF2B5EF4-FFF2-40B4-BE49-F238E27FC236}">
                <a16:creationId xmlns:a16="http://schemas.microsoft.com/office/drawing/2014/main" id="{00AACD7C-0356-1047-A6A5-0EDCF7B151D1}"/>
              </a:ext>
            </a:extLst>
          </p:cNvPr>
          <p:cNvCxnSpPr>
            <a:cxnSpLocks noChangeShapeType="1"/>
            <a:stCxn id="206860" idx="6"/>
            <a:endCxn id="206856" idx="1"/>
          </p:cNvCxnSpPr>
          <p:nvPr/>
        </p:nvCxnSpPr>
        <p:spPr bwMode="auto">
          <a:xfrm>
            <a:off x="2362200" y="1905000"/>
            <a:ext cx="11430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 autoUpdateAnimBg="0"/>
      <p:bldP spid="206854" grpId="0" animBg="1" autoUpdateAnimBg="0"/>
      <p:bldP spid="206856" grpId="0" animBg="1" autoUpdateAnimBg="0"/>
      <p:bldP spid="206857" grpId="0" animBg="1" autoUpdateAnimBg="0"/>
      <p:bldP spid="206858" grpId="0" animBg="1" autoUpdateAnimBg="0"/>
      <p:bldP spid="206860" grpId="0" animBg="1" autoUpdateAnimBg="0"/>
      <p:bldP spid="20686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A1818D4-92E7-E04C-A602-34FAA36B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C24D0EF-4B12-7D40-8632-B6DE52EC1A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F1D21-310D-5445-825D-F072C71A2C03}" type="slidenum">
              <a:rPr lang="en-US" altLang="de-DE"/>
              <a:pPr/>
              <a:t>24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07874" name="Text Box 2050">
            <a:extLst>
              <a:ext uri="{FF2B5EF4-FFF2-40B4-BE49-F238E27FC236}">
                <a16:creationId xmlns:a16="http://schemas.microsoft.com/office/drawing/2014/main" id="{7236B365-1571-094B-8EB4-EBB95280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07875" name="Rectangle 2051">
            <a:extLst>
              <a:ext uri="{FF2B5EF4-FFF2-40B4-BE49-F238E27FC236}">
                <a16:creationId xmlns:a16="http://schemas.microsoft.com/office/drawing/2014/main" id="{0EB49B6B-78B6-8944-AAD8-FFB0C3B61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6781800" cy="622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Option Studiengebühren</a:t>
            </a:r>
          </a:p>
        </p:txBody>
      </p:sp>
      <p:sp>
        <p:nvSpPr>
          <p:cNvPr id="207876" name="AutoShape 2052">
            <a:extLst>
              <a:ext uri="{FF2B5EF4-FFF2-40B4-BE49-F238E27FC236}">
                <a16:creationId xmlns:a16="http://schemas.microsoft.com/office/drawing/2014/main" id="{04F635CE-301B-3942-9A52-6B0AD313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400" b="1" i="1">
                <a:latin typeface="Arial" panose="020B0604020202020204" pitchFamily="34" charset="0"/>
              </a:rPr>
              <a:t>G</a:t>
            </a:r>
          </a:p>
          <a:p>
            <a:pPr algn="ctr"/>
            <a:endParaRPr lang="de-DE" altLang="de-DE" b="1"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Verteilungs-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gerechtigkeit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207877" name="AutoShape 2053">
            <a:extLst>
              <a:ext uri="{FF2B5EF4-FFF2-40B4-BE49-F238E27FC236}">
                <a16:creationId xmlns:a16="http://schemas.microsoft.com/office/drawing/2014/main" id="{9AA7ED93-794E-FA47-8033-58884A13D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400" b="1" i="1">
                <a:latin typeface="Arial" panose="020B0604020202020204" pitchFamily="34" charset="0"/>
              </a:rPr>
              <a:t>G</a:t>
            </a:r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mehr Geld für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Hochschulen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207878" name="AutoShape 2054">
            <a:extLst>
              <a:ext uri="{FF2B5EF4-FFF2-40B4-BE49-F238E27FC236}">
                <a16:creationId xmlns:a16="http://schemas.microsoft.com/office/drawing/2014/main" id="{148797F5-CB6D-A343-B8A2-AA2692FD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624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400" b="1" i="1">
                <a:latin typeface="Arial" panose="020B0604020202020204" pitchFamily="34" charset="0"/>
              </a:rPr>
              <a:t>G</a:t>
            </a:r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800" b="1"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Gemeinsinn -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neues Verhältnis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Stud. - HS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(Gefos)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 autoUpdateAnimBg="0"/>
      <p:bldP spid="207877" grpId="0" animBg="1" autoUpdateAnimBg="0"/>
      <p:bldP spid="20787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1120E427-F8D0-EB4B-A4A2-3E565AE2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1D02323C-4868-C640-9886-1B902B9DE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81DC5-8ACB-C04E-9188-A1B1A7A4C011}" type="slidenum">
              <a:rPr lang="en-US" altLang="de-DE"/>
              <a:pPr/>
              <a:t>25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05826" name="Text Box 2050">
            <a:extLst>
              <a:ext uri="{FF2B5EF4-FFF2-40B4-BE49-F238E27FC236}">
                <a16:creationId xmlns:a16="http://schemas.microsoft.com/office/drawing/2014/main" id="{6CD305AF-317F-FD4D-90FE-037041C7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05827" name="Rectangle 2051">
            <a:extLst>
              <a:ext uri="{FF2B5EF4-FFF2-40B4-BE49-F238E27FC236}">
                <a16:creationId xmlns:a16="http://schemas.microsoft.com/office/drawing/2014/main" id="{D00162C8-3D4A-3D4C-8B1C-CD09CD02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Studierendenbefragungen</a:t>
            </a:r>
          </a:p>
        </p:txBody>
      </p:sp>
      <p:sp>
        <p:nvSpPr>
          <p:cNvPr id="205828" name="Rectangle 2052">
            <a:extLst>
              <a:ext uri="{FF2B5EF4-FFF2-40B4-BE49-F238E27FC236}">
                <a16:creationId xmlns:a16="http://schemas.microsoft.com/office/drawing/2014/main" id="{552A910E-9EF2-4443-97AE-1ACC0EC8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Hochschulräte</a:t>
            </a:r>
          </a:p>
        </p:txBody>
      </p:sp>
      <p:sp>
        <p:nvSpPr>
          <p:cNvPr id="205829" name="Rectangle 2053">
            <a:extLst>
              <a:ext uri="{FF2B5EF4-FFF2-40B4-BE49-F238E27FC236}">
                <a16:creationId xmlns:a16="http://schemas.microsoft.com/office/drawing/2014/main" id="{89262BB4-A295-D541-B61C-497FD589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Leistungsbezogene MV</a:t>
            </a:r>
          </a:p>
        </p:txBody>
      </p:sp>
      <p:sp>
        <p:nvSpPr>
          <p:cNvPr id="205830" name="Rectangle 2054">
            <a:extLst>
              <a:ext uri="{FF2B5EF4-FFF2-40B4-BE49-F238E27FC236}">
                <a16:creationId xmlns:a16="http://schemas.microsoft.com/office/drawing/2014/main" id="{B5C2EE42-0990-8049-9024-A6A709ED3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Professorenbesoldung</a:t>
            </a:r>
          </a:p>
        </p:txBody>
      </p:sp>
      <p:sp>
        <p:nvSpPr>
          <p:cNvPr id="205832" name="Rectangle 2056">
            <a:extLst>
              <a:ext uri="{FF2B5EF4-FFF2-40B4-BE49-F238E27FC236}">
                <a16:creationId xmlns:a16="http://schemas.microsoft.com/office/drawing/2014/main" id="{8F35D5FC-42EF-3442-AC48-E8A81EE9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Juniorprofessur</a:t>
            </a:r>
          </a:p>
        </p:txBody>
      </p:sp>
      <p:sp>
        <p:nvSpPr>
          <p:cNvPr id="205833" name="Rectangle 2057">
            <a:extLst>
              <a:ext uri="{FF2B5EF4-FFF2-40B4-BE49-F238E27FC236}">
                <a16:creationId xmlns:a16="http://schemas.microsoft.com/office/drawing/2014/main" id="{196FFDDA-2003-924A-82AD-1CE9D913E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Bachelor + Master</a:t>
            </a:r>
          </a:p>
        </p:txBody>
      </p:sp>
      <p:sp>
        <p:nvSpPr>
          <p:cNvPr id="205834" name="Rectangle 2058">
            <a:extLst>
              <a:ext uri="{FF2B5EF4-FFF2-40B4-BE49-F238E27FC236}">
                <a16:creationId xmlns:a16="http://schemas.microsoft.com/office/drawing/2014/main" id="{E403EB83-D76C-DE47-92C7-7B6761231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Globalhaushalte</a:t>
            </a:r>
          </a:p>
        </p:txBody>
      </p:sp>
      <p:sp>
        <p:nvSpPr>
          <p:cNvPr id="205835" name="Rectangle 2059">
            <a:extLst>
              <a:ext uri="{FF2B5EF4-FFF2-40B4-BE49-F238E27FC236}">
                <a16:creationId xmlns:a16="http://schemas.microsoft.com/office/drawing/2014/main" id="{693FD1D0-DFD0-9648-82EB-A0445E0E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48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Entstaatlichung</a:t>
            </a:r>
          </a:p>
        </p:txBody>
      </p:sp>
      <p:sp>
        <p:nvSpPr>
          <p:cNvPr id="205836" name="Rectangle 2060">
            <a:extLst>
              <a:ext uri="{FF2B5EF4-FFF2-40B4-BE49-F238E27FC236}">
                <a16:creationId xmlns:a16="http://schemas.microsoft.com/office/drawing/2014/main" id="{11F5ED89-5D50-7E4F-A670-E3220B1E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Wettbewerb</a:t>
            </a:r>
          </a:p>
        </p:txBody>
      </p:sp>
      <p:sp>
        <p:nvSpPr>
          <p:cNvPr id="205837" name="Rectangle 2061">
            <a:extLst>
              <a:ext uri="{FF2B5EF4-FFF2-40B4-BE49-F238E27FC236}">
                <a16:creationId xmlns:a16="http://schemas.microsoft.com/office/drawing/2014/main" id="{F9BB88B1-F9A8-5341-AABC-3455944E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657600"/>
            <a:ext cx="8583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Leistungstransparenz durch Rankings</a:t>
            </a:r>
          </a:p>
        </p:txBody>
      </p:sp>
      <p:sp>
        <p:nvSpPr>
          <p:cNvPr id="205838" name="Rectangle 2062">
            <a:extLst>
              <a:ext uri="{FF2B5EF4-FFF2-40B4-BE49-F238E27FC236}">
                <a16:creationId xmlns:a16="http://schemas.microsoft.com/office/drawing/2014/main" id="{2491AA49-0A8F-4F41-9CF2-977D69AE782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0" y="228600"/>
            <a:ext cx="7162800" cy="762000"/>
          </a:xfrm>
          <a:solidFill>
            <a:schemeClr val="accent1"/>
          </a:solidFill>
          <a:ln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/>
            <a:r>
              <a:rPr lang="de-DE" altLang="de-DE" sz="3200" b="1">
                <a:solidFill>
                  <a:schemeClr val="tx1"/>
                </a:solidFill>
              </a:rPr>
              <a:t>Reformfähigkeit in Deutschland ?</a:t>
            </a:r>
          </a:p>
        </p:txBody>
      </p:sp>
      <p:sp>
        <p:nvSpPr>
          <p:cNvPr id="205839" name="Oval 2063">
            <a:extLst>
              <a:ext uri="{FF2B5EF4-FFF2-40B4-BE49-F238E27FC236}">
                <a16:creationId xmlns:a16="http://schemas.microsoft.com/office/drawing/2014/main" id="{C94A7EAF-497B-134C-AC98-9A2881F62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1689100"/>
            <a:ext cx="1854200" cy="47117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Fazit</a:t>
            </a:r>
            <a:endParaRPr lang="de-DE" altLang="de-DE" sz="2400">
              <a:latin typeface="Arial" panose="020B0604020202020204" pitchFamily="34" charset="0"/>
            </a:endParaRPr>
          </a:p>
        </p:txBody>
      </p:sp>
      <p:sp>
        <p:nvSpPr>
          <p:cNvPr id="205844" name="AutoShape 2068">
            <a:extLst>
              <a:ext uri="{FF2B5EF4-FFF2-40B4-BE49-F238E27FC236}">
                <a16:creationId xmlns:a16="http://schemas.microsoft.com/office/drawing/2014/main" id="{78D329AE-BBDD-7A41-BE03-25CD7637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52600"/>
            <a:ext cx="4648200" cy="41148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einziges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reales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Reformfeld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Deutschland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nimBg="1" autoUpdateAnimBg="0"/>
      <p:bldP spid="205828" grpId="0" animBg="1" autoUpdateAnimBg="0"/>
      <p:bldP spid="205829" grpId="0" animBg="1" autoUpdateAnimBg="0"/>
      <p:bldP spid="205830" grpId="0" animBg="1" autoUpdateAnimBg="0"/>
      <p:bldP spid="205832" grpId="0" animBg="1" autoUpdateAnimBg="0"/>
      <p:bldP spid="205833" grpId="0" animBg="1" autoUpdateAnimBg="0"/>
      <p:bldP spid="205834" grpId="0" animBg="1" autoUpdateAnimBg="0"/>
      <p:bldP spid="205835" grpId="0" animBg="1" autoUpdateAnimBg="0"/>
      <p:bldP spid="205836" grpId="0" animBg="1" autoUpdateAnimBg="0"/>
      <p:bldP spid="205837" grpId="0" animBg="1" autoUpdateAnimBg="0"/>
      <p:bldP spid="205839" grpId="0" animBg="1" autoUpdateAnimBg="0"/>
      <p:bldP spid="20584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81DEA56E-ED9C-F149-8E4C-A3C8CFF2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15DC2FF-5716-584B-81C1-BFFB4505A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0B20B-EA91-0642-BFF2-061F91512D93}" type="slidenum">
              <a:rPr lang="en-US" altLang="de-DE"/>
              <a:pPr/>
              <a:t>26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03778" name="Text Box 1026">
            <a:extLst>
              <a:ext uri="{FF2B5EF4-FFF2-40B4-BE49-F238E27FC236}">
                <a16:creationId xmlns:a16="http://schemas.microsoft.com/office/drawing/2014/main" id="{23E29014-2AE5-EF45-B0CE-BC12977AE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203779" name="Text Box 1027">
            <a:extLst>
              <a:ext uri="{FF2B5EF4-FFF2-40B4-BE49-F238E27FC236}">
                <a16:creationId xmlns:a16="http://schemas.microsoft.com/office/drawing/2014/main" id="{C1FEA8FA-2D36-6A48-8388-BBB97C328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Nichts zu sagen?</a:t>
            </a:r>
            <a:endParaRPr lang="de-DE" altLang="de-DE" sz="36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3784" name="Object 1032">
            <a:extLst>
              <a:ext uri="{FF2B5EF4-FFF2-40B4-BE49-F238E27FC236}">
                <a16:creationId xmlns:a16="http://schemas.microsoft.com/office/drawing/2014/main" id="{3F0C3A66-6AB2-D449-B52B-32F0566E5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143000"/>
          <a:ext cx="731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5" name="Photo Editor Photo" r:id="rId3" imgW="3435350" imgH="3467100" progId="MSPhotoEd.3">
                  <p:embed/>
                </p:oleObj>
              </mc:Choice>
              <mc:Fallback>
                <p:oleObj name="Photo Editor Photo" r:id="rId3" imgW="3435350" imgH="3467100" progId="MSPhotoEd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1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63D749C9-E51D-5F48-A35F-EC8D375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5599F5DD-52BA-9D4F-8C45-F941B912D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233DA7-A2B7-564D-A41E-0BF56C31B7EF}" type="slidenum">
              <a:rPr lang="en-US" altLang="de-DE"/>
              <a:pPr/>
              <a:t>27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9682" name="Text Box 2">
            <a:extLst>
              <a:ext uri="{FF2B5EF4-FFF2-40B4-BE49-F238E27FC236}">
                <a16:creationId xmlns:a16="http://schemas.microsoft.com/office/drawing/2014/main" id="{8DC65B5B-9029-9544-902D-C9782D44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3344622E-BFFF-584E-96A4-2B652B129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Es tut sich was</a:t>
            </a:r>
            <a:endParaRPr lang="de-DE" altLang="de-DE" sz="36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99689" name="Oval 9">
            <a:extLst>
              <a:ext uri="{FF2B5EF4-FFF2-40B4-BE49-F238E27FC236}">
                <a16:creationId xmlns:a16="http://schemas.microsoft.com/office/drawing/2014/main" id="{FD235846-EA2E-CE42-B744-C88F27057FAE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304800" y="1447800"/>
            <a:ext cx="1524000" cy="5103813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Initiativen, Modelle</a:t>
            </a:r>
            <a:endParaRPr lang="de-DE" altLang="de-DE" b="1">
              <a:solidFill>
                <a:srgbClr val="000000"/>
              </a:solidFill>
            </a:endParaRPr>
          </a:p>
        </p:txBody>
      </p:sp>
      <p:grpSp>
        <p:nvGrpSpPr>
          <p:cNvPr id="199692" name="Group 12">
            <a:extLst>
              <a:ext uri="{FF2B5EF4-FFF2-40B4-BE49-F238E27FC236}">
                <a16:creationId xmlns:a16="http://schemas.microsoft.com/office/drawing/2014/main" id="{FA6C0C9D-03C2-154A-A2FF-E328B98A83F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371600"/>
            <a:ext cx="6353175" cy="838200"/>
            <a:chOff x="1584" y="1200"/>
            <a:chExt cx="4002" cy="576"/>
          </a:xfrm>
        </p:grpSpPr>
        <p:sp>
          <p:nvSpPr>
            <p:cNvPr id="199684" name="Rectangle 4">
              <a:extLst>
                <a:ext uri="{FF2B5EF4-FFF2-40B4-BE49-F238E27FC236}">
                  <a16:creationId xmlns:a16="http://schemas.microsoft.com/office/drawing/2014/main" id="{95309A43-FB8D-2544-8BF5-10F2172A8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200"/>
              <a:ext cx="4002" cy="5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lnSpc>
                  <a:spcPct val="75000"/>
                </a:lnSpc>
              </a:pPr>
              <a:endParaRPr lang="de-DE" altLang="de-DE" sz="3000" b="1">
                <a:latin typeface="Arial" panose="020B0604020202020204" pitchFamily="34" charset="0"/>
              </a:endParaRPr>
            </a:p>
          </p:txBody>
        </p:sp>
        <p:graphicFrame>
          <p:nvGraphicFramePr>
            <p:cNvPr id="199690" name="Object 10">
              <a:extLst>
                <a:ext uri="{FF2B5EF4-FFF2-40B4-BE49-F238E27FC236}">
                  <a16:creationId xmlns:a16="http://schemas.microsoft.com/office/drawing/2014/main" id="{48CAC9EC-1C87-F24D-9926-386CB7E041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1248"/>
            <a:ext cx="3888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9701" name="Photo Editor Photo" r:id="rId3" imgW="2082800" imgH="254000" progId="MSPhotoEd.3">
                    <p:embed/>
                  </p:oleObj>
                </mc:Choice>
                <mc:Fallback>
                  <p:oleObj name="Photo Editor Photo" r:id="rId3" imgW="2082800" imgH="254000" progId="MSPhotoEd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248"/>
                          <a:ext cx="3888" cy="47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9694" name="Group 14">
            <a:extLst>
              <a:ext uri="{FF2B5EF4-FFF2-40B4-BE49-F238E27FC236}">
                <a16:creationId xmlns:a16="http://schemas.microsoft.com/office/drawing/2014/main" id="{36611659-5AE0-F14D-A7E2-5F0E5969C80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105400"/>
            <a:ext cx="6324600" cy="762000"/>
            <a:chOff x="1872" y="1680"/>
            <a:chExt cx="3792" cy="384"/>
          </a:xfrm>
        </p:grpSpPr>
        <p:sp>
          <p:nvSpPr>
            <p:cNvPr id="199686" name="Rectangle 6">
              <a:extLst>
                <a:ext uri="{FF2B5EF4-FFF2-40B4-BE49-F238E27FC236}">
                  <a16:creationId xmlns:a16="http://schemas.microsoft.com/office/drawing/2014/main" id="{950D0966-921D-3A42-AC92-2261907B9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3792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r">
                <a:lnSpc>
                  <a:spcPct val="75000"/>
                </a:lnSpc>
              </a:pPr>
              <a:endParaRPr lang="de-DE" altLang="de-DE" sz="3000" b="1">
                <a:latin typeface="Arial" panose="020B0604020202020204" pitchFamily="34" charset="0"/>
              </a:endParaRPr>
            </a:p>
          </p:txBody>
        </p:sp>
        <p:pic>
          <p:nvPicPr>
            <p:cNvPr id="199693" name="Picture 13">
              <a:extLst>
                <a:ext uri="{FF2B5EF4-FFF2-40B4-BE49-F238E27FC236}">
                  <a16:creationId xmlns:a16="http://schemas.microsoft.com/office/drawing/2014/main" id="{C149FE58-FFF8-5E40-B36B-895E1A5D0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80"/>
              <a:ext cx="1680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9695" name="Rectangle 15">
            <a:extLst>
              <a:ext uri="{FF2B5EF4-FFF2-40B4-BE49-F238E27FC236}">
                <a16:creationId xmlns:a16="http://schemas.microsoft.com/office/drawing/2014/main" id="{61BAF3FC-3887-9A42-94B1-09971C8C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62200"/>
            <a:ext cx="6324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RCDS-Landesvorstand Sachsen fordert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Bildungskredite und Studiengebühren</a:t>
            </a:r>
          </a:p>
        </p:txBody>
      </p:sp>
      <p:sp>
        <p:nvSpPr>
          <p:cNvPr id="199696" name="Rectangle 16">
            <a:extLst>
              <a:ext uri="{FF2B5EF4-FFF2-40B4-BE49-F238E27FC236}">
                <a16:creationId xmlns:a16="http://schemas.microsoft.com/office/drawing/2014/main" id="{14941EFF-62CB-D544-BB0C-C09BBDFA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67200"/>
            <a:ext cx="6324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AIESEC - Kongress „Wa(h)re Bildung“ 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400" b="1">
                <a:latin typeface="Arial" panose="020B0604020202020204" pitchFamily="34" charset="0"/>
              </a:rPr>
              <a:t>Juni 2003 Uni Dortmund</a:t>
            </a:r>
          </a:p>
        </p:txBody>
      </p:sp>
      <p:sp>
        <p:nvSpPr>
          <p:cNvPr id="199697" name="Rectangle 17">
            <a:extLst>
              <a:ext uri="{FF2B5EF4-FFF2-40B4-BE49-F238E27FC236}">
                <a16:creationId xmlns:a16="http://schemas.microsoft.com/office/drawing/2014/main" id="{3E0CFC06-581E-7A45-8569-B79C7D36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00400"/>
            <a:ext cx="63246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400" b="1">
                <a:latin typeface="Arial" panose="020B0604020202020204" pitchFamily="34" charset="0"/>
              </a:rPr>
              <a:t>Ev. Studentenwerk Villigst / Cusanus</a:t>
            </a:r>
          </a:p>
          <a:p>
            <a:r>
              <a:rPr lang="de-DE" altLang="de-DE" sz="2400" b="1">
                <a:latin typeface="Arial" panose="020B0604020202020204" pitchFamily="34" charset="0"/>
              </a:rPr>
              <a:t>B.A.U.M.odell </a:t>
            </a:r>
            <a:r>
              <a:rPr lang="de-DE" altLang="de-DE" sz="1600" b="1">
                <a:latin typeface="Arial" panose="020B0604020202020204" pitchFamily="34" charset="0"/>
              </a:rPr>
              <a:t>(Bundesausbildungs- &amp; Universitäts/Fach-</a:t>
            </a:r>
          </a:p>
          <a:p>
            <a:r>
              <a:rPr lang="de-DE" altLang="de-DE" sz="1600" b="1">
                <a:latin typeface="Arial" panose="020B0604020202020204" pitchFamily="34" charset="0"/>
              </a:rPr>
              <a:t>hochschulfinanzierungsmodell</a:t>
            </a:r>
            <a:r>
              <a:rPr lang="de-DE" altLang="de-DE" sz="1600"/>
              <a:t>)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199700" name="Rectangle 20">
            <a:extLst>
              <a:ext uri="{FF2B5EF4-FFF2-40B4-BE49-F238E27FC236}">
                <a16:creationId xmlns:a16="http://schemas.microsoft.com/office/drawing/2014/main" id="{B7A1C24E-A178-B542-BCD0-D6587AC59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019800"/>
            <a:ext cx="63246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Studierendengesellschaft UWH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9" grpId="0" animBg="1" autoUpdateAnimBg="0"/>
      <p:bldP spid="199695" grpId="0" animBg="1" autoUpdateAnimBg="0"/>
      <p:bldP spid="199696" grpId="0" animBg="1" autoUpdateAnimBg="0"/>
      <p:bldP spid="199697" grpId="0" animBg="1" autoUpdateAnimBg="0"/>
      <p:bldP spid="19970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1F51FEED-BF0F-3047-B0E2-E231D503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AD3E704D-33AB-AF4F-AB23-563890177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D7D02-DC54-5840-AB02-EF87BB925558}" type="slidenum">
              <a:rPr lang="en-US" altLang="de-DE"/>
              <a:pPr/>
              <a:t>28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202754" name="Rectangle 1026">
            <a:extLst>
              <a:ext uri="{FF2B5EF4-FFF2-40B4-BE49-F238E27FC236}">
                <a16:creationId xmlns:a16="http://schemas.microsoft.com/office/drawing/2014/main" id="{C2510B1F-41C4-AC44-BD2E-194F838AE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Studierende engagieren sich!</a:t>
            </a:r>
            <a:endParaRPr lang="de-DE" altLang="de-DE"/>
          </a:p>
        </p:txBody>
      </p:sp>
      <p:graphicFrame>
        <p:nvGraphicFramePr>
          <p:cNvPr id="202755" name="Object 1027">
            <a:extLst>
              <a:ext uri="{FF2B5EF4-FFF2-40B4-BE49-F238E27FC236}">
                <a16:creationId xmlns:a16="http://schemas.microsoft.com/office/drawing/2014/main" id="{2369CC3C-F318-BA41-A5BB-E3267E199F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219200"/>
          <a:ext cx="7315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1" name="Photo Editor Photo" r:id="rId3" imgW="2540000" imgH="1905000" progId="MSPhotoEd.3">
                  <p:embed/>
                </p:oleObj>
              </mc:Choice>
              <mc:Fallback>
                <p:oleObj name="Photo Editor Photo" r:id="rId3" imgW="2540000" imgH="1905000" progId="MSPhotoEd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152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60" name="Oval 1032">
            <a:extLst>
              <a:ext uri="{FF2B5EF4-FFF2-40B4-BE49-F238E27FC236}">
                <a16:creationId xmlns:a16="http://schemas.microsoft.com/office/drawing/2014/main" id="{1FE814A9-45D2-9946-8067-C084F942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95400"/>
            <a:ext cx="7315200" cy="2057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1">
                <a:solidFill>
                  <a:schemeClr val="folHlink"/>
                </a:solidFill>
                <a:latin typeface="Arial Unicode MS" panose="020B0604020202020204" pitchFamily="34" charset="-128"/>
              </a:rPr>
              <a:t>www.kuess-die-uni-wach.de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58769347-D849-984C-86E7-0EE20E91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431AEBC-7975-4A41-A7F9-2CC35AD12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96FB1-3314-0A4A-90FE-E08506DE1F4D}" type="slidenum">
              <a:rPr lang="en-US" altLang="de-DE"/>
              <a:pPr/>
              <a:t>29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87394" name="Text Box 2050">
            <a:extLst>
              <a:ext uri="{FF2B5EF4-FFF2-40B4-BE49-F238E27FC236}">
                <a16:creationId xmlns:a16="http://schemas.microsoft.com/office/drawing/2014/main" id="{2247930A-CAB3-6B46-85DE-86E67557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87395" name="Rectangle 2051">
            <a:extLst>
              <a:ext uri="{FF2B5EF4-FFF2-40B4-BE49-F238E27FC236}">
                <a16:creationId xmlns:a16="http://schemas.microsoft.com/office/drawing/2014/main" id="{28F2BC16-BF0D-9E4A-9EDF-388322C6E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00200"/>
            <a:ext cx="7391400" cy="2667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Zukunft der Hochschul-</a:t>
            </a:r>
          </a:p>
          <a:p>
            <a:pPr algn="ctr"/>
            <a:r>
              <a:rPr lang="de-DE" altLang="de-DE" sz="4000" b="1">
                <a:latin typeface="Arial" panose="020B0604020202020204" pitchFamily="34" charset="0"/>
              </a:rPr>
              <a:t>finanzierung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Überlegungen und</a:t>
            </a:r>
            <a:r>
              <a:rPr lang="de-DE" altLang="de-DE" sz="4000" b="1">
                <a:latin typeface="Arial" panose="020B0604020202020204" pitchFamily="34" charset="0"/>
              </a:rPr>
              <a:t> </a:t>
            </a:r>
            <a:r>
              <a:rPr lang="de-DE" altLang="de-DE" sz="2400" b="1">
                <a:latin typeface="Arial" panose="020B0604020202020204" pitchFamily="34" charset="0"/>
              </a:rPr>
              <a:t>Konzepte des CHE</a:t>
            </a:r>
            <a:endParaRPr lang="de-DE" altLang="de-DE" sz="4000" b="1">
              <a:latin typeface="Arial" panose="020B0604020202020204" pitchFamily="34" charset="0"/>
            </a:endParaRPr>
          </a:p>
        </p:txBody>
      </p:sp>
      <p:sp>
        <p:nvSpPr>
          <p:cNvPr id="187396" name="Rectangle 2052">
            <a:extLst>
              <a:ext uri="{FF2B5EF4-FFF2-40B4-BE49-F238E27FC236}">
                <a16:creationId xmlns:a16="http://schemas.microsoft.com/office/drawing/2014/main" id="{70FC8F12-DAC4-2941-8FCA-C8B88AA2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53000"/>
            <a:ext cx="73152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Prof. Dr. Detlef Müller-Böling</a:t>
            </a:r>
          </a:p>
        </p:txBody>
      </p:sp>
      <p:sp>
        <p:nvSpPr>
          <p:cNvPr id="187397" name="Text Box 2053">
            <a:extLst>
              <a:ext uri="{FF2B5EF4-FFF2-40B4-BE49-F238E27FC236}">
                <a16:creationId xmlns:a16="http://schemas.microsoft.com/office/drawing/2014/main" id="{8D7A7B3A-BF5C-DB4A-A540-C42013538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de-DE" altLang="de-DE" sz="4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7398" name="Text Box 2054">
            <a:extLst>
              <a:ext uri="{FF2B5EF4-FFF2-40B4-BE49-F238E27FC236}">
                <a16:creationId xmlns:a16="http://schemas.microsoft.com/office/drawing/2014/main" id="{729E7B21-28A6-C242-8F7A-18B1FC79D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010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3600" b="1">
                <a:latin typeface="Arial" panose="020B0604020202020204" pitchFamily="34" charset="0"/>
              </a:rPr>
              <a:t>RCDS-Kongress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21F3B92-0422-D945-9CDB-94ADC255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3172B08-8C27-E544-8039-A161EFE73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04EDE-F530-B241-B140-886AF80B9DBE}" type="slidenum">
              <a:rPr lang="en-US" altLang="de-DE"/>
              <a:pPr/>
              <a:t>3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0466" name="Text Box 2">
            <a:extLst>
              <a:ext uri="{FF2B5EF4-FFF2-40B4-BE49-F238E27FC236}">
                <a16:creationId xmlns:a16="http://schemas.microsoft.com/office/drawing/2014/main" id="{6530455B-FC3A-804B-A016-4C4BBEB57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AFF7A531-EE45-8A4E-87CE-2E71270F8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Reform 1: InvestiF-Modell</a:t>
            </a:r>
            <a:endParaRPr lang="de-DE" altLang="de-DE"/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C3836FBB-25A5-E740-8E2D-EC7C98A6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5410200" cy="11430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Bildungsdarlehen</a:t>
            </a:r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0C516F3B-E298-0C4B-B962-1AD70DEA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67000"/>
            <a:ext cx="5410200" cy="1143000"/>
          </a:xfrm>
          <a:prstGeom prst="rect">
            <a:avLst/>
          </a:prstGeom>
          <a:solidFill>
            <a:srgbClr val="339966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Bildungssparguthaben</a:t>
            </a:r>
            <a:endParaRPr lang="de-DE" altLang="de-DE" sz="2400"/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45E295EE-49D0-3C45-BC84-DA5E26C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0"/>
            <a:ext cx="5410200" cy="11430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Pauschale Sockelfinanzierung</a:t>
            </a:r>
          </a:p>
        </p:txBody>
      </p:sp>
      <p:sp>
        <p:nvSpPr>
          <p:cNvPr id="190472" name="AutoShape 8">
            <a:extLst>
              <a:ext uri="{FF2B5EF4-FFF2-40B4-BE49-F238E27FC236}">
                <a16:creationId xmlns:a16="http://schemas.microsoft.com/office/drawing/2014/main" id="{6E1F0D3B-42AA-4242-8DE6-B71E4E1E1B5D}"/>
              </a:ext>
            </a:extLst>
          </p:cNvPr>
          <p:cNvSpPr>
            <a:spLocks/>
          </p:cNvSpPr>
          <p:nvPr/>
        </p:nvSpPr>
        <p:spPr bwMode="auto">
          <a:xfrm>
            <a:off x="7467600" y="1447800"/>
            <a:ext cx="609600" cy="3429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3" name="Rectangle 9">
            <a:extLst>
              <a:ext uri="{FF2B5EF4-FFF2-40B4-BE49-F238E27FC236}">
                <a16:creationId xmlns:a16="http://schemas.microsoft.com/office/drawing/2014/main" id="{EA681CBA-6672-824A-8144-A2DADAB8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9718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folHlink"/>
                </a:solidFill>
              </a:rPr>
              <a:t>empirisch</a:t>
            </a:r>
          </a:p>
        </p:txBody>
      </p:sp>
      <p:sp>
        <p:nvSpPr>
          <p:cNvPr id="190477" name="AutoShape 13">
            <a:extLst>
              <a:ext uri="{FF2B5EF4-FFF2-40B4-BE49-F238E27FC236}">
                <a16:creationId xmlns:a16="http://schemas.microsoft.com/office/drawing/2014/main" id="{37FAF8F4-B5DC-454B-83EE-FF7A576E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05000"/>
            <a:ext cx="671513" cy="304800"/>
          </a:xfrm>
          <a:prstGeom prst="right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8" name="AutoShape 14">
            <a:extLst>
              <a:ext uri="{FF2B5EF4-FFF2-40B4-BE49-F238E27FC236}">
                <a16:creationId xmlns:a16="http://schemas.microsoft.com/office/drawing/2014/main" id="{71EC3353-A252-B74C-822F-7927EFAB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671513" cy="304800"/>
          </a:xfrm>
          <a:prstGeom prst="right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79" name="AutoShape 15">
            <a:extLst>
              <a:ext uri="{FF2B5EF4-FFF2-40B4-BE49-F238E27FC236}">
                <a16:creationId xmlns:a16="http://schemas.microsoft.com/office/drawing/2014/main" id="{3C23564E-FC70-2F4B-9426-A5A1BBF38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67200"/>
            <a:ext cx="671513" cy="304800"/>
          </a:xfrm>
          <a:prstGeom prst="right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480" name="Rectangle 16">
            <a:extLst>
              <a:ext uri="{FF2B5EF4-FFF2-40B4-BE49-F238E27FC236}">
                <a16:creationId xmlns:a16="http://schemas.microsoft.com/office/drawing/2014/main" id="{9E0CCC6C-DA70-1A44-88B6-C1D750839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folHlink"/>
                </a:solidFill>
              </a:rPr>
              <a:t>politische</a:t>
            </a:r>
          </a:p>
          <a:p>
            <a:pPr algn="ctr"/>
            <a:r>
              <a:rPr lang="de-DE" altLang="de-DE">
                <a:solidFill>
                  <a:schemeClr val="folHlink"/>
                </a:solidFill>
              </a:rPr>
              <a:t>Setzung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 autoUpdateAnimBg="0"/>
      <p:bldP spid="190469" grpId="0" animBg="1" autoUpdateAnimBg="0"/>
      <p:bldP spid="190470" grpId="0" animBg="1" autoUpdateAnimBg="0"/>
      <p:bldP spid="190473" grpId="0" autoUpdateAnimBg="0"/>
      <p:bldP spid="1904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4001B23-2D82-1E4C-B216-B2B0AABC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74E21D8E-D8DA-5E49-A9F5-F73DBFE47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48E62-4B89-3240-9E8A-535F0891EBB2}" type="slidenum">
              <a:rPr lang="en-US" altLang="de-DE"/>
              <a:pPr/>
              <a:t>4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66914" name="Text Box 2">
            <a:extLst>
              <a:ext uri="{FF2B5EF4-FFF2-40B4-BE49-F238E27FC236}">
                <a16:creationId xmlns:a16="http://schemas.microsoft.com/office/drawing/2014/main" id="{B288A88A-D22D-9847-BA99-3C024328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6C12841C-3009-3646-B1D6-07ABC484E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Reform 2: Mittelverteilung</a:t>
            </a:r>
            <a:endParaRPr lang="de-DE" altLang="de-DE"/>
          </a:p>
        </p:txBody>
      </p:sp>
      <p:sp>
        <p:nvSpPr>
          <p:cNvPr id="166919" name="Rectangle 7">
            <a:extLst>
              <a:ext uri="{FF2B5EF4-FFF2-40B4-BE49-F238E27FC236}">
                <a16:creationId xmlns:a16="http://schemas.microsoft.com/office/drawing/2014/main" id="{8A374956-EDDF-3148-8BD7-E73CF7BC2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5410200" cy="11430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/>
              <a:t>Anzahl der Studierenden</a:t>
            </a:r>
          </a:p>
          <a:p>
            <a:pPr algn="ctr"/>
            <a:r>
              <a:rPr lang="de-DE" altLang="de-DE" sz="2400" b="1"/>
              <a:t>(Herkunftslandprinzip)</a:t>
            </a:r>
            <a:endParaRPr lang="de-DE" altLang="de-DE" sz="2800" b="1"/>
          </a:p>
        </p:txBody>
      </p:sp>
      <p:sp>
        <p:nvSpPr>
          <p:cNvPr id="166920" name="Rectangle 8">
            <a:extLst>
              <a:ext uri="{FF2B5EF4-FFF2-40B4-BE49-F238E27FC236}">
                <a16:creationId xmlns:a16="http://schemas.microsoft.com/office/drawing/2014/main" id="{7F6C13EC-69BA-2447-A428-56BB6DAB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0"/>
            <a:ext cx="5410200" cy="1143000"/>
          </a:xfrm>
          <a:prstGeom prst="rect">
            <a:avLst/>
          </a:prstGeom>
          <a:solidFill>
            <a:srgbClr val="339966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/>
              <a:t>Studienbeiträge</a:t>
            </a:r>
          </a:p>
        </p:txBody>
      </p:sp>
      <p:sp>
        <p:nvSpPr>
          <p:cNvPr id="166921" name="Rectangle 9">
            <a:extLst>
              <a:ext uri="{FF2B5EF4-FFF2-40B4-BE49-F238E27FC236}">
                <a16:creationId xmlns:a16="http://schemas.microsoft.com/office/drawing/2014/main" id="{EABA3999-102F-DF4F-991E-B9F3623FC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5410200" cy="11430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/>
              <a:t>Sockelfinanzierung</a:t>
            </a:r>
          </a:p>
          <a:p>
            <a:pPr algn="ctr"/>
            <a:r>
              <a:rPr lang="de-DE" altLang="de-DE" sz="2400" b="1"/>
              <a:t>(Sitzlandprinzip)</a:t>
            </a:r>
            <a:endParaRPr lang="de-DE" altLang="de-DE" sz="2800" b="1"/>
          </a:p>
        </p:txBody>
      </p:sp>
      <p:sp>
        <p:nvSpPr>
          <p:cNvPr id="166925" name="AutoShape 13">
            <a:extLst>
              <a:ext uri="{FF2B5EF4-FFF2-40B4-BE49-F238E27FC236}">
                <a16:creationId xmlns:a16="http://schemas.microsoft.com/office/drawing/2014/main" id="{DF0BB1D7-8CF1-F74D-B0FE-D8B0B6274924}"/>
              </a:ext>
            </a:extLst>
          </p:cNvPr>
          <p:cNvSpPr>
            <a:spLocks/>
          </p:cNvSpPr>
          <p:nvPr/>
        </p:nvSpPr>
        <p:spPr bwMode="auto">
          <a:xfrm>
            <a:off x="6248400" y="2057400"/>
            <a:ext cx="381000" cy="3657600"/>
          </a:xfrm>
          <a:prstGeom prst="rightBrace">
            <a:avLst>
              <a:gd name="adj1" fmla="val 80000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166926" name="Oval 14">
            <a:extLst>
              <a:ext uri="{FF2B5EF4-FFF2-40B4-BE49-F238E27FC236}">
                <a16:creationId xmlns:a16="http://schemas.microsoft.com/office/drawing/2014/main" id="{15DCCFE5-587A-2B40-BD09-134076BA4C2A}"/>
              </a:ext>
            </a:extLst>
          </p:cNvPr>
          <p:cNvSpPr>
            <a:spLocks noChangeArrowheads="1"/>
          </p:cNvSpPr>
          <p:nvPr/>
        </p:nvSpPr>
        <p:spPr bwMode="auto">
          <a:xfrm rot="10837480">
            <a:off x="7086600" y="1524000"/>
            <a:ext cx="1524000" cy="4648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GefoS</a:t>
            </a:r>
            <a:endParaRPr lang="de-DE" altLang="de-DE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animBg="1" autoUpdateAnimBg="0"/>
      <p:bldP spid="166920" grpId="0" animBg="1" autoUpdateAnimBg="0"/>
      <p:bldP spid="166921" grpId="0" animBg="1" autoUpdateAnimBg="0"/>
      <p:bldP spid="166925" grpId="0" animBg="1" autoUpdateAnimBg="0"/>
      <p:bldP spid="16692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EC9A8D00-1F1E-6945-9F36-46C14402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7FAA2215-AF8C-5F47-9176-465948B3A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7F1E1-F94C-4846-B55E-CA6DC0D02F19}" type="slidenum">
              <a:rPr lang="en-US" altLang="de-DE"/>
              <a:pPr/>
              <a:t>5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48482" name="Text Box 2">
            <a:extLst>
              <a:ext uri="{FF2B5EF4-FFF2-40B4-BE49-F238E27FC236}">
                <a16:creationId xmlns:a16="http://schemas.microsoft.com/office/drawing/2014/main" id="{093D043C-D920-5E4A-B1AE-6B1C052C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7B55B0CB-76AE-A047-BBD6-FDCA095A0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Reform 2: Mittelverteilung</a:t>
            </a:r>
            <a:endParaRPr lang="de-DE" altLang="de-DE" sz="36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112DB55E-284C-2545-8FE5-2DC5EB3C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3429000" cy="6096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Formel</a:t>
            </a:r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2B50A809-7707-E146-91DF-CE60EA0E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95600"/>
            <a:ext cx="3429000" cy="6096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Zielvereinbarungen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48487" name="Oval 7">
            <a:extLst>
              <a:ext uri="{FF2B5EF4-FFF2-40B4-BE49-F238E27FC236}">
                <a16:creationId xmlns:a16="http://schemas.microsoft.com/office/drawing/2014/main" id="{FCE0C3B4-1F4F-E748-BD79-91ECAFD7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38600"/>
            <a:ext cx="31242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Studienkonten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Bildungsgutschein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148488" name="Rectangle 8">
            <a:extLst>
              <a:ext uri="{FF2B5EF4-FFF2-40B4-BE49-F238E27FC236}">
                <a16:creationId xmlns:a16="http://schemas.microsoft.com/office/drawing/2014/main" id="{06CE33C8-05B6-1940-A54B-20E22184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638800"/>
            <a:ext cx="35814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 Finanzierung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nach Attraktivität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EE79EA6A-6339-3846-B01C-FEBC5767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562600"/>
            <a:ext cx="3429000" cy="838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Studiengebühren für Lang-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zeitstudierende nachrangig</a:t>
            </a:r>
          </a:p>
        </p:txBody>
      </p:sp>
      <p:sp>
        <p:nvSpPr>
          <p:cNvPr id="148490" name="Oval 10">
            <a:extLst>
              <a:ext uri="{FF2B5EF4-FFF2-40B4-BE49-F238E27FC236}">
                <a16:creationId xmlns:a16="http://schemas.microsoft.com/office/drawing/2014/main" id="{18F19C81-A550-004C-8AC4-9354317A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30480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Leistungs-/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aufgabenbez.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Finanzierung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148491" name="Line 11">
            <a:extLst>
              <a:ext uri="{FF2B5EF4-FFF2-40B4-BE49-F238E27FC236}">
                <a16:creationId xmlns:a16="http://schemas.microsoft.com/office/drawing/2014/main" id="{8D6771C3-2D9D-684D-80FD-760BB2D7F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971800"/>
            <a:ext cx="0" cy="457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8492" name="Line 12">
            <a:extLst>
              <a:ext uri="{FF2B5EF4-FFF2-40B4-BE49-F238E27FC236}">
                <a16:creationId xmlns:a16="http://schemas.microsoft.com/office/drawing/2014/main" id="{48833598-395A-8049-AEAC-241EC6A8E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200400"/>
            <a:ext cx="457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8493" name="AutoShape 13">
            <a:extLst>
              <a:ext uri="{FF2B5EF4-FFF2-40B4-BE49-F238E27FC236}">
                <a16:creationId xmlns:a16="http://schemas.microsoft.com/office/drawing/2014/main" id="{91FEFD00-CABE-4D4E-83DB-410B5050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57400"/>
            <a:ext cx="1905000" cy="406400"/>
          </a:xfrm>
          <a:prstGeom prst="wedgeRectCallout">
            <a:avLst>
              <a:gd name="adj1" fmla="val 85667"/>
              <a:gd name="adj2" fmla="val 236718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Hessen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48494" name="AutoShape 14">
            <a:extLst>
              <a:ext uri="{FF2B5EF4-FFF2-40B4-BE49-F238E27FC236}">
                <a16:creationId xmlns:a16="http://schemas.microsoft.com/office/drawing/2014/main" id="{46AB4340-A286-EA4B-A174-1A567D678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981200"/>
            <a:ext cx="1828800" cy="406400"/>
          </a:xfrm>
          <a:prstGeom prst="wedgeRectCallout">
            <a:avLst>
              <a:gd name="adj1" fmla="val -85417"/>
              <a:gd name="adj2" fmla="val 249218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Ba-Wü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48495" name="AutoShape 15">
            <a:extLst>
              <a:ext uri="{FF2B5EF4-FFF2-40B4-BE49-F238E27FC236}">
                <a16:creationId xmlns:a16="http://schemas.microsoft.com/office/drawing/2014/main" id="{1ECF30A8-C48B-F749-B6F5-3F29B666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2057400" cy="406400"/>
          </a:xfrm>
          <a:prstGeom prst="wedgeRectCallout">
            <a:avLst>
              <a:gd name="adj1" fmla="val 231"/>
              <a:gd name="adj2" fmla="val 380861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Rheinland-Pfalz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48496" name="AutoShape 16">
            <a:extLst>
              <a:ext uri="{FF2B5EF4-FFF2-40B4-BE49-F238E27FC236}">
                <a16:creationId xmlns:a16="http://schemas.microsoft.com/office/drawing/2014/main" id="{677AD67B-357D-F740-A2F9-DDCC1AD6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429000"/>
            <a:ext cx="1905000" cy="406400"/>
          </a:xfrm>
          <a:prstGeom prst="wedgeRectCallout">
            <a:avLst>
              <a:gd name="adj1" fmla="val -66500"/>
              <a:gd name="adj2" fmla="val -110940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NRW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48497" name="AutoShape 17">
            <a:extLst>
              <a:ext uri="{FF2B5EF4-FFF2-40B4-BE49-F238E27FC236}">
                <a16:creationId xmlns:a16="http://schemas.microsoft.com/office/drawing/2014/main" id="{9134082A-9D56-8043-A877-C0D9B3D4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962400"/>
            <a:ext cx="1905000" cy="406400"/>
          </a:xfrm>
          <a:prstGeom prst="wedgeRectCallout">
            <a:avLst>
              <a:gd name="adj1" fmla="val 6167"/>
              <a:gd name="adj2" fmla="val -228125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Bayern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48498" name="AutoShape 18">
            <a:extLst>
              <a:ext uri="{FF2B5EF4-FFF2-40B4-BE49-F238E27FC236}">
                <a16:creationId xmlns:a16="http://schemas.microsoft.com/office/drawing/2014/main" id="{90DF866A-8311-0649-8718-908A6D8BC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29000"/>
            <a:ext cx="2362200" cy="406400"/>
          </a:xfrm>
          <a:prstGeom prst="wedgeRectCallout">
            <a:avLst>
              <a:gd name="adj1" fmla="val 64787"/>
              <a:gd name="adj2" fmla="val -101116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Brandenbg. (gepl.)</a:t>
            </a:r>
            <a:endParaRPr lang="de-DE" altLang="de-DE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 autoUpdateAnimBg="0"/>
      <p:bldP spid="148486" grpId="0" animBg="1" autoUpdateAnimBg="0"/>
      <p:bldP spid="148487" grpId="0" animBg="1" autoUpdateAnimBg="0"/>
      <p:bldP spid="148488" grpId="0" animBg="1" autoUpdateAnimBg="0"/>
      <p:bldP spid="148489" grpId="0" animBg="1" autoUpdateAnimBg="0"/>
      <p:bldP spid="148490" grpId="0" animBg="1" autoUpdateAnimBg="0"/>
      <p:bldP spid="148493" grpId="0" animBg="1" autoUpdateAnimBg="0"/>
      <p:bldP spid="148494" grpId="0" animBg="1" autoUpdateAnimBg="0"/>
      <p:bldP spid="148495" grpId="0" animBg="1" autoUpdateAnimBg="0"/>
      <p:bldP spid="148496" grpId="0" animBg="1" autoUpdateAnimBg="0"/>
      <p:bldP spid="148497" grpId="0" animBg="1" autoUpdateAnimBg="0"/>
      <p:bldP spid="14849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D62AE1B8-D9E0-BA4C-820F-B291E3B7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48264A58-DA9D-0345-BED2-2E39537BAE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D2FE3-E2C9-0C48-9E9D-3CC56391FC2F}" type="slidenum">
              <a:rPr lang="en-US" altLang="de-DE"/>
              <a:pPr/>
              <a:t>6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1490" name="Text Box 2">
            <a:extLst>
              <a:ext uri="{FF2B5EF4-FFF2-40B4-BE49-F238E27FC236}">
                <a16:creationId xmlns:a16="http://schemas.microsoft.com/office/drawing/2014/main" id="{E56A1D42-1637-8C4D-8C0B-4C7D7B3C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1491" name="Text Box 3">
            <a:extLst>
              <a:ext uri="{FF2B5EF4-FFF2-40B4-BE49-F238E27FC236}">
                <a16:creationId xmlns:a16="http://schemas.microsoft.com/office/drawing/2014/main" id="{343B331C-BF02-0B4D-9E9F-43B678B08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Ziele bei Reform 2</a:t>
            </a:r>
            <a:endParaRPr lang="de-DE" altLang="de-DE" sz="36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91492" name="Oval 4">
            <a:extLst>
              <a:ext uri="{FF2B5EF4-FFF2-40B4-BE49-F238E27FC236}">
                <a16:creationId xmlns:a16="http://schemas.microsoft.com/office/drawing/2014/main" id="{46A24747-4D03-674B-9DCD-5690DDAF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 </a:t>
            </a:r>
            <a:r>
              <a:rPr lang="de-DE" altLang="de-DE" sz="2400" b="1">
                <a:latin typeface="Arial" panose="020B0604020202020204" pitchFamily="34" charset="0"/>
              </a:rPr>
              <a:t>Autonomie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Stabilität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191493" name="Oval 5">
            <a:extLst>
              <a:ext uri="{FF2B5EF4-FFF2-40B4-BE49-F238E27FC236}">
                <a16:creationId xmlns:a16="http://schemas.microsoft.com/office/drawing/2014/main" id="{CA6DAAD8-13DA-BC43-9346-27A8AC710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002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Wettbewerb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&amp; 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Leistungs-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anreize</a:t>
            </a:r>
            <a:endParaRPr lang="de-DE" altLang="de-DE" sz="2800" i="1">
              <a:latin typeface="Arial" panose="020B0604020202020204" pitchFamily="34" charset="0"/>
            </a:endParaRPr>
          </a:p>
        </p:txBody>
      </p:sp>
      <p:sp>
        <p:nvSpPr>
          <p:cNvPr id="191494" name="Oval 6">
            <a:extLst>
              <a:ext uri="{FF2B5EF4-FFF2-40B4-BE49-F238E27FC236}">
                <a16:creationId xmlns:a16="http://schemas.microsoft.com/office/drawing/2014/main" id="{A9452394-AFB1-AF4C-92B2-22CA12556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00200"/>
            <a:ext cx="2339975" cy="23399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Legitimation</a:t>
            </a:r>
          </a:p>
        </p:txBody>
      </p:sp>
      <p:sp>
        <p:nvSpPr>
          <p:cNvPr id="191495" name="Rectangle 7">
            <a:extLst>
              <a:ext uri="{FF2B5EF4-FFF2-40B4-BE49-F238E27FC236}">
                <a16:creationId xmlns:a16="http://schemas.microsoft.com/office/drawing/2014/main" id="{4B48B0BE-868B-114F-8F2F-386E1DCA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2590800" cy="1828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•"/>
            </a:pPr>
            <a:r>
              <a:rPr lang="de-DE" altLang="de-DE" sz="2200" b="1">
                <a:latin typeface="Arial" panose="020B0604020202020204" pitchFamily="34" charset="0"/>
              </a:rPr>
              <a:t>Rahmensteuerung</a:t>
            </a:r>
          </a:p>
          <a:p>
            <a:endParaRPr lang="de-DE" altLang="de-DE" b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de-DE" altLang="de-DE" sz="2200" b="1">
                <a:latin typeface="Arial" panose="020B0604020202020204" pitchFamily="34" charset="0"/>
              </a:rPr>
              <a:t>Kalkulierbarkeit</a:t>
            </a:r>
          </a:p>
        </p:txBody>
      </p:sp>
      <p:sp>
        <p:nvSpPr>
          <p:cNvPr id="191496" name="Rectangle 8">
            <a:extLst>
              <a:ext uri="{FF2B5EF4-FFF2-40B4-BE49-F238E27FC236}">
                <a16:creationId xmlns:a16="http://schemas.microsoft.com/office/drawing/2014/main" id="{354D772D-A4D9-3B42-8B08-610DDDE51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67200"/>
            <a:ext cx="2667000" cy="1828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•"/>
            </a:pPr>
            <a:r>
              <a:rPr lang="de-DE" altLang="de-DE" b="1">
                <a:latin typeface="Arial" panose="020B0604020202020204" pitchFamily="34" charset="0"/>
              </a:rPr>
              <a:t>Nachfrage-</a:t>
            </a:r>
            <a:br>
              <a:rPr lang="de-DE" altLang="de-DE" b="1">
                <a:latin typeface="Arial" panose="020B0604020202020204" pitchFamily="34" charset="0"/>
              </a:rPr>
            </a:br>
            <a:r>
              <a:rPr lang="de-DE" altLang="de-DE" b="1">
                <a:latin typeface="Arial" panose="020B0604020202020204" pitchFamily="34" charset="0"/>
              </a:rPr>
              <a:t> orientierung</a:t>
            </a:r>
          </a:p>
          <a:p>
            <a:pPr>
              <a:buFontTx/>
              <a:buChar char="•"/>
            </a:pPr>
            <a:r>
              <a:rPr lang="de-DE" altLang="de-DE" b="1">
                <a:latin typeface="Arial" panose="020B0604020202020204" pitchFamily="34" charset="0"/>
              </a:rPr>
              <a:t>Belohnung/Sanktion</a:t>
            </a:r>
          </a:p>
          <a:p>
            <a:pPr>
              <a:buFontTx/>
              <a:buChar char="•"/>
            </a:pPr>
            <a:r>
              <a:rPr lang="de-DE" altLang="de-DE" b="1">
                <a:latin typeface="Arial" panose="020B0604020202020204" pitchFamily="34" charset="0"/>
              </a:rPr>
              <a:t>Anreiz Optimierung</a:t>
            </a:r>
          </a:p>
          <a:p>
            <a:r>
              <a:rPr lang="de-DE" altLang="de-DE" b="1">
                <a:latin typeface="Arial" panose="020B0604020202020204" pitchFamily="34" charset="0"/>
              </a:rPr>
              <a:t> Angebot &amp; Qualität</a:t>
            </a:r>
          </a:p>
          <a:p>
            <a:pPr>
              <a:buFontTx/>
              <a:buChar char="•"/>
            </a:pPr>
            <a:r>
              <a:rPr lang="de-DE" altLang="de-DE" b="1">
                <a:latin typeface="Arial" panose="020B0604020202020204" pitchFamily="34" charset="0"/>
              </a:rPr>
              <a:t>Leistungsförderung</a:t>
            </a:r>
          </a:p>
        </p:txBody>
      </p:sp>
      <p:sp>
        <p:nvSpPr>
          <p:cNvPr id="191497" name="Rectangle 9">
            <a:extLst>
              <a:ext uri="{FF2B5EF4-FFF2-40B4-BE49-F238E27FC236}">
                <a16:creationId xmlns:a16="http://schemas.microsoft.com/office/drawing/2014/main" id="{493846DE-99A7-2A49-874D-533ECB089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2514600" cy="1828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•"/>
            </a:pPr>
            <a:r>
              <a:rPr lang="de-DE" altLang="de-DE" sz="2400" b="1">
                <a:latin typeface="Arial" panose="020B0604020202020204" pitchFamily="34" charset="0"/>
              </a:rPr>
              <a:t>Transparenz</a:t>
            </a:r>
            <a:r>
              <a:rPr lang="de-DE" altLang="de-DE" b="1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 autoUpdateAnimBg="0"/>
      <p:bldP spid="191493" grpId="0" animBg="1" autoUpdateAnimBg="0"/>
      <p:bldP spid="191494" grpId="0" animBg="1" autoUpdateAnimBg="0"/>
      <p:bldP spid="191495" grpId="0" animBg="1" autoUpdateAnimBg="0"/>
      <p:bldP spid="191496" grpId="0" animBg="1" autoUpdateAnimBg="0"/>
      <p:bldP spid="19149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D1504A9C-3FB6-2F42-8FA8-9A83B016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DF52B18-0F93-4A41-AE13-644022727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4E2A1-E3DE-DF47-A4E7-0B631F89E008}" type="slidenum">
              <a:rPr lang="en-US" altLang="de-DE"/>
              <a:pPr/>
              <a:t>7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88418" name="Text Box 2">
            <a:extLst>
              <a:ext uri="{FF2B5EF4-FFF2-40B4-BE49-F238E27FC236}">
                <a16:creationId xmlns:a16="http://schemas.microsoft.com/office/drawing/2014/main" id="{1C09307A-05C7-634B-BF10-09A34A26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FFA29E7C-E073-CF4A-9079-7E9C6A2B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Reform 3: Studiengebühren</a:t>
            </a:r>
            <a:endParaRPr lang="de-DE" altLang="de-DE" sz="40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88430" name="Rectangle 14">
            <a:extLst>
              <a:ext uri="{FF2B5EF4-FFF2-40B4-BE49-F238E27FC236}">
                <a16:creationId xmlns:a16="http://schemas.microsoft.com/office/drawing/2014/main" id="{9808107D-CDFC-EE4F-9BFD-3CB3E55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38400"/>
            <a:ext cx="32004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Zweitstudiengebühr</a:t>
            </a:r>
          </a:p>
        </p:txBody>
      </p:sp>
      <p:sp>
        <p:nvSpPr>
          <p:cNvPr id="188431" name="Oval 15">
            <a:extLst>
              <a:ext uri="{FF2B5EF4-FFF2-40B4-BE49-F238E27FC236}">
                <a16:creationId xmlns:a16="http://schemas.microsoft.com/office/drawing/2014/main" id="{7B0F3FEE-3B9E-174C-B08A-87EB5084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2209800" cy="990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Bayern</a:t>
            </a:r>
          </a:p>
        </p:txBody>
      </p:sp>
      <p:sp>
        <p:nvSpPr>
          <p:cNvPr id="188432" name="Rectangle 16">
            <a:extLst>
              <a:ext uri="{FF2B5EF4-FFF2-40B4-BE49-F238E27FC236}">
                <a16:creationId xmlns:a16="http://schemas.microsoft.com/office/drawing/2014/main" id="{38D25F16-8780-2E4A-8342-C1B0483F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3429000" cy="685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80% für Hochschulen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88433" name="Oval 17">
            <a:extLst>
              <a:ext uri="{FF2B5EF4-FFF2-40B4-BE49-F238E27FC236}">
                <a16:creationId xmlns:a16="http://schemas.microsoft.com/office/drawing/2014/main" id="{803C4E2E-F78A-CF42-ADAE-11321350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05200"/>
            <a:ext cx="2438400" cy="990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BW, </a:t>
            </a:r>
            <a:r>
              <a:rPr lang="de-DE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HH</a:t>
            </a:r>
            <a:r>
              <a:rPr lang="de-DE" altLang="de-DE" sz="2800" b="1"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SL, </a:t>
            </a:r>
            <a:r>
              <a:rPr lang="de-DE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TH</a:t>
            </a:r>
          </a:p>
        </p:txBody>
      </p:sp>
      <p:sp>
        <p:nvSpPr>
          <p:cNvPr id="188434" name="Rectangle 18">
            <a:extLst>
              <a:ext uri="{FF2B5EF4-FFF2-40B4-BE49-F238E27FC236}">
                <a16:creationId xmlns:a16="http://schemas.microsoft.com/office/drawing/2014/main" id="{13E050CD-31E1-094E-8558-9F2AD838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48200"/>
            <a:ext cx="32004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Langzeitgebühren</a:t>
            </a:r>
          </a:p>
        </p:txBody>
      </p:sp>
      <p:sp>
        <p:nvSpPr>
          <p:cNvPr id="188435" name="Rectangle 19">
            <a:extLst>
              <a:ext uri="{FF2B5EF4-FFF2-40B4-BE49-F238E27FC236}">
                <a16:creationId xmlns:a16="http://schemas.microsoft.com/office/drawing/2014/main" id="{C03DA7E8-D564-DF48-82CC-A8EC2C689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48200"/>
            <a:ext cx="3429000" cy="685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Geld verbleibt in HS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88436" name="AutoShape 20">
            <a:extLst>
              <a:ext uri="{FF2B5EF4-FFF2-40B4-BE49-F238E27FC236}">
                <a16:creationId xmlns:a16="http://schemas.microsoft.com/office/drawing/2014/main" id="{70952CB5-D2ED-1648-9099-85EA5B6D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3429000" cy="711200"/>
          </a:xfrm>
          <a:prstGeom prst="wedgeRectCallout">
            <a:avLst>
              <a:gd name="adj1" fmla="val -51111"/>
              <a:gd name="adj2" fmla="val 161606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Regelstudienzeit + 4 Sem., dann ~ 500 € / Semester</a:t>
            </a:r>
            <a:endParaRPr lang="de-DE" altLang="de-DE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0" grpId="0" animBg="1" autoUpdateAnimBg="0"/>
      <p:bldP spid="188431" grpId="0" animBg="1" autoUpdateAnimBg="0"/>
      <p:bldP spid="188432" grpId="0" animBg="1" autoUpdateAnimBg="0"/>
      <p:bldP spid="188433" grpId="0" animBg="1" autoUpdateAnimBg="0"/>
      <p:bldP spid="188434" grpId="0" animBg="1" autoUpdateAnimBg="0"/>
      <p:bldP spid="188435" grpId="0" animBg="1" autoUpdateAnimBg="0"/>
      <p:bldP spid="18843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03E41A6A-4E20-0544-BA0C-C0DAC4CF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D17BC44E-25F4-0A40-9F13-FC44458D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F1632-EBA8-CF45-909F-7CE39AAE242F}" type="slidenum">
              <a:rPr lang="en-US" altLang="de-DE"/>
              <a:pPr/>
              <a:t>8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192514" name="Text Box 2">
            <a:extLst>
              <a:ext uri="{FF2B5EF4-FFF2-40B4-BE49-F238E27FC236}">
                <a16:creationId xmlns:a16="http://schemas.microsoft.com/office/drawing/2014/main" id="{6449628F-F85E-2C48-95F6-CE7888C7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071342DC-5329-404A-8E0D-874A9E7E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b="1">
                <a:latin typeface="Arial" panose="020B0604020202020204" pitchFamily="34" charset="0"/>
              </a:rPr>
              <a:t>Reform 3: Studiengebühren</a:t>
            </a:r>
            <a:endParaRPr lang="de-DE" altLang="de-DE" sz="40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21F07A16-953F-7E4F-9855-2D3E1AA9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3600"/>
            <a:ext cx="32004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Langzeitgebühren</a:t>
            </a:r>
          </a:p>
        </p:txBody>
      </p:sp>
      <p:sp>
        <p:nvSpPr>
          <p:cNvPr id="192517" name="Oval 5">
            <a:extLst>
              <a:ext uri="{FF2B5EF4-FFF2-40B4-BE49-F238E27FC236}">
                <a16:creationId xmlns:a16="http://schemas.microsoft.com/office/drawing/2014/main" id="{76CE2D97-2A7E-2F49-AE8C-1B55C59E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2209800" cy="76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NdS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D13E91E3-E55B-E34F-BECE-88C08199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3429000" cy="7620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5.000.000 € für HS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92519" name="Oval 7">
            <a:extLst>
              <a:ext uri="{FF2B5EF4-FFF2-40B4-BE49-F238E27FC236}">
                <a16:creationId xmlns:a16="http://schemas.microsoft.com/office/drawing/2014/main" id="{02BAAD7B-9964-F849-8F77-E7B2E95D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2209800" cy="76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RP</a:t>
            </a:r>
          </a:p>
        </p:txBody>
      </p:sp>
      <p:sp>
        <p:nvSpPr>
          <p:cNvPr id="192520" name="Rectangle 8">
            <a:extLst>
              <a:ext uri="{FF2B5EF4-FFF2-40B4-BE49-F238E27FC236}">
                <a16:creationId xmlns:a16="http://schemas.microsoft.com/office/drawing/2014/main" id="{1AB3C796-7599-5047-85CE-CCDCB5ACA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62400"/>
            <a:ext cx="32004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Kontenmodell mit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Langzeitgebühren </a:t>
            </a:r>
          </a:p>
        </p:txBody>
      </p:sp>
      <p:sp>
        <p:nvSpPr>
          <p:cNvPr id="192521" name="Rectangle 9">
            <a:extLst>
              <a:ext uri="{FF2B5EF4-FFF2-40B4-BE49-F238E27FC236}">
                <a16:creationId xmlns:a16="http://schemas.microsoft.com/office/drawing/2014/main" id="{CFD8D273-3EDA-5840-952F-9812652B6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62400"/>
            <a:ext cx="3429000" cy="7620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Koppelung an MV, 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Geld bleibt in HS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92522" name="Oval 10">
            <a:extLst>
              <a:ext uri="{FF2B5EF4-FFF2-40B4-BE49-F238E27FC236}">
                <a16:creationId xmlns:a16="http://schemas.microsoft.com/office/drawing/2014/main" id="{6A2426F8-8F18-F84B-82C3-FA027A7AC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29200"/>
            <a:ext cx="2209800" cy="762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NRW</a:t>
            </a:r>
          </a:p>
        </p:txBody>
      </p:sp>
      <p:sp>
        <p:nvSpPr>
          <p:cNvPr id="192523" name="Rectangle 11">
            <a:extLst>
              <a:ext uri="{FF2B5EF4-FFF2-40B4-BE49-F238E27FC236}">
                <a16:creationId xmlns:a16="http://schemas.microsoft.com/office/drawing/2014/main" id="{408F7009-EFE1-6B46-AE23-243A8953E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32004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Kontenmodell mit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Langzeitgebühren </a:t>
            </a:r>
          </a:p>
        </p:txBody>
      </p:sp>
      <p:sp>
        <p:nvSpPr>
          <p:cNvPr id="192524" name="Rectangle 12">
            <a:extLst>
              <a:ext uri="{FF2B5EF4-FFF2-40B4-BE49-F238E27FC236}">
                <a16:creationId xmlns:a16="http://schemas.microsoft.com/office/drawing/2014/main" id="{E4C660D7-4AC1-7F42-AAE2-3FF3E0394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791200"/>
            <a:ext cx="3429000" cy="7620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Einnahmen erst ab</a:t>
            </a:r>
          </a:p>
          <a:p>
            <a:pPr algn="ctr"/>
            <a:r>
              <a:rPr lang="de-DE" altLang="de-DE" sz="2400" b="1">
                <a:latin typeface="Arial" panose="020B0604020202020204" pitchFamily="34" charset="0"/>
              </a:rPr>
              <a:t>2006 vollst. für HS</a:t>
            </a:r>
            <a:endParaRPr lang="de-DE" altLang="de-DE" sz="2600" b="1">
              <a:latin typeface="Arial" panose="020B0604020202020204" pitchFamily="34" charset="0"/>
            </a:endParaRPr>
          </a:p>
        </p:txBody>
      </p:sp>
      <p:sp>
        <p:nvSpPr>
          <p:cNvPr id="192526" name="AutoShape 14">
            <a:extLst>
              <a:ext uri="{FF2B5EF4-FFF2-40B4-BE49-F238E27FC236}">
                <a16:creationId xmlns:a16="http://schemas.microsoft.com/office/drawing/2014/main" id="{162FA8D5-FE73-BD40-B9A0-423B1656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124200"/>
            <a:ext cx="2971800" cy="711200"/>
          </a:xfrm>
          <a:prstGeom prst="wedgeRectCallout">
            <a:avLst>
              <a:gd name="adj1" fmla="val -56463"/>
              <a:gd name="adj2" fmla="val 129912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Regelstudienzeit + 20%, dann 25 € / SWS 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92527" name="AutoShape 15">
            <a:extLst>
              <a:ext uri="{FF2B5EF4-FFF2-40B4-BE49-F238E27FC236}">
                <a16:creationId xmlns:a16="http://schemas.microsoft.com/office/drawing/2014/main" id="{7F78A087-9936-8544-98CF-D16750D7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3429000" cy="711200"/>
          </a:xfrm>
          <a:prstGeom prst="wedgeRectCallout">
            <a:avLst>
              <a:gd name="adj1" fmla="val -51111"/>
              <a:gd name="adj2" fmla="val 161606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Regelstudienzeit + 4 Sem., dann 511 € / Semester</a:t>
            </a:r>
            <a:endParaRPr lang="de-DE" altLang="de-DE">
              <a:solidFill>
                <a:schemeClr val="accent1"/>
              </a:solidFill>
            </a:endParaRPr>
          </a:p>
        </p:txBody>
      </p:sp>
      <p:sp>
        <p:nvSpPr>
          <p:cNvPr id="192528" name="AutoShape 16">
            <a:extLst>
              <a:ext uri="{FF2B5EF4-FFF2-40B4-BE49-F238E27FC236}">
                <a16:creationId xmlns:a16="http://schemas.microsoft.com/office/drawing/2014/main" id="{20F1CC3E-E895-6242-880F-63A1F065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00600"/>
            <a:ext cx="2971800" cy="1016000"/>
          </a:xfrm>
          <a:prstGeom prst="wedgeRectCallout">
            <a:avLst>
              <a:gd name="adj1" fmla="val -62181"/>
              <a:gd name="adj2" fmla="val 105000"/>
            </a:avLst>
          </a:prstGeom>
          <a:solidFill>
            <a:srgbClr val="F3F905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1">
                <a:solidFill>
                  <a:schemeClr val="accent1"/>
                </a:solidFill>
              </a:rPr>
              <a:t>1,25fache Regel-SWS in 2facher Regelstudienzeit, dann 650 € / Semester </a:t>
            </a:r>
            <a:endParaRPr lang="de-DE" altLang="de-DE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 autoUpdateAnimBg="0"/>
      <p:bldP spid="192517" grpId="0" animBg="1" autoUpdateAnimBg="0"/>
      <p:bldP spid="192518" grpId="0" animBg="1" autoUpdateAnimBg="0"/>
      <p:bldP spid="192519" grpId="0" animBg="1" autoUpdateAnimBg="0"/>
      <p:bldP spid="192520" grpId="0" animBg="1" autoUpdateAnimBg="0"/>
      <p:bldP spid="192521" grpId="0" animBg="1" autoUpdateAnimBg="0"/>
      <p:bldP spid="192522" grpId="0" animBg="1" autoUpdateAnimBg="0"/>
      <p:bldP spid="192523" grpId="0" animBg="1" autoUpdateAnimBg="0"/>
      <p:bldP spid="192524" grpId="0" animBg="1" autoUpdateAnimBg="0"/>
      <p:bldP spid="192526" grpId="0" animBg="1" autoUpdateAnimBg="0"/>
      <p:bldP spid="192527" grpId="0" animBg="1" autoUpdateAnimBg="0"/>
      <p:bldP spid="19252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3CB21DB-C2E7-6048-BBE4-2F05E005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Berlin,</a:t>
            </a:r>
          </a:p>
          <a:p>
            <a:r>
              <a:rPr lang="en-US" altLang="de-DE"/>
              <a:t>18. Januar 2003</a:t>
            </a:r>
            <a:r>
              <a:rPr lang="en-US" altLang="de-DE"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704D32CE-7F50-4D48-AB51-BC563AC4E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B36-B009-C94A-8F35-5024B4C83F1E}" type="slidenum">
              <a:rPr lang="en-US" altLang="de-DE"/>
              <a:pPr/>
              <a:t>9</a:t>
            </a:fld>
            <a:endParaRPr lang="en-US" altLang="de-DE" b="0">
              <a:latin typeface="Times New Roman" panose="02020603050405020304" pitchFamily="18" charset="0"/>
            </a:endParaRPr>
          </a:p>
        </p:txBody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id="{F80B3736-BA4B-BE45-AD5F-8134BC0F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99333" name="AutoShape 5">
            <a:extLst>
              <a:ext uri="{FF2B5EF4-FFF2-40B4-BE49-F238E27FC236}">
                <a16:creationId xmlns:a16="http://schemas.microsoft.com/office/drawing/2014/main" id="{C5A6988C-D34B-AA40-BC7A-84AE9923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Exmatrikulation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„Schein-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studierende“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9BEF713F-E57B-8E46-8D6B-9EB4C5FC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219200"/>
            <a:ext cx="3200400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„Bummelstudenten“-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Image</a:t>
            </a: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7B56DDBA-778A-AA43-AA62-2D08CF90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17800"/>
            <a:ext cx="3200400" cy="1143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Verantwortung für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zügiges Studium 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einseitig bei Stud.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56633F11-75C5-2E4B-BAA9-2CBAF3214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6502400" cy="6223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CC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Langzeitstudiengebühren</a:t>
            </a:r>
          </a:p>
        </p:txBody>
      </p:sp>
      <p:sp>
        <p:nvSpPr>
          <p:cNvPr id="99338" name="Rectangle 10">
            <a:extLst>
              <a:ext uri="{FF2B5EF4-FFF2-40B4-BE49-F238E27FC236}">
                <a16:creationId xmlns:a16="http://schemas.microsoft.com/office/drawing/2014/main" id="{E51F580A-9281-354E-9E60-3F0796D8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562600"/>
            <a:ext cx="3429000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geringe Einnahmen 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für Hochschulen</a:t>
            </a:r>
          </a:p>
        </p:txBody>
      </p:sp>
      <p:sp>
        <p:nvSpPr>
          <p:cNvPr id="99339" name="Rectangle 11">
            <a:extLst>
              <a:ext uri="{FF2B5EF4-FFF2-40B4-BE49-F238E27FC236}">
                <a16:creationId xmlns:a16="http://schemas.microsoft.com/office/drawing/2014/main" id="{B6D95B20-A82C-624C-9F3D-D79956AA2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64000"/>
            <a:ext cx="3429000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sozial ungerecht</a:t>
            </a:r>
          </a:p>
        </p:txBody>
      </p:sp>
      <p:sp>
        <p:nvSpPr>
          <p:cNvPr id="99340" name="Rectangle 12">
            <a:extLst>
              <a:ext uri="{FF2B5EF4-FFF2-40B4-BE49-F238E27FC236}">
                <a16:creationId xmlns:a16="http://schemas.microsoft.com/office/drawing/2014/main" id="{7DB4A467-242F-D141-86BC-13037D73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3429000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keine Stärkung der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Nachfragerposition</a:t>
            </a:r>
          </a:p>
        </p:txBody>
      </p:sp>
      <p:sp>
        <p:nvSpPr>
          <p:cNvPr id="99341" name="Rectangle 13">
            <a:extLst>
              <a:ext uri="{FF2B5EF4-FFF2-40B4-BE49-F238E27FC236}">
                <a16:creationId xmlns:a16="http://schemas.microsoft.com/office/drawing/2014/main" id="{1727112A-AB6F-674B-88AB-A0EB492D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62600"/>
            <a:ext cx="3429000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„umgekehrter“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Steuerungseffekt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 autoUpdateAnimBg="0"/>
      <p:bldP spid="99334" grpId="0" animBg="1" autoUpdateAnimBg="0"/>
      <p:bldP spid="99335" grpId="0" animBg="1" autoUpdateAnimBg="0"/>
      <p:bldP spid="99338" grpId="0" animBg="1" autoUpdateAnimBg="0"/>
      <p:bldP spid="99339" grpId="0" animBg="1" autoUpdateAnimBg="0"/>
      <p:bldP spid="99340" grpId="0" animBg="1" autoUpdateAnimBg="0"/>
      <p:bldP spid="99341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898</Words>
  <Application>Microsoft Macintosh PowerPoint</Application>
  <PresentationFormat>Bildschirmpräsentation (4:3)</PresentationFormat>
  <Paragraphs>390</Paragraphs>
  <Slides>29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Times New Roman</vt:lpstr>
      <vt:lpstr>Arial</vt:lpstr>
      <vt:lpstr>Webdings</vt:lpstr>
      <vt:lpstr>Symbol</vt:lpstr>
      <vt:lpstr>Wingdings</vt:lpstr>
      <vt:lpstr>Verdana</vt:lpstr>
      <vt:lpstr>Arial Unicode MS</vt:lpstr>
      <vt:lpstr>Leere Präsentation</vt:lpstr>
      <vt:lpstr>Microsoft Photo Editor 3.0 Photo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Reformfähigkeit in Deutschland ?</vt:lpstr>
      <vt:lpstr>PowerPoint-Präsentation</vt:lpstr>
      <vt:lpstr>PowerPoint-Präsentation</vt:lpstr>
      <vt:lpstr>Studierende engagieren sich!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182</cp:revision>
  <dcterms:created xsi:type="dcterms:W3CDTF">2001-03-08T15:06:45Z</dcterms:created>
  <dcterms:modified xsi:type="dcterms:W3CDTF">2022-02-07T16:13:46Z</dcterms:modified>
</cp:coreProperties>
</file>